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21A7"/>
    <a:srgbClr val="E7E8ED"/>
    <a:srgbClr val="ED9D33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61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正方形/長方形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正方形/長方形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正方形/長方形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正方形/長方形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角丸四角形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角丸四角形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正方形/長方形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正方形/長方形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 サブタイトルの書式設定</a:t>
            </a:r>
            <a:endParaRPr kumimoji="0" lang="en-US"/>
          </a:p>
        </p:txBody>
      </p:sp>
      <p:sp>
        <p:nvSpPr>
          <p:cNvPr id="28" name="日付プレースホルダ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8BE027CA-AC14-4F0E-AF6D-04D4FD83720B}" type="datetimeFigureOut">
              <a:rPr kumimoji="1" lang="ja-JP" altLang="en-US" smtClean="0"/>
              <a:t>2014/2/3</a:t>
            </a:fld>
            <a:endParaRPr kumimoji="1" lang="ja-JP" altLang="en-US"/>
          </a:p>
        </p:txBody>
      </p:sp>
      <p:sp>
        <p:nvSpPr>
          <p:cNvPr id="17" name="フッター プレースホルダ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29" name="スライド番号プレースホルダ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F013113-4DA4-4142-B204-A2965F6ED4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27CA-AC14-4F0E-AF6D-04D4FD83720B}" type="datetimeFigureOut">
              <a:rPr kumimoji="1" lang="ja-JP" altLang="en-US" smtClean="0"/>
              <a:t>2014/2/3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13113-4DA4-4142-B204-A2965F6ED4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27CA-AC14-4F0E-AF6D-04D4FD83720B}" type="datetimeFigureOut">
              <a:rPr kumimoji="1" lang="ja-JP" altLang="en-US" smtClean="0"/>
              <a:t>2014/2/3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13113-4DA4-4142-B204-A2965F6ED4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27CA-AC14-4F0E-AF6D-04D4FD83720B}" type="datetimeFigureOut">
              <a:rPr kumimoji="1" lang="ja-JP" altLang="en-US" smtClean="0"/>
              <a:t>2014/2/3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13113-4DA4-4142-B204-A2965F6ED4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6" name="日付プレースホルダ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BE027CA-AC14-4F0E-AF6D-04D4FD83720B}" type="datetimeFigureOut">
              <a:rPr kumimoji="1" lang="ja-JP" altLang="en-US" smtClean="0"/>
              <a:t>2014/2/3</a:t>
            </a:fld>
            <a:endParaRPr kumimoji="1" lang="ja-JP" altLang="en-US"/>
          </a:p>
        </p:txBody>
      </p:sp>
      <p:sp>
        <p:nvSpPr>
          <p:cNvPr id="27" name="スライド番号プレースホルダ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F013113-4DA4-4142-B204-A2965F6ED40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8" name="フッター プレースホルダ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8BE027CA-AC14-4F0E-AF6D-04D4FD83720B}" type="datetimeFigureOut">
              <a:rPr kumimoji="1" lang="ja-JP" altLang="en-US" smtClean="0"/>
              <a:t>2014/2/3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F013113-4DA4-4142-B204-A2965F6ED4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27CA-AC14-4F0E-AF6D-04D4FD83720B}" type="datetimeFigureOut">
              <a:rPr kumimoji="1" lang="ja-JP" altLang="en-US" smtClean="0"/>
              <a:t>2014/2/3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13113-4DA4-4142-B204-A2965F6ED4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27CA-AC14-4F0E-AF6D-04D4FD83720B}" type="datetimeFigureOut">
              <a:rPr kumimoji="1" lang="ja-JP" altLang="en-US" smtClean="0"/>
              <a:t>2014/2/3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13113-4DA4-4142-B204-A2965F6ED4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27CA-AC14-4F0E-AF6D-04D4FD83720B}" type="datetimeFigureOut">
              <a:rPr kumimoji="1" lang="ja-JP" altLang="en-US" smtClean="0"/>
              <a:t>2014/2/3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13113-4DA4-4142-B204-A2965F6ED4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27CA-AC14-4F0E-AF6D-04D4FD83720B}" type="datetimeFigureOut">
              <a:rPr kumimoji="1" lang="ja-JP" altLang="en-US" smtClean="0"/>
              <a:t>2014/2/3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13113-4DA4-4142-B204-A2965F6ED4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27CA-AC14-4F0E-AF6D-04D4FD83720B}" type="datetimeFigureOut">
              <a:rPr kumimoji="1" lang="ja-JP" altLang="en-US" smtClean="0"/>
              <a:t>2014/2/3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13113-4DA4-4142-B204-A2965F6ED4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正方形/長方形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正方形/長方形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正方形/長方形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正方形/長方形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正方形/長方形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角丸四角形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角丸四角形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正方形/長方形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正方形/長方形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正方形/長方形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正方形/長方形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正方形/長方形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正方形/長方形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タイトル プレースホルダ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13" name="テキスト プレースホルダ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8BE027CA-AC14-4F0E-AF6D-04D4FD83720B}" type="datetimeFigureOut">
              <a:rPr kumimoji="1" lang="ja-JP" altLang="en-US" smtClean="0"/>
              <a:t>2014/2/3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23" name="スライド番号プレースホルダ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F013113-4DA4-4142-B204-A2965F6ED4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1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1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1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1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1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1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 smtClean="0"/>
              <a:t>応用処理技術者の本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 smtClean="0"/>
              <a:t>S161053 </a:t>
            </a:r>
            <a:r>
              <a:rPr kumimoji="1" lang="ja-JP" altLang="en-US" dirty="0" smtClean="0"/>
              <a:t>前田欣耶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ヒューマンインタフェース技術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インフォメーションアーキテクチャ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r>
              <a:rPr lang="ja-JP" altLang="en-US" dirty="0" smtClean="0"/>
              <a:t>アクセシビリティ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043608" y="2780928"/>
            <a:ext cx="74888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・サイト構造</a:t>
            </a:r>
            <a:r>
              <a:rPr kumimoji="1" lang="en-US" altLang="ja-JP" sz="2000" dirty="0" smtClean="0"/>
              <a:t>…web</a:t>
            </a:r>
            <a:r>
              <a:rPr kumimoji="1" lang="ja-JP" altLang="en-US" sz="2000" dirty="0" smtClean="0"/>
              <a:t>サイトを分類し、階層構造で表現</a:t>
            </a:r>
            <a:r>
              <a:rPr kumimoji="1" lang="en-US" altLang="ja-JP" sz="2000" dirty="0" smtClean="0"/>
              <a:t>(</a:t>
            </a:r>
            <a:r>
              <a:rPr kumimoji="1" lang="ja-JP" altLang="en-US" sz="2000" dirty="0" smtClean="0">
                <a:solidFill>
                  <a:srgbClr val="B921A7"/>
                </a:solidFill>
              </a:rPr>
              <a:t>サイトマップ</a:t>
            </a:r>
            <a:r>
              <a:rPr kumimoji="1" lang="en-US" altLang="ja-JP" sz="2000" dirty="0" smtClean="0"/>
              <a:t>)</a:t>
            </a:r>
          </a:p>
          <a:p>
            <a:r>
              <a:rPr lang="ja-JP" altLang="en-US" sz="2000" dirty="0" smtClean="0"/>
              <a:t>・ナビゲーション</a:t>
            </a:r>
            <a:r>
              <a:rPr lang="en-US" altLang="ja-JP" sz="2000" dirty="0" smtClean="0"/>
              <a:t>…</a:t>
            </a:r>
            <a:r>
              <a:rPr lang="ja-JP" altLang="en-US" sz="2000" dirty="0" smtClean="0"/>
              <a:t>ユーザが求める情報を探し出し、利用しやすくする。</a:t>
            </a:r>
            <a:r>
              <a:rPr lang="en-US" altLang="ja-JP" sz="2000" dirty="0"/>
              <a:t>e</a:t>
            </a:r>
            <a:r>
              <a:rPr lang="en-US" altLang="ja-JP" sz="2000" dirty="0" smtClean="0"/>
              <a:t>x.</a:t>
            </a:r>
            <a:r>
              <a:rPr lang="ja-JP" altLang="en-US" sz="2000" dirty="0" smtClean="0">
                <a:solidFill>
                  <a:srgbClr val="B921A7"/>
                </a:solidFill>
              </a:rPr>
              <a:t>パンくずリスト</a:t>
            </a:r>
            <a:endParaRPr lang="en-US" altLang="ja-JP" sz="2000" dirty="0" smtClean="0">
              <a:solidFill>
                <a:srgbClr val="B921A7"/>
              </a:solidFill>
            </a:endParaRPr>
          </a:p>
          <a:p>
            <a:endParaRPr lang="en-US" altLang="ja-JP" sz="2000" dirty="0">
              <a:solidFill>
                <a:srgbClr val="B921A7"/>
              </a:solidFill>
            </a:endParaRPr>
          </a:p>
          <a:p>
            <a:endParaRPr lang="en-US" altLang="ja-JP" sz="2000" dirty="0" smtClean="0">
              <a:solidFill>
                <a:srgbClr val="B921A7"/>
              </a:solidFill>
            </a:endParaRPr>
          </a:p>
          <a:p>
            <a:endParaRPr lang="en-US" altLang="ja-JP" sz="2000" dirty="0">
              <a:solidFill>
                <a:srgbClr val="B921A7"/>
              </a:solidFill>
            </a:endParaRPr>
          </a:p>
          <a:p>
            <a:endParaRPr lang="en-US" altLang="ja-JP" sz="2000" dirty="0" smtClean="0">
              <a:solidFill>
                <a:srgbClr val="B921A7"/>
              </a:solidFill>
            </a:endParaRPr>
          </a:p>
        </p:txBody>
      </p:sp>
      <p:pic>
        <p:nvPicPr>
          <p:cNvPr id="5" name="図 4" descr="スクリーンショット 2014-02-02 21.53.2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4221088"/>
            <a:ext cx="6429892" cy="792088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1043608" y="5580727"/>
            <a:ext cx="7488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 smtClean="0"/>
              <a:t>どんな人でも</a:t>
            </a:r>
            <a:r>
              <a:rPr lang="en-US" altLang="ja-JP" sz="2000" dirty="0" smtClean="0"/>
              <a:t>(</a:t>
            </a:r>
            <a:r>
              <a:rPr lang="ja-JP" altLang="en-US" sz="2000" dirty="0" smtClean="0"/>
              <a:t>高齢者、障害者</a:t>
            </a:r>
            <a:r>
              <a:rPr lang="en-US" altLang="ja-JP" sz="2000" dirty="0" smtClean="0"/>
              <a:t>)</a:t>
            </a:r>
            <a:r>
              <a:rPr lang="ja-JP" altLang="en-US" sz="2000" dirty="0" smtClean="0"/>
              <a:t>サービスを利用できる度合い</a:t>
            </a:r>
            <a:endParaRPr lang="en-US" altLang="ja-JP" sz="20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スクリーンショット 2014-02-02 22.09.1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836712"/>
            <a:ext cx="7056784" cy="576546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 3" descr="スクリーンショット 2014-02-02 22.09.3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980728"/>
            <a:ext cx="6408712" cy="540735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ユーザインタフェース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ヒューリスティックス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 smtClean="0"/>
              <a:t>ヤコブニールセンはユーザインタフェースに関する１０カ条のヒューリスティックを提唱した</a:t>
            </a:r>
            <a:r>
              <a:rPr lang="ja-JP" altLang="en-US" dirty="0" smtClean="0"/>
              <a:t>。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ja-JP" altLang="en-US" dirty="0" smtClean="0"/>
              <a:t>ヒューリスティック評価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043608" y="2780928"/>
            <a:ext cx="810039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/>
              <a:t>今まで</a:t>
            </a:r>
            <a:r>
              <a:rPr lang="ja-JP" altLang="en-US" sz="2000" dirty="0" smtClean="0"/>
              <a:t>の経験に基づいて共通する原則を生み出し、利用する</a:t>
            </a:r>
            <a:r>
              <a:rPr lang="ja-JP" altLang="en-US" sz="2000" dirty="0" smtClean="0"/>
              <a:t>もの</a:t>
            </a:r>
            <a:endParaRPr lang="en-US" altLang="ja-JP" sz="2000" dirty="0" smtClean="0"/>
          </a:p>
          <a:p>
            <a:endParaRPr lang="en-US" altLang="ja-JP" sz="2000" dirty="0"/>
          </a:p>
          <a:p>
            <a:endParaRPr lang="en-US" altLang="ja-JP" sz="2000" dirty="0" smtClean="0"/>
          </a:p>
          <a:p>
            <a:endParaRPr lang="en-US" altLang="ja-JP" sz="2000" dirty="0"/>
          </a:p>
          <a:p>
            <a:endParaRPr lang="en-US" altLang="ja-JP" sz="2000" dirty="0" smtClean="0"/>
          </a:p>
          <a:p>
            <a:endParaRPr lang="en-US" altLang="ja-JP" sz="2000" dirty="0"/>
          </a:p>
          <a:p>
            <a:endParaRPr lang="en-US" altLang="ja-JP" sz="2000" dirty="0" smtClean="0"/>
          </a:p>
          <a:p>
            <a:endParaRPr lang="en-US" altLang="ja-JP" sz="2000" dirty="0"/>
          </a:p>
          <a:p>
            <a:endParaRPr lang="en-US" altLang="ja-JP" sz="2000" dirty="0" smtClean="0"/>
          </a:p>
          <a:p>
            <a:r>
              <a:rPr lang="ja-JP" altLang="en-US" sz="2000" dirty="0" smtClean="0"/>
              <a:t>ユーザビリティの専門家が，これまでの経験に基づいて評価を行う</a:t>
            </a:r>
            <a:endParaRPr lang="en-US" altLang="ja-JP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コンテンツ プレースホルダ 6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8098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kumimoji="1" lang="ja-JP" altLang="en-US" sz="2400" dirty="0" smtClean="0"/>
              <a:t>１、システム状況の視認性</a:t>
            </a:r>
            <a:r>
              <a:rPr lang="en-US" altLang="ja-JP" sz="2400" dirty="0" smtClean="0"/>
              <a:t>…</a:t>
            </a:r>
            <a:r>
              <a:rPr lang="ja-JP" altLang="en-US" sz="2400" dirty="0" smtClean="0"/>
              <a:t>今どういう状態かを常にユーザに知れ</a:t>
            </a:r>
            <a:r>
              <a:rPr lang="ja-JP" altLang="en-US" sz="2400" dirty="0" err="1" smtClean="0"/>
              <a:t>せて</a:t>
            </a:r>
            <a:r>
              <a:rPr lang="ja-JP" altLang="en-US" sz="2400" dirty="0" smtClean="0"/>
              <a:t>いるか。</a:t>
            </a:r>
            <a:endParaRPr lang="en-US" altLang="ja-JP" sz="2400" dirty="0" smtClean="0"/>
          </a:p>
          <a:p>
            <a:pPr>
              <a:buNone/>
            </a:pPr>
            <a:endParaRPr lang="en-US" altLang="ja-JP" sz="2400" dirty="0" smtClean="0"/>
          </a:p>
          <a:p>
            <a:pPr>
              <a:buNone/>
            </a:pPr>
            <a:r>
              <a:rPr kumimoji="1" lang="ja-JP" altLang="en-US" sz="2400" dirty="0" smtClean="0"/>
              <a:t>２、システムと現実世界の一致</a:t>
            </a:r>
            <a:r>
              <a:rPr kumimoji="1" lang="en-US" altLang="ja-JP" sz="2400" dirty="0" smtClean="0"/>
              <a:t>…</a:t>
            </a:r>
            <a:r>
              <a:rPr kumimoji="1" lang="ja-JP" altLang="en-US" sz="2400" dirty="0" smtClean="0"/>
              <a:t>ユーザになじみのある言葉、習慣</a:t>
            </a:r>
            <a:r>
              <a:rPr lang="ja-JP" altLang="en-US" sz="2400" dirty="0" smtClean="0"/>
              <a:t>で情報を提示しているか。</a:t>
            </a:r>
            <a:endParaRPr lang="en-US" altLang="ja-JP" sz="2400" dirty="0" smtClean="0"/>
          </a:p>
          <a:p>
            <a:pPr>
              <a:buNone/>
            </a:pPr>
            <a:endParaRPr lang="en-US" altLang="ja-JP" sz="2400" dirty="0" smtClean="0"/>
          </a:p>
          <a:p>
            <a:pPr>
              <a:buNone/>
            </a:pPr>
            <a:r>
              <a:rPr kumimoji="1" lang="ja-JP" altLang="en-US" sz="2400" dirty="0" smtClean="0"/>
              <a:t>３、ユーザの主導権と自由</a:t>
            </a:r>
            <a:r>
              <a:rPr kumimoji="1" lang="en-US" altLang="ja-JP" sz="2400" dirty="0" smtClean="0"/>
              <a:t>…</a:t>
            </a:r>
            <a:r>
              <a:rPr kumimoji="1" lang="ja-JP" altLang="en-US" sz="2400" dirty="0" smtClean="0"/>
              <a:t>常にユーザが動作をコントロールできる状態にあるか。</a:t>
            </a:r>
            <a:endParaRPr kumimoji="1" lang="en-US" altLang="ja-JP" sz="2400" dirty="0" smtClean="0"/>
          </a:p>
          <a:p>
            <a:pPr>
              <a:buNone/>
            </a:pPr>
            <a:endParaRPr kumimoji="1" lang="en-US" altLang="ja-JP" sz="2400" dirty="0" smtClean="0"/>
          </a:p>
          <a:p>
            <a:pPr>
              <a:buNone/>
            </a:pPr>
            <a:r>
              <a:rPr lang="ja-JP" altLang="en-US" sz="2400" dirty="0" smtClean="0"/>
              <a:t>４、一貫性と標準</a:t>
            </a:r>
            <a:r>
              <a:rPr lang="en-US" altLang="ja-JP" sz="2400" dirty="0" smtClean="0"/>
              <a:t>…</a:t>
            </a:r>
            <a:r>
              <a:rPr lang="ja-JP" altLang="en-US" sz="2400" dirty="0" smtClean="0"/>
              <a:t>操作性や用いる用語は一貫しているか</a:t>
            </a:r>
            <a:endParaRPr lang="en-US" altLang="ja-JP" sz="2400" dirty="0" smtClean="0"/>
          </a:p>
          <a:p>
            <a:pPr>
              <a:buNone/>
            </a:pPr>
            <a:endParaRPr lang="en-US" altLang="ja-JP" sz="2400" dirty="0" smtClean="0"/>
          </a:p>
          <a:p>
            <a:pPr>
              <a:buNone/>
            </a:pPr>
            <a:r>
              <a:rPr kumimoji="1" lang="ja-JP" altLang="en-US" sz="2400" dirty="0" smtClean="0"/>
              <a:t>５</a:t>
            </a:r>
            <a:r>
              <a:rPr lang="ja-JP" altLang="en-US" sz="2400" dirty="0" smtClean="0"/>
              <a:t>、エラー防止</a:t>
            </a:r>
            <a:r>
              <a:rPr lang="en-US" altLang="ja-JP" sz="2400" dirty="0" smtClean="0"/>
              <a:t>...</a:t>
            </a:r>
            <a:r>
              <a:rPr lang="ja-JP" altLang="en-US" sz="2400" dirty="0" smtClean="0"/>
              <a:t>エラー発生そのものを防止するような工夫がなされているか。</a:t>
            </a:r>
            <a:endParaRPr lang="en-US" altLang="ja-JP" sz="2400" dirty="0" smtClean="0"/>
          </a:p>
          <a:p>
            <a:pPr>
              <a:buNone/>
            </a:pPr>
            <a:endParaRPr lang="en-US" altLang="ja-JP" sz="2400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73782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ja-JP" altLang="en-US" dirty="0" smtClean="0"/>
              <a:t>６、想起より認識</a:t>
            </a:r>
            <a:r>
              <a:rPr lang="en-US" altLang="ja-JP" dirty="0" smtClean="0"/>
              <a:t>…</a:t>
            </a:r>
            <a:r>
              <a:rPr lang="ja-JP" altLang="en-US" dirty="0" smtClean="0"/>
              <a:t>操作法や情報を覚えなくても、見れば分かるようになっているか。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７、使用の柔軟性と効率性</a:t>
            </a:r>
            <a:r>
              <a:rPr lang="en-US" altLang="ja-JP" dirty="0" smtClean="0"/>
              <a:t>…</a:t>
            </a:r>
            <a:r>
              <a:rPr lang="ja-JP" altLang="en-US" dirty="0" smtClean="0"/>
              <a:t>上級者向けにはショートカット機能などが用意されているか。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８、美的で最小限の設計</a:t>
            </a:r>
            <a:r>
              <a:rPr lang="en-US" altLang="ja-JP" dirty="0" smtClean="0"/>
              <a:t>…</a:t>
            </a:r>
            <a:r>
              <a:rPr lang="ja-JP" altLang="en-US" dirty="0" smtClean="0"/>
              <a:t>情報を詰め込みすぎていないか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９、ユーザに対するエラー認識、判断、回復の援助</a:t>
            </a:r>
            <a:r>
              <a:rPr lang="en-US" altLang="ja-JP" dirty="0" smtClean="0"/>
              <a:t>…</a:t>
            </a:r>
            <a:r>
              <a:rPr lang="ja-JP" altLang="en-US" dirty="0" smtClean="0"/>
              <a:t>エラーメッセージは分かりやすい表現で、解決策が提示されているか。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１０、ヘルプとドキュメント化</a:t>
            </a:r>
            <a:r>
              <a:rPr lang="en-US" altLang="ja-JP" dirty="0" smtClean="0"/>
              <a:t>…</a:t>
            </a:r>
            <a:r>
              <a:rPr lang="ja-JP" altLang="en-US" dirty="0" smtClean="0"/>
              <a:t>分かりやすく簡潔なヘルプやマニュアルが用意されているか。</a:t>
            </a:r>
            <a:endParaRPr lang="en-US" altLang="ja-JP" dirty="0" smtClean="0"/>
          </a:p>
          <a:p>
            <a:endParaRPr kumimoji="1" lang="ja-JP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 3" descr="スクリーンショット 2014-02-02 22.10.29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807795"/>
            <a:ext cx="7515055" cy="5739845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 3" descr="スクリーンショット 2014-02-02 22.10.4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556792"/>
            <a:ext cx="8282181" cy="4493524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インタフェース設計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ユニバーサルデザイン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043608" y="2780928"/>
            <a:ext cx="79208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 smtClean="0"/>
              <a:t>文化、言語、障害、能力などに差異を問わず利用できるデザイン。</a:t>
            </a:r>
            <a:endParaRPr lang="en-US" altLang="ja-JP" sz="2000" dirty="0" smtClean="0"/>
          </a:p>
          <a:p>
            <a:endParaRPr lang="en-US" altLang="ja-JP" sz="2000" dirty="0"/>
          </a:p>
          <a:p>
            <a:r>
              <a:rPr lang="ja-JP" altLang="en-US" sz="2000" dirty="0" smtClean="0"/>
              <a:t>１，どんな人でも公平に</a:t>
            </a:r>
            <a:endParaRPr lang="en-US" altLang="ja-JP" sz="2000" dirty="0" smtClean="0"/>
          </a:p>
          <a:p>
            <a:r>
              <a:rPr lang="ja-JP" altLang="en-US" sz="2000" dirty="0" smtClean="0"/>
              <a:t>２，使う上で自由度が高い</a:t>
            </a:r>
            <a:endParaRPr lang="en-US" altLang="ja-JP" sz="2000" dirty="0" smtClean="0"/>
          </a:p>
          <a:p>
            <a:r>
              <a:rPr lang="ja-JP" altLang="en-US" sz="2000" dirty="0"/>
              <a:t>３</a:t>
            </a:r>
            <a:r>
              <a:rPr lang="ja-JP" altLang="en-US" sz="2000" dirty="0" smtClean="0"/>
              <a:t>，使い方が簡単で，すぐに理解できる</a:t>
            </a:r>
            <a:endParaRPr lang="en-US" altLang="ja-JP" sz="2000" dirty="0" smtClean="0"/>
          </a:p>
          <a:p>
            <a:r>
              <a:rPr lang="ja-JP" altLang="en-US" sz="2000" dirty="0"/>
              <a:t>４</a:t>
            </a:r>
            <a:r>
              <a:rPr lang="ja-JP" altLang="en-US" sz="2000" dirty="0" smtClean="0"/>
              <a:t>，必要な情報がすぐに理解できる</a:t>
            </a:r>
            <a:endParaRPr lang="en-US" altLang="ja-JP" sz="2000" dirty="0" smtClean="0"/>
          </a:p>
          <a:p>
            <a:r>
              <a:rPr lang="ja-JP" altLang="en-US" sz="2000" dirty="0"/>
              <a:t>５</a:t>
            </a:r>
            <a:r>
              <a:rPr lang="ja-JP" altLang="en-US" sz="2000" dirty="0" smtClean="0"/>
              <a:t>，うっかりミスが事故や危機につながらない</a:t>
            </a:r>
            <a:endParaRPr lang="en-US" altLang="ja-JP" sz="2000" dirty="0" smtClean="0"/>
          </a:p>
          <a:p>
            <a:r>
              <a:rPr lang="ja-JP" altLang="en-US" sz="2000" dirty="0"/>
              <a:t>６</a:t>
            </a:r>
            <a:r>
              <a:rPr lang="ja-JP" altLang="en-US" sz="2000" dirty="0" smtClean="0"/>
              <a:t>，身体への負担がかかりづらい</a:t>
            </a:r>
            <a:endParaRPr lang="en-US" altLang="ja-JP" sz="2000" dirty="0" smtClean="0"/>
          </a:p>
          <a:p>
            <a:r>
              <a:rPr lang="ja-JP" altLang="en-US" sz="2000" dirty="0"/>
              <a:t>７</a:t>
            </a:r>
            <a:r>
              <a:rPr lang="ja-JP" altLang="en-US" sz="2000" dirty="0" smtClean="0"/>
              <a:t>，利用するのに十分な大きさと空間を確保する</a:t>
            </a:r>
            <a:endParaRPr lang="en-US" altLang="ja-JP" sz="2000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/>
          <a:lstStyle/>
          <a:p>
            <a:r>
              <a:rPr kumimoji="1" lang="ja-JP" altLang="en-US" dirty="0" smtClean="0"/>
              <a:t>画面設計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628800"/>
            <a:ext cx="5616624" cy="4982727"/>
          </a:xfrm>
        </p:spPr>
      </p:pic>
    </p:spTree>
    <p:extLst>
      <p:ext uri="{BB962C8B-B14F-4D97-AF65-F5344CB8AC3E}">
        <p14:creationId xmlns:p14="http://schemas.microsoft.com/office/powerpoint/2010/main" val="3750958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コンテンツ プレースホルダー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196752"/>
            <a:ext cx="7560840" cy="4982400"/>
          </a:xfrm>
        </p:spPr>
      </p:pic>
    </p:spTree>
    <p:extLst>
      <p:ext uri="{BB962C8B-B14F-4D97-AF65-F5344CB8AC3E}">
        <p14:creationId xmlns:p14="http://schemas.microsoft.com/office/powerpoint/2010/main" val="1280317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マルチメディア技術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音声処理</a:t>
            </a:r>
            <a:endParaRPr kumimoji="1" lang="en-US" altLang="ja-JP" dirty="0" smtClean="0"/>
          </a:p>
          <a:p>
            <a:pPr marL="109728" indent="0">
              <a:buNone/>
            </a:pPr>
            <a:r>
              <a:rPr lang="ja-JP" altLang="en-US" dirty="0"/>
              <a:t>　</a:t>
            </a:r>
            <a:r>
              <a:rPr lang="en-US" altLang="ja-JP" dirty="0" smtClean="0"/>
              <a:t>A/D</a:t>
            </a:r>
            <a:r>
              <a:rPr lang="ja-JP" altLang="en-US" dirty="0"/>
              <a:t>変換</a:t>
            </a:r>
            <a:r>
              <a:rPr lang="ja-JP" altLang="en-US" dirty="0" smtClean="0"/>
              <a:t>し符号化をしたデータの形式が</a:t>
            </a:r>
            <a:r>
              <a:rPr lang="en-US" altLang="ja-JP" dirty="0" smtClean="0">
                <a:solidFill>
                  <a:srgbClr val="B921A7"/>
                </a:solidFill>
              </a:rPr>
              <a:t>PCM</a:t>
            </a:r>
          </a:p>
          <a:p>
            <a:pPr marL="109728" indent="0">
              <a:buNone/>
            </a:pPr>
            <a:r>
              <a:rPr lang="ja-JP" altLang="en-US" dirty="0">
                <a:solidFill>
                  <a:srgbClr val="B921A7"/>
                </a:solidFill>
              </a:rPr>
              <a:t>　</a:t>
            </a:r>
            <a:r>
              <a:rPr lang="en-US" altLang="ja-JP" dirty="0" smtClean="0"/>
              <a:t>PCM</a:t>
            </a:r>
            <a:r>
              <a:rPr lang="ja-JP" altLang="en-US" dirty="0" smtClean="0"/>
              <a:t>はデータの容量が大きいので</a:t>
            </a:r>
            <a:r>
              <a:rPr lang="en-US" altLang="ja-JP" dirty="0" smtClean="0">
                <a:solidFill>
                  <a:srgbClr val="B921A7"/>
                </a:solidFill>
              </a:rPr>
              <a:t>MP3</a:t>
            </a:r>
            <a:r>
              <a:rPr lang="ja-JP" altLang="en-US" dirty="0" smtClean="0"/>
              <a:t>などに圧</a:t>
            </a:r>
            <a:endParaRPr lang="en-US" altLang="ja-JP" dirty="0" smtClean="0"/>
          </a:p>
          <a:p>
            <a:pPr marL="109728" indent="0">
              <a:buNone/>
            </a:pPr>
            <a:r>
              <a:rPr lang="ja-JP" altLang="en-US" dirty="0"/>
              <a:t>　</a:t>
            </a:r>
            <a:r>
              <a:rPr lang="ja-JP" altLang="en-US" dirty="0" err="1" smtClean="0"/>
              <a:t>縮する</a:t>
            </a:r>
            <a:r>
              <a:rPr lang="ja-JP" altLang="en-US" dirty="0" smtClean="0"/>
              <a:t>場合が多い</a:t>
            </a:r>
            <a:endParaRPr lang="en-US" altLang="ja-JP" dirty="0" smtClean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172960"/>
            <a:ext cx="5054860" cy="264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749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56792"/>
            <a:ext cx="8667655" cy="4464496"/>
          </a:xfrm>
        </p:spPr>
      </p:pic>
    </p:spTree>
    <p:extLst>
      <p:ext uri="{BB962C8B-B14F-4D97-AF65-F5344CB8AC3E}">
        <p14:creationId xmlns:p14="http://schemas.microsoft.com/office/powerpoint/2010/main" val="856208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静止画処理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単純な</a:t>
            </a:r>
            <a:r>
              <a:rPr kumimoji="1" lang="en-US" altLang="ja-JP" dirty="0" smtClean="0"/>
              <a:t>X</a:t>
            </a:r>
            <a:r>
              <a:rPr kumimoji="1" lang="ja-JP" altLang="en-US" dirty="0" smtClean="0"/>
              <a:t>軸</a:t>
            </a:r>
            <a:r>
              <a:rPr kumimoji="1" lang="en-US" altLang="ja-JP" dirty="0" smtClean="0"/>
              <a:t>Y</a:t>
            </a:r>
            <a:r>
              <a:rPr kumimoji="1" lang="ja-JP" altLang="en-US" dirty="0" smtClean="0"/>
              <a:t>軸の座標と色を設定する画像形式</a:t>
            </a:r>
            <a:r>
              <a:rPr kumimoji="1" lang="en-US" altLang="ja-JP" dirty="0" smtClean="0"/>
              <a:t>BMP</a:t>
            </a:r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可逆圧縮</a:t>
            </a:r>
            <a:r>
              <a:rPr kumimoji="1" lang="en-US" altLang="ja-JP" dirty="0" smtClean="0"/>
              <a:t>(</a:t>
            </a:r>
            <a:r>
              <a:rPr lang="ja-JP" altLang="en-US" dirty="0"/>
              <a:t>元</a:t>
            </a:r>
            <a:r>
              <a:rPr lang="ja-JP" altLang="en-US" dirty="0" smtClean="0"/>
              <a:t>に戻せる</a:t>
            </a:r>
            <a:r>
              <a:rPr kumimoji="1" lang="en-US" altLang="ja-JP" dirty="0" smtClean="0"/>
              <a:t>)</a:t>
            </a:r>
            <a:r>
              <a:rPr kumimoji="1" lang="en-US" altLang="ja-JP" dirty="0" smtClean="0">
                <a:solidFill>
                  <a:srgbClr val="B921A7"/>
                </a:solidFill>
              </a:rPr>
              <a:t>GIF</a:t>
            </a:r>
          </a:p>
          <a:p>
            <a:endParaRPr kumimoji="1" lang="en-US" altLang="ja-JP" dirty="0" smtClean="0">
              <a:solidFill>
                <a:srgbClr val="B921A7"/>
              </a:solidFill>
            </a:endParaRPr>
          </a:p>
          <a:p>
            <a:r>
              <a:rPr lang="ja-JP" altLang="en-US" dirty="0" smtClean="0"/>
              <a:t>非可逆圧縮にすることで容量を小さくした</a:t>
            </a:r>
            <a:r>
              <a:rPr lang="en-US" altLang="ja-JP" dirty="0" smtClean="0">
                <a:solidFill>
                  <a:srgbClr val="B921A7"/>
                </a:solidFill>
              </a:rPr>
              <a:t>JPEG</a:t>
            </a:r>
          </a:p>
          <a:p>
            <a:endParaRPr lang="en-US" altLang="ja-JP" dirty="0" smtClean="0">
              <a:solidFill>
                <a:srgbClr val="B921A7"/>
              </a:solidFill>
            </a:endParaRPr>
          </a:p>
          <a:p>
            <a:r>
              <a:rPr kumimoji="1" lang="en-US" altLang="ja-JP" dirty="0" smtClean="0"/>
              <a:t>GIF</a:t>
            </a:r>
            <a:r>
              <a:rPr kumimoji="1" lang="ja-JP" altLang="en-US" dirty="0" smtClean="0"/>
              <a:t>は</a:t>
            </a:r>
            <a:r>
              <a:rPr kumimoji="1" lang="en-US" altLang="ja-JP" dirty="0" smtClean="0"/>
              <a:t>256</a:t>
            </a:r>
            <a:r>
              <a:rPr kumimoji="1" lang="ja-JP" altLang="en-US" dirty="0" smtClean="0"/>
              <a:t>色しか扱えない，ライセンスに制約があるという理由から</a:t>
            </a:r>
            <a:r>
              <a:rPr kumimoji="1" lang="en-US" altLang="ja-JP" dirty="0" smtClean="0"/>
              <a:t>GIF</a:t>
            </a:r>
            <a:r>
              <a:rPr kumimoji="1" lang="ja-JP" altLang="en-US" dirty="0" smtClean="0"/>
              <a:t>を拡張</a:t>
            </a:r>
            <a:r>
              <a:rPr lang="ja-JP" altLang="en-US" dirty="0" smtClean="0"/>
              <a:t>した</a:t>
            </a:r>
            <a:r>
              <a:rPr lang="en-US" altLang="ja-JP" dirty="0" smtClean="0">
                <a:solidFill>
                  <a:srgbClr val="B921A7"/>
                </a:solidFill>
              </a:rPr>
              <a:t>PNG</a:t>
            </a:r>
            <a:r>
              <a:rPr lang="ja-JP" altLang="en-US" dirty="0" smtClean="0"/>
              <a:t>もある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28580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動画処理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代表的な動画の保存形式</a:t>
            </a:r>
            <a:r>
              <a:rPr kumimoji="1" lang="en-US" altLang="ja-JP" dirty="0" smtClean="0">
                <a:solidFill>
                  <a:srgbClr val="B921A7"/>
                </a:solidFill>
              </a:rPr>
              <a:t>MPEG</a:t>
            </a:r>
          </a:p>
          <a:p>
            <a:pPr marL="109728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主な規格として</a:t>
            </a:r>
            <a:r>
              <a:rPr lang="en-US" altLang="ja-JP" dirty="0" smtClean="0"/>
              <a:t>1.5M</a:t>
            </a:r>
            <a:r>
              <a:rPr lang="ja-JP" altLang="en-US" dirty="0" smtClean="0"/>
              <a:t>ビット</a:t>
            </a:r>
            <a:r>
              <a:rPr lang="en-US" altLang="ja-JP" dirty="0" smtClean="0"/>
              <a:t>/</a:t>
            </a:r>
            <a:r>
              <a:rPr lang="ja-JP" altLang="en-US" dirty="0" smtClean="0"/>
              <a:t>秒程度の圧縮方式</a:t>
            </a:r>
            <a:endParaRPr lang="en-US" altLang="ja-JP" dirty="0" smtClean="0"/>
          </a:p>
          <a:p>
            <a:pPr marL="109728" indent="0">
              <a:buNone/>
            </a:pPr>
            <a:r>
              <a:rPr kumimoji="1" lang="ja-JP" altLang="en-US" dirty="0"/>
              <a:t>　</a:t>
            </a:r>
            <a:r>
              <a:rPr lang="ja-JP" altLang="en-US" dirty="0" smtClean="0"/>
              <a:t>で</a:t>
            </a:r>
            <a:r>
              <a:rPr lang="en-US" altLang="ja-JP" dirty="0" smtClean="0"/>
              <a:t>CD-ROM</a:t>
            </a:r>
            <a:r>
              <a:rPr lang="ja-JP" altLang="en-US" dirty="0" smtClean="0"/>
              <a:t>などを対象にした</a:t>
            </a:r>
            <a:r>
              <a:rPr lang="en-US" altLang="ja-JP" dirty="0" smtClean="0">
                <a:solidFill>
                  <a:srgbClr val="B921A7"/>
                </a:solidFill>
              </a:rPr>
              <a:t>MPEG-1</a:t>
            </a:r>
          </a:p>
          <a:p>
            <a:pPr marL="109728" indent="0">
              <a:buNone/>
            </a:pPr>
            <a:r>
              <a:rPr lang="ja-JP" altLang="en-US" dirty="0"/>
              <a:t>　</a:t>
            </a:r>
            <a:endParaRPr lang="en-US" altLang="ja-JP" dirty="0"/>
          </a:p>
          <a:p>
            <a:pPr marL="109728" indent="0">
              <a:buNone/>
            </a:pPr>
            <a:r>
              <a:rPr lang="ja-JP" altLang="en-US" dirty="0" smtClean="0"/>
              <a:t>　他に</a:t>
            </a:r>
            <a:r>
              <a:rPr lang="en-US" altLang="ja-JP" dirty="0" smtClean="0"/>
              <a:t>DVD</a:t>
            </a:r>
            <a:r>
              <a:rPr lang="ja-JP" altLang="en-US" dirty="0" smtClean="0"/>
              <a:t>や</a:t>
            </a:r>
            <a:r>
              <a:rPr lang="en-US" altLang="ja-JP" dirty="0" smtClean="0"/>
              <a:t>Blue-Ray</a:t>
            </a:r>
            <a:r>
              <a:rPr lang="ja-JP" altLang="en-US" dirty="0" smtClean="0"/>
              <a:t>などを対象とした</a:t>
            </a:r>
            <a:r>
              <a:rPr lang="en-US" altLang="ja-JP" dirty="0" smtClean="0"/>
              <a:t>MPEG-2</a:t>
            </a:r>
          </a:p>
          <a:p>
            <a:pPr marL="109728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携帯モバイル機器を対象とした</a:t>
            </a:r>
            <a:r>
              <a:rPr lang="en-US" altLang="ja-JP" dirty="0" smtClean="0">
                <a:solidFill>
                  <a:srgbClr val="B921A7"/>
                </a:solidFill>
              </a:rPr>
              <a:t>MPEG-4</a:t>
            </a:r>
            <a:r>
              <a:rPr lang="ja-JP" altLang="en-US" dirty="0" smtClean="0"/>
              <a:t>がある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455688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196752"/>
            <a:ext cx="6190570" cy="5328592"/>
          </a:xfrm>
        </p:spPr>
      </p:pic>
    </p:spTree>
    <p:extLst>
      <p:ext uri="{BB962C8B-B14F-4D97-AF65-F5344CB8AC3E}">
        <p14:creationId xmlns:p14="http://schemas.microsoft.com/office/powerpoint/2010/main" val="5830958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16832"/>
            <a:ext cx="8138618" cy="3384376"/>
          </a:xfrm>
        </p:spPr>
      </p:pic>
    </p:spTree>
    <p:extLst>
      <p:ext uri="{BB962C8B-B14F-4D97-AF65-F5344CB8AC3E}">
        <p14:creationId xmlns:p14="http://schemas.microsoft.com/office/powerpoint/2010/main" val="25725125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マルチメディアと</a:t>
            </a:r>
            <a:r>
              <a:rPr kumimoji="1" lang="en-US" altLang="ja-JP" dirty="0" smtClean="0"/>
              <a:t>XML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dirty="0" smtClean="0"/>
              <a:t>マルチメディアコンテンツは静止画，音声などのメディアを統合している．それを</a:t>
            </a:r>
            <a:r>
              <a:rPr lang="en-US" altLang="ja-JP" dirty="0" smtClean="0"/>
              <a:t>XML</a:t>
            </a:r>
            <a:r>
              <a:rPr lang="ja-JP" altLang="en-US" dirty="0" smtClean="0"/>
              <a:t>フォーマットで表現する方法が普及している．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en-US" altLang="ja-JP" dirty="0" smtClean="0"/>
              <a:t>MPEG</a:t>
            </a:r>
            <a:r>
              <a:rPr lang="ja-JP" altLang="en-US" dirty="0" smtClean="0"/>
              <a:t>では</a:t>
            </a:r>
            <a:r>
              <a:rPr lang="en-US" altLang="ja-JP" dirty="0" smtClean="0">
                <a:solidFill>
                  <a:srgbClr val="B921A7"/>
                </a:solidFill>
              </a:rPr>
              <a:t>MPEG-7</a:t>
            </a:r>
            <a:r>
              <a:rPr lang="ja-JP" altLang="en-US" dirty="0" smtClean="0"/>
              <a:t>がマルチディア用のメタデータ表記方法の国際規格にたっている．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en-US" altLang="ja-JP" dirty="0" smtClean="0">
                <a:solidFill>
                  <a:srgbClr val="B921A7"/>
                </a:solidFill>
              </a:rPr>
              <a:t>SMIL</a:t>
            </a:r>
            <a:r>
              <a:rPr lang="ja-JP" altLang="en-US" dirty="0" smtClean="0"/>
              <a:t>は同期されるレイアウトや再生のタイミングを</a:t>
            </a:r>
            <a:r>
              <a:rPr lang="en-US" altLang="ja-JP" dirty="0" smtClean="0"/>
              <a:t>XML</a:t>
            </a:r>
            <a:r>
              <a:rPr lang="ja-JP" altLang="en-US" dirty="0" smtClean="0"/>
              <a:t>フォーマットで記述するマークアップ言語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581611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マルチメディア応用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２次元</a:t>
            </a:r>
            <a:r>
              <a:rPr lang="ja-JP" altLang="en-US" dirty="0" smtClean="0"/>
              <a:t>の</a:t>
            </a:r>
            <a:r>
              <a:rPr lang="en-US" altLang="ja-JP" dirty="0" smtClean="0"/>
              <a:t>CG</a:t>
            </a:r>
            <a:r>
              <a:rPr kumimoji="1" lang="en-US" altLang="ja-JP" dirty="0" smtClean="0"/>
              <a:t>…</a:t>
            </a:r>
            <a:r>
              <a:rPr kumimoji="1" lang="ja-JP" altLang="en-US" dirty="0" smtClean="0">
                <a:solidFill>
                  <a:srgbClr val="B921A7"/>
                </a:solidFill>
              </a:rPr>
              <a:t>ベクターイメージ</a:t>
            </a:r>
            <a:r>
              <a:rPr kumimoji="1" lang="ja-JP" altLang="en-US" dirty="0" smtClean="0"/>
              <a:t>と</a:t>
            </a:r>
            <a:r>
              <a:rPr kumimoji="1" lang="ja-JP" altLang="en-US" dirty="0" smtClean="0">
                <a:solidFill>
                  <a:srgbClr val="B921A7"/>
                </a:solidFill>
              </a:rPr>
              <a:t>ラスターイメージ</a:t>
            </a:r>
            <a:r>
              <a:rPr kumimoji="1" lang="ja-JP" altLang="en-US" dirty="0" smtClean="0"/>
              <a:t>という二つの形式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lang="ja-JP" altLang="en-US" dirty="0" smtClean="0">
                <a:solidFill>
                  <a:srgbClr val="B921A7"/>
                </a:solidFill>
              </a:rPr>
              <a:t>ベクターイメージ</a:t>
            </a:r>
            <a:r>
              <a:rPr lang="en-US" altLang="ja-JP" dirty="0" smtClean="0"/>
              <a:t>…</a:t>
            </a:r>
            <a:r>
              <a:rPr lang="ja-JP" altLang="en-US" dirty="0" smtClean="0"/>
              <a:t>点で結ばれた線で図形を表す方法．ドローソフト．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ja-JP" altLang="en-US" dirty="0" smtClean="0">
                <a:solidFill>
                  <a:srgbClr val="B921A7"/>
                </a:solidFill>
              </a:rPr>
              <a:t>ラスターイメージ</a:t>
            </a:r>
            <a:r>
              <a:rPr lang="en-US" altLang="ja-JP" dirty="0" smtClean="0"/>
              <a:t>…</a:t>
            </a:r>
            <a:r>
              <a:rPr lang="ja-JP" altLang="en-US" dirty="0" smtClean="0"/>
              <a:t>画像を画素で表す方法．ペイントソフト．斜線や曲線のギザギザを目立たなくする技術を</a:t>
            </a:r>
            <a:r>
              <a:rPr lang="ja-JP" altLang="en-US" dirty="0" smtClean="0">
                <a:solidFill>
                  <a:srgbClr val="B921A7"/>
                </a:solidFill>
              </a:rPr>
              <a:t>アンチエイリアシング</a:t>
            </a:r>
            <a:r>
              <a:rPr lang="ja-JP" altLang="en-US" dirty="0" smtClean="0"/>
              <a:t>という．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05132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3DCG</a:t>
            </a:r>
            <a:r>
              <a:rPr kumimoji="1" lang="ja-JP" altLang="en-US" dirty="0" smtClean="0"/>
              <a:t>のモデル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>
                <a:solidFill>
                  <a:srgbClr val="B921A7"/>
                </a:solidFill>
              </a:rPr>
              <a:t>ワイヤフレームモデル</a:t>
            </a:r>
            <a:r>
              <a:rPr lang="en-US" altLang="ja-JP" dirty="0" smtClean="0"/>
              <a:t>…</a:t>
            </a:r>
            <a:r>
              <a:rPr lang="ja-JP" altLang="en-US" dirty="0" smtClean="0"/>
              <a:t>物体をすべて線で表現する方法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kumimoji="1" lang="ja-JP" altLang="en-US" dirty="0" smtClean="0">
                <a:solidFill>
                  <a:srgbClr val="B921A7"/>
                </a:solidFill>
              </a:rPr>
              <a:t>サー</a:t>
            </a:r>
            <a:r>
              <a:rPr lang="ja-JP" altLang="en-US" dirty="0" smtClean="0">
                <a:solidFill>
                  <a:srgbClr val="B921A7"/>
                </a:solidFill>
              </a:rPr>
              <a:t>フェスモデル</a:t>
            </a:r>
            <a:r>
              <a:rPr lang="en-US" altLang="ja-JP" dirty="0" smtClean="0"/>
              <a:t>…</a:t>
            </a:r>
            <a:r>
              <a:rPr lang="ja-JP" altLang="en-US" dirty="0" smtClean="0"/>
              <a:t>物体を面の集合として表現する方法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kumimoji="1" lang="ja-JP" altLang="en-US" dirty="0" smtClean="0"/>
              <a:t>ソリッドモデル</a:t>
            </a:r>
            <a:r>
              <a:rPr kumimoji="1" lang="en-US" altLang="ja-JP" dirty="0" smtClean="0"/>
              <a:t>…</a:t>
            </a:r>
            <a:r>
              <a:rPr kumimoji="1" lang="ja-JP" altLang="en-US" dirty="0" smtClean="0"/>
              <a:t>物体を中身の詰まった固形物として扱う方法．</a:t>
            </a:r>
            <a:endParaRPr kumimoji="1" lang="en-US" altLang="ja-JP" dirty="0" smtClean="0"/>
          </a:p>
          <a:p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652125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052736"/>
            <a:ext cx="7704856" cy="5385537"/>
          </a:xfrm>
        </p:spPr>
      </p:pic>
    </p:spTree>
    <p:extLst>
      <p:ext uri="{BB962C8B-B14F-4D97-AF65-F5344CB8AC3E}">
        <p14:creationId xmlns:p14="http://schemas.microsoft.com/office/powerpoint/2010/main" val="25103168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844824"/>
            <a:ext cx="8049952" cy="4320480"/>
          </a:xfrm>
        </p:spPr>
      </p:pic>
    </p:spTree>
    <p:extLst>
      <p:ext uri="{BB962C8B-B14F-4D97-AF65-F5344CB8AC3E}">
        <p14:creationId xmlns:p14="http://schemas.microsoft.com/office/powerpoint/2010/main" val="16655683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3DCG</a:t>
            </a:r>
            <a:r>
              <a:rPr kumimoji="1" lang="ja-JP" altLang="en-US" dirty="0" smtClean="0"/>
              <a:t>の制作技法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ja-JP" altLang="en-US" dirty="0" smtClean="0"/>
              <a:t>テクスチャマッピング</a:t>
            </a:r>
            <a:r>
              <a:rPr kumimoji="1" lang="en-US" altLang="ja-JP" dirty="0" smtClean="0"/>
              <a:t>…</a:t>
            </a:r>
            <a:r>
              <a:rPr kumimoji="1" lang="ja-JP" altLang="en-US" dirty="0" smtClean="0"/>
              <a:t>物体の表面に画像を張り付ける方法</a:t>
            </a:r>
            <a:endParaRPr kumimoji="1" lang="en-US" altLang="ja-JP" dirty="0" smtClean="0"/>
          </a:p>
          <a:p>
            <a:r>
              <a:rPr lang="ja-JP" altLang="en-US" dirty="0" smtClean="0"/>
              <a:t>メタボール</a:t>
            </a:r>
            <a:r>
              <a:rPr lang="en-US" altLang="ja-JP" dirty="0" smtClean="0"/>
              <a:t>…</a:t>
            </a:r>
            <a:r>
              <a:rPr lang="ja-JP" altLang="en-US" dirty="0" smtClean="0"/>
              <a:t>物体を球や，楕円体の集合としてモデル化する方法</a:t>
            </a:r>
            <a:endParaRPr lang="en-US" altLang="ja-JP" dirty="0" smtClean="0"/>
          </a:p>
          <a:p>
            <a:r>
              <a:rPr lang="ja-JP" altLang="en-US" dirty="0" smtClean="0"/>
              <a:t>レイトレーシング</a:t>
            </a:r>
            <a:r>
              <a:rPr lang="en-US" altLang="ja-JP" dirty="0" smtClean="0"/>
              <a:t>…</a:t>
            </a:r>
            <a:r>
              <a:rPr lang="ja-JP" altLang="en-US" dirty="0" smtClean="0"/>
              <a:t>光源からの光線の経路を計算して光の反射や透過を表す方法</a:t>
            </a:r>
            <a:endParaRPr lang="en-US" altLang="ja-JP" dirty="0" smtClean="0"/>
          </a:p>
          <a:p>
            <a:r>
              <a:rPr lang="ja-JP" altLang="en-US" dirty="0" smtClean="0"/>
              <a:t>ラジオシティ</a:t>
            </a:r>
            <a:r>
              <a:rPr lang="en-US" altLang="ja-JP" dirty="0" smtClean="0"/>
              <a:t>…</a:t>
            </a:r>
            <a:r>
              <a:rPr lang="ja-JP" altLang="en-US" dirty="0" smtClean="0"/>
              <a:t>光の相互反射を利用して物体の表面の光のエネルギーを算出することで，表面の明るさを決定する方法</a:t>
            </a:r>
            <a:endParaRPr lang="en-US" altLang="ja-JP" dirty="0" smtClean="0"/>
          </a:p>
          <a:p>
            <a:r>
              <a:rPr lang="ja-JP" altLang="en-US" dirty="0" smtClean="0"/>
              <a:t>レンダリング</a:t>
            </a:r>
            <a:r>
              <a:rPr lang="en-US" altLang="ja-JP" dirty="0" smtClean="0"/>
              <a:t>…</a:t>
            </a:r>
            <a:r>
              <a:rPr lang="ja-JP" altLang="en-US" dirty="0" smtClean="0"/>
              <a:t>データとして与えられた情報を計算によって画像化すること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4479625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980728"/>
            <a:ext cx="6120680" cy="5667875"/>
          </a:xfrm>
        </p:spPr>
      </p:pic>
    </p:spTree>
    <p:extLst>
      <p:ext uri="{BB962C8B-B14F-4D97-AF65-F5344CB8AC3E}">
        <p14:creationId xmlns:p14="http://schemas.microsoft.com/office/powerpoint/2010/main" val="36240964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060848"/>
            <a:ext cx="8243799" cy="3456384"/>
          </a:xfrm>
        </p:spPr>
      </p:pic>
    </p:spTree>
    <p:extLst>
      <p:ext uri="{BB962C8B-B14F-4D97-AF65-F5344CB8AC3E}">
        <p14:creationId xmlns:p14="http://schemas.microsoft.com/office/powerpoint/2010/main" val="24151200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アーバン">
  <a:themeElements>
    <a:clrScheme name="アーバン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アーバン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アーバン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420</TotalTime>
  <Words>653</Words>
  <Application>Microsoft Office PowerPoint</Application>
  <PresentationFormat>画面に合わせる (4:3)</PresentationFormat>
  <Paragraphs>105</Paragraphs>
  <Slides>26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26</vt:i4>
      </vt:variant>
    </vt:vector>
  </HeadingPairs>
  <TitlesOfParts>
    <vt:vector size="27" baseType="lpstr">
      <vt:lpstr>アーバン</vt:lpstr>
      <vt:lpstr>応用処理技術者の本</vt:lpstr>
      <vt:lpstr>ヒューマンインタフェース技術</vt:lpstr>
      <vt:lpstr>PowerPoint プレゼンテーション</vt:lpstr>
      <vt:lpstr>PowerPoint プレゼンテーション</vt:lpstr>
      <vt:lpstr>ユーザインタフェース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インタフェース設計</vt:lpstr>
      <vt:lpstr>画面設計</vt:lpstr>
      <vt:lpstr>PowerPoint プレゼンテーション</vt:lpstr>
      <vt:lpstr>マルチメディア技術</vt:lpstr>
      <vt:lpstr>PowerPoint プレゼンテーション</vt:lpstr>
      <vt:lpstr>静止画処理</vt:lpstr>
      <vt:lpstr>動画処理</vt:lpstr>
      <vt:lpstr>PowerPoint プレゼンテーション</vt:lpstr>
      <vt:lpstr>PowerPoint プレゼンテーション</vt:lpstr>
      <vt:lpstr>マルチメディアとXML</vt:lpstr>
      <vt:lpstr>マルチメディア応用</vt:lpstr>
      <vt:lpstr>3DCGのモデル</vt:lpstr>
      <vt:lpstr>PowerPoint プレゼンテーション</vt:lpstr>
      <vt:lpstr>PowerPoint プレゼンテーション</vt:lpstr>
      <vt:lpstr>3DCGの制作技法</vt:lpstr>
      <vt:lpstr>PowerPoint プレゼンテーション</vt:lpstr>
      <vt:lpstr>PowerPoint プレゼンテーション</vt:lpstr>
    </vt:vector>
  </TitlesOfParts>
  <Company>FJ-USER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USER</dc:creator>
  <cp:lastModifiedBy>Kashiwa</cp:lastModifiedBy>
  <cp:revision>42</cp:revision>
  <dcterms:created xsi:type="dcterms:W3CDTF">2014-02-02T11:47:59Z</dcterms:created>
  <dcterms:modified xsi:type="dcterms:W3CDTF">2014-02-03T04:20:32Z</dcterms:modified>
</cp:coreProperties>
</file>