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70" r:id="rId11"/>
    <p:sldId id="271" r:id="rId12"/>
    <p:sldId id="265" r:id="rId13"/>
    <p:sldId id="268" r:id="rId14"/>
    <p:sldId id="266" r:id="rId15"/>
    <p:sldId id="269" r:id="rId16"/>
  </p:sldIdLst>
  <p:sldSz cx="9144000" cy="6858000" type="screen4x3"/>
  <p:notesSz cx="6858000" cy="987425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83525" autoAdjust="0"/>
  </p:normalViewPr>
  <p:slideViewPr>
    <p:cSldViewPr>
      <p:cViewPr>
        <p:scale>
          <a:sx n="70" d="100"/>
          <a:sy n="70" d="100"/>
        </p:scale>
        <p:origin x="-1566" y="4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71800"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4" y="0"/>
            <a:ext cx="2971800" cy="493713"/>
          </a:xfrm>
          <a:prstGeom prst="rect">
            <a:avLst/>
          </a:prstGeom>
        </p:spPr>
        <p:txBody>
          <a:bodyPr vert="horz" lIns="91440" tIns="45720" rIns="91440" bIns="45720" rtlCol="0"/>
          <a:lstStyle>
            <a:lvl1pPr algn="r">
              <a:defRPr sz="1200"/>
            </a:lvl1pPr>
          </a:lstStyle>
          <a:p>
            <a:fld id="{C2C98AF9-051F-4F16-9791-A416B392986C}" type="datetimeFigureOut">
              <a:rPr kumimoji="1" lang="ja-JP" altLang="en-US" smtClean="0"/>
              <a:t>2016/3/15</a:t>
            </a:fld>
            <a:endParaRPr kumimoji="1" lang="ja-JP" altLang="en-US"/>
          </a:p>
        </p:txBody>
      </p:sp>
      <p:sp>
        <p:nvSpPr>
          <p:cNvPr id="4" name="フッター プレースホルダー 3"/>
          <p:cNvSpPr>
            <a:spLocks noGrp="1"/>
          </p:cNvSpPr>
          <p:nvPr>
            <p:ph type="ftr" sz="quarter" idx="2"/>
          </p:nvPr>
        </p:nvSpPr>
        <p:spPr>
          <a:xfrm>
            <a:off x="1" y="9378824"/>
            <a:ext cx="2971800" cy="49371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4" y="9378824"/>
            <a:ext cx="2971800" cy="493713"/>
          </a:xfrm>
          <a:prstGeom prst="rect">
            <a:avLst/>
          </a:prstGeom>
        </p:spPr>
        <p:txBody>
          <a:bodyPr vert="horz" lIns="91440" tIns="45720" rIns="91440" bIns="45720" rtlCol="0" anchor="b"/>
          <a:lstStyle>
            <a:lvl1pPr algn="r">
              <a:defRPr sz="1200"/>
            </a:lvl1pPr>
          </a:lstStyle>
          <a:p>
            <a:fld id="{137BFC0F-5E18-4D5A-8975-D0CA6246FCF0}" type="slidenum">
              <a:rPr kumimoji="1" lang="ja-JP" altLang="en-US" smtClean="0"/>
              <a:t>‹#›</a:t>
            </a:fld>
            <a:endParaRPr kumimoji="1" lang="ja-JP" altLang="en-US"/>
          </a:p>
        </p:txBody>
      </p:sp>
    </p:spTree>
    <p:extLst>
      <p:ext uri="{BB962C8B-B14F-4D97-AF65-F5344CB8AC3E}">
        <p14:creationId xmlns:p14="http://schemas.microsoft.com/office/powerpoint/2010/main" val="327751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71800"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4" y="0"/>
            <a:ext cx="2971800" cy="493713"/>
          </a:xfrm>
          <a:prstGeom prst="rect">
            <a:avLst/>
          </a:prstGeom>
        </p:spPr>
        <p:txBody>
          <a:bodyPr vert="horz" lIns="91440" tIns="45720" rIns="91440" bIns="45720" rtlCol="0"/>
          <a:lstStyle>
            <a:lvl1pPr algn="r">
              <a:defRPr sz="1200"/>
            </a:lvl1pPr>
          </a:lstStyle>
          <a:p>
            <a:fld id="{3170AF9A-89E3-4B9B-88C7-4AF61C28B1EF}" type="datetimeFigureOut">
              <a:rPr kumimoji="1" lang="ja-JP" altLang="en-US" smtClean="0"/>
              <a:t>2016/3/15</a:t>
            </a:fld>
            <a:endParaRPr kumimoji="1" lang="ja-JP" altLang="en-US"/>
          </a:p>
        </p:txBody>
      </p:sp>
      <p:sp>
        <p:nvSpPr>
          <p:cNvPr id="4" name="スライド イメージ プレースホルダー 3"/>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690269"/>
            <a:ext cx="5486400" cy="444341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8824"/>
            <a:ext cx="2971800" cy="493713"/>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4" y="9378824"/>
            <a:ext cx="2971800" cy="493713"/>
          </a:xfrm>
          <a:prstGeom prst="rect">
            <a:avLst/>
          </a:prstGeom>
        </p:spPr>
        <p:txBody>
          <a:bodyPr vert="horz" lIns="91440" tIns="45720" rIns="91440" bIns="45720" rtlCol="0" anchor="b"/>
          <a:lstStyle>
            <a:lvl1pPr algn="r">
              <a:defRPr sz="1200"/>
            </a:lvl1pPr>
          </a:lstStyle>
          <a:p>
            <a:fld id="{3AFB9E86-C38B-4D0E-83CE-B01C858E7D9A}" type="slidenum">
              <a:rPr kumimoji="1" lang="ja-JP" altLang="en-US" smtClean="0"/>
              <a:t>‹#›</a:t>
            </a:fld>
            <a:endParaRPr kumimoji="1" lang="ja-JP" altLang="en-US"/>
          </a:p>
        </p:txBody>
      </p:sp>
    </p:spTree>
    <p:extLst>
      <p:ext uri="{BB962C8B-B14F-4D97-AF65-F5344CB8AC3E}">
        <p14:creationId xmlns:p14="http://schemas.microsoft.com/office/powerpoint/2010/main" val="3459113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0</a:t>
            </a:fld>
            <a:endParaRPr kumimoji="1" lang="ja-JP" altLang="en-US"/>
          </a:p>
        </p:txBody>
      </p:sp>
    </p:spTree>
    <p:extLst>
      <p:ext uri="{BB962C8B-B14F-4D97-AF65-F5344CB8AC3E}">
        <p14:creationId xmlns:p14="http://schemas.microsoft.com/office/powerpoint/2010/main" val="228586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t>2016/03/14</a:t>
            </a:r>
            <a:endParaRPr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6754A600-64A3-491F-BE30-136854BA9E76}" type="slidenum">
              <a:rPr lang="ja-JP" altLang="en-US" smtClean="0"/>
              <a:pPr/>
              <a:t>‹#›</a:t>
            </a:fld>
            <a:endParaRPr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2016/03/14</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2016/03/14</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2016/03/14</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2016/03/14</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2016/03/14</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2016/03/14</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A600-64A3-491F-BE30-136854BA9E76}"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1844824"/>
            <a:ext cx="7990656" cy="1470025"/>
          </a:xfrm>
        </p:spPr>
        <p:txBody>
          <a:bodyPr>
            <a:noAutofit/>
          </a:bodyPr>
          <a:lstStyle/>
          <a:p>
            <a:r>
              <a:rPr lang="ja-JP" altLang="en-US" sz="3600"/>
              <a:t>第</a:t>
            </a:r>
            <a:r>
              <a:rPr lang="en-US" altLang="ja-JP" sz="3600"/>
              <a:t>191</a:t>
            </a:r>
            <a:r>
              <a:rPr lang="ja-JP" altLang="en-US" sz="3600"/>
              <a:t>回ソフトウェア工学研究</a:t>
            </a:r>
            <a:r>
              <a:rPr lang="ja-JP" altLang="en-US" sz="3600" smtClean="0"/>
              <a:t>発表会</a:t>
            </a:r>
            <a:r>
              <a:rPr lang="en-US" altLang="ja-JP" sz="3600" smtClean="0"/>
              <a:t/>
            </a:r>
            <a:br>
              <a:rPr lang="en-US" altLang="ja-JP" sz="3600" smtClean="0"/>
            </a:br>
            <a:r>
              <a:rPr lang="ja-JP" altLang="en-US" sz="3600" smtClean="0"/>
              <a:t>～参加報告～</a:t>
            </a:r>
            <a:endParaRPr kumimoji="1" lang="ja-JP" altLang="en-US" sz="3600"/>
          </a:p>
        </p:txBody>
      </p:sp>
      <p:sp>
        <p:nvSpPr>
          <p:cNvPr id="3" name="サブタイトル 2"/>
          <p:cNvSpPr>
            <a:spLocks noGrp="1"/>
          </p:cNvSpPr>
          <p:nvPr>
            <p:ph type="subTitle" idx="1"/>
          </p:nvPr>
        </p:nvSpPr>
        <p:spPr>
          <a:xfrm>
            <a:off x="775556" y="3886200"/>
            <a:ext cx="7592888" cy="2063080"/>
          </a:xfrm>
        </p:spPr>
        <p:txBody>
          <a:bodyPr>
            <a:normAutofit lnSpcReduction="10000"/>
          </a:bodyPr>
          <a:lstStyle/>
          <a:p>
            <a:r>
              <a:rPr lang="en-US" altLang="ja-JP" sz="3000" smtClean="0">
                <a:solidFill>
                  <a:schemeClr val="tx1"/>
                </a:solidFill>
              </a:rPr>
              <a:t>2016</a:t>
            </a:r>
            <a:r>
              <a:rPr lang="ja-JP" altLang="en-US" sz="3000" smtClean="0">
                <a:solidFill>
                  <a:schemeClr val="tx1"/>
                </a:solidFill>
              </a:rPr>
              <a:t>年</a:t>
            </a:r>
            <a:r>
              <a:rPr lang="en-US" altLang="ja-JP" sz="3000" smtClean="0">
                <a:solidFill>
                  <a:schemeClr val="tx1"/>
                </a:solidFill>
              </a:rPr>
              <a:t>3</a:t>
            </a:r>
            <a:r>
              <a:rPr lang="ja-JP" altLang="en-US" sz="3000" smtClean="0">
                <a:solidFill>
                  <a:schemeClr val="tx1"/>
                </a:solidFill>
              </a:rPr>
              <a:t>月</a:t>
            </a:r>
            <a:r>
              <a:rPr lang="en-US" altLang="ja-JP" sz="3000" smtClean="0">
                <a:solidFill>
                  <a:schemeClr val="tx1"/>
                </a:solidFill>
              </a:rPr>
              <a:t>14</a:t>
            </a:r>
            <a:r>
              <a:rPr lang="ja-JP" altLang="en-US" sz="3000" smtClean="0">
                <a:solidFill>
                  <a:schemeClr val="tx1"/>
                </a:solidFill>
              </a:rPr>
              <a:t>日～</a:t>
            </a:r>
            <a:r>
              <a:rPr lang="en-US" altLang="ja-JP" sz="3000" smtClean="0">
                <a:solidFill>
                  <a:schemeClr val="tx1"/>
                </a:solidFill>
              </a:rPr>
              <a:t>15</a:t>
            </a:r>
            <a:r>
              <a:rPr lang="ja-JP" altLang="en-US" sz="3000" smtClean="0">
                <a:solidFill>
                  <a:schemeClr val="tx1"/>
                </a:solidFill>
              </a:rPr>
              <a:t>日</a:t>
            </a:r>
            <a:endParaRPr lang="en-US" altLang="ja-JP" sz="3000" smtClean="0">
              <a:solidFill>
                <a:schemeClr val="tx1"/>
              </a:solidFill>
            </a:endParaRPr>
          </a:p>
          <a:p>
            <a:r>
              <a:rPr lang="ja-JP" altLang="en-US" sz="3000" smtClean="0">
                <a:solidFill>
                  <a:schemeClr val="tx1"/>
                </a:solidFill>
              </a:rPr>
              <a:t>＠大阪大学吹田キャンパス</a:t>
            </a:r>
            <a:endParaRPr lang="en-US" altLang="ja-JP" sz="3000" smtClean="0">
              <a:solidFill>
                <a:schemeClr val="tx1"/>
              </a:solidFill>
            </a:endParaRPr>
          </a:p>
          <a:p>
            <a:endParaRPr lang="en-US" altLang="ja-JP" sz="3000" smtClean="0">
              <a:solidFill>
                <a:schemeClr val="tx1"/>
              </a:solidFill>
            </a:endParaRPr>
          </a:p>
          <a:p>
            <a:pPr algn="r"/>
            <a:r>
              <a:rPr lang="ja-JP" altLang="en-US" sz="3000" smtClean="0">
                <a:solidFill>
                  <a:schemeClr val="tx1"/>
                </a:solidFill>
              </a:rPr>
              <a:t>参加者：</a:t>
            </a:r>
            <a:r>
              <a:rPr lang="ja-JP" altLang="en-US" sz="3000">
                <a:solidFill>
                  <a:schemeClr val="tx1"/>
                </a:solidFill>
              </a:rPr>
              <a:t>山谷，吉</a:t>
            </a:r>
            <a:r>
              <a:rPr lang="ja-JP" altLang="en-US" sz="3000" smtClean="0">
                <a:solidFill>
                  <a:schemeClr val="tx1"/>
                </a:solidFill>
              </a:rPr>
              <a:t>行</a:t>
            </a:r>
            <a:endParaRPr lang="en-US" altLang="ja-JP" sz="3000">
              <a:solidFill>
                <a:schemeClr val="tx1"/>
              </a:solidFill>
            </a:endParaRPr>
          </a:p>
        </p:txBody>
      </p:sp>
    </p:spTree>
    <p:extLst>
      <p:ext uri="{BB962C8B-B14F-4D97-AF65-F5344CB8AC3E}">
        <p14:creationId xmlns:p14="http://schemas.microsoft.com/office/powerpoint/2010/main" val="3739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概要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日程：</a:t>
            </a:r>
            <a:r>
              <a:rPr kumimoji="1" lang="en-US" altLang="ja-JP" smtClean="0"/>
              <a:t>2016</a:t>
            </a:r>
            <a:r>
              <a:rPr kumimoji="1" lang="ja-JP" altLang="en-US" smtClean="0"/>
              <a:t>年</a:t>
            </a:r>
            <a:r>
              <a:rPr kumimoji="1" lang="en-US" altLang="ja-JP" smtClean="0"/>
              <a:t>3</a:t>
            </a:r>
            <a:r>
              <a:rPr kumimoji="1" lang="ja-JP" altLang="en-US" smtClean="0"/>
              <a:t>月</a:t>
            </a:r>
            <a:r>
              <a:rPr kumimoji="1" lang="en-US" altLang="ja-JP" smtClean="0"/>
              <a:t>14</a:t>
            </a:r>
            <a:r>
              <a:rPr kumimoji="1" lang="ja-JP" altLang="en-US" smtClean="0"/>
              <a:t>日～</a:t>
            </a:r>
            <a:r>
              <a:rPr kumimoji="1" lang="en-US" altLang="ja-JP" smtClean="0"/>
              <a:t>15</a:t>
            </a:r>
            <a:r>
              <a:rPr kumimoji="1" lang="ja-JP" altLang="en-US" smtClean="0"/>
              <a:t>日</a:t>
            </a:r>
            <a:endParaRPr kumimoji="1" lang="en-US" altLang="ja-JP" smtClean="0"/>
          </a:p>
          <a:p>
            <a:r>
              <a:rPr lang="ja-JP" altLang="en-US" smtClean="0"/>
              <a:t>会場：大阪大学吹田キャンパス</a:t>
            </a:r>
            <a:endParaRPr lang="en-US" altLang="ja-JP" smtClean="0"/>
          </a:p>
          <a:p>
            <a:r>
              <a:rPr kumimoji="1" lang="ja-JP" altLang="en-US" smtClean="0"/>
              <a:t>備考：</a:t>
            </a:r>
            <a:r>
              <a:rPr kumimoji="1" lang="en-US" altLang="ja-JP" smtClean="0"/>
              <a:t>SANER’16</a:t>
            </a:r>
            <a:r>
              <a:rPr kumimoji="1" lang="ja-JP" altLang="en-US" smtClean="0"/>
              <a:t>と同時開催</a:t>
            </a:r>
            <a:endParaRPr kumimoji="1" lang="en-US" altLang="ja-JP" smtClean="0"/>
          </a:p>
          <a:p>
            <a:r>
              <a:rPr lang="ja-JP" altLang="en-US" smtClean="0"/>
              <a:t>発表数：</a:t>
            </a:r>
            <a:r>
              <a:rPr lang="en-US" altLang="ja-JP" smtClean="0"/>
              <a:t>30</a:t>
            </a:r>
          </a:p>
          <a:p>
            <a:r>
              <a:rPr lang="ja-JP" altLang="en-US" smtClean="0"/>
              <a:t>参加者数：約</a:t>
            </a:r>
            <a:r>
              <a:rPr lang="en-US" altLang="ja-JP"/>
              <a:t>8</a:t>
            </a:r>
            <a:r>
              <a:rPr lang="en-US" altLang="ja-JP" smtClean="0"/>
              <a:t>0</a:t>
            </a:r>
            <a:r>
              <a:rPr lang="ja-JP" altLang="en-US" smtClean="0"/>
              <a:t>人（累計）</a:t>
            </a:r>
            <a:endParaRPr lang="en-US" altLang="ja-JP" smtClean="0"/>
          </a:p>
          <a:p>
            <a:r>
              <a:rPr kumimoji="1" lang="ja-JP" altLang="en-US" smtClean="0"/>
              <a:t>採択率：</a:t>
            </a:r>
            <a:r>
              <a:rPr lang="en-US" altLang="ja-JP" smtClean="0"/>
              <a:t>100%</a:t>
            </a:r>
            <a:r>
              <a:rPr lang="ja-JP" altLang="en-US" smtClean="0"/>
              <a:t>（査読なし）</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a:t>
            </a:fld>
            <a:endParaRPr lang="ja-JP" altLang="en-US"/>
          </a:p>
        </p:txBody>
      </p:sp>
    </p:spTree>
    <p:extLst>
      <p:ext uri="{BB962C8B-B14F-4D97-AF65-F5344CB8AC3E}">
        <p14:creationId xmlns:p14="http://schemas.microsoft.com/office/powerpoint/2010/main" val="235997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プログラム（</a:t>
            </a:r>
            <a:r>
              <a:rPr lang="en-US" altLang="ja-JP" smtClean="0"/>
              <a:t>1/2</a:t>
            </a:r>
            <a:r>
              <a:rPr lang="ja-JP" altLang="en-US" smtClean="0"/>
              <a:t>）</a:t>
            </a:r>
            <a:endParaRPr kumimoji="1" lang="ja-JP" altLang="en-US"/>
          </a:p>
        </p:txBody>
      </p:sp>
      <p:sp>
        <p:nvSpPr>
          <p:cNvPr id="3" name="コンテンツ プレースホルダー 2"/>
          <p:cNvSpPr>
            <a:spLocks noGrp="1"/>
          </p:cNvSpPr>
          <p:nvPr>
            <p:ph idx="1"/>
          </p:nvPr>
        </p:nvSpPr>
        <p:spPr/>
        <p:txBody>
          <a:bodyPr/>
          <a:lstStyle/>
          <a:p>
            <a:r>
              <a:rPr lang="en-US" altLang="ja-JP"/>
              <a:t>1</a:t>
            </a:r>
            <a:r>
              <a:rPr kumimoji="1" lang="ja-JP" altLang="en-US" smtClean="0"/>
              <a:t>日目　</a:t>
            </a:r>
            <a:r>
              <a:rPr kumimoji="1" lang="en-US" altLang="ja-JP" smtClean="0"/>
              <a:t>14</a:t>
            </a:r>
            <a:r>
              <a:rPr kumimoji="1" lang="ja-JP" altLang="en-US" smtClean="0"/>
              <a:t>日（学生セッション）</a:t>
            </a:r>
            <a:endParaRPr kumimoji="1" lang="en-US" altLang="ja-JP" smtClean="0"/>
          </a:p>
          <a:p>
            <a:pPr lvl="1"/>
            <a:r>
              <a:rPr kumimoji="1" lang="ja-JP" altLang="en-US" smtClean="0"/>
              <a:t>開発支援・マネジメント</a:t>
            </a:r>
            <a:endParaRPr kumimoji="1" lang="en-US" altLang="ja-JP" smtClean="0"/>
          </a:p>
          <a:p>
            <a:pPr lvl="1"/>
            <a:r>
              <a:rPr kumimoji="1" lang="ja-JP" altLang="en-US" b="1" smtClean="0"/>
              <a:t>マイニング　</a:t>
            </a:r>
            <a:r>
              <a:rPr kumimoji="1" lang="ja-JP" altLang="en-US" smtClean="0"/>
              <a:t>（</a:t>
            </a:r>
            <a:r>
              <a:rPr lang="ja-JP" altLang="en-US"/>
              <a:t>吉</a:t>
            </a:r>
            <a:r>
              <a:rPr lang="ja-JP" altLang="en-US" smtClean="0"/>
              <a:t>行・</a:t>
            </a:r>
            <a:r>
              <a:rPr kumimoji="1" lang="ja-JP" altLang="en-US" smtClean="0"/>
              <a:t>山谷発表）</a:t>
            </a:r>
            <a:endParaRPr kumimoji="1" lang="en-US" altLang="ja-JP" b="1" smtClean="0"/>
          </a:p>
          <a:p>
            <a:pPr lvl="1"/>
            <a:r>
              <a:rPr lang="ja-JP" altLang="en-US" smtClean="0"/>
              <a:t>プログラム解析</a:t>
            </a:r>
            <a:endParaRPr lang="en-US" altLang="ja-JP" smtClean="0"/>
          </a:p>
          <a:p>
            <a:pPr lvl="1"/>
            <a:r>
              <a:rPr kumimoji="1" lang="ja-JP" altLang="en-US"/>
              <a:t>形式</a:t>
            </a:r>
            <a:r>
              <a:rPr kumimoji="1" lang="ja-JP" altLang="en-US" smtClean="0"/>
              <a:t>仕様</a:t>
            </a:r>
            <a:endParaRPr kumimoji="1" lang="en-US" altLang="ja-JP" smtClean="0"/>
          </a:p>
          <a:p>
            <a:pPr lvl="1"/>
            <a:r>
              <a:rPr lang="ja-JP" altLang="en-US"/>
              <a:t>要求</a:t>
            </a:r>
            <a:r>
              <a:rPr lang="ja-JP" altLang="en-US" smtClean="0"/>
              <a:t>工学</a:t>
            </a:r>
            <a:endParaRPr lang="en-US" altLang="ja-JP" smtClean="0"/>
          </a:p>
          <a:p>
            <a:pPr lvl="1"/>
            <a:r>
              <a:rPr kumimoji="1" lang="ja-JP" altLang="en-US" smtClean="0"/>
              <a:t>開発環境</a:t>
            </a:r>
            <a:r>
              <a:rPr kumimoji="1" lang="en-US" altLang="ja-JP" smtClean="0"/>
              <a:t>1</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a:t>
            </a:fld>
            <a:endParaRPr lang="ja-JP" altLang="en-US"/>
          </a:p>
        </p:txBody>
      </p:sp>
    </p:spTree>
    <p:extLst>
      <p:ext uri="{BB962C8B-B14F-4D97-AF65-F5344CB8AC3E}">
        <p14:creationId xmlns:p14="http://schemas.microsoft.com/office/powerpoint/2010/main" val="101741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プログラム（</a:t>
            </a:r>
            <a:r>
              <a:rPr lang="en-US" altLang="ja-JP" smtClean="0"/>
              <a:t>2/2</a:t>
            </a:r>
            <a:r>
              <a:rPr lang="ja-JP" altLang="en-US"/>
              <a:t>）</a:t>
            </a:r>
            <a:endParaRPr kumimoji="1" lang="ja-JP" altLang="en-US"/>
          </a:p>
        </p:txBody>
      </p:sp>
      <p:sp>
        <p:nvSpPr>
          <p:cNvPr id="3" name="コンテンツ プレースホルダー 2"/>
          <p:cNvSpPr>
            <a:spLocks noGrp="1"/>
          </p:cNvSpPr>
          <p:nvPr>
            <p:ph idx="1"/>
          </p:nvPr>
        </p:nvSpPr>
        <p:spPr/>
        <p:txBody>
          <a:bodyPr/>
          <a:lstStyle/>
          <a:p>
            <a:r>
              <a:rPr lang="en-US" altLang="ja-JP" smtClean="0"/>
              <a:t>2</a:t>
            </a:r>
            <a:r>
              <a:rPr kumimoji="1" lang="ja-JP" altLang="en-US" smtClean="0"/>
              <a:t>日目　</a:t>
            </a:r>
            <a:r>
              <a:rPr kumimoji="1" lang="en-US" altLang="ja-JP" smtClean="0"/>
              <a:t>15</a:t>
            </a:r>
            <a:r>
              <a:rPr kumimoji="1" lang="ja-JP" altLang="en-US" smtClean="0"/>
              <a:t>日（学生・一般セッション）</a:t>
            </a:r>
            <a:endParaRPr kumimoji="1" lang="en-US" altLang="ja-JP" smtClean="0"/>
          </a:p>
          <a:p>
            <a:pPr lvl="1"/>
            <a:r>
              <a:rPr kumimoji="1" lang="ja-JP" altLang="en-US" smtClean="0"/>
              <a:t>モデル・検証</a:t>
            </a:r>
            <a:endParaRPr kumimoji="1" lang="en-US" altLang="ja-JP" smtClean="0"/>
          </a:p>
          <a:p>
            <a:pPr lvl="1"/>
            <a:r>
              <a:rPr kumimoji="1" lang="ja-JP" altLang="en-US" smtClean="0"/>
              <a:t>開発環境</a:t>
            </a:r>
            <a:r>
              <a:rPr kumimoji="1" lang="en-US" altLang="ja-JP" smtClean="0"/>
              <a:t>2</a:t>
            </a:r>
          </a:p>
          <a:p>
            <a:pPr lvl="1"/>
            <a:r>
              <a:rPr lang="ja-JP" altLang="en-US" smtClean="0"/>
              <a:t>方法論・マネジメント（一般セッション）</a:t>
            </a:r>
            <a:endParaRPr lang="en-US" altLang="ja-JP" smtClean="0"/>
          </a:p>
          <a:p>
            <a:pPr lvl="1"/>
            <a:r>
              <a:rPr kumimoji="1" lang="ja-JP" altLang="en-US" smtClean="0"/>
              <a:t>開発手法</a:t>
            </a:r>
            <a:r>
              <a:rPr lang="ja-JP" altLang="en-US"/>
              <a:t>（一般セッション）</a:t>
            </a:r>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a:t>
            </a:fld>
            <a:endParaRPr lang="ja-JP" altLang="en-US"/>
          </a:p>
        </p:txBody>
      </p:sp>
    </p:spTree>
    <p:extLst>
      <p:ext uri="{BB962C8B-B14F-4D97-AF65-F5344CB8AC3E}">
        <p14:creationId xmlns:p14="http://schemas.microsoft.com/office/powerpoint/2010/main" val="355495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研究発表：山谷</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dirty="0"/>
              <a:t>タイトル</a:t>
            </a:r>
            <a:r>
              <a:rPr lang="ja-JP" altLang="en-US" dirty="0" smtClean="0"/>
              <a:t>：</a:t>
            </a:r>
            <a:endParaRPr lang="en-US" altLang="ja-JP" dirty="0" smtClean="0"/>
          </a:p>
          <a:p>
            <a:pPr lvl="1"/>
            <a:r>
              <a:rPr lang="ja-JP" altLang="en-US" dirty="0" smtClean="0"/>
              <a:t>モジュール</a:t>
            </a:r>
            <a:r>
              <a:rPr lang="ja-JP" altLang="en-US" dirty="0"/>
              <a:t>ごとの活動量を考慮したモジュールオーナー候補者予測：大規模</a:t>
            </a:r>
            <a:r>
              <a:rPr lang="en-US" altLang="ja-JP" dirty="0"/>
              <a:t>OSS</a:t>
            </a:r>
            <a:r>
              <a:rPr lang="ja-JP" altLang="en-US" dirty="0"/>
              <a:t>プロジェクトへの</a:t>
            </a:r>
            <a:r>
              <a:rPr lang="ja-JP" altLang="en-US" dirty="0" smtClean="0"/>
              <a:t>適用</a:t>
            </a:r>
            <a:endParaRPr lang="en-US" altLang="ja-JP" dirty="0" smtClean="0"/>
          </a:p>
          <a:p>
            <a:pPr lvl="4"/>
            <a:endParaRPr kumimoji="1" lang="en-US" altLang="ja-JP" dirty="0"/>
          </a:p>
          <a:p>
            <a:r>
              <a:rPr kumimoji="1" lang="ja-JP" altLang="en-US" dirty="0" smtClean="0"/>
              <a:t>内容</a:t>
            </a:r>
            <a:endParaRPr kumimoji="1" lang="en-US" altLang="ja-JP" dirty="0" smtClean="0"/>
          </a:p>
          <a:p>
            <a:pPr lvl="1"/>
            <a:r>
              <a:rPr lang="ja-JP" altLang="en-US" dirty="0" smtClean="0"/>
              <a:t>パッチ</a:t>
            </a:r>
            <a:r>
              <a:rPr lang="ja-JP" altLang="en-US" dirty="0"/>
              <a:t>貢献度を定義し</a:t>
            </a:r>
            <a:r>
              <a:rPr lang="en-US" altLang="ja-JP" dirty="0"/>
              <a:t>5</a:t>
            </a:r>
            <a:r>
              <a:rPr lang="ja-JP" altLang="en-US" dirty="0" err="1"/>
              <a:t>つの</a:t>
            </a:r>
            <a:r>
              <a:rPr lang="en-US" altLang="ja-JP" dirty="0"/>
              <a:t>OSS</a:t>
            </a:r>
            <a:r>
              <a:rPr lang="ja-JP" altLang="en-US" dirty="0"/>
              <a:t>プロジェクト</a:t>
            </a:r>
            <a:r>
              <a:rPr lang="ja-JP" altLang="en-US" dirty="0" smtClean="0"/>
              <a:t>で</a:t>
            </a:r>
            <a:r>
              <a:rPr lang="en-US" altLang="ja-JP" dirty="0" smtClean="0"/>
              <a:t/>
            </a:r>
            <a:br>
              <a:rPr lang="en-US" altLang="ja-JP" dirty="0" smtClean="0"/>
            </a:br>
            <a:r>
              <a:rPr lang="ja-JP" altLang="en-US" dirty="0" smtClean="0"/>
              <a:t>モジュールオーナー</a:t>
            </a:r>
            <a:r>
              <a:rPr lang="ja-JP" altLang="en-US" dirty="0"/>
              <a:t>候補者予測</a:t>
            </a:r>
            <a:r>
              <a:rPr lang="ja-JP" altLang="en-US" dirty="0" smtClean="0"/>
              <a:t>を</a:t>
            </a:r>
            <a:r>
              <a:rPr lang="ja-JP" altLang="en-US" dirty="0"/>
              <a:t>行った</a:t>
            </a:r>
            <a:endParaRPr lang="en-US" altLang="ja-JP" dirty="0" smtClean="0"/>
          </a:p>
          <a:p>
            <a:pPr lvl="1"/>
            <a:r>
              <a:rPr lang="ja-JP" altLang="en-US" dirty="0" smtClean="0"/>
              <a:t>パッチ貢献度を使った方が精度が上がった</a:t>
            </a:r>
            <a:endParaRPr lang="ja-JP" altLang="en-US" dirty="0"/>
          </a:p>
          <a:p>
            <a:pPr lvl="1"/>
            <a:r>
              <a:rPr lang="ja-JP" altLang="en-US" dirty="0" smtClean="0"/>
              <a:t>再現率が高くなったが適合率が低すぎる</a:t>
            </a:r>
            <a:endParaRPr lang="en-US" altLang="ja-JP" dirty="0" smtClean="0"/>
          </a:p>
          <a:p>
            <a:pPr lvl="1"/>
            <a:r>
              <a:rPr kumimoji="1" lang="ja-JP" altLang="en-US" dirty="0" smtClean="0"/>
              <a:t>（ほとんど修論の発表と同じ）</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a:t>
            </a:fld>
            <a:endParaRPr lang="ja-JP" altLang="en-US"/>
          </a:p>
        </p:txBody>
      </p:sp>
    </p:spTree>
    <p:extLst>
      <p:ext uri="{BB962C8B-B14F-4D97-AF65-F5344CB8AC3E}">
        <p14:creationId xmlns:p14="http://schemas.microsoft.com/office/powerpoint/2010/main" val="3633931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研究発表：山谷</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フィードバック</a:t>
            </a:r>
            <a:endParaRPr lang="en-US" altLang="ja-JP" smtClean="0"/>
          </a:p>
          <a:p>
            <a:pPr lvl="1"/>
            <a:r>
              <a:rPr kumimoji="1" lang="ja-JP" altLang="en-US"/>
              <a:t>野中</a:t>
            </a:r>
            <a:r>
              <a:rPr kumimoji="1" lang="ja-JP" altLang="en-US" smtClean="0"/>
              <a:t>先生（東洋大）</a:t>
            </a:r>
            <a:endParaRPr kumimoji="1" lang="en-US" altLang="ja-JP" smtClean="0"/>
          </a:p>
          <a:p>
            <a:pPr lvl="2"/>
            <a:r>
              <a:rPr lang="en-US" altLang="ja-JP"/>
              <a:t>OSS</a:t>
            </a:r>
            <a:r>
              <a:rPr lang="ja-JP" altLang="en-US"/>
              <a:t>の場面が大前提？企業で誰がどのモジュールやるかではないよ</a:t>
            </a:r>
            <a:r>
              <a:rPr lang="ja-JP" altLang="en-US" smtClean="0"/>
              <a:t>ね？</a:t>
            </a:r>
            <a:endParaRPr lang="en-US" altLang="ja-JP" smtClean="0"/>
          </a:p>
          <a:p>
            <a:pPr lvl="2"/>
            <a:r>
              <a:rPr lang="ja-JP" altLang="en-US"/>
              <a:t>コミッタはどういうプロセスで選定されていて，どこに問題があるのか</a:t>
            </a:r>
            <a:r>
              <a:rPr lang="ja-JP" altLang="en-US" smtClean="0"/>
              <a:t>？</a:t>
            </a:r>
            <a:endParaRPr lang="en-US" altLang="ja-JP" smtClean="0"/>
          </a:p>
          <a:p>
            <a:pPr lvl="2"/>
            <a:r>
              <a:rPr lang="ja-JP" altLang="en-US" smtClean="0"/>
              <a:t>コミッタ選出に</a:t>
            </a:r>
            <a:r>
              <a:rPr lang="ja-JP" altLang="en-US"/>
              <a:t>用いられている評価指標は，今回の予測モデルに使った説明変数以外にもある</a:t>
            </a:r>
            <a:r>
              <a:rPr lang="ja-JP" altLang="en-US" smtClean="0"/>
              <a:t>？</a:t>
            </a:r>
            <a:endParaRPr lang="ja-JP" altLang="en-US"/>
          </a:p>
          <a:p>
            <a:pPr lvl="2"/>
            <a:r>
              <a:rPr lang="ja-JP" altLang="en-US"/>
              <a:t>実際にはいろんな情報を加味しながら，実績（予測モデルの説明変数に使っているような）を見てる</a:t>
            </a:r>
            <a:r>
              <a:rPr lang="ja-JP" altLang="en-US" smtClean="0"/>
              <a:t>．実績</a:t>
            </a:r>
            <a:r>
              <a:rPr lang="ja-JP" altLang="en-US"/>
              <a:t>はフィルタリングに過ぎないんでは</a:t>
            </a:r>
            <a:r>
              <a:rPr lang="ja-JP" altLang="en-US" smtClean="0"/>
              <a:t>？</a:t>
            </a:r>
            <a:endParaRPr lang="en-US" altLang="ja-JP" smtClean="0"/>
          </a:p>
          <a:p>
            <a:pPr lvl="2"/>
            <a:r>
              <a:rPr lang="ja-JP" altLang="en-US"/>
              <a:t>不適切なモジュールオーナーを推薦してないことにしている？</a:t>
            </a:r>
            <a:endParaRPr lang="en-US" altLang="ja-JP"/>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5</a:t>
            </a:fld>
            <a:endParaRPr lang="ja-JP" altLang="en-US"/>
          </a:p>
        </p:txBody>
      </p:sp>
    </p:spTree>
    <p:extLst>
      <p:ext uri="{BB962C8B-B14F-4D97-AF65-F5344CB8AC3E}">
        <p14:creationId xmlns:p14="http://schemas.microsoft.com/office/powerpoint/2010/main" val="1882494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研究発表：山谷</a:t>
            </a:r>
            <a:endParaRPr kumimoji="1" lang="ja-JP" altLang="en-US"/>
          </a:p>
        </p:txBody>
      </p:sp>
      <p:sp>
        <p:nvSpPr>
          <p:cNvPr id="3" name="コンテンツ プレースホルダー 2"/>
          <p:cNvSpPr>
            <a:spLocks noGrp="1"/>
          </p:cNvSpPr>
          <p:nvPr>
            <p:ph idx="1"/>
          </p:nvPr>
        </p:nvSpPr>
        <p:spPr/>
        <p:txBody>
          <a:bodyPr>
            <a:noAutofit/>
          </a:bodyPr>
          <a:lstStyle/>
          <a:p>
            <a:pPr lvl="0"/>
            <a:r>
              <a:rPr lang="ja-JP" altLang="en-US">
                <a:solidFill>
                  <a:prstClr val="black"/>
                </a:solidFill>
              </a:rPr>
              <a:t>フィードバック</a:t>
            </a:r>
            <a:endParaRPr lang="en-US" altLang="ja-JP">
              <a:solidFill>
                <a:prstClr val="black"/>
              </a:solidFill>
            </a:endParaRPr>
          </a:p>
          <a:p>
            <a:pPr lvl="1"/>
            <a:r>
              <a:rPr lang="ja-JP" altLang="en-US" smtClean="0"/>
              <a:t>早瀬先生（筑波大学）</a:t>
            </a:r>
            <a:endParaRPr lang="en-US" altLang="ja-JP" smtClean="0"/>
          </a:p>
          <a:p>
            <a:pPr lvl="2"/>
            <a:r>
              <a:rPr lang="ja-JP" altLang="en-US" smtClean="0"/>
              <a:t>他</a:t>
            </a:r>
            <a:r>
              <a:rPr lang="ja-JP" altLang="en-US"/>
              <a:t>の研究でモジュールオーナーは，最もモジュールに貢献している人（割合とか）等の定義がされているが，今回の定義（</a:t>
            </a:r>
            <a:r>
              <a:rPr lang="en-US" altLang="ja-JP"/>
              <a:t>1</a:t>
            </a:r>
            <a:r>
              <a:rPr lang="ja-JP" altLang="en-US"/>
              <a:t>回以上コミットしたことある人）の意図は</a:t>
            </a:r>
            <a:r>
              <a:rPr lang="ja-JP" altLang="en-US" smtClean="0"/>
              <a:t>？</a:t>
            </a:r>
            <a:endParaRPr lang="en-US" altLang="ja-JP" smtClean="0"/>
          </a:p>
          <a:p>
            <a:pPr lvl="2"/>
            <a:r>
              <a:rPr lang="ja-JP" altLang="en-US" smtClean="0"/>
              <a:t>ある</a:t>
            </a:r>
            <a:r>
              <a:rPr lang="ja-JP" altLang="en-US"/>
              <a:t>程度数や期間貢献してくれる人を推薦するべきでは</a:t>
            </a:r>
            <a:r>
              <a:rPr lang="ja-JP" altLang="en-US" smtClean="0"/>
              <a:t>？</a:t>
            </a:r>
            <a:endParaRPr lang="en-US" altLang="ja-JP" smtClean="0"/>
          </a:p>
          <a:p>
            <a:pPr lvl="2"/>
            <a:r>
              <a:rPr lang="ja-JP" altLang="en-US"/>
              <a:t>データのサンプリングの目的は？ モジュールオーナーの割合が少ないので，非モジュールオーナを少なくした意図 同じ数にする必要はなかったのでは</a:t>
            </a:r>
            <a:r>
              <a:rPr lang="ja-JP" altLang="en-US" smtClean="0"/>
              <a:t>？</a:t>
            </a:r>
            <a:endParaRPr lang="en-US" altLang="ja-JP" smtClean="0"/>
          </a:p>
          <a:p>
            <a:pPr lvl="2"/>
            <a:endParaRPr lang="en-US" altLang="ja-JP"/>
          </a:p>
          <a:p>
            <a:pPr lvl="1"/>
            <a:r>
              <a:rPr lang="ja-JP" altLang="en-US"/>
              <a:t>○○さん（富士通研究所</a:t>
            </a:r>
            <a:r>
              <a:rPr lang="ja-JP" altLang="en-US" smtClean="0"/>
              <a:t>）</a:t>
            </a:r>
            <a:endParaRPr lang="en-US" altLang="ja-JP" smtClean="0"/>
          </a:p>
          <a:p>
            <a:pPr lvl="2"/>
            <a:r>
              <a:rPr lang="ja-JP" altLang="en-US"/>
              <a:t>不具合</a:t>
            </a:r>
            <a:r>
              <a:rPr lang="en-US" altLang="ja-JP"/>
              <a:t>ID</a:t>
            </a:r>
            <a:r>
              <a:rPr lang="ja-JP" altLang="en-US"/>
              <a:t>が付いているパッチしかみてないのはなぜ</a:t>
            </a:r>
            <a:r>
              <a:rPr lang="ja-JP" altLang="en-US" smtClean="0"/>
              <a:t>？</a:t>
            </a:r>
            <a:endParaRPr lang="ja-JP" altLang="en-US"/>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6</a:t>
            </a:fld>
            <a:endParaRPr lang="ja-JP" altLang="en-US"/>
          </a:p>
        </p:txBody>
      </p:sp>
    </p:spTree>
    <p:extLst>
      <p:ext uri="{BB962C8B-B14F-4D97-AF65-F5344CB8AC3E}">
        <p14:creationId xmlns:p14="http://schemas.microsoft.com/office/powerpoint/2010/main" val="2224187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研究発表：山谷</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所感</a:t>
            </a:r>
            <a:endParaRPr kumimoji="1" lang="en-US" altLang="ja-JP" smtClean="0"/>
          </a:p>
          <a:p>
            <a:pPr lvl="1"/>
            <a:r>
              <a:rPr lang="ja-JP" altLang="en-US"/>
              <a:t>基本的に</a:t>
            </a:r>
            <a:r>
              <a:rPr lang="ja-JP" altLang="en-US" smtClean="0"/>
              <a:t>は以前から課題と認識していることに関する質問や意見が多かった</a:t>
            </a:r>
            <a:endParaRPr lang="en-US" altLang="ja-JP" smtClean="0"/>
          </a:p>
          <a:p>
            <a:pPr lvl="1"/>
            <a:r>
              <a:rPr kumimoji="1" lang="ja-JP" altLang="en-US" smtClean="0"/>
              <a:t>モジュールオーナーの定義，各プロジェクトでのモジュールの定義をもっとつめていく必要があると感じた</a:t>
            </a:r>
            <a:endParaRPr kumimoji="1"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7</a:t>
            </a:fld>
            <a:endParaRPr lang="ja-JP" altLang="en-US"/>
          </a:p>
        </p:txBody>
      </p:sp>
    </p:spTree>
    <p:extLst>
      <p:ext uri="{BB962C8B-B14F-4D97-AF65-F5344CB8AC3E}">
        <p14:creationId xmlns:p14="http://schemas.microsoft.com/office/powerpoint/2010/main" val="1167587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研究発表：吉行</a:t>
            </a:r>
            <a:endParaRPr kumimoji="1" lang="ja-JP" altLang="en-US"/>
          </a:p>
        </p:txBody>
      </p:sp>
      <p:sp>
        <p:nvSpPr>
          <p:cNvPr id="3" name="コンテンツ プレースホルダー 2"/>
          <p:cNvSpPr>
            <a:spLocks noGrp="1"/>
          </p:cNvSpPr>
          <p:nvPr>
            <p:ph idx="1"/>
          </p:nvPr>
        </p:nvSpPr>
        <p:spPr/>
        <p:txBody>
          <a:bodyPr>
            <a:normAutofit fontScale="92500" lnSpcReduction="10000"/>
          </a:bodyPr>
          <a:lstStyle/>
          <a:p>
            <a:r>
              <a:rPr lang="ja-JP" altLang="en-US" dirty="0"/>
              <a:t>タイトル：</a:t>
            </a:r>
            <a:endParaRPr lang="en-US" altLang="ja-JP" dirty="0"/>
          </a:p>
          <a:p>
            <a:pPr lvl="1"/>
            <a:r>
              <a:rPr lang="en-US" altLang="ja-JP" dirty="0" smtClean="0"/>
              <a:t>High Impact Bug</a:t>
            </a:r>
            <a:r>
              <a:rPr lang="ja-JP" altLang="en-US" dirty="0" smtClean="0"/>
              <a:t>が不具合修正時間予測に与える影響の評価：</a:t>
            </a:r>
            <a:r>
              <a:rPr lang="en-US" altLang="ja-JP" dirty="0" smtClean="0"/>
              <a:t>OSS</a:t>
            </a:r>
            <a:r>
              <a:rPr lang="ja-JP" altLang="en-US" dirty="0" smtClean="0"/>
              <a:t>プロジェクトを対象としたケーススタディ</a:t>
            </a:r>
            <a:endParaRPr lang="en-US" altLang="ja-JP" dirty="0"/>
          </a:p>
          <a:p>
            <a:pPr lvl="4"/>
            <a:endParaRPr lang="en-US" altLang="ja-JP" dirty="0"/>
          </a:p>
          <a:p>
            <a:r>
              <a:rPr lang="ja-JP" altLang="en-US" dirty="0"/>
              <a:t>内容</a:t>
            </a:r>
            <a:endParaRPr lang="en-US" altLang="ja-JP" dirty="0"/>
          </a:p>
          <a:p>
            <a:pPr lvl="1"/>
            <a:r>
              <a:rPr lang="en-US" altLang="ja-JP" dirty="0" smtClean="0"/>
              <a:t>High Impact Bug</a:t>
            </a:r>
            <a:r>
              <a:rPr lang="ja-JP" altLang="en-US" dirty="0" smtClean="0"/>
              <a:t>による不具合の分類を考慮した不具合修正時間予測モデルの構築</a:t>
            </a:r>
            <a:endParaRPr lang="en-US" altLang="ja-JP" dirty="0" smtClean="0"/>
          </a:p>
          <a:p>
            <a:pPr lvl="1"/>
            <a:r>
              <a:rPr lang="en-US" altLang="ja-JP" dirty="0" smtClean="0"/>
              <a:t>High Impact Bug</a:t>
            </a:r>
            <a:r>
              <a:rPr lang="ja-JP" altLang="en-US" dirty="0" smtClean="0"/>
              <a:t>を考慮しないモデルと比較して精度向上</a:t>
            </a:r>
            <a:endParaRPr lang="en-US" altLang="ja-JP" dirty="0"/>
          </a:p>
          <a:p>
            <a:pPr lvl="1"/>
            <a:r>
              <a:rPr lang="en-US" altLang="ja-JP" dirty="0" smtClean="0"/>
              <a:t>6</a:t>
            </a:r>
            <a:r>
              <a:rPr lang="ja-JP" altLang="en-US" dirty="0" smtClean="0"/>
              <a:t>種類の</a:t>
            </a:r>
            <a:r>
              <a:rPr lang="en-US" altLang="ja-JP" dirty="0" smtClean="0"/>
              <a:t>High Impact Bug</a:t>
            </a:r>
            <a:r>
              <a:rPr lang="ja-JP" altLang="en-US" dirty="0" smtClean="0"/>
              <a:t>のうちいずれの</a:t>
            </a:r>
            <a:r>
              <a:rPr lang="en-US" altLang="ja-JP" dirty="0" smtClean="0"/>
              <a:t>High Impact Bug</a:t>
            </a:r>
            <a:r>
              <a:rPr lang="ja-JP" altLang="en-US" dirty="0" smtClean="0"/>
              <a:t>が予測精度向上に寄与するかがプロジェクトによって異なる</a:t>
            </a:r>
            <a:endParaRPr lang="en-US" altLang="ja-JP" dirty="0"/>
          </a:p>
          <a:p>
            <a:pPr lvl="1"/>
            <a:r>
              <a:rPr lang="ja-JP" altLang="en-US" dirty="0"/>
              <a:t>（ほとんど修論の発表と同じ）</a:t>
            </a:r>
          </a:p>
          <a:p>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8</a:t>
            </a:fld>
            <a:endParaRPr lang="ja-JP" altLang="en-US"/>
          </a:p>
        </p:txBody>
      </p:sp>
    </p:spTree>
    <p:extLst>
      <p:ext uri="{BB962C8B-B14F-4D97-AF65-F5344CB8AC3E}">
        <p14:creationId xmlns:p14="http://schemas.microsoft.com/office/powerpoint/2010/main" val="2722418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研究発表：吉行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フィードバック</a:t>
            </a:r>
            <a:endParaRPr kumimoji="1" lang="en-US" altLang="ja-JP" dirty="0" smtClean="0"/>
          </a:p>
          <a:p>
            <a:pPr lvl="1"/>
            <a:r>
              <a:rPr lang="ja-JP" altLang="en-US" dirty="0" smtClean="0"/>
              <a:t>早瀬先生</a:t>
            </a:r>
            <a:endParaRPr lang="en-US" altLang="ja-JP" dirty="0" smtClean="0"/>
          </a:p>
          <a:p>
            <a:pPr lvl="2"/>
            <a:r>
              <a:rPr kumimoji="1" lang="en-US" altLang="ja-JP" dirty="0" smtClean="0"/>
              <a:t>High Impact Bug</a:t>
            </a:r>
            <a:r>
              <a:rPr kumimoji="1" lang="ja-JP" altLang="en-US" dirty="0" smtClean="0"/>
              <a:t>として判定できるタイミングはいつ？</a:t>
            </a:r>
            <a:endParaRPr lang="en-US" altLang="ja-JP" dirty="0"/>
          </a:p>
          <a:p>
            <a:pPr lvl="3"/>
            <a:r>
              <a:rPr lang="ja-JP" altLang="en-US" dirty="0" smtClean="0"/>
              <a:t>適用タイミングを考慮して使うメトリクス選んだら？（既知）</a:t>
            </a:r>
            <a:endParaRPr lang="en-US" altLang="ja-JP" dirty="0" smtClean="0"/>
          </a:p>
          <a:p>
            <a:pPr lvl="3"/>
            <a:endParaRPr lang="en-US" altLang="ja-JP" dirty="0"/>
          </a:p>
          <a:p>
            <a:pPr lvl="1"/>
            <a:r>
              <a:rPr lang="ja-JP" altLang="en-US" dirty="0" smtClean="0"/>
              <a:t>野中先生</a:t>
            </a:r>
            <a:endParaRPr lang="en-US" altLang="ja-JP" dirty="0" smtClean="0"/>
          </a:p>
          <a:p>
            <a:pPr lvl="2"/>
            <a:r>
              <a:rPr lang="en-US" altLang="ja-JP" dirty="0" smtClean="0"/>
              <a:t>High Impact Bug</a:t>
            </a:r>
            <a:r>
              <a:rPr lang="ja-JP" altLang="en-US" dirty="0" smtClean="0"/>
              <a:t>は</a:t>
            </a:r>
            <a:r>
              <a:rPr lang="ja-JP" altLang="en-US" dirty="0"/>
              <a:t>どれ</a:t>
            </a:r>
            <a:r>
              <a:rPr lang="ja-JP" altLang="en-US" dirty="0" smtClean="0"/>
              <a:t>くらい含まれているのか？</a:t>
            </a:r>
            <a:endParaRPr lang="en-US" altLang="ja-JP" dirty="0" smtClean="0"/>
          </a:p>
          <a:p>
            <a:pPr lvl="2"/>
            <a:r>
              <a:rPr lang="ja-JP" altLang="en-US" dirty="0" smtClean="0"/>
              <a:t>どの</a:t>
            </a:r>
            <a:r>
              <a:rPr lang="en-US" altLang="ja-JP" dirty="0" smtClean="0"/>
              <a:t>High Impact Bug</a:t>
            </a:r>
            <a:r>
              <a:rPr lang="ja-JP" altLang="en-US" dirty="0" smtClean="0"/>
              <a:t>が精度向上に寄与するかはどうやって決まる？</a:t>
            </a:r>
            <a:endParaRPr lang="en-US" altLang="ja-JP" dirty="0" smtClean="0"/>
          </a:p>
          <a:p>
            <a:pPr lvl="2"/>
            <a:r>
              <a:rPr lang="ja-JP" altLang="en-US" dirty="0"/>
              <a:t>指定</a:t>
            </a:r>
            <a:r>
              <a:rPr lang="ja-JP" altLang="en-US" dirty="0" smtClean="0"/>
              <a:t>期間内に修正完了した不具合の割合が違うから，</a:t>
            </a:r>
            <a:r>
              <a:rPr lang="en-US" altLang="ja-JP" dirty="0" smtClean="0"/>
              <a:t>1</a:t>
            </a:r>
            <a:r>
              <a:rPr lang="ja-JP" altLang="en-US" dirty="0" smtClean="0"/>
              <a:t>日以内や</a:t>
            </a:r>
            <a:r>
              <a:rPr lang="en-US" altLang="ja-JP" dirty="0" smtClean="0"/>
              <a:t>1</a:t>
            </a:r>
            <a:r>
              <a:rPr lang="ja-JP" altLang="en-US" dirty="0" smtClean="0"/>
              <a:t>週間以内で予測する意味を持たせるのが難しい</a:t>
            </a:r>
            <a:endParaRPr lang="en-US" altLang="ja-JP" dirty="0"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9</a:t>
            </a:fld>
            <a:endParaRPr lang="ja-JP" altLang="en-US"/>
          </a:p>
        </p:txBody>
      </p:sp>
    </p:spTree>
    <p:extLst>
      <p:ext uri="{BB962C8B-B14F-4D97-AF65-F5344CB8AC3E}">
        <p14:creationId xmlns:p14="http://schemas.microsoft.com/office/powerpoint/2010/main" val="32277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研究発表：吉行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所感</a:t>
            </a:r>
            <a:endParaRPr lang="en-US" altLang="ja-JP" dirty="0" smtClean="0"/>
          </a:p>
          <a:p>
            <a:pPr lvl="1"/>
            <a:r>
              <a:rPr lang="ja-JP" altLang="en-US" dirty="0" smtClean="0"/>
              <a:t>思ったより</a:t>
            </a:r>
            <a:r>
              <a:rPr lang="en-US" altLang="ja-JP" dirty="0" smtClean="0"/>
              <a:t>High Impact Bug</a:t>
            </a:r>
            <a:r>
              <a:rPr lang="ja-JP" altLang="en-US" dirty="0" smtClean="0"/>
              <a:t>自体への反応は普通だった</a:t>
            </a:r>
            <a:endParaRPr lang="en-US" altLang="ja-JP" dirty="0" smtClean="0"/>
          </a:p>
          <a:p>
            <a:pPr lvl="2"/>
            <a:r>
              <a:rPr lang="ja-JP" altLang="en-US" dirty="0" smtClean="0"/>
              <a:t>それ</a:t>
            </a:r>
            <a:r>
              <a:rPr lang="en-US" altLang="ja-JP" dirty="0" smtClean="0"/>
              <a:t>High Impact</a:t>
            </a:r>
            <a:r>
              <a:rPr lang="ja-JP" altLang="en-US" dirty="0" smtClean="0"/>
              <a:t>なの？</a:t>
            </a:r>
            <a:r>
              <a:rPr lang="ja-JP" altLang="en-US" dirty="0" err="1" smtClean="0"/>
              <a:t>って</a:t>
            </a:r>
            <a:r>
              <a:rPr lang="ja-JP" altLang="en-US" dirty="0" smtClean="0"/>
              <a:t>言われると思った</a:t>
            </a:r>
            <a:endParaRPr lang="en-US" altLang="ja-JP" dirty="0" smtClean="0"/>
          </a:p>
          <a:p>
            <a:pPr lvl="2"/>
            <a:endParaRPr lang="en-US" altLang="ja-JP" dirty="0"/>
          </a:p>
          <a:p>
            <a:pPr lvl="1"/>
            <a:r>
              <a:rPr lang="ja-JP" altLang="en-US" dirty="0" smtClean="0"/>
              <a:t>うすうす気づいていた設定の甘さを全部見抜かれた</a:t>
            </a:r>
            <a:endParaRPr lang="en-US" altLang="ja-JP" dirty="0" smtClean="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10</a:t>
            </a:fld>
            <a:endParaRPr lang="ja-JP" altLang="en-US"/>
          </a:p>
        </p:txBody>
      </p:sp>
    </p:spTree>
    <p:extLst>
      <p:ext uri="{BB962C8B-B14F-4D97-AF65-F5344CB8AC3E}">
        <p14:creationId xmlns:p14="http://schemas.microsoft.com/office/powerpoint/2010/main" val="1164001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表彰：</a:t>
            </a:r>
            <a:r>
              <a:rPr lang="ja-JP" altLang="en-US"/>
              <a:t>学生研究奨励</a:t>
            </a:r>
            <a:r>
              <a:rPr lang="ja-JP" altLang="en-US" smtClean="0"/>
              <a:t>賞</a:t>
            </a:r>
            <a:endParaRPr kumimoji="1" lang="ja-JP" altLang="en-US"/>
          </a:p>
        </p:txBody>
      </p:sp>
      <p:sp>
        <p:nvSpPr>
          <p:cNvPr id="3" name="コンテンツ プレースホルダー 2"/>
          <p:cNvSpPr>
            <a:spLocks noGrp="1"/>
          </p:cNvSpPr>
          <p:nvPr>
            <p:ph idx="1"/>
          </p:nvPr>
        </p:nvSpPr>
        <p:spPr/>
        <p:txBody>
          <a:bodyPr>
            <a:noAutofit/>
          </a:bodyPr>
          <a:lstStyle/>
          <a:p>
            <a:r>
              <a:rPr lang="ja-JP" altLang="en-US" dirty="0" smtClean="0"/>
              <a:t>概要</a:t>
            </a:r>
            <a:endParaRPr lang="en-US" altLang="ja-JP" dirty="0" smtClean="0"/>
          </a:p>
          <a:p>
            <a:pPr lvl="1"/>
            <a:r>
              <a:rPr lang="ja-JP" altLang="en-US" dirty="0" smtClean="0"/>
              <a:t>全体の</a:t>
            </a:r>
            <a:r>
              <a:rPr lang="en-US" altLang="ja-JP" dirty="0" smtClean="0"/>
              <a:t>10%</a:t>
            </a:r>
            <a:r>
              <a:rPr lang="ja-JP" altLang="en-US" dirty="0" smtClean="0"/>
              <a:t>から</a:t>
            </a:r>
            <a:r>
              <a:rPr lang="en-US" altLang="ja-JP" dirty="0" smtClean="0"/>
              <a:t>15</a:t>
            </a:r>
            <a:r>
              <a:rPr lang="ja-JP" altLang="en-US" dirty="0" smtClean="0"/>
              <a:t>％に与えられる（今年は</a:t>
            </a:r>
            <a:r>
              <a:rPr lang="en-US" altLang="ja-JP" dirty="0" smtClean="0"/>
              <a:t>16%</a:t>
            </a:r>
            <a:r>
              <a:rPr lang="ja-JP" altLang="en-US" dirty="0" smtClean="0"/>
              <a:t>）</a:t>
            </a:r>
            <a:endParaRPr lang="en-US" altLang="ja-JP" dirty="0" smtClean="0"/>
          </a:p>
          <a:p>
            <a:pPr lvl="3"/>
            <a:endParaRPr kumimoji="1" lang="en-US" altLang="ja-JP" sz="1200" dirty="0"/>
          </a:p>
          <a:p>
            <a:r>
              <a:rPr lang="ja-JP" altLang="en-US" dirty="0" smtClean="0"/>
              <a:t>受賞者</a:t>
            </a:r>
            <a:endParaRPr kumimoji="1" lang="en-US" altLang="ja-JP" dirty="0" smtClean="0"/>
          </a:p>
          <a:p>
            <a:pPr lvl="1"/>
            <a:r>
              <a:rPr lang="ja-JP" altLang="en-US" dirty="0"/>
              <a:t>ソフトウェア開発者の年齢がプログラム理解速度に及ぼす影響の</a:t>
            </a:r>
            <a:r>
              <a:rPr lang="ja-JP" altLang="en-US" dirty="0" smtClean="0"/>
              <a:t>分析（村上 優佳紗：近畿</a:t>
            </a:r>
            <a:r>
              <a:rPr lang="ja-JP" altLang="en-US" dirty="0"/>
              <a:t>大学</a:t>
            </a:r>
            <a:r>
              <a:rPr lang="ja-JP" altLang="en-US" dirty="0" smtClean="0"/>
              <a:t>）</a:t>
            </a:r>
            <a:endParaRPr lang="en-US" altLang="ja-JP" dirty="0" smtClean="0"/>
          </a:p>
          <a:p>
            <a:pPr lvl="1"/>
            <a:r>
              <a:rPr lang="ja-JP" altLang="en-US" dirty="0"/>
              <a:t>動的スライスを用いたバグ修正前後の実行系列の差分検出手法の</a:t>
            </a:r>
            <a:r>
              <a:rPr lang="ja-JP" altLang="en-US" dirty="0" smtClean="0"/>
              <a:t>提案（松村 俊徳：大阪大学）</a:t>
            </a:r>
            <a:endParaRPr lang="en-US" altLang="ja-JP" dirty="0" smtClean="0"/>
          </a:p>
          <a:p>
            <a:pPr lvl="1"/>
            <a:r>
              <a:rPr lang="en-US" altLang="ja-JP" dirty="0"/>
              <a:t>LTSA</a:t>
            </a:r>
            <a:r>
              <a:rPr lang="ja-JP" altLang="en-US" dirty="0"/>
              <a:t>連携による不確かさを包容した自動モデル</a:t>
            </a:r>
            <a:r>
              <a:rPr lang="ja-JP" altLang="en-US" dirty="0" smtClean="0"/>
              <a:t>検査（中村 隼也：九州大学）</a:t>
            </a:r>
            <a:endParaRPr lang="en-US" altLang="ja-JP" dirty="0" smtClean="0"/>
          </a:p>
          <a:p>
            <a:pPr lvl="1"/>
            <a:r>
              <a:rPr lang="ja-JP" altLang="en-US" dirty="0"/>
              <a:t>法律に適合した要求獲得のためのゴールモデル作成</a:t>
            </a:r>
            <a:r>
              <a:rPr lang="ja-JP" altLang="en-US" dirty="0" smtClean="0"/>
              <a:t>支援（根岸 由：東京工業大学）</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11</a:t>
            </a:fld>
            <a:endParaRPr lang="ja-JP" altLang="en-US"/>
          </a:p>
        </p:txBody>
      </p:sp>
    </p:spTree>
    <p:extLst>
      <p:ext uri="{BB962C8B-B14F-4D97-AF65-F5344CB8AC3E}">
        <p14:creationId xmlns:p14="http://schemas.microsoft.com/office/powerpoint/2010/main" val="2966042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受賞した研究</a:t>
            </a:r>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タイトル</a:t>
            </a:r>
            <a:endParaRPr kumimoji="1" lang="en-US" altLang="ja-JP" dirty="0" smtClean="0"/>
          </a:p>
          <a:p>
            <a:pPr lvl="1"/>
            <a:r>
              <a:rPr lang="ja-JP" altLang="en-US" dirty="0"/>
              <a:t>ソフトウェア開発者の年齢がプログラム理解速度に及ぼす影響の分析（</a:t>
            </a:r>
            <a:r>
              <a:rPr lang="ja-JP" altLang="en-US" dirty="0" smtClean="0"/>
              <a:t>村上優佳紗</a:t>
            </a:r>
            <a:r>
              <a:rPr lang="ja-JP" altLang="en-US" dirty="0"/>
              <a:t>，</a:t>
            </a:r>
            <a:r>
              <a:rPr lang="ja-JP" altLang="en-US" dirty="0" smtClean="0"/>
              <a:t>角田雅照（近畿大学）</a:t>
            </a:r>
            <a:r>
              <a:rPr lang="en-US" altLang="ja-JP" dirty="0" smtClean="0"/>
              <a:t>,</a:t>
            </a:r>
            <a:r>
              <a:rPr lang="ja-JP" altLang="en-US" dirty="0" smtClean="0"/>
              <a:t>中村匡秀（神戸大学））</a:t>
            </a:r>
            <a:endParaRPr lang="en-US" altLang="ja-JP" dirty="0"/>
          </a:p>
          <a:p>
            <a:pPr lvl="3"/>
            <a:endParaRPr kumimoji="1" lang="en-US" altLang="ja-JP" dirty="0"/>
          </a:p>
          <a:p>
            <a:pPr lvl="1"/>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12</a:t>
            </a:fld>
            <a:endParaRPr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3805014"/>
            <a:ext cx="4762500" cy="2000250"/>
          </a:xfrm>
          <a:prstGeom prst="rect">
            <a:avLst/>
          </a:prstGeom>
        </p:spPr>
      </p:pic>
      <p:sp>
        <p:nvSpPr>
          <p:cNvPr id="7" name="正方形/長方形 6"/>
          <p:cNvSpPr/>
          <p:nvPr/>
        </p:nvSpPr>
        <p:spPr>
          <a:xfrm>
            <a:off x="5014020" y="3508995"/>
            <a:ext cx="4022476" cy="259228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solidFill>
                  <a:schemeClr val="tx1"/>
                </a:solidFill>
              </a:rPr>
              <a:t>低年齢（学生）と高年齢（大学教員）のプログラム理解速度の比較</a:t>
            </a:r>
            <a:endParaRPr lang="en-US" altLang="ja-JP" sz="2000" dirty="0" smtClean="0">
              <a:solidFill>
                <a:schemeClr val="tx1"/>
              </a:solidFill>
            </a:endParaRPr>
          </a:p>
          <a:p>
            <a:pPr algn="ctr"/>
            <a:endParaRPr kumimoji="1" lang="en-US" altLang="ja-JP" sz="2000" dirty="0">
              <a:solidFill>
                <a:schemeClr val="tx1"/>
              </a:solidFill>
            </a:endParaRPr>
          </a:p>
          <a:p>
            <a:pPr algn="just"/>
            <a:r>
              <a:rPr lang="ja-JP" altLang="en-US" sz="2000" dirty="0" smtClean="0">
                <a:solidFill>
                  <a:schemeClr val="tx1"/>
                </a:solidFill>
              </a:rPr>
              <a:t>記憶力が必要なプログラムの理解には高年齢のほうが時間がかかる</a:t>
            </a:r>
            <a:endParaRPr lang="en-US" altLang="ja-JP" sz="2000" dirty="0" smtClean="0">
              <a:solidFill>
                <a:schemeClr val="tx1"/>
              </a:solidFill>
            </a:endParaRPr>
          </a:p>
          <a:p>
            <a:pPr algn="ctr"/>
            <a:r>
              <a:rPr lang="ja-JP" altLang="en-US" sz="2000" dirty="0" smtClean="0">
                <a:solidFill>
                  <a:schemeClr val="bg1">
                    <a:lumMod val="85000"/>
                  </a:schemeClr>
                </a:solidFill>
              </a:rPr>
              <a:t>（悪口）</a:t>
            </a:r>
            <a:endParaRPr kumimoji="1" lang="ja-JP" altLang="en-US" sz="2000" dirty="0">
              <a:solidFill>
                <a:schemeClr val="bg1">
                  <a:lumMod val="85000"/>
                </a:schemeClr>
              </a:solidFill>
            </a:endParaRPr>
          </a:p>
        </p:txBody>
      </p:sp>
    </p:spTree>
    <p:extLst>
      <p:ext uri="{BB962C8B-B14F-4D97-AF65-F5344CB8AC3E}">
        <p14:creationId xmlns:p14="http://schemas.microsoft.com/office/powerpoint/2010/main" val="11214273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受賞した研究</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タイトル</a:t>
            </a:r>
            <a:endParaRPr kumimoji="1" lang="en-US" altLang="ja-JP" smtClean="0"/>
          </a:p>
          <a:p>
            <a:pPr lvl="1"/>
            <a:r>
              <a:rPr lang="ja-JP" altLang="en-US"/>
              <a:t>法律に適合した要求獲得のためのゴールモデル作成</a:t>
            </a:r>
            <a:r>
              <a:rPr lang="ja-JP" altLang="en-US" smtClean="0"/>
              <a:t>支援（</a:t>
            </a:r>
            <a:r>
              <a:rPr lang="zh-CN" altLang="en-US" smtClean="0"/>
              <a:t>根岸 </a:t>
            </a:r>
            <a:r>
              <a:rPr lang="zh-CN" altLang="en-US"/>
              <a:t>由，林 晋平，佐伯 </a:t>
            </a:r>
            <a:r>
              <a:rPr lang="zh-CN" altLang="en-US" smtClean="0"/>
              <a:t>元司</a:t>
            </a:r>
            <a:r>
              <a:rPr lang="ja-JP" altLang="en-US" smtClean="0"/>
              <a:t>（東工大））</a:t>
            </a:r>
            <a:endParaRPr lang="en-US" altLang="ja-JP" smtClean="0"/>
          </a:p>
          <a:p>
            <a:pPr lvl="3"/>
            <a:endParaRPr kumimoji="1"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13</a:t>
            </a:fld>
            <a:endParaRPr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13" t="39850" r="5596" b="20300"/>
          <a:stretch/>
        </p:blipFill>
        <p:spPr bwMode="auto">
          <a:xfrm>
            <a:off x="830670" y="2924944"/>
            <a:ext cx="7485746"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9011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受賞した研究</a:t>
            </a:r>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タイトル</a:t>
            </a:r>
            <a:endParaRPr kumimoji="1" lang="en-US" altLang="ja-JP" dirty="0" smtClean="0"/>
          </a:p>
          <a:p>
            <a:pPr lvl="1"/>
            <a:r>
              <a:rPr lang="ja-JP" altLang="en-US" dirty="0"/>
              <a:t>動的スライスを用いたバグ修正前後の実行系列の差分検出手法の</a:t>
            </a:r>
            <a:r>
              <a:rPr lang="ja-JP" altLang="en-US" dirty="0" smtClean="0"/>
              <a:t>提案</a:t>
            </a:r>
            <a:r>
              <a:rPr lang="en-US" altLang="ja-JP" sz="2000" dirty="0" smtClean="0"/>
              <a:t>(</a:t>
            </a:r>
            <a:r>
              <a:rPr lang="ja-JP" altLang="en-US" sz="2000" dirty="0" smtClean="0"/>
              <a:t>松村俊徳</a:t>
            </a:r>
            <a:r>
              <a:rPr lang="en-US" altLang="ja-JP" sz="2000" dirty="0" smtClean="0"/>
              <a:t>,</a:t>
            </a:r>
            <a:r>
              <a:rPr lang="ja-JP" altLang="en-US" sz="2000" dirty="0" smtClean="0"/>
              <a:t>石尾隆</a:t>
            </a:r>
            <a:r>
              <a:rPr lang="en-US" altLang="ja-JP" sz="2000" dirty="0" smtClean="0"/>
              <a:t>,</a:t>
            </a:r>
            <a:r>
              <a:rPr lang="ja-JP" altLang="en-US" sz="2000" dirty="0" smtClean="0"/>
              <a:t>井上克郎</a:t>
            </a:r>
            <a:r>
              <a:rPr lang="en-US" altLang="ja-JP" sz="2000" dirty="0" smtClean="0"/>
              <a:t>(</a:t>
            </a:r>
            <a:r>
              <a:rPr lang="ja-JP" altLang="en-US" sz="2000" dirty="0" smtClean="0"/>
              <a:t>大阪大学</a:t>
            </a:r>
            <a:r>
              <a:rPr lang="en-US" altLang="ja-JP" sz="2000" dirty="0" smtClean="0"/>
              <a:t>)</a:t>
            </a:r>
            <a:r>
              <a:rPr lang="ja-JP" altLang="en-US" sz="2000" dirty="0" smtClean="0"/>
              <a:t>）</a:t>
            </a:r>
            <a:endParaRPr lang="en-US" altLang="ja-JP" dirty="0"/>
          </a:p>
          <a:p>
            <a:pPr lvl="3"/>
            <a:endParaRPr kumimoji="1" lang="en-US" altLang="ja-JP" dirty="0"/>
          </a:p>
          <a:p>
            <a:pPr lvl="1"/>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2016/03/14</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14</a:t>
            </a:fld>
            <a:endParaRPr lang="ja-JP" altLang="en-US"/>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94510"/>
            <a:ext cx="5220072" cy="2694231"/>
          </a:xfrm>
          <a:prstGeom prst="rect">
            <a:avLst/>
          </a:prstGeom>
        </p:spPr>
      </p:pic>
      <p:sp>
        <p:nvSpPr>
          <p:cNvPr id="7" name="正方形/長方形 6"/>
          <p:cNvSpPr/>
          <p:nvPr/>
        </p:nvSpPr>
        <p:spPr>
          <a:xfrm>
            <a:off x="5220072" y="3284984"/>
            <a:ext cx="3816424" cy="266429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solidFill>
                  <a:schemeClr val="tx1"/>
                </a:solidFill>
              </a:rPr>
              <a:t>バグ修正前後で，実行時に変化が起こる箇所を検出する手法</a:t>
            </a:r>
            <a:endParaRPr kumimoji="1" lang="en-US" altLang="ja-JP" dirty="0" smtClean="0">
              <a:solidFill>
                <a:schemeClr val="tx1"/>
              </a:solidFill>
            </a:endParaRPr>
          </a:p>
          <a:p>
            <a:pPr algn="ctr"/>
            <a:endParaRPr lang="en-US" altLang="ja-JP" dirty="0">
              <a:solidFill>
                <a:schemeClr val="tx1"/>
              </a:solidFill>
            </a:endParaRPr>
          </a:p>
          <a:p>
            <a:pPr algn="ctr"/>
            <a:r>
              <a:rPr lang="ja-JP" altLang="en-US" dirty="0">
                <a:solidFill>
                  <a:schemeClr val="tx1"/>
                </a:solidFill>
              </a:rPr>
              <a:t>ある</a:t>
            </a:r>
            <a:r>
              <a:rPr lang="ja-JP" altLang="en-US" dirty="0" smtClean="0">
                <a:solidFill>
                  <a:schemeClr val="tx1"/>
                </a:solidFill>
              </a:rPr>
              <a:t>行自体に変更が</a:t>
            </a:r>
            <a:r>
              <a:rPr lang="ja-JP" altLang="en-US" dirty="0">
                <a:solidFill>
                  <a:schemeClr val="tx1"/>
                </a:solidFill>
              </a:rPr>
              <a:t>無くて</a:t>
            </a:r>
            <a:r>
              <a:rPr lang="ja-JP" altLang="en-US" dirty="0" smtClean="0">
                <a:solidFill>
                  <a:schemeClr val="tx1"/>
                </a:solidFill>
              </a:rPr>
              <a:t>も</a:t>
            </a:r>
            <a:r>
              <a:rPr lang="ja-JP" altLang="en-US" dirty="0">
                <a:solidFill>
                  <a:schemeClr val="tx1"/>
                </a:solidFill>
              </a:rPr>
              <a:t>その</a:t>
            </a:r>
            <a:r>
              <a:rPr lang="ja-JP" altLang="en-US" dirty="0" smtClean="0">
                <a:solidFill>
                  <a:schemeClr val="tx1"/>
                </a:solidFill>
              </a:rPr>
              <a:t>行を実行するまでに必要な行に変更があれば，実行に変化が起こる</a:t>
            </a:r>
            <a:endParaRPr lang="en-US" altLang="ja-JP" dirty="0" smtClean="0">
              <a:solidFill>
                <a:schemeClr val="tx1"/>
              </a:solidFill>
            </a:endParaRPr>
          </a:p>
          <a:p>
            <a:pPr algn="ctr"/>
            <a:r>
              <a:rPr kumimoji="1" lang="ja-JP" altLang="en-US" dirty="0" smtClean="0">
                <a:solidFill>
                  <a:schemeClr val="tx1"/>
                </a:solidFill>
              </a:rPr>
              <a:t>（左図</a:t>
            </a:r>
            <a:r>
              <a:rPr kumimoji="1" lang="en-US" altLang="ja-JP" dirty="0" err="1" smtClean="0">
                <a:solidFill>
                  <a:schemeClr val="tx1"/>
                </a:solidFill>
              </a:rPr>
              <a:t>printf</a:t>
            </a:r>
            <a:r>
              <a:rPr kumimoji="1" lang="en-US" altLang="ja-JP" dirty="0" smtClean="0">
                <a:solidFill>
                  <a:schemeClr val="tx1"/>
                </a:solidFill>
              </a:rPr>
              <a:t>(i)</a:t>
            </a:r>
            <a:r>
              <a:rPr kumimoji="1" lang="ja-JP" altLang="en-US" dirty="0" smtClean="0">
                <a:solidFill>
                  <a:schemeClr val="tx1"/>
                </a:solidFill>
              </a:rPr>
              <a:t>の例</a:t>
            </a:r>
            <a:r>
              <a:rPr kumimoji="1" lang="en-US" altLang="ja-JP" dirty="0" smtClean="0">
                <a:solidFill>
                  <a:schemeClr val="tx1"/>
                </a:solidFill>
              </a:rPr>
              <a:t>)</a:t>
            </a:r>
            <a:endParaRPr kumimoji="1" lang="ja-JP" altLang="en-US" dirty="0">
              <a:solidFill>
                <a:schemeClr val="tx1"/>
              </a:solidFill>
            </a:endParaRPr>
          </a:p>
        </p:txBody>
      </p:sp>
    </p:spTree>
    <p:extLst>
      <p:ext uri="{BB962C8B-B14F-4D97-AF65-F5344CB8AC3E}">
        <p14:creationId xmlns:p14="http://schemas.microsoft.com/office/powerpoint/2010/main" val="4055574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35253</TotalTime>
  <Words>923</Words>
  <Application>Microsoft Office PowerPoint</Application>
  <PresentationFormat>画面に合わせる (4:3)</PresentationFormat>
  <Paragraphs>136</Paragraphs>
  <Slides>15</Slides>
  <Notes>1</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gakunai</vt:lpstr>
      <vt:lpstr>第191回ソフトウェア工学研究発表会 ～参加報告～</vt:lpstr>
      <vt:lpstr>概要</vt:lpstr>
      <vt:lpstr>プログラム（1/2）</vt:lpstr>
      <vt:lpstr>プログラム（2/2）</vt:lpstr>
      <vt:lpstr>研究発表：山谷</vt:lpstr>
      <vt:lpstr>研究発表：山谷</vt:lpstr>
      <vt:lpstr>研究発表：山谷</vt:lpstr>
      <vt:lpstr>研究発表：山谷</vt:lpstr>
      <vt:lpstr>研究発表：吉行</vt:lpstr>
      <vt:lpstr>研究発表：吉行</vt:lpstr>
      <vt:lpstr>研究発表：吉行</vt:lpstr>
      <vt:lpstr>表彰：学生研究奨励賞</vt:lpstr>
      <vt:lpstr>受賞した研究</vt:lpstr>
      <vt:lpstr>受賞した研究</vt:lpstr>
      <vt:lpstr>受賞した研究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Hayato Yoshiyuki</cp:lastModifiedBy>
  <cp:revision>450</cp:revision>
  <cp:lastPrinted>2016-03-13T23:31:26Z</cp:lastPrinted>
  <dcterms:created xsi:type="dcterms:W3CDTF">2015-11-16T03:37:05Z</dcterms:created>
  <dcterms:modified xsi:type="dcterms:W3CDTF">2016-03-21T07:23:42Z</dcterms:modified>
</cp:coreProperties>
</file>