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0"/>
  </p:notesMasterIdLst>
  <p:sldIdLst>
    <p:sldId id="256" r:id="rId2"/>
    <p:sldId id="257" r:id="rId3"/>
    <p:sldId id="274" r:id="rId4"/>
    <p:sldId id="258" r:id="rId5"/>
    <p:sldId id="260" r:id="rId6"/>
    <p:sldId id="259" r:id="rId7"/>
    <p:sldId id="270" r:id="rId8"/>
    <p:sldId id="277" r:id="rId9"/>
    <p:sldId id="271" r:id="rId10"/>
    <p:sldId id="272" r:id="rId11"/>
    <p:sldId id="266" r:id="rId12"/>
    <p:sldId id="267" r:id="rId13"/>
    <p:sldId id="268" r:id="rId14"/>
    <p:sldId id="269" r:id="rId15"/>
    <p:sldId id="273" r:id="rId16"/>
    <p:sldId id="275" r:id="rId17"/>
    <p:sldId id="276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61" r:id="rId26"/>
    <p:sldId id="262" r:id="rId27"/>
    <p:sldId id="263" r:id="rId28"/>
    <p:sldId id="264" r:id="rId2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A539E8-E9EA-4773-88B7-32295747907C}" type="datetimeFigureOut">
              <a:rPr kumimoji="1" lang="ja-JP" altLang="en-US" smtClean="0"/>
              <a:t>2012/10/24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40B3F-C89B-4542-8647-B7328853788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213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40B3F-C89B-4542-8647-B73288537883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5263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E8149-B1DC-483C-8878-20968539E76F}" type="datetimeFigureOut">
              <a:rPr kumimoji="1" lang="ja-JP" altLang="en-US" smtClean="0"/>
              <a:t>2012/10/24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C6AC-888E-4E44-BF0E-73B19A17C2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E8149-B1DC-483C-8878-20968539E76F}" type="datetimeFigureOut">
              <a:rPr kumimoji="1" lang="ja-JP" altLang="en-US" smtClean="0"/>
              <a:t>2012/10/24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C6AC-888E-4E44-BF0E-73B19A17C2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E8149-B1DC-483C-8878-20968539E76F}" type="datetimeFigureOut">
              <a:rPr kumimoji="1" lang="ja-JP" altLang="en-US" smtClean="0"/>
              <a:t>2012/10/24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C6AC-888E-4E44-BF0E-73B19A17C2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E8149-B1DC-483C-8878-20968539E76F}" type="datetimeFigureOut">
              <a:rPr kumimoji="1" lang="ja-JP" altLang="en-US" smtClean="0"/>
              <a:t>2012/10/24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C6AC-888E-4E44-BF0E-73B19A17C2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E8149-B1DC-483C-8878-20968539E76F}" type="datetimeFigureOut">
              <a:rPr kumimoji="1" lang="ja-JP" altLang="en-US" smtClean="0"/>
              <a:t>2012/10/24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C6AC-888E-4E44-BF0E-73B19A17C2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E8149-B1DC-483C-8878-20968539E76F}" type="datetimeFigureOut">
              <a:rPr kumimoji="1" lang="ja-JP" altLang="en-US" smtClean="0"/>
              <a:t>2012/10/24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C6AC-888E-4E44-BF0E-73B19A17C2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E8149-B1DC-483C-8878-20968539E76F}" type="datetimeFigureOut">
              <a:rPr kumimoji="1" lang="ja-JP" altLang="en-US" smtClean="0"/>
              <a:t>2012/10/24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C6AC-888E-4E44-BF0E-73B19A17C2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E8149-B1DC-483C-8878-20968539E76F}" type="datetimeFigureOut">
              <a:rPr kumimoji="1" lang="ja-JP" altLang="en-US" smtClean="0"/>
              <a:t>2012/10/24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C6AC-888E-4E44-BF0E-73B19A17C21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E8149-B1DC-483C-8878-20968539E76F}" type="datetimeFigureOut">
              <a:rPr kumimoji="1" lang="ja-JP" altLang="en-US" smtClean="0"/>
              <a:t>2012/10/24</a:t>
            </a:fld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B37C6AC-888E-4E44-BF0E-73B19A17C21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E8149-B1DC-483C-8878-20968539E76F}" type="datetimeFigureOut">
              <a:rPr kumimoji="1" lang="ja-JP" altLang="en-US" smtClean="0"/>
              <a:t>2012/10/24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C6AC-888E-4E44-BF0E-73B19A17C2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E8149-B1DC-483C-8878-20968539E76F}" type="datetimeFigureOut">
              <a:rPr kumimoji="1" lang="ja-JP" altLang="en-US" smtClean="0"/>
              <a:t>2012/10/24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7C6AC-888E-4E44-BF0E-73B19A17C2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B37C6AC-888E-4E44-BF0E-73B19A17C21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35E8149-B1DC-483C-8878-20968539E76F}" type="datetimeFigureOut">
              <a:rPr kumimoji="1" lang="ja-JP" altLang="en-US" smtClean="0"/>
              <a:t>2012/10/24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kumimoji="1"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kumimoji="1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dirty="0" smtClean="0">
                <a:latin typeface="HGPｺﾞｼｯｸE" pitchFamily="50" charset="-128"/>
                <a:ea typeface="HGPｺﾞｼｯｸE" pitchFamily="50" charset="-128"/>
              </a:rPr>
              <a:t>R</a:t>
            </a:r>
            <a:r>
              <a:rPr kumimoji="1" lang="ja-JP" altLang="en-US" dirty="0" smtClean="0">
                <a:latin typeface="HGPｺﾞｼｯｸE" pitchFamily="50" charset="-128"/>
                <a:ea typeface="HGPｺﾞｼｯｸE" pitchFamily="50" charset="-128"/>
              </a:rPr>
              <a:t>による</a:t>
            </a:r>
            <a:r>
              <a:rPr kumimoji="1" lang="en-US" altLang="ja-JP" dirty="0" smtClean="0">
                <a:latin typeface="HGPｺﾞｼｯｸE" pitchFamily="50" charset="-128"/>
                <a:ea typeface="HGPｺﾞｼｯｸE" pitchFamily="50" charset="-128"/>
              </a:rPr>
              <a:t/>
            </a:r>
            <a:br>
              <a:rPr kumimoji="1" lang="en-US" altLang="ja-JP" dirty="0" smtClean="0">
                <a:latin typeface="HGPｺﾞｼｯｸE" pitchFamily="50" charset="-128"/>
                <a:ea typeface="HGPｺﾞｼｯｸE" pitchFamily="50" charset="-128"/>
              </a:rPr>
            </a:br>
            <a:r>
              <a:rPr kumimoji="1" lang="ja-JP" altLang="en-US" dirty="0" smtClean="0">
                <a:latin typeface="HGPｺﾞｼｯｸE" pitchFamily="50" charset="-128"/>
                <a:ea typeface="HGPｺﾞｼｯｸE" pitchFamily="50" charset="-128"/>
              </a:rPr>
              <a:t>データサイエンス</a:t>
            </a:r>
            <a:endParaRPr kumimoji="1" lang="ja-JP" altLang="en-US" dirty="0"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ja-JP" altLang="en-US" sz="3200" dirty="0" smtClean="0"/>
              <a:t>大平研</a:t>
            </a:r>
            <a:endParaRPr kumimoji="1" lang="en-US" altLang="ja-JP" sz="3200" dirty="0" smtClean="0"/>
          </a:p>
          <a:p>
            <a:r>
              <a:rPr kumimoji="1" lang="en-US" altLang="ja-JP" sz="3200" dirty="0" smtClean="0"/>
              <a:t>60151049</a:t>
            </a:r>
            <a:r>
              <a:rPr kumimoji="1" lang="ja-JP" altLang="en-US" sz="3200" dirty="0" smtClean="0"/>
              <a:t>　山谷 陽亮</a:t>
            </a:r>
            <a:endParaRPr kumimoji="1" lang="ja-JP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93430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文献紹介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628800"/>
            <a:ext cx="2952328" cy="4227593"/>
          </a:xfrm>
        </p:spPr>
      </p:pic>
      <p:sp>
        <p:nvSpPr>
          <p:cNvPr id="5" name="テキスト ボックス 4"/>
          <p:cNvSpPr txBox="1"/>
          <p:nvPr/>
        </p:nvSpPr>
        <p:spPr>
          <a:xfrm>
            <a:off x="4351514" y="2060848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/>
              <a:t>著者：金 明哲</a:t>
            </a:r>
            <a:endParaRPr lang="en-US" altLang="ja-JP" sz="2400" dirty="0" smtClean="0"/>
          </a:p>
          <a:p>
            <a:r>
              <a:rPr kumimoji="1" lang="ja-JP" altLang="en-US" sz="2400" dirty="0"/>
              <a:t>発</a:t>
            </a:r>
            <a:r>
              <a:rPr kumimoji="1" lang="ja-JP" altLang="en-US" sz="2400" dirty="0" smtClean="0"/>
              <a:t>行者：森北 博巳</a:t>
            </a:r>
            <a:endParaRPr kumimoji="1" lang="en-US" altLang="ja-JP" sz="2400" dirty="0" smtClean="0"/>
          </a:p>
          <a:p>
            <a:r>
              <a:rPr kumimoji="1" lang="ja-JP" altLang="en-US" sz="2400" dirty="0" smtClean="0"/>
              <a:t>発行所：森北出版会社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4885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2074242"/>
          </a:xfrm>
        </p:spPr>
        <p:txBody>
          <a:bodyPr/>
          <a:lstStyle/>
          <a:p>
            <a:r>
              <a:rPr kumimoji="1" lang="ja-JP" altLang="en-US" dirty="0" smtClean="0"/>
              <a:t>第一章　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データマイニングと</a:t>
            </a:r>
            <a:r>
              <a:rPr kumimoji="1" lang="en-US" altLang="ja-JP" dirty="0" smtClean="0"/>
              <a:t>R</a:t>
            </a:r>
            <a:r>
              <a:rPr kumimoji="1" lang="ja-JP" altLang="en-US" dirty="0" smtClean="0"/>
              <a:t>言語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962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データサイエンスとは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データサイエンス</a:t>
            </a:r>
            <a:r>
              <a:rPr lang="en-US" altLang="ja-JP" sz="2800" dirty="0" smtClean="0"/>
              <a:t>‥</a:t>
            </a:r>
            <a:r>
              <a:rPr lang="ja-JP" altLang="en-US" sz="2800" dirty="0" smtClean="0"/>
              <a:t>データの収集、加工、</a:t>
            </a:r>
            <a:r>
              <a:rPr lang="en-US" altLang="ja-JP" sz="2800" dirty="0" smtClean="0"/>
              <a:t>				          </a:t>
            </a:r>
            <a:r>
              <a:rPr lang="ja-JP" altLang="en-US" sz="2800" dirty="0" smtClean="0"/>
              <a:t>集積、流通、解析など</a:t>
            </a:r>
            <a:r>
              <a:rPr lang="en-US" altLang="ja-JP" sz="2800" dirty="0" smtClean="0"/>
              <a:t>				          </a:t>
            </a:r>
            <a:r>
              <a:rPr lang="ja-JP" altLang="en-US" sz="2800" dirty="0" smtClean="0"/>
              <a:t>に関する科学の総称</a:t>
            </a:r>
            <a:endParaRPr lang="en-US" altLang="ja-JP" sz="2800" dirty="0" smtClean="0"/>
          </a:p>
          <a:p>
            <a:endParaRPr kumimoji="1" lang="en-US" altLang="ja-JP" sz="2800" dirty="0" smtClean="0"/>
          </a:p>
          <a:p>
            <a:endParaRPr kumimoji="1" lang="en-US" altLang="ja-JP" sz="2800" dirty="0" smtClean="0"/>
          </a:p>
          <a:p>
            <a:r>
              <a:rPr lang="ja-JP" altLang="en-US" sz="2800" dirty="0"/>
              <a:t>本書で</a:t>
            </a:r>
            <a:r>
              <a:rPr lang="ja-JP" altLang="en-US" sz="2800" dirty="0" smtClean="0"/>
              <a:t>は</a:t>
            </a:r>
            <a:r>
              <a:rPr lang="en-US" altLang="ja-JP" sz="2800" dirty="0" smtClean="0"/>
              <a:t>‥</a:t>
            </a:r>
            <a:r>
              <a:rPr lang="ja-JP" altLang="en-US" sz="2800" dirty="0" smtClean="0"/>
              <a:t>従来の統計的データ解析法と</a:t>
            </a:r>
            <a:r>
              <a:rPr lang="en-US" altLang="ja-JP" sz="2800" dirty="0"/>
              <a:t> </a:t>
            </a:r>
            <a:r>
              <a:rPr lang="en-US" altLang="ja-JP" sz="2800" dirty="0" smtClean="0"/>
              <a:t>     			    </a:t>
            </a:r>
            <a:r>
              <a:rPr lang="ja-JP" altLang="en-US" sz="2800" dirty="0" smtClean="0"/>
              <a:t>近年のデータマイニング法に          </a:t>
            </a:r>
            <a:r>
              <a:rPr lang="en-US" altLang="ja-JP" sz="2800" dirty="0" smtClean="0"/>
              <a:t>	               </a:t>
            </a:r>
            <a:r>
              <a:rPr lang="ja-JP" altLang="en-US" sz="2800" dirty="0" smtClean="0"/>
              <a:t>関する内容</a:t>
            </a:r>
            <a:endParaRPr lang="en-US" altLang="ja-JP" sz="2800" dirty="0" smtClean="0"/>
          </a:p>
          <a:p>
            <a:endParaRPr kumimoji="1" lang="en-US" altLang="ja-JP" sz="2800" dirty="0" smtClean="0"/>
          </a:p>
        </p:txBody>
      </p:sp>
      <p:sp>
        <p:nvSpPr>
          <p:cNvPr id="6" name="右矢印 5"/>
          <p:cNvSpPr/>
          <p:nvPr/>
        </p:nvSpPr>
        <p:spPr>
          <a:xfrm rot="5400000">
            <a:off x="665566" y="2870938"/>
            <a:ext cx="13321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060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角丸四角形 15"/>
          <p:cNvSpPr/>
          <p:nvPr/>
        </p:nvSpPr>
        <p:spPr>
          <a:xfrm>
            <a:off x="734278" y="4981818"/>
            <a:ext cx="6984776" cy="1111478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データマイニングとは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dirty="0" smtClean="0"/>
              <a:t>データマイニング</a:t>
            </a:r>
            <a:endParaRPr kumimoji="1" lang="en-US" altLang="ja-JP" sz="2800" dirty="0" smtClean="0"/>
          </a:p>
          <a:p>
            <a:pPr marL="114300" indent="0">
              <a:buNone/>
            </a:pPr>
            <a:r>
              <a:rPr kumimoji="1" lang="ja-JP" altLang="en-US" sz="2800" dirty="0" smtClean="0"/>
              <a:t>→膨大なデータの中の宝を掘り出すことに　　　</a:t>
            </a:r>
            <a:r>
              <a:rPr lang="ja-JP" altLang="en-US" sz="2800" dirty="0"/>
              <a:t>　</a:t>
            </a:r>
            <a:r>
              <a:rPr lang="ja-JP" altLang="en-US" sz="2800" dirty="0" smtClean="0"/>
              <a:t>　  </a:t>
            </a:r>
            <a:r>
              <a:rPr kumimoji="1" lang="ja-JP" altLang="en-US" sz="2800" dirty="0" smtClean="0"/>
              <a:t>ちなんでいる</a:t>
            </a:r>
            <a:endParaRPr kumimoji="1" lang="en-US" altLang="ja-JP" sz="2800" dirty="0" smtClean="0"/>
          </a:p>
          <a:p>
            <a:pPr marL="114300" indent="0">
              <a:buNone/>
            </a:pPr>
            <a:endParaRPr kumimoji="1" lang="ja-JP" altLang="en-US" sz="28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2267744" y="313752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データマイニング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83568" y="407707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テキストマイニング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995936" y="407707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Web</a:t>
            </a:r>
            <a:r>
              <a:rPr kumimoji="1" lang="ja-JP" altLang="en-US" dirty="0" smtClean="0"/>
              <a:t>マイニング</a:t>
            </a:r>
            <a:endParaRPr kumimoji="1" lang="ja-JP" altLang="en-US" dirty="0"/>
          </a:p>
        </p:txBody>
      </p:sp>
      <p:cxnSp>
        <p:nvCxnSpPr>
          <p:cNvPr id="9" name="直線コネクタ 8"/>
          <p:cNvCxnSpPr>
            <a:endCxn id="6" idx="0"/>
          </p:cNvCxnSpPr>
          <p:nvPr/>
        </p:nvCxnSpPr>
        <p:spPr>
          <a:xfrm flipH="1">
            <a:off x="1907704" y="3506852"/>
            <a:ext cx="792088" cy="57022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3707904" y="3506852"/>
            <a:ext cx="1080120" cy="57022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1007604" y="5241394"/>
            <a:ext cx="6660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SAS,SPSS‥</a:t>
            </a:r>
            <a:r>
              <a:rPr lang="ja-JP" altLang="en-US" sz="2000" dirty="0" smtClean="0"/>
              <a:t>大型コンピュータのもの</a:t>
            </a:r>
            <a:endParaRPr lang="en-US" altLang="ja-JP" sz="2000" dirty="0" smtClean="0"/>
          </a:p>
          <a:p>
            <a:r>
              <a:rPr kumimoji="1" lang="en-US" altLang="ja-JP" sz="2000" dirty="0" smtClean="0"/>
              <a:t>S</a:t>
            </a:r>
            <a:r>
              <a:rPr kumimoji="1" lang="ja-JP" altLang="en-US" sz="2000" dirty="0" smtClean="0"/>
              <a:t>言語</a:t>
            </a:r>
            <a:r>
              <a:rPr kumimoji="1" lang="en-US" altLang="ja-JP" sz="2000" dirty="0" smtClean="0"/>
              <a:t>‥</a:t>
            </a:r>
            <a:r>
              <a:rPr kumimoji="1" lang="ja-JP" altLang="en-US" sz="2000" dirty="0" smtClean="0"/>
              <a:t>個々のデータ処理プログラムを組み合わせ使う</a:t>
            </a:r>
            <a:endParaRPr kumimoji="1" lang="ja-JP" altLang="en-US" sz="20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39552" y="4797152"/>
            <a:ext cx="2952328" cy="369332"/>
          </a:xfrm>
          <a:prstGeom prst="rect">
            <a:avLst/>
          </a:prstGeom>
          <a:solidFill>
            <a:schemeClr val="bg2"/>
          </a:solidFill>
          <a:ln w="38100"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データマイニングのツール</a:t>
            </a:r>
            <a:endParaRPr kumimoji="1" lang="ja-JP" altLang="en-US" dirty="0"/>
          </a:p>
        </p:txBody>
      </p:sp>
      <p:sp>
        <p:nvSpPr>
          <p:cNvPr id="19" name="爆発 1 18"/>
          <p:cNvSpPr/>
          <p:nvPr/>
        </p:nvSpPr>
        <p:spPr>
          <a:xfrm>
            <a:off x="5076056" y="4832285"/>
            <a:ext cx="2736304" cy="668397"/>
          </a:xfrm>
          <a:prstGeom prst="irregularSeal1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 smtClean="0">
                <a:solidFill>
                  <a:schemeClr val="tx1"/>
                </a:solidFill>
              </a:rPr>
              <a:t>値段が高い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894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</a:t>
            </a:r>
            <a:r>
              <a:rPr kumimoji="1" lang="ja-JP" altLang="en-US" dirty="0" smtClean="0"/>
              <a:t>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R</a:t>
            </a:r>
            <a:r>
              <a:rPr kumimoji="1" lang="ja-JP" altLang="en-US" dirty="0" smtClean="0"/>
              <a:t>言語</a:t>
            </a:r>
            <a:r>
              <a:rPr lang="ja-JP" altLang="en-US" dirty="0"/>
              <a:t> </a:t>
            </a:r>
            <a:r>
              <a:rPr lang="en-US" altLang="ja-JP" dirty="0" smtClean="0"/>
              <a:t>or R</a:t>
            </a:r>
            <a:r>
              <a:rPr lang="ja-JP" altLang="en-US" dirty="0" smtClean="0"/>
              <a:t>環境</a:t>
            </a:r>
            <a:endParaRPr lang="en-US" altLang="ja-JP" dirty="0" smtClean="0"/>
          </a:p>
          <a:p>
            <a:r>
              <a:rPr kumimoji="1" lang="ja-JP" altLang="en-US" dirty="0" smtClean="0"/>
              <a:t>新：</a:t>
            </a:r>
            <a:r>
              <a:rPr kumimoji="1" lang="en-US" altLang="ja-JP" dirty="0" smtClean="0"/>
              <a:t>Ross </a:t>
            </a:r>
            <a:r>
              <a:rPr kumimoji="1" lang="en-US" altLang="ja-JP" dirty="0" err="1" smtClean="0"/>
              <a:t>Ihaka</a:t>
            </a:r>
            <a:r>
              <a:rPr kumimoji="1" lang="ja-JP" altLang="en-US" dirty="0" smtClean="0"/>
              <a:t>と米：</a:t>
            </a:r>
            <a:r>
              <a:rPr kumimoji="1" lang="en-US" altLang="ja-JP" dirty="0" smtClean="0"/>
              <a:t>Robert </a:t>
            </a:r>
            <a:r>
              <a:rPr kumimoji="1" lang="en-US" altLang="ja-JP" dirty="0" err="1" smtClean="0"/>
              <a:t>Gentlman</a:t>
            </a:r>
            <a:r>
              <a:rPr kumimoji="1" lang="ja-JP" altLang="en-US" dirty="0" smtClean="0"/>
              <a:t>が共同開発</a:t>
            </a:r>
            <a:endParaRPr kumimoji="1" lang="en-US" altLang="ja-JP" dirty="0" smtClean="0"/>
          </a:p>
          <a:p>
            <a:r>
              <a:rPr lang="ja-JP" altLang="en-US" dirty="0" smtClean="0"/>
              <a:t>オープンソースのデータ解析マイニング専用ソフト</a:t>
            </a:r>
            <a:endParaRPr lang="en-US" altLang="ja-JP" dirty="0" smtClean="0"/>
          </a:p>
          <a:p>
            <a:r>
              <a:rPr kumimoji="1" lang="ja-JP" altLang="en-US" dirty="0" smtClean="0"/>
              <a:t>本体に必要なパッケージをインストールして用いる</a:t>
            </a:r>
            <a:endParaRPr lang="en-US" altLang="ja-JP" dirty="0"/>
          </a:p>
          <a:p>
            <a:r>
              <a:rPr lang="ja-JP" altLang="en-US" dirty="0" smtClean="0"/>
              <a:t>オブジェクト型言語</a:t>
            </a:r>
            <a:endParaRPr lang="en-US" altLang="ja-JP" dirty="0"/>
          </a:p>
          <a:p>
            <a:pPr marL="114300" indent="0">
              <a:buNone/>
            </a:pP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627784" y="371703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Ｒのオブジェクト</a:t>
            </a:r>
            <a:endParaRPr kumimoji="1" lang="ja-JP" altLang="en-US" sz="2000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755576" y="4509120"/>
            <a:ext cx="2448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関数オブジェクト</a:t>
            </a:r>
            <a:endParaRPr kumimoji="1" lang="en-US" altLang="ja-JP" sz="2000" dirty="0" smtClean="0"/>
          </a:p>
          <a:p>
            <a:r>
              <a:rPr lang="ja-JP" altLang="en-US" dirty="0" smtClean="0"/>
              <a:t>→データ処理・解析の</a:t>
            </a:r>
            <a:endParaRPr lang="en-US" altLang="ja-JP" dirty="0" smtClean="0"/>
          </a:p>
          <a:p>
            <a:r>
              <a:rPr kumimoji="1" lang="ja-JP" altLang="en-US" dirty="0"/>
              <a:t>　</a:t>
            </a:r>
            <a:r>
              <a:rPr kumimoji="1" lang="ja-JP" altLang="en-US" dirty="0" smtClean="0"/>
              <a:t>プログラムセット</a:t>
            </a:r>
            <a:endParaRPr kumimoji="1" lang="en-US" altLang="ja-JP" dirty="0" smtClean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499992" y="4509120"/>
            <a:ext cx="249299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データオブジェクト</a:t>
            </a:r>
            <a:endParaRPr kumimoji="1" lang="en-US" altLang="ja-JP" sz="2000" dirty="0" smtClean="0"/>
          </a:p>
          <a:p>
            <a:r>
              <a:rPr lang="ja-JP" altLang="en-US" dirty="0" smtClean="0"/>
              <a:t>→データセット</a:t>
            </a:r>
            <a:endParaRPr kumimoji="1" lang="ja-JP" altLang="en-US" dirty="0"/>
          </a:p>
        </p:txBody>
      </p:sp>
      <p:cxnSp>
        <p:nvCxnSpPr>
          <p:cNvPr id="8" name="直線コネクタ 7"/>
          <p:cNvCxnSpPr/>
          <p:nvPr/>
        </p:nvCxnSpPr>
        <p:spPr>
          <a:xfrm flipH="1">
            <a:off x="1619672" y="4086364"/>
            <a:ext cx="1296144" cy="4227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>
            <a:stCxn id="6" idx="0"/>
          </p:cNvCxnSpPr>
          <p:nvPr/>
        </p:nvCxnSpPr>
        <p:spPr>
          <a:xfrm flipH="1" flipV="1">
            <a:off x="4355977" y="4117142"/>
            <a:ext cx="1390510" cy="39197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814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データオブジェクトの例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1560" y="1772816"/>
            <a:ext cx="7128792" cy="442674"/>
          </a:xfrm>
          <a:prstGeom prst="round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&gt; x&lt;-c(1,2,3,4,5,6)	#</a:t>
            </a:r>
            <a:r>
              <a:rPr kumimoji="1" lang="ja-JP" altLang="en-US" sz="2000" dirty="0" smtClean="0"/>
              <a:t>データをオブジェクト</a:t>
            </a:r>
            <a:r>
              <a:rPr kumimoji="1" lang="en-US" altLang="ja-JP" sz="2000" dirty="0" smtClean="0"/>
              <a:t>x</a:t>
            </a:r>
            <a:r>
              <a:rPr kumimoji="1" lang="ja-JP" altLang="en-US" sz="2000" dirty="0" smtClean="0"/>
              <a:t>に代入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11560" y="2492896"/>
            <a:ext cx="7128792" cy="783193"/>
          </a:xfrm>
          <a:prstGeom prst="round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&gt; x			#</a:t>
            </a:r>
            <a:r>
              <a:rPr kumimoji="1" lang="ja-JP" altLang="en-US" sz="2000" dirty="0" smtClean="0"/>
              <a:t>オブジェクトの中身を表示</a:t>
            </a:r>
            <a:endParaRPr kumimoji="1" lang="en-US" altLang="ja-JP" sz="2000" dirty="0" smtClean="0"/>
          </a:p>
          <a:p>
            <a:r>
              <a:rPr kumimoji="1" lang="en-US" altLang="ja-JP" sz="2000" dirty="0" smtClean="0"/>
              <a:t>[1] 1 2 3 4 5 6 		#</a:t>
            </a:r>
            <a:r>
              <a:rPr kumimoji="1" lang="ja-JP" altLang="en-US" sz="2000" dirty="0" smtClean="0"/>
              <a:t>表示の結果</a:t>
            </a:r>
            <a:endParaRPr kumimoji="1" lang="ja-JP" altLang="en-US" sz="20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611560" y="3501008"/>
            <a:ext cx="7128792" cy="783193"/>
          </a:xfrm>
          <a:prstGeom prst="round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&gt; x^2			#</a:t>
            </a:r>
            <a:r>
              <a:rPr kumimoji="1" lang="ja-JP" altLang="en-US" sz="2000" dirty="0" smtClean="0"/>
              <a:t>データ</a:t>
            </a:r>
            <a:r>
              <a:rPr kumimoji="1" lang="en-US" altLang="ja-JP" sz="2000" dirty="0" smtClean="0"/>
              <a:t>x</a:t>
            </a:r>
            <a:r>
              <a:rPr kumimoji="1" lang="ja-JP" altLang="en-US" sz="2000" dirty="0" smtClean="0"/>
              <a:t>の</a:t>
            </a:r>
            <a:r>
              <a:rPr kumimoji="1" lang="en-US" altLang="ja-JP" sz="2000" dirty="0" smtClean="0"/>
              <a:t>2</a:t>
            </a:r>
            <a:r>
              <a:rPr kumimoji="1" lang="ja-JP" altLang="en-US" sz="2000" dirty="0" smtClean="0"/>
              <a:t>乗を求める</a:t>
            </a:r>
            <a:endParaRPr kumimoji="1" lang="en-US" altLang="ja-JP" sz="2000" dirty="0" smtClean="0"/>
          </a:p>
          <a:p>
            <a:r>
              <a:rPr kumimoji="1" lang="en-US" altLang="ja-JP" sz="2000" dirty="0" smtClean="0"/>
              <a:t>[1] 1 4 9 16 25 36</a:t>
            </a:r>
            <a:endParaRPr kumimoji="1" lang="ja-JP" altLang="en-US" sz="2000" dirty="0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11560" y="4509120"/>
            <a:ext cx="7128792" cy="783193"/>
          </a:xfrm>
          <a:prstGeom prst="round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smtClean="0"/>
              <a:t>&gt; mean(x)	</a:t>
            </a:r>
            <a:r>
              <a:rPr kumimoji="1" lang="en-US" altLang="ja-JP" sz="2000" dirty="0" smtClean="0"/>
              <a:t>	#</a:t>
            </a:r>
            <a:r>
              <a:rPr kumimoji="1" lang="ja-JP" altLang="en-US" sz="2000" dirty="0" smtClean="0"/>
              <a:t>データ</a:t>
            </a:r>
            <a:r>
              <a:rPr kumimoji="1" lang="en-US" altLang="ja-JP" sz="2000" dirty="0" smtClean="0"/>
              <a:t>x</a:t>
            </a:r>
            <a:r>
              <a:rPr kumimoji="1" lang="ja-JP" altLang="en-US" sz="2000" dirty="0" smtClean="0"/>
              <a:t>の平均を求める</a:t>
            </a:r>
            <a:endParaRPr kumimoji="1" lang="en-US" altLang="ja-JP" sz="2000" dirty="0" smtClean="0"/>
          </a:p>
          <a:p>
            <a:r>
              <a:rPr lang="en-US" altLang="ja-JP" sz="2000" dirty="0" smtClean="0"/>
              <a:t>[1] 3.5</a:t>
            </a:r>
            <a:endParaRPr kumimoji="1" lang="ja-JP" altLang="en-US" sz="20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11560" y="5589240"/>
            <a:ext cx="7128792" cy="783193"/>
          </a:xfrm>
          <a:prstGeom prst="round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altLang="ja-JP" sz="2000" dirty="0" smtClean="0"/>
              <a:t>&gt; round(mean(x),0)</a:t>
            </a:r>
            <a:r>
              <a:rPr kumimoji="1" lang="en-US" altLang="ja-JP" sz="2000" dirty="0" smtClean="0"/>
              <a:t>	#</a:t>
            </a:r>
            <a:r>
              <a:rPr kumimoji="1" lang="ja-JP" altLang="en-US" sz="2000" dirty="0" smtClean="0"/>
              <a:t>データ</a:t>
            </a:r>
            <a:r>
              <a:rPr kumimoji="1" lang="en-US" altLang="ja-JP" sz="2000" dirty="0" smtClean="0"/>
              <a:t>x</a:t>
            </a:r>
            <a:r>
              <a:rPr kumimoji="1" lang="ja-JP" altLang="en-US" sz="2000" dirty="0" smtClean="0"/>
              <a:t>の平均を四捨五入する</a:t>
            </a:r>
            <a:endParaRPr kumimoji="1" lang="en-US" altLang="ja-JP" sz="2000" dirty="0" smtClean="0"/>
          </a:p>
          <a:p>
            <a:r>
              <a:rPr kumimoji="1" lang="en-US" altLang="ja-JP" sz="2000" dirty="0" smtClean="0"/>
              <a:t>[1] 4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14586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代入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1556792"/>
            <a:ext cx="5194920" cy="2952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altLang="ja-JP" sz="2400" dirty="0" smtClean="0"/>
              <a:t>&gt; sales&lt;-c(15,20,25,10,30)</a:t>
            </a:r>
          </a:p>
          <a:p>
            <a:pPr>
              <a:buFont typeface="Wingdings"/>
              <a:buChar char="Ø"/>
            </a:pPr>
            <a:endParaRPr lang="en-US" altLang="ja-JP" sz="2400" dirty="0" smtClean="0"/>
          </a:p>
          <a:p>
            <a:pPr marL="114300" indent="0">
              <a:buNone/>
            </a:pPr>
            <a:r>
              <a:rPr lang="en-US" altLang="ja-JP" sz="2400" dirty="0" smtClean="0"/>
              <a:t>&gt; sales=c(15,20,25,10,30)</a:t>
            </a:r>
          </a:p>
          <a:p>
            <a:pPr>
              <a:buFont typeface="Wingdings"/>
              <a:buChar char="Ø"/>
            </a:pPr>
            <a:endParaRPr lang="en-US" altLang="ja-JP" sz="2400" dirty="0"/>
          </a:p>
          <a:p>
            <a:pPr marL="114300" indent="0">
              <a:buNone/>
            </a:pPr>
            <a:r>
              <a:rPr lang="en-US" altLang="ja-JP" sz="2400" dirty="0" smtClean="0"/>
              <a:t>&gt; assign(“sales “,c(15,20,25,10,30))</a:t>
            </a:r>
          </a:p>
          <a:p>
            <a:pPr>
              <a:buFont typeface="Wingdings"/>
              <a:buChar char="Ø"/>
            </a:pPr>
            <a:endParaRPr lang="en-US" altLang="ja-JP" sz="2400" dirty="0" smtClean="0"/>
          </a:p>
          <a:p>
            <a:pPr marL="114300" indent="0">
              <a:buNone/>
            </a:pPr>
            <a:r>
              <a:rPr lang="en-US" altLang="ja-JP" sz="2400" dirty="0" smtClean="0"/>
              <a:t>&gt; c(15,20,25,10,30)-&gt;sales</a:t>
            </a:r>
            <a:endParaRPr lang="en-US" altLang="ja-JP" sz="2400" dirty="0"/>
          </a:p>
          <a:p>
            <a:pPr>
              <a:buFont typeface="Wingdings"/>
              <a:buChar char="Ø"/>
            </a:pP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81333" y="4397941"/>
            <a:ext cx="4608512" cy="501848"/>
          </a:xfrm>
          <a:prstGeom prst="snip1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これら</a:t>
            </a:r>
            <a:r>
              <a:rPr lang="ja-JP" altLang="en-US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はすべて同じ意味を指す</a:t>
            </a:r>
            <a:endParaRPr kumimoji="1" lang="ja-JP" alt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7336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自作</a:t>
            </a:r>
            <a:r>
              <a:rPr lang="ja-JP" altLang="en-US" dirty="0" smtClean="0"/>
              <a:t>関数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539552" y="1484784"/>
            <a:ext cx="7128792" cy="101566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ja-JP" altLang="en-US" sz="2000" dirty="0"/>
              <a:t>関数の</a:t>
            </a:r>
            <a:r>
              <a:rPr lang="ja-JP" altLang="en-US" sz="2000" dirty="0" smtClean="0"/>
              <a:t>名前</a:t>
            </a:r>
            <a:r>
              <a:rPr lang="en-US" altLang="ja-JP" sz="2000" dirty="0" smtClean="0"/>
              <a:t>&lt;-function(</a:t>
            </a:r>
            <a:r>
              <a:rPr lang="ja-JP" altLang="en-US" sz="2000" dirty="0" smtClean="0"/>
              <a:t>引数</a:t>
            </a:r>
            <a:r>
              <a:rPr lang="en-US" altLang="ja-JP" sz="2000" dirty="0" smtClean="0"/>
              <a:t>){</a:t>
            </a:r>
          </a:p>
          <a:p>
            <a:r>
              <a:rPr kumimoji="1" lang="en-US" altLang="ja-JP" sz="2000" dirty="0"/>
              <a:t>	</a:t>
            </a:r>
            <a:r>
              <a:rPr kumimoji="1" lang="ja-JP" altLang="en-US" sz="2000" dirty="0" smtClean="0"/>
              <a:t>プログラム本体</a:t>
            </a:r>
            <a:endParaRPr kumimoji="1" lang="en-US" altLang="ja-JP" sz="2000" dirty="0" smtClean="0"/>
          </a:p>
          <a:p>
            <a:r>
              <a:rPr lang="en-US" altLang="ja-JP" sz="2000" dirty="0"/>
              <a:t>}</a:t>
            </a:r>
            <a:endParaRPr kumimoji="1" lang="ja-JP" altLang="en-US" sz="20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23528" y="2699628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u="sng" dirty="0">
                <a:latin typeface="HGPｺﾞｼｯｸE" pitchFamily="50" charset="-128"/>
                <a:ea typeface="HGPｺﾞｼｯｸE" pitchFamily="50" charset="-128"/>
              </a:rPr>
              <a:t>くり返し文</a:t>
            </a:r>
            <a:endParaRPr kumimoji="1" lang="ja-JP" altLang="en-US" u="sng" dirty="0"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39552" y="3140968"/>
            <a:ext cx="7128792" cy="101566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for(</a:t>
            </a:r>
            <a:r>
              <a:rPr kumimoji="1" lang="ja-JP" altLang="en-US" sz="2000" dirty="0" smtClean="0"/>
              <a:t>変数 </a:t>
            </a:r>
            <a:r>
              <a:rPr kumimoji="1" lang="en-US" altLang="ja-JP" sz="2000" dirty="0" smtClean="0"/>
              <a:t>in </a:t>
            </a:r>
            <a:r>
              <a:rPr kumimoji="1" lang="ja-JP" altLang="en-US" sz="2000" dirty="0" smtClean="0"/>
              <a:t>変数の開始値 </a:t>
            </a:r>
            <a:r>
              <a:rPr kumimoji="1" lang="en-US" altLang="ja-JP" sz="2000" dirty="0" smtClean="0"/>
              <a:t>: </a:t>
            </a:r>
            <a:r>
              <a:rPr kumimoji="1" lang="ja-JP" altLang="en-US" sz="2000" dirty="0" smtClean="0"/>
              <a:t>変数の終了値</a:t>
            </a:r>
            <a:r>
              <a:rPr kumimoji="1" lang="en-US" altLang="ja-JP" sz="2000" dirty="0" smtClean="0"/>
              <a:t>){</a:t>
            </a:r>
          </a:p>
          <a:p>
            <a:r>
              <a:rPr lang="en-US" altLang="ja-JP" sz="2000" dirty="0"/>
              <a:t>	</a:t>
            </a:r>
            <a:r>
              <a:rPr lang="ja-JP" altLang="en-US" sz="2000" dirty="0" smtClean="0"/>
              <a:t>くり返し処理される部分</a:t>
            </a:r>
            <a:endParaRPr lang="en-US" altLang="ja-JP" sz="2000" dirty="0" smtClean="0"/>
          </a:p>
          <a:p>
            <a:r>
              <a:rPr kumimoji="1" lang="en-US" altLang="ja-JP" sz="2000" dirty="0"/>
              <a:t>}</a:t>
            </a:r>
            <a:endParaRPr kumimoji="1" lang="ja-JP" altLang="en-US" sz="2000" dirty="0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23528" y="4355812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u="sng" dirty="0" smtClean="0">
                <a:latin typeface="HGPｺﾞｼｯｸE" pitchFamily="50" charset="-128"/>
                <a:ea typeface="HGPｺﾞｼｯｸE" pitchFamily="50" charset="-128"/>
              </a:rPr>
              <a:t>比較・判断文</a:t>
            </a:r>
            <a:endParaRPr kumimoji="1" lang="ja-JP" altLang="en-US" u="sng" dirty="0">
              <a:latin typeface="HGPｺﾞｼｯｸE" pitchFamily="50" charset="-128"/>
              <a:ea typeface="HGPｺﾞｼｯｸE" pitchFamily="50" charset="-128"/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539552" y="4861609"/>
            <a:ext cx="7128792" cy="400110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if(</a:t>
            </a:r>
            <a:r>
              <a:rPr kumimoji="1" lang="ja-JP" altLang="en-US" sz="2000" dirty="0" smtClean="0"/>
              <a:t>条件式</a:t>
            </a:r>
            <a:r>
              <a:rPr kumimoji="1" lang="en-US" altLang="ja-JP" sz="2000" dirty="0" smtClean="0"/>
              <a:t>) </a:t>
            </a:r>
            <a:r>
              <a:rPr kumimoji="1" lang="ja-JP" altLang="en-US" sz="2000" dirty="0" smtClean="0"/>
              <a:t>処理</a:t>
            </a:r>
            <a:r>
              <a:rPr kumimoji="1" lang="en-US" altLang="ja-JP" sz="2000" dirty="0" smtClean="0"/>
              <a:t>1 else </a:t>
            </a:r>
            <a:r>
              <a:rPr kumimoji="1" lang="ja-JP" altLang="en-US" sz="2000" dirty="0" smtClean="0"/>
              <a:t>処理</a:t>
            </a:r>
            <a:r>
              <a:rPr kumimoji="1" lang="en-US" altLang="ja-JP" sz="2000" dirty="0" smtClean="0"/>
              <a:t>2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8075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プログラムの入力と編集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kumimoji="1" lang="en-US" altLang="ja-JP" dirty="0" smtClean="0"/>
              <a:t>(1)R</a:t>
            </a:r>
            <a:r>
              <a:rPr kumimoji="1" lang="ja-JP" altLang="en-US" dirty="0" smtClean="0"/>
              <a:t>のコンソール上で直接入力</a:t>
            </a:r>
            <a:endParaRPr kumimoji="1" lang="en-US" altLang="ja-JP" dirty="0" smtClean="0"/>
          </a:p>
          <a:p>
            <a:pPr marL="114300" indent="0">
              <a:buNone/>
            </a:pPr>
            <a:r>
              <a:rPr lang="ja-JP" altLang="en-US" dirty="0" smtClean="0"/>
              <a:t>→入力した部分は</a:t>
            </a:r>
            <a:r>
              <a:rPr lang="en-US" altLang="ja-JP" dirty="0" smtClean="0"/>
              <a:t>R</a:t>
            </a:r>
            <a:r>
              <a:rPr lang="ja-JP" altLang="en-US" dirty="0" err="1" smtClean="0"/>
              <a:t>に保</a:t>
            </a:r>
            <a:r>
              <a:rPr lang="ja-JP" altLang="en-US" dirty="0" smtClean="0"/>
              <a:t>存されないので桁数が多いプログラムには向いていない。</a:t>
            </a:r>
            <a:endParaRPr kumimoji="1" lang="en-US" altLang="ja-JP" dirty="0" smtClean="0"/>
          </a:p>
          <a:p>
            <a:pPr marL="114300" indent="0">
              <a:buNone/>
            </a:pPr>
            <a:endParaRPr kumimoji="1" lang="en-US" altLang="ja-JP" dirty="0" smtClean="0"/>
          </a:p>
          <a:p>
            <a:pPr marL="114300" indent="0">
              <a:buNone/>
            </a:pPr>
            <a:r>
              <a:rPr lang="en-US" altLang="ja-JP" dirty="0" smtClean="0"/>
              <a:t>(2)</a:t>
            </a:r>
            <a:r>
              <a:rPr lang="ja-JP" altLang="en-US" dirty="0" smtClean="0"/>
              <a:t>テキストエディタを使用</a:t>
            </a:r>
            <a:endParaRPr lang="en-US" altLang="ja-JP" dirty="0" smtClean="0"/>
          </a:p>
          <a:p>
            <a:pPr marL="114300" indent="0">
              <a:buNone/>
            </a:pPr>
            <a:r>
              <a:rPr kumimoji="1" lang="ja-JP" altLang="en-US" dirty="0" smtClean="0"/>
              <a:t>→テキストエディタでプログラムを作成し、そのプログラムをコピーし、コンソールに貼り付ける</a:t>
            </a:r>
            <a:r>
              <a:rPr lang="ja-JP" altLang="en-US" dirty="0"/>
              <a:t>。</a:t>
            </a:r>
            <a:endParaRPr kumimoji="1" lang="en-US" altLang="ja-JP" dirty="0" smtClean="0"/>
          </a:p>
          <a:p>
            <a:pPr marL="114300" indent="0">
              <a:buNone/>
            </a:pPr>
            <a:endParaRPr kumimoji="1" lang="en-US" altLang="ja-JP" dirty="0" smtClean="0"/>
          </a:p>
          <a:p>
            <a:pPr marL="114300" indent="0">
              <a:buNone/>
            </a:pPr>
            <a:r>
              <a:rPr kumimoji="1" lang="en-US" altLang="ja-JP" dirty="0" smtClean="0"/>
              <a:t>(3)</a:t>
            </a:r>
            <a:r>
              <a:rPr kumimoji="1" lang="ja-JP" altLang="en-US" dirty="0" smtClean="0"/>
              <a:t>エディタの関数</a:t>
            </a:r>
            <a:r>
              <a:rPr kumimoji="1" lang="en-US" altLang="ja-JP" dirty="0" err="1" smtClean="0"/>
              <a:t>fix,edit</a:t>
            </a:r>
            <a:r>
              <a:rPr kumimoji="1" lang="ja-JP" altLang="en-US" dirty="0" smtClean="0"/>
              <a:t>を使用</a:t>
            </a:r>
            <a:endParaRPr kumimoji="1" lang="en-US" altLang="ja-JP" dirty="0" smtClean="0"/>
          </a:p>
          <a:p>
            <a:pPr marL="114300" indent="0">
              <a:buNone/>
            </a:pPr>
            <a:r>
              <a:rPr lang="ja-JP" altLang="en-US" dirty="0" smtClean="0"/>
              <a:t>→ </a:t>
            </a:r>
            <a:r>
              <a:rPr lang="en-US" altLang="ja-JP" dirty="0" smtClean="0"/>
              <a:t>&gt; fix(program1)	#</a:t>
            </a:r>
            <a:r>
              <a:rPr lang="ja-JP" altLang="en-US" dirty="0" smtClean="0"/>
              <a:t>プログラムの新規作成</a:t>
            </a:r>
            <a:endParaRPr lang="en-US" altLang="ja-JP" dirty="0" smtClean="0"/>
          </a:p>
          <a:p>
            <a:pPr marL="114300" indent="0">
              <a:buNone/>
            </a:pPr>
            <a:r>
              <a:rPr lang="en-US" altLang="ja-JP" dirty="0" smtClean="0"/>
              <a:t>     &gt; program1&lt;-edit(program1)	#</a:t>
            </a:r>
            <a:r>
              <a:rPr lang="ja-JP" altLang="en-US" dirty="0" smtClean="0"/>
              <a:t>編集および保存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5785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パッケージとは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2332856"/>
          </a:xfrm>
        </p:spPr>
        <p:txBody>
          <a:bodyPr/>
          <a:lstStyle/>
          <a:p>
            <a:r>
              <a:rPr lang="en-US" altLang="ja-JP" dirty="0"/>
              <a:t>R</a:t>
            </a:r>
            <a:r>
              <a:rPr lang="ja-JP" altLang="en-US" dirty="0"/>
              <a:t>の用語で「パッケージ」とは、</a:t>
            </a:r>
            <a:r>
              <a:rPr lang="en-US" altLang="ja-JP" dirty="0"/>
              <a:t>R</a:t>
            </a:r>
            <a:r>
              <a:rPr lang="ja-JP" altLang="en-US" dirty="0"/>
              <a:t>言語のプログラムを配布用の形式に保存したものを言う。関数やデータセット、リファレンスマニュアルなどがひとまとめにされた、いわば出来合いのアプリケーション・関数ライブラリ・データベースなどと言える。 </a:t>
            </a:r>
            <a:r>
              <a:rPr lang="en-US" altLang="ja-JP" dirty="0" smtClean="0"/>
              <a:t>(Wikipedia</a:t>
            </a:r>
            <a:r>
              <a:rPr lang="ja-JP" altLang="en-US" dirty="0" smtClean="0"/>
              <a:t>より</a:t>
            </a:r>
            <a:r>
              <a:rPr lang="en-US" altLang="ja-JP" dirty="0" smtClean="0"/>
              <a:t>)</a:t>
            </a:r>
          </a:p>
          <a:p>
            <a:endParaRPr lang="en-US" altLang="ja-JP" dirty="0"/>
          </a:p>
          <a:p>
            <a:endParaRPr lang="en-US" altLang="ja-JP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67544" y="3573016"/>
            <a:ext cx="7632848" cy="146423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&gt;library()		#</a:t>
            </a:r>
            <a:r>
              <a:rPr lang="ja-JP" altLang="en-US" sz="2000" dirty="0" smtClean="0"/>
              <a:t>コマンドを入力し、</a:t>
            </a:r>
            <a:r>
              <a:rPr lang="en-US" altLang="ja-JP" sz="2000" dirty="0" smtClean="0"/>
              <a:t>[Enter]</a:t>
            </a:r>
            <a:r>
              <a:rPr lang="ja-JP" altLang="en-US" sz="2000" dirty="0" smtClean="0"/>
              <a:t>キーを押す</a:t>
            </a:r>
            <a:endParaRPr lang="en-US" altLang="ja-JP" sz="2000" dirty="0" smtClean="0"/>
          </a:p>
          <a:p>
            <a:r>
              <a:rPr kumimoji="1" lang="en-US" altLang="ja-JP" sz="2000" dirty="0" smtClean="0"/>
              <a:t>(</a:t>
            </a:r>
            <a:r>
              <a:rPr kumimoji="1" lang="ja-JP" altLang="en-US" sz="2000" dirty="0" smtClean="0"/>
              <a:t>インストール済みのパッケージを一覧表示</a:t>
            </a:r>
            <a:r>
              <a:rPr kumimoji="1" lang="en-US" altLang="ja-JP" sz="2000" dirty="0" smtClean="0"/>
              <a:t>)</a:t>
            </a:r>
          </a:p>
          <a:p>
            <a:r>
              <a:rPr lang="en-US" altLang="ja-JP" sz="2000" dirty="0" smtClean="0"/>
              <a:t>&gt;search()		#</a:t>
            </a:r>
            <a:r>
              <a:rPr lang="ja-JP" altLang="en-US" sz="2000" dirty="0" smtClean="0"/>
              <a:t>コマンドを入力し、</a:t>
            </a:r>
            <a:r>
              <a:rPr lang="en-US" altLang="ja-JP" sz="2000" dirty="0" smtClean="0"/>
              <a:t>[Enter]</a:t>
            </a:r>
            <a:r>
              <a:rPr lang="ja-JP" altLang="en-US" sz="2000" dirty="0" smtClean="0"/>
              <a:t>キーを押す</a:t>
            </a:r>
            <a:endParaRPr lang="en-US" altLang="ja-JP" sz="2000" dirty="0" smtClean="0"/>
          </a:p>
          <a:p>
            <a:r>
              <a:rPr kumimoji="1" lang="en-US" altLang="ja-JP" sz="2000" dirty="0" smtClean="0"/>
              <a:t>(</a:t>
            </a:r>
            <a:r>
              <a:rPr kumimoji="1" lang="ja-JP" altLang="en-US" sz="2000" dirty="0" smtClean="0"/>
              <a:t>読み込み済みのパッケージを一覧表示</a:t>
            </a:r>
            <a:r>
              <a:rPr kumimoji="1" lang="en-US" altLang="ja-JP" sz="2000" dirty="0" smtClean="0"/>
              <a:t>)</a:t>
            </a:r>
            <a:endParaRPr kumimoji="1" lang="ja-JP" altLang="en-US" sz="20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83568" y="5301208"/>
            <a:ext cx="7272808" cy="783193"/>
          </a:xfrm>
          <a:prstGeom prst="flowChartAlternateProcess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ja-JP" altLang="en-US" sz="2000" dirty="0" smtClean="0"/>
              <a:t>パッケージはインストールされていたとしても</a:t>
            </a:r>
            <a:endParaRPr kumimoji="1" lang="en-US" altLang="ja-JP" sz="2000" dirty="0" smtClean="0"/>
          </a:p>
          <a:p>
            <a:r>
              <a:rPr kumimoji="1" lang="ja-JP" altLang="en-US" sz="2000" dirty="0" smtClean="0"/>
              <a:t>読み込みの手続きを行わなければ利用することができない！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331589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4000" dirty="0"/>
              <a:t>すで</a:t>
            </a:r>
            <a:r>
              <a:rPr lang="ja-JP" altLang="en-US" sz="4000" dirty="0" smtClean="0"/>
              <a:t>にｲﾝｽﾄｰﾙされているﾊﾟｯｹｰｼﾞ</a:t>
            </a:r>
            <a:r>
              <a:rPr lang="en-US" altLang="ja-JP" sz="4000" dirty="0" smtClean="0"/>
              <a:t/>
            </a:r>
            <a:br>
              <a:rPr lang="en-US" altLang="ja-JP" sz="4000" dirty="0" smtClean="0"/>
            </a:br>
            <a:r>
              <a:rPr lang="ja-JP" altLang="en-US" sz="3600" dirty="0" smtClean="0"/>
              <a:t>（読み込む必要はない）</a:t>
            </a:r>
            <a:endParaRPr kumimoji="1" lang="ja-JP" altLang="en-US" sz="3600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9887211"/>
              </p:ext>
            </p:extLst>
          </p:nvPr>
        </p:nvGraphicFramePr>
        <p:xfrm>
          <a:off x="457200" y="1600200"/>
          <a:ext cx="7620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8576"/>
                <a:gridCol w="5521424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名称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パッケージの主な機能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mtClean="0"/>
                        <a:t>base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</a:t>
                      </a:r>
                      <a:r>
                        <a:rPr kumimoji="1" lang="ja-JP" altLang="en-US" dirty="0" smtClean="0"/>
                        <a:t>の基本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datasets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</a:t>
                      </a:r>
                      <a:r>
                        <a:rPr kumimoji="1" lang="ja-JP" altLang="en-US" dirty="0" smtClean="0"/>
                        <a:t>のデータセット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grDevices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</a:t>
                      </a:r>
                      <a:r>
                        <a:rPr kumimoji="1" lang="ja-JP" altLang="en-US" dirty="0" smtClean="0"/>
                        <a:t>のグラフィックサポート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methods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クラスと方法の形式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stats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</a:t>
                      </a:r>
                      <a:r>
                        <a:rPr kumimoji="1" lang="ja-JP" altLang="en-US" dirty="0" smtClean="0"/>
                        <a:t>の統計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utils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</a:t>
                      </a:r>
                      <a:r>
                        <a:rPr kumimoji="1" lang="ja-JP" altLang="en-US" dirty="0" smtClean="0"/>
                        <a:t>のユーティリティ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366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z="4000" dirty="0" smtClean="0"/>
              <a:t>すでにｲﾝｽﾄｰﾙされているﾊﾟｯｹｰｼﾞ</a:t>
            </a:r>
            <a:r>
              <a:rPr kumimoji="1" lang="en-US" altLang="ja-JP" sz="4000" dirty="0" smtClean="0"/>
              <a:t/>
            </a:r>
            <a:br>
              <a:rPr kumimoji="1" lang="en-US" altLang="ja-JP" sz="4000" dirty="0" smtClean="0"/>
            </a:br>
            <a:r>
              <a:rPr lang="ja-JP" altLang="en-US" sz="3600" dirty="0" smtClean="0"/>
              <a:t>（読み込む必要あり）</a:t>
            </a:r>
            <a:endParaRPr kumimoji="1" lang="ja-JP" altLang="en-US" sz="3600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359036"/>
              </p:ext>
            </p:extLst>
          </p:nvPr>
        </p:nvGraphicFramePr>
        <p:xfrm>
          <a:off x="457200" y="1600200"/>
          <a:ext cx="76200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4560"/>
                <a:gridCol w="566544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名称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パッケージの主な機能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MASS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多変量データ解析など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boot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Bootstrap</a:t>
                      </a:r>
                      <a:r>
                        <a:rPr kumimoji="1" lang="ja-JP" altLang="en-US" dirty="0" smtClean="0"/>
                        <a:t>関数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class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分類関数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cluster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クラスター分析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codetools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</a:t>
                      </a:r>
                      <a:r>
                        <a:rPr kumimoji="1" lang="ja-JP" altLang="en-US" dirty="0" smtClean="0"/>
                        <a:t>コードの分析ツール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foreign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S,SAS,SPSS</a:t>
                      </a:r>
                      <a:r>
                        <a:rPr kumimoji="1" lang="ja-JP" altLang="en-US" dirty="0" smtClean="0"/>
                        <a:t>などのデータの読み込み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grid 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Grid</a:t>
                      </a:r>
                      <a:r>
                        <a:rPr kumimoji="1" lang="ja-JP" altLang="en-US" dirty="0" smtClean="0"/>
                        <a:t>グラフィックス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kernSmooth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カーネルスムジング関数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lattici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グラフィックス格子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mgcv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GAMs with GCV</a:t>
                      </a:r>
                      <a:r>
                        <a:rPr kumimoji="1" lang="en-US" altLang="ja-JP" baseline="0" dirty="0" smtClean="0"/>
                        <a:t> </a:t>
                      </a:r>
                      <a:r>
                        <a:rPr kumimoji="1" lang="ja-JP" altLang="en-US" baseline="0" dirty="0" smtClean="0"/>
                        <a:t>平滑化の推定など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nlme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混合効果モデル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nnet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フィードフォワード型ニューラルネットワークなど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089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z="4000" dirty="0"/>
              <a:t>すでにｲﾝｽﾄｰﾙされているﾊﾟｯｹｰｼﾞ</a:t>
            </a:r>
            <a:r>
              <a:rPr lang="en-US" altLang="ja-JP" sz="4800" dirty="0"/>
              <a:t/>
            </a:r>
            <a:br>
              <a:rPr lang="en-US" altLang="ja-JP" sz="4800" dirty="0"/>
            </a:br>
            <a:r>
              <a:rPr lang="ja-JP" altLang="en-US" sz="3600" dirty="0"/>
              <a:t>（読み込む必要あり）</a:t>
            </a:r>
            <a:endParaRPr kumimoji="1" lang="ja-JP" altLang="en-US" sz="3600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972556"/>
              </p:ext>
            </p:extLst>
          </p:nvPr>
        </p:nvGraphicFramePr>
        <p:xfrm>
          <a:off x="457200" y="1600200"/>
          <a:ext cx="7620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520"/>
                <a:gridCol w="602548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名称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パッケージの主な機能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rcompgen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コマンドライン完成ジェネレータ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rpart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帰納的な分割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spatial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クリキング</a:t>
                      </a:r>
                      <a:r>
                        <a:rPr kumimoji="1" lang="en-US" altLang="ja-JP" dirty="0" smtClean="0"/>
                        <a:t>(</a:t>
                      </a:r>
                      <a:r>
                        <a:rPr kumimoji="1" lang="en-US" altLang="ja-JP" dirty="0" err="1" smtClean="0"/>
                        <a:t>kriging</a:t>
                      </a:r>
                      <a:r>
                        <a:rPr kumimoji="1" lang="en-US" altLang="ja-JP" dirty="0" smtClean="0"/>
                        <a:t>)</a:t>
                      </a:r>
                      <a:r>
                        <a:rPr kumimoji="1" lang="ja-JP" altLang="en-US" dirty="0" smtClean="0"/>
                        <a:t>と点配置解析関数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splines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回帰スプライン関数とクラス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stats4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S4</a:t>
                      </a:r>
                      <a:r>
                        <a:rPr kumimoji="1" lang="ja-JP" altLang="en-US" dirty="0" smtClean="0"/>
                        <a:t>クラスに使用される統計的関数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survival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生存分析など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tcltk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Tcl</a:t>
                      </a:r>
                      <a:r>
                        <a:rPr kumimoji="1" lang="en-US" altLang="ja-JP" dirty="0" smtClean="0"/>
                        <a:t>/</a:t>
                      </a:r>
                      <a:r>
                        <a:rPr kumimoji="1" lang="en-US" altLang="ja-JP" dirty="0" err="1" smtClean="0"/>
                        <a:t>Tk</a:t>
                      </a:r>
                      <a:r>
                        <a:rPr kumimoji="1" lang="ja-JP" altLang="en-US" dirty="0" smtClean="0"/>
                        <a:t>インターフェス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tools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パッケージ開発のツール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476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パッケージ</a:t>
            </a:r>
            <a:r>
              <a:rPr lang="ja-JP" altLang="en-US" dirty="0" smtClean="0"/>
              <a:t>のインストール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2563982"/>
          </a:xfrm>
        </p:spPr>
        <p:txBody>
          <a:bodyPr/>
          <a:lstStyle/>
          <a:p>
            <a:pPr marL="114300" indent="0">
              <a:buNone/>
            </a:pPr>
            <a:r>
              <a:rPr kumimoji="1" lang="en-US" altLang="ja-JP" u="sng" dirty="0" smtClean="0"/>
              <a:t>(1)CRAN</a:t>
            </a:r>
            <a:r>
              <a:rPr kumimoji="1" lang="ja-JP" altLang="en-US" u="sng" dirty="0" smtClean="0"/>
              <a:t>からパッケージをインストール</a:t>
            </a:r>
            <a:endParaRPr kumimoji="1" lang="ja-JP" altLang="en-US" u="sng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76872"/>
            <a:ext cx="4510652" cy="1512167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4860032" y="2132857"/>
            <a:ext cx="338437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(1)CRAN</a:t>
            </a:r>
            <a:r>
              <a:rPr kumimoji="1" lang="ja-JP" altLang="en-US" dirty="0" smtClean="0"/>
              <a:t>ミラーサイトの設定</a:t>
            </a:r>
            <a:endParaRPr kumimoji="1"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　　　　↓</a:t>
            </a:r>
            <a:endParaRPr lang="en-US" altLang="ja-JP" dirty="0" smtClean="0"/>
          </a:p>
          <a:p>
            <a:r>
              <a:rPr kumimoji="1" lang="ja-JP" altLang="en-US" dirty="0"/>
              <a:t>　</a:t>
            </a:r>
            <a:r>
              <a:rPr kumimoji="1" lang="ja-JP" altLang="en-US" dirty="0" smtClean="0"/>
              <a:t> リストから一つ選択し</a:t>
            </a:r>
            <a:r>
              <a:rPr kumimoji="1" lang="en-US" altLang="ja-JP" dirty="0" smtClean="0"/>
              <a:t>[OK]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(2)</a:t>
            </a:r>
            <a:r>
              <a:rPr kumimoji="1" lang="ja-JP" altLang="en-US" dirty="0" smtClean="0"/>
              <a:t>パッケージのインストール</a:t>
            </a:r>
            <a:endParaRPr kumimoji="1" lang="en-US" altLang="ja-JP" dirty="0" smtClean="0"/>
          </a:p>
          <a:p>
            <a:r>
              <a:rPr lang="en-US" altLang="ja-JP" dirty="0"/>
              <a:t>	</a:t>
            </a:r>
            <a:r>
              <a:rPr lang="ja-JP" altLang="en-US" dirty="0" smtClean="0"/>
              <a:t>　　↓</a:t>
            </a:r>
            <a:endParaRPr lang="en-US" altLang="ja-JP" dirty="0" smtClean="0"/>
          </a:p>
          <a:p>
            <a:r>
              <a:rPr kumimoji="1" lang="ja-JP" altLang="en-US" dirty="0"/>
              <a:t>　</a:t>
            </a:r>
            <a:r>
              <a:rPr kumimoji="1" lang="ja-JP" altLang="en-US" dirty="0" smtClean="0"/>
              <a:t> 必要なﾊﾟｯｹｰｼﾞを選択し</a:t>
            </a:r>
            <a:r>
              <a:rPr kumimoji="1" lang="en-US" altLang="ja-JP" dirty="0" smtClean="0"/>
              <a:t>[OK]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11560" y="4221088"/>
            <a:ext cx="48245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200" u="sng" dirty="0" smtClean="0"/>
              <a:t>(2)</a:t>
            </a:r>
            <a:r>
              <a:rPr kumimoji="1" lang="ja-JP" altLang="en-US" sz="2200" u="sng" dirty="0" smtClean="0"/>
              <a:t>関数を用いてインストール</a:t>
            </a:r>
            <a:endParaRPr kumimoji="1" lang="ja-JP" altLang="en-US" sz="2200" u="sng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27584" y="4964593"/>
            <a:ext cx="6624736" cy="40862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 smtClean="0"/>
              <a:t> &gt; </a:t>
            </a:r>
            <a:r>
              <a:rPr kumimoji="1" lang="en-US" altLang="ja-JP" dirty="0" err="1" smtClean="0"/>
              <a:t>install.packages</a:t>
            </a:r>
            <a:r>
              <a:rPr kumimoji="1" lang="en-US" altLang="ja-JP" dirty="0" smtClean="0"/>
              <a:t>(“DAAG”)		#DAAG</a:t>
            </a:r>
            <a:r>
              <a:rPr kumimoji="1" lang="ja-JP" altLang="en-US" dirty="0" smtClean="0"/>
              <a:t>をインストール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32347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786210"/>
          </a:xfrm>
        </p:spPr>
        <p:txBody>
          <a:bodyPr/>
          <a:lstStyle/>
          <a:p>
            <a:r>
              <a:rPr kumimoji="1" lang="ja-JP" altLang="en-US" dirty="0" smtClean="0"/>
              <a:t>第二章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lang="ja-JP" altLang="en-US" dirty="0"/>
              <a:t>データ</a:t>
            </a:r>
            <a:r>
              <a:rPr lang="ja-JP" altLang="en-US" dirty="0" smtClean="0"/>
              <a:t>の入出力と編集</a:t>
            </a:r>
            <a:endParaRPr kumimoji="1" lang="ja-JP" altLang="en-US" dirty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611560" y="2780928"/>
            <a:ext cx="7200800" cy="173664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en-US" altLang="ja-JP" sz="2400" dirty="0" smtClean="0"/>
              <a:t>R</a:t>
            </a:r>
            <a:r>
              <a:rPr kumimoji="1" lang="ja-JP" altLang="en-US" sz="2400" dirty="0" smtClean="0"/>
              <a:t>では、実数</a:t>
            </a:r>
            <a:r>
              <a:rPr kumimoji="1" lang="en-US" altLang="ja-JP" sz="2400" dirty="0" smtClean="0"/>
              <a:t>(numeric),</a:t>
            </a:r>
            <a:r>
              <a:rPr kumimoji="1" lang="ja-JP" altLang="en-US" sz="2400" dirty="0" smtClean="0"/>
              <a:t>複素数</a:t>
            </a:r>
            <a:r>
              <a:rPr kumimoji="1" lang="en-US" altLang="ja-JP" sz="2400" dirty="0" smtClean="0"/>
              <a:t>(complex),</a:t>
            </a:r>
          </a:p>
          <a:p>
            <a:pPr algn="ctr"/>
            <a:r>
              <a:rPr kumimoji="1" lang="ja-JP" altLang="en-US" sz="2400" dirty="0" smtClean="0"/>
              <a:t>文字</a:t>
            </a:r>
            <a:r>
              <a:rPr kumimoji="1" lang="en-US" altLang="ja-JP" sz="2400" dirty="0" smtClean="0"/>
              <a:t>(character),</a:t>
            </a:r>
            <a:r>
              <a:rPr kumimoji="1" lang="ja-JP" altLang="en-US" sz="2400" dirty="0" smtClean="0"/>
              <a:t>論理</a:t>
            </a:r>
            <a:r>
              <a:rPr kumimoji="1" lang="en-US" altLang="ja-JP" sz="2400" dirty="0" smtClean="0"/>
              <a:t>(logical)</a:t>
            </a:r>
            <a:r>
              <a:rPr kumimoji="1" lang="ja-JP" altLang="en-US" sz="2400" dirty="0" smtClean="0"/>
              <a:t>値のデータを</a:t>
            </a:r>
            <a:endParaRPr kumimoji="1" lang="en-US" altLang="ja-JP" sz="2400" dirty="0" smtClean="0"/>
          </a:p>
          <a:p>
            <a:pPr algn="ctr"/>
            <a:r>
              <a:rPr kumimoji="1" lang="ja-JP" altLang="en-US" sz="2400" dirty="0" smtClean="0"/>
              <a:t>ベクトル、マトリックス、データフレーム、</a:t>
            </a:r>
            <a:endParaRPr kumimoji="1" lang="en-US" altLang="ja-JP" sz="2400" dirty="0" smtClean="0"/>
          </a:p>
          <a:p>
            <a:pPr algn="ctr"/>
            <a:r>
              <a:rPr kumimoji="1" lang="ja-JP" altLang="en-US" sz="2400" dirty="0" smtClean="0"/>
              <a:t>配列、リストなどの形式で扱うことができる。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0141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直接入力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ベクトル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9249955"/>
              </p:ext>
            </p:extLst>
          </p:nvPr>
        </p:nvGraphicFramePr>
        <p:xfrm>
          <a:off x="457200" y="1600200"/>
          <a:ext cx="483488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6976"/>
                <a:gridCol w="966976"/>
                <a:gridCol w="966976"/>
                <a:gridCol w="966976"/>
                <a:gridCol w="966976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梨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林檎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葡萄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桃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その他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30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2627784" y="233958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果物の売り上げの</a:t>
            </a:r>
            <a:r>
              <a:rPr lang="ja-JP" altLang="en-US" dirty="0" smtClean="0"/>
              <a:t>割合</a:t>
            </a:r>
            <a:r>
              <a:rPr lang="en-US" altLang="ja-JP" dirty="0" smtClean="0"/>
              <a:t>[%]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87524" y="2861831"/>
            <a:ext cx="7632848" cy="783193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 </a:t>
            </a:r>
            <a:r>
              <a:rPr lang="en-US" altLang="ja-JP" sz="2000" dirty="0" smtClean="0"/>
              <a:t>&gt; sales&lt;-c(15,20,25,10,30)	#sales</a:t>
            </a:r>
            <a:r>
              <a:rPr lang="ja-JP" altLang="en-US" sz="2000" dirty="0" smtClean="0"/>
              <a:t>に値を代入</a:t>
            </a:r>
            <a:endParaRPr lang="en-US" altLang="ja-JP" sz="2000" dirty="0" smtClean="0"/>
          </a:p>
          <a:p>
            <a:r>
              <a:rPr kumimoji="1" lang="en-US" altLang="ja-JP" sz="2000" dirty="0"/>
              <a:t> </a:t>
            </a:r>
            <a:r>
              <a:rPr kumimoji="1" lang="en-US" altLang="ja-JP" sz="2000" dirty="0" smtClean="0"/>
              <a:t>&gt; fruits&lt;-c(“</a:t>
            </a:r>
            <a:r>
              <a:rPr kumimoji="1" lang="ja-JP" altLang="en-US" sz="2000" dirty="0" smtClean="0"/>
              <a:t>梨</a:t>
            </a:r>
            <a:r>
              <a:rPr lang="en-US" altLang="ja-JP" sz="2000" dirty="0" smtClean="0"/>
              <a:t>”</a:t>
            </a:r>
            <a:r>
              <a:rPr kumimoji="1" lang="en-US" altLang="ja-JP" sz="2000" dirty="0" smtClean="0"/>
              <a:t>,”</a:t>
            </a:r>
            <a:r>
              <a:rPr kumimoji="1" lang="ja-JP" altLang="en-US" sz="2000" dirty="0" smtClean="0"/>
              <a:t>林檎</a:t>
            </a:r>
            <a:r>
              <a:rPr lang="en-US" altLang="ja-JP" sz="2000" dirty="0" smtClean="0"/>
              <a:t>”</a:t>
            </a:r>
            <a:r>
              <a:rPr kumimoji="1" lang="en-US" altLang="ja-JP" sz="2000" dirty="0" smtClean="0"/>
              <a:t>,”</a:t>
            </a:r>
            <a:r>
              <a:rPr kumimoji="1" lang="ja-JP" altLang="en-US" sz="2000" dirty="0" smtClean="0"/>
              <a:t>葡萄</a:t>
            </a:r>
            <a:r>
              <a:rPr lang="en-US" altLang="ja-JP" sz="2000" dirty="0" smtClean="0"/>
              <a:t>”</a:t>
            </a:r>
            <a:r>
              <a:rPr kumimoji="1" lang="en-US" altLang="ja-JP" sz="2000" dirty="0" smtClean="0"/>
              <a:t>,”</a:t>
            </a:r>
            <a:r>
              <a:rPr kumimoji="1" lang="ja-JP" altLang="en-US" sz="2000" dirty="0" smtClean="0"/>
              <a:t>桃</a:t>
            </a:r>
            <a:r>
              <a:rPr lang="en-US" altLang="ja-JP" sz="2000" dirty="0" smtClean="0"/>
              <a:t>”</a:t>
            </a:r>
            <a:r>
              <a:rPr kumimoji="1" lang="en-US" altLang="ja-JP" sz="2000" dirty="0" smtClean="0"/>
              <a:t>,”</a:t>
            </a:r>
            <a:r>
              <a:rPr kumimoji="1" lang="ja-JP" altLang="en-US" sz="2000" dirty="0" smtClean="0"/>
              <a:t>その他</a:t>
            </a:r>
            <a:r>
              <a:rPr lang="en-US" altLang="ja-JP" sz="2000" dirty="0" smtClean="0"/>
              <a:t>”</a:t>
            </a:r>
            <a:r>
              <a:rPr kumimoji="1" lang="en-US" altLang="ja-JP" sz="2000" dirty="0" smtClean="0"/>
              <a:t>)</a:t>
            </a:r>
            <a:r>
              <a:rPr kumimoji="1" lang="ja-JP" altLang="en-US" sz="2000" dirty="0" smtClean="0"/>
              <a:t>　</a:t>
            </a:r>
            <a:r>
              <a:rPr kumimoji="1" lang="en-US" altLang="ja-JP" sz="2000" dirty="0" smtClean="0"/>
              <a:t>#fruits</a:t>
            </a:r>
            <a:r>
              <a:rPr kumimoji="1" lang="ja-JP" altLang="en-US" sz="2000" dirty="0" smtClean="0"/>
              <a:t>に文字を代入</a:t>
            </a:r>
            <a:endParaRPr kumimoji="1" lang="ja-JP" altLang="en-US" sz="2000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287524" y="3980993"/>
            <a:ext cx="7632848" cy="146423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 &gt; names(sales)&lt;-fruits	#</a:t>
            </a:r>
            <a:r>
              <a:rPr kumimoji="1" lang="ja-JP" altLang="en-US" sz="2000" dirty="0" smtClean="0"/>
              <a:t>関数</a:t>
            </a:r>
            <a:r>
              <a:rPr kumimoji="1" lang="en-US" altLang="ja-JP" sz="2000" dirty="0" smtClean="0"/>
              <a:t>name</a:t>
            </a:r>
            <a:r>
              <a:rPr kumimoji="1" lang="ja-JP" altLang="en-US" sz="2000" dirty="0" smtClean="0"/>
              <a:t>を用いて名前付けを行う</a:t>
            </a:r>
            <a:endParaRPr kumimoji="1" lang="en-US" altLang="ja-JP" sz="2000" dirty="0" smtClean="0"/>
          </a:p>
          <a:p>
            <a:r>
              <a:rPr lang="en-US" altLang="ja-JP" sz="2000" dirty="0"/>
              <a:t> </a:t>
            </a:r>
            <a:r>
              <a:rPr lang="en-US" altLang="ja-JP" sz="2000" dirty="0" smtClean="0"/>
              <a:t>&gt; sales			#</a:t>
            </a:r>
            <a:r>
              <a:rPr lang="ja-JP" altLang="en-US" sz="2000" dirty="0" smtClean="0"/>
              <a:t>結果を表示</a:t>
            </a:r>
            <a:endParaRPr lang="en-US" altLang="ja-JP" sz="2000" dirty="0" smtClean="0"/>
          </a:p>
          <a:p>
            <a:r>
              <a:rPr lang="ja-JP" altLang="en-US" sz="2000" dirty="0" smtClean="0"/>
              <a:t>梨   </a:t>
            </a:r>
            <a:r>
              <a:rPr lang="ja-JP" altLang="en-US" sz="2000" dirty="0"/>
              <a:t>林檎   葡萄     桃 その他 </a:t>
            </a:r>
          </a:p>
          <a:p>
            <a:r>
              <a:rPr lang="en-US" altLang="ja-JP" sz="2000" dirty="0" smtClean="0"/>
              <a:t>15     </a:t>
            </a:r>
            <a:r>
              <a:rPr lang="en-US" altLang="ja-JP" sz="2000" dirty="0"/>
              <a:t>20     </a:t>
            </a:r>
            <a:r>
              <a:rPr lang="en-US" altLang="ja-JP" sz="2000" dirty="0" smtClean="0"/>
              <a:t>    25     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10     30c</a:t>
            </a:r>
          </a:p>
        </p:txBody>
      </p:sp>
    </p:spTree>
    <p:extLst>
      <p:ext uri="{BB962C8B-B14F-4D97-AF65-F5344CB8AC3E}">
        <p14:creationId xmlns:p14="http://schemas.microsoft.com/office/powerpoint/2010/main" val="378285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直接入力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行列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1812866"/>
              </p:ext>
            </p:extLst>
          </p:nvPr>
        </p:nvGraphicFramePr>
        <p:xfrm>
          <a:off x="457200" y="1600200"/>
          <a:ext cx="7620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0000"/>
                <a:gridCol w="1270000"/>
                <a:gridCol w="1270000"/>
                <a:gridCol w="1270000"/>
                <a:gridCol w="1270000"/>
                <a:gridCol w="1270000"/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梨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林檎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葡萄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桃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その他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30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B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10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20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25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20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641212"/>
            <a:ext cx="29987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287524" y="3287588"/>
            <a:ext cx="7632848" cy="27241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sales2&lt;-matrix(0,2,5)	#</a:t>
            </a:r>
            <a:r>
              <a:rPr lang="ja-JP" altLang="en-US" sz="2200" dirty="0" smtClean="0"/>
              <a:t>要素が</a:t>
            </a:r>
            <a:r>
              <a:rPr lang="en-US" altLang="ja-JP" sz="2200" dirty="0" smtClean="0"/>
              <a:t>0</a:t>
            </a:r>
            <a:r>
              <a:rPr lang="ja-JP" altLang="en-US" sz="2200" dirty="0" smtClean="0"/>
              <a:t>の</a:t>
            </a:r>
            <a:r>
              <a:rPr lang="en-US" altLang="ja-JP" sz="2200" dirty="0" smtClean="0"/>
              <a:t>2</a:t>
            </a:r>
            <a:r>
              <a:rPr lang="ja-JP" altLang="en-US" sz="2200" dirty="0" smtClean="0"/>
              <a:t>行</a:t>
            </a:r>
            <a:r>
              <a:rPr lang="en-US" altLang="ja-JP" sz="2200" dirty="0" smtClean="0"/>
              <a:t>5</a:t>
            </a:r>
            <a:r>
              <a:rPr lang="ja-JP" altLang="en-US" sz="2200" dirty="0" smtClean="0"/>
              <a:t>列の行列を定義</a:t>
            </a:r>
            <a:endParaRPr lang="en-US" altLang="ja-JP" sz="2200" dirty="0" smtClean="0"/>
          </a:p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sales2[1,]&lt;-c(15,20,25,10,30)	#</a:t>
            </a:r>
            <a:r>
              <a:rPr lang="ja-JP" altLang="en-US" sz="2200" dirty="0" smtClean="0"/>
              <a:t>第１行にデータを入力</a:t>
            </a:r>
            <a:endParaRPr lang="en-US" altLang="ja-JP" sz="2200" dirty="0" smtClean="0"/>
          </a:p>
          <a:p>
            <a:r>
              <a:rPr lang="en-US" altLang="ja-JP" sz="2200" dirty="0"/>
              <a:t> &gt; </a:t>
            </a:r>
            <a:r>
              <a:rPr lang="en-US" altLang="ja-JP" sz="2200" dirty="0" smtClean="0"/>
              <a:t>sales2[2,]&lt;-c(10,25,20,25,20</a:t>
            </a:r>
            <a:r>
              <a:rPr lang="en-US" altLang="ja-JP" sz="2200" dirty="0"/>
              <a:t>)	#</a:t>
            </a:r>
            <a:r>
              <a:rPr lang="ja-JP" altLang="en-US" sz="2200" dirty="0" smtClean="0"/>
              <a:t>第２行</a:t>
            </a:r>
            <a:r>
              <a:rPr lang="ja-JP" altLang="en-US" sz="2200" dirty="0"/>
              <a:t>にデータを入力</a:t>
            </a:r>
            <a:endParaRPr lang="en-US" altLang="ja-JP" sz="2200" dirty="0"/>
          </a:p>
          <a:p>
            <a:r>
              <a:rPr lang="en-US" altLang="ja-JP" sz="2200" dirty="0" smtClean="0"/>
              <a:t> &gt; sales2		#</a:t>
            </a:r>
            <a:r>
              <a:rPr lang="ja-JP" altLang="en-US" sz="2200" dirty="0" smtClean="0"/>
              <a:t>行列</a:t>
            </a:r>
            <a:r>
              <a:rPr lang="en-US" altLang="ja-JP" sz="2200" dirty="0" smtClean="0"/>
              <a:t>sales2</a:t>
            </a:r>
            <a:r>
              <a:rPr lang="ja-JP" altLang="en-US" sz="2200" dirty="0" smtClean="0"/>
              <a:t>を表示</a:t>
            </a:r>
            <a:endParaRPr lang="en-US" altLang="ja-JP" sz="2200" dirty="0" smtClean="0"/>
          </a:p>
          <a:p>
            <a:r>
              <a:rPr lang="en-US" altLang="ja-JP" sz="2200" dirty="0"/>
              <a:t>	</a:t>
            </a:r>
            <a:r>
              <a:rPr lang="en-US" altLang="ja-JP" sz="2200" dirty="0" smtClean="0"/>
              <a:t>[,1]	[,2]	[,3]	[,4]	[,5]</a:t>
            </a:r>
          </a:p>
          <a:p>
            <a:r>
              <a:rPr lang="en-US" altLang="ja-JP" sz="2200" dirty="0" smtClean="0"/>
              <a:t>[1,]	 15	 20 	 25	 10	 30</a:t>
            </a:r>
          </a:p>
          <a:p>
            <a:r>
              <a:rPr lang="en-US" altLang="ja-JP" sz="2200" dirty="0" smtClean="0"/>
              <a:t>[2,]	 10	 25	 20	 25	 20</a:t>
            </a:r>
          </a:p>
        </p:txBody>
      </p:sp>
    </p:spTree>
    <p:extLst>
      <p:ext uri="{BB962C8B-B14F-4D97-AF65-F5344CB8AC3E}">
        <p14:creationId xmlns:p14="http://schemas.microsoft.com/office/powerpoint/2010/main" val="1755332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直接入力</a:t>
            </a:r>
            <a:r>
              <a:rPr kumimoji="1" lang="en-US" altLang="ja-JP" dirty="0" smtClean="0"/>
              <a:t>(</a:t>
            </a:r>
            <a:r>
              <a:rPr kumimoji="1" lang="ja-JP" altLang="en-US" dirty="0" smtClean="0"/>
              <a:t>行列２</a:t>
            </a:r>
            <a:r>
              <a:rPr kumimoji="1" lang="en-US" altLang="ja-JP" dirty="0" smtClean="0"/>
              <a:t>)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87524" y="1439461"/>
            <a:ext cx="7632848" cy="234957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 smtClean="0"/>
              <a:t> &gt; </a:t>
            </a:r>
            <a:r>
              <a:rPr lang="en-US" altLang="ja-JP" sz="2200" dirty="0" err="1" smtClean="0"/>
              <a:t>nrow</a:t>
            </a:r>
            <a:r>
              <a:rPr lang="en-US" altLang="ja-JP" sz="2200" dirty="0" smtClean="0"/>
              <a:t>(sales2)		#sales2</a:t>
            </a:r>
            <a:r>
              <a:rPr lang="ja-JP" altLang="en-US" sz="2200" dirty="0" smtClean="0"/>
              <a:t>の行数を求める</a:t>
            </a:r>
            <a:endParaRPr lang="en-US" altLang="ja-JP" sz="2200" dirty="0" smtClean="0"/>
          </a:p>
          <a:p>
            <a:r>
              <a:rPr lang="en-US" altLang="ja-JP" sz="2200" dirty="0" smtClean="0"/>
              <a:t>[1]	2</a:t>
            </a:r>
          </a:p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</a:t>
            </a:r>
            <a:r>
              <a:rPr lang="en-US" altLang="ja-JP" sz="2200" dirty="0" err="1" smtClean="0"/>
              <a:t>ncol</a:t>
            </a:r>
            <a:r>
              <a:rPr lang="en-US" altLang="ja-JP" sz="2200" dirty="0" smtClean="0"/>
              <a:t>(sales2)		#sales2</a:t>
            </a:r>
            <a:r>
              <a:rPr lang="ja-JP" altLang="en-US" sz="2200" dirty="0" smtClean="0"/>
              <a:t>の列数を求める</a:t>
            </a:r>
            <a:endParaRPr lang="en-US" altLang="ja-JP" sz="2200" dirty="0" smtClean="0"/>
          </a:p>
          <a:p>
            <a:r>
              <a:rPr lang="en-US" altLang="ja-JP" sz="2200" dirty="0" smtClean="0"/>
              <a:t>[1]	5</a:t>
            </a:r>
          </a:p>
          <a:p>
            <a:r>
              <a:rPr lang="en-US" altLang="ja-JP" sz="2200" dirty="0" smtClean="0"/>
              <a:t> &gt; dim(sales2)		#sales2</a:t>
            </a:r>
            <a:r>
              <a:rPr lang="ja-JP" altLang="en-US" sz="2200" dirty="0" smtClean="0"/>
              <a:t>のサイズを求める</a:t>
            </a:r>
            <a:endParaRPr lang="en-US" altLang="ja-JP" sz="2200" dirty="0" smtClean="0"/>
          </a:p>
          <a:p>
            <a:r>
              <a:rPr lang="en-US" altLang="ja-JP" sz="2200" dirty="0" smtClean="0"/>
              <a:t>[1]	2	5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23528" y="4031749"/>
            <a:ext cx="7632848" cy="234957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</a:t>
            </a:r>
            <a:r>
              <a:rPr lang="en-US" altLang="ja-JP" sz="2200" dirty="0" err="1" smtClean="0"/>
              <a:t>colnames</a:t>
            </a:r>
            <a:r>
              <a:rPr lang="en-US" altLang="ja-JP" sz="2200" dirty="0" smtClean="0"/>
              <a:t>(sales2)&lt;-fruits	#</a:t>
            </a:r>
            <a:r>
              <a:rPr lang="ja-JP" altLang="en-US" sz="2200" dirty="0" smtClean="0"/>
              <a:t>列のラベルを</a:t>
            </a:r>
            <a:r>
              <a:rPr lang="en-US" altLang="ja-JP" sz="2200" dirty="0" smtClean="0"/>
              <a:t>fruits</a:t>
            </a:r>
            <a:r>
              <a:rPr lang="ja-JP" altLang="en-US" sz="2200" dirty="0" smtClean="0"/>
              <a:t>にする</a:t>
            </a:r>
            <a:endParaRPr lang="en-US" altLang="ja-JP" sz="2200" dirty="0" smtClean="0"/>
          </a:p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</a:t>
            </a:r>
            <a:r>
              <a:rPr lang="en-US" altLang="ja-JP" sz="2200" dirty="0" err="1" smtClean="0"/>
              <a:t>rownames</a:t>
            </a:r>
            <a:r>
              <a:rPr lang="en-US" altLang="ja-JP" sz="2200" dirty="0" smtClean="0"/>
              <a:t>(sales2)&lt;-c(“A”,”B”)	#</a:t>
            </a:r>
            <a:r>
              <a:rPr lang="ja-JP" altLang="en-US" sz="2200" dirty="0" smtClean="0"/>
              <a:t>行のラベルを</a:t>
            </a:r>
            <a:r>
              <a:rPr lang="en-US" altLang="ja-JP" sz="2200" dirty="0" smtClean="0"/>
              <a:t>A,B</a:t>
            </a:r>
            <a:r>
              <a:rPr lang="ja-JP" altLang="en-US" sz="2200" dirty="0" smtClean="0"/>
              <a:t>にする</a:t>
            </a:r>
            <a:endParaRPr lang="en-US" altLang="ja-JP" sz="2200" dirty="0" smtClean="0"/>
          </a:p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sales2</a:t>
            </a:r>
          </a:p>
          <a:p>
            <a:r>
              <a:rPr lang="en-US" altLang="ja-JP" sz="2200" dirty="0"/>
              <a:t>	</a:t>
            </a:r>
            <a:r>
              <a:rPr lang="ja-JP" altLang="en-US" sz="2200" dirty="0" smtClean="0"/>
              <a:t>梨</a:t>
            </a:r>
            <a:r>
              <a:rPr lang="en-US" altLang="ja-JP" sz="2200" dirty="0" smtClean="0"/>
              <a:t>	</a:t>
            </a:r>
            <a:r>
              <a:rPr lang="ja-JP" altLang="en-US" sz="2200" dirty="0" smtClean="0"/>
              <a:t>林檎</a:t>
            </a:r>
            <a:r>
              <a:rPr lang="en-US" altLang="ja-JP" sz="2200" dirty="0" smtClean="0"/>
              <a:t>	</a:t>
            </a:r>
            <a:r>
              <a:rPr lang="ja-JP" altLang="en-US" sz="2200" dirty="0" smtClean="0"/>
              <a:t>葡萄</a:t>
            </a:r>
            <a:r>
              <a:rPr lang="en-US" altLang="ja-JP" sz="2200" dirty="0" smtClean="0"/>
              <a:t>	</a:t>
            </a:r>
            <a:r>
              <a:rPr lang="ja-JP" altLang="en-US" sz="2200" dirty="0" smtClean="0"/>
              <a:t>桃</a:t>
            </a:r>
            <a:r>
              <a:rPr lang="en-US" altLang="ja-JP" sz="2200" dirty="0" smtClean="0"/>
              <a:t>	</a:t>
            </a:r>
            <a:r>
              <a:rPr lang="ja-JP" altLang="en-US" sz="2200" dirty="0" smtClean="0"/>
              <a:t>その他</a:t>
            </a:r>
            <a:endParaRPr lang="en-US" altLang="ja-JP" sz="2200" dirty="0" smtClean="0"/>
          </a:p>
          <a:p>
            <a:r>
              <a:rPr lang="en-US" altLang="ja-JP" sz="2200" dirty="0" smtClean="0"/>
              <a:t>A	15	20	25	10	30</a:t>
            </a:r>
          </a:p>
          <a:p>
            <a:r>
              <a:rPr lang="en-US" altLang="ja-JP" sz="2200" dirty="0" smtClean="0"/>
              <a:t>B	10	25	20	25	20</a:t>
            </a:r>
          </a:p>
        </p:txBody>
      </p:sp>
    </p:spTree>
    <p:extLst>
      <p:ext uri="{BB962C8B-B14F-4D97-AF65-F5344CB8AC3E}">
        <p14:creationId xmlns:p14="http://schemas.microsoft.com/office/powerpoint/2010/main" val="2663733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データフレーム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396752"/>
          </a:xfrm>
        </p:spPr>
        <p:txBody>
          <a:bodyPr/>
          <a:lstStyle/>
          <a:p>
            <a:r>
              <a:rPr kumimoji="1" lang="ja-JP" altLang="en-US" dirty="0" smtClean="0"/>
              <a:t>マトリックス形式</a:t>
            </a:r>
            <a:r>
              <a:rPr lang="ja-JP" altLang="en-US" dirty="0" smtClean="0"/>
              <a:t>→数値データのみ</a:t>
            </a:r>
            <a:endParaRPr lang="en-US" altLang="ja-JP" dirty="0" smtClean="0"/>
          </a:p>
          <a:p>
            <a:pPr marL="114300" indent="0">
              <a:buNone/>
            </a:pPr>
            <a:endParaRPr lang="en-US" altLang="ja-JP" dirty="0" smtClean="0"/>
          </a:p>
          <a:p>
            <a:r>
              <a:rPr kumimoji="1" lang="ja-JP" altLang="en-US" dirty="0" smtClean="0"/>
              <a:t>データフレーム形式</a:t>
            </a:r>
            <a:r>
              <a:rPr lang="ja-JP" altLang="en-US" dirty="0" smtClean="0"/>
              <a:t>→数値や文字列などが混在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23528" y="3212976"/>
            <a:ext cx="7632848" cy="3098721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DF1&lt;-</a:t>
            </a:r>
            <a:r>
              <a:rPr lang="en-US" altLang="ja-JP" sz="2200" dirty="0" err="1" smtClean="0"/>
              <a:t>data.frame</a:t>
            </a:r>
            <a:r>
              <a:rPr lang="en-US" altLang="ja-JP" sz="2200" dirty="0" smtClean="0"/>
              <a:t>(</a:t>
            </a:r>
            <a:r>
              <a:rPr lang="en-US" altLang="ja-JP" sz="2200" dirty="0" err="1" smtClean="0"/>
              <a:t>cbind</a:t>
            </a:r>
            <a:r>
              <a:rPr lang="en-US" altLang="ja-JP" sz="2200" dirty="0" smtClean="0"/>
              <a:t>(LETTERS[1:4],3:0))</a:t>
            </a:r>
          </a:p>
          <a:p>
            <a:r>
              <a:rPr lang="en-US" altLang="ja-JP" sz="2200" dirty="0" smtClean="0"/>
              <a:t> &gt; </a:t>
            </a:r>
            <a:r>
              <a:rPr lang="en-US" altLang="ja-JP" sz="2200" dirty="0" err="1" smtClean="0"/>
              <a:t>colnames</a:t>
            </a:r>
            <a:r>
              <a:rPr lang="en-US" altLang="ja-JP" sz="2200" dirty="0" smtClean="0"/>
              <a:t>(DF1)&lt;-c(“</a:t>
            </a:r>
            <a:r>
              <a:rPr lang="ja-JP" altLang="en-US" sz="2200" dirty="0" smtClean="0"/>
              <a:t>あ</a:t>
            </a:r>
            <a:r>
              <a:rPr lang="en-US" altLang="ja-JP" sz="2200" dirty="0" smtClean="0"/>
              <a:t>”,”</a:t>
            </a:r>
            <a:r>
              <a:rPr lang="ja-JP" altLang="en-US" sz="2200" dirty="0" smtClean="0"/>
              <a:t>い</a:t>
            </a:r>
            <a:r>
              <a:rPr lang="en-US" altLang="ja-JP" sz="2200" dirty="0" smtClean="0"/>
              <a:t>”)	#</a:t>
            </a:r>
            <a:r>
              <a:rPr lang="ja-JP" altLang="en-US" sz="2200" dirty="0" smtClean="0"/>
              <a:t>列の名前をつける</a:t>
            </a:r>
            <a:endParaRPr lang="en-US" altLang="ja-JP" sz="2200" dirty="0" smtClean="0"/>
          </a:p>
          <a:p>
            <a:r>
              <a:rPr lang="en-US" altLang="ja-JP" sz="2200" dirty="0"/>
              <a:t> </a:t>
            </a:r>
            <a:r>
              <a:rPr lang="en-US" altLang="ja-JP" sz="2200" dirty="0" smtClean="0"/>
              <a:t>&gt; DF1</a:t>
            </a:r>
          </a:p>
          <a:p>
            <a:r>
              <a:rPr lang="ja-JP" altLang="en-US" sz="2200" dirty="0" smtClean="0"/>
              <a:t>      </a:t>
            </a:r>
            <a:r>
              <a:rPr lang="ja-JP" altLang="en-US" sz="2200" dirty="0" err="1" smtClean="0"/>
              <a:t>あ</a:t>
            </a:r>
            <a:r>
              <a:rPr lang="en-US" altLang="ja-JP" sz="2200" dirty="0"/>
              <a:t> </a:t>
            </a:r>
            <a:r>
              <a:rPr lang="en-US" altLang="ja-JP" sz="2200" dirty="0" smtClean="0"/>
              <a:t>  </a:t>
            </a:r>
            <a:r>
              <a:rPr lang="ja-JP" altLang="en-US" sz="2200" dirty="0" smtClean="0"/>
              <a:t>い</a:t>
            </a:r>
            <a:endParaRPr lang="en-US" altLang="ja-JP" sz="2200" dirty="0" smtClean="0"/>
          </a:p>
          <a:p>
            <a:pPr marL="457200" indent="-457200">
              <a:buAutoNum type="arabicPlain"/>
            </a:pPr>
            <a:r>
              <a:rPr lang="en-US" altLang="ja-JP" sz="2200" dirty="0" smtClean="0"/>
              <a:t>A	3</a:t>
            </a:r>
          </a:p>
          <a:p>
            <a:pPr marL="457200" indent="-457200">
              <a:buAutoNum type="arabicPlain" startAt="2"/>
            </a:pPr>
            <a:r>
              <a:rPr lang="en-US" altLang="ja-JP" sz="2200" dirty="0" smtClean="0"/>
              <a:t>B	2</a:t>
            </a:r>
          </a:p>
          <a:p>
            <a:pPr marL="457200" indent="-457200">
              <a:buAutoNum type="arabicPlain" startAt="3"/>
            </a:pPr>
            <a:r>
              <a:rPr lang="en-US" altLang="ja-JP" sz="2200" dirty="0" smtClean="0"/>
              <a:t>C	1</a:t>
            </a:r>
          </a:p>
          <a:p>
            <a:pPr marL="457200" indent="-457200">
              <a:buAutoNum type="arabicPlain" startAt="4"/>
            </a:pPr>
            <a:r>
              <a:rPr lang="en-US" altLang="ja-JP" sz="2200" dirty="0" smtClean="0"/>
              <a:t>D	0		#</a:t>
            </a:r>
            <a:r>
              <a:rPr lang="ja-JP" altLang="en-US" sz="2200" dirty="0" smtClean="0"/>
              <a:t>列単位に結合する関数は</a:t>
            </a:r>
            <a:r>
              <a:rPr lang="en-US" altLang="ja-JP" sz="2200" dirty="0" err="1" smtClean="0"/>
              <a:t>rbind</a:t>
            </a:r>
            <a:endParaRPr lang="en-US" altLang="ja-JP" sz="2200" dirty="0" smtClean="0"/>
          </a:p>
        </p:txBody>
      </p:sp>
    </p:spTree>
    <p:extLst>
      <p:ext uri="{BB962C8B-B14F-4D97-AF65-F5344CB8AC3E}">
        <p14:creationId xmlns:p14="http://schemas.microsoft.com/office/powerpoint/2010/main" val="356554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配列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268760"/>
            <a:ext cx="7620000" cy="1036712"/>
          </a:xfrm>
        </p:spPr>
        <p:txBody>
          <a:bodyPr/>
          <a:lstStyle/>
          <a:p>
            <a:r>
              <a:rPr kumimoji="1" lang="ja-JP" altLang="en-US" dirty="0" smtClean="0"/>
              <a:t>配列→複数のデータ表を１つのオブジェクトとして</a:t>
            </a:r>
            <a:endParaRPr kumimoji="1" lang="en-US" altLang="ja-JP" dirty="0" smtClean="0"/>
          </a:p>
          <a:p>
            <a:pPr marL="114300" indent="0">
              <a:buNone/>
            </a:pPr>
            <a:r>
              <a:rPr lang="ja-JP" altLang="en-US" dirty="0" smtClean="0"/>
              <a:t>　   　</a:t>
            </a:r>
            <a:r>
              <a:rPr lang="en-US" altLang="ja-JP" dirty="0"/>
              <a:t> </a:t>
            </a:r>
            <a:r>
              <a:rPr lang="en-US" altLang="ja-JP" dirty="0" smtClean="0"/>
              <a:t>   </a:t>
            </a:r>
            <a:r>
              <a:rPr lang="ja-JP" altLang="en-US" dirty="0" smtClean="0"/>
              <a:t>まとめたもの</a:t>
            </a:r>
            <a:endParaRPr lang="en-US" altLang="ja-JP" dirty="0" smtClean="0"/>
          </a:p>
          <a:p>
            <a:pPr marL="114300" indent="0">
              <a:buNone/>
            </a:pP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11130" y="2140461"/>
            <a:ext cx="7632848" cy="452889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 smtClean="0"/>
              <a:t> &gt; (AR1&lt;-array(1:30,c(2,5,3)))</a:t>
            </a:r>
          </a:p>
          <a:p>
            <a:r>
              <a:rPr lang="en-US" altLang="ja-JP" sz="2000" dirty="0" smtClean="0"/>
              <a:t>, , 1		#2</a:t>
            </a:r>
            <a:r>
              <a:rPr lang="ja-JP" altLang="en-US" sz="2000" dirty="0" smtClean="0"/>
              <a:t>行</a:t>
            </a:r>
            <a:r>
              <a:rPr lang="en-US" altLang="ja-JP" sz="2000" dirty="0" smtClean="0"/>
              <a:t>5</a:t>
            </a:r>
            <a:r>
              <a:rPr lang="ja-JP" altLang="en-US" sz="2000" dirty="0" smtClean="0"/>
              <a:t>列</a:t>
            </a:r>
            <a:r>
              <a:rPr lang="en-US" altLang="ja-JP" sz="2000" dirty="0" smtClean="0"/>
              <a:t>1</a:t>
            </a:r>
            <a:r>
              <a:rPr lang="ja-JP" altLang="en-US" sz="2000" dirty="0" smtClean="0"/>
              <a:t>番目の配列</a:t>
            </a:r>
            <a:endParaRPr lang="en-US" altLang="ja-JP" sz="2000" dirty="0"/>
          </a:p>
          <a:p>
            <a:r>
              <a:rPr lang="en-US" altLang="ja-JP" sz="2000" dirty="0" smtClean="0"/>
              <a:t>	[,1]	[,2]	[,3]	[,4]	[,5]</a:t>
            </a:r>
          </a:p>
          <a:p>
            <a:r>
              <a:rPr lang="en-US" altLang="ja-JP" sz="2000" dirty="0" smtClean="0"/>
              <a:t>[1,]	 1	 3	 5	 7 	 9</a:t>
            </a:r>
          </a:p>
          <a:p>
            <a:r>
              <a:rPr lang="en-US" altLang="ja-JP" sz="2000" dirty="0" smtClean="0"/>
              <a:t>[2,]	 2	 4	 6	 8	10</a:t>
            </a:r>
            <a:endParaRPr lang="en-US" altLang="ja-JP" sz="2000" dirty="0"/>
          </a:p>
          <a:p>
            <a:r>
              <a:rPr lang="en-US" altLang="ja-JP" sz="2000" dirty="0" smtClean="0"/>
              <a:t>, , 2</a:t>
            </a:r>
          </a:p>
          <a:p>
            <a:r>
              <a:rPr lang="en-US" altLang="ja-JP" sz="2000" dirty="0" smtClean="0"/>
              <a:t>	[,</a:t>
            </a:r>
            <a:r>
              <a:rPr lang="en-US" altLang="ja-JP" sz="2000" dirty="0"/>
              <a:t>1]	[,2]	[,3]	[,4]	[,5]</a:t>
            </a:r>
          </a:p>
          <a:p>
            <a:r>
              <a:rPr lang="en-US" altLang="ja-JP" sz="2000" dirty="0"/>
              <a:t>[1,]	 </a:t>
            </a:r>
            <a:r>
              <a:rPr lang="en-US" altLang="ja-JP" sz="2000" dirty="0" smtClean="0"/>
              <a:t>11</a:t>
            </a:r>
            <a:r>
              <a:rPr lang="en-US" altLang="ja-JP" sz="2000" dirty="0"/>
              <a:t>	</a:t>
            </a:r>
            <a:r>
              <a:rPr lang="en-US" altLang="ja-JP" sz="2000" dirty="0" smtClean="0"/>
              <a:t> 13</a:t>
            </a:r>
            <a:r>
              <a:rPr lang="en-US" altLang="ja-JP" sz="2000" dirty="0"/>
              <a:t>	 </a:t>
            </a:r>
            <a:r>
              <a:rPr lang="en-US" altLang="ja-JP" sz="2000" dirty="0" smtClean="0"/>
              <a:t>15</a:t>
            </a:r>
            <a:r>
              <a:rPr lang="en-US" altLang="ja-JP" sz="2000" dirty="0"/>
              <a:t>	 </a:t>
            </a:r>
            <a:r>
              <a:rPr lang="en-US" altLang="ja-JP" sz="2000" dirty="0" smtClean="0"/>
              <a:t>17 </a:t>
            </a:r>
            <a:r>
              <a:rPr lang="en-US" altLang="ja-JP" sz="2000" dirty="0"/>
              <a:t>	 </a:t>
            </a:r>
            <a:r>
              <a:rPr lang="en-US" altLang="ja-JP" sz="2000" dirty="0" smtClean="0"/>
              <a:t>19</a:t>
            </a:r>
            <a:endParaRPr lang="en-US" altLang="ja-JP" sz="2000" dirty="0"/>
          </a:p>
          <a:p>
            <a:r>
              <a:rPr lang="en-US" altLang="ja-JP" sz="2000" dirty="0"/>
              <a:t>[2,]	 </a:t>
            </a:r>
            <a:r>
              <a:rPr lang="en-US" altLang="ja-JP" sz="2000" dirty="0" smtClean="0"/>
              <a:t>12</a:t>
            </a:r>
            <a:r>
              <a:rPr lang="en-US" altLang="ja-JP" sz="2000" dirty="0"/>
              <a:t>	 </a:t>
            </a:r>
            <a:r>
              <a:rPr lang="en-US" altLang="ja-JP" sz="2000" dirty="0" smtClean="0"/>
              <a:t>14</a:t>
            </a:r>
            <a:r>
              <a:rPr lang="en-US" altLang="ja-JP" sz="2000" dirty="0"/>
              <a:t>	 </a:t>
            </a:r>
            <a:r>
              <a:rPr lang="en-US" altLang="ja-JP" sz="2000" dirty="0" smtClean="0"/>
              <a:t>16</a:t>
            </a:r>
            <a:r>
              <a:rPr lang="en-US" altLang="ja-JP" sz="2000" dirty="0"/>
              <a:t>	 </a:t>
            </a:r>
            <a:r>
              <a:rPr lang="en-US" altLang="ja-JP" sz="2000" dirty="0" smtClean="0"/>
              <a:t>18</a:t>
            </a:r>
            <a:r>
              <a:rPr lang="en-US" altLang="ja-JP" sz="2000" dirty="0"/>
              <a:t>	</a:t>
            </a:r>
            <a:r>
              <a:rPr lang="en-US" altLang="ja-JP" sz="2000" dirty="0" smtClean="0"/>
              <a:t> 20</a:t>
            </a:r>
            <a:endParaRPr lang="en-US" altLang="ja-JP" sz="2000" dirty="0"/>
          </a:p>
          <a:p>
            <a:r>
              <a:rPr lang="en-US" altLang="ja-JP" sz="2000" dirty="0" smtClean="0"/>
              <a:t>,  , 3</a:t>
            </a:r>
          </a:p>
          <a:p>
            <a:r>
              <a:rPr lang="en-US" altLang="ja-JP" sz="2000" dirty="0" smtClean="0"/>
              <a:t>	[,</a:t>
            </a:r>
            <a:r>
              <a:rPr lang="en-US" altLang="ja-JP" sz="2000" dirty="0"/>
              <a:t>1]	[,2]	[,3]	[,4]	[,5]</a:t>
            </a:r>
          </a:p>
          <a:p>
            <a:r>
              <a:rPr lang="en-US" altLang="ja-JP" sz="2000" dirty="0"/>
              <a:t>[1,]	 </a:t>
            </a:r>
            <a:r>
              <a:rPr lang="en-US" altLang="ja-JP" sz="2000" dirty="0" smtClean="0"/>
              <a:t>21</a:t>
            </a:r>
            <a:r>
              <a:rPr lang="en-US" altLang="ja-JP" sz="2000" dirty="0"/>
              <a:t>	 </a:t>
            </a:r>
            <a:r>
              <a:rPr lang="en-US" altLang="ja-JP" sz="2000" dirty="0" smtClean="0"/>
              <a:t>23</a:t>
            </a:r>
            <a:r>
              <a:rPr lang="en-US" altLang="ja-JP" sz="2000" dirty="0"/>
              <a:t>	 </a:t>
            </a:r>
            <a:r>
              <a:rPr lang="en-US" altLang="ja-JP" sz="2000" dirty="0" smtClean="0"/>
              <a:t>25</a:t>
            </a:r>
            <a:r>
              <a:rPr lang="en-US" altLang="ja-JP" sz="2000" dirty="0"/>
              <a:t>	 </a:t>
            </a:r>
            <a:r>
              <a:rPr lang="en-US" altLang="ja-JP" sz="2000" dirty="0" smtClean="0"/>
              <a:t>27 </a:t>
            </a:r>
            <a:r>
              <a:rPr lang="en-US" altLang="ja-JP" sz="2000" dirty="0"/>
              <a:t>	 </a:t>
            </a:r>
            <a:r>
              <a:rPr lang="en-US" altLang="ja-JP" sz="2000" dirty="0" smtClean="0"/>
              <a:t>29</a:t>
            </a:r>
            <a:endParaRPr lang="en-US" altLang="ja-JP" sz="2000" dirty="0"/>
          </a:p>
          <a:p>
            <a:r>
              <a:rPr lang="en-US" altLang="ja-JP" sz="2000" dirty="0"/>
              <a:t>[2,]	 </a:t>
            </a:r>
            <a:r>
              <a:rPr lang="en-US" altLang="ja-JP" sz="2000" dirty="0" smtClean="0"/>
              <a:t>22</a:t>
            </a:r>
            <a:r>
              <a:rPr lang="en-US" altLang="ja-JP" sz="2000" dirty="0"/>
              <a:t>	 </a:t>
            </a:r>
            <a:r>
              <a:rPr lang="en-US" altLang="ja-JP" sz="2000" dirty="0" smtClean="0"/>
              <a:t>24</a:t>
            </a:r>
            <a:r>
              <a:rPr lang="en-US" altLang="ja-JP" sz="2000" dirty="0"/>
              <a:t>	 </a:t>
            </a:r>
            <a:r>
              <a:rPr lang="en-US" altLang="ja-JP" sz="2000" dirty="0" smtClean="0"/>
              <a:t>26</a:t>
            </a:r>
            <a:r>
              <a:rPr lang="en-US" altLang="ja-JP" sz="2000" dirty="0"/>
              <a:t>	 </a:t>
            </a:r>
            <a:r>
              <a:rPr lang="en-US" altLang="ja-JP" sz="2000" dirty="0" smtClean="0"/>
              <a:t>28</a:t>
            </a:r>
            <a:r>
              <a:rPr lang="en-US" altLang="ja-JP" sz="2000" dirty="0"/>
              <a:t>	</a:t>
            </a:r>
            <a:r>
              <a:rPr lang="en-US" altLang="ja-JP" sz="2000" dirty="0" smtClean="0"/>
              <a:t> 30</a:t>
            </a:r>
            <a:endParaRPr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304704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リスト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7620000" cy="1252736"/>
          </a:xfrm>
        </p:spPr>
        <p:txBody>
          <a:bodyPr/>
          <a:lstStyle/>
          <a:p>
            <a:r>
              <a:rPr kumimoji="1" lang="ja-JP" altLang="en-US" dirty="0" smtClean="0"/>
              <a:t>リスト→ベクトル、行列、配列、リストなどの</a:t>
            </a:r>
            <a:endParaRPr kumimoji="1" lang="en-US" altLang="ja-JP" dirty="0" smtClean="0"/>
          </a:p>
          <a:p>
            <a:pPr marL="11430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　　　   </a:t>
            </a:r>
            <a:r>
              <a:rPr kumimoji="1" lang="ja-JP" altLang="en-US" dirty="0" smtClean="0"/>
              <a:t>異なる型</a:t>
            </a:r>
            <a:r>
              <a:rPr lang="ja-JP" altLang="en-US" dirty="0" smtClean="0"/>
              <a:t>のデータを１つのオブジェクとして</a:t>
            </a:r>
            <a:endParaRPr lang="en-US" altLang="ja-JP" dirty="0" smtClean="0"/>
          </a:p>
          <a:p>
            <a:pPr marL="114300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                    </a:t>
            </a:r>
            <a:r>
              <a:rPr lang="ja-JP" altLang="en-US" dirty="0" smtClean="0"/>
              <a:t>扱うことができる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11130" y="2852936"/>
            <a:ext cx="7632848" cy="384786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 </a:t>
            </a:r>
            <a:r>
              <a:rPr lang="en-US" altLang="ja-JP" sz="2000" dirty="0" smtClean="0"/>
              <a:t>&gt; L1&lt;-list(c(1:8),c(“A”,”B”),matrix(1:12,2,6))</a:t>
            </a:r>
          </a:p>
          <a:p>
            <a:r>
              <a:rPr lang="en-US" altLang="ja-JP" sz="2000" dirty="0"/>
              <a:t> </a:t>
            </a:r>
            <a:r>
              <a:rPr lang="en-US" altLang="ja-JP" sz="2000" dirty="0" smtClean="0"/>
              <a:t>&gt; L1</a:t>
            </a:r>
          </a:p>
          <a:p>
            <a:r>
              <a:rPr lang="en-US" altLang="ja-JP" sz="2000" dirty="0" smtClean="0"/>
              <a:t>[[1]]			#1</a:t>
            </a:r>
            <a:r>
              <a:rPr lang="ja-JP" altLang="en-US" sz="2000" dirty="0" smtClean="0"/>
              <a:t>番目のリスト</a:t>
            </a:r>
          </a:p>
          <a:p>
            <a:r>
              <a:rPr lang="en-US" altLang="ja-JP" sz="2000" dirty="0" smtClean="0"/>
              <a:t>[1]    1    2    3    4    5    6    7    8</a:t>
            </a:r>
          </a:p>
          <a:p>
            <a:endParaRPr lang="en-US" altLang="ja-JP" sz="2000" dirty="0"/>
          </a:p>
          <a:p>
            <a:r>
              <a:rPr lang="en-US" altLang="ja-JP" sz="2000" dirty="0" smtClean="0"/>
              <a:t>[[2]]</a:t>
            </a:r>
          </a:p>
          <a:p>
            <a:r>
              <a:rPr lang="en-US" altLang="ja-JP" sz="2000" dirty="0" smtClean="0"/>
              <a:t>[1]    “A”    “B”</a:t>
            </a:r>
            <a:endParaRPr lang="en-US" altLang="ja-JP" sz="2000" dirty="0"/>
          </a:p>
          <a:p>
            <a:r>
              <a:rPr lang="en-US" altLang="ja-JP" sz="2000" dirty="0" smtClean="0"/>
              <a:t>[[3]]</a:t>
            </a:r>
          </a:p>
          <a:p>
            <a:r>
              <a:rPr lang="en-US" altLang="ja-JP" sz="2000" dirty="0"/>
              <a:t>	</a:t>
            </a:r>
            <a:r>
              <a:rPr lang="en-US" altLang="ja-JP" sz="2000" dirty="0" smtClean="0"/>
              <a:t>[,1]	[,2]	[,3]	[,4]	[,5]	[,6]</a:t>
            </a:r>
          </a:p>
          <a:p>
            <a:r>
              <a:rPr lang="en-US" altLang="ja-JP" sz="2000" dirty="0" smtClean="0"/>
              <a:t>[1,]	  1	  3	  5	  7	  9	  11</a:t>
            </a:r>
          </a:p>
          <a:p>
            <a:r>
              <a:rPr lang="en-US" altLang="ja-JP" sz="2000" dirty="0" smtClean="0"/>
              <a:t>[2,]	  2	  4	  6	  8	  10	  12</a:t>
            </a:r>
            <a:endParaRPr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242523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データファイルを読み込む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412776"/>
            <a:ext cx="7620000" cy="5256584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kumimoji="1" lang="en-US" altLang="ja-JP" dirty="0" smtClean="0"/>
              <a:t>(1)</a:t>
            </a:r>
            <a:r>
              <a:rPr kumimoji="1" lang="ja-JP" altLang="en-US" dirty="0" smtClean="0"/>
              <a:t>関数</a:t>
            </a:r>
            <a:r>
              <a:rPr kumimoji="1" lang="en-US" altLang="ja-JP" dirty="0" err="1" smtClean="0"/>
              <a:t>read.table</a:t>
            </a:r>
            <a:r>
              <a:rPr kumimoji="1" lang="ja-JP" altLang="en-US" dirty="0" smtClean="0"/>
              <a:t>による読み込み</a:t>
            </a:r>
            <a:endParaRPr lang="en-US" altLang="ja-JP" dirty="0" smtClean="0"/>
          </a:p>
          <a:p>
            <a:pPr marL="114300" indent="0">
              <a:buNone/>
            </a:pPr>
            <a:r>
              <a:rPr kumimoji="1" lang="ja-JP" altLang="en-US" dirty="0" smtClean="0"/>
              <a:t>→小、中規模のデータを読み込むのに適している</a:t>
            </a:r>
            <a:endParaRPr kumimoji="1" lang="en-US" altLang="ja-JP" dirty="0" smtClean="0"/>
          </a:p>
          <a:p>
            <a:pPr marL="114300" indent="0">
              <a:buNone/>
            </a:pPr>
            <a:r>
              <a:rPr lang="ja-JP" altLang="en-US" dirty="0" smtClean="0"/>
              <a:t>→データをスペースあるいは</a:t>
            </a:r>
            <a:r>
              <a:rPr lang="en-US" altLang="ja-JP" dirty="0" smtClean="0"/>
              <a:t>Tab</a:t>
            </a:r>
            <a:r>
              <a:rPr lang="ja-JP" altLang="en-US" dirty="0" smtClean="0"/>
              <a:t>で区切っている</a:t>
            </a:r>
            <a:endParaRPr lang="en-US" altLang="ja-JP" dirty="0" smtClean="0"/>
          </a:p>
          <a:p>
            <a:pPr marL="114300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&gt; data1&lt;-</a:t>
            </a:r>
            <a:r>
              <a:rPr lang="en-US" altLang="ja-JP" dirty="0" err="1" smtClean="0"/>
              <a:t>read.table</a:t>
            </a:r>
            <a:r>
              <a:rPr lang="en-US" altLang="ja-JP" dirty="0" smtClean="0"/>
              <a:t>(“C:/RW/data1.txt”,header=</a:t>
            </a:r>
            <a:r>
              <a:rPr lang="en-US" altLang="ja-JP" dirty="0" err="1" smtClean="0"/>
              <a:t>T,row.names</a:t>
            </a:r>
            <a:r>
              <a:rPr lang="en-US" altLang="ja-JP" dirty="0" smtClean="0"/>
              <a:t>=1)</a:t>
            </a:r>
          </a:p>
          <a:p>
            <a:pPr marL="114300" indent="0">
              <a:buNone/>
            </a:pPr>
            <a:endParaRPr kumimoji="1" lang="en-US" altLang="ja-JP" dirty="0"/>
          </a:p>
          <a:p>
            <a:pPr marL="114300" indent="0">
              <a:buNone/>
            </a:pPr>
            <a:r>
              <a:rPr lang="en-US" altLang="ja-JP" dirty="0" smtClean="0"/>
              <a:t>(2)</a:t>
            </a:r>
            <a:r>
              <a:rPr lang="ja-JP" altLang="en-US" dirty="0" smtClean="0"/>
              <a:t>関数</a:t>
            </a:r>
            <a:r>
              <a:rPr lang="en-US" altLang="ja-JP" dirty="0" smtClean="0"/>
              <a:t>read.csv</a:t>
            </a:r>
            <a:r>
              <a:rPr lang="ja-JP" altLang="en-US" dirty="0" smtClean="0"/>
              <a:t>による読み込み</a:t>
            </a:r>
            <a:endParaRPr lang="en-US" altLang="ja-JP" dirty="0" smtClean="0"/>
          </a:p>
          <a:p>
            <a:pPr marL="114300" indent="0">
              <a:buNone/>
            </a:pPr>
            <a:r>
              <a:rPr kumimoji="1" lang="ja-JP" altLang="en-US" dirty="0" smtClean="0"/>
              <a:t>→小、中規模のデータを読み込むのに適している</a:t>
            </a:r>
            <a:endParaRPr kumimoji="1" lang="en-US" altLang="ja-JP" dirty="0" smtClean="0"/>
          </a:p>
          <a:p>
            <a:pPr marL="114300" indent="0">
              <a:buNone/>
            </a:pPr>
            <a:r>
              <a:rPr lang="ja-JP" altLang="en-US" dirty="0" smtClean="0"/>
              <a:t>→カンマで区切り拡張子</a:t>
            </a:r>
            <a:r>
              <a:rPr lang="en-US" altLang="ja-JP" dirty="0" err="1" smtClean="0"/>
              <a:t>csv</a:t>
            </a:r>
            <a:r>
              <a:rPr lang="ja-JP" altLang="en-US" dirty="0" err="1" smtClean="0"/>
              <a:t>で保</a:t>
            </a:r>
            <a:r>
              <a:rPr lang="ja-JP" altLang="en-US" dirty="0" smtClean="0"/>
              <a:t>存したデータを読み込む</a:t>
            </a:r>
            <a:endParaRPr lang="en-US" altLang="ja-JP" dirty="0"/>
          </a:p>
          <a:p>
            <a:pPr marL="114300" indent="0">
              <a:buNone/>
            </a:pPr>
            <a:r>
              <a:rPr lang="en-US" altLang="ja-JP" dirty="0"/>
              <a:t> &gt; data1&lt;-</a:t>
            </a:r>
            <a:r>
              <a:rPr lang="en-US" altLang="ja-JP" dirty="0" smtClean="0"/>
              <a:t>read.csv(“</a:t>
            </a:r>
            <a:r>
              <a:rPr lang="en-US" altLang="ja-JP" dirty="0"/>
              <a:t>C:/</a:t>
            </a:r>
            <a:r>
              <a:rPr lang="en-US" altLang="ja-JP" dirty="0" smtClean="0"/>
              <a:t>RW/data1.csv”,</a:t>
            </a:r>
            <a:r>
              <a:rPr lang="en-US" altLang="ja-JP" dirty="0"/>
              <a:t>header=</a:t>
            </a:r>
            <a:r>
              <a:rPr lang="en-US" altLang="ja-JP" dirty="0" err="1"/>
              <a:t>T,row.names</a:t>
            </a:r>
            <a:r>
              <a:rPr lang="en-US" altLang="ja-JP" dirty="0"/>
              <a:t>=1</a:t>
            </a:r>
            <a:r>
              <a:rPr lang="en-US" altLang="ja-JP" dirty="0" smtClean="0"/>
              <a:t>)</a:t>
            </a:r>
          </a:p>
          <a:p>
            <a:pPr marL="114300" indent="0">
              <a:buNone/>
            </a:pPr>
            <a:endParaRPr kumimoji="1" lang="en-US" altLang="ja-JP" dirty="0"/>
          </a:p>
          <a:p>
            <a:pPr marL="114300" indent="0">
              <a:buNone/>
            </a:pPr>
            <a:r>
              <a:rPr lang="en-US" altLang="ja-JP" dirty="0" smtClean="0"/>
              <a:t>(3)</a:t>
            </a:r>
            <a:r>
              <a:rPr lang="ja-JP" altLang="en-US" dirty="0" smtClean="0"/>
              <a:t>関数</a:t>
            </a:r>
            <a:r>
              <a:rPr lang="en-US" altLang="ja-JP" dirty="0" smtClean="0"/>
              <a:t>scan</a:t>
            </a:r>
            <a:r>
              <a:rPr lang="ja-JP" altLang="en-US" dirty="0" smtClean="0"/>
              <a:t>による読み込み</a:t>
            </a:r>
            <a:endParaRPr lang="en-US" altLang="ja-JP" dirty="0" smtClean="0"/>
          </a:p>
          <a:p>
            <a:pPr marL="114300" indent="0">
              <a:buNone/>
            </a:pPr>
            <a:r>
              <a:rPr kumimoji="1" lang="ja-JP" altLang="en-US" dirty="0" smtClean="0"/>
              <a:t>→大規模のデータを読み込むのに適している</a:t>
            </a:r>
            <a:endParaRPr kumimoji="1" lang="en-US" altLang="ja-JP" dirty="0" smtClean="0"/>
          </a:p>
          <a:p>
            <a:pPr marL="114300" indent="0">
              <a:buNone/>
            </a:pPr>
            <a:r>
              <a:rPr lang="ja-JP" altLang="en-US" dirty="0" smtClean="0"/>
              <a:t>→データがスペースで区切られている</a:t>
            </a:r>
            <a:endParaRPr lang="en-US" altLang="ja-JP" dirty="0" smtClean="0"/>
          </a:p>
          <a:p>
            <a:pPr marL="114300" indent="0">
              <a:buNone/>
            </a:pPr>
            <a:r>
              <a:rPr lang="en-US" altLang="ja-JP" dirty="0"/>
              <a:t> &gt; </a:t>
            </a:r>
            <a:r>
              <a:rPr lang="en-US" altLang="ja-JP" dirty="0" smtClean="0"/>
              <a:t>data2&lt;-scan(“</a:t>
            </a:r>
            <a:r>
              <a:rPr lang="en-US" altLang="ja-JP" dirty="0"/>
              <a:t>C:/</a:t>
            </a:r>
            <a:r>
              <a:rPr lang="en-US" altLang="ja-JP" dirty="0" smtClean="0"/>
              <a:t>RW/data2.txt”)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8812140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データの出力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7859216" cy="4800600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altLang="ja-JP" dirty="0"/>
              <a:t>(1)</a:t>
            </a:r>
            <a:r>
              <a:rPr lang="ja-JP" altLang="en-US" dirty="0" smtClean="0"/>
              <a:t>関数</a:t>
            </a:r>
            <a:r>
              <a:rPr lang="en-US" altLang="ja-JP" dirty="0" smtClean="0"/>
              <a:t>write</a:t>
            </a:r>
            <a:r>
              <a:rPr lang="ja-JP" altLang="en-US" dirty="0" smtClean="0"/>
              <a:t>による出力</a:t>
            </a:r>
            <a:endParaRPr lang="en-US" altLang="ja-JP" dirty="0"/>
          </a:p>
          <a:p>
            <a:pPr marL="114300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&gt; write(data2,”C:/RW/data2_Out1.txt”)</a:t>
            </a:r>
            <a:endParaRPr lang="en-US" altLang="ja-JP" dirty="0"/>
          </a:p>
          <a:p>
            <a:pPr marL="114300" indent="0">
              <a:buNone/>
            </a:pPr>
            <a:endParaRPr lang="en-US" altLang="ja-JP" dirty="0"/>
          </a:p>
          <a:p>
            <a:pPr marL="114300" indent="0">
              <a:buNone/>
            </a:pPr>
            <a:r>
              <a:rPr lang="en-US" altLang="ja-JP" dirty="0"/>
              <a:t>(2)</a:t>
            </a:r>
            <a:r>
              <a:rPr lang="ja-JP" altLang="en-US" dirty="0" smtClean="0"/>
              <a:t>関数</a:t>
            </a:r>
            <a:r>
              <a:rPr lang="en-US" altLang="ja-JP" dirty="0" err="1" smtClean="0"/>
              <a:t>write.table</a:t>
            </a:r>
            <a:r>
              <a:rPr lang="ja-JP" altLang="en-US" dirty="0" smtClean="0"/>
              <a:t>による出力</a:t>
            </a:r>
            <a:endParaRPr lang="en-US" altLang="ja-JP" dirty="0" smtClean="0"/>
          </a:p>
          <a:p>
            <a:pPr marL="114300" indent="0">
              <a:buNone/>
            </a:pPr>
            <a:r>
              <a:rPr lang="ja-JP" altLang="en-US" dirty="0" smtClean="0"/>
              <a:t>→データフレームを出力する関数</a:t>
            </a:r>
            <a:endParaRPr lang="en-US" altLang="ja-JP" dirty="0" smtClean="0"/>
          </a:p>
          <a:p>
            <a:pPr marL="114300" indent="0">
              <a:buNone/>
            </a:pPr>
            <a:r>
              <a:rPr lang="ja-JP" altLang="en-US" dirty="0" smtClean="0"/>
              <a:t>→文字列は</a:t>
            </a:r>
            <a:r>
              <a:rPr lang="en-US" altLang="ja-JP" dirty="0" smtClean="0"/>
              <a:t>” “</a:t>
            </a:r>
            <a:r>
              <a:rPr lang="ja-JP" altLang="en-US" dirty="0" smtClean="0"/>
              <a:t>で囲まれ、数値はそのまま出力される</a:t>
            </a:r>
            <a:endParaRPr lang="en-US" altLang="ja-JP" dirty="0" smtClean="0"/>
          </a:p>
          <a:p>
            <a:pPr marL="114300" indent="0">
              <a:buNone/>
            </a:pPr>
            <a:endParaRPr lang="en-US" altLang="ja-JP" dirty="0"/>
          </a:p>
          <a:p>
            <a:pPr marL="114300" indent="0">
              <a:buNone/>
            </a:pPr>
            <a:r>
              <a:rPr lang="en-US" altLang="ja-JP" dirty="0"/>
              <a:t>(3)</a:t>
            </a:r>
            <a:r>
              <a:rPr lang="ja-JP" altLang="en-US" dirty="0" smtClean="0"/>
              <a:t>関数</a:t>
            </a:r>
            <a:r>
              <a:rPr lang="en-US" altLang="ja-JP" dirty="0" smtClean="0"/>
              <a:t>sink</a:t>
            </a:r>
            <a:r>
              <a:rPr lang="ja-JP" altLang="en-US" dirty="0" smtClean="0"/>
              <a:t>による出力</a:t>
            </a:r>
            <a:endParaRPr lang="en-US" altLang="ja-JP" dirty="0" smtClean="0"/>
          </a:p>
          <a:p>
            <a:pPr marL="114300" indent="0">
              <a:buNone/>
            </a:pPr>
            <a:r>
              <a:rPr kumimoji="1" lang="ja-JP" altLang="en-US" dirty="0" smtClean="0"/>
              <a:t>→コンソールに返される内容をファイルとして出力</a:t>
            </a:r>
            <a:r>
              <a:rPr lang="ja-JP" altLang="en-US" dirty="0" smtClean="0"/>
              <a:t>する</a:t>
            </a:r>
            <a:endParaRPr lang="en-US" altLang="ja-JP" dirty="0" smtClean="0"/>
          </a:p>
          <a:p>
            <a:pPr marL="114300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&gt; sink(“C:/RW/temp.txt”)</a:t>
            </a:r>
            <a:r>
              <a:rPr lang="ja-JP" altLang="en-US" dirty="0"/>
              <a:t>　</a:t>
            </a:r>
            <a:r>
              <a:rPr lang="en-US" altLang="ja-JP" dirty="0" smtClean="0"/>
              <a:t>#</a:t>
            </a:r>
            <a:r>
              <a:rPr lang="ja-JP" altLang="en-US" dirty="0" smtClean="0"/>
              <a:t>ファイル</a:t>
            </a:r>
            <a:r>
              <a:rPr lang="en-US" altLang="ja-JP" dirty="0" smtClean="0"/>
              <a:t>temp.txt</a:t>
            </a:r>
            <a:r>
              <a:rPr lang="ja-JP" altLang="en-US" dirty="0" smtClean="0"/>
              <a:t>にデータを出力</a:t>
            </a:r>
            <a:endParaRPr lang="en-US" altLang="ja-JP" dirty="0" smtClean="0"/>
          </a:p>
          <a:p>
            <a:pPr marL="114300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&gt; sales21;  data2    	#</a:t>
            </a:r>
            <a:r>
              <a:rPr lang="ja-JP" altLang="en-US" dirty="0" smtClean="0"/>
              <a:t>データ</a:t>
            </a:r>
            <a:r>
              <a:rPr lang="en-US" altLang="ja-JP" dirty="0" smtClean="0"/>
              <a:t>sales21</a:t>
            </a:r>
            <a:r>
              <a:rPr lang="ja-JP" altLang="en-US" dirty="0" smtClean="0"/>
              <a:t>と</a:t>
            </a:r>
            <a:r>
              <a:rPr lang="en-US" altLang="ja-JP" dirty="0" smtClean="0"/>
              <a:t>data2</a:t>
            </a:r>
            <a:r>
              <a:rPr lang="ja-JP" altLang="en-US" dirty="0" smtClean="0"/>
              <a:t>を出力</a:t>
            </a:r>
            <a:endParaRPr lang="en-US" altLang="ja-JP" dirty="0" smtClean="0"/>
          </a:p>
          <a:p>
            <a:pPr marL="114300" indent="0">
              <a:buNone/>
            </a:pPr>
            <a:r>
              <a:rPr lang="en-US" altLang="ja-JP" dirty="0"/>
              <a:t> </a:t>
            </a:r>
            <a:r>
              <a:rPr lang="en-US" altLang="ja-JP" dirty="0" smtClean="0"/>
              <a:t>&gt; sink()		#</a:t>
            </a:r>
            <a:r>
              <a:rPr lang="ja-JP" altLang="en-US" dirty="0" smtClean="0"/>
              <a:t>出力の終了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6710868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</a:t>
            </a:r>
            <a:r>
              <a:rPr lang="ja-JP" altLang="en-US" dirty="0" smtClean="0"/>
              <a:t>のよくつかわれる関数</a:t>
            </a:r>
            <a:endParaRPr kumimoji="1" lang="ja-JP" altLang="en-US" dirty="0"/>
          </a:p>
        </p:txBody>
      </p:sp>
      <p:graphicFrame>
        <p:nvGraphicFramePr>
          <p:cNvPr id="5" name="コンテンツ プレースホルダー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2146007"/>
              </p:ext>
            </p:extLst>
          </p:nvPr>
        </p:nvGraphicFramePr>
        <p:xfrm>
          <a:off x="457200" y="1600200"/>
          <a:ext cx="76200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528"/>
                <a:gridCol w="5953472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関数名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説明と例</a:t>
                      </a:r>
                      <a:endParaRPr kumimoji="1" lang="en-US" altLang="ja-JP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array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配列型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as.****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as.matrix</a:t>
                      </a:r>
                      <a:r>
                        <a:rPr kumimoji="1" lang="en-US" altLang="ja-JP" dirty="0" smtClean="0"/>
                        <a:t>(x)</a:t>
                      </a:r>
                      <a:r>
                        <a:rPr kumimoji="1" lang="ja-JP" altLang="en-US" dirty="0" smtClean="0"/>
                        <a:t>はデータ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err="1" smtClean="0"/>
                        <a:t>をマト</a:t>
                      </a:r>
                      <a:r>
                        <a:rPr kumimoji="1" lang="ja-JP" altLang="en-US" dirty="0" smtClean="0"/>
                        <a:t>リックス型に変換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データをベクトルあるいはリストとして結合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character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文字型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class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オブジェクトの属性を返す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complex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複素数型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data.frame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データフレーム型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integer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整数型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is.****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is.matrix</a:t>
                      </a:r>
                      <a:r>
                        <a:rPr kumimoji="1" lang="en-US" altLang="ja-JP" dirty="0" smtClean="0"/>
                        <a:t>(x)</a:t>
                      </a:r>
                      <a:r>
                        <a:rPr kumimoji="1" lang="ja-JP" altLang="en-US" dirty="0" smtClean="0"/>
                        <a:t>は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smtClean="0"/>
                        <a:t>が行列の場合は</a:t>
                      </a:r>
                      <a:r>
                        <a:rPr kumimoji="1" lang="en-US" altLang="ja-JP" dirty="0" smtClean="0"/>
                        <a:t>”TRUE”</a:t>
                      </a:r>
                      <a:r>
                        <a:rPr kumimoji="1" lang="ja-JP" altLang="en-US" dirty="0" smtClean="0"/>
                        <a:t>を返す</a:t>
                      </a:r>
                      <a:endParaRPr kumimoji="1" lang="en-US" altLang="ja-JP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list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リスト型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logical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論理型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matrix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行列型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566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</a:t>
            </a:r>
            <a:r>
              <a:rPr kumimoji="1" lang="ja-JP" altLang="en-US" dirty="0" smtClean="0"/>
              <a:t>のよくつかわれる関数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9954299"/>
              </p:ext>
            </p:extLst>
          </p:nvPr>
        </p:nvGraphicFramePr>
        <p:xfrm>
          <a:off x="457200" y="1600200"/>
          <a:ext cx="76200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536"/>
                <a:gridCol w="5881464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関数名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説明と例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null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空データ型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numerical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実数型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データを配置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table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個々のデータの出現頻度を返す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vector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ベクトル型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dim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行列、配列のサイズを返す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length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データオブジェクトの長さを返す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ncol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行の数を返す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nrow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列の数を返す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colnames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列に名前をつかる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names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データ項目に名前を付ける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rownames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行に名前を付ける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447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R</a:t>
            </a:r>
            <a:r>
              <a:rPr lang="ja-JP" altLang="en-US" dirty="0"/>
              <a:t>のよくつかわれる関数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9534156"/>
              </p:ext>
            </p:extLst>
          </p:nvPr>
        </p:nvGraphicFramePr>
        <p:xfrm>
          <a:off x="457200" y="1600200"/>
          <a:ext cx="7620000" cy="482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44"/>
                <a:gridCol w="5809456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関数名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説明と例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ran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ランクを返す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rev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逆の順に並べ替える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sort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昇順に並び替える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sirt,list,order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昇順に整列したときの元のデータの位置を返す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cbind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データを横に結合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data.entry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表計算風のデータエディタ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edit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エディタの起動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edit.data.frame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データオブジェクトの編集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fix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オブジェクトの編集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rbind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データを縦に結合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read.csv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csv</a:t>
                      </a:r>
                      <a:r>
                        <a:rPr kumimoji="1" lang="ja-JP" altLang="en-US" dirty="0" smtClean="0"/>
                        <a:t>形式のデータをデータフレーム型として読み込む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read.table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txt</a:t>
                      </a:r>
                      <a:r>
                        <a:rPr kumimoji="1" lang="ja-JP" altLang="en-US" dirty="0" smtClean="0"/>
                        <a:t>ファイルのデータをデータフレームとして読み込む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57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</a:t>
            </a:r>
            <a:r>
              <a:rPr kumimoji="1" lang="ja-JP" altLang="en-US" dirty="0" smtClean="0"/>
              <a:t>のよくつかわれる関数</a:t>
            </a:r>
            <a:endParaRPr kumimoji="1" lang="ja-JP" altLang="en-US" dirty="0"/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9881393"/>
              </p:ext>
            </p:extLst>
          </p:nvPr>
        </p:nvGraphicFramePr>
        <p:xfrm>
          <a:off x="457200" y="1600200"/>
          <a:ext cx="7620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552"/>
                <a:gridCol w="5737448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関数名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説明と例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scan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ファイルを読み込む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sink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画面に返される結果をファイルとして出力する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smtClean="0"/>
                        <a:t>write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ファイルを出力する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rm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rm</a:t>
                      </a:r>
                      <a:r>
                        <a:rPr kumimoji="1" lang="en-US" altLang="ja-JP" dirty="0" smtClean="0"/>
                        <a:t>(x)</a:t>
                      </a:r>
                      <a:r>
                        <a:rPr kumimoji="1" lang="ja-JP" altLang="en-US" dirty="0" smtClean="0"/>
                        <a:t>はオブジェクト</a:t>
                      </a:r>
                      <a:r>
                        <a:rPr kumimoji="1" lang="en-US" altLang="ja-JP" dirty="0" smtClean="0"/>
                        <a:t>x</a:t>
                      </a:r>
                      <a:r>
                        <a:rPr kumimoji="1" lang="ja-JP" altLang="en-US" dirty="0" err="1" smtClean="0"/>
                        <a:t>を削</a:t>
                      </a:r>
                      <a:r>
                        <a:rPr kumimoji="1" lang="ja-JP" altLang="en-US" dirty="0" smtClean="0"/>
                        <a:t>除する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ls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 err="1" smtClean="0"/>
                        <a:t>ls</a:t>
                      </a:r>
                      <a:r>
                        <a:rPr kumimoji="1" lang="en-US" altLang="ja-JP" dirty="0" smtClean="0"/>
                        <a:t>(x)</a:t>
                      </a:r>
                      <a:r>
                        <a:rPr kumimoji="1" lang="ja-JP" altLang="en-US" dirty="0" smtClean="0"/>
                        <a:t>はオブジェクトのリストを返す</a:t>
                      </a:r>
                      <a:endParaRPr kumimoji="1" lang="ja-JP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445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ナチュラル">
  <a:themeElements>
    <a:clrScheme name="ナチュラル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ナチュラル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709</TotalTime>
  <Words>1220</Words>
  <Application>Microsoft Office PowerPoint</Application>
  <PresentationFormat>画面に合わせる (4:3)</PresentationFormat>
  <Paragraphs>381</Paragraphs>
  <Slides>28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28</vt:i4>
      </vt:variant>
    </vt:vector>
  </HeadingPairs>
  <TitlesOfParts>
    <vt:vector size="29" baseType="lpstr">
      <vt:lpstr>ナチュラル</vt:lpstr>
      <vt:lpstr>Rによる データサイエンス</vt:lpstr>
      <vt:lpstr>文献紹介</vt:lpstr>
      <vt:lpstr>第一章　 データマイニングとR言語</vt:lpstr>
      <vt:lpstr>データサイエンスとは</vt:lpstr>
      <vt:lpstr>データマイニングとは</vt:lpstr>
      <vt:lpstr>Rとは</vt:lpstr>
      <vt:lpstr>データオブジェクトの例</vt:lpstr>
      <vt:lpstr>代入</vt:lpstr>
      <vt:lpstr>自作関数</vt:lpstr>
      <vt:lpstr>プログラムの入力と編集</vt:lpstr>
      <vt:lpstr>パッケージとは</vt:lpstr>
      <vt:lpstr>すでにｲﾝｽﾄｰﾙされているﾊﾟｯｹｰｼﾞ （読み込む必要はない）</vt:lpstr>
      <vt:lpstr>すでにｲﾝｽﾄｰﾙされているﾊﾟｯｹｰｼﾞ （読み込む必要あり）</vt:lpstr>
      <vt:lpstr>すでにｲﾝｽﾄｰﾙされているﾊﾟｯｹｰｼﾞ （読み込む必要あり）</vt:lpstr>
      <vt:lpstr>パッケージのインストール</vt:lpstr>
      <vt:lpstr>第二章 データの入出力と編集</vt:lpstr>
      <vt:lpstr>直接入力(ベクトル)</vt:lpstr>
      <vt:lpstr>直接入力(行列)</vt:lpstr>
      <vt:lpstr>直接入力(行列２)</vt:lpstr>
      <vt:lpstr>データフレーム</vt:lpstr>
      <vt:lpstr>配列</vt:lpstr>
      <vt:lpstr>リスト</vt:lpstr>
      <vt:lpstr>データファイルを読み込む</vt:lpstr>
      <vt:lpstr>データの出力</vt:lpstr>
      <vt:lpstr>Rのよくつかわれる関数</vt:lpstr>
      <vt:lpstr>Rのよくつかわれる関数</vt:lpstr>
      <vt:lpstr>Rのよくつかわれる関数</vt:lpstr>
      <vt:lpstr>Rのよくつかわれる関数</vt:lpstr>
    </vt:vector>
  </TitlesOfParts>
  <Company>和歌山大学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Rによる データサイエンス</dc:title>
  <dc:creator>システム情報学センター</dc:creator>
  <cp:lastModifiedBy>YY</cp:lastModifiedBy>
  <cp:revision>48</cp:revision>
  <dcterms:created xsi:type="dcterms:W3CDTF">2012-10-17T03:32:40Z</dcterms:created>
  <dcterms:modified xsi:type="dcterms:W3CDTF">2012-10-24T08:22:18Z</dcterms:modified>
</cp:coreProperties>
</file>