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57" r:id="rId7"/>
    <p:sldId id="258" r:id="rId8"/>
    <p:sldId id="259" r:id="rId9"/>
    <p:sldId id="264" r:id="rId10"/>
    <p:sldId id="265" r:id="rId11"/>
    <p:sldId id="268" r:id="rId12"/>
    <p:sldId id="269" r:id="rId13"/>
    <p:sldId id="271" r:id="rId14"/>
    <p:sldId id="266" r:id="rId15"/>
    <p:sldId id="267" r:id="rId16"/>
    <p:sldId id="270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97" autoAdjust="0"/>
  </p:normalViewPr>
  <p:slideViewPr>
    <p:cSldViewPr>
      <p:cViewPr varScale="1">
        <p:scale>
          <a:sx n="67" d="100"/>
          <a:sy n="67" d="100"/>
        </p:scale>
        <p:origin x="-124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54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51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84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57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21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10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15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56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8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55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65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D5F1F-C0BC-4A2D-B1E8-88556FEFB147}" type="datetimeFigureOut">
              <a:rPr kumimoji="1" lang="ja-JP" altLang="en-US" smtClean="0"/>
              <a:t>2014/6/19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DD524-03C4-4602-8E5F-E54C48F023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39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Experiences Gamifying Developer Adoption of Practices and Tools</a:t>
            </a:r>
            <a:endParaRPr kumimoji="1" lang="ja-JP" altLang="en-US" dirty="0"/>
          </a:p>
        </p:txBody>
      </p:sp>
      <p:pic>
        <p:nvPicPr>
          <p:cNvPr id="6" name="Picture 2" descr="http://m.c.lnkd.licdn.com/mpr/pub/image-1IA-bP5sDz2QwJe85DTtSfV2lVZNsoGUxVanS3Jsl6p8aAOq1IAnFOqslyQqDVI2vcCu/will-sni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29169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49422"/>
            <a:ext cx="165618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93165"/>
            <a:ext cx="135344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496" y="5632792"/>
            <a:ext cx="3258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Will </a:t>
            </a:r>
            <a:r>
              <a:rPr lang="en-US" altLang="ja-JP" sz="2400" dirty="0" smtClean="0"/>
              <a:t>Snipes</a:t>
            </a:r>
          </a:p>
          <a:p>
            <a:pPr algn="ctr"/>
            <a:r>
              <a:rPr kumimoji="1" lang="en-US" altLang="ja-JP" sz="2000" dirty="0" smtClean="0"/>
              <a:t>ABB Corporate Research</a:t>
            </a:r>
            <a:endParaRPr kumimoji="1" lang="ja-JP" alt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771800" y="5642664"/>
            <a:ext cx="3258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Anil R. </a:t>
            </a:r>
            <a:r>
              <a:rPr lang="en-US" altLang="ja-JP" sz="2400" dirty="0" smtClean="0"/>
              <a:t>Nair</a:t>
            </a:r>
          </a:p>
          <a:p>
            <a:pPr algn="ctr"/>
            <a:r>
              <a:rPr kumimoji="1" lang="en-US" altLang="ja-JP" sz="2000" dirty="0" smtClean="0"/>
              <a:t>ABB Corporate Research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24128" y="5632791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Emerson </a:t>
            </a:r>
            <a:r>
              <a:rPr lang="en-US" altLang="ja-JP" sz="2400" dirty="0" smtClean="0"/>
              <a:t>Murphy-Hill</a:t>
            </a:r>
          </a:p>
          <a:p>
            <a:pPr algn="ctr"/>
            <a:r>
              <a:rPr kumimoji="1" lang="en-US" altLang="ja-JP" sz="2000" dirty="0" smtClean="0"/>
              <a:t>NC State University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44457" y="310205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ICSE2014</a:t>
            </a:r>
          </a:p>
          <a:p>
            <a:pPr algn="ctr"/>
            <a:r>
              <a:rPr lang="en-US" altLang="ja-JP" sz="2400" dirty="0" smtClean="0"/>
              <a:t>SEIP(Software </a:t>
            </a:r>
            <a:r>
              <a:rPr lang="en-US" altLang="ja-JP" sz="2400" dirty="0"/>
              <a:t>Engineering In </a:t>
            </a:r>
            <a:r>
              <a:rPr lang="en-US" altLang="ja-JP" sz="2400" dirty="0" smtClean="0"/>
              <a:t>Practice)  session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74125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lnSpcReduction="10000"/>
          </a:bodyPr>
          <a:lstStyle/>
          <a:p>
            <a:pPr algn="just"/>
            <a:r>
              <a:rPr lang="ja-JP" altLang="en-US" dirty="0"/>
              <a:t>ツールを作る人々や</a:t>
            </a:r>
            <a:r>
              <a:rPr lang="ja-JP" altLang="en-US" dirty="0" smtClean="0"/>
              <a:t>研究員は、ソフトウェア開発の作業を改善する方法を発見し続けている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課題</a:t>
            </a:r>
            <a:endParaRPr lang="en-US" altLang="ja-JP" dirty="0" smtClean="0"/>
          </a:p>
          <a:p>
            <a:pPr lvl="1" algn="just"/>
            <a:r>
              <a:rPr lang="ja-JP" altLang="en-US" dirty="0" smtClean="0"/>
              <a:t>ベテラン開発者は新しい</a:t>
            </a:r>
            <a:r>
              <a:rPr lang="en-US" altLang="ja-JP" dirty="0" smtClean="0"/>
              <a:t>practice</a:t>
            </a:r>
            <a:r>
              <a:rPr lang="ja-JP" altLang="en-US" dirty="0" smtClean="0"/>
              <a:t>やツールを利用しようというやる気が起こらない</a:t>
            </a:r>
            <a:endParaRPr lang="en-US" altLang="ja-JP" dirty="0" smtClean="0"/>
          </a:p>
          <a:p>
            <a:pPr lvl="1" algn="just"/>
            <a:r>
              <a:rPr lang="ja-JP" altLang="en-US" dirty="0"/>
              <a:t>緊急の要求が新しいツールを利用しようとする試みを妨げ、結果と</a:t>
            </a:r>
            <a:r>
              <a:rPr lang="ja-JP" altLang="en-US" dirty="0" smtClean="0"/>
              <a:t>して新しいツールを利用するより効率</a:t>
            </a:r>
            <a:r>
              <a:rPr lang="ja-JP" altLang="en-US" dirty="0"/>
              <a:t>が悪くなって</a:t>
            </a:r>
            <a:r>
              <a:rPr lang="ja-JP" altLang="en-US" dirty="0" smtClean="0"/>
              <a:t>いる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916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/>
          </a:bodyPr>
          <a:lstStyle/>
          <a:p>
            <a:pPr algn="just"/>
            <a:r>
              <a:rPr kumimoji="1" lang="ja-JP" altLang="en-US" dirty="0" smtClean="0"/>
              <a:t>新しいツールを利用するように開発者間の交流やモチベートが必要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下矢印 3"/>
          <p:cNvSpPr/>
          <p:nvPr/>
        </p:nvSpPr>
        <p:spPr>
          <a:xfrm>
            <a:off x="4211960" y="3068960"/>
            <a:ext cx="72008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63788" y="4500409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ja-JP" altLang="en-US" sz="3200" dirty="0">
              <a:solidFill>
                <a:srgbClr val="C00000"/>
              </a:solidFill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2123728" y="4653136"/>
            <a:ext cx="4896543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 smtClean="0">
                <a:solidFill>
                  <a:schemeClr val="bg1"/>
                </a:solidFill>
              </a:rPr>
              <a:t>ゲーミフィケーションの導入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39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先行研究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継続的なフィードバックの提供や同僚との改善事項の比較による競争ゲームによってやる気づけるツール</a:t>
            </a:r>
            <a:r>
              <a:rPr kumimoji="1" lang="en-US" altLang="ja-JP" dirty="0" smtClean="0"/>
              <a:t>Blaze</a:t>
            </a:r>
            <a:r>
              <a:rPr kumimoji="1" lang="ja-JP" altLang="en-US" dirty="0" smtClean="0"/>
              <a:t>を考えた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新しい技術やツールを採用するように変化すほど、ゲーム内で高いスコアを獲得するシステム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324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先行研究の調査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/>
          </a:bodyPr>
          <a:lstStyle/>
          <a:p>
            <a:r>
              <a:rPr lang="en-US" altLang="ja-JP" sz="3500" dirty="0"/>
              <a:t>ABB</a:t>
            </a:r>
            <a:r>
              <a:rPr lang="ja-JP" altLang="en-US" sz="3500" dirty="0"/>
              <a:t>社の</a:t>
            </a:r>
            <a:r>
              <a:rPr lang="ja-JP" altLang="en-US" sz="3500" dirty="0" smtClean="0"/>
              <a:t>開発者</a:t>
            </a:r>
            <a:r>
              <a:rPr lang="en-US" altLang="ja-JP" sz="3500" dirty="0" smtClean="0"/>
              <a:t>130</a:t>
            </a:r>
            <a:r>
              <a:rPr lang="ja-JP" altLang="en-US" sz="3500" dirty="0" smtClean="0"/>
              <a:t>人にアンケート調査</a:t>
            </a:r>
            <a:endParaRPr kumimoji="1" lang="en-US" altLang="ja-JP" sz="3500" dirty="0" smtClean="0"/>
          </a:p>
          <a:p>
            <a:pPr lvl="1"/>
            <a:r>
              <a:rPr kumimoji="1" lang="ja-JP" altLang="en-US" sz="3000" dirty="0" smtClean="0"/>
              <a:t>ソフトウェア開発にゲーミフィケーションを導入するアプローチに理解を示すかどうかを確認</a:t>
            </a:r>
            <a:r>
              <a:rPr lang="ja-JP" altLang="en-US" sz="3000" dirty="0" smtClean="0"/>
              <a:t>する</a:t>
            </a:r>
            <a:endParaRPr lang="en-US" altLang="ja-JP" sz="3000" dirty="0" smtClean="0"/>
          </a:p>
          <a:p>
            <a:endParaRPr lang="en-US" altLang="ja-JP" dirty="0"/>
          </a:p>
          <a:p>
            <a:r>
              <a:rPr lang="ja-JP" altLang="en-US" sz="3500" dirty="0" smtClean="0"/>
              <a:t>コメント（賛否両論）</a:t>
            </a:r>
            <a:endParaRPr lang="en-US" altLang="ja-JP" sz="3500" dirty="0" smtClean="0"/>
          </a:p>
          <a:p>
            <a:pPr lvl="1"/>
            <a:r>
              <a:rPr lang="ja-JP" altLang="en-US" sz="3000" dirty="0" smtClean="0"/>
              <a:t>「ゲーミフィケーションは子供じみた方法」</a:t>
            </a:r>
            <a:endParaRPr lang="en-US" altLang="ja-JP" sz="3000" dirty="0" smtClean="0"/>
          </a:p>
          <a:p>
            <a:pPr lvl="1"/>
            <a:r>
              <a:rPr lang="ja-JP" altLang="en-US" sz="3000" dirty="0" smtClean="0"/>
              <a:t>「すでに開発チームの間で高いレベルの競争が行われている」</a:t>
            </a:r>
            <a:endParaRPr lang="en-US" altLang="ja-JP" sz="3000" dirty="0" smtClean="0"/>
          </a:p>
          <a:p>
            <a:pPr lvl="1"/>
            <a:r>
              <a:rPr lang="ja-JP" altLang="en-US" sz="3000" dirty="0" smtClean="0"/>
              <a:t>「品質改善の手助けになった、若手開発者におすすめ」</a:t>
            </a:r>
            <a:endParaRPr lang="en-US" altLang="ja-JP" sz="3000" dirty="0" smtClean="0"/>
          </a:p>
        </p:txBody>
      </p:sp>
    </p:spTree>
    <p:extLst>
      <p:ext uri="{BB962C8B-B14F-4D97-AF65-F5344CB8AC3E}">
        <p14:creationId xmlns:p14="http://schemas.microsoft.com/office/powerpoint/2010/main" val="364550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ゲーミフィケーションの受け入れの割合</a:t>
            </a:r>
            <a:endParaRPr kumimoji="1" lang="ja-JP" altLang="en-US" sz="36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27"/>
          <a:stretch/>
        </p:blipFill>
        <p:spPr>
          <a:xfrm>
            <a:off x="827584" y="1556792"/>
            <a:ext cx="7548717" cy="3836739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1259632" y="580526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74%</a:t>
            </a:r>
            <a:r>
              <a:rPr kumimoji="1" lang="ja-JP" altLang="en-US" sz="2800" dirty="0" smtClean="0"/>
              <a:t>の開発者は少なからず興味を持っている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5603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データ共有の受容範囲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02"/>
          <a:stretch/>
        </p:blipFill>
        <p:spPr>
          <a:xfrm>
            <a:off x="1331640" y="1628800"/>
            <a:ext cx="6747195" cy="3493269"/>
          </a:xfrm>
        </p:spPr>
      </p:pic>
      <p:sp>
        <p:nvSpPr>
          <p:cNvPr id="6" name="テキスト ボックス 5"/>
          <p:cNvSpPr txBox="1"/>
          <p:nvPr/>
        </p:nvSpPr>
        <p:spPr>
          <a:xfrm>
            <a:off x="251520" y="5157192"/>
            <a:ext cx="892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“Anyone”, “My Company”, “My team”</a:t>
            </a:r>
            <a:r>
              <a:rPr lang="ja-JP" altLang="en-US" sz="2800" dirty="0" smtClean="0"/>
              <a:t>で</a:t>
            </a:r>
            <a:r>
              <a:rPr lang="en-US" altLang="ja-JP" sz="2800" dirty="0" smtClean="0"/>
              <a:t>90%</a:t>
            </a:r>
            <a:r>
              <a:rPr lang="ja-JP" altLang="en-US" sz="2800" dirty="0" smtClean="0"/>
              <a:t>以上</a:t>
            </a:r>
            <a:endParaRPr lang="en-US" altLang="ja-JP" sz="2800" dirty="0" smtClean="0"/>
          </a:p>
          <a:p>
            <a:r>
              <a:rPr kumimoji="1" lang="ja-JP" altLang="en-US" sz="2800" dirty="0" smtClean="0"/>
              <a:t>⇒</a:t>
            </a:r>
            <a:r>
              <a:rPr lang="en-US" altLang="ja-JP" sz="2800" dirty="0" smtClean="0"/>
              <a:t>90%</a:t>
            </a:r>
            <a:r>
              <a:rPr lang="ja-JP" altLang="en-US" sz="2800" dirty="0" smtClean="0"/>
              <a:t>以上</a:t>
            </a:r>
            <a:r>
              <a:rPr kumimoji="1" lang="ja-JP" altLang="en-US" sz="2800" dirty="0" smtClean="0"/>
              <a:t>の開発者がチーム内でデータを共有することに賛成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3065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モチベーション要素のランク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84"/>
          <a:stretch/>
        </p:blipFill>
        <p:spPr>
          <a:xfrm>
            <a:off x="982783" y="1504479"/>
            <a:ext cx="7117609" cy="3580705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971600" y="5517232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開発者間の協力やチームの目標が</a:t>
            </a:r>
            <a:r>
              <a:rPr kumimoji="1" lang="ja-JP" altLang="en-US" sz="2800" dirty="0" err="1" smtClean="0"/>
              <a:t>やる気づける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8799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その他の質問からわかったこと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自動推薦システムで提案された場合そのツールや</a:t>
            </a:r>
            <a:r>
              <a:rPr lang="en-US" altLang="ja-JP" dirty="0" smtClean="0"/>
              <a:t>practice</a:t>
            </a:r>
            <a:r>
              <a:rPr lang="ja-JP" altLang="en-US" dirty="0" smtClean="0"/>
              <a:t>を使用してみる開発者は</a:t>
            </a:r>
            <a:r>
              <a:rPr lang="en-US" altLang="ja-JP" dirty="0" smtClean="0"/>
              <a:t>95%</a:t>
            </a:r>
          </a:p>
          <a:p>
            <a:endParaRPr kumimoji="1" lang="en-US" altLang="ja-JP" dirty="0"/>
          </a:p>
          <a:p>
            <a:r>
              <a:rPr kumimoji="1" lang="ja-JP" altLang="en-US" dirty="0" smtClean="0"/>
              <a:t>表彰は開発者を</a:t>
            </a:r>
            <a:r>
              <a:rPr kumimoji="1" lang="ja-JP" altLang="en-US" dirty="0" err="1" smtClean="0"/>
              <a:t>やる気づける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5954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ゲームデザイン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Plactice</a:t>
            </a:r>
            <a:r>
              <a:rPr kumimoji="1" lang="ja-JP" altLang="en-US" dirty="0" smtClean="0"/>
              <a:t>として</a:t>
            </a:r>
            <a:r>
              <a:rPr kumimoji="1" lang="en-US" altLang="ja-JP" dirty="0" smtClean="0"/>
              <a:t>structured navigation</a:t>
            </a:r>
            <a:r>
              <a:rPr kumimoji="1" lang="ja-JP" altLang="en-US" dirty="0" smtClean="0"/>
              <a:t>を選択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リーダーボードの表示で、チームメート間の競争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034" y="3861048"/>
            <a:ext cx="6172517" cy="26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78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structured </a:t>
            </a:r>
            <a:r>
              <a:rPr lang="en-US" altLang="ja-JP" dirty="0" smtClean="0"/>
              <a:t>navigation</a:t>
            </a:r>
            <a:r>
              <a:rPr lang="ja-JP" altLang="en-US" dirty="0" smtClean="0"/>
              <a:t>の</a:t>
            </a:r>
            <a:r>
              <a:rPr kumimoji="1" lang="ja-JP" altLang="en-US" dirty="0" smtClean="0"/>
              <a:t>イベント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Navigate To:</a:t>
            </a:r>
          </a:p>
          <a:p>
            <a:pPr lvl="1"/>
            <a:r>
              <a:rPr kumimoji="1" lang="ja-JP" altLang="en-US" dirty="0" smtClean="0"/>
              <a:t>選んだ文字列とマッチする識別子をリスト化する検索インターフェース</a:t>
            </a:r>
            <a:endParaRPr kumimoji="1" lang="en-US" altLang="ja-JP" dirty="0" smtClean="0"/>
          </a:p>
          <a:p>
            <a:r>
              <a:rPr kumimoji="1" lang="en-US" altLang="ja-JP" dirty="0" smtClean="0"/>
              <a:t>Go To Definition:</a:t>
            </a:r>
          </a:p>
          <a:p>
            <a:pPr lvl="1"/>
            <a:r>
              <a:rPr lang="ja-JP" altLang="en-US" dirty="0"/>
              <a:t>選択</a:t>
            </a:r>
            <a:r>
              <a:rPr lang="ja-JP" altLang="en-US" dirty="0" smtClean="0"/>
              <a:t>した識別子を定義するコードの表示</a:t>
            </a:r>
            <a:endParaRPr lang="en-US" altLang="ja-JP" dirty="0"/>
          </a:p>
          <a:p>
            <a:r>
              <a:rPr kumimoji="1" lang="en-US" altLang="ja-JP" dirty="0" smtClean="0"/>
              <a:t>View Call Hierarchy:</a:t>
            </a:r>
          </a:p>
          <a:p>
            <a:pPr lvl="1"/>
            <a:r>
              <a:rPr lang="ja-JP" altLang="en-US" dirty="0"/>
              <a:t>識別子</a:t>
            </a:r>
            <a:r>
              <a:rPr lang="ja-JP" altLang="en-US" dirty="0" smtClean="0"/>
              <a:t>の従属物と識別子の利用の２要因の分析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292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unstructured navigation</a:t>
            </a:r>
            <a:r>
              <a:rPr lang="ja-JP" altLang="en-US" dirty="0" smtClean="0"/>
              <a:t>のイベント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ja-JP" altLang="en-US" dirty="0" smtClean="0"/>
                  <a:t>エクスプローラウィンドウからファイルをえらぶこと</a:t>
                </a:r>
                <a:endParaRPr kumimoji="1" lang="en-US" altLang="ja-JP" dirty="0" smtClean="0"/>
              </a:p>
              <a:p>
                <a:r>
                  <a:rPr kumimoji="1" lang="ja-JP" altLang="en-US" dirty="0" smtClean="0"/>
                  <a:t>ファイルのスクロールに矢印キーや</a:t>
                </a:r>
                <a:r>
                  <a:rPr lang="en-US" altLang="ja-JP" dirty="0"/>
                  <a:t>p</a:t>
                </a:r>
                <a:r>
                  <a:rPr kumimoji="1" lang="en-US" altLang="ja-JP" dirty="0" smtClean="0"/>
                  <a:t>age up/down</a:t>
                </a:r>
                <a:r>
                  <a:rPr kumimoji="1" lang="ja-JP" altLang="en-US" dirty="0" smtClean="0"/>
                  <a:t>キーを使うこと</a:t>
                </a:r>
                <a:endParaRPr kumimoji="1" lang="en-US" altLang="ja-JP" dirty="0" smtClean="0"/>
              </a:p>
              <a:p>
                <a:r>
                  <a:rPr lang="en-US" altLang="ja-JP" dirty="0"/>
                  <a:t>“Find in Files” </a:t>
                </a:r>
                <a:r>
                  <a:rPr lang="ja-JP" altLang="en-US" dirty="0"/>
                  <a:t>や</a:t>
                </a:r>
                <a:r>
                  <a:rPr lang="en-US" altLang="ja-JP" dirty="0" smtClean="0"/>
                  <a:t> </a:t>
                </a:r>
                <a:r>
                  <a:rPr lang="en-US" altLang="ja-JP" dirty="0"/>
                  <a:t>“</a:t>
                </a:r>
                <a:r>
                  <a:rPr lang="en-US" altLang="ja-JP" dirty="0" smtClean="0"/>
                  <a:t>Quick</a:t>
                </a:r>
                <a:r>
                  <a:rPr lang="ja-JP" altLang="en-US" dirty="0" smtClean="0"/>
                  <a:t> </a:t>
                </a:r>
                <a:r>
                  <a:rPr lang="en-US" altLang="ja-JP" dirty="0" smtClean="0"/>
                  <a:t>Find”</a:t>
                </a:r>
                <a:r>
                  <a:rPr lang="ja-JP" altLang="en-US" dirty="0" smtClean="0"/>
                  <a:t>などのビルトインコマンド</a:t>
                </a:r>
                <a:endParaRPr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lang="en-US" altLang="ja-JP" dirty="0"/>
                  <a:t>Navigation ratio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ja-JP" dirty="0" smtClean="0"/>
                          <m:t>structured</m:t>
                        </m:r>
                        <m:r>
                          <m:rPr>
                            <m:nor/>
                          </m:rPr>
                          <a:rPr lang="en-US" altLang="ja-JP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altLang="ja-JP" dirty="0" smtClean="0"/>
                          <m:t>navigation</m:t>
                        </m:r>
                        <m:r>
                          <m:rPr>
                            <m:nor/>
                          </m:rPr>
                          <a:rPr lang="ja-JP" altLang="en-US" dirty="0" smtClean="0"/>
                          <m:t>の</m:t>
                        </m:r>
                        <m:r>
                          <m:rPr>
                            <m:nor/>
                          </m:rPr>
                          <a:rPr lang="ja-JP" altLang="en-US" dirty="0"/>
                          <m:t>イベント</m:t>
                        </m:r>
                        <m:r>
                          <a:rPr lang="ja-JP" altLang="en-US" i="1" dirty="0" smtClean="0">
                            <a:latin typeface="Cambria Math"/>
                          </a:rPr>
                          <m:t>回数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ja-JP" b="0" i="0" dirty="0" smtClean="0"/>
                          <m:t>uns</m:t>
                        </m:r>
                        <m:r>
                          <m:rPr>
                            <m:nor/>
                          </m:rPr>
                          <a:rPr lang="en-US" altLang="ja-JP" dirty="0" smtClean="0"/>
                          <m:t>tructured</m:t>
                        </m:r>
                        <m:r>
                          <m:rPr>
                            <m:nor/>
                          </m:rPr>
                          <a:rPr lang="en-US" altLang="ja-JP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altLang="ja-JP" dirty="0" smtClean="0"/>
                          <m:t>navigation</m:t>
                        </m:r>
                        <m:r>
                          <m:rPr>
                            <m:nor/>
                          </m:rPr>
                          <a:rPr lang="ja-JP" altLang="en-US" dirty="0" smtClean="0"/>
                          <m:t>の</m:t>
                        </m:r>
                        <m:r>
                          <m:rPr>
                            <m:nor/>
                          </m:rPr>
                          <a:rPr lang="ja-JP" altLang="en-US" dirty="0"/>
                          <m:t>イベント</m:t>
                        </m:r>
                        <m:r>
                          <a:rPr lang="ja-JP" altLang="en-US" i="1" dirty="0" smtClean="0">
                            <a:latin typeface="Cambria Math"/>
                          </a:rPr>
                          <m:t>回数</m:t>
                        </m:r>
                      </m:den>
                    </m:f>
                  </m:oMath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  <a:blipFill rotWithShape="1">
                <a:blip r:embed="rId2"/>
                <a:stretch>
                  <a:fillRect l="-1630" t="-25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050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Blaze</a:t>
            </a:r>
            <a:r>
              <a:rPr kumimoji="1" lang="ja-JP" altLang="en-US" dirty="0" err="1" smtClean="0"/>
              <a:t>で</a:t>
            </a:r>
            <a:r>
              <a:rPr kumimoji="1" lang="ja-JP" altLang="en-US" dirty="0" smtClean="0"/>
              <a:t>すること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例）開発者は</a:t>
            </a:r>
            <a:r>
              <a:rPr lang="en-US" altLang="ja-JP" dirty="0" err="1" smtClean="0"/>
              <a:t>Sando</a:t>
            </a:r>
            <a:r>
              <a:rPr lang="en-US" altLang="ja-JP" dirty="0" smtClean="0"/>
              <a:t> </a:t>
            </a:r>
            <a:r>
              <a:rPr lang="en-US" altLang="ja-JP" dirty="0"/>
              <a:t>search </a:t>
            </a:r>
            <a:r>
              <a:rPr lang="en-US" altLang="ja-JP" dirty="0" smtClean="0"/>
              <a:t>tool</a:t>
            </a:r>
            <a:r>
              <a:rPr lang="ja-JP" altLang="en-US" dirty="0" smtClean="0"/>
              <a:t>について学習し、採用する</a:t>
            </a:r>
            <a:endParaRPr kumimoji="1" lang="en-US" altLang="ja-JP" dirty="0"/>
          </a:p>
          <a:p>
            <a:r>
              <a:rPr lang="en-US" altLang="ja-JP" dirty="0" err="1" smtClean="0"/>
              <a:t>Sando</a:t>
            </a:r>
            <a:r>
              <a:rPr lang="ja-JP" altLang="en-US" dirty="0" smtClean="0"/>
              <a:t>は</a:t>
            </a:r>
            <a:r>
              <a:rPr lang="en-US" altLang="ja-JP" dirty="0" smtClean="0"/>
              <a:t>Visual studio</a:t>
            </a:r>
            <a:r>
              <a:rPr lang="ja-JP" altLang="en-US" dirty="0" smtClean="0"/>
              <a:t>のコードサーチツールプラグイン</a:t>
            </a:r>
            <a:endParaRPr kumimoji="1" lang="ja-JP" altLang="en-US" dirty="0"/>
          </a:p>
        </p:txBody>
      </p:sp>
      <p:pic>
        <p:nvPicPr>
          <p:cNvPr id="3074" name="Picture 2" descr="\\psf\Home\Desktop\スクリーンショット 2014-06-20 11.41.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5689054" cy="312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39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インドの</a:t>
            </a:r>
            <a:r>
              <a:rPr kumimoji="1" lang="en-US" altLang="ja-JP" dirty="0" smtClean="0"/>
              <a:t>R&amp;D</a:t>
            </a:r>
            <a:r>
              <a:rPr lang="ja-JP" altLang="en-US" dirty="0" smtClean="0"/>
              <a:t>社の開発者</a:t>
            </a:r>
            <a:r>
              <a:rPr lang="en-US" altLang="ja-JP" dirty="0" smtClean="0"/>
              <a:t>6</a:t>
            </a:r>
            <a:r>
              <a:rPr lang="ja-JP" altLang="en-US" dirty="0" smtClean="0"/>
              <a:t>名（勤務年数</a:t>
            </a:r>
            <a:r>
              <a:rPr lang="en-US" altLang="ja-JP" dirty="0" smtClean="0"/>
              <a:t>7</a:t>
            </a:r>
            <a:r>
              <a:rPr lang="ja-JP" altLang="en-US" dirty="0" smtClean="0"/>
              <a:t>年～</a:t>
            </a:r>
            <a:r>
              <a:rPr lang="en-US" altLang="ja-JP" dirty="0" smtClean="0"/>
              <a:t>14</a:t>
            </a:r>
            <a:r>
              <a:rPr lang="ja-JP" altLang="en-US" dirty="0" smtClean="0"/>
              <a:t>年）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手助けになるような明白なフィードバック要求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331640" y="2636912"/>
            <a:ext cx="666136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3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navigation ratio</a:t>
            </a:r>
            <a:r>
              <a:rPr lang="ja-JP" altLang="en-US" dirty="0" smtClean="0"/>
              <a:t>の観察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2308699" y="1268760"/>
            <a:ext cx="4279525" cy="4308797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1547664" y="573325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navigation ratio</a:t>
            </a:r>
            <a:r>
              <a:rPr lang="ja-JP" altLang="en-US" sz="2400" dirty="0" smtClean="0"/>
              <a:t>が</a:t>
            </a:r>
            <a:r>
              <a:rPr lang="ja-JP" altLang="en-US" sz="2400" dirty="0" smtClean="0"/>
              <a:t>大きく</a:t>
            </a:r>
            <a:r>
              <a:rPr lang="ja-JP" altLang="en-US" sz="2400" dirty="0"/>
              <a:t>増加すること</a:t>
            </a:r>
            <a:r>
              <a:rPr lang="ja-JP" altLang="en-US" sz="2400" dirty="0" smtClean="0"/>
              <a:t>はなかった</a:t>
            </a:r>
            <a:endParaRPr lang="en-US" altLang="ja-JP" sz="2400" dirty="0" smtClean="0"/>
          </a:p>
          <a:p>
            <a:r>
              <a:rPr kumimoji="1" lang="ja-JP" altLang="en-US" sz="2400" dirty="0"/>
              <a:t>効果はあまり見られなかった</a:t>
            </a:r>
          </a:p>
        </p:txBody>
      </p:sp>
    </p:spTree>
    <p:extLst>
      <p:ext uri="{BB962C8B-B14F-4D97-AF65-F5344CB8AC3E}">
        <p14:creationId xmlns:p14="http://schemas.microsoft.com/office/powerpoint/2010/main" val="981256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ポイントの観察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4"/>
          <a:stretch/>
        </p:blipFill>
        <p:spPr>
          <a:xfrm>
            <a:off x="2483768" y="1176437"/>
            <a:ext cx="4129096" cy="4124771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971600" y="5301208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・ポイントのフィードバックが見えるようになった第３週にポイントが急増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</a:t>
            </a:r>
            <a:r>
              <a:rPr lang="en-US" altLang="ja-JP" sz="2400" dirty="0" err="1" smtClean="0"/>
              <a:t>Sando</a:t>
            </a:r>
            <a:r>
              <a:rPr lang="ja-JP" altLang="en-US" sz="2400" dirty="0" smtClean="0"/>
              <a:t>の使用でボーナスを与えた第４週もポイント増加</a:t>
            </a:r>
            <a:endParaRPr lang="en-US" altLang="ja-JP" sz="2400" dirty="0" smtClean="0"/>
          </a:p>
          <a:p>
            <a:r>
              <a:rPr lang="ja-JP" altLang="en-US" sz="2400" dirty="0" smtClean="0"/>
              <a:t>⇒ゲーム要素は効果を与える</a:t>
            </a:r>
            <a:endParaRPr lang="en-US" altLang="ja-JP" sz="2400" dirty="0"/>
          </a:p>
          <a:p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3313427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カテゴリごとの作業時間割合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38"/>
          <a:stretch/>
        </p:blipFill>
        <p:spPr>
          <a:xfrm>
            <a:off x="1691680" y="1196753"/>
            <a:ext cx="5766096" cy="3260948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683568" y="5118283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開発者</a:t>
            </a:r>
            <a:r>
              <a:rPr kumimoji="1" lang="en-US" altLang="ja-JP" sz="2400" dirty="0" smtClean="0"/>
              <a:t>D</a:t>
            </a:r>
            <a:r>
              <a:rPr kumimoji="1" lang="ja-JP" altLang="en-US" sz="2400" dirty="0" smtClean="0"/>
              <a:t>は他の開発者に比べビルド</a:t>
            </a:r>
            <a:r>
              <a:rPr lang="ja-JP" altLang="en-US" sz="2400" dirty="0" smtClean="0"/>
              <a:t>に時間をかけていた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⇒頻繁なビルドが自身の生産性を改善すると考えていたため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14015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ソフトウェア開発へのゲーミフィケーションの導入はおおむね好意的に受け入れられている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Practice</a:t>
            </a:r>
            <a:r>
              <a:rPr lang="ja-JP" altLang="en-US" dirty="0" smtClean="0"/>
              <a:t>を改善するには詳細で即時に出力されるフィードバックが必要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作業をより効率的にするにはさらに情報が必要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今後は開発者間でのツール推薦メカニズム、指導者とのデータ共有機能を取り入れる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2128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r>
              <a:rPr kumimoji="1" lang="ja-JP" altLang="en-US" dirty="0" smtClean="0"/>
              <a:t>ゲーミフィケーション要素がシンプル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ポイント、リーダーボード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開発現場で</a:t>
            </a:r>
            <a:r>
              <a:rPr kumimoji="1" lang="ja-JP" altLang="en-US" dirty="0" smtClean="0"/>
              <a:t>はこのくらいシンプルな方が良いのかも</a:t>
            </a:r>
            <a:endParaRPr lang="en-US" altLang="ja-JP" dirty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Blaze</a:t>
            </a:r>
            <a:r>
              <a:rPr kumimoji="1" lang="ja-JP" altLang="en-US" dirty="0" smtClean="0"/>
              <a:t>は開発者をモチベートさせるツール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学生をモチベートさせるシステム</a:t>
            </a:r>
            <a:r>
              <a:rPr lang="en-US" altLang="ja-JP" dirty="0" err="1" smtClean="0"/>
              <a:t>siMsr</a:t>
            </a:r>
            <a:r>
              <a:rPr lang="ja-JP" altLang="en-US" dirty="0" smtClean="0"/>
              <a:t>との関係は</a:t>
            </a:r>
            <a:r>
              <a:rPr lang="ja-JP" altLang="en-US" smtClean="0"/>
              <a:t>似ている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0629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685</Words>
  <Application>Microsoft Office PowerPoint</Application>
  <PresentationFormat>画面に合わせる (4:3)</PresentationFormat>
  <Paragraphs>98</Paragraphs>
  <Slides>19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0" baseType="lpstr">
      <vt:lpstr>Office ​​テーマ</vt:lpstr>
      <vt:lpstr>Experiences Gamifying Developer Adoption of Practices and Tools</vt:lpstr>
      <vt:lpstr>背景</vt:lpstr>
      <vt:lpstr>背景</vt:lpstr>
      <vt:lpstr>先行研究</vt:lpstr>
      <vt:lpstr>先行研究の調査</vt:lpstr>
      <vt:lpstr>ゲーミフィケーションの受け入れの割合</vt:lpstr>
      <vt:lpstr>データ共有の受容範囲</vt:lpstr>
      <vt:lpstr>モチベーション要素のランク</vt:lpstr>
      <vt:lpstr>その他の質問からわかったこと</vt:lpstr>
      <vt:lpstr>ゲームデザイン</vt:lpstr>
      <vt:lpstr>structured navigationのイベント</vt:lpstr>
      <vt:lpstr>unstructured navigationのイベント</vt:lpstr>
      <vt:lpstr>Blazeですること</vt:lpstr>
      <vt:lpstr>調査実験</vt:lpstr>
      <vt:lpstr>navigation ratioの観察</vt:lpstr>
      <vt:lpstr>ポイントの観察</vt:lpstr>
      <vt:lpstr>カテゴリごとの作業時間割合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Gamifying Developer Adoption of Practices and Tools</dc:title>
  <dc:creator>Akira Matsumoto</dc:creator>
  <cp:lastModifiedBy>Akira Matsumoto</cp:lastModifiedBy>
  <cp:revision>34</cp:revision>
  <dcterms:created xsi:type="dcterms:W3CDTF">2014-06-19T11:56:02Z</dcterms:created>
  <dcterms:modified xsi:type="dcterms:W3CDTF">2014-06-20T05:09:35Z</dcterms:modified>
</cp:coreProperties>
</file>