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4" r:id="rId20"/>
    <p:sldId id="276" r:id="rId21"/>
    <p:sldId id="277" r:id="rId22"/>
    <p:sldId id="278" r:id="rId23"/>
    <p:sldId id="279" r:id="rId24"/>
    <p:sldId id="280" r:id="rId25"/>
    <p:sldId id="281" r:id="rId26"/>
    <p:sldId id="282" r:id="rId27"/>
    <p:sldId id="283" r:id="rId28"/>
    <p:sldId id="284" r:id="rId29"/>
    <p:sldId id="285" r:id="rId30"/>
    <p:sldId id="288" r:id="rId31"/>
    <p:sldId id="286" r:id="rId32"/>
    <p:sldId id="287" r:id="rId33"/>
    <p:sldId id="289" r:id="rId3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15" autoAdjust="0"/>
  </p:normalViewPr>
  <p:slideViewPr>
    <p:cSldViewPr>
      <p:cViewPr>
        <p:scale>
          <a:sx n="70" d="100"/>
          <a:sy n="70" d="100"/>
        </p:scale>
        <p:origin x="-2814" y="-1074"/>
      </p:cViewPr>
      <p:guideLst>
        <p:guide orient="horz" pos="2160"/>
        <p:guide pos="2880"/>
      </p:guideLst>
    </p:cSldViewPr>
  </p:slideViewPr>
  <p:outlineViewPr>
    <p:cViewPr>
      <p:scale>
        <a:sx n="33" d="100"/>
        <a:sy n="33" d="100"/>
      </p:scale>
      <p:origin x="0" y="1873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952EBB4E-D2E1-4FC6-A2CC-24250D3CA0AF}" type="datetimeFigureOut">
              <a:rPr kumimoji="1" lang="ja-JP" altLang="en-US" smtClean="0"/>
              <a:pPr/>
              <a:t>2013/11/1</a:t>
            </a:fld>
            <a:endParaRPr kumimoji="1" lang="ja-JP" altLang="en-US" dirty="0"/>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dirty="0"/>
          </a:p>
        </p:txBody>
      </p:sp>
      <p:sp>
        <p:nvSpPr>
          <p:cNvPr id="29" name="スライド番号プレースホルダ 28"/>
          <p:cNvSpPr>
            <a:spLocks noGrp="1"/>
          </p:cNvSpPr>
          <p:nvPr>
            <p:ph type="sldNum" sz="quarter" idx="12"/>
          </p:nvPr>
        </p:nvSpPr>
        <p:spPr>
          <a:xfrm>
            <a:off x="1216152" y="6355080"/>
            <a:ext cx="1219200" cy="365760"/>
          </a:xfrm>
        </p:spPr>
        <p:txBody>
          <a:bodyPr/>
          <a:lstStyle/>
          <a:p>
            <a:fld id="{964C2BE8-EF9C-4799-86AF-871514C9349D}" type="slidenum">
              <a:rPr kumimoji="1" lang="ja-JP" altLang="en-US" smtClean="0"/>
              <a:pPr/>
              <a:t>&lt;#&gt;</a:t>
            </a:fld>
            <a:endParaRPr kumimoji="1" lang="ja-JP" altLang="en-US" dirty="0"/>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952EBB4E-D2E1-4FC6-A2CC-24250D3CA0AF}" type="datetimeFigureOut">
              <a:rPr kumimoji="1" lang="ja-JP" altLang="en-US" smtClean="0"/>
              <a:pPr/>
              <a:t>2013/11/1</a:t>
            </a:fld>
            <a:endParaRPr kumimoji="1" lang="ja-JP" altLang="en-US" dirty="0"/>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dirty="0"/>
          </a:p>
        </p:txBody>
      </p:sp>
      <p:sp>
        <p:nvSpPr>
          <p:cNvPr id="6" name="スライド番号プレースホルダ 5"/>
          <p:cNvSpPr>
            <a:spLocks noGrp="1"/>
          </p:cNvSpPr>
          <p:nvPr>
            <p:ph type="sldNum" sz="quarter" idx="12"/>
          </p:nvPr>
        </p:nvSpPr>
        <p:spPr>
          <a:xfrm>
            <a:off x="1069848" y="6355080"/>
            <a:ext cx="1520952" cy="365760"/>
          </a:xfrm>
        </p:spPr>
        <p:txBody>
          <a:bodyPr/>
          <a:lstStyle/>
          <a:p>
            <a:fld id="{964C2BE8-EF9C-4799-86AF-871514C9349D}" type="slidenum">
              <a:rPr kumimoji="1" lang="ja-JP" altLang="en-US" smtClean="0"/>
              <a:pPr/>
              <a:t>&lt;#&gt;</a:t>
            </a:fld>
            <a:endParaRPr kumimoji="1" lang="ja-JP" altLang="en-US" dirty="0"/>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dirty="0"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952EBB4E-D2E1-4FC6-A2CC-24250D3CA0AF}" type="datetimeFigureOut">
              <a:rPr kumimoji="1" lang="ja-JP" altLang="en-US" smtClean="0"/>
              <a:pPr/>
              <a:t>2013/11/1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964C2BE8-EF9C-4799-86AF-871514C9349D}" type="slidenum">
              <a:rPr kumimoji="1" lang="ja-JP" altLang="en-US" smtClean="0"/>
              <a:pPr/>
              <a:t>&lt;#&gt;</a:t>
            </a:fld>
            <a:endParaRPr kumimoji="1" lang="ja-JP" altLang="en-US" dirty="0"/>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52EBB4E-D2E1-4FC6-A2CC-24250D3CA0AF}" type="datetimeFigureOut">
              <a:rPr kumimoji="1" lang="ja-JP" altLang="en-US" smtClean="0"/>
              <a:pPr/>
              <a:t>2013/11/1</a:t>
            </a:fld>
            <a:endParaRPr kumimoji="1" lang="ja-JP" altLang="en-US" dirty="0"/>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dirty="0"/>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64C2BE8-EF9C-4799-86AF-871514C9349D}" type="slidenum">
              <a:rPr kumimoji="1" lang="ja-JP" altLang="en-US" smtClean="0"/>
              <a:pPr/>
              <a:t>&lt;#&gt;</a:t>
            </a:fld>
            <a:endParaRPr kumimoji="1" lang="ja-JP" altLang="en-US" dirty="0"/>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smtClean="0"/>
              <a:t>グローバル環境下における</a:t>
            </a:r>
            <a:r>
              <a:rPr lang="en-US" altLang="ja-JP" dirty="0" smtClean="0"/>
              <a:t>OSS</a:t>
            </a:r>
            <a:r>
              <a:rPr lang="ja-JP" altLang="en-US" dirty="0" smtClean="0"/>
              <a:t>開発者の情報交換に対する時差の影響</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
        <p:nvSpPr>
          <p:cNvPr id="4" name="テキスト ボックス 3"/>
          <p:cNvSpPr txBox="1"/>
          <p:nvPr/>
        </p:nvSpPr>
        <p:spPr>
          <a:xfrm>
            <a:off x="2627784" y="6021288"/>
            <a:ext cx="5616624" cy="369332"/>
          </a:xfrm>
          <a:prstGeom prst="rect">
            <a:avLst/>
          </a:prstGeom>
          <a:noFill/>
        </p:spPr>
        <p:txBody>
          <a:bodyPr wrap="square" rtlCol="0">
            <a:spAutoFit/>
          </a:bodyPr>
          <a:lstStyle/>
          <a:p>
            <a:r>
              <a:rPr lang="ja-JP" altLang="en-US" dirty="0" smtClean="0"/>
              <a:t>情報処理学会誌</a:t>
            </a:r>
            <a:r>
              <a:rPr lang="en-US" altLang="ja-JP" dirty="0" smtClean="0"/>
              <a:t>vol.6</a:t>
            </a:r>
            <a:r>
              <a:rPr lang="ja-JP" altLang="en-US" dirty="0" smtClean="0"/>
              <a:t>　　　　　　　　　　　　</a:t>
            </a:r>
            <a:r>
              <a:rPr lang="en-US" altLang="ja-JP" dirty="0" smtClean="0"/>
              <a:t>201</a:t>
            </a:r>
            <a:r>
              <a:rPr kumimoji="1" lang="en-US" altLang="ja-JP" dirty="0" smtClean="0"/>
              <a:t>1/10/13</a:t>
            </a:r>
            <a:r>
              <a:rPr kumimoji="1" lang="ja-JP" altLang="en-US" dirty="0" smtClean="0"/>
              <a:t>受理</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著者　　　　　　　</a:t>
            </a:r>
            <a:endParaRPr kumimoji="1" lang="ja-JP" altLang="en-US" dirty="0"/>
          </a:p>
        </p:txBody>
      </p:sp>
      <p:sp>
        <p:nvSpPr>
          <p:cNvPr id="3" name="コンテンツ プレースホルダ 2"/>
          <p:cNvSpPr>
            <a:spLocks noGrp="1"/>
          </p:cNvSpPr>
          <p:nvPr>
            <p:ph sz="quarter" idx="1"/>
          </p:nvPr>
        </p:nvSpPr>
        <p:spPr/>
        <p:txBody>
          <a:bodyPr>
            <a:normAutofit/>
          </a:bodyPr>
          <a:lstStyle/>
          <a:p>
            <a:pPr marL="514350" indent="-514350">
              <a:buFont typeface="+mj-lt"/>
              <a:buAutoNum type="arabicPeriod"/>
            </a:pPr>
            <a:r>
              <a:rPr lang="ja-JP" altLang="en-US" dirty="0" smtClean="0"/>
              <a:t>亀井　靖高</a:t>
            </a:r>
            <a:endParaRPr lang="en-US" altLang="ja-JP" dirty="0" smtClean="0"/>
          </a:p>
          <a:p>
            <a:pPr marL="514350" indent="-514350">
              <a:buFont typeface="+mj-lt"/>
              <a:buAutoNum type="arabicPeriod"/>
            </a:pPr>
            <a:r>
              <a:rPr kumimoji="1" lang="ja-JP" altLang="en-US" dirty="0" smtClean="0"/>
              <a:t>大平　雅雄</a:t>
            </a:r>
            <a:endParaRPr kumimoji="1" lang="en-US" altLang="ja-JP" dirty="0" smtClean="0"/>
          </a:p>
          <a:p>
            <a:pPr marL="514350" indent="-514350">
              <a:buFont typeface="+mj-lt"/>
              <a:buAutoNum type="arabicPeriod"/>
            </a:pPr>
            <a:r>
              <a:rPr lang="ja-JP" altLang="en-US" dirty="0" smtClean="0"/>
              <a:t>伊原　彰紀</a:t>
            </a:r>
            <a:endParaRPr lang="en-US" altLang="ja-JP" dirty="0" smtClean="0"/>
          </a:p>
          <a:p>
            <a:pPr marL="514350" indent="-514350">
              <a:buFont typeface="+mj-lt"/>
              <a:buAutoNum type="arabicPeriod"/>
            </a:pPr>
            <a:r>
              <a:rPr kumimoji="1" lang="ja-JP" altLang="en-US" dirty="0" smtClean="0"/>
              <a:t>小山　貴和子</a:t>
            </a:r>
            <a:endParaRPr kumimoji="1" lang="en-US" altLang="ja-JP" dirty="0" smtClean="0"/>
          </a:p>
          <a:p>
            <a:pPr marL="514350" indent="-514350">
              <a:buFont typeface="+mj-lt"/>
              <a:buAutoNum type="arabicPeriod"/>
            </a:pPr>
            <a:r>
              <a:rPr lang="ja-JP" altLang="en-US" dirty="0" smtClean="0"/>
              <a:t>柗本  真佑</a:t>
            </a:r>
          </a:p>
          <a:p>
            <a:pPr marL="514350" indent="-514350">
              <a:buFont typeface="+mj-lt"/>
              <a:buAutoNum type="arabicPeriod"/>
            </a:pPr>
            <a:r>
              <a:rPr kumimoji="1" lang="ja-JP" altLang="en-US" dirty="0" smtClean="0"/>
              <a:t>松本　健一</a:t>
            </a:r>
            <a:endParaRPr kumimoji="1" lang="en-US" altLang="ja-JP" dirty="0" smtClean="0"/>
          </a:p>
          <a:p>
            <a:pPr marL="514350" indent="-514350">
              <a:buFont typeface="+mj-lt"/>
              <a:buAutoNum type="arabicPeriod"/>
            </a:pPr>
            <a:r>
              <a:rPr lang="ja-JP" altLang="en-US" dirty="0" smtClean="0"/>
              <a:t>鵜林　尚靖</a:t>
            </a:r>
            <a:endParaRPr lang="en-US" altLang="ja-JP" dirty="0" smtClean="0"/>
          </a:p>
          <a:p>
            <a:pPr marL="514350" indent="-514350">
              <a:buFont typeface="+mj-lt"/>
              <a:buAutoNum type="arabicPeriod"/>
            </a:pPr>
            <a:endParaRPr kumimoji="1" lang="en-US" altLang="ja-JP" dirty="0" smtClean="0"/>
          </a:p>
          <a:p>
            <a:pPr marL="514350" indent="-514350">
              <a:buFont typeface="+mj-lt"/>
              <a:buAutoNum type="arabicPeriod"/>
            </a:pPr>
            <a:endParaRPr lang="en-US" altLang="ja-JP" dirty="0" smtClean="0"/>
          </a:p>
          <a:p>
            <a:pPr marL="514350" indent="-514350">
              <a:buFont typeface="+mj-lt"/>
              <a:buAutoNum type="arabicPeriod"/>
            </a:pPr>
            <a:endParaRPr kumimoji="1" lang="en-US" altLang="ja-JP" dirty="0" smtClean="0"/>
          </a:p>
        </p:txBody>
      </p:sp>
      <p:pic>
        <p:nvPicPr>
          <p:cNvPr id="14" name="図 13" descr="伊原.png"/>
          <p:cNvPicPr>
            <a:picLocks noChangeAspect="1"/>
          </p:cNvPicPr>
          <p:nvPr/>
        </p:nvPicPr>
        <p:blipFill>
          <a:blip r:embed="rId2" cstate="print"/>
          <a:stretch>
            <a:fillRect/>
          </a:stretch>
        </p:blipFill>
        <p:spPr>
          <a:xfrm>
            <a:off x="3779912" y="3140968"/>
            <a:ext cx="1368152" cy="1368152"/>
          </a:xfrm>
          <a:prstGeom prst="rect">
            <a:avLst/>
          </a:prstGeom>
        </p:spPr>
      </p:pic>
      <p:pic>
        <p:nvPicPr>
          <p:cNvPr id="15" name="図 14" descr="yasutaka_kamei.jpg"/>
          <p:cNvPicPr>
            <a:picLocks noChangeAspect="1"/>
          </p:cNvPicPr>
          <p:nvPr/>
        </p:nvPicPr>
        <p:blipFill>
          <a:blip r:embed="rId3" cstate="print"/>
          <a:stretch>
            <a:fillRect/>
          </a:stretch>
        </p:blipFill>
        <p:spPr>
          <a:xfrm>
            <a:off x="4427984" y="1412776"/>
            <a:ext cx="1368152" cy="1440160"/>
          </a:xfrm>
          <a:prstGeom prst="rect">
            <a:avLst/>
          </a:prstGeom>
        </p:spPr>
      </p:pic>
      <p:pic>
        <p:nvPicPr>
          <p:cNvPr id="16" name="図 15" descr="大平　雅雄.jpeg"/>
          <p:cNvPicPr>
            <a:picLocks noChangeAspect="1"/>
          </p:cNvPicPr>
          <p:nvPr/>
        </p:nvPicPr>
        <p:blipFill>
          <a:blip r:embed="rId4" cstate="print"/>
          <a:stretch>
            <a:fillRect/>
          </a:stretch>
        </p:blipFill>
        <p:spPr>
          <a:xfrm>
            <a:off x="6444208" y="1412776"/>
            <a:ext cx="1440160" cy="1440160"/>
          </a:xfrm>
          <a:prstGeom prst="rect">
            <a:avLst/>
          </a:prstGeom>
        </p:spPr>
      </p:pic>
      <p:pic>
        <p:nvPicPr>
          <p:cNvPr id="17" name="図 16" descr="小山 貴和子.png"/>
          <p:cNvPicPr>
            <a:picLocks noChangeAspect="1"/>
          </p:cNvPicPr>
          <p:nvPr/>
        </p:nvPicPr>
        <p:blipFill>
          <a:blip r:embed="rId5" cstate="print"/>
          <a:stretch>
            <a:fillRect/>
          </a:stretch>
        </p:blipFill>
        <p:spPr>
          <a:xfrm>
            <a:off x="5580112" y="3140968"/>
            <a:ext cx="1224136" cy="1368152"/>
          </a:xfrm>
          <a:prstGeom prst="rect">
            <a:avLst/>
          </a:prstGeom>
        </p:spPr>
      </p:pic>
      <p:pic>
        <p:nvPicPr>
          <p:cNvPr id="18" name="図 17" descr="shinsuke.jpg"/>
          <p:cNvPicPr>
            <a:picLocks noChangeAspect="1"/>
          </p:cNvPicPr>
          <p:nvPr/>
        </p:nvPicPr>
        <p:blipFill>
          <a:blip r:embed="rId6" cstate="print"/>
          <a:stretch>
            <a:fillRect/>
          </a:stretch>
        </p:blipFill>
        <p:spPr>
          <a:xfrm>
            <a:off x="7236296" y="3140968"/>
            <a:ext cx="1368152" cy="1368152"/>
          </a:xfrm>
          <a:prstGeom prst="rect">
            <a:avLst/>
          </a:prstGeom>
        </p:spPr>
      </p:pic>
      <p:pic>
        <p:nvPicPr>
          <p:cNvPr id="20" name="図 19" descr="松本健一.png"/>
          <p:cNvPicPr>
            <a:picLocks noChangeAspect="1"/>
          </p:cNvPicPr>
          <p:nvPr/>
        </p:nvPicPr>
        <p:blipFill>
          <a:blip r:embed="rId7" cstate="print"/>
          <a:stretch>
            <a:fillRect/>
          </a:stretch>
        </p:blipFill>
        <p:spPr>
          <a:xfrm>
            <a:off x="4448721" y="4797152"/>
            <a:ext cx="1419423" cy="1419423"/>
          </a:xfrm>
          <a:prstGeom prst="rect">
            <a:avLst/>
          </a:prstGeom>
        </p:spPr>
      </p:pic>
      <p:pic>
        <p:nvPicPr>
          <p:cNvPr id="21" name="図 20" descr="鵜林.jpg"/>
          <p:cNvPicPr>
            <a:picLocks noChangeAspect="1"/>
          </p:cNvPicPr>
          <p:nvPr/>
        </p:nvPicPr>
        <p:blipFill>
          <a:blip r:embed="rId8" cstate="print"/>
          <a:stretch>
            <a:fillRect/>
          </a:stretch>
        </p:blipFill>
        <p:spPr>
          <a:xfrm>
            <a:off x="6372200" y="4797152"/>
            <a:ext cx="1403028" cy="144016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OSS</a:t>
            </a:r>
            <a:r>
              <a:rPr lang="ja-JP" altLang="en-US" dirty="0" smtClean="0"/>
              <a:t>開発プロジェクトの特徴の１つには、世界中に点在する開発者が共同開発を行うという分散開発の形態をとることである。</a:t>
            </a:r>
            <a:endParaRPr lang="en-US" altLang="ja-JP" dirty="0" smtClean="0"/>
          </a:p>
          <a:p>
            <a:endParaRPr lang="en-US" altLang="ja-JP" dirty="0" smtClean="0"/>
          </a:p>
          <a:p>
            <a:endParaRPr lang="en-US" altLang="ja-JP" dirty="0" smtClean="0"/>
          </a:p>
          <a:p>
            <a:r>
              <a:rPr lang="ja-JP" altLang="en-US" dirty="0" smtClean="0"/>
              <a:t>開発者は北米やヨーロッパだけではなく、アジア、オーストラリア、南アフリカ、南米に点在していることもある。</a:t>
            </a:r>
            <a:endParaRPr lang="en-US" altLang="ja-JP"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OSS</a:t>
            </a:r>
            <a:r>
              <a:rPr lang="ja-JP" altLang="en-US" dirty="0" smtClean="0"/>
              <a:t>開発プロジェクトでは、このような地域や時差をまたがった環境下で開発が行われているという特徴から、開発者同士の情報交換は主に電子メールなどが用いられている。</a:t>
            </a:r>
            <a:endParaRPr lang="en-US" altLang="ja-JP" dirty="0" smtClean="0"/>
          </a:p>
          <a:p>
            <a:endParaRPr lang="en-US" altLang="ja-JP" dirty="0" smtClean="0"/>
          </a:p>
          <a:p>
            <a:endParaRPr lang="en-US" altLang="ja-JP" dirty="0" smtClean="0"/>
          </a:p>
          <a:p>
            <a:endParaRPr kumimoji="1" lang="en-US" altLang="ja-JP" dirty="0" smtClean="0"/>
          </a:p>
          <a:p>
            <a:r>
              <a:rPr lang="ja-JP" altLang="en-US" dirty="0" smtClean="0"/>
              <a:t>しかし、グローバル環境下では電子メールにより情報交換を行う場合、時差の影響を受けて情報交換の達成に時間がかかると考えられる。</a:t>
            </a:r>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dirty="0" smtClean="0"/>
              <a:t>特に開発者が多いとされるアメリカ、西ヨーロッパ、中国では最大</a:t>
            </a:r>
            <a:r>
              <a:rPr lang="en-US" altLang="ja-JP" dirty="0" smtClean="0"/>
              <a:t>5</a:t>
            </a:r>
            <a:r>
              <a:rPr lang="ja-JP" altLang="en-US" dirty="0" smtClean="0"/>
              <a:t>時間の時差が発生する。</a:t>
            </a:r>
            <a:endParaRPr lang="en-US" altLang="ja-JP" dirty="0" smtClean="0"/>
          </a:p>
          <a:p>
            <a:endParaRPr kumimoji="1" lang="en-US" altLang="ja-JP" dirty="0" smtClean="0"/>
          </a:p>
          <a:p>
            <a:endParaRPr kumimoji="1" lang="en-US" altLang="ja-JP" dirty="0" smtClean="0"/>
          </a:p>
          <a:p>
            <a:r>
              <a:rPr lang="ja-JP" altLang="en-US" dirty="0" smtClean="0"/>
              <a:t>リアルタイムな情報交換は困難であり、タイムラグが発生する。</a:t>
            </a:r>
            <a:endParaRPr lang="en-US" altLang="ja-JP" dirty="0" smtClean="0"/>
          </a:p>
          <a:p>
            <a:pPr>
              <a:buNone/>
            </a:pPr>
            <a:endParaRPr lang="en-US" altLang="ja-JP" dirty="0" smtClean="0"/>
          </a:p>
          <a:p>
            <a:endParaRPr lang="en-US" altLang="ja-JP" dirty="0" smtClean="0"/>
          </a:p>
          <a:p>
            <a:r>
              <a:rPr lang="ja-JP" altLang="en-US" dirty="0" smtClean="0"/>
              <a:t>タイムラグは、開発スピード、生産性、品質管理能力の低下など悪影響をもたらすといわれている。</a:t>
            </a:r>
            <a:endParaRPr lang="en-US" altLang="ja-JP" dirty="0" smtClean="0"/>
          </a:p>
          <a:p>
            <a:endParaRPr lang="en-US" altLang="ja-JP"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本研究の目的</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OSS</a:t>
            </a:r>
            <a:r>
              <a:rPr lang="ja-JP" altLang="en-US" dirty="0" smtClean="0"/>
              <a:t>プロジェクト内におけるタイムラグによる実態を解明。</a:t>
            </a:r>
            <a:endParaRPr lang="en-US" altLang="ja-JP" dirty="0" smtClean="0"/>
          </a:p>
          <a:p>
            <a:endParaRPr kumimoji="1" lang="en-US" altLang="ja-JP" dirty="0" smtClean="0"/>
          </a:p>
          <a:p>
            <a:r>
              <a:rPr lang="ja-JP" altLang="en-US" dirty="0" smtClean="0"/>
              <a:t>メーリングリストを用いた情報交換時間を短縮化するための指針を得る。</a:t>
            </a:r>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dirty="0" smtClean="0"/>
          </a:p>
          <a:p>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２つの仮説</a:t>
            </a:r>
            <a:endParaRPr kumimoji="1" lang="en-US" altLang="ja-JP" dirty="0" smtClean="0"/>
          </a:p>
          <a:p>
            <a:endParaRPr kumimoji="1" lang="en-US" altLang="ja-JP" dirty="0" smtClean="0"/>
          </a:p>
          <a:p>
            <a:r>
              <a:rPr lang="ja-JP" altLang="en-US" dirty="0" smtClean="0"/>
              <a:t>仮説１：時差のある地域間の情報交換は返信時間は長くなる。</a:t>
            </a:r>
            <a:endParaRPr lang="en-US" altLang="ja-JP" dirty="0" smtClean="0"/>
          </a:p>
          <a:p>
            <a:endParaRPr kumimoji="1" lang="en-US" altLang="ja-JP" dirty="0" smtClean="0"/>
          </a:p>
          <a:p>
            <a:r>
              <a:rPr lang="ja-JP" altLang="en-US" dirty="0" smtClean="0"/>
              <a:t>仮説２：返信者の地域によって素早い返信を期待できる時間帯が異なる。</a:t>
            </a:r>
            <a:endParaRPr lang="en-US" altLang="ja-JP" dirty="0" smtClean="0"/>
          </a:p>
          <a:p>
            <a:endParaRPr kumimoji="1" lang="en-US" altLang="ja-JP" dirty="0" smtClean="0"/>
          </a:p>
          <a:p>
            <a:endParaRPr lang="en-US" altLang="ja-JP" dirty="0" smtClean="0"/>
          </a:p>
          <a:p>
            <a:r>
              <a:rPr kumimoji="1" lang="ja-JP" altLang="en-US" dirty="0" smtClean="0"/>
              <a:t>この２つを具体的に確かめる。</a:t>
            </a:r>
            <a:endParaRPr kumimoji="1"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タイムラグによる予備調査</a:t>
            </a:r>
            <a:endParaRPr kumimoji="1" lang="ja-JP" altLang="en-US" dirty="0"/>
          </a:p>
        </p:txBody>
      </p:sp>
      <p:sp>
        <p:nvSpPr>
          <p:cNvPr id="3" name="コンテンツ プレースホルダ 2"/>
          <p:cNvSpPr>
            <a:spLocks noGrp="1"/>
          </p:cNvSpPr>
          <p:nvPr>
            <p:ph sz="quarter" idx="1"/>
          </p:nvPr>
        </p:nvSpPr>
        <p:spPr/>
        <p:txBody>
          <a:bodyPr>
            <a:normAutofit fontScale="92500" lnSpcReduction="10000"/>
          </a:bodyPr>
          <a:lstStyle/>
          <a:p>
            <a:r>
              <a:rPr kumimoji="1" lang="en-US" altLang="ja-JP" dirty="0" smtClean="0"/>
              <a:t>Python</a:t>
            </a:r>
            <a:r>
              <a:rPr lang="ja-JP" altLang="en-US" dirty="0" smtClean="0"/>
              <a:t>プロジェクトの情報交換におけるタイムラグの実態を調査した。</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アメリカの開発者がヨーロッパの開発者にメールを送ってもすぐに返信されることはなかった。</a:t>
            </a:r>
            <a:endParaRPr lang="en-US" altLang="ja-JP" dirty="0" smtClean="0"/>
          </a:p>
          <a:p>
            <a:r>
              <a:rPr lang="ja-JP" altLang="en-US" dirty="0" smtClean="0"/>
              <a:t>ヨーロッパ現地時刻９時頃に返信されるケースが多かった。</a:t>
            </a:r>
            <a:endParaRPr lang="en-US" altLang="ja-JP" dirty="0" smtClean="0"/>
          </a:p>
          <a:p>
            <a:endParaRPr lang="en-US" altLang="ja-JP" dirty="0" smtClean="0"/>
          </a:p>
          <a:p>
            <a:endParaRPr lang="en-US" altLang="ja-JP" dirty="0" smtClean="0"/>
          </a:p>
          <a:p>
            <a:endParaRPr lang="en-US" altLang="ja-JP" dirty="0" smtClean="0"/>
          </a:p>
          <a:p>
            <a:endParaRPr kumimoji="1" lang="en-US" altLang="ja-JP" dirty="0" smtClean="0"/>
          </a:p>
          <a:p>
            <a:endParaRPr kumimoji="1" lang="en-US" altLang="ja-JP" dirty="0" smtClean="0"/>
          </a:p>
          <a:p>
            <a:endParaRPr kumimoji="1" lang="en-US" altLang="ja-JP" dirty="0" smtClean="0"/>
          </a:p>
        </p:txBody>
      </p:sp>
      <p:pic>
        <p:nvPicPr>
          <p:cNvPr id="6" name="図 5" descr="情報交換の１例.png"/>
          <p:cNvPicPr>
            <a:picLocks noChangeAspect="1"/>
          </p:cNvPicPr>
          <p:nvPr/>
        </p:nvPicPr>
        <p:blipFill>
          <a:blip r:embed="rId2" cstate="print"/>
          <a:stretch>
            <a:fillRect/>
          </a:stretch>
        </p:blipFill>
        <p:spPr>
          <a:xfrm>
            <a:off x="2411760" y="2050206"/>
            <a:ext cx="3648584" cy="231489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分析データの整形方法</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本論文ではまず、メールのヘッダ</a:t>
            </a:r>
            <a:r>
              <a:rPr lang="en-US" altLang="ja-JP" dirty="0" smtClean="0"/>
              <a:t>(Date</a:t>
            </a:r>
            <a:r>
              <a:rPr lang="ja-JP" altLang="en-US" dirty="0" smtClean="0"/>
              <a:t> </a:t>
            </a:r>
            <a:r>
              <a:rPr lang="en-US" altLang="ja-JP" dirty="0" smtClean="0"/>
              <a:t>,From)</a:t>
            </a:r>
            <a:r>
              <a:rPr lang="ja-JP" altLang="en-US" dirty="0" smtClean="0"/>
              <a:t>を解析し、メッセージの送信日時と送信場所のデータを収集する。</a:t>
            </a:r>
            <a:endParaRPr lang="en-US" altLang="ja-JP" dirty="0" smtClean="0"/>
          </a:p>
          <a:p>
            <a:endParaRPr kumimoji="1" lang="ja-JP" altLang="en-US" dirty="0"/>
          </a:p>
        </p:txBody>
      </p:sp>
      <p:pic>
        <p:nvPicPr>
          <p:cNvPr id="4" name="図 3" descr="分析データの収集と整形.png"/>
          <p:cNvPicPr>
            <a:picLocks noChangeAspect="1"/>
          </p:cNvPicPr>
          <p:nvPr/>
        </p:nvPicPr>
        <p:blipFill>
          <a:blip r:embed="rId2" cstate="print"/>
          <a:stretch>
            <a:fillRect/>
          </a:stretch>
        </p:blipFill>
        <p:spPr>
          <a:xfrm>
            <a:off x="1547664" y="2204864"/>
            <a:ext cx="6264696" cy="3672408"/>
          </a:xfrm>
          <a:prstGeom prst="rect">
            <a:avLst/>
          </a:prstGeom>
        </p:spPr>
      </p:pic>
      <p:sp>
        <p:nvSpPr>
          <p:cNvPr id="5" name="テキスト ボックス 4"/>
          <p:cNvSpPr txBox="1"/>
          <p:nvPr/>
        </p:nvSpPr>
        <p:spPr>
          <a:xfrm>
            <a:off x="611560" y="6309320"/>
            <a:ext cx="5040560" cy="369332"/>
          </a:xfrm>
          <a:prstGeom prst="rect">
            <a:avLst/>
          </a:prstGeom>
          <a:noFill/>
        </p:spPr>
        <p:txBody>
          <a:bodyPr wrap="square" rtlCol="0">
            <a:spAutoFit/>
          </a:bodyPr>
          <a:lstStyle/>
          <a:p>
            <a:r>
              <a:rPr kumimoji="1" lang="en-US" altLang="ja-JP" dirty="0" smtClean="0"/>
              <a:t>※</a:t>
            </a:r>
            <a:r>
              <a:rPr kumimoji="1" lang="ja-JP" altLang="en-US" dirty="0" smtClean="0"/>
              <a:t>メール</a:t>
            </a:r>
            <a:r>
              <a:rPr kumimoji="1" lang="en-US" altLang="ja-JP" dirty="0" smtClean="0"/>
              <a:t>E</a:t>
            </a:r>
            <a:r>
              <a:rPr kumimoji="1" lang="ja-JP" altLang="en-US" dirty="0" err="1" smtClean="0"/>
              <a:t>には</a:t>
            </a:r>
            <a:r>
              <a:rPr kumimoji="1" lang="ja-JP" altLang="en-US" dirty="0" smtClean="0"/>
              <a:t>返信がないので図</a:t>
            </a:r>
            <a:r>
              <a:rPr kumimoji="1" lang="en-US" altLang="ja-JP" dirty="0" smtClean="0"/>
              <a:t>c</a:t>
            </a:r>
            <a:r>
              <a:rPr kumimoji="1" lang="ja-JP" altLang="en-US" dirty="0" err="1" smtClean="0"/>
              <a:t>には</a:t>
            </a:r>
            <a:r>
              <a:rPr kumimoji="1" lang="ja-JP" altLang="en-US" dirty="0" smtClean="0"/>
              <a:t>現れない。</a:t>
            </a:r>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分析対象プロジェクト</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kumimoji="1" lang="en-US" altLang="ja-JP" dirty="0" smtClean="0"/>
              <a:t>Python</a:t>
            </a:r>
          </a:p>
          <a:p>
            <a:endParaRPr lang="en-US" altLang="ja-JP" dirty="0" smtClean="0"/>
          </a:p>
          <a:p>
            <a:r>
              <a:rPr kumimoji="1" lang="en-US" altLang="ja-JP" dirty="0" err="1" smtClean="0"/>
              <a:t>PostgreSQL</a:t>
            </a:r>
            <a:endParaRPr kumimoji="1" lang="en-US" altLang="ja-JP" dirty="0" smtClean="0"/>
          </a:p>
          <a:p>
            <a:endParaRPr lang="en-US" altLang="ja-JP" dirty="0" smtClean="0"/>
          </a:p>
          <a:p>
            <a:r>
              <a:rPr kumimoji="1" lang="en-US" altLang="ja-JP" dirty="0" smtClean="0"/>
              <a:t>Apache HTTP</a:t>
            </a:r>
            <a:r>
              <a:rPr lang="ja-JP" altLang="en-US" dirty="0" smtClean="0"/>
              <a:t> </a:t>
            </a:r>
            <a:r>
              <a:rPr kumimoji="1" lang="en-US" altLang="ja-JP" dirty="0" smtClean="0"/>
              <a:t>Server</a:t>
            </a:r>
          </a:p>
          <a:p>
            <a:endParaRPr lang="en-US" altLang="ja-JP" dirty="0" smtClean="0"/>
          </a:p>
          <a:p>
            <a:r>
              <a:rPr kumimoji="1" lang="en-US" altLang="ja-JP" dirty="0" smtClean="0"/>
              <a:t>Eclipse </a:t>
            </a:r>
            <a:r>
              <a:rPr kumimoji="1" lang="ja-JP" altLang="en-US" dirty="0" smtClean="0"/>
              <a:t>各プロジェクト</a:t>
            </a:r>
            <a:endParaRPr kumimoji="1" lang="en-US" altLang="ja-JP" dirty="0" smtClean="0"/>
          </a:p>
          <a:p>
            <a:pPr>
              <a:buNone/>
            </a:pPr>
            <a:r>
              <a:rPr lang="en-US" altLang="ja-JP" dirty="0" smtClean="0"/>
              <a:t>   Java Development tools</a:t>
            </a:r>
          </a:p>
          <a:p>
            <a:pPr>
              <a:buNone/>
            </a:pPr>
            <a:r>
              <a:rPr kumimoji="1" lang="en-US" altLang="ja-JP" dirty="0" smtClean="0"/>
              <a:t>   </a:t>
            </a:r>
            <a:r>
              <a:rPr kumimoji="1" lang="en-US" altLang="ja-JP" dirty="0" err="1" smtClean="0"/>
              <a:t>Plugin</a:t>
            </a:r>
            <a:r>
              <a:rPr kumimoji="1" lang="en-US" altLang="ja-JP" dirty="0" smtClean="0"/>
              <a:t> Development </a:t>
            </a:r>
            <a:r>
              <a:rPr kumimoji="1" lang="en-US" altLang="ja-JP" dirty="0" err="1" smtClean="0"/>
              <a:t>Enviroment</a:t>
            </a:r>
            <a:endParaRPr kumimoji="1" lang="en-US" altLang="ja-JP" dirty="0" smtClean="0"/>
          </a:p>
          <a:p>
            <a:pPr>
              <a:buNone/>
            </a:pPr>
            <a:r>
              <a:rPr lang="en-US" altLang="ja-JP" dirty="0" smtClean="0"/>
              <a:t>   Business </a:t>
            </a:r>
            <a:r>
              <a:rPr lang="en-US" altLang="ja-JP" dirty="0" err="1" smtClean="0"/>
              <a:t>Inteligence</a:t>
            </a:r>
            <a:r>
              <a:rPr lang="en-US" altLang="ja-JP" dirty="0" smtClean="0"/>
              <a:t> and Reporting</a:t>
            </a:r>
          </a:p>
          <a:p>
            <a:pPr>
              <a:buNone/>
            </a:pPr>
            <a:r>
              <a:rPr kumimoji="1" lang="en-US" altLang="ja-JP" dirty="0" smtClean="0"/>
              <a:t>   Eclipse Modeling Framework</a:t>
            </a:r>
          </a:p>
          <a:p>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分析対象プロジェクトの分類</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OSS</a:t>
            </a:r>
            <a:r>
              <a:rPr kumimoji="1" lang="ja-JP" altLang="en-US" dirty="0" smtClean="0"/>
              <a:t>プロジェクトは種類によって活動時間が異なる。</a:t>
            </a:r>
            <a:endParaRPr kumimoji="1" lang="en-US" altLang="ja-JP" dirty="0" smtClean="0"/>
          </a:p>
          <a:p>
            <a:endParaRPr lang="en-US" altLang="ja-JP" dirty="0" smtClean="0"/>
          </a:p>
          <a:p>
            <a:r>
              <a:rPr lang="ja-JP" altLang="en-US" dirty="0" smtClean="0"/>
              <a:t>ボランティア型では</a:t>
            </a:r>
            <a:r>
              <a:rPr lang="ja-JP" altLang="en-US" dirty="0" smtClean="0">
                <a:solidFill>
                  <a:srgbClr val="FF0000"/>
                </a:solidFill>
              </a:rPr>
              <a:t>夕方から夜</a:t>
            </a:r>
            <a:r>
              <a:rPr lang="ja-JP" altLang="en-US" dirty="0" smtClean="0"/>
              <a:t>にかけて情報交換が活発に行われていることが多い。</a:t>
            </a:r>
            <a:endParaRPr lang="en-US" altLang="ja-JP" dirty="0" smtClean="0"/>
          </a:p>
          <a:p>
            <a:endParaRPr kumimoji="1" lang="en-US" altLang="ja-JP" dirty="0" smtClean="0"/>
          </a:p>
          <a:p>
            <a:r>
              <a:rPr lang="ja-JP" altLang="en-US" dirty="0" smtClean="0"/>
              <a:t>企業混同型では業務時間中、つまり</a:t>
            </a:r>
            <a:r>
              <a:rPr lang="en-US" altLang="ja-JP" dirty="0" smtClean="0"/>
              <a:t>(</a:t>
            </a:r>
            <a:r>
              <a:rPr lang="ja-JP" altLang="en-US" dirty="0" smtClean="0">
                <a:solidFill>
                  <a:srgbClr val="FF0000"/>
                </a:solidFill>
              </a:rPr>
              <a:t>朝から夕方</a:t>
            </a:r>
            <a:r>
              <a:rPr lang="ja-JP" altLang="en-US" dirty="0" smtClean="0"/>
              <a:t>にかけて</a:t>
            </a:r>
            <a:r>
              <a:rPr lang="en-US" altLang="ja-JP" dirty="0" smtClean="0"/>
              <a:t>)</a:t>
            </a:r>
            <a:r>
              <a:rPr lang="ja-JP" altLang="en-US" dirty="0" smtClean="0"/>
              <a:t>情報交換が行われることが多い。</a:t>
            </a:r>
            <a:endParaRPr lang="en-US" altLang="ja-JP" dirty="0" smtClean="0"/>
          </a:p>
          <a:p>
            <a:endParaRPr kumimoji="1" lang="en-US" altLang="ja-JP" dirty="0" smtClean="0"/>
          </a:p>
          <a:p>
            <a:r>
              <a:rPr lang="ja-JP" altLang="en-US" dirty="0" smtClean="0"/>
              <a:t>よって２つに分類することが必要である。</a:t>
            </a:r>
            <a:endParaRPr lang="en-US" altLang="ja-JP"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分析対象プロジェクトの分類</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本研究では対象となるプロジェクトを２つに分類する。</a:t>
            </a:r>
            <a:endParaRPr kumimoji="1" lang="en-US" altLang="ja-JP" dirty="0" smtClean="0"/>
          </a:p>
          <a:p>
            <a:endParaRPr lang="en-US" altLang="ja-JP" dirty="0" smtClean="0"/>
          </a:p>
          <a:p>
            <a:endParaRPr kumimoji="1" lang="en-US" altLang="ja-JP" dirty="0" smtClean="0"/>
          </a:p>
          <a:p>
            <a:r>
              <a:rPr lang="ja-JP" altLang="en-US" dirty="0" smtClean="0"/>
              <a:t>ボランティア型</a:t>
            </a:r>
            <a:r>
              <a:rPr lang="en-US" altLang="ja-JP" dirty="0" smtClean="0"/>
              <a:t>(</a:t>
            </a:r>
            <a:r>
              <a:rPr lang="ja-JP" altLang="en-US" dirty="0" smtClean="0"/>
              <a:t>夜中心</a:t>
            </a:r>
            <a:r>
              <a:rPr lang="en-US" altLang="ja-JP" dirty="0" smtClean="0"/>
              <a:t>)</a:t>
            </a:r>
          </a:p>
          <a:p>
            <a:r>
              <a:rPr lang="en-US" altLang="ja-JP" dirty="0" smtClean="0"/>
              <a:t>Python,</a:t>
            </a:r>
            <a:r>
              <a:rPr lang="ja-JP" altLang="en-US" dirty="0" smtClean="0"/>
              <a:t>　</a:t>
            </a:r>
            <a:r>
              <a:rPr lang="en-US" altLang="ja-JP" dirty="0" err="1" smtClean="0"/>
              <a:t>PostgreSQL</a:t>
            </a:r>
            <a:r>
              <a:rPr lang="en-US" altLang="ja-JP" dirty="0" smtClean="0"/>
              <a:t>,</a:t>
            </a:r>
            <a:r>
              <a:rPr lang="ja-JP" altLang="en-US" dirty="0" smtClean="0"/>
              <a:t>　</a:t>
            </a:r>
            <a:r>
              <a:rPr lang="en-US" altLang="ja-JP" dirty="0" smtClean="0"/>
              <a:t>Apache</a:t>
            </a:r>
            <a:r>
              <a:rPr lang="ja-JP" altLang="en-US" dirty="0" smtClean="0"/>
              <a:t> </a:t>
            </a:r>
            <a:r>
              <a:rPr lang="en-US" altLang="ja-JP" dirty="0" smtClean="0"/>
              <a:t>HTTP Server(Apache)</a:t>
            </a:r>
          </a:p>
          <a:p>
            <a:endParaRPr lang="en-US" altLang="ja-JP" dirty="0" smtClean="0"/>
          </a:p>
          <a:p>
            <a:r>
              <a:rPr lang="ja-JP" altLang="en-US" dirty="0" smtClean="0"/>
              <a:t>企業混同型</a:t>
            </a:r>
            <a:r>
              <a:rPr lang="en-US" altLang="ja-JP" dirty="0" smtClean="0"/>
              <a:t>(</a:t>
            </a:r>
            <a:r>
              <a:rPr lang="ja-JP" altLang="en-US" dirty="0" smtClean="0"/>
              <a:t>朝中心</a:t>
            </a:r>
            <a:r>
              <a:rPr lang="en-US" altLang="ja-JP" dirty="0" smtClean="0"/>
              <a:t>)</a:t>
            </a:r>
          </a:p>
          <a:p>
            <a:r>
              <a:rPr lang="en-US" altLang="ja-JP" dirty="0" smtClean="0"/>
              <a:t>Eclipse</a:t>
            </a:r>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endParaRPr kumimoji="1" lang="ja-JP" altLang="en-US" dirty="0"/>
          </a:p>
        </p:txBody>
      </p:sp>
      <p:sp>
        <p:nvSpPr>
          <p:cNvPr id="3" name="コンテンツ プレースホルダ 2"/>
          <p:cNvSpPr>
            <a:spLocks noGrp="1"/>
          </p:cNvSpPr>
          <p:nvPr>
            <p:ph sz="quarter" idx="1"/>
          </p:nvPr>
        </p:nvSpPr>
        <p:spPr/>
        <p:txBody>
          <a:bodyPr/>
          <a:lstStyle/>
          <a:p>
            <a:r>
              <a:rPr lang="ja-JP" altLang="en-US" sz="2400" dirty="0" smtClean="0"/>
              <a:t>主に開発に関する話題</a:t>
            </a:r>
            <a:r>
              <a:rPr lang="en-US" altLang="ja-JP" sz="2400" dirty="0" smtClean="0"/>
              <a:t>(</a:t>
            </a:r>
            <a:r>
              <a:rPr lang="ja-JP" altLang="en-US" sz="2400" dirty="0" smtClean="0"/>
              <a:t>新機能、バグ報告、メンテナンス、リリース</a:t>
            </a:r>
            <a:r>
              <a:rPr lang="en-US" altLang="ja-JP" sz="2400" dirty="0" smtClean="0"/>
              <a:t>)</a:t>
            </a:r>
            <a:r>
              <a:rPr lang="ja-JP" altLang="en-US" sz="2400" dirty="0" smtClean="0"/>
              <a:t>を取り扱うＭＬまたはニュースグループのアーカイブ。</a:t>
            </a:r>
            <a:endParaRPr lang="en-US" altLang="ja-JP" sz="2400" dirty="0" smtClean="0"/>
          </a:p>
          <a:p>
            <a:endParaRPr lang="en-US" altLang="ja-JP" sz="2400" dirty="0" smtClean="0"/>
          </a:p>
          <a:p>
            <a:endParaRPr kumimoji="1" lang="ja-JP" altLang="en-US" dirty="0"/>
          </a:p>
        </p:txBody>
      </p:sp>
      <p:pic>
        <p:nvPicPr>
          <p:cNvPr id="4" name="図 3" descr="データセット.png"/>
          <p:cNvPicPr>
            <a:picLocks noChangeAspect="1"/>
          </p:cNvPicPr>
          <p:nvPr/>
        </p:nvPicPr>
        <p:blipFill>
          <a:blip r:embed="rId2" cstate="print"/>
          <a:stretch>
            <a:fillRect/>
          </a:stretch>
        </p:blipFill>
        <p:spPr>
          <a:xfrm>
            <a:off x="755576" y="2204864"/>
            <a:ext cx="7704856" cy="403244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各時差帯おけるメッセージ数</a:t>
            </a:r>
            <a:endParaRPr kumimoji="1" lang="ja-JP" altLang="en-US" dirty="0"/>
          </a:p>
        </p:txBody>
      </p:sp>
      <p:pic>
        <p:nvPicPr>
          <p:cNvPr id="4" name="コンテンツ プレースホルダ 3" descr="各時差帯別メッセージ数.png"/>
          <p:cNvPicPr>
            <a:picLocks noGrp="1" noChangeAspect="1"/>
          </p:cNvPicPr>
          <p:nvPr>
            <p:ph sz="quarter" idx="1"/>
          </p:nvPr>
        </p:nvPicPr>
        <p:blipFill>
          <a:blip r:embed="rId2" cstate="print"/>
          <a:stretch>
            <a:fillRect/>
          </a:stretch>
        </p:blipFill>
        <p:spPr>
          <a:xfrm>
            <a:off x="1115616" y="1340768"/>
            <a:ext cx="6912767" cy="4752527"/>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各時差帯おけるメッセージ数</a:t>
            </a:r>
            <a:endParaRPr kumimoji="1" lang="ja-JP" altLang="en-US" dirty="0"/>
          </a:p>
        </p:txBody>
      </p:sp>
      <p:pic>
        <p:nvPicPr>
          <p:cNvPr id="4" name="コンテンツ プレースホルダ 3" descr="各時差帯別メッセージ数2.png"/>
          <p:cNvPicPr>
            <a:picLocks noGrp="1" noChangeAspect="1"/>
          </p:cNvPicPr>
          <p:nvPr>
            <p:ph sz="quarter" idx="1"/>
          </p:nvPr>
        </p:nvPicPr>
        <p:blipFill>
          <a:blip r:embed="rId2" cstate="print"/>
          <a:stretch>
            <a:fillRect/>
          </a:stretch>
        </p:blipFill>
        <p:spPr>
          <a:xfrm>
            <a:off x="1043608" y="1556793"/>
            <a:ext cx="7056783" cy="4464495"/>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各時差帯おけるメッセージ数</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lang="ja-JP" altLang="en-US" dirty="0" smtClean="0"/>
              <a:t>とくにメッセージ数が多い時差帯は</a:t>
            </a:r>
            <a:r>
              <a:rPr lang="en-US" altLang="ja-JP" dirty="0" smtClean="0"/>
              <a:t>UTC-8~-4</a:t>
            </a:r>
            <a:r>
              <a:rPr lang="ja-JP" altLang="en-US" dirty="0" smtClean="0"/>
              <a:t>と</a:t>
            </a:r>
            <a:r>
              <a:rPr lang="en-US" altLang="ja-JP" dirty="0" smtClean="0"/>
              <a:t>UTC0~3</a:t>
            </a:r>
            <a:r>
              <a:rPr lang="ja-JP" altLang="en-US" dirty="0" smtClean="0"/>
              <a:t>付近である。</a:t>
            </a:r>
            <a:endParaRPr lang="en-US" altLang="ja-JP" dirty="0" smtClean="0"/>
          </a:p>
          <a:p>
            <a:pPr>
              <a:buNone/>
            </a:pPr>
            <a:endParaRPr lang="en-US" altLang="ja-JP" dirty="0" smtClean="0"/>
          </a:p>
          <a:p>
            <a:pPr marL="514350" indent="-514350">
              <a:buFont typeface="+mj-lt"/>
              <a:buAutoNum type="arabicPeriod"/>
            </a:pPr>
            <a:r>
              <a:rPr lang="en-US" altLang="ja-JP" dirty="0" smtClean="0"/>
              <a:t>UTC-8~-4(</a:t>
            </a:r>
            <a:r>
              <a:rPr lang="ja-JP" altLang="en-US" dirty="0" smtClean="0"/>
              <a:t>北アメリカ・南アメリカ</a:t>
            </a:r>
            <a:r>
              <a:rPr lang="en-US" altLang="ja-JP" dirty="0" smtClean="0"/>
              <a:t>=</a:t>
            </a:r>
            <a:r>
              <a:rPr lang="ja-JP" altLang="en-US" dirty="0" smtClean="0"/>
              <a:t>米大陸地域</a:t>
            </a:r>
            <a:r>
              <a:rPr lang="en-US" altLang="ja-JP" dirty="0" smtClean="0"/>
              <a:t>)</a:t>
            </a:r>
          </a:p>
          <a:p>
            <a:pPr marL="514350" indent="-514350">
              <a:buFont typeface="+mj-lt"/>
              <a:buAutoNum type="arabicPeriod"/>
            </a:pPr>
            <a:endParaRPr lang="en-US" altLang="ja-JP" dirty="0" smtClean="0"/>
          </a:p>
          <a:p>
            <a:pPr marL="514350" indent="-514350">
              <a:buFont typeface="+mj-lt"/>
              <a:buAutoNum type="arabicPeriod"/>
            </a:pPr>
            <a:r>
              <a:rPr lang="en-US" altLang="ja-JP" dirty="0" smtClean="0"/>
              <a:t>UTC+0~+3(</a:t>
            </a:r>
            <a:r>
              <a:rPr lang="ja-JP" altLang="en-US" dirty="0" smtClean="0"/>
              <a:t>ヨーロッパ・アフリカ</a:t>
            </a:r>
            <a:r>
              <a:rPr lang="en-US" altLang="ja-JP" dirty="0" smtClean="0"/>
              <a:t>=</a:t>
            </a:r>
            <a:r>
              <a:rPr lang="ja-JP" altLang="en-US" dirty="0" smtClean="0"/>
              <a:t>欧・アフリカ地域</a:t>
            </a:r>
            <a:r>
              <a:rPr lang="en-US" altLang="ja-JP" dirty="0" smtClean="0"/>
              <a:t>)</a:t>
            </a:r>
          </a:p>
          <a:p>
            <a:endParaRPr kumimoji="1" lang="en-US" altLang="ja-JP" dirty="0" smtClean="0"/>
          </a:p>
          <a:p>
            <a:endParaRPr lang="en-US" altLang="ja-JP" dirty="0" smtClean="0"/>
          </a:p>
          <a:p>
            <a:r>
              <a:rPr lang="ja-JP" altLang="en-US" dirty="0" smtClean="0"/>
              <a:t>全プロジェクトの半数以上のメールがこれらの地域から送られており、この２地域を分析することがプロジェクトの理解につながるとする。</a:t>
            </a:r>
            <a:endParaRPr kumimoji="1" lang="ja-JP"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分析対象地域と統計量</a:t>
            </a:r>
            <a:endParaRPr kumimoji="1" lang="ja-JP" altLang="en-US" dirty="0"/>
          </a:p>
        </p:txBody>
      </p:sp>
      <p:pic>
        <p:nvPicPr>
          <p:cNvPr id="4" name="コンテンツ プレースホルダ 3" descr="分析対象地域と統計量.png"/>
          <p:cNvPicPr>
            <a:picLocks noGrp="1" noChangeAspect="1"/>
          </p:cNvPicPr>
          <p:nvPr>
            <p:ph sz="quarter" idx="1"/>
          </p:nvPr>
        </p:nvPicPr>
        <p:blipFill>
          <a:blip r:embed="rId2" cstate="print"/>
          <a:stretch>
            <a:fillRect/>
          </a:stretch>
        </p:blipFill>
        <p:spPr>
          <a:xfrm>
            <a:off x="755576" y="1484784"/>
            <a:ext cx="7560840" cy="4464496"/>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仮説１</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（仮説１）：時差のある地域間の情報交換は返信時間が長くなる。</a:t>
            </a:r>
            <a:endParaRPr kumimoji="1" lang="en-US" altLang="ja-JP" dirty="0" smtClean="0"/>
          </a:p>
          <a:p>
            <a:endParaRPr lang="en-US" altLang="ja-JP" dirty="0" smtClean="0"/>
          </a:p>
          <a:p>
            <a:endParaRPr lang="en-US" altLang="ja-JP" dirty="0" smtClean="0"/>
          </a:p>
          <a:p>
            <a:r>
              <a:rPr kumimoji="1" lang="ja-JP" altLang="en-US" dirty="0" smtClean="0"/>
              <a:t>（分析）：同一タイムゾーン内</a:t>
            </a:r>
            <a:r>
              <a:rPr kumimoji="1" lang="en-US" altLang="ja-JP" dirty="0" smtClean="0"/>
              <a:t>(</a:t>
            </a:r>
            <a:r>
              <a:rPr kumimoji="1" lang="ja-JP" altLang="en-US" dirty="0" smtClean="0"/>
              <a:t>時差帯</a:t>
            </a:r>
            <a:r>
              <a:rPr kumimoji="1" lang="en-US" altLang="ja-JP" dirty="0" smtClean="0"/>
              <a:t>)</a:t>
            </a:r>
            <a:r>
              <a:rPr kumimoji="1" lang="ja-JP" altLang="en-US" dirty="0" smtClean="0"/>
              <a:t>の返信時間の差が統計的に</a:t>
            </a:r>
            <a:r>
              <a:rPr lang="ja-JP" altLang="en-US" dirty="0" smtClean="0"/>
              <a:t>有意であるかどうかを検定する。</a:t>
            </a:r>
            <a:endParaRPr lang="en-US" altLang="ja-JP" dirty="0" smtClean="0"/>
          </a:p>
          <a:p>
            <a:endParaRPr kumimoji="1" lang="en-US" altLang="ja-JP" dirty="0" smtClean="0"/>
          </a:p>
          <a:p>
            <a:endParaRPr lang="en-US" altLang="ja-JP" dirty="0" smtClean="0"/>
          </a:p>
          <a:p>
            <a:r>
              <a:rPr kumimoji="1" lang="ja-JP" altLang="en-US" dirty="0" smtClean="0"/>
              <a:t>検定にはウィルコクソンの順位和検定を</a:t>
            </a:r>
            <a:r>
              <a:rPr lang="ja-JP" altLang="en-US" dirty="0" smtClean="0"/>
              <a:t>有意水準</a:t>
            </a:r>
            <a:r>
              <a:rPr lang="en-US" altLang="ja-JP" dirty="0" smtClean="0"/>
              <a:t>5%</a:t>
            </a:r>
            <a:r>
              <a:rPr lang="ja-JP" altLang="en-US" dirty="0" smtClean="0"/>
              <a:t>で</a:t>
            </a:r>
            <a:r>
              <a:rPr kumimoji="1" lang="ja-JP" altLang="en-US" dirty="0" smtClean="0"/>
              <a:t>用いる。</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188640"/>
            <a:ext cx="8229600" cy="990600"/>
          </a:xfrm>
        </p:spPr>
        <p:txBody>
          <a:bodyPr/>
          <a:lstStyle/>
          <a:p>
            <a:r>
              <a:rPr kumimoji="1" lang="ja-JP" altLang="en-US" dirty="0" smtClean="0"/>
              <a:t>ウィルコクソンの順位和検定</a:t>
            </a:r>
            <a:endParaRPr kumimoji="1" lang="ja-JP" altLang="en-US" dirty="0"/>
          </a:p>
        </p:txBody>
      </p:sp>
      <p:sp>
        <p:nvSpPr>
          <p:cNvPr id="3" name="コンテンツ プレースホルダ 2"/>
          <p:cNvSpPr>
            <a:spLocks noGrp="1"/>
          </p:cNvSpPr>
          <p:nvPr>
            <p:ph sz="quarter" idx="1"/>
          </p:nvPr>
        </p:nvSpPr>
        <p:spPr/>
        <p:txBody>
          <a:bodyPr/>
          <a:lstStyle/>
          <a:p>
            <a:r>
              <a:rPr lang="ja-JP" altLang="en-US" sz="1800" dirty="0" smtClean="0"/>
              <a:t>帰無仮説 </a:t>
            </a:r>
            <a:r>
              <a:rPr lang="en-US" altLang="ja-JP" sz="1800" i="1" dirty="0" smtClean="0"/>
              <a:t>H</a:t>
            </a:r>
            <a:r>
              <a:rPr lang="en-US" altLang="ja-JP" sz="1800" dirty="0" smtClean="0"/>
              <a:t>0</a:t>
            </a:r>
            <a:r>
              <a:rPr lang="ja-JP" altLang="en-US" sz="1800" dirty="0" smtClean="0"/>
              <a:t>：「母代表値に差はない」。 </a:t>
            </a:r>
          </a:p>
          <a:p>
            <a:r>
              <a:rPr lang="ja-JP" altLang="en-US" sz="1800" dirty="0" smtClean="0"/>
              <a:t>対立仮説 </a:t>
            </a:r>
            <a:r>
              <a:rPr lang="en-US" altLang="ja-JP" sz="1800" i="1" dirty="0" smtClean="0"/>
              <a:t>H</a:t>
            </a:r>
            <a:r>
              <a:rPr lang="en-US" altLang="ja-JP" sz="1800" dirty="0" smtClean="0"/>
              <a:t>1</a:t>
            </a:r>
            <a:r>
              <a:rPr lang="ja-JP" altLang="en-US" sz="1800" dirty="0" smtClean="0"/>
              <a:t>：「母代表値に差がある」。 </a:t>
            </a:r>
          </a:p>
          <a:p>
            <a:r>
              <a:rPr lang="ja-JP" altLang="en-US" sz="1800" dirty="0" smtClean="0"/>
              <a:t>有意水準 </a:t>
            </a:r>
            <a:r>
              <a:rPr lang="en-US" altLang="ja-JP" sz="1800" i="1" dirty="0" smtClean="0"/>
              <a:t>α</a:t>
            </a:r>
            <a:r>
              <a:rPr lang="ja-JP" altLang="en-US" sz="1800" dirty="0" smtClean="0"/>
              <a:t> で両側検定を行う（片側検定も定義できる）。 </a:t>
            </a:r>
            <a:endParaRPr lang="en-US" altLang="ja-JP" sz="1800" dirty="0" smtClean="0"/>
          </a:p>
          <a:p>
            <a:endParaRPr lang="en-US" altLang="ja-JP" sz="1800" dirty="0" smtClean="0"/>
          </a:p>
          <a:p>
            <a:endParaRPr lang="ja-JP" altLang="en-US" sz="1800" dirty="0" smtClean="0"/>
          </a:p>
          <a:p>
            <a:endParaRPr kumimoji="1" lang="en-US" altLang="ja-JP" dirty="0" smtClean="0"/>
          </a:p>
          <a:p>
            <a:endParaRPr lang="en-US" altLang="ja-JP" dirty="0" smtClean="0"/>
          </a:p>
          <a:p>
            <a:endParaRPr kumimoji="1" lang="en-US" altLang="ja-JP" dirty="0" smtClean="0"/>
          </a:p>
          <a:p>
            <a:r>
              <a:rPr kumimoji="1" lang="en-US" altLang="ja-JP" dirty="0" smtClean="0"/>
              <a:t>Xi-Yi</a:t>
            </a:r>
            <a:r>
              <a:rPr kumimoji="1" lang="ja-JP" altLang="en-US" dirty="0" smtClean="0"/>
              <a:t>に有意差があるかどうかを調べる。</a:t>
            </a:r>
            <a:endParaRPr kumimoji="1" lang="ja-JP" altLang="en-US" dirty="0"/>
          </a:p>
        </p:txBody>
      </p:sp>
      <p:pic>
        <p:nvPicPr>
          <p:cNvPr id="4" name="図 3" descr="ウィルコクソン.png"/>
          <p:cNvPicPr>
            <a:picLocks noChangeAspect="1"/>
          </p:cNvPicPr>
          <p:nvPr/>
        </p:nvPicPr>
        <p:blipFill>
          <a:blip r:embed="rId2" cstate="print"/>
          <a:stretch>
            <a:fillRect/>
          </a:stretch>
        </p:blipFill>
        <p:spPr>
          <a:xfrm>
            <a:off x="2709603" y="2564904"/>
            <a:ext cx="3518582" cy="1381600"/>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ウィルコクソンの順位和検定</a:t>
            </a:r>
            <a:endParaRPr kumimoji="1" lang="ja-JP" altLang="en-US" dirty="0"/>
          </a:p>
        </p:txBody>
      </p:sp>
      <p:sp>
        <p:nvSpPr>
          <p:cNvPr id="3" name="コンテンツ プレースホルダ 2"/>
          <p:cNvSpPr>
            <a:spLocks noGrp="1"/>
          </p:cNvSpPr>
          <p:nvPr>
            <p:ph sz="quarter" idx="1"/>
          </p:nvPr>
        </p:nvSpPr>
        <p:spPr/>
        <p:txBody>
          <a:bodyPr/>
          <a:lstStyle/>
          <a:p>
            <a:r>
              <a:rPr lang="en-US" altLang="ja-JP" sz="2400" i="1" dirty="0" smtClean="0"/>
              <a:t>Xi</a:t>
            </a:r>
            <a:r>
              <a:rPr lang="en-US" altLang="ja-JP" sz="2400" dirty="0" smtClean="0"/>
              <a:t>&gt;</a:t>
            </a:r>
            <a:r>
              <a:rPr lang="en-US" altLang="ja-JP" sz="2400" i="1" dirty="0" smtClean="0"/>
              <a:t>Yi</a:t>
            </a:r>
            <a:r>
              <a:rPr lang="ja-JP" altLang="en-US" sz="2400" dirty="0" smtClean="0"/>
              <a:t> の組の順位の和と </a:t>
            </a:r>
            <a:r>
              <a:rPr lang="en-US" altLang="ja-JP" sz="2400" i="1" dirty="0" smtClean="0"/>
              <a:t>Xi</a:t>
            </a:r>
            <a:r>
              <a:rPr lang="en-US" altLang="ja-JP" sz="2400" dirty="0" smtClean="0"/>
              <a:t>&lt;</a:t>
            </a:r>
            <a:r>
              <a:rPr lang="en-US" altLang="ja-JP" sz="2400" i="1" dirty="0" smtClean="0"/>
              <a:t>Yi</a:t>
            </a:r>
            <a:r>
              <a:rPr lang="ja-JP" altLang="en-US" sz="2400" dirty="0" smtClean="0"/>
              <a:t> の組の順位の和のうち，小さい方を検定統計量 </a:t>
            </a:r>
            <a:r>
              <a:rPr lang="en-US" altLang="ja-JP" sz="2400" i="1" dirty="0" smtClean="0"/>
              <a:t>T</a:t>
            </a:r>
            <a:r>
              <a:rPr lang="ja-JP" altLang="en-US" sz="2400" dirty="0" smtClean="0"/>
              <a:t> とする。</a:t>
            </a:r>
            <a:endParaRPr lang="en-US" altLang="ja-JP" sz="2400" dirty="0" smtClean="0"/>
          </a:p>
          <a:p>
            <a:endParaRPr lang="en-US" altLang="ja-JP" sz="2400" dirty="0" smtClean="0"/>
          </a:p>
          <a:p>
            <a:r>
              <a:rPr lang="ja-JP" altLang="en-US" sz="2400" dirty="0" smtClean="0"/>
              <a:t>例題では，</a:t>
            </a:r>
            <a:r>
              <a:rPr lang="en-US" altLang="ja-JP" sz="2400" i="1" dirty="0" smtClean="0"/>
              <a:t>Xi</a:t>
            </a:r>
            <a:r>
              <a:rPr lang="en-US" altLang="ja-JP" sz="2400" dirty="0" smtClean="0"/>
              <a:t>&gt;</a:t>
            </a:r>
            <a:r>
              <a:rPr lang="en-US" altLang="ja-JP" sz="2400" i="1" dirty="0" smtClean="0"/>
              <a:t>Yi</a:t>
            </a:r>
            <a:r>
              <a:rPr lang="ja-JP" altLang="en-US" sz="2400" dirty="0" smtClean="0"/>
              <a:t> の組に付けられた順位の和は </a:t>
            </a:r>
            <a:r>
              <a:rPr lang="en-US" altLang="ja-JP" sz="2400" dirty="0" smtClean="0"/>
              <a:t>7+6+9=22</a:t>
            </a:r>
            <a:r>
              <a:rPr lang="ja-JP" altLang="en-US" sz="2400" dirty="0" smtClean="0"/>
              <a:t/>
            </a:r>
            <a:br>
              <a:rPr lang="ja-JP" altLang="en-US" sz="2400" dirty="0" smtClean="0"/>
            </a:br>
            <a:r>
              <a:rPr lang="en-US" altLang="ja-JP" sz="2400" i="1" dirty="0" smtClean="0"/>
              <a:t>Xi</a:t>
            </a:r>
            <a:r>
              <a:rPr lang="en-US" altLang="ja-JP" sz="2400" dirty="0" smtClean="0"/>
              <a:t>&lt;</a:t>
            </a:r>
            <a:r>
              <a:rPr lang="en-US" altLang="ja-JP" sz="2400" i="1" dirty="0" smtClean="0"/>
              <a:t>Yi</a:t>
            </a:r>
            <a:r>
              <a:rPr lang="ja-JP" altLang="en-US" sz="2400" dirty="0" smtClean="0"/>
              <a:t> の組に付けられた順位の和は</a:t>
            </a:r>
            <a:endParaRPr lang="en-US" altLang="ja-JP" sz="2400" dirty="0" smtClean="0"/>
          </a:p>
          <a:p>
            <a:r>
              <a:rPr lang="en-US" altLang="ja-JP" sz="2400" dirty="0" smtClean="0"/>
              <a:t>4+8+3+1.5+5+1.5=23</a:t>
            </a:r>
            <a:r>
              <a:rPr lang="ja-JP" altLang="en-US" sz="2400" dirty="0" smtClean="0"/>
              <a:t/>
            </a:r>
            <a:br>
              <a:rPr lang="ja-JP" altLang="en-US" sz="2400" dirty="0" smtClean="0"/>
            </a:br>
            <a:r>
              <a:rPr lang="ja-JP" altLang="en-US" sz="2400" dirty="0" smtClean="0"/>
              <a:t>となるので，</a:t>
            </a:r>
            <a:r>
              <a:rPr lang="en-US" altLang="ja-JP" sz="2400" i="1" dirty="0" smtClean="0"/>
              <a:t>T</a:t>
            </a:r>
            <a:r>
              <a:rPr lang="en-US" altLang="ja-JP" sz="2400" dirty="0" smtClean="0"/>
              <a:t>=22</a:t>
            </a:r>
            <a:r>
              <a:rPr lang="ja-JP" altLang="en-US" sz="2400" dirty="0" smtClean="0"/>
              <a:t> である。</a:t>
            </a:r>
            <a:endParaRPr lang="en-US" altLang="ja-JP" sz="2400" dirty="0" smtClean="0"/>
          </a:p>
          <a:p>
            <a:endParaRPr lang="en-US" altLang="ja-JP" sz="2400" dirty="0" smtClean="0"/>
          </a:p>
          <a:p>
            <a:endParaRPr lang="ja-JP" altLang="en-US" sz="2400" dirty="0" smtClean="0"/>
          </a:p>
          <a:p>
            <a:endParaRPr kumimoji="1" lang="en-US" altLang="ja-JP" dirty="0" smtClean="0"/>
          </a:p>
          <a:p>
            <a:endParaRPr kumimoji="1" lang="ja-JP" altLang="en-US" dirty="0"/>
          </a:p>
        </p:txBody>
      </p:sp>
      <p:pic>
        <p:nvPicPr>
          <p:cNvPr id="4" name="図 3" descr="ウィルコクソン式.png"/>
          <p:cNvPicPr>
            <a:picLocks noChangeAspect="1"/>
          </p:cNvPicPr>
          <p:nvPr/>
        </p:nvPicPr>
        <p:blipFill>
          <a:blip r:embed="rId2" cstate="print"/>
          <a:stretch>
            <a:fillRect/>
          </a:stretch>
        </p:blipFill>
        <p:spPr>
          <a:xfrm>
            <a:off x="4427984" y="4797152"/>
            <a:ext cx="2229161" cy="1181265"/>
          </a:xfrm>
          <a:prstGeom prst="rect">
            <a:avLst/>
          </a:prstGeo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ウィルコクソンの順位和検定</a:t>
            </a:r>
            <a:endParaRPr kumimoji="1" lang="ja-JP" altLang="en-US" dirty="0"/>
          </a:p>
        </p:txBody>
      </p:sp>
      <p:sp>
        <p:nvSpPr>
          <p:cNvPr id="6" name="コンテンツ プレースホルダ 5"/>
          <p:cNvSpPr>
            <a:spLocks noGrp="1"/>
          </p:cNvSpPr>
          <p:nvPr>
            <p:ph sz="quarter" idx="1"/>
          </p:nvPr>
        </p:nvSpPr>
        <p:spPr/>
        <p:txBody>
          <a:bodyPr/>
          <a:lstStyle/>
          <a:p>
            <a:r>
              <a:rPr kumimoji="1" lang="ja-JP" altLang="en-US" dirty="0" smtClean="0"/>
              <a:t>有意水準にもとづいて帰無仮説、対立仮説のどちらを採択するかを決めるものである。</a:t>
            </a:r>
            <a:endParaRPr kumimoji="1" lang="en-US" altLang="ja-JP" dirty="0" smtClean="0"/>
          </a:p>
          <a:p>
            <a:endParaRPr lang="en-US" altLang="ja-JP" dirty="0" smtClean="0"/>
          </a:p>
          <a:p>
            <a:r>
              <a:rPr lang="ja-JP" altLang="en-US" sz="2400" dirty="0" smtClean="0"/>
              <a:t>帰無仮説 </a:t>
            </a:r>
            <a:r>
              <a:rPr lang="en-US" altLang="ja-JP" sz="2400" i="1" dirty="0" smtClean="0"/>
              <a:t>H</a:t>
            </a:r>
            <a:r>
              <a:rPr lang="en-US" altLang="ja-JP" sz="2400" dirty="0" smtClean="0"/>
              <a:t>0</a:t>
            </a:r>
            <a:r>
              <a:rPr lang="ja-JP" altLang="en-US" sz="2400" dirty="0" smtClean="0"/>
              <a:t>：「母代表値に差はない」。 </a:t>
            </a:r>
          </a:p>
          <a:p>
            <a:r>
              <a:rPr lang="ja-JP" altLang="en-US" sz="2400" dirty="0" smtClean="0"/>
              <a:t>対立仮説 </a:t>
            </a:r>
            <a:r>
              <a:rPr lang="en-US" altLang="ja-JP" sz="2400" i="1" dirty="0" smtClean="0"/>
              <a:t>H</a:t>
            </a:r>
            <a:r>
              <a:rPr lang="en-US" altLang="ja-JP" sz="2400" dirty="0" smtClean="0"/>
              <a:t>1</a:t>
            </a:r>
            <a:r>
              <a:rPr lang="ja-JP" altLang="en-US" sz="2400" dirty="0" smtClean="0"/>
              <a:t>：「母代表値に差がある」。 </a:t>
            </a:r>
            <a:endParaRPr lang="en-US" altLang="ja-JP" sz="2400" dirty="0" smtClean="0"/>
          </a:p>
          <a:p>
            <a:endParaRPr lang="en-US" altLang="ja-JP" sz="2400" dirty="0" smtClean="0"/>
          </a:p>
          <a:p>
            <a:r>
              <a:rPr lang="ja-JP" altLang="en-US" sz="2400" dirty="0" smtClean="0"/>
              <a:t>今回は</a:t>
            </a:r>
            <a:r>
              <a:rPr lang="en-US" altLang="ja-JP" sz="2400" dirty="0" smtClean="0"/>
              <a:t>p</a:t>
            </a:r>
            <a:r>
              <a:rPr lang="ja-JP" altLang="en-US" sz="2400" dirty="0" smtClean="0"/>
              <a:t>値が</a:t>
            </a:r>
            <a:r>
              <a:rPr lang="en-US" altLang="ja-JP" sz="2400" dirty="0" smtClean="0"/>
              <a:t>0.05</a:t>
            </a:r>
            <a:r>
              <a:rPr lang="ja-JP" altLang="en-US" sz="2400" dirty="0" smtClean="0"/>
              <a:t>以下であれば</a:t>
            </a:r>
            <a:r>
              <a:rPr lang="ja-JP" altLang="en-US" sz="2400" dirty="0" smtClean="0">
                <a:solidFill>
                  <a:srgbClr val="FF0000"/>
                </a:solidFill>
              </a:rPr>
              <a:t>対立仮説</a:t>
            </a:r>
            <a:r>
              <a:rPr lang="ja-JP" altLang="en-US" sz="2400" dirty="0" smtClean="0"/>
              <a:t>が認められるとする。</a:t>
            </a:r>
            <a:endParaRPr lang="en-US" altLang="ja-JP" sz="2400" dirty="0" smtClean="0"/>
          </a:p>
          <a:p>
            <a:endParaRPr lang="en-US" altLang="ja-JP" sz="2400" dirty="0" smtClean="0"/>
          </a:p>
          <a:p>
            <a:pPr>
              <a:buNone/>
            </a:pPr>
            <a:r>
              <a:rPr lang="ja-JP" altLang="en-US" sz="2400" dirty="0" smtClean="0"/>
              <a:t>　　　　　　　　　　　　　　　　</a:t>
            </a:r>
            <a:r>
              <a:rPr lang="en-US" altLang="ja-JP" sz="2400" dirty="0" smtClean="0"/>
              <a:t>P&lt;=0.05</a:t>
            </a:r>
          </a:p>
          <a:p>
            <a:pPr>
              <a:buNone/>
            </a:pPr>
            <a:endParaRPr lang="en-US" altLang="ja-JP" sz="2400" dirty="0" smtClean="0"/>
          </a:p>
          <a:p>
            <a:endParaRPr lang="en-US" altLang="ja-JP" sz="2400" dirty="0" smtClean="0"/>
          </a:p>
          <a:p>
            <a:endParaRPr lang="en-US" altLang="ja-JP" sz="2400" dirty="0" smtClean="0"/>
          </a:p>
          <a:p>
            <a:endParaRPr lang="ja-JP" altLang="en-US" sz="2400" dirty="0" smtClean="0"/>
          </a:p>
          <a:p>
            <a:endParaRPr lang="en-US" altLang="ja-JP" dirty="0" smtClean="0"/>
          </a:p>
          <a:p>
            <a:endParaRPr kumimoji="1" lang="ja-JP" alt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t>
            </a:r>
            <a:r>
              <a:rPr lang="ja-JP" altLang="en-US" dirty="0" smtClean="0"/>
              <a:t>仮説１</a:t>
            </a:r>
            <a:r>
              <a:rPr lang="en-US" altLang="ja-JP" dirty="0" smtClean="0"/>
              <a:t>)</a:t>
            </a:r>
            <a:r>
              <a:rPr lang="ja-JP" altLang="en-US" dirty="0" smtClean="0"/>
              <a:t>　　検定を用いた分析結果</a:t>
            </a:r>
            <a:endParaRPr kumimoji="1" lang="ja-JP" altLang="en-US" dirty="0"/>
          </a:p>
        </p:txBody>
      </p:sp>
      <p:pic>
        <p:nvPicPr>
          <p:cNvPr id="4" name="コンテンツ プレースホルダ 3" descr="ウィルコクソン.jpg"/>
          <p:cNvPicPr>
            <a:picLocks noGrp="1" noChangeAspect="1"/>
          </p:cNvPicPr>
          <p:nvPr>
            <p:ph sz="quarter" idx="1"/>
          </p:nvPr>
        </p:nvPicPr>
        <p:blipFill>
          <a:blip r:embed="rId2" cstate="print"/>
          <a:stretch>
            <a:fillRect/>
          </a:stretch>
        </p:blipFill>
        <p:spPr>
          <a:xfrm>
            <a:off x="611560" y="1484784"/>
            <a:ext cx="7776864" cy="4104456"/>
          </a:xfrm>
        </p:spPr>
      </p:pic>
      <p:sp>
        <p:nvSpPr>
          <p:cNvPr id="5" name="テキスト ボックス 4"/>
          <p:cNvSpPr txBox="1"/>
          <p:nvPr/>
        </p:nvSpPr>
        <p:spPr>
          <a:xfrm>
            <a:off x="1043608" y="5877272"/>
            <a:ext cx="4320480" cy="369332"/>
          </a:xfrm>
          <a:prstGeom prst="rect">
            <a:avLst/>
          </a:prstGeom>
          <a:noFill/>
        </p:spPr>
        <p:txBody>
          <a:bodyPr wrap="square" rtlCol="0">
            <a:spAutoFit/>
          </a:bodyPr>
          <a:lstStyle/>
          <a:p>
            <a:r>
              <a:rPr kumimoji="1" lang="en-US" altLang="ja-JP" dirty="0" smtClean="0"/>
              <a:t>P</a:t>
            </a:r>
            <a:r>
              <a:rPr kumimoji="1" lang="ja-JP" altLang="en-US" dirty="0" smtClean="0"/>
              <a:t>値が</a:t>
            </a:r>
            <a:r>
              <a:rPr kumimoji="1" lang="en-US" altLang="ja-JP" dirty="0" smtClean="0"/>
              <a:t>0.05</a:t>
            </a:r>
            <a:r>
              <a:rPr kumimoji="1" lang="ja-JP" altLang="en-US" dirty="0" smtClean="0"/>
              <a:t>以下のところは太字、有意差あり</a:t>
            </a:r>
            <a:endParaRPr kumimoji="1" lang="ja-JP"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仮説１の</a:t>
            </a:r>
            <a:r>
              <a:rPr lang="ja-JP" altLang="en-US" dirty="0" smtClean="0"/>
              <a:t>検証</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米➡欧には、１つのプロジェクトを除いて時差が影響するという結果が得られた。</a:t>
            </a:r>
            <a:endParaRPr kumimoji="1" lang="en-US" altLang="ja-JP" dirty="0" smtClean="0"/>
          </a:p>
          <a:p>
            <a:endParaRPr lang="en-US" altLang="ja-JP" dirty="0" smtClean="0"/>
          </a:p>
          <a:p>
            <a:endParaRPr kumimoji="1" lang="en-US" altLang="ja-JP" dirty="0" smtClean="0"/>
          </a:p>
          <a:p>
            <a:r>
              <a:rPr lang="ja-JP" altLang="en-US" dirty="0" smtClean="0"/>
              <a:t>しかし欧➡米には、有意差が見られるものが半分程度であった。</a:t>
            </a:r>
            <a:endParaRPr lang="en-US" altLang="ja-JP" dirty="0" smtClean="0"/>
          </a:p>
          <a:p>
            <a:endParaRPr kumimoji="1" lang="en-US" altLang="ja-JP" dirty="0" smtClean="0"/>
          </a:p>
          <a:p>
            <a:endParaRPr lang="en-US" altLang="ja-JP" dirty="0" smtClean="0"/>
          </a:p>
          <a:p>
            <a:r>
              <a:rPr kumimoji="1" lang="ja-JP" altLang="en-US" dirty="0" smtClean="0"/>
              <a:t>仮説１は弱くではあるが支持されたといえる。</a:t>
            </a:r>
            <a:endParaRPr kumimoji="1" lang="ja-JP"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仮説２</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（仮説２）：　返信者の地域によって素早い返信を期待できる時間帯が異なる。</a:t>
            </a:r>
            <a:endParaRPr kumimoji="1" lang="en-US" altLang="ja-JP" dirty="0" smtClean="0"/>
          </a:p>
          <a:p>
            <a:endParaRPr lang="en-US" altLang="ja-JP" dirty="0" smtClean="0"/>
          </a:p>
          <a:p>
            <a:endParaRPr kumimoji="1" lang="en-US" altLang="ja-JP" dirty="0" smtClean="0"/>
          </a:p>
          <a:p>
            <a:r>
              <a:rPr lang="ja-JP" altLang="en-US" dirty="0" smtClean="0"/>
              <a:t>（分析）：　仮説２を証明するために、各送信時刻における返信時間の分布を示し、返信の早い時間帯を確認する。</a:t>
            </a:r>
            <a:endParaRPr lang="en-US" altLang="ja-JP" dirty="0" smtClean="0"/>
          </a:p>
          <a:p>
            <a:endParaRPr lang="en-US" altLang="ja-JP" dirty="0" smtClean="0"/>
          </a:p>
          <a:p>
            <a:r>
              <a:rPr lang="ja-JP" altLang="en-US" dirty="0" smtClean="0"/>
              <a:t>返信者の地域によって素早い返信を期待できる時間帯が異なれば、仮説２が支持されたとみなす。</a:t>
            </a:r>
            <a:endParaRPr lang="en-US" altLang="ja-JP"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t>
            </a:r>
            <a:r>
              <a:rPr kumimoji="1" lang="ja-JP" altLang="en-US" dirty="0" smtClean="0"/>
              <a:t>仮説２</a:t>
            </a:r>
            <a:r>
              <a:rPr kumimoji="1" lang="en-US" altLang="ja-JP" dirty="0" smtClean="0"/>
              <a:t>)</a:t>
            </a:r>
            <a:r>
              <a:rPr kumimoji="1" lang="ja-JP" altLang="en-US" dirty="0" smtClean="0"/>
              <a:t>　分析結果１</a:t>
            </a:r>
            <a:endParaRPr kumimoji="1" lang="ja-JP" altLang="en-US" dirty="0"/>
          </a:p>
        </p:txBody>
      </p:sp>
      <p:pic>
        <p:nvPicPr>
          <p:cNvPr id="4" name="コンテンツ プレースホルダ 3" descr="図4-1.png"/>
          <p:cNvPicPr>
            <a:picLocks noGrp="1" noChangeAspect="1"/>
          </p:cNvPicPr>
          <p:nvPr>
            <p:ph sz="quarter" idx="1"/>
          </p:nvPr>
        </p:nvPicPr>
        <p:blipFill>
          <a:blip r:embed="rId2" cstate="print"/>
          <a:stretch>
            <a:fillRect/>
          </a:stretch>
        </p:blipFill>
        <p:spPr>
          <a:xfrm>
            <a:off x="457200" y="1558313"/>
            <a:ext cx="8229600" cy="4258898"/>
          </a:xfrm>
        </p:spPr>
      </p:pic>
      <p:pic>
        <p:nvPicPr>
          <p:cNvPr id="5" name="図 4" descr="時間バー.png"/>
          <p:cNvPicPr>
            <a:picLocks noChangeAspect="1"/>
          </p:cNvPicPr>
          <p:nvPr/>
        </p:nvPicPr>
        <p:blipFill>
          <a:blip r:embed="rId3" cstate="print"/>
          <a:stretch>
            <a:fillRect/>
          </a:stretch>
        </p:blipFill>
        <p:spPr>
          <a:xfrm>
            <a:off x="1835696" y="6021288"/>
            <a:ext cx="5468114" cy="27626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分析結果１より</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err="1" smtClean="0"/>
              <a:t>PostgreSQL</a:t>
            </a:r>
            <a:r>
              <a:rPr lang="ja-JP" altLang="en-US" dirty="0" smtClean="0"/>
              <a:t>の米大陸地域同士で情報交換を行う場合（米→米）、</a:t>
            </a:r>
            <a:r>
              <a:rPr lang="en-US" altLang="ja-JP" dirty="0" smtClean="0"/>
              <a:t>10</a:t>
            </a:r>
            <a:r>
              <a:rPr lang="ja-JP" altLang="en-US" dirty="0" smtClean="0"/>
              <a:t>時から</a:t>
            </a:r>
            <a:r>
              <a:rPr lang="en-US" altLang="ja-JP" dirty="0" smtClean="0"/>
              <a:t>19</a:t>
            </a:r>
            <a:r>
              <a:rPr lang="ja-JP" altLang="en-US" dirty="0" smtClean="0"/>
              <a:t>時頃にメッセージを送信すると約</a:t>
            </a:r>
            <a:r>
              <a:rPr lang="en-US" altLang="ja-JP" dirty="0" smtClean="0"/>
              <a:t>60%</a:t>
            </a:r>
            <a:r>
              <a:rPr lang="ja-JP" altLang="en-US" dirty="0" smtClean="0"/>
              <a:t>の確率で送信してから</a:t>
            </a:r>
            <a:r>
              <a:rPr lang="en-US" altLang="ja-JP" dirty="0" smtClean="0"/>
              <a:t>1</a:t>
            </a:r>
            <a:r>
              <a:rPr lang="ja-JP" altLang="en-US" dirty="0" smtClean="0"/>
              <a:t>時間未満に返信される。</a:t>
            </a:r>
            <a:endParaRPr lang="en-US" altLang="ja-JP" dirty="0" smtClean="0"/>
          </a:p>
          <a:p>
            <a:endParaRPr lang="en-US" altLang="ja-JP" dirty="0" smtClean="0"/>
          </a:p>
          <a:p>
            <a:endParaRPr lang="en-US" altLang="ja-JP" dirty="0" smtClean="0"/>
          </a:p>
          <a:p>
            <a:r>
              <a:rPr lang="ja-JP" altLang="en-US" dirty="0" smtClean="0"/>
              <a:t>一方，米大陸地域から欧・アフリカ地域に対してメッセージを送信する場合（米→欧）、米大陸地域の</a:t>
            </a:r>
            <a:r>
              <a:rPr lang="en-US" altLang="ja-JP" dirty="0" smtClean="0"/>
              <a:t>5</a:t>
            </a:r>
            <a:r>
              <a:rPr lang="ja-JP" altLang="en-US" dirty="0" smtClean="0"/>
              <a:t>時から</a:t>
            </a:r>
            <a:r>
              <a:rPr lang="en-US" altLang="ja-JP" dirty="0" smtClean="0"/>
              <a:t>12</a:t>
            </a:r>
            <a:r>
              <a:rPr lang="ja-JP" altLang="en-US" dirty="0" smtClean="0"/>
              <a:t>時頃にメッセージを送信すると約</a:t>
            </a:r>
            <a:r>
              <a:rPr lang="en-US" altLang="ja-JP" dirty="0" smtClean="0"/>
              <a:t>50%</a:t>
            </a:r>
            <a:r>
              <a:rPr lang="ja-JP" altLang="en-US" dirty="0" smtClean="0"/>
              <a:t>の確率で送信してから</a:t>
            </a:r>
            <a:r>
              <a:rPr lang="en-US" altLang="ja-JP" dirty="0" smtClean="0"/>
              <a:t>1</a:t>
            </a:r>
            <a:r>
              <a:rPr lang="ja-JP" altLang="en-US" dirty="0" smtClean="0"/>
              <a:t>時間未満に返信される。</a:t>
            </a:r>
          </a:p>
          <a:p>
            <a:endParaRPr kumimoji="1" lang="ja-JP"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a:t>
            </a:r>
            <a:r>
              <a:rPr lang="ja-JP" altLang="en-US" dirty="0" smtClean="0"/>
              <a:t>仮説２</a:t>
            </a:r>
            <a:r>
              <a:rPr lang="en-US" altLang="ja-JP" dirty="0" smtClean="0"/>
              <a:t>)</a:t>
            </a:r>
            <a:r>
              <a:rPr lang="ja-JP" altLang="en-US" dirty="0" smtClean="0"/>
              <a:t>　分析結果２</a:t>
            </a:r>
            <a:endParaRPr kumimoji="1" lang="ja-JP" altLang="en-US" dirty="0"/>
          </a:p>
        </p:txBody>
      </p:sp>
      <p:pic>
        <p:nvPicPr>
          <p:cNvPr id="4" name="コンテンツ プレースホルダ 3" descr="図4-2.png"/>
          <p:cNvPicPr>
            <a:picLocks noGrp="1" noChangeAspect="1"/>
          </p:cNvPicPr>
          <p:nvPr>
            <p:ph sz="quarter" idx="1"/>
          </p:nvPr>
        </p:nvPicPr>
        <p:blipFill>
          <a:blip r:embed="rId2" cstate="print"/>
          <a:stretch>
            <a:fillRect/>
          </a:stretch>
        </p:blipFill>
        <p:spPr>
          <a:xfrm>
            <a:off x="457200" y="2050648"/>
            <a:ext cx="8229600" cy="3274228"/>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分析結果２より</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図</a:t>
            </a:r>
            <a:r>
              <a:rPr lang="en-US" altLang="ja-JP" dirty="0" smtClean="0"/>
              <a:t>-4-1</a:t>
            </a:r>
            <a:r>
              <a:rPr lang="ja-JP" altLang="en-US" dirty="0" smtClean="0"/>
              <a:t>の</a:t>
            </a:r>
            <a:r>
              <a:rPr lang="en-US" altLang="ja-JP" dirty="0" smtClean="0"/>
              <a:t>Python, Apache</a:t>
            </a:r>
            <a:r>
              <a:rPr lang="ja-JP" altLang="en-US" dirty="0" smtClean="0"/>
              <a:t>プロジェクトの米→欧に着目すると，米大陸地域の現地時刻</a:t>
            </a:r>
            <a:r>
              <a:rPr lang="en-US" altLang="ja-JP" dirty="0" smtClean="0"/>
              <a:t>6</a:t>
            </a:r>
            <a:r>
              <a:rPr lang="ja-JP" altLang="en-US" dirty="0" smtClean="0"/>
              <a:t>時から</a:t>
            </a:r>
            <a:r>
              <a:rPr lang="en-US" altLang="ja-JP" dirty="0" smtClean="0"/>
              <a:t>15</a:t>
            </a:r>
            <a:r>
              <a:rPr lang="ja-JP" altLang="en-US" dirty="0" smtClean="0"/>
              <a:t>時（欧・アフリカ地域の</a:t>
            </a:r>
            <a:r>
              <a:rPr lang="en-US" altLang="ja-JP" dirty="0" smtClean="0"/>
              <a:t>12</a:t>
            </a:r>
            <a:r>
              <a:rPr lang="ja-JP" altLang="en-US" dirty="0" smtClean="0"/>
              <a:t>時から</a:t>
            </a:r>
            <a:r>
              <a:rPr lang="en-US" altLang="ja-JP" dirty="0" smtClean="0"/>
              <a:t>21</a:t>
            </a:r>
            <a:r>
              <a:rPr lang="ja-JP" altLang="en-US" dirty="0" smtClean="0"/>
              <a:t>時）にメッセージを送信すると早く返信がもらえる．</a:t>
            </a:r>
            <a:endParaRPr lang="en-US" altLang="ja-JP" dirty="0" smtClean="0"/>
          </a:p>
          <a:p>
            <a:endParaRPr lang="en-US" altLang="ja-JP" dirty="0" smtClean="0"/>
          </a:p>
          <a:p>
            <a:endParaRPr lang="en-US" altLang="ja-JP" dirty="0" smtClean="0"/>
          </a:p>
          <a:p>
            <a:r>
              <a:rPr lang="en-US" altLang="ja-JP" dirty="0" smtClean="0"/>
              <a:t>Eclipse Platform, SWT, RCP</a:t>
            </a:r>
            <a:r>
              <a:rPr lang="ja-JP" altLang="en-US" dirty="0" smtClean="0"/>
              <a:t>プロジェクトの米→欧に着目すると，米大陸地域の現地時刻</a:t>
            </a:r>
            <a:r>
              <a:rPr lang="en-US" altLang="ja-JP" dirty="0" smtClean="0"/>
              <a:t>3</a:t>
            </a:r>
            <a:r>
              <a:rPr lang="ja-JP" altLang="en-US" dirty="0" smtClean="0"/>
              <a:t>時から</a:t>
            </a:r>
            <a:r>
              <a:rPr lang="en-US" altLang="ja-JP" dirty="0" smtClean="0"/>
              <a:t>12</a:t>
            </a:r>
            <a:r>
              <a:rPr lang="ja-JP" altLang="en-US" dirty="0" smtClean="0"/>
              <a:t>時（欧・アフリカ地域の</a:t>
            </a:r>
            <a:r>
              <a:rPr lang="en-US" altLang="ja-JP" dirty="0" smtClean="0"/>
              <a:t>9</a:t>
            </a:r>
            <a:r>
              <a:rPr lang="ja-JP" altLang="en-US" dirty="0" smtClean="0"/>
              <a:t>時から</a:t>
            </a:r>
            <a:r>
              <a:rPr lang="en-US" altLang="ja-JP" dirty="0" smtClean="0"/>
              <a:t>18</a:t>
            </a:r>
            <a:r>
              <a:rPr lang="ja-JP" altLang="en-US" dirty="0" smtClean="0"/>
              <a:t>時），つまり，現地の業務時間内にメッセージを送ることがよいことがわかる</a:t>
            </a:r>
          </a:p>
          <a:p>
            <a:endParaRPr kumimoji="1" lang="ja-JP"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仮説２の検証</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送信者の地域に</a:t>
            </a:r>
            <a:r>
              <a:rPr lang="ja-JP" altLang="en-US" dirty="0" smtClean="0"/>
              <a:t>よって素早い返信を期待できる時間帯が違うことが分かった。</a:t>
            </a:r>
            <a:endParaRPr lang="en-US" altLang="ja-JP" dirty="0" smtClean="0"/>
          </a:p>
          <a:p>
            <a:endParaRPr kumimoji="1" lang="en-US" altLang="ja-JP" dirty="0" smtClean="0"/>
          </a:p>
          <a:p>
            <a:r>
              <a:rPr lang="ja-JP" altLang="en-US" dirty="0" smtClean="0"/>
              <a:t>これにより仮説２は正しかったとする。</a:t>
            </a:r>
            <a:endParaRPr kumimoji="1" lang="ja-JP"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素早い返信が期待できる時間帯</a:t>
            </a:r>
            <a:endParaRPr kumimoji="1" lang="ja-JP" altLang="en-US" dirty="0"/>
          </a:p>
        </p:txBody>
      </p:sp>
      <p:pic>
        <p:nvPicPr>
          <p:cNvPr id="4" name="コンテンツ プレースホルダ 3" descr="素早い返信が期待できる.png"/>
          <p:cNvPicPr>
            <a:picLocks noGrp="1" noChangeAspect="1"/>
          </p:cNvPicPr>
          <p:nvPr>
            <p:ph sz="quarter" idx="1"/>
          </p:nvPr>
        </p:nvPicPr>
        <p:blipFill>
          <a:blip r:embed="rId2" cstate="print"/>
          <a:stretch>
            <a:fillRect/>
          </a:stretch>
        </p:blipFill>
        <p:spPr>
          <a:xfrm>
            <a:off x="457200" y="1748553"/>
            <a:ext cx="8229600" cy="3878418"/>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ボランティア型</a:t>
            </a:r>
            <a:r>
              <a:rPr kumimoji="1" lang="en-US" altLang="ja-JP" dirty="0" smtClean="0"/>
              <a:t>OSS</a:t>
            </a:r>
            <a:r>
              <a:rPr kumimoji="1" lang="ja-JP" altLang="en-US" dirty="0" smtClean="0"/>
              <a:t>開発プロジェクトでは</a:t>
            </a:r>
            <a:endParaRPr kumimoji="1" lang="en-US" altLang="ja-JP" dirty="0" smtClean="0"/>
          </a:p>
          <a:p>
            <a:endParaRPr lang="en-US" altLang="ja-JP" dirty="0" smtClean="0"/>
          </a:p>
          <a:p>
            <a:endParaRPr lang="en-US" altLang="ja-JP" dirty="0" smtClean="0"/>
          </a:p>
          <a:p>
            <a:r>
              <a:rPr lang="ja-JP" altLang="en-US" dirty="0" smtClean="0"/>
              <a:t>返信時間が深夜から早朝となる時間帯にメッセージを送信すると、日中に比べて開発者間の情報交換にタイムラグが発生する可能性が高いことが分かった。</a:t>
            </a:r>
            <a:endParaRPr lang="en-US" altLang="ja-JP" dirty="0" smtClean="0"/>
          </a:p>
          <a:p>
            <a:endParaRPr lang="en-US" altLang="ja-JP" dirty="0" smtClean="0"/>
          </a:p>
          <a:p>
            <a:endParaRPr lang="en-US" altLang="ja-JP" dirty="0" smtClean="0"/>
          </a:p>
          <a:p>
            <a:r>
              <a:rPr lang="ja-JP" altLang="en-US" dirty="0" smtClean="0"/>
              <a:t>米大陸地域では</a:t>
            </a:r>
            <a:r>
              <a:rPr lang="en-US" altLang="ja-JP" dirty="0" smtClean="0"/>
              <a:t>10</a:t>
            </a:r>
            <a:r>
              <a:rPr lang="ja-JP" altLang="en-US" dirty="0" smtClean="0"/>
              <a:t>時</a:t>
            </a:r>
            <a:r>
              <a:rPr lang="en-US" altLang="ja-JP" dirty="0" smtClean="0"/>
              <a:t>~12</a:t>
            </a:r>
            <a:r>
              <a:rPr lang="ja-JP" altLang="en-US" dirty="0" smtClean="0"/>
              <a:t>時頃、欧・アフリカ地域では</a:t>
            </a:r>
            <a:r>
              <a:rPr lang="en-US" altLang="ja-JP" dirty="0" smtClean="0"/>
              <a:t>18</a:t>
            </a:r>
            <a:r>
              <a:rPr lang="ja-JP" altLang="en-US" dirty="0" smtClean="0"/>
              <a:t>時頃であることが分かった。</a:t>
            </a:r>
            <a:endParaRPr lang="en-US" altLang="ja-JP"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企業</a:t>
            </a:r>
            <a:r>
              <a:rPr lang="ja-JP" altLang="en-US" dirty="0" smtClean="0"/>
              <a:t>混合型</a:t>
            </a:r>
            <a:r>
              <a:rPr lang="en-US" altLang="ja-JP" dirty="0" smtClean="0"/>
              <a:t>OSS</a:t>
            </a:r>
            <a:r>
              <a:rPr lang="ja-JP" altLang="en-US" dirty="0" smtClean="0"/>
              <a:t>開発プロジェクトでは</a:t>
            </a:r>
            <a:endParaRPr lang="en-US" altLang="ja-JP" dirty="0" smtClean="0"/>
          </a:p>
          <a:p>
            <a:pPr>
              <a:buNone/>
            </a:pPr>
            <a:endParaRPr kumimoji="1" lang="en-US" altLang="ja-JP" dirty="0" smtClean="0"/>
          </a:p>
          <a:p>
            <a:endParaRPr lang="en-US" altLang="ja-JP" dirty="0" smtClean="0"/>
          </a:p>
          <a:p>
            <a:r>
              <a:rPr kumimoji="1" lang="ja-JP" altLang="en-US" dirty="0" smtClean="0"/>
              <a:t>返信地域が夕方から早朝である時間帯にメッセージを送信すると、情報交換にタイムラグが発生する可能性</a:t>
            </a:r>
            <a:r>
              <a:rPr lang="ja-JP" altLang="en-US" dirty="0" smtClean="0"/>
              <a:t>が高いことが分かった。</a:t>
            </a:r>
            <a:endParaRPr lang="en-US" altLang="ja-JP" dirty="0" smtClean="0"/>
          </a:p>
          <a:p>
            <a:endParaRPr kumimoji="1" lang="en-US" altLang="ja-JP" dirty="0" smtClean="0"/>
          </a:p>
          <a:p>
            <a:r>
              <a:rPr lang="ja-JP" altLang="en-US" dirty="0" smtClean="0"/>
              <a:t>時差の影響を受けにくい時間帯は、米大陸地域では９時から</a:t>
            </a:r>
            <a:r>
              <a:rPr lang="en-US" altLang="ja-JP" dirty="0" smtClean="0"/>
              <a:t>12</a:t>
            </a:r>
            <a:r>
              <a:rPr lang="ja-JP" altLang="en-US" dirty="0" smtClean="0"/>
              <a:t>時頃、欧・アフリカ地域では</a:t>
            </a:r>
            <a:r>
              <a:rPr lang="en-US" altLang="ja-JP" dirty="0" smtClean="0"/>
              <a:t>15</a:t>
            </a:r>
            <a:r>
              <a:rPr lang="ja-JP" altLang="en-US" dirty="0" smtClean="0"/>
              <a:t>時から</a:t>
            </a:r>
            <a:r>
              <a:rPr lang="en-US" altLang="ja-JP" dirty="0" smtClean="0"/>
              <a:t>18</a:t>
            </a:r>
            <a:r>
              <a:rPr lang="ja-JP" altLang="en-US" dirty="0" smtClean="0"/>
              <a:t>時頃であることが分かった。</a:t>
            </a:r>
            <a:endParaRPr lang="en-US" altLang="ja-JP"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あらかじめ時差を考えてメールを送信している場合は考慮されていない。</a:t>
            </a:r>
            <a:r>
              <a:rPr kumimoji="1" lang="en-US" altLang="ja-JP" dirty="0" smtClean="0"/>
              <a:t>(</a:t>
            </a:r>
            <a:r>
              <a:rPr kumimoji="1" lang="ja-JP" altLang="en-US" dirty="0" smtClean="0"/>
              <a:t>自分の考察</a:t>
            </a:r>
            <a:r>
              <a:rPr kumimoji="1" lang="en-US" altLang="ja-JP" dirty="0" smtClean="0"/>
              <a:t>)</a:t>
            </a:r>
          </a:p>
          <a:p>
            <a:endParaRPr lang="en-US" altLang="ja-JP" dirty="0" smtClean="0"/>
          </a:p>
          <a:p>
            <a:endParaRPr kumimoji="1" lang="en-US" altLang="ja-JP" dirty="0" smtClean="0"/>
          </a:p>
          <a:p>
            <a:r>
              <a:rPr lang="ja-JP" altLang="en-US" dirty="0" smtClean="0"/>
              <a:t>メーリングリスト以外の情報交換手段</a:t>
            </a:r>
            <a:r>
              <a:rPr lang="en-US" altLang="ja-JP" dirty="0" smtClean="0"/>
              <a:t>(</a:t>
            </a:r>
            <a:r>
              <a:rPr lang="ja-JP" altLang="en-US" dirty="0" smtClean="0"/>
              <a:t>チャット等のインスタントメッセージ</a:t>
            </a:r>
            <a:r>
              <a:rPr lang="en-US" altLang="ja-JP" dirty="0" smtClean="0"/>
              <a:t>)</a:t>
            </a:r>
            <a:r>
              <a:rPr lang="ja-JP" altLang="en-US" dirty="0" smtClean="0"/>
              <a:t>について分析することも今後の課題である。</a:t>
            </a:r>
            <a:endParaRPr kumimoji="1" lang="ja-JP"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792</TotalTime>
  <Words>1368</Words>
  <Application>Microsoft Office PowerPoint</Application>
  <PresentationFormat>画面に合わせる (4:3)</PresentationFormat>
  <Paragraphs>202</Paragraphs>
  <Slides>33</Slides>
  <Notes>0</Notes>
  <HiddenSlides>3</HiddenSlides>
  <MMClips>0</MMClips>
  <ScaleCrop>false</ScaleCrop>
  <HeadingPairs>
    <vt:vector size="4" baseType="variant">
      <vt:variant>
        <vt:lpstr>テーマ</vt:lpstr>
      </vt:variant>
      <vt:variant>
        <vt:i4>1</vt:i4>
      </vt:variant>
      <vt:variant>
        <vt:lpstr>スライド タイトル</vt:lpstr>
      </vt:variant>
      <vt:variant>
        <vt:i4>33</vt:i4>
      </vt:variant>
    </vt:vector>
  </HeadingPairs>
  <TitlesOfParts>
    <vt:vector size="34" baseType="lpstr">
      <vt:lpstr>アース</vt:lpstr>
      <vt:lpstr>グローバル環境下におけるOSS開発者の情報交換に対する時差の影響</vt:lpstr>
      <vt:lpstr>著者　　　　　　　</vt:lpstr>
      <vt:lpstr>背景</vt:lpstr>
      <vt:lpstr>背景</vt:lpstr>
      <vt:lpstr>背景</vt:lpstr>
      <vt:lpstr>本研究の目的</vt:lpstr>
      <vt:lpstr>仮説</vt:lpstr>
      <vt:lpstr>タイムラグによる予備調査</vt:lpstr>
      <vt:lpstr>分析データの整形方法</vt:lpstr>
      <vt:lpstr>分析対象プロジェクト</vt:lpstr>
      <vt:lpstr>分析対象プロジェクトの分類</vt:lpstr>
      <vt:lpstr>分析対象プロジェクトの分類</vt:lpstr>
      <vt:lpstr>データセット</vt:lpstr>
      <vt:lpstr>各時差帯おけるメッセージ数</vt:lpstr>
      <vt:lpstr>各時差帯おけるメッセージ数</vt:lpstr>
      <vt:lpstr>各時差帯おけるメッセージ数</vt:lpstr>
      <vt:lpstr>分析対象地域と統計量</vt:lpstr>
      <vt:lpstr>仮説１</vt:lpstr>
      <vt:lpstr>ウィルコクソンの順位和検定</vt:lpstr>
      <vt:lpstr>ウィルコクソンの順位和検定</vt:lpstr>
      <vt:lpstr>ウィルコクソンの順位和検定</vt:lpstr>
      <vt:lpstr>(仮説１)　　検定を用いた分析結果</vt:lpstr>
      <vt:lpstr>仮説１の検証</vt:lpstr>
      <vt:lpstr>仮説２</vt:lpstr>
      <vt:lpstr>(仮説２)　分析結果１</vt:lpstr>
      <vt:lpstr>分析結果１より</vt:lpstr>
      <vt:lpstr>(仮説２)　分析結果２</vt:lpstr>
      <vt:lpstr>分析結果２より</vt:lpstr>
      <vt:lpstr>仮説２の検証</vt:lpstr>
      <vt:lpstr>素早い返信が期待できる時間帯</vt:lpstr>
      <vt:lpstr>まとめ</vt:lpstr>
      <vt:lpstr>まとめ</vt:lpstr>
      <vt:lpstr>問題点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グローバル環境下におけるOSS開発者の情報交換に対する時差の影響</dc:title>
  <dc:creator>You Know</dc:creator>
  <cp:lastModifiedBy>user</cp:lastModifiedBy>
  <cp:revision>63</cp:revision>
  <dcterms:created xsi:type="dcterms:W3CDTF">2013-10-27T14:29:47Z</dcterms:created>
  <dcterms:modified xsi:type="dcterms:W3CDTF">2013-11-01T01:42:11Z</dcterms:modified>
</cp:coreProperties>
</file>