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60" r:id="rId1"/>
  </p:sldMasterIdLst>
  <p:notesMasterIdLst>
    <p:notesMasterId r:id="rId22"/>
  </p:notesMasterIdLst>
  <p:handoutMasterIdLst>
    <p:handoutMasterId r:id="rId23"/>
  </p:handoutMasterIdLst>
  <p:sldIdLst>
    <p:sldId id="256" r:id="rId2"/>
    <p:sldId id="258" r:id="rId3"/>
    <p:sldId id="272" r:id="rId4"/>
    <p:sldId id="260" r:id="rId5"/>
    <p:sldId id="261" r:id="rId6"/>
    <p:sldId id="262" r:id="rId7"/>
    <p:sldId id="263" r:id="rId8"/>
    <p:sldId id="280" r:id="rId9"/>
    <p:sldId id="269" r:id="rId10"/>
    <p:sldId id="278" r:id="rId11"/>
    <p:sldId id="279" r:id="rId12"/>
    <p:sldId id="274" r:id="rId13"/>
    <p:sldId id="265" r:id="rId14"/>
    <p:sldId id="273" r:id="rId15"/>
    <p:sldId id="271" r:id="rId16"/>
    <p:sldId id="268" r:id="rId17"/>
    <p:sldId id="276" r:id="rId18"/>
    <p:sldId id="275" r:id="rId19"/>
    <p:sldId id="264" r:id="rId20"/>
    <p:sldId id="277" r:id="rId21"/>
  </p:sldIdLst>
  <p:sldSz cx="9144000" cy="6858000" type="screen4x3"/>
  <p:notesSz cx="6858000" cy="9144000"/>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sao Ohira" initials="MO" lastIdx="4" clrIdx="0"/>
  <p:cmAuthor id="1" name="maeda yoshiya" initials="" lastIdx="0" clrIdx="1"/>
</p:cmAuthorLst>
</file>

<file path=ppt/presProps.xml><?xml version="1.0" encoding="utf-8"?>
<p:presentationPr xmlns:a="http://schemas.openxmlformats.org/drawingml/2006/main" xmlns:r="http://schemas.openxmlformats.org/officeDocument/2006/relationships" xmlns:p="http://schemas.openxmlformats.org/presentationml/2006/main">
  <p:prnPr prnWhat="notes" hiddenSlides="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中間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ABFCF23-3B69-468F-B69F-88F6DE6A72F2}" styleName="中間 1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9CF1AB2-1976-4502-BF36-3FF5EA218861}" styleName="中間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D5ABB26-0587-4C30-8999-92F81FD0307C}" styleName="スタイル/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テーマ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8" autoAdjust="0"/>
    <p:restoredTop sz="73712" autoAdjust="0"/>
  </p:normalViewPr>
  <p:slideViewPr>
    <p:cSldViewPr snapToGrid="0" snapToObjects="1">
      <p:cViewPr>
        <p:scale>
          <a:sx n="72" d="100"/>
          <a:sy n="72" d="100"/>
        </p:scale>
        <p:origin x="-2048"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handoutMaster" Target="handoutMasters/handoutMaster1.xml"/><Relationship Id="rId24" Type="http://schemas.openxmlformats.org/officeDocument/2006/relationships/printerSettings" Target="printerSettings/printerSettings1.bin"/><Relationship Id="rId25" Type="http://schemas.openxmlformats.org/officeDocument/2006/relationships/commentAuthors" Target="commentAuthors.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EB35A4F-3694-5040-B910-CF7EE7BD7ADE}" type="datetime1">
              <a:rPr kumimoji="1" lang="ja-JP" altLang="en-US" smtClean="0"/>
              <a:t>15/07/30</a:t>
            </a:fld>
            <a:endParaRPr kumimoji="1" lang="ja-JP" altLang="en-US"/>
          </a:p>
        </p:txBody>
      </p:sp>
      <p:sp>
        <p:nvSpPr>
          <p:cNvPr id="4" name="フッター プレースホルダー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CB796F7-B304-6C45-AD85-149968BE03F5}" type="slidenum">
              <a:rPr kumimoji="1" lang="ja-JP" altLang="en-US" smtClean="0"/>
              <a:t>‹#›</a:t>
            </a:fld>
            <a:endParaRPr kumimoji="1" lang="ja-JP" altLang="en-US"/>
          </a:p>
        </p:txBody>
      </p:sp>
    </p:spTree>
    <p:extLst>
      <p:ext uri="{BB962C8B-B14F-4D97-AF65-F5344CB8AC3E}">
        <p14:creationId xmlns:p14="http://schemas.microsoft.com/office/powerpoint/2010/main" val="417813887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865F8E5-75E9-904E-BE00-36DF05A74A33}" type="datetime1">
              <a:rPr kumimoji="1" lang="ja-JP" altLang="en-US" smtClean="0"/>
              <a:t>15/07/30</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BCA531-8238-5142-9441-1D87B7CBF67C}" type="slidenum">
              <a:rPr kumimoji="1" lang="ja-JP" altLang="en-US" smtClean="0"/>
              <a:t>‹#›</a:t>
            </a:fld>
            <a:endParaRPr kumimoji="1" lang="ja-JP" altLang="en-US"/>
          </a:p>
        </p:txBody>
      </p:sp>
    </p:spTree>
    <p:extLst>
      <p:ext uri="{BB962C8B-B14F-4D97-AF65-F5344CB8AC3E}">
        <p14:creationId xmlns:p14="http://schemas.microsoft.com/office/powerpoint/2010/main" val="397606382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kumimoji="1" sz="1200" kern="1200">
        <a:solidFill>
          <a:schemeClr val="tx1"/>
        </a:solidFill>
        <a:latin typeface="+mn-lt"/>
        <a:ea typeface="+mn-ea"/>
        <a:cs typeface="+mn-cs"/>
      </a:defRPr>
    </a:lvl1pPr>
    <a:lvl2pPr marL="457200" algn="l" defTabSz="457200" rtl="0" eaLnBrk="1" latinLnBrk="0" hangingPunct="1">
      <a:defRPr kumimoji="1" sz="1200" kern="1200">
        <a:solidFill>
          <a:schemeClr val="tx1"/>
        </a:solidFill>
        <a:latin typeface="+mn-lt"/>
        <a:ea typeface="+mn-ea"/>
        <a:cs typeface="+mn-cs"/>
      </a:defRPr>
    </a:lvl2pPr>
    <a:lvl3pPr marL="914400" algn="l" defTabSz="457200" rtl="0" eaLnBrk="1" latinLnBrk="0" hangingPunct="1">
      <a:defRPr kumimoji="1" sz="1200" kern="1200">
        <a:solidFill>
          <a:schemeClr val="tx1"/>
        </a:solidFill>
        <a:latin typeface="+mn-lt"/>
        <a:ea typeface="+mn-ea"/>
        <a:cs typeface="+mn-cs"/>
      </a:defRPr>
    </a:lvl3pPr>
    <a:lvl4pPr marL="1371600" algn="l" defTabSz="457200" rtl="0" eaLnBrk="1" latinLnBrk="0" hangingPunct="1">
      <a:defRPr kumimoji="1" sz="1200" kern="1200">
        <a:solidFill>
          <a:schemeClr val="tx1"/>
        </a:solidFill>
        <a:latin typeface="+mn-lt"/>
        <a:ea typeface="+mn-ea"/>
        <a:cs typeface="+mn-cs"/>
      </a:defRPr>
    </a:lvl4pPr>
    <a:lvl5pPr marL="1828800" algn="l" defTabSz="457200" rtl="0" eaLnBrk="1" latinLnBrk="0" hangingPunct="1">
      <a:defRPr kumimoji="1" sz="1200" kern="1200">
        <a:solidFill>
          <a:schemeClr val="tx1"/>
        </a:solidFill>
        <a:latin typeface="+mn-lt"/>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CBCA531-8238-5142-9441-1D87B7CBF67C}" type="slidenum">
              <a:rPr kumimoji="1" lang="ja-JP" altLang="en-US" smtClean="0"/>
              <a:t>0</a:t>
            </a:fld>
            <a:endParaRPr kumimoji="1" lang="ja-JP" altLang="en-US"/>
          </a:p>
        </p:txBody>
      </p:sp>
    </p:spTree>
    <p:extLst>
      <p:ext uri="{BB962C8B-B14F-4D97-AF65-F5344CB8AC3E}">
        <p14:creationId xmlns:p14="http://schemas.microsoft.com/office/powerpoint/2010/main" val="23814552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近年モバイルアプリは数多く存在し，そのほとんどを</a:t>
            </a:r>
            <a:r>
              <a:rPr kumimoji="1" lang="en-US" altLang="ja-JP" dirty="0" smtClean="0"/>
              <a:t>Android</a:t>
            </a:r>
            <a:r>
              <a:rPr kumimoji="1" lang="ja-JP" altLang="en-US" dirty="0" smtClean="0"/>
              <a:t>アプリと</a:t>
            </a:r>
            <a:r>
              <a:rPr kumimoji="1" lang="en-US" altLang="ja-JP" dirty="0" err="1" smtClean="0"/>
              <a:t>iOS</a:t>
            </a:r>
            <a:r>
              <a:rPr kumimoji="1" lang="ja-JP" altLang="en-US" dirty="0" smtClean="0"/>
              <a:t>アプリが占めています．</a:t>
            </a:r>
            <a:endParaRPr kumimoji="1" lang="en-US" altLang="ja-JP" dirty="0" smtClean="0"/>
          </a:p>
          <a:p>
            <a:r>
              <a:rPr kumimoji="1" lang="en-US" altLang="ja-JP" dirty="0" smtClean="0"/>
              <a:t>Android</a:t>
            </a:r>
            <a:r>
              <a:rPr kumimoji="1" lang="ja-JP" altLang="en-US" dirty="0" smtClean="0"/>
              <a:t>アプリは</a:t>
            </a:r>
            <a:r>
              <a:rPr kumimoji="1" lang="en-US" altLang="ja-JP" dirty="0" err="1" smtClean="0"/>
              <a:t>Googleplay</a:t>
            </a:r>
            <a:r>
              <a:rPr kumimoji="1" lang="ja-JP" altLang="en-US" dirty="0" smtClean="0"/>
              <a:t>や</a:t>
            </a:r>
            <a:r>
              <a:rPr kumimoji="1" lang="en-US" altLang="ja-JP" dirty="0" err="1" smtClean="0"/>
              <a:t>AndroidMarket</a:t>
            </a:r>
            <a:r>
              <a:rPr kumimoji="1" lang="ja-JP" altLang="en-US" dirty="0" smtClean="0"/>
              <a:t>に登録されておりその数は約</a:t>
            </a:r>
            <a:r>
              <a:rPr kumimoji="1" lang="en-US" altLang="ja-JP" dirty="0" smtClean="0"/>
              <a:t>143</a:t>
            </a:r>
            <a:r>
              <a:rPr kumimoji="1" lang="ja-JP" altLang="en-US" dirty="0" smtClean="0"/>
              <a:t>万件です．</a:t>
            </a:r>
            <a:endParaRPr kumimoji="1" lang="en-US" altLang="ja-JP" dirty="0" smtClean="0"/>
          </a:p>
          <a:p>
            <a:r>
              <a:rPr kumimoji="1" lang="en-US" altLang="ja-JP" dirty="0" smtClean="0"/>
              <a:t>Android</a:t>
            </a:r>
            <a:r>
              <a:rPr kumimoji="1" lang="ja-JP" altLang="en-US" dirty="0" smtClean="0"/>
              <a:t>アプリの利用者は通常</a:t>
            </a:r>
            <a:r>
              <a:rPr kumimoji="1" lang="en-US" altLang="ja-JP" dirty="0" smtClean="0"/>
              <a:t>Android</a:t>
            </a:r>
            <a:r>
              <a:rPr kumimoji="1" lang="ja-JP" altLang="en-US" dirty="0" smtClean="0"/>
              <a:t>端末に標準で搭載されいてる</a:t>
            </a:r>
            <a:r>
              <a:rPr kumimoji="1" lang="en-US" altLang="ja-JP" dirty="0" err="1" smtClean="0"/>
              <a:t>Googleplay</a:t>
            </a:r>
            <a:r>
              <a:rPr kumimoji="1" lang="ja-JP" altLang="en-US" dirty="0" smtClean="0"/>
              <a:t>を利用しアプリをダウンロードします．</a:t>
            </a:r>
            <a:endParaRPr kumimoji="1" lang="en-US" altLang="ja-JP" dirty="0" smtClean="0"/>
          </a:p>
          <a:p>
            <a:r>
              <a:rPr kumimoji="1" lang="ja-JP" altLang="en-US" dirty="0" smtClean="0"/>
              <a:t>現段階で存在するモバイルアプリ検索はカテゴリ検索，ランキング検索，検索窓での検索などがあります．</a:t>
            </a:r>
            <a:endParaRPr kumimoji="1" lang="en-US" altLang="ja-JP" dirty="0" smtClean="0"/>
          </a:p>
          <a:p>
            <a:r>
              <a:rPr kumimoji="1" lang="ja-JP" altLang="en-US" dirty="0" smtClean="0"/>
              <a:t>このような検索機能でアプリを検索すると類似するアプリが多数表示されます．</a:t>
            </a:r>
            <a:endParaRPr kumimoji="1" lang="en-US" altLang="ja-JP" dirty="0" smtClean="0"/>
          </a:p>
          <a:p>
            <a:r>
              <a:rPr kumimoji="1" lang="ja-JP" altLang="en-US" dirty="0" smtClean="0"/>
              <a:t>よってアプリの比較を行わないといけません．</a:t>
            </a:r>
            <a:endParaRPr kumimoji="1" lang="en-US" altLang="ja-JP" dirty="0" smtClean="0"/>
          </a:p>
          <a:p>
            <a:r>
              <a:rPr kumimoji="1" lang="ja-JP" altLang="en-US" dirty="0" smtClean="0"/>
              <a:t>比較方法としてアプリのドキュメントを比較する方法，ダウンロードして実際に使用する方法があります．</a:t>
            </a:r>
            <a:endParaRPr kumimoji="1" lang="en-US" altLang="ja-JP" dirty="0" smtClean="0"/>
          </a:p>
          <a:p>
            <a:r>
              <a:rPr kumimoji="1" lang="ja-JP" altLang="en-US" dirty="0" smtClean="0"/>
              <a:t>また</a:t>
            </a:r>
            <a:r>
              <a:rPr kumimoji="1" lang="en-US" altLang="ja-JP" dirty="0" err="1" smtClean="0"/>
              <a:t>AndroidSDK</a:t>
            </a:r>
            <a:r>
              <a:rPr kumimoji="1" lang="ja-JP" altLang="en-US" dirty="0" smtClean="0"/>
              <a:t>というソフトウェア開発キットがあり，</a:t>
            </a:r>
            <a:r>
              <a:rPr kumimoji="1" lang="en-US" altLang="ja-JP" dirty="0" smtClean="0"/>
              <a:t>Android</a:t>
            </a:r>
            <a:r>
              <a:rPr kumimoji="1" lang="ja-JP" altLang="en-US" dirty="0" smtClean="0"/>
              <a:t>のプラットフォームに特有の</a:t>
            </a:r>
            <a:r>
              <a:rPr kumimoji="1" lang="en-US" altLang="ja-JP" dirty="0" smtClean="0"/>
              <a:t>API</a:t>
            </a:r>
            <a:r>
              <a:rPr kumimoji="1" lang="ja-JP" altLang="en-US" dirty="0" smtClean="0"/>
              <a:t>を提供しています．</a:t>
            </a:r>
            <a:endParaRPr kumimoji="1" lang="en-US" altLang="ja-JP" dirty="0" smtClean="0"/>
          </a:p>
          <a:p>
            <a:r>
              <a:rPr kumimoji="1" lang="en-US" altLang="ja-JP" dirty="0" smtClean="0"/>
              <a:t>Android</a:t>
            </a:r>
            <a:r>
              <a:rPr kumimoji="1" lang="ja-JP" altLang="en-US" dirty="0" smtClean="0"/>
              <a:t>のプラットフォームに特有の</a:t>
            </a:r>
            <a:r>
              <a:rPr kumimoji="1" lang="en-US" altLang="ja-JP" dirty="0" smtClean="0"/>
              <a:t>API</a:t>
            </a:r>
            <a:r>
              <a:rPr kumimoji="1" lang="ja-JP" altLang="en-US" dirty="0" smtClean="0"/>
              <a:t>の例を挙げますと，デバイスのカメラやタッチパネル，加速度センサーを利用するための</a:t>
            </a:r>
            <a:r>
              <a:rPr kumimoji="1" lang="en-US" altLang="ja-JP" dirty="0" smtClean="0"/>
              <a:t>API</a:t>
            </a:r>
            <a:r>
              <a:rPr kumimoji="1" lang="ja-JP" altLang="en-US" dirty="0" smtClean="0"/>
              <a:t>があります．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1CBCA531-8238-5142-9441-1D87B7CBF67C}" type="slidenum">
              <a:rPr kumimoji="1" lang="ja-JP" altLang="en-US" smtClean="0"/>
              <a:t>1</a:t>
            </a:fld>
            <a:endParaRPr kumimoji="1" lang="ja-JP" altLang="en-US"/>
          </a:p>
        </p:txBody>
      </p:sp>
    </p:spTree>
    <p:extLst>
      <p:ext uri="{BB962C8B-B14F-4D97-AF65-F5344CB8AC3E}">
        <p14:creationId xmlns:p14="http://schemas.microsoft.com/office/powerpoint/2010/main" val="109364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sz="1200" dirty="0" smtClean="0"/>
              <a:t>次にモバイルアプリ検索における問題点です．</a:t>
            </a:r>
            <a:endParaRPr lang="en-US" altLang="ja-JP" sz="1200" dirty="0" smtClean="0"/>
          </a:p>
          <a:p>
            <a:r>
              <a:rPr lang="ja-JP" altLang="en-US" sz="1200" dirty="0" smtClean="0"/>
              <a:t>アプリを検索後，類似するアプリが多数存在し，また，各アプリにはどのような機能が存在するか分かりません．</a:t>
            </a:r>
            <a:endParaRPr lang="en-US" altLang="ja-JP" sz="1200" dirty="0" smtClean="0"/>
          </a:p>
          <a:p>
            <a:r>
              <a:rPr lang="ja-JP" altLang="en-US" sz="1200" dirty="0" smtClean="0"/>
              <a:t>よって利用者はどのアプリが自分の目的に合ったアプリであるかを知るために各アプリを比較する必要があります．</a:t>
            </a:r>
            <a:endParaRPr lang="en-US" altLang="ja-JP" sz="1200" dirty="0" smtClean="0"/>
          </a:p>
          <a:p>
            <a:r>
              <a:rPr lang="ja-JP" altLang="en-US" sz="1200" dirty="0" smtClean="0"/>
              <a:t>比較する方法としてこのような二つの方法があります．</a:t>
            </a:r>
            <a:endParaRPr lang="en-US" altLang="ja-JP" sz="1200" dirty="0" smtClean="0"/>
          </a:p>
          <a:p>
            <a:r>
              <a:rPr lang="ja-JP" altLang="en-US" sz="1200" dirty="0" smtClean="0"/>
              <a:t>しかしそれぞれに問題点が存在します．</a:t>
            </a:r>
            <a:endParaRPr lang="en-US" altLang="ja-JP" sz="1200" dirty="0" smtClean="0"/>
          </a:p>
          <a:p>
            <a:r>
              <a:rPr lang="ja-JP" altLang="en-US" sz="1200" dirty="0" smtClean="0"/>
              <a:t>まず，ドキュメントでの比較方法ですが，ドキュメントの形式は統一されていないので比較するのが容易ではありません．</a:t>
            </a:r>
            <a:endParaRPr lang="en-US" altLang="ja-JP" sz="1200" dirty="0" smtClean="0"/>
          </a:p>
          <a:p>
            <a:r>
              <a:rPr lang="ja-JP" altLang="en-US" sz="1200" dirty="0" smtClean="0"/>
              <a:t>またそもそもドキュメントが存在しない場合があります．</a:t>
            </a:r>
            <a:endParaRPr lang="en-US" altLang="ja-JP" sz="1200" dirty="0" smtClean="0"/>
          </a:p>
          <a:p>
            <a:r>
              <a:rPr lang="ja-JP" altLang="en-US" sz="1200" dirty="0" smtClean="0"/>
              <a:t>次にダウンロードし，実際に利用して比較する方法ですが，確認漏れが発生しやすいコストが大きくなるという問題点が存在します．</a:t>
            </a:r>
            <a:endParaRPr lang="en-US" altLang="ja-JP" sz="1200" dirty="0" smtClean="0"/>
          </a:p>
          <a:p>
            <a:r>
              <a:rPr lang="ja-JP" altLang="en-US" sz="1200" dirty="0" smtClean="0"/>
              <a:t>このような例を具体的に説明します．</a:t>
            </a:r>
            <a:endParaRPr lang="en-US" altLang="ja-JP" sz="1200" dirty="0" smtClean="0"/>
          </a:p>
        </p:txBody>
      </p:sp>
      <p:sp>
        <p:nvSpPr>
          <p:cNvPr id="4" name="スライド番号プレースホルダー 3"/>
          <p:cNvSpPr>
            <a:spLocks noGrp="1"/>
          </p:cNvSpPr>
          <p:nvPr>
            <p:ph type="sldNum" sz="quarter" idx="10"/>
          </p:nvPr>
        </p:nvSpPr>
        <p:spPr/>
        <p:txBody>
          <a:bodyPr/>
          <a:lstStyle/>
          <a:p>
            <a:fld id="{1CBCA531-8238-5142-9441-1D87B7CBF67C}" type="slidenum">
              <a:rPr kumimoji="1" lang="ja-JP" altLang="en-US" smtClean="0"/>
              <a:t>2</a:t>
            </a:fld>
            <a:endParaRPr kumimoji="1" lang="ja-JP" altLang="en-US"/>
          </a:p>
        </p:txBody>
      </p:sp>
    </p:spTree>
    <p:extLst>
      <p:ext uri="{BB962C8B-B14F-4D97-AF65-F5344CB8AC3E}">
        <p14:creationId xmlns:p14="http://schemas.microsoft.com/office/powerpoint/2010/main" val="37717250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この赤で囲っているのが</a:t>
            </a:r>
            <a:r>
              <a:rPr kumimoji="1" lang="en-US" altLang="ja-JP" dirty="0" smtClean="0"/>
              <a:t>Google play</a:t>
            </a:r>
            <a:r>
              <a:rPr kumimoji="1" lang="ja-JP" altLang="en-US" dirty="0" smtClean="0"/>
              <a:t>と</a:t>
            </a:r>
            <a:r>
              <a:rPr kumimoji="1" lang="en-US" altLang="ja-JP" dirty="0" smtClean="0"/>
              <a:t>App Store</a:t>
            </a:r>
            <a:r>
              <a:rPr kumimoji="1" lang="ja-JP" altLang="en-US" dirty="0" smtClean="0"/>
              <a:t>の検索機能です．</a:t>
            </a:r>
            <a:endParaRPr kumimoji="1" lang="en-US" altLang="ja-JP" dirty="0" smtClean="0"/>
          </a:p>
          <a:p>
            <a:r>
              <a:rPr kumimoji="1" lang="ja-JP" altLang="en-US" dirty="0" smtClean="0"/>
              <a:t>今回は</a:t>
            </a:r>
            <a:r>
              <a:rPr kumimoji="1" lang="en-US" altLang="ja-JP" dirty="0" smtClean="0"/>
              <a:t>Google Play</a:t>
            </a:r>
            <a:r>
              <a:rPr kumimoji="1" lang="ja-JP" altLang="en-US" dirty="0" smtClean="0"/>
              <a:t>で説明します．</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タブレット内にある</a:t>
            </a:r>
            <a:r>
              <a:rPr kumimoji="1" lang="en-US" altLang="ja-JP" dirty="0" smtClean="0"/>
              <a:t>PDF</a:t>
            </a:r>
            <a:r>
              <a:rPr kumimoji="1" lang="ja-JP" altLang="en-US" dirty="0" smtClean="0"/>
              <a:t>ファイルを管理するアプリを探します．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1CBCA531-8238-5142-9441-1D87B7CBF67C}" type="slidenum">
              <a:rPr kumimoji="1" lang="ja-JP" altLang="en-US" smtClean="0"/>
              <a:t>3</a:t>
            </a:fld>
            <a:endParaRPr kumimoji="1" lang="ja-JP" altLang="en-US"/>
          </a:p>
        </p:txBody>
      </p:sp>
    </p:spTree>
    <p:extLst>
      <p:ext uri="{BB962C8B-B14F-4D97-AF65-F5344CB8AC3E}">
        <p14:creationId xmlns:p14="http://schemas.microsoft.com/office/powerpoint/2010/main" val="40931149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まず検索窓で「</a:t>
            </a:r>
            <a:r>
              <a:rPr kumimoji="1" lang="en-US" altLang="ja-JP" dirty="0" err="1" smtClean="0"/>
              <a:t>pdf</a:t>
            </a:r>
            <a:r>
              <a:rPr kumimoji="1" lang="en-US" altLang="ja-JP" baseline="0" dirty="0" smtClean="0"/>
              <a:t> </a:t>
            </a:r>
            <a:r>
              <a:rPr kumimoji="1" lang="ja-JP" altLang="en-US" baseline="0" dirty="0" smtClean="0"/>
              <a:t>管理」と検索します．</a:t>
            </a:r>
            <a:endParaRPr kumimoji="1" lang="en-US" altLang="ja-JP" baseline="0" dirty="0" smtClean="0"/>
          </a:p>
          <a:p>
            <a:r>
              <a:rPr kumimoji="1" lang="ja-JP" altLang="en-US" dirty="0" smtClean="0"/>
              <a:t>するとこのような類似するアプリが表示されました．</a:t>
            </a:r>
            <a:endParaRPr kumimoji="1" lang="en-US" altLang="ja-JP" dirty="0" smtClean="0"/>
          </a:p>
          <a:p>
            <a:r>
              <a:rPr kumimoji="1" lang="ja-JP" altLang="en-US" dirty="0" smtClean="0"/>
              <a:t>検索後に表示されるアプリの順序は検索窓の機能に限らず，</a:t>
            </a:r>
            <a:r>
              <a:rPr kumimoji="1" lang="en-US" altLang="ja-JP" dirty="0" err="1" smtClean="0"/>
              <a:t>google</a:t>
            </a:r>
            <a:r>
              <a:rPr kumimoji="1" lang="ja-JP" altLang="en-US" dirty="0" smtClean="0"/>
              <a:t>で定められた評価指標による評価の良い順となっています．</a:t>
            </a:r>
            <a:endParaRPr kumimoji="1" lang="en-US" altLang="ja-JP" dirty="0" smtClean="0"/>
          </a:p>
          <a:p>
            <a:r>
              <a:rPr kumimoji="1" lang="ja-JP" altLang="en-US" dirty="0" smtClean="0"/>
              <a:t>次にタイトルやドキュメントだとアプリが容易でないので，例として赤で囲われたアプリを使用してみます．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1CBCA531-8238-5142-9441-1D87B7CBF67C}" type="slidenum">
              <a:rPr kumimoji="1" lang="ja-JP" altLang="en-US" smtClean="0"/>
              <a:t>4</a:t>
            </a:fld>
            <a:endParaRPr kumimoji="1" lang="ja-JP" altLang="en-US"/>
          </a:p>
        </p:txBody>
      </p:sp>
    </p:spTree>
    <p:extLst>
      <p:ext uri="{BB962C8B-B14F-4D97-AF65-F5344CB8AC3E}">
        <p14:creationId xmlns:p14="http://schemas.microsoft.com/office/powerpoint/2010/main" val="40902736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1200" dirty="0" smtClean="0"/>
              <a:t>A</a:t>
            </a:r>
            <a:r>
              <a:rPr kumimoji="1" lang="ja-JP" altLang="en-US" sz="1200" dirty="0" smtClean="0"/>
              <a:t>のアプリは端末内にある</a:t>
            </a:r>
            <a:r>
              <a:rPr lang="en-US" altLang="ja-JP" sz="1200" dirty="0" err="1" smtClean="0"/>
              <a:t>pdf</a:t>
            </a:r>
            <a:r>
              <a:rPr lang="ja-JP" altLang="en-US" sz="1200" dirty="0" smtClean="0"/>
              <a:t>ファイルを検索し自動的に表示します．</a:t>
            </a:r>
            <a:endParaRPr lang="en-US" altLang="ja-JP" sz="120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altLang="ja-JP" sz="1200" dirty="0" smtClean="0"/>
              <a:t>B</a:t>
            </a:r>
            <a:r>
              <a:rPr kumimoji="1" lang="ja-JP" altLang="en-US" sz="1200" dirty="0" smtClean="0"/>
              <a:t>のアプリは主に</a:t>
            </a:r>
            <a:r>
              <a:rPr kumimoji="1" lang="en-US" altLang="ja-JP" sz="1200" dirty="0" err="1" smtClean="0"/>
              <a:t>DropBox</a:t>
            </a:r>
            <a:r>
              <a:rPr kumimoji="1" lang="ja-JP" altLang="en-US" sz="1200" dirty="0" smtClean="0"/>
              <a:t>に存在する</a:t>
            </a:r>
            <a:r>
              <a:rPr kumimoji="1" lang="en-US" altLang="ja-JP" sz="1200" dirty="0" err="1" smtClean="0"/>
              <a:t>pdf</a:t>
            </a:r>
            <a:r>
              <a:rPr kumimoji="1" lang="ja-JP" altLang="en-US" sz="1200" dirty="0" smtClean="0"/>
              <a:t>ファイルを検索し表示します．</a:t>
            </a:r>
            <a:endParaRPr kumimoji="1" lang="en-US" altLang="ja-JP" sz="1200"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1200" dirty="0" smtClean="0"/>
              <a:t>よって</a:t>
            </a:r>
            <a:r>
              <a:rPr kumimoji="1" lang="en-US" altLang="ja-JP" sz="1200" dirty="0" err="1" smtClean="0"/>
              <a:t>DropBox</a:t>
            </a:r>
            <a:r>
              <a:rPr kumimoji="1" lang="ja-JP" altLang="en-US" sz="1200" dirty="0" smtClean="0"/>
              <a:t>に</a:t>
            </a:r>
            <a:r>
              <a:rPr kumimoji="1" lang="en-US" altLang="ja-JP" sz="1200" dirty="0" err="1" smtClean="0"/>
              <a:t>pdf</a:t>
            </a:r>
            <a:r>
              <a:rPr kumimoji="1" lang="ja-JP" altLang="en-US" sz="1200" dirty="0" smtClean="0"/>
              <a:t>ファイルを保存しているユーザの場合</a:t>
            </a:r>
            <a:r>
              <a:rPr kumimoji="1" lang="en-US" altLang="ja-JP" sz="1200" dirty="0" smtClean="0"/>
              <a:t>B</a:t>
            </a:r>
            <a:r>
              <a:rPr kumimoji="1" lang="ja-JP" altLang="en-US" sz="1200" dirty="0" smtClean="0"/>
              <a:t>が適していますが，端末内に</a:t>
            </a:r>
            <a:r>
              <a:rPr kumimoji="1" lang="en-US" altLang="ja-JP" sz="1200" dirty="0" err="1" smtClean="0"/>
              <a:t>pdf</a:t>
            </a:r>
            <a:r>
              <a:rPr kumimoji="1" lang="ja-JP" altLang="en-US" sz="1200" dirty="0" smtClean="0"/>
              <a:t>ファイルを保存しているユーザの場合</a:t>
            </a:r>
            <a:r>
              <a:rPr kumimoji="1" lang="en-US" altLang="ja-JP" sz="1200" dirty="0" smtClean="0"/>
              <a:t>A</a:t>
            </a:r>
            <a:r>
              <a:rPr kumimoji="1" lang="ja-JP" altLang="en-US" sz="1200" dirty="0" smtClean="0"/>
              <a:t>が適しています．</a:t>
            </a:r>
            <a:endParaRPr kumimoji="1" lang="en-US" altLang="ja-JP" sz="1200"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1200" dirty="0" smtClean="0"/>
              <a:t>このように実際にアプリをダウンロードし，使用することで，比較することができますが，</a:t>
            </a:r>
            <a:endParaRPr kumimoji="1" lang="en-US" altLang="ja-JP" sz="1200"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1200" dirty="0" smtClean="0"/>
              <a:t>確認漏れが発生する可能性が高く，また，コストが大きくなります．</a:t>
            </a:r>
            <a:endParaRPr kumimoji="1" lang="en-US" altLang="ja-JP" sz="1200"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よって本研究の目標をこのように設定しました</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kumimoji="1" lang="ja-JP" altLang="en-US" sz="1200"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1200" dirty="0" smtClean="0"/>
              <a:t>----- 会議メモ (15/07/21 15:20) -----</a:t>
            </a: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1200" dirty="0" smtClean="0"/>
              <a:t>に存在する</a:t>
            </a:r>
            <a:endParaRPr kumimoji="1" lang="en-US" altLang="ja-JP" sz="1200" dirty="0" smtClean="0"/>
          </a:p>
        </p:txBody>
      </p:sp>
      <p:sp>
        <p:nvSpPr>
          <p:cNvPr id="4" name="スライド番号プレースホルダー 3"/>
          <p:cNvSpPr>
            <a:spLocks noGrp="1"/>
          </p:cNvSpPr>
          <p:nvPr>
            <p:ph type="sldNum" sz="quarter" idx="10"/>
          </p:nvPr>
        </p:nvSpPr>
        <p:spPr/>
        <p:txBody>
          <a:bodyPr/>
          <a:lstStyle/>
          <a:p>
            <a:fld id="{1CBCA531-8238-5142-9441-1D87B7CBF67C}" type="slidenum">
              <a:rPr kumimoji="1" lang="ja-JP" altLang="en-US" smtClean="0"/>
              <a:t>5</a:t>
            </a:fld>
            <a:endParaRPr kumimoji="1" lang="ja-JP" altLang="en-US"/>
          </a:p>
        </p:txBody>
      </p:sp>
    </p:spTree>
    <p:extLst>
      <p:ext uri="{BB962C8B-B14F-4D97-AF65-F5344CB8AC3E}">
        <p14:creationId xmlns:p14="http://schemas.microsoft.com/office/powerpoint/2010/main" val="29516260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アプリのダウンロード前にユーザが欲しい機能を選択できるモバイルアプリ検索機能の提案です．</a:t>
            </a:r>
            <a:endParaRPr kumimoji="1" lang="en-US" altLang="ja-JP" dirty="0" smtClean="0"/>
          </a:p>
          <a:p>
            <a:r>
              <a:rPr kumimoji="1" lang="ja-JP" altLang="en-US" dirty="0" smtClean="0"/>
              <a:t>これが簡略図となっております．</a:t>
            </a:r>
            <a:endParaRPr kumimoji="1" lang="en-US" altLang="ja-JP" dirty="0" smtClean="0"/>
          </a:p>
          <a:p>
            <a:r>
              <a:rPr kumimoji="1" lang="ja-JP" altLang="en-US" dirty="0" smtClean="0"/>
              <a:t>何らかの検索後，このような検索でひっかかるはずのアプリに存在する機能を抽出し表示します．</a:t>
            </a:r>
            <a:endParaRPr kumimoji="1" lang="en-US" altLang="ja-JP" dirty="0" smtClean="0"/>
          </a:p>
          <a:p>
            <a:r>
              <a:rPr kumimoji="1" lang="ja-JP" altLang="en-US" dirty="0" smtClean="0"/>
              <a:t>次に表示した機能からユーザが欲しい機能を選択し，欲しい機能が存在するアプリを表示します．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1CBCA531-8238-5142-9441-1D87B7CBF67C}" type="slidenum">
              <a:rPr kumimoji="1" lang="ja-JP" altLang="en-US" smtClean="0"/>
              <a:t>6</a:t>
            </a:fld>
            <a:endParaRPr kumimoji="1" lang="ja-JP" altLang="en-US"/>
          </a:p>
        </p:txBody>
      </p:sp>
    </p:spTree>
    <p:extLst>
      <p:ext uri="{BB962C8B-B14F-4D97-AF65-F5344CB8AC3E}">
        <p14:creationId xmlns:p14="http://schemas.microsoft.com/office/powerpoint/2010/main" val="5039738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ja-JP" altLang="en-US" dirty="0" smtClean="0"/>
              <a:t>次にプラットフォーム依存の開発と</a:t>
            </a:r>
            <a:r>
              <a:rPr lang="en-US" altLang="ja-JP" dirty="0" smtClean="0"/>
              <a:t>API</a:t>
            </a:r>
            <a:r>
              <a:rPr lang="ja-JP" altLang="en-US" dirty="0" smtClean="0"/>
              <a:t>について説明します．</a:t>
            </a:r>
            <a:endParaRPr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ja-JP" altLang="en-US" dirty="0" smtClean="0"/>
              <a:t>現在，</a:t>
            </a:r>
            <a:r>
              <a:rPr lang="en-US" altLang="ja-JP" dirty="0" smtClean="0"/>
              <a:t>OS</a:t>
            </a:r>
            <a:r>
              <a:rPr lang="ja-JP" altLang="en-US" dirty="0" smtClean="0"/>
              <a:t>やハードウェアなどのプラットフォームには様々な種類があります．各プラットフォームは固有のデバイスや</a:t>
            </a:r>
            <a:r>
              <a:rPr lang="en-US" altLang="ja-JP" dirty="0" smtClean="0"/>
              <a:t>UI</a:t>
            </a:r>
            <a:r>
              <a:rPr lang="ja-JP" altLang="en-US" dirty="0" smtClean="0"/>
              <a:t>などの特徴的な機能を持っています．</a:t>
            </a:r>
            <a:endParaRPr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ja-JP" altLang="en-US" dirty="0" smtClean="0"/>
              <a:t>例えば，</a:t>
            </a:r>
            <a:r>
              <a:rPr lang="en-US" altLang="ja-JP" dirty="0" smtClean="0"/>
              <a:t>Microsoft windows</a:t>
            </a:r>
            <a:r>
              <a:rPr lang="ja-JP" altLang="en-US" dirty="0" smtClean="0"/>
              <a:t>上で動作するソフトウェアは，多くが共通の</a:t>
            </a:r>
            <a:r>
              <a:rPr lang="en-US" altLang="ja-JP" dirty="0" smtClean="0"/>
              <a:t>GUI</a:t>
            </a:r>
            <a:r>
              <a:rPr lang="ja-JP" altLang="en-US" dirty="0" smtClean="0"/>
              <a:t>コンポーネントを利用しています．</a:t>
            </a:r>
            <a:endParaRPr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ja-JP" altLang="en-US" dirty="0" smtClean="0"/>
              <a:t>携帯端末であれば，カメラや通話などの機能が搭載されています．</a:t>
            </a:r>
            <a:endParaRPr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ja-JP" altLang="en-US" dirty="0" smtClean="0"/>
              <a:t>このようなプラットフォームを対象に開発を行う場合は，特徴的な機能を利用するための</a:t>
            </a:r>
            <a:r>
              <a:rPr lang="en-US" altLang="ja-JP" dirty="0" smtClean="0"/>
              <a:t>API</a:t>
            </a:r>
            <a:r>
              <a:rPr lang="ja-JP" altLang="en-US" dirty="0" smtClean="0"/>
              <a:t>が提供されています．</a:t>
            </a:r>
            <a:endParaRPr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ja-JP" altLang="en-US" dirty="0" smtClean="0"/>
              <a:t>また，</a:t>
            </a:r>
            <a:r>
              <a:rPr lang="en-US" altLang="ja-JP" dirty="0" smtClean="0"/>
              <a:t>API</a:t>
            </a:r>
            <a:r>
              <a:rPr lang="ja-JP" altLang="en-US" dirty="0" smtClean="0"/>
              <a:t>はプラットフォーム向けにアプリケーションを開発する際に利用できる関数や命令の集合です</a:t>
            </a:r>
            <a:endParaRPr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ja-JP" altLang="en-US" dirty="0" smtClean="0"/>
              <a:t>例えば，ウィンドウ表示やアラート表示など，多くのソフトウェアで共通して呼び出される機能は</a:t>
            </a:r>
            <a:r>
              <a:rPr lang="en-US" altLang="ja-JP" dirty="0" smtClean="0"/>
              <a:t>,</a:t>
            </a:r>
            <a:r>
              <a:rPr lang="ja-JP" altLang="en-US" dirty="0" smtClean="0"/>
              <a:t>　あらかじめ</a:t>
            </a:r>
            <a:r>
              <a:rPr lang="en-US" altLang="ja-JP" dirty="0" smtClean="0"/>
              <a:t>OS</a:t>
            </a:r>
            <a:r>
              <a:rPr lang="ja-JP" altLang="en-US" dirty="0" smtClean="0"/>
              <a:t>などのプラットフォームから</a:t>
            </a:r>
            <a:r>
              <a:rPr lang="en-US" altLang="ja-JP" dirty="0" smtClean="0"/>
              <a:t>API</a:t>
            </a:r>
            <a:r>
              <a:rPr lang="ja-JP" altLang="en-US" dirty="0" smtClean="0"/>
              <a:t>が提供されており</a:t>
            </a:r>
            <a:r>
              <a:rPr lang="en-US" altLang="ja-JP" dirty="0" smtClean="0"/>
              <a:t>,</a:t>
            </a:r>
            <a:r>
              <a:rPr lang="ja-JP" altLang="en-US" dirty="0" smtClean="0"/>
              <a:t>開発者は必要な </a:t>
            </a:r>
            <a:r>
              <a:rPr lang="en-US" altLang="ja-JP" dirty="0" smtClean="0"/>
              <a:t>API </a:t>
            </a:r>
            <a:r>
              <a:rPr lang="ja-JP" altLang="en-US" dirty="0" smtClean="0"/>
              <a:t>を呼び出すことで機能を実現できます</a:t>
            </a:r>
            <a:r>
              <a:rPr lang="en-US" altLang="ja-JP" dirty="0" smtClean="0"/>
              <a:t>. </a:t>
            </a:r>
            <a:r>
              <a:rPr lang="ja-JP" altLang="en-US" dirty="0" smtClean="0"/>
              <a:t>また</a:t>
            </a:r>
            <a:r>
              <a:rPr lang="en-US" altLang="ja-JP" dirty="0" smtClean="0"/>
              <a:t>,</a:t>
            </a:r>
            <a:r>
              <a:rPr lang="ja-JP" altLang="en-US" dirty="0" smtClean="0"/>
              <a:t>ファイル入出力などを </a:t>
            </a:r>
            <a:r>
              <a:rPr lang="en-US" altLang="ja-JP" dirty="0" smtClean="0"/>
              <a:t>API </a:t>
            </a:r>
            <a:r>
              <a:rPr lang="ja-JP" altLang="en-US" dirty="0" smtClean="0"/>
              <a:t>経由で実現させることで</a:t>
            </a:r>
            <a:r>
              <a:rPr lang="en-US" altLang="ja-JP" dirty="0" smtClean="0"/>
              <a:t>,</a:t>
            </a:r>
            <a:r>
              <a:rPr lang="ja-JP" altLang="en-US" dirty="0" smtClean="0"/>
              <a:t>システムの保護にも役立って いる</a:t>
            </a:r>
            <a:r>
              <a:rPr lang="en-US" altLang="ja-JP" dirty="0" smtClean="0"/>
              <a:t>. </a:t>
            </a:r>
            <a:endParaRPr lang="ja-JP" altLang="en-US" dirty="0" smtClean="0"/>
          </a:p>
        </p:txBody>
      </p:sp>
      <p:sp>
        <p:nvSpPr>
          <p:cNvPr id="4" name="スライド番号プレースホルダー 3"/>
          <p:cNvSpPr>
            <a:spLocks noGrp="1"/>
          </p:cNvSpPr>
          <p:nvPr>
            <p:ph type="sldNum" sz="quarter" idx="10"/>
          </p:nvPr>
        </p:nvSpPr>
        <p:spPr/>
        <p:txBody>
          <a:bodyPr/>
          <a:lstStyle/>
          <a:p>
            <a:fld id="{1CBCA531-8238-5142-9441-1D87B7CBF67C}" type="slidenum">
              <a:rPr kumimoji="1" lang="ja-JP" altLang="en-US" smtClean="0"/>
              <a:t>7</a:t>
            </a:fld>
            <a:endParaRPr kumimoji="1" lang="ja-JP" altLang="en-US"/>
          </a:p>
        </p:txBody>
      </p:sp>
    </p:spTree>
    <p:extLst>
      <p:ext uri="{BB962C8B-B14F-4D97-AF65-F5344CB8AC3E}">
        <p14:creationId xmlns:p14="http://schemas.microsoft.com/office/powerpoint/2010/main" val="2227937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次に</a:t>
            </a:r>
            <a:r>
              <a:rPr kumimoji="1" lang="en-US" altLang="ja-JP" dirty="0" smtClean="0"/>
              <a:t>API</a:t>
            </a:r>
            <a:r>
              <a:rPr kumimoji="1" lang="ja-JP" altLang="en-US" dirty="0" smtClean="0"/>
              <a:t>呼び出しについて説明します</a:t>
            </a:r>
            <a:endParaRPr kumimoji="1" lang="en-US" altLang="ja-JP" dirty="0" smtClean="0"/>
          </a:p>
          <a:p>
            <a:r>
              <a:rPr kumimoji="1" lang="ja-JP" altLang="en-US" dirty="0" smtClean="0"/>
              <a:t>アプリケーションは，いくつかの機能の組み合わせでできています，</a:t>
            </a:r>
          </a:p>
          <a:p>
            <a:r>
              <a:rPr kumimoji="1" lang="ja-JP" altLang="en-US" dirty="0" smtClean="0"/>
              <a:t>そういった，アプリに存在する機能は，高機能な</a:t>
            </a:r>
            <a:r>
              <a:rPr kumimoji="1" lang="en-US" altLang="ja-JP" dirty="0" smtClean="0"/>
              <a:t>API</a:t>
            </a:r>
            <a:r>
              <a:rPr kumimoji="1" lang="ja-JP" altLang="en-US" dirty="0" smtClean="0"/>
              <a:t>が多く提供されている環境では，</a:t>
            </a:r>
            <a:r>
              <a:rPr kumimoji="1" lang="en-US" altLang="ja-JP" dirty="0" smtClean="0"/>
              <a:t>API</a:t>
            </a:r>
            <a:r>
              <a:rPr kumimoji="1" lang="ja-JP" altLang="en-US" dirty="0" smtClean="0"/>
              <a:t>呼び出しの組み合わせで実装されているといえます．</a:t>
            </a:r>
            <a:endParaRPr kumimoji="1" lang="en-US" altLang="ja-JP" dirty="0" smtClean="0"/>
          </a:p>
          <a:p>
            <a:pPr marL="0" marR="0" lvl="1" indent="0" algn="l" defTabSz="457200" rtl="0" eaLnBrk="1" fontAlgn="auto" latinLnBrk="0" hangingPunct="1">
              <a:lnSpc>
                <a:spcPct val="100000"/>
              </a:lnSpc>
              <a:spcBef>
                <a:spcPts val="0"/>
              </a:spcBef>
              <a:spcAft>
                <a:spcPts val="0"/>
              </a:spcAft>
              <a:buClrTx/>
              <a:buSzTx/>
              <a:buFontTx/>
              <a:buNone/>
              <a:tabLst/>
              <a:defRPr/>
            </a:pPr>
            <a:r>
              <a:rPr kumimoji="1" lang="en-US" altLang="ja-JP" dirty="0" smtClean="0"/>
              <a:t>Android</a:t>
            </a:r>
            <a:r>
              <a:rPr kumimoji="1" lang="ja-JP" altLang="en-US" dirty="0" smtClean="0"/>
              <a:t>の場合，</a:t>
            </a:r>
            <a:r>
              <a:rPr lang="ja-JP" altLang="en-US" dirty="0" smtClean="0"/>
              <a:t>デバイスの「カメラ」，「タッチパネル」，「加速度センサー」などを使用する</a:t>
            </a:r>
            <a:r>
              <a:rPr lang="en-US" altLang="ja-JP" dirty="0" smtClean="0"/>
              <a:t>API</a:t>
            </a:r>
            <a:r>
              <a:rPr lang="ja-JP" altLang="en-US" dirty="0" smtClean="0"/>
              <a:t>が存在</a:t>
            </a:r>
            <a:endParaRPr kumimoji="1" lang="en-US" altLang="ja-JP" dirty="0" smtClean="0"/>
          </a:p>
          <a:p>
            <a:r>
              <a:rPr kumimoji="1" lang="ja-JP" altLang="en-US" dirty="0" smtClean="0"/>
              <a:t>そして，</a:t>
            </a:r>
            <a:r>
              <a:rPr kumimoji="1" lang="en-US" altLang="ja-JP" dirty="0" smtClean="0"/>
              <a:t>API</a:t>
            </a:r>
            <a:r>
              <a:rPr kumimoji="1" lang="ja-JP" altLang="en-US" dirty="0" smtClean="0"/>
              <a:t>呼び出しの形式は統一されているので複数のアプリを機械的に処理することができます．</a:t>
            </a:r>
            <a:endParaRPr kumimoji="1" lang="en-US" altLang="ja-JP" dirty="0" smtClean="0"/>
          </a:p>
          <a:p>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3FDBCF64-8A04-493E-AF2A-7728AD085B09}" type="slidenum">
              <a:rPr kumimoji="1" lang="ja-JP" altLang="en-US" smtClean="0"/>
              <a:t>8</a:t>
            </a:fld>
            <a:endParaRPr kumimoji="1" lang="ja-JP" altLang="en-US"/>
          </a:p>
        </p:txBody>
      </p:sp>
    </p:spTree>
    <p:extLst>
      <p:ext uri="{BB962C8B-B14F-4D97-AF65-F5344CB8AC3E}">
        <p14:creationId xmlns:p14="http://schemas.microsoft.com/office/powerpoint/2010/main" val="4046004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次に，モバイルアプリ検索における問題点を解決するための先行研究があるので，その説明をします．</a:t>
            </a:r>
            <a:endParaRPr kumimoji="1" lang="en-US" altLang="ja-JP" dirty="0" smtClean="0"/>
          </a:p>
          <a:p>
            <a:r>
              <a:rPr kumimoji="1" lang="en-US" altLang="ja-JP" dirty="0" smtClean="0"/>
              <a:t>Android</a:t>
            </a:r>
            <a:r>
              <a:rPr kumimoji="1" lang="ja-JP" altLang="en-US" dirty="0" smtClean="0"/>
              <a:t>アプリのソースコード中の</a:t>
            </a:r>
            <a:r>
              <a:rPr kumimoji="1" lang="en-US" altLang="ja-JP" dirty="0" smtClean="0"/>
              <a:t>API</a:t>
            </a:r>
            <a:r>
              <a:rPr kumimoji="1" lang="ja-JP" altLang="en-US" dirty="0" smtClean="0"/>
              <a:t>呼び出し列を利用し，アプリの比較を行うツールを作成しています．そのツールの概要がこの図となっております．</a:t>
            </a:r>
            <a:endParaRPr kumimoji="1" lang="en-US" altLang="ja-JP" dirty="0" smtClean="0"/>
          </a:p>
          <a:p>
            <a:r>
              <a:rPr kumimoji="1" lang="ja-JP" altLang="en-US" dirty="0" smtClean="0"/>
              <a:t>まず，二つのアプリのソースコードを入力し，各ソースコードから</a:t>
            </a:r>
            <a:r>
              <a:rPr kumimoji="1" lang="en-US" altLang="ja-JP" dirty="0" smtClean="0"/>
              <a:t>API</a:t>
            </a:r>
            <a:r>
              <a:rPr kumimoji="1" lang="ja-JP" altLang="en-US" dirty="0" smtClean="0"/>
              <a:t>呼び出し列を抽出します．</a:t>
            </a:r>
            <a:endParaRPr kumimoji="1" lang="en-US" altLang="ja-JP" dirty="0" smtClean="0"/>
          </a:p>
          <a:p>
            <a:r>
              <a:rPr kumimoji="1" lang="ja-JP" altLang="en-US" dirty="0" smtClean="0"/>
              <a:t>次に．共通する</a:t>
            </a:r>
            <a:r>
              <a:rPr kumimoji="1" lang="en-US" altLang="ja-JP" dirty="0" smtClean="0"/>
              <a:t>API</a:t>
            </a:r>
            <a:r>
              <a:rPr kumimoji="1" lang="ja-JP" altLang="en-US" dirty="0" smtClean="0"/>
              <a:t>呼び出し列，</a:t>
            </a:r>
            <a:r>
              <a:rPr kumimoji="1" lang="en-US" altLang="ja-JP" dirty="0" smtClean="0"/>
              <a:t>App A</a:t>
            </a:r>
            <a:r>
              <a:rPr kumimoji="1" lang="ja-JP" altLang="en-US" dirty="0" smtClean="0"/>
              <a:t>にのみ存在する</a:t>
            </a:r>
            <a:r>
              <a:rPr kumimoji="1" lang="en-US" altLang="ja-JP" dirty="0" smtClean="0"/>
              <a:t>API</a:t>
            </a:r>
            <a:r>
              <a:rPr kumimoji="1" lang="ja-JP" altLang="en-US" dirty="0" smtClean="0"/>
              <a:t>呼び出し列，</a:t>
            </a:r>
            <a:r>
              <a:rPr kumimoji="1" lang="en-US" altLang="ja-JP" dirty="0" smtClean="0"/>
              <a:t>App B</a:t>
            </a:r>
            <a:r>
              <a:rPr kumimoji="1" lang="ja-JP" altLang="en-US" dirty="0" smtClean="0"/>
              <a:t>にのみ存在する</a:t>
            </a:r>
            <a:r>
              <a:rPr kumimoji="1" lang="en-US" altLang="ja-JP" dirty="0" smtClean="0"/>
              <a:t>API</a:t>
            </a:r>
            <a:r>
              <a:rPr kumimoji="1" lang="ja-JP" altLang="en-US" dirty="0" smtClean="0"/>
              <a:t>呼び出し列に分類します．</a:t>
            </a:r>
            <a:endParaRPr kumimoji="1" lang="en-US" altLang="ja-JP" dirty="0" smtClean="0"/>
          </a:p>
          <a:p>
            <a:r>
              <a:rPr kumimoji="1" lang="ja-JP" altLang="en-US" dirty="0" smtClean="0"/>
              <a:t>最後に，事前知識と照合し</a:t>
            </a:r>
            <a:r>
              <a:rPr kumimoji="1" lang="en-US" altLang="ja-JP" dirty="0" smtClean="0"/>
              <a:t>App A</a:t>
            </a:r>
            <a:r>
              <a:rPr kumimoji="1" lang="ja-JP" altLang="en-US" dirty="0" smtClean="0"/>
              <a:t>と</a:t>
            </a:r>
            <a:r>
              <a:rPr kumimoji="1" lang="en-US" altLang="ja-JP" dirty="0" smtClean="0"/>
              <a:t>App B</a:t>
            </a:r>
            <a:r>
              <a:rPr kumimoji="1" lang="ja-JP" altLang="en-US" dirty="0" smtClean="0"/>
              <a:t>にのみ存在する機能を特定します．</a:t>
            </a:r>
            <a:endParaRPr kumimoji="1" lang="en-US" altLang="ja-JP" dirty="0" smtClean="0"/>
          </a:p>
          <a:p>
            <a:r>
              <a:rPr kumimoji="1" lang="ja-JP" altLang="en-US" dirty="0" smtClean="0"/>
              <a:t>このツールを使用することで二つのアプリの比較を行うことができます．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1CBCA531-8238-5142-9441-1D87B7CBF67C}" type="slidenum">
              <a:rPr kumimoji="1" lang="ja-JP" altLang="en-US" smtClean="0"/>
              <a:t>9</a:t>
            </a:fld>
            <a:endParaRPr kumimoji="1" lang="ja-JP" altLang="en-US"/>
          </a:p>
        </p:txBody>
      </p:sp>
    </p:spTree>
    <p:extLst>
      <p:ext uri="{BB962C8B-B14F-4D97-AF65-F5344CB8AC3E}">
        <p14:creationId xmlns:p14="http://schemas.microsoft.com/office/powerpoint/2010/main" val="25402336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しかし，問題点が二つあります．</a:t>
            </a:r>
            <a:endParaRPr kumimoji="1" lang="en-US" altLang="ja-JP" dirty="0" smtClean="0"/>
          </a:p>
          <a:p>
            <a:r>
              <a:rPr kumimoji="1" lang="ja-JP" altLang="en-US" dirty="0" smtClean="0"/>
              <a:t>モバイルアプリの検索機能を用いて検索すると多数の類似するアプリが表示される場合が多いです．</a:t>
            </a:r>
            <a:endParaRPr kumimoji="1" lang="en-US" altLang="ja-JP" dirty="0" smtClean="0"/>
          </a:p>
          <a:p>
            <a:r>
              <a:rPr kumimoji="1" lang="ja-JP" altLang="en-US" dirty="0" smtClean="0"/>
              <a:t>よって先行研究で作成されたツールは</a:t>
            </a:r>
            <a:r>
              <a:rPr kumimoji="1" lang="en-US" altLang="ja-JP" dirty="0" smtClean="0"/>
              <a:t>2</a:t>
            </a:r>
            <a:r>
              <a:rPr kumimoji="1" lang="ja-JP" altLang="en-US" dirty="0" smtClean="0"/>
              <a:t>つのアプリのみを対象としているので非効率的であるといえます．</a:t>
            </a:r>
            <a:endParaRPr kumimoji="1" lang="en-US" altLang="ja-JP" dirty="0" smtClean="0"/>
          </a:p>
          <a:p>
            <a:r>
              <a:rPr kumimoji="1" lang="ja-JP" altLang="en-US" dirty="0" smtClean="0"/>
              <a:t>また，</a:t>
            </a:r>
            <a:r>
              <a:rPr kumimoji="1" lang="en-US" altLang="ja-JP" dirty="0" smtClean="0"/>
              <a:t>2</a:t>
            </a:r>
            <a:r>
              <a:rPr kumimoji="1" lang="ja-JP" altLang="en-US" dirty="0" smtClean="0"/>
              <a:t>つのモバイルアプリのソースコードの入力が必須です．</a:t>
            </a:r>
            <a:endParaRPr kumimoji="1" lang="en-US" altLang="ja-JP" dirty="0" smtClean="0"/>
          </a:p>
          <a:p>
            <a:r>
              <a:rPr kumimoji="1" lang="ja-JP" altLang="en-US" dirty="0" smtClean="0"/>
              <a:t>よって一般的なアプリの利用者向きでないといえます．</a:t>
            </a:r>
            <a:endParaRPr kumimoji="1" lang="en-US" altLang="ja-JP" dirty="0" smtClean="0"/>
          </a:p>
          <a:p>
            <a:r>
              <a:rPr kumimoji="1" lang="ja-JP" altLang="en-US" dirty="0" smtClean="0"/>
              <a:t>このような</a:t>
            </a:r>
            <a:r>
              <a:rPr kumimoji="1" lang="en-US" altLang="ja-JP" dirty="0" smtClean="0"/>
              <a:t>2</a:t>
            </a:r>
            <a:r>
              <a:rPr kumimoji="1" lang="ja-JP" altLang="en-US" dirty="0" smtClean="0"/>
              <a:t>つの問題があると考えました．</a:t>
            </a:r>
            <a:endParaRPr kumimoji="1" lang="ja-JP" altLang="en-US" dirty="0"/>
          </a:p>
        </p:txBody>
      </p:sp>
      <p:sp>
        <p:nvSpPr>
          <p:cNvPr id="4" name="スライド番号プレースホルダー 3"/>
          <p:cNvSpPr>
            <a:spLocks noGrp="1"/>
          </p:cNvSpPr>
          <p:nvPr>
            <p:ph type="sldNum" sz="quarter" idx="10"/>
          </p:nvPr>
        </p:nvSpPr>
        <p:spPr/>
        <p:txBody>
          <a:bodyPr/>
          <a:lstStyle/>
          <a:p>
            <a:fld id="{1CBCA531-8238-5142-9441-1D87B7CBF67C}" type="slidenum">
              <a:rPr kumimoji="1" lang="ja-JP" altLang="en-US" smtClean="0"/>
              <a:t>10</a:t>
            </a:fld>
            <a:endParaRPr kumimoji="1" lang="ja-JP" altLang="en-US"/>
          </a:p>
        </p:txBody>
      </p:sp>
    </p:spTree>
    <p:extLst>
      <p:ext uri="{BB962C8B-B14F-4D97-AF65-F5344CB8AC3E}">
        <p14:creationId xmlns:p14="http://schemas.microsoft.com/office/powerpoint/2010/main" val="41470649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次に先行研究のツールが行っている</a:t>
            </a:r>
            <a:r>
              <a:rPr kumimoji="1" lang="en-US" altLang="ja-JP" dirty="0" smtClean="0"/>
              <a:t>API</a:t>
            </a:r>
            <a:r>
              <a:rPr kumimoji="1" lang="ja-JP" altLang="en-US" dirty="0" smtClean="0"/>
              <a:t>呼び出し列の抽出についてです</a:t>
            </a:r>
            <a:endParaRPr kumimoji="1" lang="en-US" altLang="ja-JP" dirty="0" smtClean="0"/>
          </a:p>
          <a:p>
            <a:r>
              <a:rPr kumimoji="1" lang="en-US" altLang="ja-JP" dirty="0" smtClean="0"/>
              <a:t>Android</a:t>
            </a:r>
            <a:r>
              <a:rPr kumimoji="1" lang="ja-JP" altLang="en-US" dirty="0" smtClean="0"/>
              <a:t>アプリに存在する機能を抽出するために</a:t>
            </a:r>
            <a:r>
              <a:rPr kumimoji="1" lang="en-US" altLang="ja-JP" dirty="0" smtClean="0"/>
              <a:t>Android</a:t>
            </a:r>
            <a:r>
              <a:rPr kumimoji="1" lang="ja-JP" altLang="en-US" dirty="0" smtClean="0"/>
              <a:t>特有の</a:t>
            </a:r>
            <a:r>
              <a:rPr kumimoji="1" lang="en-US" altLang="ja-JP" dirty="0" smtClean="0"/>
              <a:t>API</a:t>
            </a:r>
            <a:r>
              <a:rPr kumimoji="1" lang="ja-JP" altLang="en-US" dirty="0" smtClean="0"/>
              <a:t>呼び出し列を抽出します．</a:t>
            </a:r>
            <a:endParaRPr kumimoji="1" lang="en-US" altLang="ja-JP" dirty="0" smtClean="0"/>
          </a:p>
          <a:p>
            <a:r>
              <a:rPr kumimoji="1" lang="en-US" altLang="ja-JP" dirty="0" smtClean="0"/>
              <a:t>Android </a:t>
            </a:r>
            <a:r>
              <a:rPr kumimoji="1" lang="en-US" altLang="ja-JP" dirty="0" err="1" smtClean="0"/>
              <a:t>sdk</a:t>
            </a:r>
            <a:r>
              <a:rPr kumimoji="1" lang="ja-JP" altLang="en-US" dirty="0" smtClean="0"/>
              <a:t>には</a:t>
            </a:r>
            <a:r>
              <a:rPr kumimoji="1" lang="en-US" altLang="ja-JP" dirty="0" smtClean="0"/>
              <a:t>java</a:t>
            </a:r>
            <a:r>
              <a:rPr kumimoji="1" lang="ja-JP" altLang="en-US" dirty="0" smtClean="0"/>
              <a:t>由来のライブラリや</a:t>
            </a:r>
            <a:r>
              <a:rPr kumimoji="1" lang="en-US" altLang="ja-JP" dirty="0" smtClean="0"/>
              <a:t>Apache </a:t>
            </a:r>
            <a:r>
              <a:rPr kumimoji="1" lang="en-US" altLang="ja-JP" dirty="0" err="1" smtClean="0"/>
              <a:t>httpComponents</a:t>
            </a:r>
            <a:r>
              <a:rPr kumimoji="1" lang="ja-JP" altLang="en-US" dirty="0" smtClean="0"/>
              <a:t>プロジェクトのライブラリや</a:t>
            </a:r>
            <a:r>
              <a:rPr kumimoji="1" lang="en-US" altLang="ja-JP" dirty="0" smtClean="0"/>
              <a:t>Android</a:t>
            </a:r>
            <a:r>
              <a:rPr kumimoji="1" lang="ja-JP" altLang="en-US" dirty="0" smtClean="0"/>
              <a:t>オリジナルの</a:t>
            </a:r>
            <a:r>
              <a:rPr kumimoji="1" lang="en-US" altLang="ja-JP" dirty="0" smtClean="0"/>
              <a:t>API</a:t>
            </a:r>
            <a:r>
              <a:rPr kumimoji="1" lang="ja-JP" altLang="en-US" dirty="0" smtClean="0"/>
              <a:t>などが混在しています，また</a:t>
            </a:r>
            <a:r>
              <a:rPr kumimoji="1" lang="en-US" altLang="ja-JP" dirty="0" smtClean="0"/>
              <a:t>Google MAPs</a:t>
            </a:r>
            <a:r>
              <a:rPr kumimoji="1" lang="ja-JP" altLang="en-US" dirty="0" smtClean="0"/>
              <a:t>の機能を</a:t>
            </a:r>
            <a:r>
              <a:rPr kumimoji="1" lang="en-US" altLang="ja-JP" dirty="0" smtClean="0"/>
              <a:t>Android</a:t>
            </a:r>
            <a:r>
              <a:rPr kumimoji="1" lang="ja-JP" altLang="en-US" dirty="0" smtClean="0"/>
              <a:t>アプリケーション上で提供するための</a:t>
            </a:r>
            <a:r>
              <a:rPr kumimoji="1" lang="en-US" altLang="ja-JP" dirty="0" smtClean="0"/>
              <a:t>API</a:t>
            </a:r>
            <a:r>
              <a:rPr kumimoji="1" lang="ja-JP" altLang="en-US" dirty="0" smtClean="0"/>
              <a:t>も提供しています．よって</a:t>
            </a:r>
            <a:r>
              <a:rPr kumimoji="1" lang="en-US" altLang="ja-JP" dirty="0" smtClean="0"/>
              <a:t>Android</a:t>
            </a:r>
            <a:r>
              <a:rPr kumimoji="1" lang="ja-JP" altLang="en-US" dirty="0" smtClean="0"/>
              <a:t>特有の</a:t>
            </a:r>
            <a:r>
              <a:rPr kumimoji="1" lang="en-US" altLang="ja-JP" dirty="0" smtClean="0"/>
              <a:t>API</a:t>
            </a:r>
            <a:r>
              <a:rPr kumimoji="1" lang="ja-JP" altLang="en-US" dirty="0" smtClean="0"/>
              <a:t>呼び出しを特定するために，メソッドの完全限定名が「</a:t>
            </a:r>
            <a:r>
              <a:rPr kumimoji="1" lang="en-US" altLang="ja-JP" dirty="0" smtClean="0"/>
              <a:t>android</a:t>
            </a:r>
            <a:r>
              <a:rPr kumimoji="1" lang="ja-JP" altLang="en-US" dirty="0" smtClean="0"/>
              <a:t>」「</a:t>
            </a:r>
            <a:r>
              <a:rPr kumimoji="1" lang="en-US" altLang="ja-JP" dirty="0" err="1" smtClean="0"/>
              <a:t>com.google.android</a:t>
            </a:r>
            <a:r>
              <a:rPr kumimoji="1" lang="ja-JP" altLang="en-US" dirty="0" smtClean="0"/>
              <a:t>」から始まるものと定義しました．</a:t>
            </a:r>
            <a:endParaRPr kumimoji="1" lang="en-US" altLang="ja-JP" dirty="0" smtClean="0"/>
          </a:p>
          <a:p>
            <a:r>
              <a:rPr kumimoji="1" lang="ja-JP" altLang="en-US" dirty="0" smtClean="0"/>
              <a:t>その例を紹介します．</a:t>
            </a:r>
            <a:endParaRPr kumimoji="1" lang="ja-JP" altLang="en-US" dirty="0"/>
          </a:p>
        </p:txBody>
      </p:sp>
      <p:sp>
        <p:nvSpPr>
          <p:cNvPr id="4" name="スライド番号プレースホルダー 3"/>
          <p:cNvSpPr>
            <a:spLocks noGrp="1"/>
          </p:cNvSpPr>
          <p:nvPr>
            <p:ph type="sldNum" sz="quarter" idx="10"/>
          </p:nvPr>
        </p:nvSpPr>
        <p:spPr/>
        <p:txBody>
          <a:bodyPr/>
          <a:lstStyle/>
          <a:p>
            <a:fld id="{1CBCA531-8238-5142-9441-1D87B7CBF67C}" type="slidenum">
              <a:rPr kumimoji="1" lang="ja-JP" altLang="en-US" smtClean="0"/>
              <a:t>11</a:t>
            </a:fld>
            <a:endParaRPr kumimoji="1" lang="ja-JP" altLang="en-US"/>
          </a:p>
        </p:txBody>
      </p:sp>
    </p:spTree>
    <p:extLst>
      <p:ext uri="{BB962C8B-B14F-4D97-AF65-F5344CB8AC3E}">
        <p14:creationId xmlns:p14="http://schemas.microsoft.com/office/powerpoint/2010/main" val="14797379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これはある</a:t>
            </a:r>
            <a:r>
              <a:rPr kumimoji="1" lang="en-US" altLang="ja-JP" dirty="0" smtClean="0"/>
              <a:t>Android</a:t>
            </a:r>
            <a:r>
              <a:rPr kumimoji="1" lang="ja-JP" altLang="en-US" dirty="0" smtClean="0"/>
              <a:t>アプリの一部のソースコードです．</a:t>
            </a:r>
            <a:endParaRPr kumimoji="1" lang="en-US" altLang="ja-JP" dirty="0" smtClean="0"/>
          </a:p>
          <a:p>
            <a:r>
              <a:rPr kumimoji="1" lang="ja-JP" altLang="en-US" dirty="0" smtClean="0"/>
              <a:t>まず一番うえの赤線ですがここでクラスのインポートをしています．</a:t>
            </a:r>
            <a:endParaRPr kumimoji="1" lang="en-US" altLang="ja-JP" dirty="0" smtClean="0"/>
          </a:p>
          <a:p>
            <a:r>
              <a:rPr kumimoji="1" lang="ja-JP" altLang="en-US" dirty="0" smtClean="0"/>
              <a:t>そしてここで</a:t>
            </a:r>
            <a:r>
              <a:rPr kumimoji="1" lang="en-US" altLang="ja-JP" dirty="0" err="1" smtClean="0"/>
              <a:t>alphaanimation</a:t>
            </a:r>
            <a:r>
              <a:rPr kumimoji="1" lang="ja-JP" altLang="en-US" dirty="0" smtClean="0"/>
              <a:t>というクラスのインスタンスを生成し</a:t>
            </a:r>
            <a:endParaRPr kumimoji="1" lang="en-US" altLang="ja-JP" dirty="0" smtClean="0"/>
          </a:p>
          <a:p>
            <a:r>
              <a:rPr kumimoji="1" lang="ja-JP" altLang="en-US" dirty="0" smtClean="0"/>
              <a:t>下の</a:t>
            </a:r>
            <a:r>
              <a:rPr kumimoji="1" lang="en-US" altLang="ja-JP" dirty="0" smtClean="0"/>
              <a:t>2</a:t>
            </a:r>
            <a:r>
              <a:rPr kumimoji="1" lang="ja-JP" altLang="en-US" dirty="0" smtClean="0"/>
              <a:t>行で</a:t>
            </a:r>
            <a:r>
              <a:rPr kumimoji="1" lang="en-US" altLang="ja-JP" dirty="0" smtClean="0"/>
              <a:t>API</a:t>
            </a:r>
            <a:r>
              <a:rPr kumimoji="1" lang="ja-JP" altLang="en-US" dirty="0" smtClean="0"/>
              <a:t>を使用しています．</a:t>
            </a:r>
            <a:endParaRPr kumimoji="1" lang="en-US" altLang="ja-JP" dirty="0" smtClean="0"/>
          </a:p>
          <a:p>
            <a:r>
              <a:rPr kumimoji="1" lang="ja-JP" altLang="en-US" dirty="0" smtClean="0"/>
              <a:t>そしてこの</a:t>
            </a:r>
            <a:r>
              <a:rPr kumimoji="1" lang="en-US" altLang="ja-JP" dirty="0" smtClean="0"/>
              <a:t>2</a:t>
            </a:r>
            <a:r>
              <a:rPr kumimoji="1" lang="ja-JP" altLang="en-US" dirty="0" smtClean="0"/>
              <a:t>行が</a:t>
            </a:r>
            <a:r>
              <a:rPr kumimoji="1" lang="en-US" altLang="ja-JP" dirty="0" smtClean="0"/>
              <a:t>API</a:t>
            </a:r>
            <a:r>
              <a:rPr kumimoji="1" lang="ja-JP" altLang="en-US" dirty="0" smtClean="0"/>
              <a:t>呼び出し列となります．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1CBCA531-8238-5142-9441-1D87B7CBF67C}" type="slidenum">
              <a:rPr kumimoji="1" lang="ja-JP" altLang="en-US" smtClean="0"/>
              <a:t>12</a:t>
            </a:fld>
            <a:endParaRPr kumimoji="1" lang="ja-JP" altLang="en-US"/>
          </a:p>
        </p:txBody>
      </p:sp>
    </p:spTree>
    <p:extLst>
      <p:ext uri="{BB962C8B-B14F-4D97-AF65-F5344CB8AC3E}">
        <p14:creationId xmlns:p14="http://schemas.microsoft.com/office/powerpoint/2010/main" val="36603200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次に事前知識についてです．</a:t>
            </a:r>
            <a:endParaRPr kumimoji="1" lang="en-US" altLang="ja-JP" dirty="0" smtClean="0"/>
          </a:p>
          <a:p>
            <a:r>
              <a:rPr kumimoji="1" lang="en-US" altLang="ja-JP" dirty="0" smtClean="0"/>
              <a:t>Android</a:t>
            </a:r>
            <a:r>
              <a:rPr kumimoji="1" lang="ja-JP" altLang="en-US" dirty="0" smtClean="0"/>
              <a:t>アプリのソースコードに存在する各メソッドから</a:t>
            </a:r>
            <a:r>
              <a:rPr kumimoji="1" lang="en-US" altLang="ja-JP" dirty="0" smtClean="0"/>
              <a:t>Android</a:t>
            </a:r>
            <a:r>
              <a:rPr kumimoji="1" lang="ja-JP" altLang="en-US" dirty="0" smtClean="0"/>
              <a:t>に特有の</a:t>
            </a:r>
            <a:r>
              <a:rPr kumimoji="1" lang="en-US" altLang="ja-JP" dirty="0" smtClean="0"/>
              <a:t>API</a:t>
            </a:r>
            <a:r>
              <a:rPr kumimoji="1" lang="ja-JP" altLang="en-US" dirty="0" smtClean="0"/>
              <a:t>呼び出し列とメソッド名を抽出します．</a:t>
            </a:r>
            <a:endParaRPr kumimoji="1" lang="en-US" altLang="ja-JP" dirty="0" smtClean="0"/>
          </a:p>
          <a:p>
            <a:r>
              <a:rPr kumimoji="1" lang="ja-JP" altLang="en-US" dirty="0" smtClean="0"/>
              <a:t>抽出した</a:t>
            </a:r>
            <a:r>
              <a:rPr kumimoji="1" lang="en-US" altLang="ja-JP" dirty="0" smtClean="0"/>
              <a:t>API</a:t>
            </a:r>
            <a:r>
              <a:rPr kumimoji="1" lang="ja-JP" altLang="en-US" dirty="0" smtClean="0"/>
              <a:t>呼び出し列を機能，メソッド名を機能名とし図のような事前知識を作成します．</a:t>
            </a:r>
            <a:endParaRPr kumimoji="1" lang="en-US" altLang="ja-JP" dirty="0" smtClean="0"/>
          </a:p>
          <a:p>
            <a:r>
              <a:rPr kumimoji="1" lang="ja-JP" altLang="en-US" dirty="0" smtClean="0"/>
              <a:t>また，対象となる</a:t>
            </a:r>
            <a:r>
              <a:rPr kumimoji="1" lang="en-US" altLang="ja-JP" dirty="0" smtClean="0"/>
              <a:t>Android</a:t>
            </a:r>
            <a:r>
              <a:rPr kumimoji="1" lang="ja-JP" altLang="en-US" dirty="0" smtClean="0"/>
              <a:t>アプリはオープンソースとして公開されているのものとします．</a:t>
            </a:r>
            <a:endParaRPr kumimoji="1" lang="ja-JP" altLang="en-US" dirty="0"/>
          </a:p>
        </p:txBody>
      </p:sp>
      <p:sp>
        <p:nvSpPr>
          <p:cNvPr id="4" name="スライド番号プレースホルダー 3"/>
          <p:cNvSpPr>
            <a:spLocks noGrp="1"/>
          </p:cNvSpPr>
          <p:nvPr>
            <p:ph type="sldNum" sz="quarter" idx="10"/>
          </p:nvPr>
        </p:nvSpPr>
        <p:spPr/>
        <p:txBody>
          <a:bodyPr/>
          <a:lstStyle/>
          <a:p>
            <a:fld id="{1CBCA531-8238-5142-9441-1D87B7CBF67C}" type="slidenum">
              <a:rPr kumimoji="1" lang="ja-JP" altLang="en-US" smtClean="0"/>
              <a:t>13</a:t>
            </a:fld>
            <a:endParaRPr kumimoji="1" lang="ja-JP" altLang="en-US"/>
          </a:p>
        </p:txBody>
      </p:sp>
    </p:spTree>
    <p:extLst>
      <p:ext uri="{BB962C8B-B14F-4D97-AF65-F5344CB8AC3E}">
        <p14:creationId xmlns:p14="http://schemas.microsoft.com/office/powerpoint/2010/main" val="33233325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次に提案手法の概要についてです．</a:t>
            </a:r>
            <a:endParaRPr kumimoji="1" lang="en-US" altLang="ja-JP" dirty="0" smtClean="0"/>
          </a:p>
          <a:p>
            <a:r>
              <a:rPr kumimoji="1" lang="ja-JP" altLang="en-US" dirty="0" smtClean="0"/>
              <a:t>まず利用者は目的に沿ったアプリの検索を行うための情報をシステムに入力します．</a:t>
            </a:r>
            <a:endParaRPr kumimoji="1" lang="en-US" altLang="ja-JP" dirty="0" smtClean="0"/>
          </a:p>
          <a:p>
            <a:r>
              <a:rPr kumimoji="1" lang="ja-JP" altLang="en-US" dirty="0" smtClean="0"/>
              <a:t>次にシステムは入力情報をもとに事前知識から機能を提案します</a:t>
            </a:r>
            <a:endParaRPr kumimoji="1" lang="en-US" altLang="ja-JP" dirty="0" smtClean="0"/>
          </a:p>
          <a:p>
            <a:r>
              <a:rPr kumimoji="1" lang="ja-JP" altLang="en-US" dirty="0" smtClean="0"/>
              <a:t>利用者は提案された機能から必要な機能を選択します．</a:t>
            </a:r>
            <a:endParaRPr kumimoji="1" lang="en-US" altLang="ja-JP" dirty="0" smtClean="0"/>
          </a:p>
          <a:p>
            <a:r>
              <a:rPr kumimoji="1" lang="ja-JP" altLang="en-US" dirty="0" smtClean="0"/>
              <a:t>そして，システムは選択された機能が存在するアプリを事前知識から選択し利用者に提案します．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1CBCA531-8238-5142-9441-1D87B7CBF67C}" type="slidenum">
              <a:rPr kumimoji="1" lang="ja-JP" altLang="en-US" smtClean="0"/>
              <a:t>14</a:t>
            </a:fld>
            <a:endParaRPr kumimoji="1" lang="ja-JP" altLang="en-US"/>
          </a:p>
        </p:txBody>
      </p:sp>
    </p:spTree>
    <p:extLst>
      <p:ext uri="{BB962C8B-B14F-4D97-AF65-F5344CB8AC3E}">
        <p14:creationId xmlns:p14="http://schemas.microsoft.com/office/powerpoint/2010/main" val="8988260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最後に今後の予定です．</a:t>
            </a:r>
            <a:endParaRPr kumimoji="1" lang="en-US" altLang="ja-JP" dirty="0" smtClean="0"/>
          </a:p>
          <a:p>
            <a:r>
              <a:rPr kumimoji="1" lang="ja-JP" altLang="en-US" dirty="0" smtClean="0"/>
              <a:t>事前知識を作成するために対象とする</a:t>
            </a:r>
            <a:r>
              <a:rPr kumimoji="1" lang="en-US" altLang="ja-JP" dirty="0" smtClean="0"/>
              <a:t>Android</a:t>
            </a:r>
            <a:r>
              <a:rPr kumimoji="1" lang="ja-JP" altLang="en-US" dirty="0" smtClean="0"/>
              <a:t>アプリの選出をしたいと思っております．</a:t>
            </a:r>
            <a:endParaRPr kumimoji="1" lang="en-US" altLang="ja-JP" dirty="0" smtClean="0"/>
          </a:p>
          <a:p>
            <a:r>
              <a:rPr kumimoji="1" lang="ja-JP" altLang="en-US" dirty="0" smtClean="0"/>
              <a:t>次に対象とした</a:t>
            </a:r>
            <a:r>
              <a:rPr kumimoji="1" lang="en-US" altLang="ja-JP" dirty="0" smtClean="0"/>
              <a:t>Android</a:t>
            </a:r>
            <a:r>
              <a:rPr kumimoji="1" lang="ja-JP" altLang="en-US" dirty="0" smtClean="0"/>
              <a:t>アプリから</a:t>
            </a:r>
            <a:r>
              <a:rPr kumimoji="1" lang="en-US" altLang="ja-JP" dirty="0" smtClean="0"/>
              <a:t>API</a:t>
            </a:r>
            <a:r>
              <a:rPr kumimoji="1" lang="ja-JP" altLang="en-US" dirty="0" smtClean="0"/>
              <a:t>呼び出し列と機能名を抽出し事前知識を作成しようと思っております．</a:t>
            </a:r>
            <a:endParaRPr kumimoji="1" lang="en-US" altLang="ja-JP" dirty="0" smtClean="0"/>
          </a:p>
          <a:p>
            <a:r>
              <a:rPr kumimoji="1" lang="ja-JP" altLang="en-US" dirty="0" smtClean="0"/>
              <a:t>そして，利用者と事前知識を相互に作用させるシステムの作成も行うつもりです．</a:t>
            </a:r>
            <a:endParaRPr kumimoji="1" lang="ja-JP" altLang="en-US" dirty="0"/>
          </a:p>
        </p:txBody>
      </p:sp>
      <p:sp>
        <p:nvSpPr>
          <p:cNvPr id="4" name="スライド番号プレースホルダー 3"/>
          <p:cNvSpPr>
            <a:spLocks noGrp="1"/>
          </p:cNvSpPr>
          <p:nvPr>
            <p:ph type="sldNum" sz="quarter" idx="10"/>
          </p:nvPr>
        </p:nvSpPr>
        <p:spPr/>
        <p:txBody>
          <a:bodyPr/>
          <a:lstStyle/>
          <a:p>
            <a:fld id="{1CBCA531-8238-5142-9441-1D87B7CBF67C}" type="slidenum">
              <a:rPr kumimoji="1" lang="ja-JP" altLang="en-US" smtClean="0"/>
              <a:t>15</a:t>
            </a:fld>
            <a:endParaRPr kumimoji="1" lang="ja-JP" altLang="en-US"/>
          </a:p>
        </p:txBody>
      </p:sp>
    </p:spTree>
    <p:extLst>
      <p:ext uri="{BB962C8B-B14F-4D97-AF65-F5344CB8AC3E}">
        <p14:creationId xmlns:p14="http://schemas.microsoft.com/office/powerpoint/2010/main" val="20854260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まとめです．</a:t>
            </a:r>
            <a:endParaRPr kumimoji="1" lang="en-US" altLang="ja-JP" dirty="0" smtClean="0"/>
          </a:p>
          <a:p>
            <a:r>
              <a:rPr kumimoji="1" lang="ja-JP" altLang="en-US" dirty="0" smtClean="0"/>
              <a:t>モバイルアプリ検索後，アプリを比較する際にドキュメントを比較する方法がありますが，ドキュメントの形式が統一されていない，ドキュメント自体が存在しないという問題点があります．</a:t>
            </a:r>
            <a:r>
              <a:rPr kumimoji="1" lang="en-US" altLang="ja-JP" dirty="0" smtClean="0"/>
              <a:t/>
            </a:r>
            <a:br>
              <a:rPr kumimoji="1" lang="en-US" altLang="ja-JP" dirty="0" smtClean="0"/>
            </a:br>
            <a:r>
              <a:rPr kumimoji="1" lang="ja-JP" altLang="en-US" dirty="0" smtClean="0"/>
              <a:t>またアプリをダウンロードし比較する方法には，確認漏れが発生しやすい，コストが大きくなるという問題点があります．</a:t>
            </a:r>
            <a:endParaRPr kumimoji="1" lang="en-US" altLang="ja-JP" dirty="0" smtClean="0"/>
          </a:p>
          <a:p>
            <a:r>
              <a:rPr kumimoji="1" lang="ja-JP" altLang="en-US" dirty="0" smtClean="0"/>
              <a:t>このような問題を解決するために，アプリのソースコードの</a:t>
            </a:r>
            <a:r>
              <a:rPr kumimoji="1" lang="en-US" altLang="ja-JP" dirty="0" smtClean="0"/>
              <a:t>API</a:t>
            </a:r>
            <a:r>
              <a:rPr kumimoji="1" lang="ja-JP" altLang="en-US" dirty="0" smtClean="0"/>
              <a:t>呼び出し列とアプリの機能を紐付けたアプローチでアプリのダウンロード前に必要な機能を選択できる検索機能を提案しました．</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1CBCA531-8238-5142-9441-1D87B7CBF67C}" type="slidenum">
              <a:rPr kumimoji="1" lang="ja-JP" altLang="en-US" smtClean="0"/>
              <a:t>16</a:t>
            </a:fld>
            <a:endParaRPr kumimoji="1" lang="ja-JP" altLang="en-US"/>
          </a:p>
        </p:txBody>
      </p:sp>
    </p:spTree>
    <p:extLst>
      <p:ext uri="{BB962C8B-B14F-4D97-AF65-F5344CB8AC3E}">
        <p14:creationId xmlns:p14="http://schemas.microsoft.com/office/powerpoint/2010/main" val="2875440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次に</a:t>
            </a:r>
            <a:r>
              <a:rPr kumimoji="1" lang="en-US" altLang="ja-JP" dirty="0" smtClean="0"/>
              <a:t>android</a:t>
            </a:r>
            <a:r>
              <a:rPr kumimoji="1" lang="ja-JP" altLang="en-US" dirty="0" smtClean="0"/>
              <a:t>の説明ですが，</a:t>
            </a:r>
            <a:endParaRPr kumimoji="1" lang="en-US" altLang="ja-JP" dirty="0" smtClean="0"/>
          </a:p>
          <a:p>
            <a:r>
              <a:rPr kumimoji="1" lang="en-US" altLang="ja-JP" dirty="0" err="1" smtClean="0"/>
              <a:t>Andrid</a:t>
            </a:r>
            <a:r>
              <a:rPr kumimoji="1" lang="ja-JP" altLang="en-US" dirty="0" smtClean="0"/>
              <a:t>とは携帯端末向けプラットフォームであり，</a:t>
            </a:r>
            <a:r>
              <a:rPr kumimoji="1" lang="en-US" altLang="ja-JP" dirty="0" smtClean="0"/>
              <a:t>android </a:t>
            </a:r>
            <a:r>
              <a:rPr kumimoji="1" lang="en-US" altLang="ja-JP" dirty="0" err="1" smtClean="0"/>
              <a:t>sdk</a:t>
            </a:r>
            <a:r>
              <a:rPr kumimoji="1" lang="ja-JP" altLang="en-US" dirty="0" smtClean="0"/>
              <a:t>というソフトウェア開発キットが存在します．</a:t>
            </a:r>
            <a:endParaRPr kumimoji="1" lang="en-US" altLang="ja-JP" dirty="0" smtClean="0"/>
          </a:p>
          <a:p>
            <a:pPr marL="0" marR="0" lvl="1" indent="0" algn="l" defTabSz="457200" rtl="0" eaLnBrk="1" fontAlgn="auto" latinLnBrk="0" hangingPunct="1">
              <a:lnSpc>
                <a:spcPct val="100000"/>
              </a:lnSpc>
              <a:spcBef>
                <a:spcPts val="0"/>
              </a:spcBef>
              <a:spcAft>
                <a:spcPts val="0"/>
              </a:spcAft>
              <a:buClrTx/>
              <a:buSzTx/>
              <a:buFontTx/>
              <a:buNone/>
              <a:tabLst/>
              <a:defRPr/>
            </a:pPr>
            <a:r>
              <a:rPr kumimoji="1" lang="en-US" altLang="ja-JP" dirty="0" smtClean="0"/>
              <a:t>Android </a:t>
            </a:r>
            <a:r>
              <a:rPr kumimoji="1" lang="en-US" altLang="ja-JP" dirty="0" err="1" smtClean="0"/>
              <a:t>sdk</a:t>
            </a:r>
            <a:r>
              <a:rPr kumimoji="1" lang="ja-JP" altLang="en-US" dirty="0" smtClean="0"/>
              <a:t>には</a:t>
            </a:r>
            <a:r>
              <a:rPr lang="en-US" altLang="ja-JP" dirty="0" smtClean="0"/>
              <a:t>Java</a:t>
            </a:r>
            <a:r>
              <a:rPr lang="ja-JP" altLang="en-US" dirty="0" smtClean="0"/>
              <a:t>由来のライブラリ，</a:t>
            </a:r>
            <a:r>
              <a:rPr lang="en-US" altLang="ja-JP" dirty="0" smtClean="0"/>
              <a:t>Android</a:t>
            </a:r>
            <a:r>
              <a:rPr lang="ja-JP" altLang="en-US" dirty="0" smtClean="0"/>
              <a:t>オリジナルの</a:t>
            </a:r>
            <a:r>
              <a:rPr lang="en-US" altLang="ja-JP" dirty="0" smtClean="0"/>
              <a:t>API(</a:t>
            </a:r>
            <a:r>
              <a:rPr lang="ja-JP" altLang="en-US" dirty="0" smtClean="0"/>
              <a:t>カメラ，</a:t>
            </a:r>
            <a:r>
              <a:rPr lang="en-US" altLang="ja-JP" dirty="0" smtClean="0"/>
              <a:t>GPS</a:t>
            </a:r>
            <a:r>
              <a:rPr lang="ja-JP" altLang="en-US" dirty="0" smtClean="0"/>
              <a:t>位置情報など</a:t>
            </a:r>
            <a:r>
              <a:rPr lang="en-US" altLang="ja-JP" dirty="0" smtClean="0"/>
              <a:t>)</a:t>
            </a:r>
            <a:r>
              <a:rPr lang="ja-JP" altLang="en-US" dirty="0" smtClean="0"/>
              <a:t>が混在しています．</a:t>
            </a:r>
            <a:endParaRPr lang="en-US" altLang="ja-JP" dirty="0" smtClean="0"/>
          </a:p>
          <a:p>
            <a:pPr marL="0" marR="0" lvl="1" indent="0" algn="l" defTabSz="457200" rtl="0" eaLnBrk="1" fontAlgn="auto" latinLnBrk="0" hangingPunct="1">
              <a:lnSpc>
                <a:spcPct val="100000"/>
              </a:lnSpc>
              <a:spcBef>
                <a:spcPts val="0"/>
              </a:spcBef>
              <a:spcAft>
                <a:spcPts val="0"/>
              </a:spcAft>
              <a:buClrTx/>
              <a:buSzTx/>
              <a:buFontTx/>
              <a:buNone/>
              <a:tabLst/>
              <a:defRPr/>
            </a:pPr>
            <a:r>
              <a:rPr lang="ja-JP" altLang="en-US" dirty="0" smtClean="0"/>
              <a:t>また，</a:t>
            </a:r>
            <a:r>
              <a:rPr lang="en-US" altLang="ja-JP" dirty="0" smtClean="0"/>
              <a:t>android</a:t>
            </a:r>
            <a:r>
              <a:rPr lang="ja-JP" altLang="en-US" dirty="0" smtClean="0"/>
              <a:t>のアプリの一部はオープンソースとして公開しているので分析対象とします．</a:t>
            </a:r>
            <a:endParaRPr lang="en-US" altLang="ja-JP" dirty="0" smtClean="0"/>
          </a:p>
        </p:txBody>
      </p:sp>
      <p:sp>
        <p:nvSpPr>
          <p:cNvPr id="4" name="スライド番号プレースホルダー 3"/>
          <p:cNvSpPr>
            <a:spLocks noGrp="1"/>
          </p:cNvSpPr>
          <p:nvPr>
            <p:ph type="sldNum" sz="quarter" idx="10"/>
          </p:nvPr>
        </p:nvSpPr>
        <p:spPr/>
        <p:txBody>
          <a:bodyPr/>
          <a:lstStyle/>
          <a:p>
            <a:fld id="{1CBCA531-8238-5142-9441-1D87B7CBF67C}" type="slidenum">
              <a:rPr kumimoji="1" lang="ja-JP" altLang="en-US" smtClean="0"/>
              <a:t>18</a:t>
            </a:fld>
            <a:endParaRPr kumimoji="1" lang="ja-JP" altLang="en-US"/>
          </a:p>
        </p:txBody>
      </p:sp>
    </p:spTree>
    <p:extLst>
      <p:ext uri="{BB962C8B-B14F-4D97-AF65-F5344CB8AC3E}">
        <p14:creationId xmlns:p14="http://schemas.microsoft.com/office/powerpoint/2010/main" val="979987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lvl1pPr>
              <a:defRPr>
                <a:latin typeface="+mj-ea"/>
                <a:ea typeface="+mj-ea"/>
              </a:defRPr>
            </a:lvl1pPr>
          </a:lstStyle>
          <a:p>
            <a:r>
              <a:rPr kumimoji="1" lang="ja-JP" altLang="en-US" smtClean="0"/>
              <a:t>マスター タイトルの書式設定</a:t>
            </a:r>
            <a:endParaRPr kumimoji="1" lang="ja-JP" altLang="en-US" dirty="0"/>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mn-ea"/>
                <a:ea typeface="+mn-e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dirty="0"/>
          </a:p>
        </p:txBody>
      </p:sp>
      <p:sp>
        <p:nvSpPr>
          <p:cNvPr id="7" name="正方形/長方形 6"/>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093296"/>
            <a:ext cx="9144000" cy="7647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62283220"/>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defRPr sz="4000">
                <a:latin typeface="+mj-ea"/>
                <a:ea typeface="+mj-ea"/>
              </a:defRPr>
            </a:lvl1pPr>
          </a:lstStyle>
          <a:p>
            <a:r>
              <a:rPr kumimoji="1" lang="ja-JP" altLang="en-US" smtClean="0"/>
              <a:t>マスター タイトルの書式設定</a:t>
            </a:r>
            <a:endParaRPr kumimoji="1" lang="ja-JP" altLang="en-US" dirty="0"/>
          </a:p>
        </p:txBody>
      </p:sp>
      <p:sp>
        <p:nvSpPr>
          <p:cNvPr id="3" name="コンテンツ プレースホルダー 2"/>
          <p:cNvSpPr>
            <a:spLocks noGrp="1"/>
          </p:cNvSpPr>
          <p:nvPr>
            <p:ph idx="1"/>
          </p:nvPr>
        </p:nvSpPr>
        <p:spPr>
          <a:xfrm>
            <a:off x="457200" y="1556792"/>
            <a:ext cx="8229600" cy="4824536"/>
          </a:xfrm>
        </p:spPr>
        <p:txBody>
          <a:bodyPr>
            <a:normAutofit/>
          </a:bodyPr>
          <a:lstStyle>
            <a:lvl1pPr algn="just">
              <a:defRPr sz="2800">
                <a:latin typeface="+mn-ea"/>
                <a:ea typeface="+mn-ea"/>
              </a:defRPr>
            </a:lvl1pPr>
            <a:lvl2pPr algn="just">
              <a:defRPr sz="2400">
                <a:latin typeface="+mn-ea"/>
                <a:ea typeface="+mn-ea"/>
              </a:defRPr>
            </a:lvl2pPr>
            <a:lvl3pPr algn="just">
              <a:defRPr sz="2000">
                <a:latin typeface="+mn-ea"/>
                <a:ea typeface="+mn-ea"/>
              </a:defRPr>
            </a:lvl3pPr>
            <a:lvl4pPr algn="just">
              <a:defRPr sz="1800">
                <a:latin typeface="+mn-ea"/>
                <a:ea typeface="+mn-ea"/>
              </a:defRPr>
            </a:lvl4pPr>
            <a:lvl5pPr algn="just">
              <a:defRPr sz="1800">
                <a:latin typeface="+mn-ea"/>
                <a:ea typeface="+mn-ea"/>
              </a:defRPr>
            </a:lvl5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4" name="日付プレースホルダー 3"/>
          <p:cNvSpPr>
            <a:spLocks noGrp="1"/>
          </p:cNvSpPr>
          <p:nvPr>
            <p:ph type="dt" sz="half" idx="10"/>
          </p:nvPr>
        </p:nvSpPr>
        <p:spPr>
          <a:xfrm>
            <a:off x="251520" y="6597352"/>
            <a:ext cx="1296144" cy="275043"/>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662AF4FD-CF96-2C4B-9EA9-39EF56AEA822}" type="datetime1">
              <a:rPr kumimoji="1" lang="ja-JP" altLang="en-US" smtClean="0"/>
              <a:t>15/07/30</a:t>
            </a:fld>
            <a:endParaRPr kumimoji="1" lang="ja-JP" altLang="en-US"/>
          </a:p>
        </p:txBody>
      </p:sp>
      <p:sp>
        <p:nvSpPr>
          <p:cNvPr id="5" name="フッター プレースホルダー 4"/>
          <p:cNvSpPr>
            <a:spLocks noGrp="1"/>
          </p:cNvSpPr>
          <p:nvPr>
            <p:ph type="ftr" sz="quarter" idx="11"/>
          </p:nvPr>
        </p:nvSpPr>
        <p:spPr>
          <a:xfrm>
            <a:off x="1763688" y="6597352"/>
            <a:ext cx="6048672"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endParaRPr kumimoji="1" lang="ja-JP" altLang="en-US"/>
          </a:p>
        </p:txBody>
      </p:sp>
      <p:sp>
        <p:nvSpPr>
          <p:cNvPr id="6" name="スライド番号プレースホルダー 5"/>
          <p:cNvSpPr>
            <a:spLocks noGrp="1"/>
          </p:cNvSpPr>
          <p:nvPr>
            <p:ph type="sldNum" sz="quarter" idx="12"/>
          </p:nvPr>
        </p:nvSpPr>
        <p:spPr>
          <a:xfrm>
            <a:off x="8100392" y="6597352"/>
            <a:ext cx="770301"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9107F0B9-416A-D043-811B-59637AAB9B9D}" type="slidenum">
              <a:rPr kumimoji="1" lang="ja-JP" altLang="en-US" smtClean="0"/>
              <a:t>‹#›</a:t>
            </a:fld>
            <a:endParaRPr kumimoji="1" lang="ja-JP" altLang="en-US"/>
          </a:p>
        </p:txBody>
      </p:sp>
    </p:spTree>
    <p:extLst>
      <p:ext uri="{BB962C8B-B14F-4D97-AF65-F5344CB8AC3E}">
        <p14:creationId xmlns:p14="http://schemas.microsoft.com/office/powerpoint/2010/main" val="3776065912"/>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450E8CCB-04FC-A54E-8174-B98179397BC2}" type="datetime1">
              <a:rPr kumimoji="1" lang="ja-JP" altLang="en-US" smtClean="0"/>
              <a:t>15/07/30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107F0B9-416A-D043-811B-59637AAB9B9D}" type="slidenum">
              <a:rPr kumimoji="1" lang="ja-JP" altLang="en-US" smtClean="0"/>
              <a:t>‹#›</a:t>
            </a:fld>
            <a:endParaRPr kumimoji="1" lang="ja-JP" altLang="en-US"/>
          </a:p>
        </p:txBody>
      </p:sp>
    </p:spTree>
    <p:extLst>
      <p:ext uri="{BB962C8B-B14F-4D97-AF65-F5344CB8AC3E}">
        <p14:creationId xmlns:p14="http://schemas.microsoft.com/office/powerpoint/2010/main" val="4238299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83ED4F6F-5E73-4040-AFCE-758E4B9ECEE1}" type="datetime1">
              <a:rPr kumimoji="1" lang="ja-JP" altLang="en-US" smtClean="0"/>
              <a:t>15/07/30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107F0B9-416A-D043-811B-59637AAB9B9D}" type="slidenum">
              <a:rPr kumimoji="1" lang="ja-JP" altLang="en-US" smtClean="0"/>
              <a:t>‹#›</a:t>
            </a:fld>
            <a:endParaRPr kumimoji="1" lang="ja-JP" altLang="en-US"/>
          </a:p>
        </p:txBody>
      </p:sp>
    </p:spTree>
    <p:extLst>
      <p:ext uri="{BB962C8B-B14F-4D97-AF65-F5344CB8AC3E}">
        <p14:creationId xmlns:p14="http://schemas.microsoft.com/office/powerpoint/2010/main" val="869999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6C53FC43-0BDD-FC4C-9D93-BCCFD85C3F2E}" type="datetime1">
              <a:rPr kumimoji="1" lang="ja-JP" altLang="en-US" smtClean="0"/>
              <a:t>15/07/30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9107F0B9-416A-D043-811B-59637AAB9B9D}" type="slidenum">
              <a:rPr kumimoji="1" lang="ja-JP" altLang="en-US" smtClean="0"/>
              <a:t>‹#›</a:t>
            </a:fld>
            <a:endParaRPr kumimoji="1" lang="ja-JP" altLang="en-US"/>
          </a:p>
        </p:txBody>
      </p:sp>
    </p:spTree>
    <p:extLst>
      <p:ext uri="{BB962C8B-B14F-4D97-AF65-F5344CB8AC3E}">
        <p14:creationId xmlns:p14="http://schemas.microsoft.com/office/powerpoint/2010/main" val="3444780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FB1B9B16-BE33-8E4F-AE81-ECDF5A6BE382}" type="datetime1">
              <a:rPr kumimoji="1" lang="ja-JP" altLang="en-US" smtClean="0"/>
              <a:t>15/07/30</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9107F0B9-416A-D043-811B-59637AAB9B9D}" type="slidenum">
              <a:rPr kumimoji="1" lang="ja-JP" altLang="en-US" smtClean="0"/>
              <a:t>‹#›</a:t>
            </a:fld>
            <a:endParaRPr kumimoji="1" lang="ja-JP" altLang="en-US"/>
          </a:p>
        </p:txBody>
      </p:sp>
    </p:spTree>
    <p:extLst>
      <p:ext uri="{BB962C8B-B14F-4D97-AF65-F5344CB8AC3E}">
        <p14:creationId xmlns:p14="http://schemas.microsoft.com/office/powerpoint/2010/main" val="795294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FC008891-5E6F-A049-8690-5EE39C93D5BE}" type="datetime1">
              <a:rPr kumimoji="1" lang="ja-JP" altLang="en-US" smtClean="0"/>
              <a:t>15/07/30</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9107F0B9-416A-D043-811B-59637AAB9B9D}" type="slidenum">
              <a:rPr kumimoji="1" lang="ja-JP" altLang="en-US" smtClean="0"/>
              <a:t>‹#›</a:t>
            </a:fld>
            <a:endParaRPr kumimoji="1" lang="ja-JP" altLang="en-US"/>
          </a:p>
        </p:txBody>
      </p:sp>
    </p:spTree>
    <p:extLst>
      <p:ext uri="{BB962C8B-B14F-4D97-AF65-F5344CB8AC3E}">
        <p14:creationId xmlns:p14="http://schemas.microsoft.com/office/powerpoint/2010/main" val="2655741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2937D76B-CCEB-E646-9E56-38EBAFD5F5E0}" type="datetime1">
              <a:rPr kumimoji="1" lang="ja-JP" altLang="en-US" smtClean="0"/>
              <a:t>15/07/30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107F0B9-416A-D043-811B-59637AAB9B9D}" type="slidenum">
              <a:rPr kumimoji="1" lang="ja-JP" altLang="en-US" smtClean="0"/>
              <a:t>‹#›</a:t>
            </a:fld>
            <a:endParaRPr kumimoji="1" lang="ja-JP" altLang="en-US"/>
          </a:p>
        </p:txBody>
      </p:sp>
    </p:spTree>
    <p:extLst>
      <p:ext uri="{BB962C8B-B14F-4D97-AF65-F5344CB8AC3E}">
        <p14:creationId xmlns:p14="http://schemas.microsoft.com/office/powerpoint/2010/main" val="832356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プレースホルダーまでドラッグするかアイコンをクリックして図を追加</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B431B63E-5CCE-F043-BBEC-6700CD1834B4}" type="datetime1">
              <a:rPr kumimoji="1" lang="ja-JP" altLang="en-US" smtClean="0"/>
              <a:t>15/07/30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107F0B9-416A-D043-811B-59637AAB9B9D}" type="slidenum">
              <a:rPr kumimoji="1" lang="ja-JP" altLang="en-US" smtClean="0"/>
              <a:t>‹#›</a:t>
            </a:fld>
            <a:endParaRPr kumimoji="1" lang="ja-JP" altLang="en-US"/>
          </a:p>
        </p:txBody>
      </p:sp>
    </p:spTree>
    <p:extLst>
      <p:ext uri="{BB962C8B-B14F-4D97-AF65-F5344CB8AC3E}">
        <p14:creationId xmlns:p14="http://schemas.microsoft.com/office/powerpoint/2010/main" val="1456739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D06691E-6742-9744-95E3-D6CE48FC8D1B}" type="datetime1">
              <a:rPr kumimoji="1" lang="ja-JP" altLang="en-US" smtClean="0"/>
              <a:t>15/07/30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107F0B9-416A-D043-811B-59637AAB9B9D}" type="slidenum">
              <a:rPr kumimoji="1" lang="ja-JP" altLang="en-US" smtClean="0"/>
              <a:t>‹#›</a:t>
            </a:fld>
            <a:endParaRPr kumimoji="1" lang="ja-JP" altLang="en-US"/>
          </a:p>
        </p:txBody>
      </p:sp>
    </p:spTree>
    <p:extLst>
      <p:ext uri="{BB962C8B-B14F-4D97-AF65-F5344CB8AC3E}">
        <p14:creationId xmlns:p14="http://schemas.microsoft.com/office/powerpoint/2010/main" val="3369656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08A0760E-DE9D-F74E-B860-E1F9DE33A7C6}" type="datetime1">
              <a:rPr kumimoji="1" lang="ja-JP" altLang="en-US" smtClean="0"/>
              <a:t>15/07/30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107F0B9-416A-D043-811B-59637AAB9B9D}" type="slidenum">
              <a:rPr kumimoji="1" lang="ja-JP" altLang="en-US" smtClean="0"/>
              <a:t>‹#›</a:t>
            </a:fld>
            <a:endParaRPr kumimoji="1" lang="ja-JP" altLang="en-US"/>
          </a:p>
        </p:txBody>
      </p:sp>
    </p:spTree>
    <p:extLst>
      <p:ext uri="{BB962C8B-B14F-4D97-AF65-F5344CB8AC3E}">
        <p14:creationId xmlns:p14="http://schemas.microsoft.com/office/powerpoint/2010/main" val="283978282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332656"/>
            <a:ext cx="8229600" cy="1084982"/>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A6E204-DE13-C344-873E-95989408CE40}" type="datetime1">
              <a:rPr kumimoji="1" lang="ja-JP" altLang="en-US" smtClean="0"/>
              <a:t>15/07/30</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07F0B9-416A-D043-811B-59637AAB9B9D}" type="slidenum">
              <a:rPr kumimoji="1" lang="ja-JP" altLang="en-US" smtClean="0"/>
              <a:t>‹#›</a:t>
            </a:fld>
            <a:endParaRPr kumimoji="1" lang="ja-JP" altLang="en-US"/>
          </a:p>
        </p:txBody>
      </p:sp>
      <p:sp>
        <p:nvSpPr>
          <p:cNvPr id="7" name="正方形/長方形 6"/>
          <p:cNvSpPr/>
          <p:nvPr/>
        </p:nvSpPr>
        <p:spPr>
          <a:xfrm>
            <a:off x="0" y="0"/>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576814"/>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944023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kumimoji="1" sz="4400" kern="1200">
          <a:solidFill>
            <a:schemeClr val="tx1"/>
          </a:solidFill>
          <a:latin typeface="HGP創英ﾌﾟﾚｾﾞﾝｽEB" panose="02020800000000000000" pitchFamily="18" charset="-128"/>
          <a:ea typeface="HGP創英ﾌﾟﾚｾﾞﾝｽEB" panose="02020800000000000000" pitchFamily="18" charset="-128"/>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HGP創英ﾌﾟﾚｾﾞﾝｽEB" panose="02020800000000000000" pitchFamily="18" charset="-128"/>
          <a:ea typeface="HGP創英ﾌﾟﾚｾﾞﾝｽEB" panose="02020800000000000000" pitchFamily="18" charset="-128"/>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HGP創英ﾌﾟﾚｾﾞﾝｽEB" panose="02020800000000000000" pitchFamily="18" charset="-128"/>
          <a:ea typeface="HGP創英ﾌﾟﾚｾﾞﾝｽEB" panose="02020800000000000000" pitchFamily="18" charset="-128"/>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HGP創英ﾌﾟﾚｾﾞﾝｽEB" panose="02020800000000000000" pitchFamily="18" charset="-128"/>
          <a:ea typeface="HGP創英ﾌﾟﾚｾﾞﾝｽEB" panose="02020800000000000000" pitchFamily="18" charset="-128"/>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rmAutofit fontScale="90000"/>
          </a:bodyPr>
          <a:lstStyle/>
          <a:p>
            <a:r>
              <a:rPr lang="en-US" altLang="ja-JP" dirty="0"/>
              <a:t>API</a:t>
            </a:r>
            <a:r>
              <a:rPr lang="ja-JP" altLang="en-US" dirty="0"/>
              <a:t>呼び出しに</a:t>
            </a:r>
            <a:r>
              <a:rPr lang="ja-JP" altLang="en-US" dirty="0" smtClean="0"/>
              <a:t>基づく</a:t>
            </a:r>
            <a:r>
              <a:rPr lang="en-US" altLang="ja-JP" dirty="0" smtClean="0"/>
              <a:t/>
            </a:r>
            <a:br>
              <a:rPr lang="en-US" altLang="ja-JP" dirty="0" smtClean="0"/>
            </a:br>
            <a:r>
              <a:rPr lang="ja-JP" altLang="en-US" dirty="0" smtClean="0"/>
              <a:t>ユーザ</a:t>
            </a:r>
            <a:r>
              <a:rPr lang="ja-JP" altLang="en-US" dirty="0"/>
              <a:t>主導型モバイルアプリ</a:t>
            </a:r>
            <a:r>
              <a:rPr lang="ja-JP" altLang="en-US" dirty="0" smtClean="0"/>
              <a:t>検索</a:t>
            </a:r>
            <a:endParaRPr kumimoji="1" lang="ja-JP" altLang="en-US" dirty="0"/>
          </a:p>
        </p:txBody>
      </p:sp>
      <p:sp>
        <p:nvSpPr>
          <p:cNvPr id="3" name="サブタイトル 2"/>
          <p:cNvSpPr>
            <a:spLocks noGrp="1"/>
          </p:cNvSpPr>
          <p:nvPr>
            <p:ph type="subTitle" idx="1"/>
          </p:nvPr>
        </p:nvSpPr>
        <p:spPr/>
        <p:txBody>
          <a:bodyPr>
            <a:normAutofit/>
          </a:bodyPr>
          <a:lstStyle/>
          <a:p>
            <a:r>
              <a:rPr lang="ja-JP" altLang="en-US" dirty="0" smtClean="0">
                <a:solidFill>
                  <a:schemeClr val="tx1"/>
                </a:solidFill>
              </a:rPr>
              <a:t>大平研究室</a:t>
            </a:r>
            <a:endParaRPr lang="en-US" altLang="ja-JP" dirty="0" smtClean="0">
              <a:solidFill>
                <a:schemeClr val="tx1"/>
              </a:solidFill>
            </a:endParaRPr>
          </a:p>
          <a:p>
            <a:r>
              <a:rPr lang="en-US" altLang="ja-JP" dirty="0" smtClean="0">
                <a:solidFill>
                  <a:schemeClr val="tx1"/>
                </a:solidFill>
              </a:rPr>
              <a:t>60160096 </a:t>
            </a:r>
          </a:p>
          <a:p>
            <a:r>
              <a:rPr lang="ja-JP" altLang="en-US" dirty="0" smtClean="0">
                <a:solidFill>
                  <a:schemeClr val="tx1"/>
                </a:solidFill>
              </a:rPr>
              <a:t>前田欣耶</a:t>
            </a:r>
            <a:endParaRPr lang="ja-JP" altLang="en-US" dirty="0">
              <a:solidFill>
                <a:schemeClr val="tx1"/>
              </a:solidFill>
            </a:endParaRPr>
          </a:p>
        </p:txBody>
      </p:sp>
    </p:spTree>
    <p:extLst>
      <p:ext uri="{BB962C8B-B14F-4D97-AF65-F5344CB8AC3E}">
        <p14:creationId xmlns:p14="http://schemas.microsoft.com/office/powerpoint/2010/main" val="323962778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背景</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lang="ja-JP" altLang="en-US" dirty="0" smtClean="0"/>
              <a:t>モバイルアプリは数多く存在</a:t>
            </a:r>
            <a:endParaRPr lang="en-US" altLang="ja-JP" dirty="0"/>
          </a:p>
          <a:p>
            <a:pPr lvl="1"/>
            <a:r>
              <a:rPr lang="en-US" altLang="ja-JP" dirty="0"/>
              <a:t>Android</a:t>
            </a:r>
            <a:r>
              <a:rPr lang="ja-JP" altLang="en-US" dirty="0"/>
              <a:t>アプリ</a:t>
            </a:r>
            <a:r>
              <a:rPr lang="en-US" altLang="ja-JP" dirty="0"/>
              <a:t> : </a:t>
            </a:r>
            <a:r>
              <a:rPr lang="ja-JP" altLang="en-US" dirty="0" smtClean="0"/>
              <a:t>約</a:t>
            </a:r>
            <a:r>
              <a:rPr lang="en-US" altLang="ja-JP" dirty="0" smtClean="0"/>
              <a:t>143</a:t>
            </a:r>
            <a:r>
              <a:rPr lang="ja-JP" altLang="en-US" dirty="0"/>
              <a:t>万</a:t>
            </a:r>
            <a:r>
              <a:rPr lang="ja-JP" altLang="en-US" dirty="0" smtClean="0"/>
              <a:t>件</a:t>
            </a:r>
            <a:endParaRPr lang="en-US" altLang="ja-JP" dirty="0" smtClean="0"/>
          </a:p>
          <a:p>
            <a:pPr lvl="1"/>
            <a:endParaRPr lang="en-US" altLang="ja-JP" dirty="0" smtClean="0"/>
          </a:p>
          <a:p>
            <a:r>
              <a:rPr lang="ja-JP" altLang="en-US" dirty="0"/>
              <a:t>現段階で存在するアプリ検索</a:t>
            </a:r>
            <a:endParaRPr lang="en-US" altLang="ja-JP" dirty="0"/>
          </a:p>
          <a:p>
            <a:pPr lvl="1"/>
            <a:r>
              <a:rPr lang="ja-JP" altLang="en-US" dirty="0"/>
              <a:t>カテゴリ検索，検索窓，ランキング検索</a:t>
            </a:r>
            <a:r>
              <a:rPr lang="ja-JP" altLang="en-US" dirty="0" smtClean="0"/>
              <a:t>など</a:t>
            </a:r>
            <a:endParaRPr lang="en-US" altLang="ja-JP" dirty="0" smtClean="0"/>
          </a:p>
          <a:p>
            <a:pPr lvl="1"/>
            <a:endParaRPr lang="en-US" altLang="ja-JP" dirty="0" smtClean="0"/>
          </a:p>
          <a:p>
            <a:r>
              <a:rPr lang="ja-JP" altLang="en-US" dirty="0" smtClean="0"/>
              <a:t>類似するアプリが多数存在</a:t>
            </a:r>
            <a:endParaRPr lang="en-US" altLang="ja-JP" dirty="0" smtClean="0"/>
          </a:p>
          <a:p>
            <a:endParaRPr lang="en-US" altLang="ja-JP" dirty="0"/>
          </a:p>
          <a:p>
            <a:r>
              <a:rPr lang="ja-JP" altLang="ja-JP" dirty="0" smtClean="0"/>
              <a:t>A</a:t>
            </a:r>
            <a:r>
              <a:rPr lang="en-US" altLang="ja-JP" dirty="0" err="1" smtClean="0"/>
              <a:t>ndroid</a:t>
            </a:r>
            <a:r>
              <a:rPr lang="en-US" altLang="en-US" dirty="0"/>
              <a:t> </a:t>
            </a:r>
            <a:r>
              <a:rPr lang="en-US" altLang="ja-JP" dirty="0" smtClean="0"/>
              <a:t>SDK</a:t>
            </a:r>
            <a:r>
              <a:rPr lang="ja-JP" altLang="en-US" dirty="0" smtClean="0"/>
              <a:t>というソフトウェア開発キットがあり</a:t>
            </a:r>
            <a:r>
              <a:rPr lang="en-US" altLang="ja-JP" dirty="0" smtClean="0"/>
              <a:t>Android</a:t>
            </a:r>
            <a:r>
              <a:rPr lang="ja-JP" altLang="en-US" dirty="0" smtClean="0"/>
              <a:t>のプラットフォームに特有の</a:t>
            </a:r>
            <a:r>
              <a:rPr lang="en-US" altLang="ja-JP" dirty="0" smtClean="0"/>
              <a:t>API</a:t>
            </a:r>
            <a:r>
              <a:rPr lang="ja-JP" altLang="en-US" dirty="0" smtClean="0"/>
              <a:t>を提供</a:t>
            </a:r>
            <a:endParaRPr lang="en-US" altLang="ja-JP" dirty="0" smtClean="0"/>
          </a:p>
          <a:p>
            <a:pPr lvl="1"/>
            <a:r>
              <a:rPr lang="ja-JP" altLang="en-US" dirty="0" smtClean="0"/>
              <a:t>例</a:t>
            </a:r>
            <a:r>
              <a:rPr lang="en-US" altLang="ja-JP" dirty="0" smtClean="0"/>
              <a:t>) </a:t>
            </a:r>
            <a:r>
              <a:rPr lang="ja-JP" altLang="en-US" dirty="0" smtClean="0"/>
              <a:t>デバイスのカメラ，タッチパネル，加速度センサー</a:t>
            </a:r>
            <a:endParaRPr lang="en-US" altLang="ja-JP" dirty="0" smtClean="0"/>
          </a:p>
          <a:p>
            <a:pPr lvl="1"/>
            <a:endParaRPr lang="en-US" altLang="ja-JP" dirty="0" smtClean="0"/>
          </a:p>
        </p:txBody>
      </p:sp>
      <p:sp>
        <p:nvSpPr>
          <p:cNvPr id="4" name="スライド番号プレースホルダー 3"/>
          <p:cNvSpPr>
            <a:spLocks noGrp="1"/>
          </p:cNvSpPr>
          <p:nvPr>
            <p:ph type="sldNum" sz="quarter" idx="12"/>
          </p:nvPr>
        </p:nvSpPr>
        <p:spPr/>
        <p:txBody>
          <a:bodyPr/>
          <a:lstStyle/>
          <a:p>
            <a:fld id="{9107F0B9-416A-D043-811B-59637AAB9B9D}" type="slidenum">
              <a:rPr kumimoji="1" lang="ja-JP" altLang="en-US" smtClean="0"/>
              <a:t>1</a:t>
            </a:fld>
            <a:endParaRPr kumimoji="1" lang="ja-JP" altLang="en-US"/>
          </a:p>
        </p:txBody>
      </p:sp>
    </p:spTree>
    <p:extLst>
      <p:ext uri="{BB962C8B-B14F-4D97-AF65-F5344CB8AC3E}">
        <p14:creationId xmlns:p14="http://schemas.microsoft.com/office/powerpoint/2010/main" val="299841720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smtClean="0"/>
              <a:t>モバイルアプリ検索における問題点</a:t>
            </a:r>
            <a:endParaRPr kumimoji="1" lang="ja-JP" altLang="en-US" sz="2700" dirty="0"/>
          </a:p>
        </p:txBody>
      </p:sp>
      <p:sp>
        <p:nvSpPr>
          <p:cNvPr id="4" name="スライド番号プレースホルダー 3"/>
          <p:cNvSpPr>
            <a:spLocks noGrp="1"/>
          </p:cNvSpPr>
          <p:nvPr>
            <p:ph type="sldNum" sz="quarter" idx="12"/>
          </p:nvPr>
        </p:nvSpPr>
        <p:spPr/>
        <p:txBody>
          <a:bodyPr/>
          <a:lstStyle/>
          <a:p>
            <a:fld id="{9107F0B9-416A-D043-811B-59637AAB9B9D}" type="slidenum">
              <a:rPr kumimoji="1" lang="ja-JP" altLang="en-US" smtClean="0"/>
              <a:t>2</a:t>
            </a:fld>
            <a:endParaRPr kumimoji="1" lang="ja-JP" altLang="en-US"/>
          </a:p>
        </p:txBody>
      </p:sp>
      <p:sp>
        <p:nvSpPr>
          <p:cNvPr id="5" name="正方形/長方形 4"/>
          <p:cNvSpPr/>
          <p:nvPr/>
        </p:nvSpPr>
        <p:spPr>
          <a:xfrm>
            <a:off x="791380" y="1637730"/>
            <a:ext cx="3385870" cy="103611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アプリにどのような機能が</a:t>
            </a:r>
            <a:r>
              <a:rPr kumimoji="1" lang="en-US" altLang="ja-JP" dirty="0" smtClean="0">
                <a:solidFill>
                  <a:schemeClr val="tx1"/>
                </a:solidFill>
              </a:rPr>
              <a:t/>
            </a:r>
            <a:br>
              <a:rPr kumimoji="1" lang="en-US" altLang="ja-JP" dirty="0" smtClean="0">
                <a:solidFill>
                  <a:schemeClr val="tx1"/>
                </a:solidFill>
              </a:rPr>
            </a:br>
            <a:r>
              <a:rPr kumimoji="1" lang="ja-JP" altLang="en-US" dirty="0" smtClean="0">
                <a:solidFill>
                  <a:schemeClr val="tx1"/>
                </a:solidFill>
              </a:rPr>
              <a:t>存在するか分からない</a:t>
            </a:r>
            <a:endParaRPr kumimoji="1" lang="ja-JP" altLang="en-US" dirty="0">
              <a:solidFill>
                <a:schemeClr val="tx1"/>
              </a:solidFill>
            </a:endParaRPr>
          </a:p>
        </p:txBody>
      </p:sp>
      <p:sp>
        <p:nvSpPr>
          <p:cNvPr id="6" name="正方形/長方形 5"/>
          <p:cNvSpPr/>
          <p:nvPr/>
        </p:nvSpPr>
        <p:spPr>
          <a:xfrm>
            <a:off x="4970649" y="1637730"/>
            <a:ext cx="3385870" cy="103611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類似する</a:t>
            </a:r>
            <a:r>
              <a:rPr kumimoji="1" lang="ja-JP" altLang="en-US" dirty="0" smtClean="0">
                <a:solidFill>
                  <a:schemeClr val="tx1"/>
                </a:solidFill>
              </a:rPr>
              <a:t>アプリが多数存在</a:t>
            </a:r>
            <a:endParaRPr kumimoji="1" lang="ja-JP" altLang="en-US" dirty="0">
              <a:solidFill>
                <a:schemeClr val="tx1"/>
              </a:solidFill>
            </a:endParaRPr>
          </a:p>
        </p:txBody>
      </p:sp>
      <p:sp>
        <p:nvSpPr>
          <p:cNvPr id="7" name="正方形/長方形 6"/>
          <p:cNvSpPr/>
          <p:nvPr/>
        </p:nvSpPr>
        <p:spPr>
          <a:xfrm>
            <a:off x="457200" y="1420481"/>
            <a:ext cx="8229600" cy="1453905"/>
          </a:xfrm>
          <a:prstGeom prst="rect">
            <a:avLst/>
          </a:prstGeom>
          <a:no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 name="テキスト ボックス 7"/>
          <p:cNvSpPr txBox="1"/>
          <p:nvPr/>
        </p:nvSpPr>
        <p:spPr>
          <a:xfrm>
            <a:off x="590872" y="1233806"/>
            <a:ext cx="1602322" cy="400110"/>
          </a:xfrm>
          <a:prstGeom prst="rect">
            <a:avLst/>
          </a:prstGeom>
          <a:solidFill>
            <a:schemeClr val="bg1"/>
          </a:solidFill>
        </p:spPr>
        <p:txBody>
          <a:bodyPr wrap="none" rtlCol="0">
            <a:spAutoFit/>
          </a:bodyPr>
          <a:lstStyle/>
          <a:p>
            <a:r>
              <a:rPr kumimoji="1" lang="ja-JP" altLang="en-US" sz="2000" dirty="0" smtClean="0"/>
              <a:t>アプリの検索</a:t>
            </a:r>
            <a:endParaRPr kumimoji="1" lang="en-US" altLang="ja-JP" sz="2000" dirty="0" smtClean="0"/>
          </a:p>
        </p:txBody>
      </p:sp>
      <p:cxnSp>
        <p:nvCxnSpPr>
          <p:cNvPr id="10" name="直線矢印コネクタ 9"/>
          <p:cNvCxnSpPr/>
          <p:nvPr/>
        </p:nvCxnSpPr>
        <p:spPr>
          <a:xfrm>
            <a:off x="4544848" y="2972838"/>
            <a:ext cx="0" cy="501830"/>
          </a:xfrm>
          <a:prstGeom prst="straightConnector1">
            <a:avLst/>
          </a:prstGeom>
          <a:ln w="1905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3" name="正方形/長方形 12"/>
          <p:cNvSpPr/>
          <p:nvPr/>
        </p:nvSpPr>
        <p:spPr>
          <a:xfrm>
            <a:off x="805722" y="3825814"/>
            <a:ext cx="3385870" cy="103611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ドキュメントで比較</a:t>
            </a:r>
            <a:endParaRPr kumimoji="1" lang="ja-JP" altLang="en-US" dirty="0">
              <a:solidFill>
                <a:schemeClr val="tx1"/>
              </a:solidFill>
            </a:endParaRPr>
          </a:p>
        </p:txBody>
      </p:sp>
      <p:sp>
        <p:nvSpPr>
          <p:cNvPr id="14" name="正方形/長方形 13"/>
          <p:cNvSpPr/>
          <p:nvPr/>
        </p:nvSpPr>
        <p:spPr>
          <a:xfrm>
            <a:off x="4970649" y="3825814"/>
            <a:ext cx="3385870" cy="103611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ダウンロードし，</a:t>
            </a:r>
            <a:r>
              <a:rPr kumimoji="1" lang="en-US" altLang="ja-JP" dirty="0" smtClean="0">
                <a:solidFill>
                  <a:schemeClr val="tx1"/>
                </a:solidFill>
              </a:rPr>
              <a:t/>
            </a:r>
            <a:br>
              <a:rPr kumimoji="1" lang="en-US" altLang="ja-JP" dirty="0" smtClean="0">
                <a:solidFill>
                  <a:schemeClr val="tx1"/>
                </a:solidFill>
              </a:rPr>
            </a:br>
            <a:r>
              <a:rPr kumimoji="1" lang="ja-JP" altLang="en-US" dirty="0" smtClean="0">
                <a:solidFill>
                  <a:schemeClr val="tx1"/>
                </a:solidFill>
              </a:rPr>
              <a:t>実際に利用して比較</a:t>
            </a:r>
            <a:endParaRPr kumimoji="1" lang="ja-JP" altLang="en-US" dirty="0">
              <a:solidFill>
                <a:schemeClr val="tx1"/>
              </a:solidFill>
            </a:endParaRPr>
          </a:p>
        </p:txBody>
      </p:sp>
      <p:sp>
        <p:nvSpPr>
          <p:cNvPr id="15" name="正方形/長方形 14"/>
          <p:cNvSpPr/>
          <p:nvPr/>
        </p:nvSpPr>
        <p:spPr>
          <a:xfrm>
            <a:off x="471542" y="3592335"/>
            <a:ext cx="8229600" cy="1449061"/>
          </a:xfrm>
          <a:prstGeom prst="rect">
            <a:avLst/>
          </a:prstGeom>
          <a:no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 name="テキスト ボックス 15"/>
          <p:cNvSpPr txBox="1"/>
          <p:nvPr/>
        </p:nvSpPr>
        <p:spPr>
          <a:xfrm>
            <a:off x="605214" y="3392280"/>
            <a:ext cx="1608133" cy="400110"/>
          </a:xfrm>
          <a:prstGeom prst="rect">
            <a:avLst/>
          </a:prstGeom>
          <a:solidFill>
            <a:schemeClr val="bg1"/>
          </a:solidFill>
        </p:spPr>
        <p:txBody>
          <a:bodyPr wrap="none" rtlCol="0">
            <a:spAutoFit/>
          </a:bodyPr>
          <a:lstStyle/>
          <a:p>
            <a:r>
              <a:rPr kumimoji="1" lang="ja-JP" altLang="en-US" sz="2000" dirty="0" smtClean="0"/>
              <a:t>アプリの比較</a:t>
            </a:r>
            <a:endParaRPr kumimoji="1" lang="en-US" altLang="ja-JP" sz="2000" dirty="0" smtClean="0"/>
          </a:p>
        </p:txBody>
      </p:sp>
      <p:sp>
        <p:nvSpPr>
          <p:cNvPr id="20" name="角丸四角形 19"/>
          <p:cNvSpPr/>
          <p:nvPr/>
        </p:nvSpPr>
        <p:spPr>
          <a:xfrm>
            <a:off x="471542" y="5397829"/>
            <a:ext cx="4073306" cy="986629"/>
          </a:xfrm>
          <a:prstGeom prst="round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700" dirty="0" smtClean="0"/>
              <a:t>・ドキュメントの形式は統一されていない</a:t>
            </a:r>
            <a:endParaRPr lang="en-US" altLang="ja-JP" sz="1700" dirty="0" smtClean="0"/>
          </a:p>
          <a:p>
            <a:pPr algn="ctr"/>
            <a:r>
              <a:rPr lang="ja-JP" altLang="en-US" sz="1700" dirty="0" smtClean="0"/>
              <a:t>・ドキュメントが存在しない場合がある</a:t>
            </a:r>
            <a:endParaRPr lang="en-US" altLang="ja-JP" sz="1700" dirty="0" smtClean="0"/>
          </a:p>
        </p:txBody>
      </p:sp>
      <p:cxnSp>
        <p:nvCxnSpPr>
          <p:cNvPr id="17" name="直線矢印コネクタ 16"/>
          <p:cNvCxnSpPr/>
          <p:nvPr/>
        </p:nvCxnSpPr>
        <p:spPr>
          <a:xfrm>
            <a:off x="2477905" y="4895999"/>
            <a:ext cx="0" cy="501830"/>
          </a:xfrm>
          <a:prstGeom prst="straightConnector1">
            <a:avLst/>
          </a:prstGeom>
          <a:ln w="19050" cmpd="sng">
            <a:solidFill>
              <a:schemeClr val="tx2">
                <a:lumMod val="60000"/>
                <a:lumOff val="40000"/>
              </a:schemeClr>
            </a:solidFill>
            <a:tailEnd type="arrow"/>
          </a:ln>
          <a:effectLst/>
        </p:spPr>
        <p:style>
          <a:lnRef idx="2">
            <a:schemeClr val="accent1"/>
          </a:lnRef>
          <a:fillRef idx="0">
            <a:schemeClr val="accent1"/>
          </a:fillRef>
          <a:effectRef idx="1">
            <a:schemeClr val="accent1"/>
          </a:effectRef>
          <a:fontRef idx="minor">
            <a:schemeClr val="tx1"/>
          </a:fontRef>
        </p:style>
      </p:cxnSp>
      <p:sp>
        <p:nvSpPr>
          <p:cNvPr id="18" name="角丸四角形 17"/>
          <p:cNvSpPr/>
          <p:nvPr/>
        </p:nvSpPr>
        <p:spPr>
          <a:xfrm>
            <a:off x="4659759" y="5397829"/>
            <a:ext cx="4073306" cy="986629"/>
          </a:xfrm>
          <a:prstGeom prst="round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2400" dirty="0" smtClean="0"/>
              <a:t>・確認漏れの発生</a:t>
            </a:r>
            <a:r>
              <a:rPr lang="en-US" altLang="ja-JP" sz="2400" dirty="0" smtClean="0"/>
              <a:t/>
            </a:r>
            <a:br>
              <a:rPr lang="en-US" altLang="ja-JP" sz="2400" dirty="0" smtClean="0"/>
            </a:br>
            <a:r>
              <a:rPr lang="ja-JP" altLang="en-US" sz="2400" dirty="0" smtClean="0"/>
              <a:t>・コストが大きくなる</a:t>
            </a:r>
            <a:endParaRPr lang="en-US" altLang="ja-JP" sz="2400" dirty="0" smtClean="0"/>
          </a:p>
        </p:txBody>
      </p:sp>
      <p:cxnSp>
        <p:nvCxnSpPr>
          <p:cNvPr id="19" name="直線矢印コネクタ 18"/>
          <p:cNvCxnSpPr/>
          <p:nvPr/>
        </p:nvCxnSpPr>
        <p:spPr>
          <a:xfrm>
            <a:off x="6712956" y="4895999"/>
            <a:ext cx="0" cy="501830"/>
          </a:xfrm>
          <a:prstGeom prst="straightConnector1">
            <a:avLst/>
          </a:prstGeom>
          <a:ln w="19050" cmpd="sng">
            <a:solidFill>
              <a:schemeClr val="tx2">
                <a:lumMod val="60000"/>
                <a:lumOff val="40000"/>
              </a:schemeClr>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3899290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図 13" descr="Screenshot_2015-04-11-16-17-5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634" y="1020005"/>
            <a:ext cx="3249680" cy="5199488"/>
          </a:xfrm>
          <a:prstGeom prst="rect">
            <a:avLst/>
          </a:prstGeom>
        </p:spPr>
      </p:pic>
      <p:sp>
        <p:nvSpPr>
          <p:cNvPr id="4" name="スライド番号プレースホルダー 3"/>
          <p:cNvSpPr>
            <a:spLocks noGrp="1"/>
          </p:cNvSpPr>
          <p:nvPr>
            <p:ph type="sldNum" sz="quarter" idx="12"/>
          </p:nvPr>
        </p:nvSpPr>
        <p:spPr/>
        <p:txBody>
          <a:bodyPr/>
          <a:lstStyle/>
          <a:p>
            <a:fld id="{9107F0B9-416A-D043-811B-59637AAB9B9D}" type="slidenum">
              <a:rPr kumimoji="1" lang="ja-JP" altLang="en-US" smtClean="0"/>
              <a:t>3</a:t>
            </a:fld>
            <a:endParaRPr kumimoji="1" lang="ja-JP" altLang="en-US"/>
          </a:p>
        </p:txBody>
      </p:sp>
      <p:sp>
        <p:nvSpPr>
          <p:cNvPr id="12" name="正方形/長方形 11"/>
          <p:cNvSpPr/>
          <p:nvPr/>
        </p:nvSpPr>
        <p:spPr>
          <a:xfrm>
            <a:off x="1390042" y="1193221"/>
            <a:ext cx="2473241" cy="265704"/>
          </a:xfrm>
          <a:prstGeom prst="rect">
            <a:avLst/>
          </a:prstGeom>
          <a:noFill/>
          <a:ln w="38100" cmpd="sng">
            <a:solidFill>
              <a:srgbClr val="D24D4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5" name="正方形/長方形 14"/>
          <p:cNvSpPr/>
          <p:nvPr/>
        </p:nvSpPr>
        <p:spPr>
          <a:xfrm>
            <a:off x="874082" y="1478473"/>
            <a:ext cx="2868734" cy="265704"/>
          </a:xfrm>
          <a:prstGeom prst="rect">
            <a:avLst/>
          </a:prstGeom>
          <a:noFill/>
          <a:ln w="38100" cmpd="sng">
            <a:solidFill>
              <a:srgbClr val="D24D4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6" name="テキスト ボックス 15"/>
          <p:cNvSpPr txBox="1"/>
          <p:nvPr/>
        </p:nvSpPr>
        <p:spPr>
          <a:xfrm>
            <a:off x="1203031" y="375741"/>
            <a:ext cx="2149146" cy="584776"/>
          </a:xfrm>
          <a:prstGeom prst="rect">
            <a:avLst/>
          </a:prstGeom>
          <a:noFill/>
        </p:spPr>
        <p:txBody>
          <a:bodyPr wrap="none" rtlCol="0">
            <a:spAutoFit/>
          </a:bodyPr>
          <a:lstStyle/>
          <a:p>
            <a:r>
              <a:rPr kumimoji="1" lang="en-US" altLang="ja-JP" sz="3200" dirty="0" smtClean="0"/>
              <a:t>Google Play</a:t>
            </a:r>
            <a:endParaRPr kumimoji="1" lang="ja-JP" altLang="en-US" sz="3200" dirty="0"/>
          </a:p>
        </p:txBody>
      </p:sp>
      <p:pic>
        <p:nvPicPr>
          <p:cNvPr id="17" name="図 16" descr="IMG_0283.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28004" y="960517"/>
            <a:ext cx="2956695" cy="5258976"/>
          </a:xfrm>
          <a:prstGeom prst="rect">
            <a:avLst/>
          </a:prstGeom>
        </p:spPr>
      </p:pic>
      <p:sp>
        <p:nvSpPr>
          <p:cNvPr id="18" name="テキスト ボックス 17"/>
          <p:cNvSpPr txBox="1"/>
          <p:nvPr/>
        </p:nvSpPr>
        <p:spPr>
          <a:xfrm>
            <a:off x="6044500" y="368383"/>
            <a:ext cx="1835759" cy="584776"/>
          </a:xfrm>
          <a:prstGeom prst="rect">
            <a:avLst/>
          </a:prstGeom>
          <a:noFill/>
        </p:spPr>
        <p:txBody>
          <a:bodyPr wrap="none" rtlCol="0">
            <a:spAutoFit/>
          </a:bodyPr>
          <a:lstStyle/>
          <a:p>
            <a:r>
              <a:rPr kumimoji="1" lang="en-US" altLang="ja-JP" sz="3200" dirty="0" smtClean="0"/>
              <a:t>App Store</a:t>
            </a:r>
            <a:endParaRPr kumimoji="1" lang="ja-JP" altLang="en-US" sz="3200" dirty="0"/>
          </a:p>
        </p:txBody>
      </p:sp>
      <p:sp>
        <p:nvSpPr>
          <p:cNvPr id="19" name="正方形/長方形 18"/>
          <p:cNvSpPr/>
          <p:nvPr/>
        </p:nvSpPr>
        <p:spPr>
          <a:xfrm>
            <a:off x="5528004" y="5825471"/>
            <a:ext cx="2352255" cy="394022"/>
          </a:xfrm>
          <a:prstGeom prst="rect">
            <a:avLst/>
          </a:prstGeom>
          <a:noFill/>
          <a:ln w="38100" cmpd="sng">
            <a:solidFill>
              <a:srgbClr val="D24D4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33458113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descr="Screenshot_2015-04-11-21-45-2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7660" y="349194"/>
            <a:ext cx="3892484" cy="6227974"/>
          </a:xfrm>
          <a:prstGeom prst="rect">
            <a:avLst/>
          </a:prstGeom>
        </p:spPr>
      </p:pic>
      <p:sp>
        <p:nvSpPr>
          <p:cNvPr id="4" name="スライド番号プレースホルダー 3"/>
          <p:cNvSpPr>
            <a:spLocks noGrp="1"/>
          </p:cNvSpPr>
          <p:nvPr>
            <p:ph type="sldNum" sz="quarter" idx="12"/>
          </p:nvPr>
        </p:nvSpPr>
        <p:spPr/>
        <p:txBody>
          <a:bodyPr/>
          <a:lstStyle/>
          <a:p>
            <a:fld id="{9107F0B9-416A-D043-811B-59637AAB9B9D}" type="slidenum">
              <a:rPr kumimoji="1" lang="ja-JP" altLang="en-US" smtClean="0"/>
              <a:t>4</a:t>
            </a:fld>
            <a:endParaRPr kumimoji="1" lang="ja-JP" altLang="en-US"/>
          </a:p>
        </p:txBody>
      </p:sp>
      <p:pic>
        <p:nvPicPr>
          <p:cNvPr id="5" name="図 4" descr="スクリーンショット 2015-04-11 21.31.27.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3565" y="382618"/>
            <a:ext cx="4039534" cy="3134751"/>
          </a:xfrm>
          <a:prstGeom prst="rect">
            <a:avLst/>
          </a:prstGeom>
        </p:spPr>
      </p:pic>
      <p:sp>
        <p:nvSpPr>
          <p:cNvPr id="6" name="正方形/長方形 5"/>
          <p:cNvSpPr/>
          <p:nvPr/>
        </p:nvSpPr>
        <p:spPr>
          <a:xfrm>
            <a:off x="5153805" y="1568307"/>
            <a:ext cx="1179629" cy="1785397"/>
          </a:xfrm>
          <a:prstGeom prst="rect">
            <a:avLst/>
          </a:prstGeom>
          <a:noFill/>
          <a:ln w="57150" cmpd="sng">
            <a:solidFill>
              <a:srgbClr val="D24D4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7" name="正方形/長方形 6"/>
          <p:cNvSpPr/>
          <p:nvPr/>
        </p:nvSpPr>
        <p:spPr>
          <a:xfrm>
            <a:off x="6365996" y="1568307"/>
            <a:ext cx="1179629" cy="1785397"/>
          </a:xfrm>
          <a:prstGeom prst="rect">
            <a:avLst/>
          </a:prstGeom>
          <a:noFill/>
          <a:ln w="57150" cmpd="sng">
            <a:solidFill>
              <a:srgbClr val="D24D4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8" name="円/楕円 7"/>
          <p:cNvSpPr/>
          <p:nvPr/>
        </p:nvSpPr>
        <p:spPr>
          <a:xfrm>
            <a:off x="4925866" y="1364805"/>
            <a:ext cx="455878" cy="439563"/>
          </a:xfrm>
          <a:prstGeom prst="ellipse">
            <a:avLst/>
          </a:prstGeom>
          <a:solidFill>
            <a:schemeClr val="tx2">
              <a:lumMod val="75000"/>
            </a:schemeClr>
          </a:solidFill>
          <a:ln w="28575" cmpd="sng">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ja-JP" dirty="0" smtClean="0"/>
              <a:t>A</a:t>
            </a:r>
            <a:endParaRPr kumimoji="1" lang="ja-JP" altLang="en-US" dirty="0"/>
          </a:p>
        </p:txBody>
      </p:sp>
      <p:sp>
        <p:nvSpPr>
          <p:cNvPr id="9" name="円/楕円 8"/>
          <p:cNvSpPr/>
          <p:nvPr/>
        </p:nvSpPr>
        <p:spPr>
          <a:xfrm>
            <a:off x="6121776" y="1364805"/>
            <a:ext cx="455878" cy="439563"/>
          </a:xfrm>
          <a:prstGeom prst="ellipse">
            <a:avLst/>
          </a:prstGeom>
          <a:solidFill>
            <a:schemeClr val="tx2">
              <a:lumMod val="75000"/>
            </a:schemeClr>
          </a:solidFill>
          <a:ln w="28575" cmpd="sng">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ja-JP" dirty="0"/>
              <a:t>B</a:t>
            </a:r>
            <a:endParaRPr kumimoji="1" lang="ja-JP" altLang="en-US" dirty="0"/>
          </a:p>
        </p:txBody>
      </p:sp>
      <p:sp>
        <p:nvSpPr>
          <p:cNvPr id="11" name="右矢印 10"/>
          <p:cNvSpPr/>
          <p:nvPr/>
        </p:nvSpPr>
        <p:spPr>
          <a:xfrm>
            <a:off x="4424504" y="1804368"/>
            <a:ext cx="582767" cy="602364"/>
          </a:xfrm>
          <a:prstGeom prst="rightArrow">
            <a:avLst/>
          </a:prstGeom>
          <a:noFill/>
          <a:ln w="28575" cmpd="sng">
            <a:solidFill>
              <a:srgbClr val="D24D4B"/>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Tree>
    <p:extLst>
      <p:ext uri="{BB962C8B-B14F-4D97-AF65-F5344CB8AC3E}">
        <p14:creationId xmlns:p14="http://schemas.microsoft.com/office/powerpoint/2010/main" val="207046007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9107F0B9-416A-D043-811B-59637AAB9B9D}" type="slidenum">
              <a:rPr kumimoji="1" lang="ja-JP" altLang="en-US" smtClean="0"/>
              <a:t>5</a:t>
            </a:fld>
            <a:endParaRPr kumimoji="1" lang="ja-JP" altLang="en-US"/>
          </a:p>
        </p:txBody>
      </p:sp>
      <p:pic>
        <p:nvPicPr>
          <p:cNvPr id="5" name="図 4" descr="Screenshot_2015-04-12-15-42-0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589" y="725395"/>
            <a:ext cx="2910071" cy="4656114"/>
          </a:xfrm>
          <a:prstGeom prst="rect">
            <a:avLst/>
          </a:prstGeom>
        </p:spPr>
      </p:pic>
      <p:sp>
        <p:nvSpPr>
          <p:cNvPr id="6" name="円/楕円 5"/>
          <p:cNvSpPr/>
          <p:nvPr/>
        </p:nvSpPr>
        <p:spPr>
          <a:xfrm>
            <a:off x="916650" y="521858"/>
            <a:ext cx="455878" cy="439563"/>
          </a:xfrm>
          <a:prstGeom prst="ellipse">
            <a:avLst/>
          </a:prstGeom>
          <a:solidFill>
            <a:schemeClr val="tx2">
              <a:lumMod val="75000"/>
            </a:schemeClr>
          </a:solidFill>
          <a:ln w="28575" cmpd="sng">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ja-JP" dirty="0" smtClean="0"/>
              <a:t>A</a:t>
            </a:r>
            <a:endParaRPr kumimoji="1" lang="ja-JP" altLang="en-US" dirty="0"/>
          </a:p>
        </p:txBody>
      </p:sp>
      <p:pic>
        <p:nvPicPr>
          <p:cNvPr id="7" name="図 6" descr="Screenshot_2015-04-12-15-42-09.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07793" y="725395"/>
            <a:ext cx="2910071" cy="4656114"/>
          </a:xfrm>
          <a:prstGeom prst="rect">
            <a:avLst/>
          </a:prstGeom>
        </p:spPr>
      </p:pic>
      <p:sp>
        <p:nvSpPr>
          <p:cNvPr id="8" name="円/楕円 7"/>
          <p:cNvSpPr/>
          <p:nvPr/>
        </p:nvSpPr>
        <p:spPr>
          <a:xfrm>
            <a:off x="4880119" y="592429"/>
            <a:ext cx="455878" cy="439563"/>
          </a:xfrm>
          <a:prstGeom prst="ellipse">
            <a:avLst/>
          </a:prstGeom>
          <a:solidFill>
            <a:schemeClr val="tx2">
              <a:lumMod val="75000"/>
            </a:schemeClr>
          </a:solidFill>
          <a:ln w="28575" cmpd="sng">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ja-JP" dirty="0"/>
              <a:t>B</a:t>
            </a:r>
            <a:endParaRPr kumimoji="1" lang="ja-JP" altLang="en-US" dirty="0"/>
          </a:p>
        </p:txBody>
      </p:sp>
      <p:sp>
        <p:nvSpPr>
          <p:cNvPr id="9" name="テキスト ボックス 8"/>
          <p:cNvSpPr txBox="1"/>
          <p:nvPr/>
        </p:nvSpPr>
        <p:spPr>
          <a:xfrm>
            <a:off x="558437" y="5508295"/>
            <a:ext cx="4132724" cy="830997"/>
          </a:xfrm>
          <a:prstGeom prst="rect">
            <a:avLst/>
          </a:prstGeom>
          <a:noFill/>
        </p:spPr>
        <p:txBody>
          <a:bodyPr wrap="square" rtlCol="0">
            <a:spAutoFit/>
          </a:bodyPr>
          <a:lstStyle/>
          <a:p>
            <a:r>
              <a:rPr kumimoji="1" lang="en-US" altLang="ja-JP" sz="2400" dirty="0" smtClean="0"/>
              <a:t>A</a:t>
            </a:r>
            <a:r>
              <a:rPr kumimoji="1" lang="ja-JP" altLang="en-US" sz="2400" dirty="0" smtClean="0"/>
              <a:t>のアプリは端末内にある</a:t>
            </a:r>
            <a:r>
              <a:rPr lang="en-US" altLang="ja-JP" sz="2400" dirty="0" err="1" smtClean="0"/>
              <a:t>pdf</a:t>
            </a:r>
            <a:r>
              <a:rPr lang="ja-JP" altLang="en-US" sz="2400" dirty="0" smtClean="0"/>
              <a:t>ファイルを検索し自動的に表示</a:t>
            </a:r>
            <a:endParaRPr kumimoji="1" lang="en-US" altLang="ja-JP" sz="2400" dirty="0" smtClean="0"/>
          </a:p>
        </p:txBody>
      </p:sp>
      <p:sp>
        <p:nvSpPr>
          <p:cNvPr id="10" name="テキスト ボックス 9"/>
          <p:cNvSpPr txBox="1"/>
          <p:nvPr/>
        </p:nvSpPr>
        <p:spPr>
          <a:xfrm>
            <a:off x="4760016" y="5508295"/>
            <a:ext cx="4132724" cy="830997"/>
          </a:xfrm>
          <a:prstGeom prst="rect">
            <a:avLst/>
          </a:prstGeom>
          <a:noFill/>
        </p:spPr>
        <p:txBody>
          <a:bodyPr wrap="square" rtlCol="0">
            <a:spAutoFit/>
          </a:bodyPr>
          <a:lstStyle/>
          <a:p>
            <a:r>
              <a:rPr lang="en-US" altLang="ja-JP" sz="2400" dirty="0"/>
              <a:t>B</a:t>
            </a:r>
            <a:r>
              <a:rPr kumimoji="1" lang="ja-JP" altLang="en-US" sz="2400" dirty="0" smtClean="0"/>
              <a:t>のアプリは</a:t>
            </a:r>
            <a:r>
              <a:rPr kumimoji="1" lang="en-US" altLang="ja-JP" sz="2400" dirty="0" err="1" smtClean="0"/>
              <a:t>DropBox</a:t>
            </a:r>
            <a:r>
              <a:rPr kumimoji="1" lang="ja-JP" altLang="en-US" sz="2400" dirty="0" smtClean="0"/>
              <a:t>に存在する</a:t>
            </a:r>
            <a:r>
              <a:rPr kumimoji="1" lang="en-US" altLang="ja-JP" sz="2400" dirty="0" err="1" smtClean="0"/>
              <a:t>pdf</a:t>
            </a:r>
            <a:r>
              <a:rPr kumimoji="1" lang="ja-JP" altLang="en-US" sz="2400" dirty="0" smtClean="0"/>
              <a:t>ファイルを検索し表示</a:t>
            </a:r>
            <a:endParaRPr kumimoji="1" lang="en-US" altLang="ja-JP" sz="2400" dirty="0" smtClean="0"/>
          </a:p>
        </p:txBody>
      </p:sp>
    </p:spTree>
    <p:extLst>
      <p:ext uri="{BB962C8B-B14F-4D97-AF65-F5344CB8AC3E}">
        <p14:creationId xmlns:p14="http://schemas.microsoft.com/office/powerpoint/2010/main" val="319694960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目標</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アプリのダウンロード前にユーザが欲しい機能を選択できるモバイルアプリ検索機能の提案</a:t>
            </a:r>
            <a:endParaRPr lang="ja-JP" altLang="en-US" dirty="0"/>
          </a:p>
        </p:txBody>
      </p:sp>
      <p:sp>
        <p:nvSpPr>
          <p:cNvPr id="4" name="スライド番号プレースホルダー 3"/>
          <p:cNvSpPr>
            <a:spLocks noGrp="1"/>
          </p:cNvSpPr>
          <p:nvPr>
            <p:ph type="sldNum" sz="quarter" idx="12"/>
          </p:nvPr>
        </p:nvSpPr>
        <p:spPr/>
        <p:txBody>
          <a:bodyPr/>
          <a:lstStyle/>
          <a:p>
            <a:fld id="{9107F0B9-416A-D043-811B-59637AAB9B9D}" type="slidenum">
              <a:rPr kumimoji="1" lang="ja-JP" altLang="en-US" smtClean="0"/>
              <a:t>6</a:t>
            </a:fld>
            <a:endParaRPr kumimoji="1" lang="ja-JP" altLang="en-US"/>
          </a:p>
        </p:txBody>
      </p:sp>
      <p:sp>
        <p:nvSpPr>
          <p:cNvPr id="12" name="正方形/長方形 11"/>
          <p:cNvSpPr/>
          <p:nvPr/>
        </p:nvSpPr>
        <p:spPr>
          <a:xfrm>
            <a:off x="457200" y="2656636"/>
            <a:ext cx="8229600" cy="3858388"/>
          </a:xfrm>
          <a:prstGeom prst="rect">
            <a:avLst/>
          </a:prstGeom>
          <a:solidFill>
            <a:schemeClr val="bg1">
              <a:lumMod val="85000"/>
            </a:schemeClr>
          </a:solidFill>
          <a:ln w="28575" cmpd="sng">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solidFill>
            </a:endParaRPr>
          </a:p>
        </p:txBody>
      </p:sp>
      <p:sp>
        <p:nvSpPr>
          <p:cNvPr id="13" name="正方形/長方形 12"/>
          <p:cNvSpPr/>
          <p:nvPr/>
        </p:nvSpPr>
        <p:spPr>
          <a:xfrm>
            <a:off x="602409" y="3186670"/>
            <a:ext cx="3142296" cy="569804"/>
          </a:xfrm>
          <a:prstGeom prst="rect">
            <a:avLst/>
          </a:prstGeom>
          <a:solidFill>
            <a:schemeClr val="bg1"/>
          </a:solidFill>
          <a:ln w="28575" cmpd="sng">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altLang="ja-JP" dirty="0" err="1">
                <a:solidFill>
                  <a:schemeClr val="tx1"/>
                </a:solidFill>
              </a:rPr>
              <a:t>p</a:t>
            </a:r>
            <a:r>
              <a:rPr lang="en-US" altLang="ja-JP" dirty="0" err="1" smtClean="0">
                <a:solidFill>
                  <a:schemeClr val="tx1"/>
                </a:solidFill>
              </a:rPr>
              <a:t>df</a:t>
            </a:r>
            <a:r>
              <a:rPr lang="en-US" altLang="ja-JP" dirty="0" smtClean="0">
                <a:solidFill>
                  <a:schemeClr val="tx1"/>
                </a:solidFill>
              </a:rPr>
              <a:t> </a:t>
            </a:r>
            <a:r>
              <a:rPr lang="ja-JP" altLang="en-US" dirty="0" smtClean="0">
                <a:solidFill>
                  <a:schemeClr val="tx1"/>
                </a:solidFill>
              </a:rPr>
              <a:t>管理</a:t>
            </a:r>
            <a:r>
              <a:rPr lang="en-US" altLang="ja-JP" dirty="0" smtClean="0">
                <a:solidFill>
                  <a:schemeClr val="tx1"/>
                </a:solidFill>
              </a:rPr>
              <a:t>                              (</a:t>
            </a:r>
            <a:r>
              <a:rPr lang="ja-JP" altLang="en-US" dirty="0" smtClean="0">
                <a:solidFill>
                  <a:schemeClr val="tx1"/>
                </a:solidFill>
              </a:rPr>
              <a:t>検索</a:t>
            </a:r>
            <a:r>
              <a:rPr lang="en-US" altLang="ja-JP" dirty="0" smtClean="0">
                <a:solidFill>
                  <a:schemeClr val="tx1"/>
                </a:solidFill>
              </a:rPr>
              <a:t>)</a:t>
            </a:r>
            <a:endParaRPr kumimoji="1" lang="ja-JP" altLang="en-US" dirty="0">
              <a:solidFill>
                <a:schemeClr val="tx1"/>
              </a:solidFill>
            </a:endParaRPr>
          </a:p>
        </p:txBody>
      </p:sp>
      <p:sp>
        <p:nvSpPr>
          <p:cNvPr id="21" name="テキスト ボックス 20"/>
          <p:cNvSpPr txBox="1"/>
          <p:nvPr/>
        </p:nvSpPr>
        <p:spPr>
          <a:xfrm>
            <a:off x="602409" y="4523247"/>
            <a:ext cx="3142296" cy="1938992"/>
          </a:xfrm>
          <a:prstGeom prst="rect">
            <a:avLst/>
          </a:prstGeom>
          <a:solidFill>
            <a:schemeClr val="bg1"/>
          </a:solidFill>
          <a:ln w="28575" cmpd="sng">
            <a:solidFill>
              <a:schemeClr val="bg1">
                <a:lumMod val="65000"/>
              </a:schemeClr>
            </a:solidFill>
          </a:ln>
        </p:spPr>
        <p:txBody>
          <a:bodyPr wrap="square" rtlCol="0">
            <a:spAutoFit/>
          </a:bodyPr>
          <a:lstStyle/>
          <a:p>
            <a:pPr marL="342900" indent="-342900">
              <a:buFont typeface="Arial"/>
              <a:buChar char="•"/>
            </a:pPr>
            <a:r>
              <a:rPr lang="en-US" altLang="ja-JP" sz="2400" dirty="0" err="1"/>
              <a:t>p</a:t>
            </a:r>
            <a:r>
              <a:rPr lang="en-US" altLang="ja-JP" sz="2400" dirty="0" err="1" smtClean="0"/>
              <a:t>df</a:t>
            </a:r>
            <a:r>
              <a:rPr lang="ja-JP" altLang="en-US" sz="2400" dirty="0" smtClean="0"/>
              <a:t>ファイル管理</a:t>
            </a:r>
            <a:endParaRPr lang="en-US" altLang="ja-JP" sz="2400" dirty="0" smtClean="0"/>
          </a:p>
          <a:p>
            <a:pPr marL="342900" indent="-342900">
              <a:buFont typeface="Arial"/>
              <a:buChar char="•"/>
            </a:pPr>
            <a:r>
              <a:rPr lang="ja-JP" altLang="en-US" sz="2400" dirty="0" smtClean="0"/>
              <a:t>しおり機能</a:t>
            </a:r>
            <a:endParaRPr lang="en-US" altLang="ja-JP" sz="2400" dirty="0" smtClean="0"/>
          </a:p>
          <a:p>
            <a:pPr marL="342900" indent="-342900">
              <a:buFont typeface="Arial"/>
              <a:buChar char="•"/>
            </a:pPr>
            <a:r>
              <a:rPr lang="ja-JP" altLang="en-US" sz="2400" dirty="0" smtClean="0"/>
              <a:t>目次機能</a:t>
            </a:r>
            <a:endParaRPr lang="en-US" altLang="ja-JP" sz="2400" dirty="0" smtClean="0"/>
          </a:p>
          <a:p>
            <a:r>
              <a:rPr lang="ja-JP" altLang="en-US" sz="2400" dirty="0" smtClean="0"/>
              <a:t>・・・</a:t>
            </a:r>
            <a:r>
              <a:rPr lang="en-US" altLang="ja-JP" sz="2400" dirty="0" smtClean="0"/>
              <a:t/>
            </a:r>
            <a:br>
              <a:rPr lang="en-US" altLang="ja-JP" sz="2400" dirty="0" smtClean="0"/>
            </a:br>
            <a:endParaRPr lang="en-US" altLang="ja-JP" sz="2400" dirty="0" smtClean="0"/>
          </a:p>
        </p:txBody>
      </p:sp>
      <p:sp>
        <p:nvSpPr>
          <p:cNvPr id="22" name="右矢印 21"/>
          <p:cNvSpPr/>
          <p:nvPr/>
        </p:nvSpPr>
        <p:spPr>
          <a:xfrm rot="5400000">
            <a:off x="2063712" y="3867711"/>
            <a:ext cx="582767" cy="602364"/>
          </a:xfrm>
          <a:prstGeom prst="rightArrow">
            <a:avLst/>
          </a:prstGeom>
          <a:noFill/>
          <a:ln w="28575" cmpd="sng">
            <a:solidFill>
              <a:srgbClr val="D24D4B"/>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3" name="右矢印 22"/>
          <p:cNvSpPr/>
          <p:nvPr/>
        </p:nvSpPr>
        <p:spPr>
          <a:xfrm rot="19205430">
            <a:off x="3912762" y="4119015"/>
            <a:ext cx="616305" cy="602364"/>
          </a:xfrm>
          <a:prstGeom prst="rightArrow">
            <a:avLst/>
          </a:prstGeom>
          <a:noFill/>
          <a:ln w="28575" cmpd="sng">
            <a:solidFill>
              <a:srgbClr val="D24D4B"/>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24" name="テキスト ボックス 23"/>
          <p:cNvSpPr txBox="1"/>
          <p:nvPr/>
        </p:nvSpPr>
        <p:spPr>
          <a:xfrm>
            <a:off x="4650521" y="3186670"/>
            <a:ext cx="3765040" cy="1569660"/>
          </a:xfrm>
          <a:prstGeom prst="rect">
            <a:avLst/>
          </a:prstGeom>
          <a:solidFill>
            <a:schemeClr val="bg1"/>
          </a:solidFill>
          <a:ln w="28575" cmpd="sng">
            <a:solidFill>
              <a:schemeClr val="bg1">
                <a:lumMod val="65000"/>
              </a:schemeClr>
            </a:solidFill>
          </a:ln>
        </p:spPr>
        <p:txBody>
          <a:bodyPr wrap="square" rtlCol="0">
            <a:spAutoFit/>
          </a:bodyPr>
          <a:lstStyle/>
          <a:p>
            <a:pPr marL="342900" indent="-342900">
              <a:buFont typeface="Arial"/>
              <a:buChar char="•"/>
            </a:pPr>
            <a:r>
              <a:rPr lang="en-US" altLang="ja-JP" sz="2400" dirty="0" smtClean="0"/>
              <a:t>App A</a:t>
            </a:r>
          </a:p>
          <a:p>
            <a:pPr marL="342900" indent="-342900">
              <a:buFont typeface="Arial"/>
              <a:buChar char="•"/>
            </a:pPr>
            <a:r>
              <a:rPr lang="en-US" altLang="ja-JP" sz="2400" dirty="0" smtClean="0"/>
              <a:t>App B</a:t>
            </a:r>
          </a:p>
          <a:p>
            <a:pPr marL="342900" indent="-342900">
              <a:buFont typeface="Arial"/>
              <a:buChar char="•"/>
            </a:pPr>
            <a:r>
              <a:rPr lang="en-US" altLang="ja-JP" sz="2400" dirty="0" smtClean="0"/>
              <a:t>App C</a:t>
            </a:r>
          </a:p>
          <a:p>
            <a:r>
              <a:rPr lang="ja-JP" altLang="en-US" sz="2400" dirty="0" smtClean="0"/>
              <a:t>・・・</a:t>
            </a:r>
            <a:endParaRPr lang="en-US" altLang="ja-JP" sz="2400" dirty="0" smtClean="0"/>
          </a:p>
        </p:txBody>
      </p:sp>
      <p:sp>
        <p:nvSpPr>
          <p:cNvPr id="25" name="正方形/長方形 24"/>
          <p:cNvSpPr/>
          <p:nvPr/>
        </p:nvSpPr>
        <p:spPr>
          <a:xfrm>
            <a:off x="6892912" y="4350256"/>
            <a:ext cx="1522649" cy="412882"/>
          </a:xfrm>
          <a:prstGeom prst="rect">
            <a:avLst/>
          </a:prstGeom>
          <a:solidFill>
            <a:srgbClr val="D24D4B"/>
          </a:solidFill>
          <a:ln w="28575" cmpd="sng">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ja-JP" dirty="0" smtClean="0">
                <a:solidFill>
                  <a:schemeClr val="bg1"/>
                </a:solidFill>
              </a:rPr>
              <a:t>App A</a:t>
            </a:r>
            <a:r>
              <a:rPr lang="ja-JP" altLang="en-US" dirty="0" smtClean="0">
                <a:solidFill>
                  <a:schemeClr val="bg1"/>
                </a:solidFill>
              </a:rPr>
              <a:t>を選択</a:t>
            </a:r>
            <a:endParaRPr kumimoji="1" lang="ja-JP" altLang="en-US" dirty="0">
              <a:solidFill>
                <a:schemeClr val="bg1"/>
              </a:solidFill>
            </a:endParaRPr>
          </a:p>
        </p:txBody>
      </p:sp>
      <p:sp>
        <p:nvSpPr>
          <p:cNvPr id="26" name="テキスト ボックス 25"/>
          <p:cNvSpPr txBox="1"/>
          <p:nvPr/>
        </p:nvSpPr>
        <p:spPr>
          <a:xfrm>
            <a:off x="457200" y="2656636"/>
            <a:ext cx="954107" cy="400110"/>
          </a:xfrm>
          <a:prstGeom prst="rect">
            <a:avLst/>
          </a:prstGeom>
          <a:solidFill>
            <a:schemeClr val="bg1">
              <a:alpha val="58000"/>
            </a:schemeClr>
          </a:solidFill>
        </p:spPr>
        <p:txBody>
          <a:bodyPr wrap="none" rtlCol="0">
            <a:spAutoFit/>
          </a:bodyPr>
          <a:lstStyle/>
          <a:p>
            <a:r>
              <a:rPr kumimoji="1" lang="ja-JP" altLang="en-US" sz="2000" dirty="0" smtClean="0"/>
              <a:t>簡略図</a:t>
            </a:r>
            <a:endParaRPr kumimoji="1" lang="en-US" altLang="ja-JP" sz="2000" dirty="0" smtClean="0"/>
          </a:p>
        </p:txBody>
      </p:sp>
    </p:spTree>
    <p:extLst>
      <p:ext uri="{BB962C8B-B14F-4D97-AF65-F5344CB8AC3E}">
        <p14:creationId xmlns:p14="http://schemas.microsoft.com/office/powerpoint/2010/main" val="97968465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プラットフォーム依存の</a:t>
            </a:r>
            <a:r>
              <a:rPr lang="ja-JP" altLang="en-US" dirty="0" smtClean="0"/>
              <a:t>開発と</a:t>
            </a:r>
            <a:r>
              <a:rPr lang="en-US" altLang="ja-JP" dirty="0" smtClean="0"/>
              <a:t>API</a:t>
            </a:r>
            <a:r>
              <a:rPr lang="ja-JP" altLang="en-US" dirty="0" smtClean="0"/>
              <a:t> </a:t>
            </a:r>
            <a:endParaRPr kumimoji="1" lang="ja-JP" altLang="en-US" dirty="0"/>
          </a:p>
        </p:txBody>
      </p:sp>
      <p:sp>
        <p:nvSpPr>
          <p:cNvPr id="3" name="コンテンツ プレースホルダー 2"/>
          <p:cNvSpPr>
            <a:spLocks noGrp="1"/>
          </p:cNvSpPr>
          <p:nvPr>
            <p:ph idx="1"/>
          </p:nvPr>
        </p:nvSpPr>
        <p:spPr/>
        <p:txBody>
          <a:bodyPr>
            <a:normAutofit/>
          </a:bodyPr>
          <a:lstStyle/>
          <a:p>
            <a:r>
              <a:rPr lang="en-US" altLang="ja-JP" dirty="0" smtClean="0"/>
              <a:t>OS</a:t>
            </a:r>
            <a:r>
              <a:rPr lang="ja-JP" altLang="en-US" dirty="0" smtClean="0"/>
              <a:t>や</a:t>
            </a:r>
            <a:r>
              <a:rPr lang="ja-JP" altLang="en-US" dirty="0"/>
              <a:t>ハードウェアなどのプラットフォームには様々な種類か</a:t>
            </a:r>
            <a:r>
              <a:rPr lang="ja-JP" altLang="en-US" dirty="0" smtClean="0"/>
              <a:t>゙</a:t>
            </a:r>
            <a:r>
              <a:rPr lang="en-US" altLang="en-US" dirty="0" smtClean="0"/>
              <a:t>存在</a:t>
            </a:r>
            <a:endParaRPr lang="en-US" altLang="ja-JP" dirty="0"/>
          </a:p>
          <a:p>
            <a:pPr lvl="1"/>
            <a:r>
              <a:rPr lang="ja-JP" altLang="en-US" dirty="0" smtClean="0"/>
              <a:t>固有</a:t>
            </a:r>
            <a:r>
              <a:rPr lang="ja-JP" altLang="en-US" dirty="0"/>
              <a:t>のデバイス</a:t>
            </a:r>
            <a:r>
              <a:rPr lang="ja-JP" altLang="en-US" dirty="0" smtClean="0"/>
              <a:t>や</a:t>
            </a:r>
            <a:r>
              <a:rPr lang="en-US" altLang="ja-JP" dirty="0" smtClean="0"/>
              <a:t>UI</a:t>
            </a:r>
            <a:r>
              <a:rPr lang="ja-JP" altLang="en-US" dirty="0" smtClean="0"/>
              <a:t>などの</a:t>
            </a:r>
            <a:r>
              <a:rPr lang="ja-JP" altLang="en-US" dirty="0"/>
              <a:t>特徴的な機能を</a:t>
            </a:r>
            <a:r>
              <a:rPr lang="ja-JP" altLang="en-US" dirty="0" smtClean="0"/>
              <a:t>持つ</a:t>
            </a:r>
            <a:endParaRPr lang="en-US" altLang="ja-JP" dirty="0" smtClean="0"/>
          </a:p>
          <a:p>
            <a:pPr lvl="1"/>
            <a:r>
              <a:rPr lang="ja-JP" altLang="en-US" dirty="0" smtClean="0"/>
              <a:t>特徴的な機能を利用するための</a:t>
            </a:r>
            <a:r>
              <a:rPr lang="en-US" altLang="ja-JP" dirty="0" smtClean="0"/>
              <a:t>API</a:t>
            </a:r>
            <a:r>
              <a:rPr lang="ja-JP" altLang="en-US" dirty="0" smtClean="0"/>
              <a:t>が提供されている</a:t>
            </a:r>
            <a:endParaRPr lang="en-US" altLang="ja-JP" dirty="0" smtClean="0"/>
          </a:p>
          <a:p>
            <a:pPr lvl="1"/>
            <a:endParaRPr lang="en-US" altLang="ja-JP" dirty="0"/>
          </a:p>
          <a:p>
            <a:r>
              <a:rPr lang="en-US" altLang="en-US" dirty="0" smtClean="0"/>
              <a:t>API</a:t>
            </a:r>
            <a:r>
              <a:rPr lang="ja-JP" altLang="en-US" dirty="0" smtClean="0"/>
              <a:t>はプラットフォーム向けにアプリケーションを開発する際に利用できる関数や命令の集合</a:t>
            </a:r>
            <a:endParaRPr lang="en-US" altLang="ja-JP" dirty="0" smtClean="0"/>
          </a:p>
          <a:p>
            <a:pPr lvl="1"/>
            <a:r>
              <a:rPr lang="ja-JP" altLang="en-US" dirty="0" smtClean="0"/>
              <a:t>開発者は必要な</a:t>
            </a:r>
            <a:r>
              <a:rPr lang="en-US" altLang="ja-JP" dirty="0" smtClean="0"/>
              <a:t>API</a:t>
            </a:r>
            <a:r>
              <a:rPr lang="ja-JP" altLang="en-US" dirty="0" smtClean="0"/>
              <a:t>を呼び出すことで機能を実現している</a:t>
            </a:r>
            <a:endParaRPr lang="en-US" altLang="ja-JP" dirty="0" smtClean="0"/>
          </a:p>
          <a:p>
            <a:endParaRPr kumimoji="1" lang="ja-JP" altLang="en-US" dirty="0"/>
          </a:p>
        </p:txBody>
      </p:sp>
      <p:sp>
        <p:nvSpPr>
          <p:cNvPr id="4" name="スライド番号プレースホルダー 3"/>
          <p:cNvSpPr>
            <a:spLocks noGrp="1"/>
          </p:cNvSpPr>
          <p:nvPr>
            <p:ph type="sldNum" sz="quarter" idx="12"/>
          </p:nvPr>
        </p:nvSpPr>
        <p:spPr/>
        <p:txBody>
          <a:bodyPr/>
          <a:lstStyle/>
          <a:p>
            <a:fld id="{9107F0B9-416A-D043-811B-59637AAB9B9D}" type="slidenum">
              <a:rPr kumimoji="1" lang="ja-JP" altLang="en-US" smtClean="0"/>
              <a:t>7</a:t>
            </a:fld>
            <a:endParaRPr kumimoji="1" lang="ja-JP" altLang="en-US"/>
          </a:p>
        </p:txBody>
      </p:sp>
    </p:spTree>
    <p:extLst>
      <p:ext uri="{BB962C8B-B14F-4D97-AF65-F5344CB8AC3E}">
        <p14:creationId xmlns:p14="http://schemas.microsoft.com/office/powerpoint/2010/main" val="183399627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API</a:t>
            </a:r>
            <a:r>
              <a:rPr kumimoji="1" lang="ja-JP" altLang="en-US" dirty="0" smtClean="0"/>
              <a:t>呼び出しと機能</a:t>
            </a:r>
            <a:endParaRPr kumimoji="1" lang="ja-JP" altLang="en-US" dirty="0"/>
          </a:p>
        </p:txBody>
      </p:sp>
      <p:sp>
        <p:nvSpPr>
          <p:cNvPr id="3" name="コンテンツ プレースホルダー 2"/>
          <p:cNvSpPr>
            <a:spLocks noGrp="1"/>
          </p:cNvSpPr>
          <p:nvPr>
            <p:ph idx="1"/>
          </p:nvPr>
        </p:nvSpPr>
        <p:spPr>
          <a:xfrm>
            <a:off x="457200" y="1600200"/>
            <a:ext cx="8363272" cy="4525963"/>
          </a:xfrm>
        </p:spPr>
        <p:txBody>
          <a:bodyPr>
            <a:noAutofit/>
          </a:bodyPr>
          <a:lstStyle/>
          <a:p>
            <a:r>
              <a:rPr lang="ja-JP" altLang="en-US" sz="2800" dirty="0" smtClean="0"/>
              <a:t>高機能な</a:t>
            </a:r>
            <a:r>
              <a:rPr lang="en-US" altLang="ja-JP" sz="2800" dirty="0" smtClean="0"/>
              <a:t>API</a:t>
            </a:r>
            <a:r>
              <a:rPr lang="ja-JP" altLang="en-US" sz="2800" dirty="0" smtClean="0"/>
              <a:t>が提供される環境がある</a:t>
            </a:r>
            <a:endParaRPr lang="en-US" altLang="ja-JP" sz="2800" dirty="0" smtClean="0"/>
          </a:p>
          <a:p>
            <a:pPr lvl="1"/>
            <a:r>
              <a:rPr lang="ja-JP" altLang="en-US" dirty="0"/>
              <a:t>アプリの機能は</a:t>
            </a:r>
            <a:r>
              <a:rPr lang="en-US" altLang="ja-JP" dirty="0"/>
              <a:t>API</a:t>
            </a:r>
            <a:r>
              <a:rPr lang="ja-JP" altLang="en-US" dirty="0"/>
              <a:t>呼び出しの組み合わせ</a:t>
            </a:r>
            <a:r>
              <a:rPr lang="en-US" altLang="ja-JP" dirty="0"/>
              <a:t>(</a:t>
            </a:r>
            <a:r>
              <a:rPr lang="ja-JP" altLang="en-US" dirty="0"/>
              <a:t>以下，</a:t>
            </a:r>
            <a:r>
              <a:rPr lang="en-US" altLang="ja-JP" dirty="0"/>
              <a:t>API</a:t>
            </a:r>
            <a:r>
              <a:rPr lang="ja-JP" altLang="en-US" dirty="0"/>
              <a:t>呼び出し列</a:t>
            </a:r>
            <a:r>
              <a:rPr lang="en-US" altLang="ja-JP" dirty="0"/>
              <a:t>)</a:t>
            </a:r>
            <a:r>
              <a:rPr lang="ja-JP" altLang="en-US" dirty="0"/>
              <a:t>で構成</a:t>
            </a:r>
            <a:endParaRPr lang="en-US" altLang="ja-JP" dirty="0"/>
          </a:p>
          <a:p>
            <a:endParaRPr lang="en-US" altLang="ja-JP" sz="2800" dirty="0" smtClean="0"/>
          </a:p>
          <a:p>
            <a:r>
              <a:rPr lang="en-US" altLang="ja-JP" sz="2800" dirty="0" smtClean="0"/>
              <a:t>API</a:t>
            </a:r>
            <a:r>
              <a:rPr lang="ja-JP" altLang="en-US" sz="2800" dirty="0" smtClean="0"/>
              <a:t>呼び出し</a:t>
            </a:r>
            <a:r>
              <a:rPr lang="ja-JP" altLang="en-US" sz="2800" dirty="0"/>
              <a:t>の形式は統一されて</a:t>
            </a:r>
            <a:r>
              <a:rPr lang="ja-JP" altLang="en-US" sz="2800" dirty="0" smtClean="0"/>
              <a:t>いる</a:t>
            </a:r>
            <a:endParaRPr lang="en-US" altLang="ja-JP" dirty="0"/>
          </a:p>
          <a:p>
            <a:pPr lvl="1"/>
            <a:r>
              <a:rPr lang="ja-JP" altLang="en-US" sz="2400" dirty="0" smtClean="0"/>
              <a:t>複数</a:t>
            </a:r>
            <a:r>
              <a:rPr lang="ja-JP" altLang="en-US" sz="2400" dirty="0"/>
              <a:t>のアプリを機械的に処理できる</a:t>
            </a:r>
            <a:endParaRPr lang="en-US" altLang="ja-JP" sz="2400" dirty="0"/>
          </a:p>
        </p:txBody>
      </p:sp>
      <p:sp>
        <p:nvSpPr>
          <p:cNvPr id="4" name="スライド番号プレースホルダー 3"/>
          <p:cNvSpPr>
            <a:spLocks noGrp="1"/>
          </p:cNvSpPr>
          <p:nvPr>
            <p:ph type="sldNum" sz="quarter" idx="12"/>
          </p:nvPr>
        </p:nvSpPr>
        <p:spPr/>
        <p:txBody>
          <a:bodyPr/>
          <a:lstStyle/>
          <a:p>
            <a:fld id="{3F94178A-4C60-E944-8A27-4BAA8C483079}" type="slidenum">
              <a:rPr kumimoji="1" lang="ja-JP" altLang="en-US" smtClean="0"/>
              <a:t>8</a:t>
            </a:fld>
            <a:endParaRPr kumimoji="1" lang="ja-JP" altLang="en-US"/>
          </a:p>
        </p:txBody>
      </p:sp>
    </p:spTree>
    <p:extLst>
      <p:ext uri="{BB962C8B-B14F-4D97-AF65-F5344CB8AC3E}">
        <p14:creationId xmlns:p14="http://schemas.microsoft.com/office/powerpoint/2010/main" val="333554799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先行研究</a:t>
            </a:r>
            <a:endParaRPr kumimoji="1" lang="ja-JP" altLang="en-US" dirty="0"/>
          </a:p>
        </p:txBody>
      </p:sp>
      <p:sp>
        <p:nvSpPr>
          <p:cNvPr id="4" name="スライド番号プレースホルダー 3"/>
          <p:cNvSpPr>
            <a:spLocks noGrp="1"/>
          </p:cNvSpPr>
          <p:nvPr>
            <p:ph type="sldNum" sz="quarter" idx="12"/>
          </p:nvPr>
        </p:nvSpPr>
        <p:spPr/>
        <p:txBody>
          <a:bodyPr/>
          <a:lstStyle/>
          <a:p>
            <a:fld id="{9107F0B9-416A-D043-811B-59637AAB9B9D}" type="slidenum">
              <a:rPr kumimoji="1" lang="ja-JP" altLang="en-US" smtClean="0"/>
              <a:t>9</a:t>
            </a:fld>
            <a:endParaRPr kumimoji="1" lang="ja-JP" altLang="en-US"/>
          </a:p>
        </p:txBody>
      </p:sp>
      <p:sp>
        <p:nvSpPr>
          <p:cNvPr id="5" name="円/楕円 4"/>
          <p:cNvSpPr/>
          <p:nvPr/>
        </p:nvSpPr>
        <p:spPr>
          <a:xfrm>
            <a:off x="901068" y="1359794"/>
            <a:ext cx="1333746" cy="1166427"/>
          </a:xfrm>
          <a:prstGeom prst="ellipse">
            <a:avLst/>
          </a:prstGeom>
          <a:solidFill>
            <a:schemeClr val="accent5">
              <a:lumMod val="60000"/>
              <a:lumOff val="40000"/>
            </a:schemeClr>
          </a:solidFill>
          <a:ln w="28575" cmpd="sng">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ja-JP" dirty="0" smtClean="0">
                <a:solidFill>
                  <a:srgbClr val="000000"/>
                </a:solidFill>
              </a:rPr>
              <a:t>App A</a:t>
            </a:r>
          </a:p>
        </p:txBody>
      </p:sp>
      <p:sp>
        <p:nvSpPr>
          <p:cNvPr id="6" name="円/楕円 5"/>
          <p:cNvSpPr/>
          <p:nvPr/>
        </p:nvSpPr>
        <p:spPr>
          <a:xfrm>
            <a:off x="4365709" y="1359794"/>
            <a:ext cx="1333746" cy="1166427"/>
          </a:xfrm>
          <a:prstGeom prst="ellipse">
            <a:avLst/>
          </a:prstGeom>
          <a:solidFill>
            <a:schemeClr val="accent6">
              <a:lumMod val="60000"/>
              <a:lumOff val="40000"/>
            </a:schemeClr>
          </a:solidFill>
          <a:ln w="28575" cmpd="sng">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ja-JP" dirty="0" smtClean="0">
                <a:solidFill>
                  <a:srgbClr val="000000"/>
                </a:solidFill>
              </a:rPr>
              <a:t>App B</a:t>
            </a:r>
          </a:p>
        </p:txBody>
      </p:sp>
      <p:sp>
        <p:nvSpPr>
          <p:cNvPr id="7" name="正方形/長方形 6"/>
          <p:cNvSpPr/>
          <p:nvPr/>
        </p:nvSpPr>
        <p:spPr>
          <a:xfrm>
            <a:off x="457200" y="2925666"/>
            <a:ext cx="5639790" cy="477226"/>
          </a:xfrm>
          <a:prstGeom prst="rect">
            <a:avLst/>
          </a:prstGeom>
          <a:ln>
            <a:solidFill>
              <a:schemeClr val="accent2">
                <a:lumMod val="75000"/>
              </a:schemeClr>
            </a:solidFill>
          </a:ln>
        </p:spPr>
        <p:style>
          <a:lnRef idx="2">
            <a:schemeClr val="accent3"/>
          </a:lnRef>
          <a:fillRef idx="1">
            <a:schemeClr val="lt1"/>
          </a:fillRef>
          <a:effectRef idx="0">
            <a:schemeClr val="accent3"/>
          </a:effectRef>
          <a:fontRef idx="minor">
            <a:schemeClr val="dk1"/>
          </a:fontRef>
        </p:style>
        <p:txBody>
          <a:bodyPr rtlCol="0" anchor="t" anchorCtr="0"/>
          <a:lstStyle/>
          <a:p>
            <a:pPr algn="ctr"/>
            <a:r>
              <a:rPr lang="ja-JP" altLang="en-US" sz="2400" dirty="0" smtClean="0"/>
              <a:t>ソースコードから</a:t>
            </a:r>
            <a:r>
              <a:rPr lang="en-US" altLang="ja-JP" sz="2400" dirty="0" smtClean="0"/>
              <a:t>API</a:t>
            </a:r>
            <a:r>
              <a:rPr lang="ja-JP" altLang="en-US" sz="2400" dirty="0" smtClean="0"/>
              <a:t>呼び出し列を抽出</a:t>
            </a:r>
            <a:endParaRPr lang="en-US" altLang="ja-JP" sz="2400" dirty="0" smtClean="0"/>
          </a:p>
        </p:txBody>
      </p:sp>
      <p:cxnSp>
        <p:nvCxnSpPr>
          <p:cNvPr id="8" name="直線矢印コネクタ 7"/>
          <p:cNvCxnSpPr>
            <a:stCxn id="5" idx="4"/>
          </p:cNvCxnSpPr>
          <p:nvPr/>
        </p:nvCxnSpPr>
        <p:spPr>
          <a:xfrm>
            <a:off x="1567941" y="2526221"/>
            <a:ext cx="0" cy="399445"/>
          </a:xfrm>
          <a:prstGeom prst="straightConnector1">
            <a:avLst/>
          </a:prstGeom>
          <a:ln w="19050" cmpd="sng">
            <a:solidFill>
              <a:schemeClr val="accent2">
                <a:lumMod val="75000"/>
              </a:schemeClr>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1" name="直線矢印コネクタ 10"/>
          <p:cNvCxnSpPr>
            <a:stCxn id="6" idx="4"/>
          </p:cNvCxnSpPr>
          <p:nvPr/>
        </p:nvCxnSpPr>
        <p:spPr>
          <a:xfrm>
            <a:off x="5032582" y="2526221"/>
            <a:ext cx="4443" cy="399445"/>
          </a:xfrm>
          <a:prstGeom prst="straightConnector1">
            <a:avLst/>
          </a:prstGeom>
          <a:ln w="19050" cmpd="sng">
            <a:solidFill>
              <a:schemeClr val="accent2">
                <a:lumMod val="75000"/>
              </a:schemeClr>
            </a:solidFill>
            <a:tailEnd type="arrow"/>
          </a:ln>
          <a:effectLst/>
        </p:spPr>
        <p:style>
          <a:lnRef idx="2">
            <a:schemeClr val="accent1"/>
          </a:lnRef>
          <a:fillRef idx="0">
            <a:schemeClr val="accent1"/>
          </a:fillRef>
          <a:effectRef idx="1">
            <a:schemeClr val="accent1"/>
          </a:effectRef>
          <a:fontRef idx="minor">
            <a:schemeClr val="tx1"/>
          </a:fontRef>
        </p:style>
      </p:cxnSp>
      <p:sp>
        <p:nvSpPr>
          <p:cNvPr id="14" name="正方形/長方形 13"/>
          <p:cNvSpPr/>
          <p:nvPr/>
        </p:nvSpPr>
        <p:spPr>
          <a:xfrm>
            <a:off x="457201" y="4052055"/>
            <a:ext cx="5639790" cy="1335713"/>
          </a:xfrm>
          <a:prstGeom prst="rect">
            <a:avLst/>
          </a:prstGeom>
          <a:ln>
            <a:solidFill>
              <a:schemeClr val="accent2">
                <a:lumMod val="75000"/>
              </a:schemeClr>
            </a:solidFill>
          </a:ln>
        </p:spPr>
        <p:style>
          <a:lnRef idx="2">
            <a:schemeClr val="accent3"/>
          </a:lnRef>
          <a:fillRef idx="1">
            <a:schemeClr val="lt1"/>
          </a:fillRef>
          <a:effectRef idx="0">
            <a:schemeClr val="accent3"/>
          </a:effectRef>
          <a:fontRef idx="minor">
            <a:schemeClr val="dk1"/>
          </a:fontRef>
        </p:style>
        <p:txBody>
          <a:bodyPr rtlCol="0" anchor="t" anchorCtr="0"/>
          <a:lstStyle/>
          <a:p>
            <a:pPr algn="ctr"/>
            <a:endParaRPr lang="en-US" altLang="ja-JP" sz="2400" dirty="0" smtClean="0"/>
          </a:p>
        </p:txBody>
      </p:sp>
      <p:sp>
        <p:nvSpPr>
          <p:cNvPr id="15" name="円/楕円 14"/>
          <p:cNvSpPr/>
          <p:nvPr/>
        </p:nvSpPr>
        <p:spPr>
          <a:xfrm>
            <a:off x="514754" y="4126030"/>
            <a:ext cx="1815555" cy="1166427"/>
          </a:xfrm>
          <a:prstGeom prst="ellipse">
            <a:avLst/>
          </a:prstGeom>
          <a:solidFill>
            <a:schemeClr val="accent4">
              <a:lumMod val="60000"/>
              <a:lumOff val="40000"/>
            </a:schemeClr>
          </a:solidFill>
          <a:ln w="28575" cmpd="sng">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1400" dirty="0" smtClean="0">
                <a:solidFill>
                  <a:srgbClr val="000000"/>
                </a:solidFill>
              </a:rPr>
              <a:t>共通する</a:t>
            </a:r>
            <a:r>
              <a:rPr lang="en-US" altLang="ja-JP" sz="1400" dirty="0" smtClean="0">
                <a:solidFill>
                  <a:srgbClr val="000000"/>
                </a:solidFill>
              </a:rPr>
              <a:t/>
            </a:r>
            <a:br>
              <a:rPr lang="en-US" altLang="ja-JP" sz="1400" dirty="0" smtClean="0">
                <a:solidFill>
                  <a:srgbClr val="000000"/>
                </a:solidFill>
              </a:rPr>
            </a:br>
            <a:r>
              <a:rPr lang="en-US" altLang="ja-JP" sz="1400" dirty="0" smtClean="0">
                <a:solidFill>
                  <a:srgbClr val="000000"/>
                </a:solidFill>
              </a:rPr>
              <a:t>API</a:t>
            </a:r>
            <a:r>
              <a:rPr lang="ja-JP" altLang="en-US" sz="1400" dirty="0" smtClean="0">
                <a:solidFill>
                  <a:srgbClr val="000000"/>
                </a:solidFill>
              </a:rPr>
              <a:t>呼び出し列</a:t>
            </a:r>
            <a:endParaRPr lang="en-US" altLang="ja-JP" sz="1400" dirty="0" smtClean="0">
              <a:solidFill>
                <a:srgbClr val="000000"/>
              </a:solidFill>
            </a:endParaRPr>
          </a:p>
        </p:txBody>
      </p:sp>
      <p:sp>
        <p:nvSpPr>
          <p:cNvPr id="18" name="円/楕円 17"/>
          <p:cNvSpPr/>
          <p:nvPr/>
        </p:nvSpPr>
        <p:spPr>
          <a:xfrm>
            <a:off x="2367298" y="4126030"/>
            <a:ext cx="1815555" cy="1166427"/>
          </a:xfrm>
          <a:prstGeom prst="ellipse">
            <a:avLst/>
          </a:prstGeom>
          <a:solidFill>
            <a:schemeClr val="accent5">
              <a:lumMod val="60000"/>
              <a:lumOff val="40000"/>
            </a:schemeClr>
          </a:solidFill>
          <a:ln w="28575" cmpd="sng">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ja-JP" sz="1400" dirty="0" smtClean="0">
                <a:solidFill>
                  <a:srgbClr val="000000"/>
                </a:solidFill>
              </a:rPr>
              <a:t>App A</a:t>
            </a:r>
            <a:r>
              <a:rPr lang="ja-JP" altLang="en-US" sz="1400" dirty="0" smtClean="0">
                <a:solidFill>
                  <a:srgbClr val="000000"/>
                </a:solidFill>
              </a:rPr>
              <a:t>にのみ存在する</a:t>
            </a:r>
            <a:r>
              <a:rPr lang="en-US" altLang="ja-JP" sz="1400" dirty="0" smtClean="0">
                <a:solidFill>
                  <a:srgbClr val="000000"/>
                </a:solidFill>
              </a:rPr>
              <a:t/>
            </a:r>
            <a:br>
              <a:rPr lang="en-US" altLang="ja-JP" sz="1400" dirty="0" smtClean="0">
                <a:solidFill>
                  <a:srgbClr val="000000"/>
                </a:solidFill>
              </a:rPr>
            </a:br>
            <a:r>
              <a:rPr lang="en-US" altLang="ja-JP" sz="1400" dirty="0" smtClean="0">
                <a:solidFill>
                  <a:srgbClr val="000000"/>
                </a:solidFill>
              </a:rPr>
              <a:t>API</a:t>
            </a:r>
            <a:r>
              <a:rPr lang="ja-JP" altLang="en-US" sz="1400" dirty="0" smtClean="0">
                <a:solidFill>
                  <a:srgbClr val="000000"/>
                </a:solidFill>
              </a:rPr>
              <a:t>呼び出し列</a:t>
            </a:r>
            <a:endParaRPr lang="en-US" altLang="ja-JP" sz="1400" dirty="0" smtClean="0">
              <a:solidFill>
                <a:srgbClr val="000000"/>
              </a:solidFill>
            </a:endParaRPr>
          </a:p>
        </p:txBody>
      </p:sp>
      <p:sp>
        <p:nvSpPr>
          <p:cNvPr id="19" name="円/楕円 18"/>
          <p:cNvSpPr/>
          <p:nvPr/>
        </p:nvSpPr>
        <p:spPr>
          <a:xfrm>
            <a:off x="4207513" y="4126030"/>
            <a:ext cx="1815555" cy="1166427"/>
          </a:xfrm>
          <a:prstGeom prst="ellipse">
            <a:avLst/>
          </a:prstGeom>
          <a:solidFill>
            <a:schemeClr val="accent6">
              <a:lumMod val="60000"/>
              <a:lumOff val="40000"/>
            </a:schemeClr>
          </a:solidFill>
          <a:ln w="28575" cmpd="sng">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ja-JP" sz="1400" dirty="0" smtClean="0">
                <a:solidFill>
                  <a:srgbClr val="000000"/>
                </a:solidFill>
              </a:rPr>
              <a:t>App B</a:t>
            </a:r>
            <a:r>
              <a:rPr lang="ja-JP" altLang="en-US" sz="1400" dirty="0" smtClean="0">
                <a:solidFill>
                  <a:srgbClr val="000000"/>
                </a:solidFill>
              </a:rPr>
              <a:t>にのみ存在する</a:t>
            </a:r>
            <a:r>
              <a:rPr lang="en-US" altLang="ja-JP" sz="1400" dirty="0" smtClean="0">
                <a:solidFill>
                  <a:srgbClr val="000000"/>
                </a:solidFill>
              </a:rPr>
              <a:t/>
            </a:r>
            <a:br>
              <a:rPr lang="en-US" altLang="ja-JP" sz="1400" dirty="0" smtClean="0">
                <a:solidFill>
                  <a:srgbClr val="000000"/>
                </a:solidFill>
              </a:rPr>
            </a:br>
            <a:r>
              <a:rPr lang="en-US" altLang="ja-JP" sz="1400" dirty="0" smtClean="0">
                <a:solidFill>
                  <a:srgbClr val="000000"/>
                </a:solidFill>
              </a:rPr>
              <a:t>API</a:t>
            </a:r>
            <a:r>
              <a:rPr lang="ja-JP" altLang="en-US" sz="1400" dirty="0" smtClean="0">
                <a:solidFill>
                  <a:srgbClr val="000000"/>
                </a:solidFill>
              </a:rPr>
              <a:t>呼び出し列</a:t>
            </a:r>
            <a:endParaRPr lang="en-US" altLang="ja-JP" sz="1400" dirty="0" smtClean="0">
              <a:solidFill>
                <a:srgbClr val="000000"/>
              </a:solidFill>
            </a:endParaRPr>
          </a:p>
        </p:txBody>
      </p:sp>
      <p:sp>
        <p:nvSpPr>
          <p:cNvPr id="20" name="円柱 19"/>
          <p:cNvSpPr/>
          <p:nvPr/>
        </p:nvSpPr>
        <p:spPr>
          <a:xfrm>
            <a:off x="6965620" y="3168641"/>
            <a:ext cx="1662185" cy="2200270"/>
          </a:xfrm>
          <a:prstGeom prst="can">
            <a:avLst/>
          </a:prstGeom>
          <a:ln>
            <a:noFill/>
          </a:ln>
        </p:spPr>
        <p:style>
          <a:lnRef idx="1">
            <a:schemeClr val="dk1"/>
          </a:lnRef>
          <a:fillRef idx="2">
            <a:schemeClr val="dk1"/>
          </a:fillRef>
          <a:effectRef idx="1">
            <a:schemeClr val="dk1"/>
          </a:effectRef>
          <a:fontRef idx="minor">
            <a:schemeClr val="dk1"/>
          </a:fontRef>
        </p:style>
        <p:txBody>
          <a:bodyPr rtlCol="0" anchor="t"/>
          <a:lstStyle/>
          <a:p>
            <a:pPr algn="ctr"/>
            <a:r>
              <a:rPr kumimoji="1" lang="ja-JP" altLang="en-US" sz="2000" dirty="0" smtClean="0"/>
              <a:t>事前知識</a:t>
            </a:r>
            <a:endParaRPr kumimoji="1" lang="ja-JP" altLang="en-US" sz="2000" dirty="0"/>
          </a:p>
        </p:txBody>
      </p:sp>
      <p:sp>
        <p:nvSpPr>
          <p:cNvPr id="21" name="メモ 20"/>
          <p:cNvSpPr/>
          <p:nvPr/>
        </p:nvSpPr>
        <p:spPr>
          <a:xfrm>
            <a:off x="7169017" y="4429753"/>
            <a:ext cx="1315611" cy="768224"/>
          </a:xfrm>
          <a:prstGeom prst="foldedCorner">
            <a:avLst/>
          </a:prstGeom>
          <a:ln>
            <a:solidFill>
              <a:schemeClr val="accent2">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altLang="ja-JP" sz="2800" baseline="-25000" dirty="0" smtClean="0">
                <a:solidFill>
                  <a:schemeClr val="tx1"/>
                </a:solidFill>
              </a:rPr>
              <a:t>API</a:t>
            </a:r>
            <a:br>
              <a:rPr lang="en-US" altLang="ja-JP" sz="2800" baseline="-25000" dirty="0" smtClean="0">
                <a:solidFill>
                  <a:schemeClr val="tx1"/>
                </a:solidFill>
              </a:rPr>
            </a:br>
            <a:r>
              <a:rPr lang="ja-JP" altLang="en-US" sz="2800" baseline="-25000" dirty="0" smtClean="0">
                <a:solidFill>
                  <a:schemeClr val="tx1"/>
                </a:solidFill>
              </a:rPr>
              <a:t>呼び出し列</a:t>
            </a:r>
            <a:endParaRPr lang="en-US" altLang="ja-JP" sz="2800" baseline="-25000" dirty="0" smtClean="0">
              <a:solidFill>
                <a:schemeClr val="tx1"/>
              </a:solidFill>
            </a:endParaRPr>
          </a:p>
        </p:txBody>
      </p:sp>
      <p:sp>
        <p:nvSpPr>
          <p:cNvPr id="22" name="正方形/長方形 21"/>
          <p:cNvSpPr/>
          <p:nvPr/>
        </p:nvSpPr>
        <p:spPr>
          <a:xfrm>
            <a:off x="7059148" y="4141721"/>
            <a:ext cx="898242" cy="371233"/>
          </a:xfrm>
          <a:prstGeom prst="rect">
            <a:avLst/>
          </a:prstGeom>
          <a:ln>
            <a:solidFill>
              <a:schemeClr val="accent2">
                <a:lumMod val="75000"/>
              </a:schemeClr>
            </a:solidFill>
          </a:ln>
        </p:spPr>
        <p:style>
          <a:lnRef idx="2">
            <a:schemeClr val="accent3"/>
          </a:lnRef>
          <a:fillRef idx="1">
            <a:schemeClr val="lt1"/>
          </a:fillRef>
          <a:effectRef idx="0">
            <a:schemeClr val="accent3"/>
          </a:effectRef>
          <a:fontRef idx="minor">
            <a:schemeClr val="dk1"/>
          </a:fontRef>
        </p:style>
        <p:txBody>
          <a:bodyPr rtlCol="0" anchor="t" anchorCtr="0"/>
          <a:lstStyle/>
          <a:p>
            <a:pPr algn="ctr"/>
            <a:r>
              <a:rPr lang="en-US" altLang="en-US" dirty="0" smtClean="0"/>
              <a:t>機能</a:t>
            </a:r>
            <a:endParaRPr lang="en-US" altLang="ja-JP" dirty="0" smtClean="0"/>
          </a:p>
        </p:txBody>
      </p:sp>
      <p:cxnSp>
        <p:nvCxnSpPr>
          <p:cNvPr id="23" name="直線矢印コネクタ 22"/>
          <p:cNvCxnSpPr>
            <a:stCxn id="7" idx="2"/>
            <a:endCxn id="14" idx="0"/>
          </p:cNvCxnSpPr>
          <p:nvPr/>
        </p:nvCxnSpPr>
        <p:spPr>
          <a:xfrm>
            <a:off x="3277095" y="3402892"/>
            <a:ext cx="1" cy="649163"/>
          </a:xfrm>
          <a:prstGeom prst="straightConnector1">
            <a:avLst/>
          </a:prstGeom>
          <a:ln w="19050" cmpd="sng">
            <a:solidFill>
              <a:schemeClr val="accent2">
                <a:lumMod val="75000"/>
              </a:schemeClr>
            </a:solidFill>
            <a:tailEnd type="arrow"/>
          </a:ln>
          <a:effectLst/>
        </p:spPr>
        <p:style>
          <a:lnRef idx="2">
            <a:schemeClr val="accent1"/>
          </a:lnRef>
          <a:fillRef idx="0">
            <a:schemeClr val="accent1"/>
          </a:fillRef>
          <a:effectRef idx="1">
            <a:schemeClr val="accent1"/>
          </a:effectRef>
          <a:fontRef idx="minor">
            <a:schemeClr val="tx1"/>
          </a:fontRef>
        </p:style>
      </p:cxnSp>
      <p:sp>
        <p:nvSpPr>
          <p:cNvPr id="26" name="曲折矢印 25"/>
          <p:cNvSpPr/>
          <p:nvPr/>
        </p:nvSpPr>
        <p:spPr>
          <a:xfrm rot="10800000">
            <a:off x="7059147" y="5387768"/>
            <a:ext cx="813032" cy="616450"/>
          </a:xfrm>
          <a:prstGeom prst="bentArrow">
            <a:avLst>
              <a:gd name="adj1" fmla="val 25000"/>
              <a:gd name="adj2" fmla="val 37024"/>
              <a:gd name="adj3" fmla="val 25000"/>
              <a:gd name="adj4" fmla="val 43750"/>
            </a:avLst>
          </a:prstGeom>
          <a:solidFill>
            <a:srgbClr val="D24D4B"/>
          </a:solidFill>
          <a:ln w="28575" cmpd="sng">
            <a:solidFill>
              <a:srgbClr val="D24D4B"/>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tx1"/>
              </a:solidFill>
            </a:endParaRPr>
          </a:p>
        </p:txBody>
      </p:sp>
      <p:sp>
        <p:nvSpPr>
          <p:cNvPr id="27" name="曲折矢印 26"/>
          <p:cNvSpPr/>
          <p:nvPr/>
        </p:nvSpPr>
        <p:spPr>
          <a:xfrm flipV="1">
            <a:off x="3224334" y="5387768"/>
            <a:ext cx="2798734" cy="616450"/>
          </a:xfrm>
          <a:prstGeom prst="bentArrow">
            <a:avLst>
              <a:gd name="adj1" fmla="val 25000"/>
              <a:gd name="adj2" fmla="val 37024"/>
              <a:gd name="adj3" fmla="val 25000"/>
              <a:gd name="adj4" fmla="val 43750"/>
            </a:avLst>
          </a:prstGeom>
          <a:solidFill>
            <a:srgbClr val="D24D4B"/>
          </a:solidFill>
          <a:ln w="28575" cmpd="sng">
            <a:solidFill>
              <a:srgbClr val="D24D4B"/>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tx1"/>
              </a:solidFill>
            </a:endParaRPr>
          </a:p>
        </p:txBody>
      </p:sp>
      <p:sp>
        <p:nvSpPr>
          <p:cNvPr id="28" name="正方形/長方形 27"/>
          <p:cNvSpPr/>
          <p:nvPr/>
        </p:nvSpPr>
        <p:spPr>
          <a:xfrm>
            <a:off x="6072331" y="5533820"/>
            <a:ext cx="962157" cy="575958"/>
          </a:xfrm>
          <a:prstGeom prst="rect">
            <a:avLst/>
          </a:prstGeom>
          <a:ln>
            <a:solidFill>
              <a:schemeClr val="accent2">
                <a:lumMod val="75000"/>
              </a:schemeClr>
            </a:solidFill>
          </a:ln>
        </p:spPr>
        <p:style>
          <a:lnRef idx="2">
            <a:schemeClr val="accent3"/>
          </a:lnRef>
          <a:fillRef idx="1">
            <a:schemeClr val="lt1"/>
          </a:fillRef>
          <a:effectRef idx="0">
            <a:schemeClr val="accent3"/>
          </a:effectRef>
          <a:fontRef idx="minor">
            <a:schemeClr val="dk1"/>
          </a:fontRef>
        </p:style>
        <p:txBody>
          <a:bodyPr rtlCol="0" anchor="t" anchorCtr="0"/>
          <a:lstStyle/>
          <a:p>
            <a:pPr algn="ctr"/>
            <a:r>
              <a:rPr lang="en-US" altLang="en-US" sz="2800" dirty="0" smtClean="0"/>
              <a:t>照合</a:t>
            </a:r>
            <a:endParaRPr lang="en-US" altLang="ja-JP" sz="2800" dirty="0" smtClean="0"/>
          </a:p>
        </p:txBody>
      </p:sp>
    </p:spTree>
    <p:extLst>
      <p:ext uri="{BB962C8B-B14F-4D97-AF65-F5344CB8AC3E}">
        <p14:creationId xmlns:p14="http://schemas.microsoft.com/office/powerpoint/2010/main" val="156278528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先行研究の問題点</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モバイルアプリの検索機能で検索すると多数の類似するアプリが表示される場合が多い</a:t>
            </a:r>
            <a:endParaRPr lang="en-US" altLang="ja-JP" dirty="0" smtClean="0"/>
          </a:p>
          <a:p>
            <a:pPr lvl="1"/>
            <a:r>
              <a:rPr lang="ja-JP" altLang="en-US" dirty="0" smtClean="0"/>
              <a:t>先行研究で作成されたツールは非効率的</a:t>
            </a:r>
            <a:endParaRPr lang="en-US" altLang="ja-JP" dirty="0" smtClean="0"/>
          </a:p>
          <a:p>
            <a:pPr lvl="1"/>
            <a:endParaRPr lang="en-US" altLang="ja-JP" dirty="0"/>
          </a:p>
          <a:p>
            <a:r>
              <a:rPr lang="en-US" altLang="en-US" dirty="0" smtClean="0"/>
              <a:t>2</a:t>
            </a:r>
            <a:r>
              <a:rPr lang="ja-JP" altLang="en-US" dirty="0" smtClean="0"/>
              <a:t>つのモバイルアプリのソースコードの入力が必須</a:t>
            </a:r>
            <a:endParaRPr lang="en-US" altLang="ja-JP" dirty="0" smtClean="0"/>
          </a:p>
          <a:p>
            <a:pPr lvl="1"/>
            <a:r>
              <a:rPr lang="ja-JP" altLang="en-US" dirty="0" smtClean="0"/>
              <a:t>一般的なアプリの利用者向きでない</a:t>
            </a:r>
            <a:endParaRPr lang="en-US" altLang="ja-JP" dirty="0" smtClean="0"/>
          </a:p>
          <a:p>
            <a:endParaRPr kumimoji="1" lang="ja-JP" altLang="en-US" dirty="0"/>
          </a:p>
        </p:txBody>
      </p:sp>
      <p:sp>
        <p:nvSpPr>
          <p:cNvPr id="4" name="スライド番号プレースホルダー 3"/>
          <p:cNvSpPr>
            <a:spLocks noGrp="1"/>
          </p:cNvSpPr>
          <p:nvPr>
            <p:ph type="sldNum" sz="quarter" idx="12"/>
          </p:nvPr>
        </p:nvSpPr>
        <p:spPr/>
        <p:txBody>
          <a:bodyPr/>
          <a:lstStyle/>
          <a:p>
            <a:fld id="{9107F0B9-416A-D043-811B-59637AAB9B9D}" type="slidenum">
              <a:rPr kumimoji="1" lang="ja-JP" altLang="en-US" smtClean="0"/>
              <a:t>10</a:t>
            </a:fld>
            <a:endParaRPr kumimoji="1" lang="ja-JP" altLang="en-US"/>
          </a:p>
        </p:txBody>
      </p:sp>
    </p:spTree>
    <p:extLst>
      <p:ext uri="{BB962C8B-B14F-4D97-AF65-F5344CB8AC3E}">
        <p14:creationId xmlns:p14="http://schemas.microsoft.com/office/powerpoint/2010/main" val="196256785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API</a:t>
            </a:r>
            <a:r>
              <a:rPr kumimoji="1" lang="ja-JP" altLang="en-US" dirty="0" smtClean="0"/>
              <a:t>呼び出し列の抽出</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Android</a:t>
            </a:r>
            <a:r>
              <a:rPr kumimoji="1" lang="ja-JP" altLang="en-US" dirty="0" smtClean="0"/>
              <a:t>アプリに存在する機能を抽出するために</a:t>
            </a:r>
            <a:r>
              <a:rPr lang="en-US" altLang="ja-JP" dirty="0"/>
              <a:t>Android</a:t>
            </a:r>
            <a:r>
              <a:rPr lang="ja-JP" altLang="en-US" dirty="0"/>
              <a:t>特有の</a:t>
            </a:r>
            <a:r>
              <a:rPr lang="en-US" altLang="ja-JP" dirty="0"/>
              <a:t>API</a:t>
            </a:r>
            <a:r>
              <a:rPr lang="ja-JP" altLang="en-US" dirty="0" smtClean="0"/>
              <a:t>呼び出し列を抽出</a:t>
            </a:r>
            <a:endParaRPr kumimoji="1" lang="en-US" altLang="ja-JP" dirty="0" smtClean="0"/>
          </a:p>
          <a:p>
            <a:endParaRPr lang="en-US" altLang="ja-JP" dirty="0"/>
          </a:p>
          <a:p>
            <a:r>
              <a:rPr kumimoji="1" lang="en-US" altLang="ja-JP" dirty="0" smtClean="0"/>
              <a:t>Android</a:t>
            </a:r>
            <a:r>
              <a:rPr kumimoji="1" lang="ja-JP" altLang="en-US" dirty="0" smtClean="0"/>
              <a:t>特有の</a:t>
            </a:r>
            <a:r>
              <a:rPr kumimoji="1" lang="en-US" altLang="ja-JP" dirty="0" smtClean="0"/>
              <a:t>API</a:t>
            </a:r>
            <a:r>
              <a:rPr kumimoji="1" lang="ja-JP" altLang="en-US" dirty="0" smtClean="0"/>
              <a:t>呼び出しの定義</a:t>
            </a:r>
            <a:endParaRPr kumimoji="1" lang="en-US" altLang="ja-JP" dirty="0" smtClean="0"/>
          </a:p>
          <a:p>
            <a:pPr lvl="1"/>
            <a:r>
              <a:rPr lang="ja-JP" altLang="en-US" dirty="0" smtClean="0"/>
              <a:t>メソッドの完全限定名が「</a:t>
            </a:r>
            <a:r>
              <a:rPr lang="en-US" altLang="ja-JP" dirty="0" smtClean="0"/>
              <a:t>android</a:t>
            </a:r>
            <a:r>
              <a:rPr lang="ja-JP" altLang="en-US" dirty="0" smtClean="0"/>
              <a:t>」，「</a:t>
            </a:r>
            <a:r>
              <a:rPr lang="en-US" altLang="ja-JP" dirty="0" err="1" smtClean="0"/>
              <a:t>com.google.android</a:t>
            </a:r>
            <a:r>
              <a:rPr lang="ja-JP" altLang="en-US" dirty="0" smtClean="0"/>
              <a:t>」から始まるもの</a:t>
            </a:r>
            <a:endParaRPr kumimoji="1" lang="ja-JP" altLang="en-US" dirty="0"/>
          </a:p>
        </p:txBody>
      </p:sp>
      <p:sp>
        <p:nvSpPr>
          <p:cNvPr id="4" name="スライド番号プレースホルダー 3"/>
          <p:cNvSpPr>
            <a:spLocks noGrp="1"/>
          </p:cNvSpPr>
          <p:nvPr>
            <p:ph type="sldNum" sz="quarter" idx="12"/>
          </p:nvPr>
        </p:nvSpPr>
        <p:spPr/>
        <p:txBody>
          <a:bodyPr/>
          <a:lstStyle/>
          <a:p>
            <a:fld id="{9107F0B9-416A-D043-811B-59637AAB9B9D}" type="slidenum">
              <a:rPr kumimoji="1" lang="ja-JP" altLang="en-US" smtClean="0"/>
              <a:t>11</a:t>
            </a:fld>
            <a:endParaRPr kumimoji="1" lang="ja-JP" altLang="en-US"/>
          </a:p>
        </p:txBody>
      </p:sp>
    </p:spTree>
    <p:extLst>
      <p:ext uri="{BB962C8B-B14F-4D97-AF65-F5344CB8AC3E}">
        <p14:creationId xmlns:p14="http://schemas.microsoft.com/office/powerpoint/2010/main" val="314087063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9107F0B9-416A-D043-811B-59637AAB9B9D}" type="slidenum">
              <a:rPr kumimoji="1" lang="ja-JP" altLang="en-US" smtClean="0"/>
              <a:t>12</a:t>
            </a:fld>
            <a:endParaRPr kumimoji="1" lang="ja-JP" altLang="en-US"/>
          </a:p>
        </p:txBody>
      </p:sp>
      <p:sp>
        <p:nvSpPr>
          <p:cNvPr id="10" name="テキスト ボックス 9"/>
          <p:cNvSpPr txBox="1"/>
          <p:nvPr/>
        </p:nvSpPr>
        <p:spPr>
          <a:xfrm>
            <a:off x="1024292" y="5577693"/>
            <a:ext cx="2125982" cy="830997"/>
          </a:xfrm>
          <a:prstGeom prst="rect">
            <a:avLst/>
          </a:prstGeom>
          <a:noFill/>
        </p:spPr>
        <p:txBody>
          <a:bodyPr wrap="square" rtlCol="0">
            <a:spAutoFit/>
          </a:bodyPr>
          <a:lstStyle/>
          <a:p>
            <a:pPr algn="ctr"/>
            <a:r>
              <a:rPr kumimoji="1" lang="en-US" altLang="ja-JP" sz="2400" dirty="0" smtClean="0"/>
              <a:t>API</a:t>
            </a:r>
            <a:r>
              <a:rPr kumimoji="1" lang="ja-JP" altLang="en-US" sz="2400" dirty="0" smtClean="0"/>
              <a:t>呼び出し列の例</a:t>
            </a:r>
            <a:endParaRPr kumimoji="1" lang="en-US" altLang="ja-JP" sz="2400" dirty="0" smtClean="0"/>
          </a:p>
        </p:txBody>
      </p:sp>
      <p:sp>
        <p:nvSpPr>
          <p:cNvPr id="11" name="正方形/長方形 10"/>
          <p:cNvSpPr/>
          <p:nvPr/>
        </p:nvSpPr>
        <p:spPr>
          <a:xfrm>
            <a:off x="3229030" y="5688154"/>
            <a:ext cx="5173811" cy="635559"/>
          </a:xfrm>
          <a:prstGeom prst="rect">
            <a:avLst/>
          </a:prstGeom>
          <a:noFill/>
          <a:ln w="28575" cmpd="sng">
            <a:solidFill>
              <a:srgbClr val="D24D4B"/>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indent="-285750">
              <a:buFont typeface="Arial"/>
              <a:buChar char="•"/>
            </a:pPr>
            <a:r>
              <a:rPr lang="en-US" altLang="ja-JP" sz="1600" dirty="0" err="1" smtClean="0">
                <a:solidFill>
                  <a:srgbClr val="000000"/>
                </a:solidFill>
              </a:rPr>
              <a:t>android.view.animation.AlphaAnimation.setInterpolator</a:t>
            </a:r>
            <a:endParaRPr lang="en-US" altLang="ja-JP" sz="1600" dirty="0" smtClean="0">
              <a:solidFill>
                <a:srgbClr val="000000"/>
              </a:solidFill>
            </a:endParaRPr>
          </a:p>
          <a:p>
            <a:pPr marL="285750" indent="-285750">
              <a:buFont typeface="Arial"/>
              <a:buChar char="•"/>
            </a:pPr>
            <a:r>
              <a:rPr lang="en-US" altLang="ja-JP" sz="1600" dirty="0" err="1" smtClean="0">
                <a:solidFill>
                  <a:srgbClr val="000000"/>
                </a:solidFill>
              </a:rPr>
              <a:t>android.view.animation.AlphaAnimation.setDuration</a:t>
            </a:r>
            <a:endParaRPr lang="en-US" altLang="ja-JP" sz="1600" dirty="0">
              <a:solidFill>
                <a:srgbClr val="000000"/>
              </a:solidFill>
            </a:endParaRPr>
          </a:p>
        </p:txBody>
      </p:sp>
      <p:pic>
        <p:nvPicPr>
          <p:cNvPr id="12" name="図 11" descr="スクリーンショット 2015-04-13 15.37.4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5704" y="391222"/>
            <a:ext cx="5944869" cy="5186471"/>
          </a:xfrm>
          <a:prstGeom prst="rect">
            <a:avLst/>
          </a:prstGeom>
        </p:spPr>
      </p:pic>
      <p:cxnSp>
        <p:nvCxnSpPr>
          <p:cNvPr id="14" name="直線コネクタ 13"/>
          <p:cNvCxnSpPr/>
          <p:nvPr/>
        </p:nvCxnSpPr>
        <p:spPr>
          <a:xfrm>
            <a:off x="2521717" y="1903474"/>
            <a:ext cx="2106676" cy="0"/>
          </a:xfrm>
          <a:prstGeom prst="line">
            <a:avLst/>
          </a:prstGeom>
          <a:ln w="38100" cmpd="sng">
            <a:solidFill>
              <a:schemeClr val="accent2">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cxnSp>
        <p:nvCxnSpPr>
          <p:cNvPr id="15" name="直線コネクタ 14"/>
          <p:cNvCxnSpPr/>
          <p:nvPr/>
        </p:nvCxnSpPr>
        <p:spPr>
          <a:xfrm>
            <a:off x="2639357" y="5264490"/>
            <a:ext cx="2690814" cy="0"/>
          </a:xfrm>
          <a:prstGeom prst="line">
            <a:avLst/>
          </a:prstGeom>
          <a:ln w="38100" cmpd="sng">
            <a:solidFill>
              <a:schemeClr val="accent2">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cxnSp>
        <p:nvCxnSpPr>
          <p:cNvPr id="16" name="直線コネクタ 15"/>
          <p:cNvCxnSpPr/>
          <p:nvPr/>
        </p:nvCxnSpPr>
        <p:spPr>
          <a:xfrm>
            <a:off x="2639357" y="5099372"/>
            <a:ext cx="2690814" cy="0"/>
          </a:xfrm>
          <a:prstGeom prst="line">
            <a:avLst/>
          </a:prstGeom>
          <a:ln w="38100" cmpd="sng">
            <a:solidFill>
              <a:schemeClr val="accent2">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cxnSp>
        <p:nvCxnSpPr>
          <p:cNvPr id="13" name="直線コネクタ 12"/>
          <p:cNvCxnSpPr/>
          <p:nvPr/>
        </p:nvCxnSpPr>
        <p:spPr>
          <a:xfrm>
            <a:off x="2639357" y="4940858"/>
            <a:ext cx="2391153" cy="0"/>
          </a:xfrm>
          <a:prstGeom prst="line">
            <a:avLst/>
          </a:prstGeom>
          <a:ln w="38100" cmpd="sng">
            <a:solidFill>
              <a:schemeClr val="accent2">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2294286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事前知識</a:t>
            </a:r>
            <a:endParaRPr kumimoji="1" lang="ja-JP" altLang="en-US" dirty="0"/>
          </a:p>
        </p:txBody>
      </p:sp>
      <p:sp>
        <p:nvSpPr>
          <p:cNvPr id="3" name="コンテンツ プレースホルダー 2"/>
          <p:cNvSpPr>
            <a:spLocks noGrp="1"/>
          </p:cNvSpPr>
          <p:nvPr>
            <p:ph idx="1"/>
          </p:nvPr>
        </p:nvSpPr>
        <p:spPr>
          <a:xfrm>
            <a:off x="457200" y="1556792"/>
            <a:ext cx="4104357" cy="4824536"/>
          </a:xfrm>
        </p:spPr>
        <p:txBody>
          <a:bodyPr>
            <a:normAutofit lnSpcReduction="10000"/>
          </a:bodyPr>
          <a:lstStyle/>
          <a:p>
            <a:r>
              <a:rPr lang="en-US" altLang="ja-JP" dirty="0" smtClean="0"/>
              <a:t>Android</a:t>
            </a:r>
            <a:r>
              <a:rPr lang="ja-JP" altLang="en-US" dirty="0"/>
              <a:t>特有の</a:t>
            </a:r>
            <a:r>
              <a:rPr lang="en-US" altLang="ja-JP" dirty="0"/>
              <a:t>API</a:t>
            </a:r>
            <a:r>
              <a:rPr lang="ja-JP" altLang="en-US" dirty="0"/>
              <a:t>呼び出し列を</a:t>
            </a:r>
            <a:r>
              <a:rPr lang="ja-JP" altLang="en-US" dirty="0" smtClean="0"/>
              <a:t>抽出しそれを機能とする</a:t>
            </a:r>
            <a:endParaRPr lang="en-US" altLang="ja-JP" dirty="0" smtClean="0"/>
          </a:p>
          <a:p>
            <a:endParaRPr lang="en-US" altLang="ja-JP" dirty="0" smtClean="0"/>
          </a:p>
          <a:p>
            <a:r>
              <a:rPr lang="ja-JP" altLang="en-US" dirty="0" smtClean="0"/>
              <a:t>対象はオープンソース</a:t>
            </a:r>
            <a:r>
              <a:rPr lang="ja-JP" altLang="en-US" dirty="0"/>
              <a:t>として公開している</a:t>
            </a:r>
            <a:r>
              <a:rPr lang="en-US" altLang="ja-JP" dirty="0"/>
              <a:t>Android</a:t>
            </a:r>
            <a:r>
              <a:rPr lang="ja-JP" altLang="en-US" dirty="0"/>
              <a:t>アプリの</a:t>
            </a:r>
            <a:r>
              <a:rPr lang="ja-JP" altLang="en-US" dirty="0" smtClean="0"/>
              <a:t>ソースコード</a:t>
            </a:r>
            <a:endParaRPr lang="en-US" altLang="ja-JP" dirty="0" smtClean="0"/>
          </a:p>
          <a:p>
            <a:endParaRPr lang="en-US" altLang="ja-JP" dirty="0"/>
          </a:p>
          <a:p>
            <a:r>
              <a:rPr lang="ja-JP" altLang="en-US" dirty="0" smtClean="0"/>
              <a:t>機能名はソースコードに存在するメソッド名</a:t>
            </a:r>
            <a:endParaRPr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9107F0B9-416A-D043-811B-59637AAB9B9D}" type="slidenum">
              <a:rPr kumimoji="1" lang="ja-JP" altLang="en-US" smtClean="0"/>
              <a:t>13</a:t>
            </a:fld>
            <a:endParaRPr kumimoji="1" lang="ja-JP" altLang="en-US"/>
          </a:p>
        </p:txBody>
      </p:sp>
      <p:graphicFrame>
        <p:nvGraphicFramePr>
          <p:cNvPr id="5" name="コンテンツ プレースホルダー 7"/>
          <p:cNvGraphicFramePr>
            <a:graphicFrameLocks/>
          </p:cNvGraphicFramePr>
          <p:nvPr>
            <p:extLst>
              <p:ext uri="{D42A27DB-BD31-4B8C-83A1-F6EECF244321}">
                <p14:modId xmlns:p14="http://schemas.microsoft.com/office/powerpoint/2010/main" val="4074210019"/>
              </p:ext>
            </p:extLst>
          </p:nvPr>
        </p:nvGraphicFramePr>
        <p:xfrm>
          <a:off x="5011330" y="1621331"/>
          <a:ext cx="3811022" cy="4567121"/>
        </p:xfrm>
        <a:graphic>
          <a:graphicData uri="http://schemas.openxmlformats.org/drawingml/2006/table">
            <a:tbl>
              <a:tblPr firstRow="1" bandRow="1">
                <a:tableStyleId>{2D5ABB26-0587-4C30-8999-92F81FD0307C}</a:tableStyleId>
              </a:tblPr>
              <a:tblGrid>
                <a:gridCol w="619603"/>
                <a:gridCol w="918995"/>
                <a:gridCol w="868868"/>
                <a:gridCol w="835450"/>
                <a:gridCol w="568106"/>
              </a:tblGrid>
              <a:tr h="744627">
                <a:tc>
                  <a:txBody>
                    <a:bodyPr/>
                    <a:lstStyle/>
                    <a:p>
                      <a:pPr>
                        <a:lnSpc>
                          <a:spcPct val="120000"/>
                        </a:lnSpc>
                      </a:pPr>
                      <a:endParaRPr kumimoji="1" lang="ja-JP" altLang="en-US" sz="1800" dirty="0">
                        <a:solidFill>
                          <a:schemeClr val="bg1"/>
                        </a:solidFill>
                      </a:endParaRPr>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solidFill>
                      <a:schemeClr val="tx2">
                        <a:lumMod val="60000"/>
                        <a:lumOff val="40000"/>
                      </a:schemeClr>
                    </a:solidFill>
                  </a:tcPr>
                </a:tc>
                <a:tc>
                  <a:txBody>
                    <a:bodyPr/>
                    <a:lstStyle/>
                    <a:p>
                      <a:pPr>
                        <a:lnSpc>
                          <a:spcPct val="120000"/>
                        </a:lnSpc>
                      </a:pPr>
                      <a:endParaRPr kumimoji="1" lang="ja-JP" altLang="en-US" sz="1800" dirty="0">
                        <a:solidFill>
                          <a:schemeClr val="bg1"/>
                        </a:solidFill>
                      </a:endParaRPr>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solidFill>
                      <a:schemeClr val="tx2">
                        <a:lumMod val="60000"/>
                        <a:lumOff val="40000"/>
                      </a:schemeClr>
                    </a:solidFill>
                  </a:tcPr>
                </a:tc>
                <a:tc>
                  <a:txBody>
                    <a:bodyPr/>
                    <a:lstStyle/>
                    <a:p>
                      <a:pPr>
                        <a:lnSpc>
                          <a:spcPct val="120000"/>
                        </a:lnSpc>
                      </a:pPr>
                      <a:r>
                        <a:rPr kumimoji="1" lang="en-US" altLang="ja-JP" sz="1800" dirty="0" smtClean="0">
                          <a:solidFill>
                            <a:schemeClr val="bg1"/>
                          </a:solidFill>
                        </a:rPr>
                        <a:t>App A</a:t>
                      </a:r>
                      <a:endParaRPr kumimoji="1" lang="ja-JP" altLang="en-US" sz="1800" dirty="0">
                        <a:solidFill>
                          <a:schemeClr val="bg1"/>
                        </a:solidFill>
                      </a:endParaRPr>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solidFill>
                      <a:schemeClr val="tx2">
                        <a:lumMod val="60000"/>
                        <a:lumOff val="40000"/>
                      </a:schemeClr>
                    </a:solidFill>
                  </a:tcPr>
                </a:tc>
                <a:tc>
                  <a:txBody>
                    <a:bodyPr/>
                    <a:lstStyle/>
                    <a:p>
                      <a:pPr>
                        <a:lnSpc>
                          <a:spcPct val="120000"/>
                        </a:lnSpc>
                      </a:pPr>
                      <a:r>
                        <a:rPr kumimoji="1" lang="en-US" altLang="ja-JP" sz="1800" dirty="0" smtClean="0">
                          <a:solidFill>
                            <a:schemeClr val="bg1"/>
                          </a:solidFill>
                        </a:rPr>
                        <a:t>App B</a:t>
                      </a:r>
                      <a:endParaRPr kumimoji="1" lang="ja-JP" altLang="en-US" sz="1800" dirty="0">
                        <a:solidFill>
                          <a:schemeClr val="bg1"/>
                        </a:solidFill>
                      </a:endParaRPr>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solidFill>
                      <a:schemeClr val="tx2">
                        <a:lumMod val="60000"/>
                        <a:lumOff val="40000"/>
                      </a:schemeClr>
                    </a:solidFill>
                  </a:tcPr>
                </a:tc>
                <a:tc>
                  <a:txBody>
                    <a:bodyPr/>
                    <a:lstStyle/>
                    <a:p>
                      <a:pPr>
                        <a:lnSpc>
                          <a:spcPct val="120000"/>
                        </a:lnSpc>
                      </a:pPr>
                      <a:r>
                        <a:rPr kumimoji="1" lang="ja-JP" altLang="en-US" sz="1800" dirty="0" smtClean="0">
                          <a:solidFill>
                            <a:schemeClr val="bg1"/>
                          </a:solidFill>
                        </a:rPr>
                        <a:t>・・・</a:t>
                      </a:r>
                      <a:endParaRPr kumimoji="1" lang="ja-JP" altLang="en-US" sz="1800" dirty="0">
                        <a:solidFill>
                          <a:schemeClr val="bg1"/>
                        </a:solidFill>
                      </a:endParaRPr>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solidFill>
                      <a:schemeClr val="tx2">
                        <a:lumMod val="60000"/>
                        <a:lumOff val="40000"/>
                      </a:schemeClr>
                    </a:solidFill>
                  </a:tcPr>
                </a:tc>
              </a:tr>
              <a:tr h="1308312">
                <a:tc rowSpan="2">
                  <a:txBody>
                    <a:bodyPr/>
                    <a:lstStyle/>
                    <a:p>
                      <a:pPr marL="0" marR="0" indent="0" algn="l" defTabSz="914400" rtl="0" eaLnBrk="1" fontAlgn="auto" latinLnBrk="0" hangingPunct="1">
                        <a:lnSpc>
                          <a:spcPct val="120000"/>
                        </a:lnSpc>
                        <a:spcBef>
                          <a:spcPts val="0"/>
                        </a:spcBef>
                        <a:spcAft>
                          <a:spcPts val="0"/>
                        </a:spcAft>
                        <a:buClrTx/>
                        <a:buSzTx/>
                        <a:buFont typeface="Arial"/>
                        <a:buNone/>
                        <a:tabLst/>
                        <a:defRPr/>
                      </a:pPr>
                      <a:r>
                        <a:rPr lang="en-US" altLang="ja-JP" sz="1800" baseline="0" dirty="0" smtClean="0"/>
                        <a:t>PDF</a:t>
                      </a:r>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tcPr>
                </a:tc>
                <a:tc>
                  <a:txBody>
                    <a:bodyPr/>
                    <a:lstStyle/>
                    <a:p>
                      <a:pPr marL="0" marR="0" indent="0" algn="l" defTabSz="914400" rtl="0" eaLnBrk="1" fontAlgn="auto" latinLnBrk="0" hangingPunct="1">
                        <a:lnSpc>
                          <a:spcPct val="120000"/>
                        </a:lnSpc>
                        <a:spcBef>
                          <a:spcPts val="0"/>
                        </a:spcBef>
                        <a:spcAft>
                          <a:spcPts val="0"/>
                        </a:spcAft>
                        <a:buClrTx/>
                        <a:buSzTx/>
                        <a:buFont typeface="Arial"/>
                        <a:buNone/>
                        <a:tabLst/>
                        <a:defRPr/>
                      </a:pPr>
                      <a:r>
                        <a:rPr lang="ja-JP" altLang="en-US" sz="1800" baseline="0" dirty="0" smtClean="0"/>
                        <a:t>しおり機能</a:t>
                      </a:r>
                      <a:endParaRPr lang="en-US" altLang="ja-JP" sz="1800" baseline="0" dirty="0" smtClean="0"/>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tcPr>
                </a:tc>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r>
                        <a:rPr lang="en-US" altLang="ja-JP" sz="1800" dirty="0" smtClean="0"/>
                        <a:t>X.m1()</a:t>
                      </a:r>
                    </a:p>
                    <a:p>
                      <a:pPr marL="0" marR="0" indent="0" algn="l" defTabSz="914400" rtl="0" eaLnBrk="1" fontAlgn="auto" latinLnBrk="0" hangingPunct="1">
                        <a:lnSpc>
                          <a:spcPct val="120000"/>
                        </a:lnSpc>
                        <a:spcBef>
                          <a:spcPts val="0"/>
                        </a:spcBef>
                        <a:spcAft>
                          <a:spcPts val="0"/>
                        </a:spcAft>
                        <a:buClrTx/>
                        <a:buSzTx/>
                        <a:buFontTx/>
                        <a:buNone/>
                        <a:tabLst/>
                        <a:defRPr/>
                      </a:pPr>
                      <a:r>
                        <a:rPr lang="en-US" altLang="ja-JP" sz="1800" dirty="0" smtClean="0"/>
                        <a:t>Y,m2()</a:t>
                      </a:r>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tcPr>
                </a:tc>
                <a:tc>
                  <a:txBody>
                    <a:bodyPr/>
                    <a:lstStyle/>
                    <a:p>
                      <a:pPr marL="0" marR="0" indent="0" algn="l" defTabSz="914400" rtl="0" eaLnBrk="1" fontAlgn="auto" latinLnBrk="0" hangingPunct="1">
                        <a:lnSpc>
                          <a:spcPct val="120000"/>
                        </a:lnSpc>
                        <a:spcBef>
                          <a:spcPts val="0"/>
                        </a:spcBef>
                        <a:spcAft>
                          <a:spcPts val="0"/>
                        </a:spcAft>
                        <a:buClrTx/>
                        <a:buSzTx/>
                        <a:buFont typeface="Arial"/>
                        <a:buNone/>
                        <a:tabLst/>
                        <a:defRPr/>
                      </a:pPr>
                      <a:r>
                        <a:rPr lang="en-US" altLang="ja-JP" sz="1800" baseline="0" dirty="0" smtClean="0"/>
                        <a:t>Z.m1()</a:t>
                      </a:r>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tcPr>
                </a:tc>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r>
                        <a:rPr lang="ja-JP" altLang="en-US" sz="1800" dirty="0" smtClean="0"/>
                        <a:t>・・・</a:t>
                      </a:r>
                      <a:endParaRPr lang="en-US" altLang="ja-JP" sz="1800" dirty="0" smtClean="0"/>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tcPr>
                </a:tc>
              </a:tr>
              <a:tr h="1764374">
                <a:tc vMerge="1">
                  <a:txBody>
                    <a:bodyPr/>
                    <a:lstStyle/>
                    <a:p>
                      <a:pPr marL="0" marR="0" indent="0" algn="l" defTabSz="914400" rtl="0" eaLnBrk="1" fontAlgn="auto" latinLnBrk="0" hangingPunct="1">
                        <a:lnSpc>
                          <a:spcPct val="120000"/>
                        </a:lnSpc>
                        <a:spcBef>
                          <a:spcPts val="0"/>
                        </a:spcBef>
                        <a:spcAft>
                          <a:spcPts val="0"/>
                        </a:spcAft>
                        <a:buClrTx/>
                        <a:buSzTx/>
                        <a:buFontTx/>
                        <a:buNone/>
                        <a:tabLst/>
                        <a:defRPr/>
                      </a:pPr>
                      <a:endParaRPr lang="en-US" altLang="ja-JP" sz="1800" dirty="0" smtClean="0"/>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tcPr>
                </a:tc>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r>
                        <a:rPr lang="ja-JP" altLang="en-US" sz="1800" dirty="0" smtClean="0"/>
                        <a:t>目次</a:t>
                      </a:r>
                      <a:r>
                        <a:rPr lang="en-US" altLang="ja-JP" sz="1800" dirty="0" smtClean="0"/>
                        <a:t/>
                      </a:r>
                      <a:br>
                        <a:rPr lang="en-US" altLang="ja-JP" sz="1800" dirty="0" smtClean="0"/>
                      </a:br>
                      <a:r>
                        <a:rPr lang="ja-JP" altLang="en-US" sz="1800" dirty="0" smtClean="0"/>
                        <a:t>機能</a:t>
                      </a:r>
                      <a:endParaRPr lang="en-US" altLang="ja-JP" sz="1800" dirty="0" smtClean="0"/>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tcPr>
                </a:tc>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r>
                        <a:rPr lang="en-US" altLang="ja-JP" sz="1800" dirty="0" smtClean="0"/>
                        <a:t>S.m3()</a:t>
                      </a:r>
                    </a:p>
                    <a:p>
                      <a:pPr marL="0" marR="0" indent="0" algn="l" defTabSz="914400" rtl="0" eaLnBrk="1" fontAlgn="auto" latinLnBrk="0" hangingPunct="1">
                        <a:lnSpc>
                          <a:spcPct val="120000"/>
                        </a:lnSpc>
                        <a:spcBef>
                          <a:spcPts val="0"/>
                        </a:spcBef>
                        <a:spcAft>
                          <a:spcPts val="0"/>
                        </a:spcAft>
                        <a:buClrTx/>
                        <a:buSzTx/>
                        <a:buFontTx/>
                        <a:buNone/>
                        <a:tabLst/>
                        <a:defRPr/>
                      </a:pPr>
                      <a:r>
                        <a:rPr lang="en-US" altLang="ja-JP" sz="1800" dirty="0" smtClean="0"/>
                        <a:t>T.m4()</a:t>
                      </a:r>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tcPr>
                </a:tc>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endParaRPr lang="en-US" altLang="ja-JP" sz="1800" dirty="0" smtClean="0"/>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tcPr>
                </a:tc>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r>
                        <a:rPr lang="ja-JP" altLang="en-US" sz="1800" dirty="0" smtClean="0"/>
                        <a:t>・・・</a:t>
                      </a:r>
                      <a:endParaRPr lang="en-US" altLang="ja-JP" sz="1800" dirty="0" smtClean="0"/>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tcPr>
                </a:tc>
              </a:tr>
              <a:tr h="744627">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r>
                        <a:rPr lang="ja-JP" altLang="en-US" sz="1800" dirty="0" smtClean="0"/>
                        <a:t>・・・</a:t>
                      </a:r>
                      <a:endParaRPr lang="en-US" altLang="ja-JP" sz="1800" dirty="0" smtClean="0"/>
                    </a:p>
                    <a:p>
                      <a:pPr marL="0" marR="0" indent="0" algn="l" defTabSz="914400" rtl="0" eaLnBrk="1" fontAlgn="auto" latinLnBrk="0" hangingPunct="1">
                        <a:lnSpc>
                          <a:spcPct val="120000"/>
                        </a:lnSpc>
                        <a:spcBef>
                          <a:spcPts val="0"/>
                        </a:spcBef>
                        <a:spcAft>
                          <a:spcPts val="0"/>
                        </a:spcAft>
                        <a:buClrTx/>
                        <a:buSzTx/>
                        <a:buFontTx/>
                        <a:buNone/>
                        <a:tabLst/>
                        <a:defRPr/>
                      </a:pPr>
                      <a:endParaRPr lang="en-US" altLang="ja-JP" sz="1800" dirty="0" smtClean="0"/>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tcPr>
                </a:tc>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r>
                        <a:rPr lang="ja-JP" altLang="en-US" sz="1800" dirty="0" smtClean="0"/>
                        <a:t>・・・</a:t>
                      </a:r>
                      <a:endParaRPr lang="en-US" altLang="ja-JP" sz="1800" dirty="0" smtClean="0"/>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tcPr>
                </a:tc>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r>
                        <a:rPr lang="ja-JP" altLang="en-US" sz="1800" dirty="0" smtClean="0"/>
                        <a:t>・・・</a:t>
                      </a:r>
                      <a:endParaRPr lang="en-US" altLang="ja-JP" sz="1800" dirty="0" smtClean="0"/>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tcPr>
                </a:tc>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r>
                        <a:rPr lang="ja-JP" altLang="en-US" sz="1800" dirty="0" smtClean="0"/>
                        <a:t>・・・</a:t>
                      </a:r>
                      <a:endParaRPr lang="en-US" altLang="ja-JP" sz="1800" dirty="0" smtClean="0"/>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tcPr>
                </a:tc>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endParaRPr lang="en-US" altLang="ja-JP" sz="1800" dirty="0" smtClean="0"/>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74138808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提案手法の概要</a:t>
            </a:r>
            <a:endParaRPr kumimoji="1" lang="ja-JP" altLang="en-US" dirty="0"/>
          </a:p>
        </p:txBody>
      </p:sp>
      <p:sp>
        <p:nvSpPr>
          <p:cNvPr id="4" name="スライド番号プレースホルダー 3"/>
          <p:cNvSpPr>
            <a:spLocks noGrp="1"/>
          </p:cNvSpPr>
          <p:nvPr>
            <p:ph type="sldNum" sz="quarter" idx="12"/>
          </p:nvPr>
        </p:nvSpPr>
        <p:spPr/>
        <p:txBody>
          <a:bodyPr/>
          <a:lstStyle/>
          <a:p>
            <a:fld id="{9107F0B9-416A-D043-811B-59637AAB9B9D}" type="slidenum">
              <a:rPr kumimoji="1" lang="ja-JP" altLang="en-US" smtClean="0"/>
              <a:t>14</a:t>
            </a:fld>
            <a:endParaRPr kumimoji="1" lang="ja-JP" altLang="en-US"/>
          </a:p>
        </p:txBody>
      </p:sp>
      <p:sp>
        <p:nvSpPr>
          <p:cNvPr id="20" name="スライド番号プレースホルダー 2"/>
          <p:cNvSpPr txBox="1">
            <a:spLocks/>
          </p:cNvSpPr>
          <p:nvPr/>
        </p:nvSpPr>
        <p:spPr>
          <a:xfrm>
            <a:off x="6553200" y="5621022"/>
            <a:ext cx="2133600" cy="365125"/>
          </a:xfrm>
          <a:prstGeom prst="rect">
            <a:avLst/>
          </a:prstGeom>
        </p:spPr>
        <p:txBody>
          <a:bodyPr vert="horz" lIns="91440" tIns="45720" rIns="91440" bIns="45720" rtlCol="0" anchor="ctr"/>
          <a:lstStyle>
            <a:defPPr>
              <a:defRPr lang="ja-JP"/>
            </a:defPPr>
            <a:lvl1pPr marL="0" algn="r" defTabSz="457200" rtl="0" eaLnBrk="1" latinLnBrk="0" hangingPunct="1">
              <a:defRPr kumimoji="1" sz="1400" kern="1200">
                <a:solidFill>
                  <a:schemeClr val="bg1"/>
                </a:solidFill>
                <a:latin typeface="HGPｺﾞｼｯｸM" panose="020B0600000000000000" pitchFamily="50" charset="-128"/>
                <a:ea typeface="HGPｺﾞｼｯｸM" panose="020B0600000000000000" pitchFamily="50" charset="-128"/>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fld id="{3F94178A-4C60-E944-8A27-4BAA8C483079}" type="slidenum">
              <a:rPr lang="ja-JP" altLang="en-US" smtClean="0"/>
              <a:pPr/>
              <a:t>14</a:t>
            </a:fld>
            <a:endParaRPr lang="ja-JP" altLang="en-US"/>
          </a:p>
        </p:txBody>
      </p:sp>
      <p:pic>
        <p:nvPicPr>
          <p:cNvPr id="21" name="MC900432623.png"/>
          <p:cNvPicPr/>
          <p:nvPr/>
        </p:nvPicPr>
        <p:blipFill>
          <a:blip r:embed="rId3">
            <a:extLst/>
          </a:blip>
          <a:stretch>
            <a:fillRect/>
          </a:stretch>
        </p:blipFill>
        <p:spPr>
          <a:xfrm>
            <a:off x="-62975" y="1718287"/>
            <a:ext cx="2286001" cy="2286001"/>
          </a:xfrm>
          <a:prstGeom prst="rect">
            <a:avLst/>
          </a:prstGeom>
          <a:ln w="12700">
            <a:miter lim="400000"/>
          </a:ln>
          <a:scene3d>
            <a:camera prst="orthographicFront">
              <a:rot lat="0" lon="10800000" rev="0"/>
            </a:camera>
            <a:lightRig rig="threePt" dir="t"/>
          </a:scene3d>
        </p:spPr>
      </p:pic>
      <p:sp>
        <p:nvSpPr>
          <p:cNvPr id="22" name="右矢印 21"/>
          <p:cNvSpPr/>
          <p:nvPr/>
        </p:nvSpPr>
        <p:spPr>
          <a:xfrm>
            <a:off x="1954123" y="1791943"/>
            <a:ext cx="3259062" cy="542360"/>
          </a:xfrm>
          <a:prstGeom prst="rightArrow">
            <a:avLst/>
          </a:prstGeom>
          <a:noFill/>
          <a:ln w="28575" cmpd="sng">
            <a:solidFill>
              <a:schemeClr val="accent2">
                <a:lumMod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dirty="0" smtClean="0">
                <a:solidFill>
                  <a:srgbClr val="000000"/>
                </a:solidFill>
              </a:rPr>
              <a:t>入力情報</a:t>
            </a:r>
            <a:endParaRPr kumimoji="1" lang="en-US" altLang="ja-JP" dirty="0" smtClean="0">
              <a:solidFill>
                <a:srgbClr val="000000"/>
              </a:solidFill>
            </a:endParaRPr>
          </a:p>
        </p:txBody>
      </p:sp>
      <p:sp>
        <p:nvSpPr>
          <p:cNvPr id="10" name="左矢印 9"/>
          <p:cNvSpPr/>
          <p:nvPr/>
        </p:nvSpPr>
        <p:spPr>
          <a:xfrm>
            <a:off x="1954123" y="2664248"/>
            <a:ext cx="3259062" cy="522301"/>
          </a:xfrm>
          <a:prstGeom prst="leftArrow">
            <a:avLst/>
          </a:prstGeom>
          <a:noFill/>
          <a:ln w="28575" cmpd="sng">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機能の提案</a:t>
            </a:r>
            <a:endParaRPr kumimoji="1" lang="ja-JP" altLang="en-US" dirty="0">
              <a:solidFill>
                <a:schemeClr val="tx1"/>
              </a:solidFill>
            </a:endParaRPr>
          </a:p>
        </p:txBody>
      </p:sp>
      <p:sp>
        <p:nvSpPr>
          <p:cNvPr id="17" name="右矢印 16"/>
          <p:cNvSpPr/>
          <p:nvPr/>
        </p:nvSpPr>
        <p:spPr>
          <a:xfrm>
            <a:off x="2020959" y="3461928"/>
            <a:ext cx="3259062" cy="542360"/>
          </a:xfrm>
          <a:prstGeom prst="rightArrow">
            <a:avLst/>
          </a:prstGeom>
          <a:noFill/>
          <a:ln w="28575" cmpd="sng">
            <a:solidFill>
              <a:schemeClr val="accent2">
                <a:lumMod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dirty="0" smtClean="0">
                <a:solidFill>
                  <a:srgbClr val="000000"/>
                </a:solidFill>
              </a:rPr>
              <a:t>機能の選択</a:t>
            </a:r>
            <a:endParaRPr kumimoji="1" lang="en-US" altLang="ja-JP" dirty="0" smtClean="0">
              <a:solidFill>
                <a:srgbClr val="000000"/>
              </a:solidFill>
            </a:endParaRPr>
          </a:p>
        </p:txBody>
      </p:sp>
      <p:sp>
        <p:nvSpPr>
          <p:cNvPr id="23" name="正方形/長方形 22"/>
          <p:cNvSpPr/>
          <p:nvPr/>
        </p:nvSpPr>
        <p:spPr>
          <a:xfrm>
            <a:off x="187660" y="5826697"/>
            <a:ext cx="5432682" cy="635559"/>
          </a:xfrm>
          <a:prstGeom prst="rect">
            <a:avLst/>
          </a:prstGeom>
          <a:noFill/>
          <a:ln w="28575" cmpd="sng">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2400" dirty="0" smtClean="0">
                <a:solidFill>
                  <a:srgbClr val="000000"/>
                </a:solidFill>
              </a:rPr>
              <a:t>選択した機能が存在するアプリ</a:t>
            </a:r>
            <a:endParaRPr lang="en-US" altLang="ja-JP" sz="2400" dirty="0">
              <a:solidFill>
                <a:srgbClr val="000000"/>
              </a:solidFill>
            </a:endParaRPr>
          </a:p>
        </p:txBody>
      </p:sp>
      <p:sp>
        <p:nvSpPr>
          <p:cNvPr id="14" name="右矢印 13"/>
          <p:cNvSpPr/>
          <p:nvPr/>
        </p:nvSpPr>
        <p:spPr>
          <a:xfrm rot="5400000">
            <a:off x="6099102" y="3526061"/>
            <a:ext cx="1202413" cy="690510"/>
          </a:xfrm>
          <a:prstGeom prst="rightArrow">
            <a:avLst/>
          </a:prstGeom>
          <a:noFill/>
          <a:ln w="28575" cmpd="sng">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6" name="円柱 25"/>
          <p:cNvSpPr/>
          <p:nvPr/>
        </p:nvSpPr>
        <p:spPr>
          <a:xfrm>
            <a:off x="5280021" y="1336907"/>
            <a:ext cx="3709422" cy="4527558"/>
          </a:xfrm>
          <a:prstGeom prst="can">
            <a:avLst/>
          </a:prstGeom>
          <a:ln>
            <a:noFill/>
          </a:ln>
        </p:spPr>
        <p:style>
          <a:lnRef idx="1">
            <a:schemeClr val="dk1"/>
          </a:lnRef>
          <a:fillRef idx="2">
            <a:schemeClr val="dk1"/>
          </a:fillRef>
          <a:effectRef idx="1">
            <a:schemeClr val="dk1"/>
          </a:effectRef>
          <a:fontRef idx="minor">
            <a:schemeClr val="dk1"/>
          </a:fontRef>
        </p:style>
        <p:txBody>
          <a:bodyPr rtlCol="0" anchor="t"/>
          <a:lstStyle/>
          <a:p>
            <a:pPr algn="ctr"/>
            <a:r>
              <a:rPr kumimoji="1" lang="ja-JP" altLang="en-US" sz="2000" dirty="0" smtClean="0"/>
              <a:t>事前知識</a:t>
            </a:r>
            <a:endParaRPr kumimoji="1" lang="ja-JP" altLang="en-US" sz="2000" dirty="0"/>
          </a:p>
        </p:txBody>
      </p:sp>
      <p:graphicFrame>
        <p:nvGraphicFramePr>
          <p:cNvPr id="27" name="コンテンツ プレースホルダー 7"/>
          <p:cNvGraphicFramePr>
            <a:graphicFrameLocks noGrp="1"/>
          </p:cNvGraphicFramePr>
          <p:nvPr>
            <p:ph idx="1"/>
            <p:extLst>
              <p:ext uri="{D42A27DB-BD31-4B8C-83A1-F6EECF244321}">
                <p14:modId xmlns:p14="http://schemas.microsoft.com/office/powerpoint/2010/main" val="2598112382"/>
              </p:ext>
            </p:extLst>
          </p:nvPr>
        </p:nvGraphicFramePr>
        <p:xfrm>
          <a:off x="5447111" y="2689405"/>
          <a:ext cx="3390070" cy="2851802"/>
        </p:xfrm>
        <a:graphic>
          <a:graphicData uri="http://schemas.openxmlformats.org/drawingml/2006/table">
            <a:tbl>
              <a:tblPr firstRow="1" bandRow="1">
                <a:tableStyleId>{2D5ABB26-0587-4C30-8999-92F81FD0307C}</a:tableStyleId>
              </a:tblPr>
              <a:tblGrid>
                <a:gridCol w="967265"/>
                <a:gridCol w="985831"/>
                <a:gridCol w="885577"/>
                <a:gridCol w="551397"/>
              </a:tblGrid>
              <a:tr h="465488">
                <a:tc>
                  <a:txBody>
                    <a:bodyPr/>
                    <a:lstStyle/>
                    <a:p>
                      <a:pPr>
                        <a:lnSpc>
                          <a:spcPct val="120000"/>
                        </a:lnSpc>
                      </a:pPr>
                      <a:endParaRPr kumimoji="1" lang="ja-JP" altLang="en-US" sz="1800" dirty="0">
                        <a:solidFill>
                          <a:schemeClr val="bg1"/>
                        </a:solidFill>
                      </a:endParaRPr>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solidFill>
                      <a:schemeClr val="tx2">
                        <a:lumMod val="60000"/>
                        <a:lumOff val="40000"/>
                      </a:schemeClr>
                    </a:solidFill>
                  </a:tcPr>
                </a:tc>
                <a:tc>
                  <a:txBody>
                    <a:bodyPr/>
                    <a:lstStyle/>
                    <a:p>
                      <a:pPr>
                        <a:lnSpc>
                          <a:spcPct val="120000"/>
                        </a:lnSpc>
                      </a:pPr>
                      <a:r>
                        <a:rPr kumimoji="1" lang="en-US" altLang="ja-JP" sz="1800" dirty="0" smtClean="0">
                          <a:solidFill>
                            <a:schemeClr val="bg1"/>
                          </a:solidFill>
                        </a:rPr>
                        <a:t>App A</a:t>
                      </a:r>
                      <a:endParaRPr kumimoji="1" lang="ja-JP" altLang="en-US" sz="1800" dirty="0">
                        <a:solidFill>
                          <a:schemeClr val="bg1"/>
                        </a:solidFill>
                      </a:endParaRPr>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solidFill>
                      <a:schemeClr val="tx2">
                        <a:lumMod val="60000"/>
                        <a:lumOff val="40000"/>
                      </a:schemeClr>
                    </a:solidFill>
                  </a:tcPr>
                </a:tc>
                <a:tc>
                  <a:txBody>
                    <a:bodyPr/>
                    <a:lstStyle/>
                    <a:p>
                      <a:pPr>
                        <a:lnSpc>
                          <a:spcPct val="120000"/>
                        </a:lnSpc>
                      </a:pPr>
                      <a:r>
                        <a:rPr kumimoji="1" lang="en-US" altLang="ja-JP" sz="1800" dirty="0" smtClean="0">
                          <a:solidFill>
                            <a:schemeClr val="bg1"/>
                          </a:solidFill>
                        </a:rPr>
                        <a:t>App B</a:t>
                      </a:r>
                      <a:endParaRPr kumimoji="1" lang="ja-JP" altLang="en-US" sz="1800" dirty="0">
                        <a:solidFill>
                          <a:schemeClr val="bg1"/>
                        </a:solidFill>
                      </a:endParaRPr>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solidFill>
                      <a:schemeClr val="tx2">
                        <a:lumMod val="60000"/>
                        <a:lumOff val="40000"/>
                      </a:schemeClr>
                    </a:solidFill>
                  </a:tcPr>
                </a:tc>
                <a:tc>
                  <a:txBody>
                    <a:bodyPr/>
                    <a:lstStyle/>
                    <a:p>
                      <a:pPr>
                        <a:lnSpc>
                          <a:spcPct val="120000"/>
                        </a:lnSpc>
                      </a:pPr>
                      <a:r>
                        <a:rPr kumimoji="1" lang="ja-JP" altLang="en-US" sz="1800" dirty="0" smtClean="0">
                          <a:solidFill>
                            <a:schemeClr val="bg1"/>
                          </a:solidFill>
                        </a:rPr>
                        <a:t>・・・</a:t>
                      </a:r>
                      <a:endParaRPr kumimoji="1" lang="ja-JP" altLang="en-US" sz="1800" dirty="0">
                        <a:solidFill>
                          <a:schemeClr val="bg1"/>
                        </a:solidFill>
                      </a:endParaRPr>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solidFill>
                      <a:schemeClr val="tx2">
                        <a:lumMod val="60000"/>
                        <a:lumOff val="40000"/>
                      </a:schemeClr>
                    </a:solidFill>
                  </a:tcPr>
                </a:tc>
              </a:tr>
              <a:tr h="817864">
                <a:tc>
                  <a:txBody>
                    <a:bodyPr/>
                    <a:lstStyle/>
                    <a:p>
                      <a:pPr marL="0" marR="0" indent="0" algn="l" defTabSz="914400" rtl="0" eaLnBrk="1" fontAlgn="auto" latinLnBrk="0" hangingPunct="1">
                        <a:lnSpc>
                          <a:spcPct val="120000"/>
                        </a:lnSpc>
                        <a:spcBef>
                          <a:spcPts val="0"/>
                        </a:spcBef>
                        <a:spcAft>
                          <a:spcPts val="0"/>
                        </a:spcAft>
                        <a:buClrTx/>
                        <a:buSzTx/>
                        <a:buFont typeface="Arial"/>
                        <a:buNone/>
                        <a:tabLst/>
                        <a:defRPr/>
                      </a:pPr>
                      <a:r>
                        <a:rPr lang="ja-JP" altLang="en-US" sz="1800" baseline="0" dirty="0" smtClean="0"/>
                        <a:t>機能</a:t>
                      </a:r>
                      <a:r>
                        <a:rPr lang="en-US" altLang="ja-JP" sz="1800" baseline="0" dirty="0" smtClean="0"/>
                        <a:t> A</a:t>
                      </a:r>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tcPr>
                </a:tc>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endParaRPr lang="en-US" altLang="ja-JP" sz="1800" dirty="0" smtClean="0"/>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tcPr>
                </a:tc>
                <a:tc>
                  <a:txBody>
                    <a:bodyPr/>
                    <a:lstStyle/>
                    <a:p>
                      <a:pPr marL="0" marR="0" indent="0" algn="l" defTabSz="914400" rtl="0" eaLnBrk="1" fontAlgn="auto" latinLnBrk="0" hangingPunct="1">
                        <a:lnSpc>
                          <a:spcPct val="120000"/>
                        </a:lnSpc>
                        <a:spcBef>
                          <a:spcPts val="0"/>
                        </a:spcBef>
                        <a:spcAft>
                          <a:spcPts val="0"/>
                        </a:spcAft>
                        <a:buClrTx/>
                        <a:buSzTx/>
                        <a:buFont typeface="Arial"/>
                        <a:buNone/>
                        <a:tabLst/>
                        <a:defRPr/>
                      </a:pPr>
                      <a:endParaRPr lang="en-US" altLang="ja-JP" sz="1800" baseline="0" dirty="0" smtClean="0"/>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tcPr>
                </a:tc>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r>
                        <a:rPr lang="ja-JP" altLang="en-US" sz="1800" dirty="0" smtClean="0"/>
                        <a:t>・・・</a:t>
                      </a:r>
                      <a:endParaRPr lang="en-US" altLang="ja-JP" sz="1800" dirty="0" smtClean="0"/>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tcPr>
                </a:tc>
              </a:tr>
              <a:tr h="1102962">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r>
                        <a:rPr lang="ja-JP" altLang="en-US" sz="1800" dirty="0" smtClean="0"/>
                        <a:t>機能</a:t>
                      </a:r>
                      <a:r>
                        <a:rPr lang="en-US" altLang="ja-JP" sz="1800" dirty="0" smtClean="0"/>
                        <a:t> B</a:t>
                      </a:r>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tcPr>
                </a:tc>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endParaRPr lang="en-US" altLang="ja-JP" sz="1800" dirty="0" smtClean="0"/>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tcPr>
                </a:tc>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endParaRPr lang="en-US" altLang="ja-JP" sz="1800" dirty="0" smtClean="0"/>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tcPr>
                </a:tc>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r>
                        <a:rPr lang="ja-JP" altLang="en-US" sz="1800" dirty="0" smtClean="0"/>
                        <a:t>・・・</a:t>
                      </a:r>
                      <a:endParaRPr lang="en-US" altLang="ja-JP" sz="1800" dirty="0" smtClean="0"/>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tcPr>
                </a:tc>
              </a:tr>
              <a:tr h="465488">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r>
                        <a:rPr lang="ja-JP" altLang="en-US" sz="1800" dirty="0" smtClean="0"/>
                        <a:t>・・・</a:t>
                      </a:r>
                      <a:endParaRPr lang="en-US" altLang="ja-JP" sz="1800" dirty="0" smtClean="0"/>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tcPr>
                </a:tc>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r>
                        <a:rPr lang="ja-JP" altLang="en-US" sz="1800" dirty="0" smtClean="0"/>
                        <a:t>・・・</a:t>
                      </a:r>
                      <a:endParaRPr lang="en-US" altLang="ja-JP" sz="1800" dirty="0" smtClean="0"/>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tcPr>
                </a:tc>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r>
                        <a:rPr lang="ja-JP" altLang="en-US" sz="1800" dirty="0" smtClean="0"/>
                        <a:t>・・・</a:t>
                      </a:r>
                      <a:endParaRPr lang="en-US" altLang="ja-JP" sz="1800" dirty="0" smtClean="0"/>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tcPr>
                </a:tc>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endParaRPr lang="en-US" altLang="ja-JP" sz="1800" dirty="0" smtClean="0"/>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tcPr>
                </a:tc>
              </a:tr>
            </a:tbl>
          </a:graphicData>
        </a:graphic>
      </p:graphicFrame>
      <p:sp>
        <p:nvSpPr>
          <p:cNvPr id="19" name="曲折矢印 18"/>
          <p:cNvSpPr/>
          <p:nvPr/>
        </p:nvSpPr>
        <p:spPr>
          <a:xfrm rot="16200000" flipH="1">
            <a:off x="3992873" y="4606385"/>
            <a:ext cx="1371941" cy="1068683"/>
          </a:xfrm>
          <a:prstGeom prst="bentArrow">
            <a:avLst/>
          </a:prstGeom>
          <a:noFill/>
          <a:ln w="28575" cmpd="sng">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 name="円/楕円 2"/>
          <p:cNvSpPr/>
          <p:nvPr/>
        </p:nvSpPr>
        <p:spPr>
          <a:xfrm>
            <a:off x="6728093" y="3384052"/>
            <a:ext cx="334180" cy="356296"/>
          </a:xfrm>
          <a:prstGeom prst="ellipse">
            <a:avLst/>
          </a:prstGeom>
          <a:noFill/>
          <a:ln w="28575"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 name="円/楕円 14"/>
          <p:cNvSpPr/>
          <p:nvPr/>
        </p:nvSpPr>
        <p:spPr>
          <a:xfrm>
            <a:off x="7649107" y="3386044"/>
            <a:ext cx="334180" cy="356296"/>
          </a:xfrm>
          <a:prstGeom prst="ellipse">
            <a:avLst/>
          </a:prstGeom>
          <a:noFill/>
          <a:ln w="28575"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 name="円/楕円 15"/>
          <p:cNvSpPr/>
          <p:nvPr/>
        </p:nvSpPr>
        <p:spPr>
          <a:xfrm>
            <a:off x="6744802" y="4311087"/>
            <a:ext cx="334180" cy="356296"/>
          </a:xfrm>
          <a:prstGeom prst="ellipse">
            <a:avLst/>
          </a:prstGeom>
          <a:noFill/>
          <a:ln w="28575"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6" name="直線コネクタ 5"/>
          <p:cNvCxnSpPr/>
          <p:nvPr/>
        </p:nvCxnSpPr>
        <p:spPr>
          <a:xfrm flipH="1">
            <a:off x="7649249" y="4311087"/>
            <a:ext cx="300620" cy="356296"/>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4" name="直線コネクタ 23"/>
          <p:cNvCxnSpPr/>
          <p:nvPr/>
        </p:nvCxnSpPr>
        <p:spPr>
          <a:xfrm>
            <a:off x="7632540" y="4311087"/>
            <a:ext cx="317329" cy="356296"/>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8" name="テキスト ボックス 17"/>
          <p:cNvSpPr txBox="1"/>
          <p:nvPr/>
        </p:nvSpPr>
        <p:spPr>
          <a:xfrm>
            <a:off x="1954123" y="1533621"/>
            <a:ext cx="1087933" cy="369332"/>
          </a:xfrm>
          <a:prstGeom prst="rect">
            <a:avLst/>
          </a:prstGeom>
          <a:noFill/>
        </p:spPr>
        <p:txBody>
          <a:bodyPr wrap="none" rtlCol="0">
            <a:spAutoFit/>
          </a:bodyPr>
          <a:lstStyle/>
          <a:p>
            <a:r>
              <a:rPr kumimoji="1" lang="ja-JP" altLang="en-US" dirty="0" smtClean="0">
                <a:solidFill>
                  <a:schemeClr val="accent2">
                    <a:lumMod val="75000"/>
                  </a:schemeClr>
                </a:solidFill>
              </a:rPr>
              <a:t>ステップ</a:t>
            </a:r>
            <a:r>
              <a:rPr kumimoji="1" lang="en-US" altLang="ja-JP" dirty="0" smtClean="0">
                <a:solidFill>
                  <a:srgbClr val="953735"/>
                </a:solidFill>
              </a:rPr>
              <a:t>1</a:t>
            </a:r>
            <a:endParaRPr kumimoji="1" lang="ja-JP" altLang="en-US" dirty="0">
              <a:solidFill>
                <a:srgbClr val="953735"/>
              </a:solidFill>
            </a:endParaRPr>
          </a:p>
        </p:txBody>
      </p:sp>
      <p:sp>
        <p:nvSpPr>
          <p:cNvPr id="28" name="テキスト ボックス 27"/>
          <p:cNvSpPr txBox="1"/>
          <p:nvPr/>
        </p:nvSpPr>
        <p:spPr>
          <a:xfrm>
            <a:off x="4145520" y="4035866"/>
            <a:ext cx="1087933" cy="369332"/>
          </a:xfrm>
          <a:prstGeom prst="rect">
            <a:avLst/>
          </a:prstGeom>
          <a:noFill/>
        </p:spPr>
        <p:txBody>
          <a:bodyPr wrap="none" rtlCol="0">
            <a:spAutoFit/>
          </a:bodyPr>
          <a:lstStyle/>
          <a:p>
            <a:r>
              <a:rPr kumimoji="1" lang="ja-JP" altLang="en-US" dirty="0" smtClean="0">
                <a:solidFill>
                  <a:schemeClr val="accent2">
                    <a:lumMod val="75000"/>
                  </a:schemeClr>
                </a:solidFill>
              </a:rPr>
              <a:t>ステップ</a:t>
            </a:r>
            <a:r>
              <a:rPr lang="en-US" altLang="ja-JP" dirty="0">
                <a:solidFill>
                  <a:srgbClr val="953735"/>
                </a:solidFill>
              </a:rPr>
              <a:t>4</a:t>
            </a:r>
            <a:endParaRPr kumimoji="1" lang="ja-JP" altLang="en-US" dirty="0">
              <a:solidFill>
                <a:srgbClr val="953735"/>
              </a:solidFill>
            </a:endParaRPr>
          </a:p>
        </p:txBody>
      </p:sp>
      <p:sp>
        <p:nvSpPr>
          <p:cNvPr id="29" name="テキスト ボックス 28"/>
          <p:cNvSpPr txBox="1"/>
          <p:nvPr/>
        </p:nvSpPr>
        <p:spPr>
          <a:xfrm>
            <a:off x="2020959" y="3190357"/>
            <a:ext cx="1087933" cy="369332"/>
          </a:xfrm>
          <a:prstGeom prst="rect">
            <a:avLst/>
          </a:prstGeom>
          <a:noFill/>
        </p:spPr>
        <p:txBody>
          <a:bodyPr wrap="none" rtlCol="0">
            <a:spAutoFit/>
          </a:bodyPr>
          <a:lstStyle/>
          <a:p>
            <a:r>
              <a:rPr kumimoji="1" lang="ja-JP" altLang="en-US" dirty="0" smtClean="0">
                <a:solidFill>
                  <a:schemeClr val="accent2">
                    <a:lumMod val="75000"/>
                  </a:schemeClr>
                </a:solidFill>
              </a:rPr>
              <a:t>ステップ</a:t>
            </a:r>
            <a:r>
              <a:rPr lang="en-US" altLang="ja-JP" dirty="0">
                <a:solidFill>
                  <a:srgbClr val="953735"/>
                </a:solidFill>
              </a:rPr>
              <a:t>3</a:t>
            </a:r>
            <a:endParaRPr kumimoji="1" lang="ja-JP" altLang="en-US" dirty="0">
              <a:solidFill>
                <a:srgbClr val="953735"/>
              </a:solidFill>
            </a:endParaRPr>
          </a:p>
        </p:txBody>
      </p:sp>
      <p:sp>
        <p:nvSpPr>
          <p:cNvPr id="30" name="テキスト ボックス 29"/>
          <p:cNvSpPr txBox="1"/>
          <p:nvPr/>
        </p:nvSpPr>
        <p:spPr>
          <a:xfrm>
            <a:off x="4128289" y="2410289"/>
            <a:ext cx="1087933" cy="369332"/>
          </a:xfrm>
          <a:prstGeom prst="rect">
            <a:avLst/>
          </a:prstGeom>
          <a:noFill/>
        </p:spPr>
        <p:txBody>
          <a:bodyPr wrap="none" rtlCol="0">
            <a:spAutoFit/>
          </a:bodyPr>
          <a:lstStyle/>
          <a:p>
            <a:r>
              <a:rPr kumimoji="1" lang="ja-JP" altLang="en-US" dirty="0" smtClean="0">
                <a:solidFill>
                  <a:schemeClr val="accent2">
                    <a:lumMod val="75000"/>
                  </a:schemeClr>
                </a:solidFill>
              </a:rPr>
              <a:t>ステップ</a:t>
            </a:r>
            <a:r>
              <a:rPr lang="en-US" altLang="ja-JP" dirty="0">
                <a:solidFill>
                  <a:srgbClr val="953735"/>
                </a:solidFill>
              </a:rPr>
              <a:t>2</a:t>
            </a:r>
            <a:endParaRPr kumimoji="1" lang="ja-JP" altLang="en-US" dirty="0">
              <a:solidFill>
                <a:srgbClr val="953735"/>
              </a:solidFill>
            </a:endParaRPr>
          </a:p>
        </p:txBody>
      </p:sp>
    </p:spTree>
    <p:extLst>
      <p:ext uri="{BB962C8B-B14F-4D97-AF65-F5344CB8AC3E}">
        <p14:creationId xmlns:p14="http://schemas.microsoft.com/office/powerpoint/2010/main" val="40638955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今後の予定</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事前知識作成</a:t>
            </a:r>
            <a:endParaRPr kumimoji="1" lang="en-US" altLang="ja-JP" dirty="0" smtClean="0"/>
          </a:p>
          <a:p>
            <a:pPr lvl="1"/>
            <a:r>
              <a:rPr lang="ja-JP" altLang="en-US" dirty="0" smtClean="0"/>
              <a:t>対象とする</a:t>
            </a:r>
            <a:r>
              <a:rPr lang="en-US" altLang="ja-JP" dirty="0" smtClean="0"/>
              <a:t>Android</a:t>
            </a:r>
            <a:r>
              <a:rPr lang="ja-JP" altLang="en-US" dirty="0" smtClean="0"/>
              <a:t>アプリの選出</a:t>
            </a:r>
            <a:endParaRPr lang="en-US" altLang="ja-JP" dirty="0" smtClean="0"/>
          </a:p>
          <a:p>
            <a:pPr lvl="1"/>
            <a:r>
              <a:rPr kumimoji="1" lang="ja-JP" altLang="en-US" dirty="0" smtClean="0"/>
              <a:t>対象とした</a:t>
            </a:r>
            <a:r>
              <a:rPr kumimoji="1" lang="en-US" altLang="ja-JP" dirty="0" smtClean="0"/>
              <a:t>Android</a:t>
            </a:r>
            <a:r>
              <a:rPr kumimoji="1" lang="ja-JP" altLang="en-US" dirty="0" smtClean="0"/>
              <a:t>アプリから</a:t>
            </a:r>
            <a:r>
              <a:rPr kumimoji="1" lang="en-US" altLang="ja-JP" dirty="0" smtClean="0"/>
              <a:t>API</a:t>
            </a:r>
            <a:r>
              <a:rPr kumimoji="1" lang="ja-JP" altLang="en-US" dirty="0" smtClean="0"/>
              <a:t>呼び出し列と機能名を抽出</a:t>
            </a:r>
            <a:endParaRPr kumimoji="1" lang="en-US" altLang="ja-JP" dirty="0" smtClean="0"/>
          </a:p>
          <a:p>
            <a:pPr lvl="1"/>
            <a:endParaRPr kumimoji="1" lang="en-US" altLang="ja-JP" dirty="0"/>
          </a:p>
          <a:p>
            <a:r>
              <a:rPr kumimoji="1" lang="ja-JP" altLang="en-US" dirty="0" smtClean="0"/>
              <a:t>利用者と事前知識を相互に作用させるシステムの作成</a:t>
            </a:r>
            <a:endParaRPr kumimoji="1" lang="en-US" altLang="ja-JP" dirty="0" smtClean="0"/>
          </a:p>
          <a:p>
            <a:pPr lvl="1"/>
            <a:endParaRPr kumimoji="1" lang="ja-JP" altLang="en-US" dirty="0"/>
          </a:p>
        </p:txBody>
      </p:sp>
      <p:sp>
        <p:nvSpPr>
          <p:cNvPr id="4" name="スライド番号プレースホルダー 3"/>
          <p:cNvSpPr>
            <a:spLocks noGrp="1"/>
          </p:cNvSpPr>
          <p:nvPr>
            <p:ph type="sldNum" sz="quarter" idx="12"/>
          </p:nvPr>
        </p:nvSpPr>
        <p:spPr/>
        <p:txBody>
          <a:bodyPr/>
          <a:lstStyle/>
          <a:p>
            <a:fld id="{9107F0B9-416A-D043-811B-59637AAB9B9D}" type="slidenum">
              <a:rPr kumimoji="1" lang="ja-JP" altLang="en-US" smtClean="0"/>
              <a:t>15</a:t>
            </a:fld>
            <a:endParaRPr kumimoji="1" lang="ja-JP" altLang="en-US"/>
          </a:p>
        </p:txBody>
      </p:sp>
      <p:pic>
        <p:nvPicPr>
          <p:cNvPr id="5" name="MC900432623.png"/>
          <p:cNvPicPr/>
          <p:nvPr/>
        </p:nvPicPr>
        <p:blipFill>
          <a:blip r:embed="rId3">
            <a:extLst/>
          </a:blip>
          <a:stretch>
            <a:fillRect/>
          </a:stretch>
        </p:blipFill>
        <p:spPr>
          <a:xfrm>
            <a:off x="1320011" y="4662520"/>
            <a:ext cx="1471121" cy="1380576"/>
          </a:xfrm>
          <a:prstGeom prst="rect">
            <a:avLst/>
          </a:prstGeom>
          <a:ln w="12700">
            <a:miter lim="400000"/>
          </a:ln>
          <a:scene3d>
            <a:camera prst="orthographicFront">
              <a:rot lat="0" lon="10800000" rev="0"/>
            </a:camera>
            <a:lightRig rig="threePt" dir="t"/>
          </a:scene3d>
        </p:spPr>
      </p:pic>
      <p:cxnSp>
        <p:nvCxnSpPr>
          <p:cNvPr id="8" name="直線矢印コネクタ 7"/>
          <p:cNvCxnSpPr/>
          <p:nvPr/>
        </p:nvCxnSpPr>
        <p:spPr>
          <a:xfrm>
            <a:off x="2791132" y="4996752"/>
            <a:ext cx="1486372" cy="0"/>
          </a:xfrm>
          <a:prstGeom prst="straightConnector1">
            <a:avLst/>
          </a:prstGeom>
          <a:ln w="19050" cmpd="sng">
            <a:solidFill>
              <a:schemeClr val="accent2">
                <a:lumMod val="75000"/>
              </a:schemeClr>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9" name="直線矢印コネクタ 8"/>
          <p:cNvCxnSpPr/>
          <p:nvPr/>
        </p:nvCxnSpPr>
        <p:spPr>
          <a:xfrm flipH="1">
            <a:off x="2791132" y="5282845"/>
            <a:ext cx="1486372" cy="0"/>
          </a:xfrm>
          <a:prstGeom prst="straightConnector1">
            <a:avLst/>
          </a:prstGeom>
          <a:ln w="19050" cmpd="sng">
            <a:solidFill>
              <a:schemeClr val="accent2">
                <a:lumMod val="75000"/>
              </a:schemeClr>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2" name="直線矢印コネクタ 11"/>
          <p:cNvCxnSpPr/>
          <p:nvPr/>
        </p:nvCxnSpPr>
        <p:spPr>
          <a:xfrm>
            <a:off x="2791132" y="5566941"/>
            <a:ext cx="1486372" cy="0"/>
          </a:xfrm>
          <a:prstGeom prst="straightConnector1">
            <a:avLst/>
          </a:prstGeom>
          <a:ln w="19050" cmpd="sng">
            <a:solidFill>
              <a:schemeClr val="accent2">
                <a:lumMod val="75000"/>
              </a:schemeClr>
            </a:solidFill>
            <a:tailEnd type="arrow"/>
          </a:ln>
          <a:effectLst/>
        </p:spPr>
        <p:style>
          <a:lnRef idx="2">
            <a:schemeClr val="accent1"/>
          </a:lnRef>
          <a:fillRef idx="0">
            <a:schemeClr val="accent1"/>
          </a:fillRef>
          <a:effectRef idx="1">
            <a:schemeClr val="accent1"/>
          </a:effectRef>
          <a:fontRef idx="minor">
            <a:schemeClr val="tx1"/>
          </a:fontRef>
        </p:style>
      </p:cxnSp>
      <p:sp>
        <p:nvSpPr>
          <p:cNvPr id="13" name="円柱 12"/>
          <p:cNvSpPr/>
          <p:nvPr/>
        </p:nvSpPr>
        <p:spPr>
          <a:xfrm>
            <a:off x="4411176" y="4662521"/>
            <a:ext cx="1487101" cy="1380576"/>
          </a:xfrm>
          <a:prstGeom prst="can">
            <a:avLst/>
          </a:prstGeom>
          <a:ln>
            <a:noFill/>
          </a:ln>
        </p:spPr>
        <p:style>
          <a:lnRef idx="1">
            <a:schemeClr val="dk1"/>
          </a:lnRef>
          <a:fillRef idx="2">
            <a:schemeClr val="dk1"/>
          </a:fillRef>
          <a:effectRef idx="1">
            <a:schemeClr val="dk1"/>
          </a:effectRef>
          <a:fontRef idx="minor">
            <a:schemeClr val="dk1"/>
          </a:fontRef>
        </p:style>
        <p:txBody>
          <a:bodyPr rtlCol="0" anchor="t"/>
          <a:lstStyle/>
          <a:p>
            <a:pPr algn="ctr"/>
            <a:r>
              <a:rPr kumimoji="1" lang="ja-JP" altLang="en-US" sz="2000" dirty="0" smtClean="0"/>
              <a:t>事前知識</a:t>
            </a:r>
            <a:endParaRPr kumimoji="1" lang="ja-JP" altLang="en-US" sz="2000" dirty="0"/>
          </a:p>
        </p:txBody>
      </p:sp>
    </p:spTree>
    <p:extLst>
      <p:ext uri="{BB962C8B-B14F-4D97-AF65-F5344CB8AC3E}">
        <p14:creationId xmlns:p14="http://schemas.microsoft.com/office/powerpoint/2010/main" val="97786703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モバイルアプリ検索における問題点</a:t>
            </a:r>
            <a:endParaRPr lang="en-US" altLang="ja-JP" dirty="0"/>
          </a:p>
          <a:p>
            <a:pPr lvl="1"/>
            <a:r>
              <a:rPr kumimoji="1" lang="ja-JP" altLang="en-US" dirty="0" smtClean="0"/>
              <a:t>ドキュメントを比較する方法</a:t>
            </a:r>
            <a:r>
              <a:rPr lang="en-US" altLang="ja-JP" dirty="0"/>
              <a:t/>
            </a:r>
            <a:br>
              <a:rPr lang="en-US" altLang="ja-JP" dirty="0"/>
            </a:br>
            <a:r>
              <a:rPr lang="en-US" altLang="ja-JP" dirty="0" smtClean="0"/>
              <a:t>→</a:t>
            </a:r>
            <a:r>
              <a:rPr kumimoji="1" lang="ja-JP" altLang="en-US" dirty="0" smtClean="0"/>
              <a:t>形式が統一されていない</a:t>
            </a:r>
            <a:r>
              <a:rPr kumimoji="1" lang="en-US" altLang="ja-JP" dirty="0" smtClean="0"/>
              <a:t/>
            </a:r>
            <a:br>
              <a:rPr kumimoji="1" lang="en-US" altLang="ja-JP" dirty="0" smtClean="0"/>
            </a:br>
            <a:r>
              <a:rPr kumimoji="1" lang="en-US" altLang="ja-JP" dirty="0" smtClean="0"/>
              <a:t>→</a:t>
            </a:r>
            <a:r>
              <a:rPr kumimoji="1" lang="ja-JP" altLang="en-US" dirty="0" smtClean="0"/>
              <a:t>ドキュメント自体が存在しない</a:t>
            </a:r>
            <a:endParaRPr kumimoji="1" lang="en-US" altLang="ja-JP" dirty="0" smtClean="0"/>
          </a:p>
          <a:p>
            <a:pPr lvl="1"/>
            <a:r>
              <a:rPr kumimoji="1" lang="ja-JP" altLang="en-US" dirty="0" smtClean="0"/>
              <a:t>アプリをダウンロードし比較する方法</a:t>
            </a:r>
            <a:r>
              <a:rPr kumimoji="1" lang="en-US" altLang="ja-JP" dirty="0" smtClean="0"/>
              <a:t/>
            </a:r>
            <a:br>
              <a:rPr kumimoji="1" lang="en-US" altLang="ja-JP" dirty="0" smtClean="0"/>
            </a:br>
            <a:r>
              <a:rPr kumimoji="1" lang="en-US" altLang="ja-JP" dirty="0" smtClean="0"/>
              <a:t>→</a:t>
            </a:r>
            <a:r>
              <a:rPr kumimoji="1" lang="ja-JP" altLang="en-US" dirty="0" smtClean="0"/>
              <a:t>確認漏れが発生しやすい</a:t>
            </a:r>
            <a:r>
              <a:rPr kumimoji="1" lang="en-US" altLang="ja-JP" dirty="0" smtClean="0"/>
              <a:t/>
            </a:r>
            <a:br>
              <a:rPr kumimoji="1" lang="en-US" altLang="ja-JP" dirty="0" smtClean="0"/>
            </a:br>
            <a:r>
              <a:rPr kumimoji="1" lang="en-US" altLang="ja-JP" dirty="0" smtClean="0"/>
              <a:t>→</a:t>
            </a:r>
            <a:r>
              <a:rPr kumimoji="1" lang="ja-JP" altLang="en-US" dirty="0" smtClean="0"/>
              <a:t>コストが大きくなる</a:t>
            </a:r>
            <a:endParaRPr kumimoji="1" lang="en-US" altLang="ja-JP" dirty="0"/>
          </a:p>
          <a:p>
            <a:r>
              <a:rPr kumimoji="1" lang="ja-JP" altLang="en-US" dirty="0" smtClean="0"/>
              <a:t>アプリのダウンロード前に必要な機能を選択できる検索機能の提案</a:t>
            </a:r>
            <a:endParaRPr kumimoji="1" lang="en-US" altLang="ja-JP" dirty="0" smtClean="0"/>
          </a:p>
          <a:p>
            <a:pPr lvl="1"/>
            <a:r>
              <a:rPr kumimoji="1" lang="ja-JP" altLang="en-US" dirty="0" smtClean="0"/>
              <a:t>アプリのソースコードの</a:t>
            </a:r>
            <a:r>
              <a:rPr kumimoji="1" lang="en-US" altLang="ja-JP" dirty="0" smtClean="0"/>
              <a:t>API</a:t>
            </a:r>
            <a:r>
              <a:rPr kumimoji="1" lang="ja-JP" altLang="en-US" dirty="0" smtClean="0"/>
              <a:t>呼び出し列とアプリの機能を紐付けたアプローチ</a:t>
            </a:r>
            <a:endParaRPr kumimoji="1" lang="en-US" altLang="ja-JP" dirty="0" smtClean="0"/>
          </a:p>
          <a:p>
            <a:endParaRPr lang="en-US" altLang="ja-JP" dirty="0"/>
          </a:p>
          <a:p>
            <a:endParaRPr kumimoji="1" lang="en-US" altLang="ja-JP" dirty="0" smtClean="0"/>
          </a:p>
        </p:txBody>
      </p:sp>
      <p:sp>
        <p:nvSpPr>
          <p:cNvPr id="4" name="スライド番号プレースホルダー 3"/>
          <p:cNvSpPr>
            <a:spLocks noGrp="1"/>
          </p:cNvSpPr>
          <p:nvPr>
            <p:ph type="sldNum" sz="quarter" idx="12"/>
          </p:nvPr>
        </p:nvSpPr>
        <p:spPr/>
        <p:txBody>
          <a:bodyPr/>
          <a:lstStyle/>
          <a:p>
            <a:fld id="{9107F0B9-416A-D043-811B-59637AAB9B9D}" type="slidenum">
              <a:rPr kumimoji="1" lang="ja-JP" altLang="en-US" smtClean="0"/>
              <a:t>16</a:t>
            </a:fld>
            <a:endParaRPr kumimoji="1" lang="ja-JP" altLang="en-US"/>
          </a:p>
        </p:txBody>
      </p:sp>
    </p:spTree>
    <p:extLst>
      <p:ext uri="{BB962C8B-B14F-4D97-AF65-F5344CB8AC3E}">
        <p14:creationId xmlns:p14="http://schemas.microsoft.com/office/powerpoint/2010/main" val="24436816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先行研究のシステム概要</a:t>
            </a:r>
            <a:endParaRPr kumimoji="1" lang="ja-JP" altLang="en-US" dirty="0"/>
          </a:p>
        </p:txBody>
      </p:sp>
      <p:sp>
        <p:nvSpPr>
          <p:cNvPr id="4" name="スライド番号プレースホルダー 3"/>
          <p:cNvSpPr>
            <a:spLocks noGrp="1"/>
          </p:cNvSpPr>
          <p:nvPr>
            <p:ph type="sldNum" sz="quarter" idx="12"/>
          </p:nvPr>
        </p:nvSpPr>
        <p:spPr/>
        <p:txBody>
          <a:bodyPr/>
          <a:lstStyle/>
          <a:p>
            <a:fld id="{9107F0B9-416A-D043-811B-59637AAB9B9D}" type="slidenum">
              <a:rPr kumimoji="1" lang="ja-JP" altLang="en-US" smtClean="0"/>
              <a:t>17</a:t>
            </a:fld>
            <a:endParaRPr kumimoji="1" lang="ja-JP" altLang="en-US"/>
          </a:p>
        </p:txBody>
      </p:sp>
      <p:sp>
        <p:nvSpPr>
          <p:cNvPr id="5" name="円柱 4"/>
          <p:cNvSpPr/>
          <p:nvPr/>
        </p:nvSpPr>
        <p:spPr>
          <a:xfrm>
            <a:off x="1146006" y="3074048"/>
            <a:ext cx="1662185" cy="2200270"/>
          </a:xfrm>
          <a:prstGeom prst="can">
            <a:avLst/>
          </a:prstGeom>
          <a:ln>
            <a:noFill/>
          </a:ln>
        </p:spPr>
        <p:style>
          <a:lnRef idx="1">
            <a:schemeClr val="dk1"/>
          </a:lnRef>
          <a:fillRef idx="2">
            <a:schemeClr val="dk1"/>
          </a:fillRef>
          <a:effectRef idx="1">
            <a:schemeClr val="dk1"/>
          </a:effectRef>
          <a:fontRef idx="minor">
            <a:schemeClr val="dk1"/>
          </a:fontRef>
        </p:style>
        <p:txBody>
          <a:bodyPr rtlCol="0" anchor="t"/>
          <a:lstStyle/>
          <a:p>
            <a:pPr algn="ctr"/>
            <a:r>
              <a:rPr kumimoji="1" lang="ja-JP" altLang="en-US" sz="2000" dirty="0" smtClean="0"/>
              <a:t>事前知識</a:t>
            </a:r>
            <a:endParaRPr kumimoji="1" lang="ja-JP" altLang="en-US" sz="2000" dirty="0"/>
          </a:p>
        </p:txBody>
      </p:sp>
      <p:sp>
        <p:nvSpPr>
          <p:cNvPr id="6" name="メモ 5"/>
          <p:cNvSpPr/>
          <p:nvPr/>
        </p:nvSpPr>
        <p:spPr>
          <a:xfrm>
            <a:off x="1349403" y="4335160"/>
            <a:ext cx="1315611" cy="768224"/>
          </a:xfrm>
          <a:prstGeom prst="foldedCorner">
            <a:avLst/>
          </a:prstGeom>
          <a:ln>
            <a:solidFill>
              <a:schemeClr val="accent2">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altLang="ja-JP" sz="2800" baseline="-25000" dirty="0" smtClean="0">
                <a:solidFill>
                  <a:schemeClr val="tx1"/>
                </a:solidFill>
              </a:rPr>
              <a:t>API</a:t>
            </a:r>
            <a:br>
              <a:rPr lang="en-US" altLang="ja-JP" sz="2800" baseline="-25000" dirty="0" smtClean="0">
                <a:solidFill>
                  <a:schemeClr val="tx1"/>
                </a:solidFill>
              </a:rPr>
            </a:br>
            <a:r>
              <a:rPr lang="ja-JP" altLang="en-US" sz="2800" baseline="-25000" dirty="0" smtClean="0">
                <a:solidFill>
                  <a:schemeClr val="tx1"/>
                </a:solidFill>
              </a:rPr>
              <a:t>呼び出し列</a:t>
            </a:r>
            <a:endParaRPr lang="en-US" altLang="ja-JP" sz="2800" baseline="-25000" dirty="0" smtClean="0">
              <a:solidFill>
                <a:schemeClr val="tx1"/>
              </a:solidFill>
            </a:endParaRPr>
          </a:p>
        </p:txBody>
      </p:sp>
      <p:sp>
        <p:nvSpPr>
          <p:cNvPr id="7" name="正方形/長方形 6"/>
          <p:cNvSpPr/>
          <p:nvPr/>
        </p:nvSpPr>
        <p:spPr>
          <a:xfrm>
            <a:off x="1239534" y="4047128"/>
            <a:ext cx="898242" cy="371233"/>
          </a:xfrm>
          <a:prstGeom prst="rect">
            <a:avLst/>
          </a:prstGeom>
          <a:ln>
            <a:solidFill>
              <a:schemeClr val="accent2">
                <a:lumMod val="75000"/>
              </a:schemeClr>
            </a:solidFill>
          </a:ln>
        </p:spPr>
        <p:style>
          <a:lnRef idx="2">
            <a:schemeClr val="accent3"/>
          </a:lnRef>
          <a:fillRef idx="1">
            <a:schemeClr val="lt1"/>
          </a:fillRef>
          <a:effectRef idx="0">
            <a:schemeClr val="accent3"/>
          </a:effectRef>
          <a:fontRef idx="minor">
            <a:schemeClr val="dk1"/>
          </a:fontRef>
        </p:style>
        <p:txBody>
          <a:bodyPr rtlCol="0" anchor="t" anchorCtr="0"/>
          <a:lstStyle/>
          <a:p>
            <a:pPr algn="ctr"/>
            <a:r>
              <a:rPr lang="en-US" altLang="en-US" dirty="0" smtClean="0"/>
              <a:t>機能</a:t>
            </a:r>
            <a:endParaRPr lang="en-US" altLang="ja-JP" dirty="0" smtClean="0"/>
          </a:p>
        </p:txBody>
      </p:sp>
      <p:sp>
        <p:nvSpPr>
          <p:cNvPr id="9" name="右矢印 8"/>
          <p:cNvSpPr/>
          <p:nvPr/>
        </p:nvSpPr>
        <p:spPr>
          <a:xfrm>
            <a:off x="2704018" y="1766651"/>
            <a:ext cx="2302641" cy="1166427"/>
          </a:xfrm>
          <a:prstGeom prst="rightArrow">
            <a:avLst/>
          </a:prstGeom>
          <a:noFill/>
          <a:ln w="28575" cmpd="sng">
            <a:solidFill>
              <a:schemeClr val="accent2">
                <a:lumMod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ja-JP" dirty="0" smtClean="0">
                <a:solidFill>
                  <a:srgbClr val="000000"/>
                </a:solidFill>
              </a:rPr>
              <a:t>API</a:t>
            </a:r>
            <a:r>
              <a:rPr lang="ja-JP" altLang="en-US" dirty="0" smtClean="0">
                <a:solidFill>
                  <a:srgbClr val="000000"/>
                </a:solidFill>
              </a:rPr>
              <a:t>呼び出し列の抽出</a:t>
            </a:r>
            <a:endParaRPr kumimoji="1" lang="en-US" altLang="ja-JP" dirty="0" smtClean="0">
              <a:solidFill>
                <a:srgbClr val="000000"/>
              </a:solidFill>
            </a:endParaRPr>
          </a:p>
        </p:txBody>
      </p:sp>
      <p:graphicFrame>
        <p:nvGraphicFramePr>
          <p:cNvPr id="10" name="コンテンツ プレースホルダー 7"/>
          <p:cNvGraphicFramePr>
            <a:graphicFrameLocks noGrp="1"/>
          </p:cNvGraphicFramePr>
          <p:nvPr>
            <p:ph idx="1"/>
            <p:extLst>
              <p:ext uri="{D42A27DB-BD31-4B8C-83A1-F6EECF244321}">
                <p14:modId xmlns:p14="http://schemas.microsoft.com/office/powerpoint/2010/main" val="3138480094"/>
              </p:ext>
            </p:extLst>
          </p:nvPr>
        </p:nvGraphicFramePr>
        <p:xfrm>
          <a:off x="5198464" y="1460183"/>
          <a:ext cx="3170138" cy="3877055"/>
        </p:xfrm>
        <a:graphic>
          <a:graphicData uri="http://schemas.openxmlformats.org/drawingml/2006/table">
            <a:tbl>
              <a:tblPr firstRow="1" bandRow="1">
                <a:tableStyleId>{2D5ABB26-0587-4C30-8999-92F81FD0307C}</a:tableStyleId>
              </a:tblPr>
              <a:tblGrid>
                <a:gridCol w="1248921"/>
                <a:gridCol w="1253662"/>
                <a:gridCol w="667555"/>
              </a:tblGrid>
              <a:tr h="370840">
                <a:tc>
                  <a:txBody>
                    <a:bodyPr/>
                    <a:lstStyle/>
                    <a:p>
                      <a:pPr>
                        <a:lnSpc>
                          <a:spcPct val="120000"/>
                        </a:lnSpc>
                      </a:pPr>
                      <a:r>
                        <a:rPr kumimoji="1" lang="en-US" altLang="ja-JP" sz="2400" dirty="0" err="1" smtClean="0">
                          <a:solidFill>
                            <a:schemeClr val="bg1"/>
                          </a:solidFill>
                        </a:rPr>
                        <a:t>A.java</a:t>
                      </a:r>
                      <a:endParaRPr kumimoji="1" lang="ja-JP" altLang="en-US" sz="2400" dirty="0">
                        <a:solidFill>
                          <a:schemeClr val="bg1"/>
                        </a:solidFill>
                      </a:endParaRPr>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solidFill>
                      <a:schemeClr val="tx2">
                        <a:lumMod val="60000"/>
                        <a:lumOff val="40000"/>
                      </a:schemeClr>
                    </a:solidFill>
                  </a:tcPr>
                </a:tc>
                <a:tc>
                  <a:txBody>
                    <a:bodyPr/>
                    <a:lstStyle/>
                    <a:p>
                      <a:pPr>
                        <a:lnSpc>
                          <a:spcPct val="120000"/>
                        </a:lnSpc>
                      </a:pPr>
                      <a:r>
                        <a:rPr kumimoji="1" lang="en-US" altLang="ja-JP" sz="2400" dirty="0" err="1" smtClean="0">
                          <a:solidFill>
                            <a:schemeClr val="bg1"/>
                          </a:solidFill>
                        </a:rPr>
                        <a:t>B.java</a:t>
                      </a:r>
                      <a:endParaRPr kumimoji="1" lang="ja-JP" altLang="en-US" sz="2400" dirty="0">
                        <a:solidFill>
                          <a:schemeClr val="bg1"/>
                        </a:solidFill>
                      </a:endParaRPr>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solidFill>
                      <a:schemeClr val="tx2">
                        <a:lumMod val="60000"/>
                        <a:lumOff val="40000"/>
                      </a:schemeClr>
                    </a:solidFill>
                  </a:tcPr>
                </a:tc>
                <a:tc>
                  <a:txBody>
                    <a:bodyPr/>
                    <a:lstStyle/>
                    <a:p>
                      <a:pPr>
                        <a:lnSpc>
                          <a:spcPct val="120000"/>
                        </a:lnSpc>
                      </a:pPr>
                      <a:r>
                        <a:rPr kumimoji="1" lang="ja-JP" altLang="en-US" sz="2400" dirty="0" smtClean="0">
                          <a:solidFill>
                            <a:schemeClr val="bg1"/>
                          </a:solidFill>
                        </a:rPr>
                        <a:t>・・・</a:t>
                      </a:r>
                      <a:endParaRPr kumimoji="1" lang="en-US" altLang="ja-JP" sz="2400" dirty="0" smtClean="0">
                        <a:solidFill>
                          <a:schemeClr val="bg1"/>
                        </a:solidFill>
                      </a:endParaRPr>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solidFill>
                      <a:schemeClr val="tx2">
                        <a:lumMod val="60000"/>
                        <a:lumOff val="40000"/>
                      </a:schemeClr>
                    </a:solidFill>
                  </a:tcPr>
                </a:tc>
              </a:tr>
              <a:tr h="920583">
                <a:tc>
                  <a:txBody>
                    <a:bodyPr/>
                    <a:lstStyle/>
                    <a:p>
                      <a:pPr marL="0" marR="0" indent="0" algn="l" defTabSz="914400" rtl="0" eaLnBrk="1" fontAlgn="auto" latinLnBrk="0" hangingPunct="1">
                        <a:lnSpc>
                          <a:spcPct val="120000"/>
                        </a:lnSpc>
                        <a:spcBef>
                          <a:spcPts val="0"/>
                        </a:spcBef>
                        <a:spcAft>
                          <a:spcPts val="0"/>
                        </a:spcAft>
                        <a:buClrTx/>
                        <a:buSzTx/>
                        <a:buFont typeface="Arial"/>
                        <a:buNone/>
                        <a:tabLst/>
                        <a:defRPr/>
                      </a:pPr>
                      <a:r>
                        <a:rPr lang="en-US" altLang="ja-JP" sz="2400" baseline="0" dirty="0" smtClean="0"/>
                        <a:t>X.m1()</a:t>
                      </a:r>
                    </a:p>
                    <a:p>
                      <a:pPr marL="0" marR="0" indent="0" algn="l" defTabSz="914400" rtl="0" eaLnBrk="1" fontAlgn="auto" latinLnBrk="0" hangingPunct="1">
                        <a:lnSpc>
                          <a:spcPct val="120000"/>
                        </a:lnSpc>
                        <a:spcBef>
                          <a:spcPts val="0"/>
                        </a:spcBef>
                        <a:spcAft>
                          <a:spcPts val="0"/>
                        </a:spcAft>
                        <a:buClrTx/>
                        <a:buSzTx/>
                        <a:buFont typeface="Arial"/>
                        <a:buNone/>
                        <a:tabLst/>
                        <a:defRPr/>
                      </a:pPr>
                      <a:r>
                        <a:rPr lang="en-US" altLang="ja-JP" sz="2400" baseline="0" dirty="0" smtClean="0"/>
                        <a:t>Y.m2()</a:t>
                      </a:r>
                    </a:p>
                    <a:p>
                      <a:pPr marL="0" marR="0" indent="0" algn="l" defTabSz="914400" rtl="0" eaLnBrk="1" fontAlgn="auto" latinLnBrk="0" hangingPunct="1">
                        <a:lnSpc>
                          <a:spcPct val="120000"/>
                        </a:lnSpc>
                        <a:spcBef>
                          <a:spcPts val="0"/>
                        </a:spcBef>
                        <a:spcAft>
                          <a:spcPts val="0"/>
                        </a:spcAft>
                        <a:buClrTx/>
                        <a:buSzTx/>
                        <a:buFont typeface="Arial"/>
                        <a:buNone/>
                        <a:tabLst/>
                        <a:defRPr/>
                      </a:pPr>
                      <a:endParaRPr lang="en-US" altLang="ja-JP" sz="2400" baseline="0" dirty="0" smtClean="0"/>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tcPr>
                </a:tc>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r>
                        <a:rPr lang="en-US" altLang="ja-JP" sz="2400" dirty="0" smtClean="0"/>
                        <a:t>Z.m1()</a:t>
                      </a:r>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tcPr>
                </a:tc>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endParaRPr lang="en-US" altLang="ja-JP" sz="2400" dirty="0" smtClean="0"/>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r>
                        <a:rPr lang="en-US" altLang="ja-JP" sz="2400" dirty="0" smtClean="0"/>
                        <a:t>S.m3()</a:t>
                      </a:r>
                    </a:p>
                    <a:p>
                      <a:pPr marL="0" marR="0" indent="0" algn="l" defTabSz="914400" rtl="0" eaLnBrk="1" fontAlgn="auto" latinLnBrk="0" hangingPunct="1">
                        <a:lnSpc>
                          <a:spcPct val="120000"/>
                        </a:lnSpc>
                        <a:spcBef>
                          <a:spcPts val="0"/>
                        </a:spcBef>
                        <a:spcAft>
                          <a:spcPts val="0"/>
                        </a:spcAft>
                        <a:buClrTx/>
                        <a:buSzTx/>
                        <a:buFontTx/>
                        <a:buNone/>
                        <a:tabLst/>
                        <a:defRPr/>
                      </a:pPr>
                      <a:r>
                        <a:rPr lang="en-US" altLang="ja-JP" sz="2400" dirty="0" smtClean="0"/>
                        <a:t>T.m4()</a:t>
                      </a:r>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tcPr>
                </a:tc>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r>
                        <a:rPr lang="en-US" altLang="ja-JP" sz="2400" dirty="0" smtClean="0"/>
                        <a:t>V.m2()</a:t>
                      </a:r>
                    </a:p>
                    <a:p>
                      <a:pPr marL="0" marR="0" indent="0" algn="l" defTabSz="914400" rtl="0" eaLnBrk="1" fontAlgn="auto" latinLnBrk="0" hangingPunct="1">
                        <a:lnSpc>
                          <a:spcPct val="120000"/>
                        </a:lnSpc>
                        <a:spcBef>
                          <a:spcPts val="0"/>
                        </a:spcBef>
                        <a:spcAft>
                          <a:spcPts val="0"/>
                        </a:spcAft>
                        <a:buClrTx/>
                        <a:buSzTx/>
                        <a:buFontTx/>
                        <a:buNone/>
                        <a:tabLst/>
                        <a:defRPr/>
                      </a:pPr>
                      <a:r>
                        <a:rPr lang="en-US" altLang="ja-JP" sz="2400" dirty="0" smtClean="0"/>
                        <a:t>W.m3()</a:t>
                      </a:r>
                    </a:p>
                    <a:p>
                      <a:pPr marL="0" marR="0" indent="0" algn="l" defTabSz="914400" rtl="0" eaLnBrk="1" fontAlgn="auto" latinLnBrk="0" hangingPunct="1">
                        <a:lnSpc>
                          <a:spcPct val="120000"/>
                        </a:lnSpc>
                        <a:spcBef>
                          <a:spcPts val="0"/>
                        </a:spcBef>
                        <a:spcAft>
                          <a:spcPts val="0"/>
                        </a:spcAft>
                        <a:buClrTx/>
                        <a:buSzTx/>
                        <a:buFontTx/>
                        <a:buNone/>
                        <a:tabLst/>
                        <a:defRPr/>
                      </a:pPr>
                      <a:r>
                        <a:rPr lang="en-US" altLang="ja-JP" sz="2400" dirty="0" smtClean="0"/>
                        <a:t>U.m4()</a:t>
                      </a:r>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tcPr>
                </a:tc>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endParaRPr lang="en-US" altLang="ja-JP" sz="2400" dirty="0" smtClean="0"/>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r>
                        <a:rPr lang="ja-JP" altLang="en-US" sz="2400" dirty="0" smtClean="0"/>
                        <a:t>・・・</a:t>
                      </a:r>
                      <a:endParaRPr lang="en-US" altLang="ja-JP" sz="2400" dirty="0" smtClean="0"/>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tcPr>
                </a:tc>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r>
                        <a:rPr lang="ja-JP" altLang="en-US" sz="2400" dirty="0" smtClean="0"/>
                        <a:t>・・・</a:t>
                      </a:r>
                      <a:endParaRPr lang="en-US" altLang="ja-JP" sz="2400" dirty="0" smtClean="0"/>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tcPr>
                </a:tc>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endParaRPr lang="en-US" altLang="ja-JP" sz="2400" dirty="0" smtClean="0"/>
                    </a:p>
                  </a:txBody>
                  <a:tcPr>
                    <a:lnL w="12700" cap="flat" cmpd="sng" algn="ctr">
                      <a:solidFill>
                        <a:srgbClr val="558ED5"/>
                      </a:solidFill>
                      <a:prstDash val="solid"/>
                      <a:round/>
                      <a:headEnd type="none" w="med" len="med"/>
                      <a:tailEnd type="none" w="med" len="med"/>
                    </a:lnL>
                    <a:lnR w="12700" cap="flat" cmpd="sng" algn="ctr">
                      <a:solidFill>
                        <a:srgbClr val="558ED5"/>
                      </a:solidFill>
                      <a:prstDash val="solid"/>
                      <a:round/>
                      <a:headEnd type="none" w="med" len="med"/>
                      <a:tailEnd type="none" w="med" len="med"/>
                    </a:lnR>
                    <a:lnT w="12700" cap="flat" cmpd="sng" algn="ctr">
                      <a:solidFill>
                        <a:srgbClr val="558ED5"/>
                      </a:solidFill>
                      <a:prstDash val="solid"/>
                      <a:round/>
                      <a:headEnd type="none" w="med" len="med"/>
                      <a:tailEnd type="none" w="med" len="med"/>
                    </a:lnT>
                    <a:lnB w="12700" cap="flat" cmpd="sng" algn="ctr">
                      <a:solidFill>
                        <a:srgbClr val="558ED5"/>
                      </a:solidFill>
                      <a:prstDash val="solid"/>
                      <a:round/>
                      <a:headEnd type="none" w="med" len="med"/>
                      <a:tailEnd type="none" w="med" len="med"/>
                    </a:lnB>
                  </a:tcPr>
                </a:tc>
              </a:tr>
            </a:tbl>
          </a:graphicData>
        </a:graphic>
      </p:graphicFrame>
      <p:sp>
        <p:nvSpPr>
          <p:cNvPr id="16" name="曲折矢印 15"/>
          <p:cNvSpPr/>
          <p:nvPr/>
        </p:nvSpPr>
        <p:spPr>
          <a:xfrm rot="5400000">
            <a:off x="2931035" y="4240868"/>
            <a:ext cx="629054" cy="1161098"/>
          </a:xfrm>
          <a:prstGeom prst="bentArrow">
            <a:avLst>
              <a:gd name="adj1" fmla="val 25000"/>
              <a:gd name="adj2" fmla="val 37024"/>
              <a:gd name="adj3" fmla="val 25000"/>
              <a:gd name="adj4" fmla="val 43750"/>
            </a:avLst>
          </a:prstGeom>
          <a:solidFill>
            <a:srgbClr val="D24D4B"/>
          </a:solidFill>
          <a:ln w="28575" cmpd="sng">
            <a:solidFill>
              <a:srgbClr val="D24D4B"/>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tx1"/>
              </a:solidFill>
            </a:endParaRPr>
          </a:p>
        </p:txBody>
      </p:sp>
      <p:sp>
        <p:nvSpPr>
          <p:cNvPr id="19" name="正方形/長方形 18"/>
          <p:cNvSpPr/>
          <p:nvPr/>
        </p:nvSpPr>
        <p:spPr>
          <a:xfrm>
            <a:off x="5183929" y="5878647"/>
            <a:ext cx="3184673" cy="635559"/>
          </a:xfrm>
          <a:prstGeom prst="rect">
            <a:avLst/>
          </a:prstGeom>
          <a:noFill/>
          <a:ln w="28575" cmpd="sng">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ja-JP" sz="2400" dirty="0" smtClean="0">
                <a:solidFill>
                  <a:srgbClr val="000000"/>
                </a:solidFill>
              </a:rPr>
              <a:t>App A</a:t>
            </a:r>
            <a:r>
              <a:rPr lang="ja-JP" altLang="en-US" sz="2400" dirty="0" smtClean="0">
                <a:solidFill>
                  <a:srgbClr val="000000"/>
                </a:solidFill>
              </a:rPr>
              <a:t>に存在する機能</a:t>
            </a:r>
            <a:endParaRPr lang="en-US" altLang="ja-JP" sz="2400" dirty="0">
              <a:solidFill>
                <a:srgbClr val="000000"/>
              </a:solidFill>
            </a:endParaRPr>
          </a:p>
        </p:txBody>
      </p:sp>
      <p:sp>
        <p:nvSpPr>
          <p:cNvPr id="20" name="スライド番号プレースホルダー 2"/>
          <p:cNvSpPr txBox="1">
            <a:spLocks/>
          </p:cNvSpPr>
          <p:nvPr/>
        </p:nvSpPr>
        <p:spPr>
          <a:xfrm>
            <a:off x="6553200" y="6239366"/>
            <a:ext cx="2133600" cy="365125"/>
          </a:xfrm>
          <a:prstGeom prst="rect">
            <a:avLst/>
          </a:prstGeom>
        </p:spPr>
        <p:txBody>
          <a:bodyPr vert="horz" lIns="91440" tIns="45720" rIns="91440" bIns="45720" rtlCol="0" anchor="ctr"/>
          <a:lstStyle>
            <a:defPPr>
              <a:defRPr lang="ja-JP"/>
            </a:defPPr>
            <a:lvl1pPr marL="0" algn="r" defTabSz="457200" rtl="0" eaLnBrk="1" latinLnBrk="0" hangingPunct="1">
              <a:defRPr kumimoji="1" sz="1400" kern="1200">
                <a:solidFill>
                  <a:schemeClr val="bg1"/>
                </a:solidFill>
                <a:latin typeface="HGPｺﾞｼｯｸM" panose="020B0600000000000000" pitchFamily="50" charset="-128"/>
                <a:ea typeface="HGPｺﾞｼｯｸM" panose="020B0600000000000000" pitchFamily="50" charset="-128"/>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fld id="{3F94178A-4C60-E944-8A27-4BAA8C483079}" type="slidenum">
              <a:rPr lang="ja-JP" altLang="en-US" smtClean="0"/>
              <a:pPr/>
              <a:t>17</a:t>
            </a:fld>
            <a:endParaRPr lang="ja-JP" altLang="en-US"/>
          </a:p>
        </p:txBody>
      </p:sp>
      <p:sp>
        <p:nvSpPr>
          <p:cNvPr id="21" name="正方形/長方形 20"/>
          <p:cNvSpPr/>
          <p:nvPr/>
        </p:nvSpPr>
        <p:spPr>
          <a:xfrm>
            <a:off x="3175932" y="5151621"/>
            <a:ext cx="1569424" cy="575958"/>
          </a:xfrm>
          <a:prstGeom prst="rect">
            <a:avLst/>
          </a:prstGeom>
          <a:ln>
            <a:solidFill>
              <a:schemeClr val="accent2">
                <a:lumMod val="75000"/>
              </a:schemeClr>
            </a:solidFill>
          </a:ln>
        </p:spPr>
        <p:style>
          <a:lnRef idx="2">
            <a:schemeClr val="accent3"/>
          </a:lnRef>
          <a:fillRef idx="1">
            <a:schemeClr val="lt1"/>
          </a:fillRef>
          <a:effectRef idx="0">
            <a:schemeClr val="accent3"/>
          </a:effectRef>
          <a:fontRef idx="minor">
            <a:schemeClr val="dk1"/>
          </a:fontRef>
        </p:style>
        <p:txBody>
          <a:bodyPr rtlCol="0" anchor="t" anchorCtr="0"/>
          <a:lstStyle/>
          <a:p>
            <a:pPr algn="ctr"/>
            <a:r>
              <a:rPr lang="en-US" altLang="en-US" sz="2800" dirty="0" smtClean="0"/>
              <a:t>照合</a:t>
            </a:r>
            <a:endParaRPr lang="en-US" altLang="ja-JP" sz="2800" dirty="0" smtClean="0"/>
          </a:p>
        </p:txBody>
      </p:sp>
      <p:sp>
        <p:nvSpPr>
          <p:cNvPr id="22" name="曲折矢印 21"/>
          <p:cNvSpPr/>
          <p:nvPr/>
        </p:nvSpPr>
        <p:spPr>
          <a:xfrm rot="5400000" flipV="1">
            <a:off x="4231195" y="4199491"/>
            <a:ext cx="629053" cy="1243853"/>
          </a:xfrm>
          <a:prstGeom prst="bentArrow">
            <a:avLst>
              <a:gd name="adj1" fmla="val 25000"/>
              <a:gd name="adj2" fmla="val 37024"/>
              <a:gd name="adj3" fmla="val 25000"/>
              <a:gd name="adj4" fmla="val 43750"/>
            </a:avLst>
          </a:prstGeom>
          <a:solidFill>
            <a:srgbClr val="D24D4B"/>
          </a:solidFill>
          <a:ln w="28575" cmpd="sng">
            <a:solidFill>
              <a:srgbClr val="D24D4B"/>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tx1"/>
              </a:solidFill>
            </a:endParaRPr>
          </a:p>
        </p:txBody>
      </p:sp>
      <p:sp>
        <p:nvSpPr>
          <p:cNvPr id="23" name="曲折矢印 22"/>
          <p:cNvSpPr/>
          <p:nvPr/>
        </p:nvSpPr>
        <p:spPr>
          <a:xfrm flipV="1">
            <a:off x="3859529" y="5733906"/>
            <a:ext cx="1308119" cy="633192"/>
          </a:xfrm>
          <a:prstGeom prst="bentArrow">
            <a:avLst>
              <a:gd name="adj1" fmla="val 25000"/>
              <a:gd name="adj2" fmla="val 37024"/>
              <a:gd name="adj3" fmla="val 25000"/>
              <a:gd name="adj4" fmla="val 43750"/>
            </a:avLst>
          </a:prstGeom>
          <a:solidFill>
            <a:srgbClr val="D24D4B"/>
          </a:solidFill>
          <a:ln w="28575" cmpd="sng">
            <a:solidFill>
              <a:srgbClr val="D24D4B"/>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tx1"/>
              </a:solidFill>
            </a:endParaRPr>
          </a:p>
        </p:txBody>
      </p:sp>
      <p:sp>
        <p:nvSpPr>
          <p:cNvPr id="24" name="円/楕円 23"/>
          <p:cNvSpPr/>
          <p:nvPr/>
        </p:nvSpPr>
        <p:spPr>
          <a:xfrm>
            <a:off x="1239534" y="1766651"/>
            <a:ext cx="1333746" cy="1166427"/>
          </a:xfrm>
          <a:prstGeom prst="ellipse">
            <a:avLst/>
          </a:prstGeom>
          <a:solidFill>
            <a:schemeClr val="accent5">
              <a:lumMod val="60000"/>
              <a:lumOff val="40000"/>
            </a:schemeClr>
          </a:solidFill>
          <a:ln w="28575" cmpd="sng">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ja-JP" dirty="0" smtClean="0">
                <a:solidFill>
                  <a:srgbClr val="000000"/>
                </a:solidFill>
              </a:rPr>
              <a:t>App A</a:t>
            </a:r>
          </a:p>
        </p:txBody>
      </p:sp>
    </p:spTree>
    <p:extLst>
      <p:ext uri="{BB962C8B-B14F-4D97-AF65-F5344CB8AC3E}">
        <p14:creationId xmlns:p14="http://schemas.microsoft.com/office/powerpoint/2010/main" val="2163545200"/>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Android</a:t>
            </a:r>
            <a:endParaRPr kumimoji="1" lang="ja-JP" altLang="en-US" dirty="0"/>
          </a:p>
        </p:txBody>
      </p:sp>
      <p:sp>
        <p:nvSpPr>
          <p:cNvPr id="3" name="コンテンツ プレースホルダー 2"/>
          <p:cNvSpPr>
            <a:spLocks noGrp="1"/>
          </p:cNvSpPr>
          <p:nvPr>
            <p:ph idx="1"/>
          </p:nvPr>
        </p:nvSpPr>
        <p:spPr/>
        <p:txBody>
          <a:bodyPr/>
          <a:lstStyle/>
          <a:p>
            <a:r>
              <a:rPr lang="ja-JP" altLang="en-US" dirty="0"/>
              <a:t>携帯端末向けプラットフォーム</a:t>
            </a:r>
            <a:endParaRPr lang="en-US" altLang="ja-JP" dirty="0"/>
          </a:p>
          <a:p>
            <a:endParaRPr kumimoji="1" lang="en-US" altLang="ja-JP" dirty="0" smtClean="0"/>
          </a:p>
          <a:p>
            <a:r>
              <a:rPr lang="en-US" altLang="ja-JP" dirty="0"/>
              <a:t>Android SDK</a:t>
            </a:r>
            <a:r>
              <a:rPr lang="ja-JP" altLang="en-US" dirty="0"/>
              <a:t>（ソフトウェア開発キット）</a:t>
            </a:r>
            <a:endParaRPr lang="en-US" altLang="ja-JP" dirty="0"/>
          </a:p>
          <a:p>
            <a:pPr lvl="1"/>
            <a:r>
              <a:rPr lang="ja-JP" altLang="en-US" dirty="0" smtClean="0"/>
              <a:t>高機能な</a:t>
            </a:r>
            <a:r>
              <a:rPr lang="en-US" altLang="ja-JP" dirty="0" smtClean="0"/>
              <a:t>API</a:t>
            </a:r>
            <a:r>
              <a:rPr lang="en-US" altLang="en-US" dirty="0"/>
              <a:t>(</a:t>
            </a:r>
            <a:r>
              <a:rPr lang="en-US" altLang="ja-JP" dirty="0" smtClean="0"/>
              <a:t>Java</a:t>
            </a:r>
            <a:r>
              <a:rPr lang="ja-JP" altLang="en-US" dirty="0"/>
              <a:t>由来のライブラリ，</a:t>
            </a:r>
            <a:r>
              <a:rPr lang="en-US" altLang="ja-JP" dirty="0"/>
              <a:t>Android</a:t>
            </a:r>
            <a:r>
              <a:rPr lang="ja-JP" altLang="en-US" dirty="0"/>
              <a:t>オリジナルの</a:t>
            </a:r>
            <a:r>
              <a:rPr lang="en-US" altLang="ja-JP" dirty="0" smtClean="0"/>
              <a:t>API) </a:t>
            </a:r>
            <a:r>
              <a:rPr lang="ja-JP" altLang="en-US" dirty="0" smtClean="0"/>
              <a:t>が存在</a:t>
            </a:r>
            <a:endParaRPr lang="en-US" altLang="ja-JP" dirty="0"/>
          </a:p>
          <a:p>
            <a:endParaRPr kumimoji="1" lang="en-US" altLang="ja-JP" dirty="0" smtClean="0"/>
          </a:p>
          <a:p>
            <a:r>
              <a:rPr lang="en-US" altLang="ja-JP" dirty="0"/>
              <a:t>Android</a:t>
            </a:r>
            <a:r>
              <a:rPr lang="ja-JP" altLang="en-US" dirty="0"/>
              <a:t>アプリの一部はオープンソースとして公開して</a:t>
            </a:r>
            <a:r>
              <a:rPr lang="ja-JP" altLang="en-US" dirty="0" smtClean="0"/>
              <a:t>いる</a:t>
            </a:r>
            <a:endParaRPr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9107F0B9-416A-D043-811B-59637AAB9B9D}" type="slidenum">
              <a:rPr kumimoji="1" lang="ja-JP" altLang="en-US" smtClean="0"/>
              <a:t>18</a:t>
            </a:fld>
            <a:endParaRPr kumimoji="1" lang="ja-JP" altLang="en-US"/>
          </a:p>
        </p:txBody>
      </p:sp>
    </p:spTree>
    <p:extLst>
      <p:ext uri="{BB962C8B-B14F-4D97-AF65-F5344CB8AC3E}">
        <p14:creationId xmlns:p14="http://schemas.microsoft.com/office/powerpoint/2010/main" val="1434834656"/>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API</a:t>
            </a:r>
            <a:r>
              <a:rPr kumimoji="1" lang="ja-JP" altLang="en-US" dirty="0" smtClean="0"/>
              <a:t>呼び出しと機能</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アプリは複数の機能の組み合わせで構成</a:t>
            </a:r>
            <a:endParaRPr lang="en-US" altLang="ja-JP" dirty="0" smtClean="0"/>
          </a:p>
          <a:p>
            <a:endParaRPr lang="en-US" altLang="ja-JP" dirty="0"/>
          </a:p>
          <a:p>
            <a:r>
              <a:rPr lang="ja-JP" altLang="en-US" dirty="0" smtClean="0"/>
              <a:t>高機能な</a:t>
            </a:r>
            <a:r>
              <a:rPr lang="en-US" altLang="ja-JP" dirty="0" smtClean="0"/>
              <a:t>API</a:t>
            </a:r>
            <a:r>
              <a:rPr lang="ja-JP" altLang="en-US" dirty="0" smtClean="0"/>
              <a:t>が多く提供されている環境</a:t>
            </a:r>
            <a:endParaRPr lang="en-US" altLang="ja-JP" dirty="0" smtClean="0"/>
          </a:p>
          <a:p>
            <a:pPr lvl="1"/>
            <a:r>
              <a:rPr lang="ja-JP" altLang="en-US" dirty="0" smtClean="0"/>
              <a:t>アプリの機能は</a:t>
            </a:r>
            <a:r>
              <a:rPr lang="en-US" altLang="ja-JP" dirty="0" smtClean="0"/>
              <a:t>API</a:t>
            </a:r>
            <a:r>
              <a:rPr lang="ja-JP" altLang="en-US" dirty="0" smtClean="0"/>
              <a:t>呼び出しの組み合わせ</a:t>
            </a:r>
            <a:r>
              <a:rPr lang="en-US" altLang="ja-JP" dirty="0" smtClean="0"/>
              <a:t>(</a:t>
            </a:r>
            <a:r>
              <a:rPr lang="ja-JP" altLang="en-US" dirty="0" smtClean="0"/>
              <a:t>以下，</a:t>
            </a:r>
            <a:r>
              <a:rPr lang="en-US" altLang="ja-JP" dirty="0" smtClean="0"/>
              <a:t>API</a:t>
            </a:r>
            <a:r>
              <a:rPr lang="ja-JP" altLang="en-US" dirty="0" smtClean="0"/>
              <a:t>呼び出し列</a:t>
            </a:r>
            <a:r>
              <a:rPr lang="en-US" altLang="ja-JP" dirty="0" smtClean="0"/>
              <a:t>)</a:t>
            </a:r>
            <a:r>
              <a:rPr lang="ja-JP" altLang="en-US" dirty="0" smtClean="0"/>
              <a:t>で構成</a:t>
            </a:r>
            <a:endParaRPr lang="en-US" altLang="ja-JP" dirty="0"/>
          </a:p>
          <a:p>
            <a:pPr lvl="1"/>
            <a:r>
              <a:rPr lang="en-US" altLang="ja-JP" dirty="0" smtClean="0"/>
              <a:t>Android</a:t>
            </a:r>
            <a:r>
              <a:rPr lang="ja-JP" altLang="en-US" dirty="0" smtClean="0"/>
              <a:t>の場合デバイスの「カメラ」，「タッチパネル」，「加速度センサー」などを使用する</a:t>
            </a:r>
            <a:r>
              <a:rPr lang="en-US" altLang="ja-JP" dirty="0" smtClean="0"/>
              <a:t>API</a:t>
            </a:r>
            <a:r>
              <a:rPr lang="ja-JP" altLang="en-US" dirty="0" smtClean="0"/>
              <a:t>が存在</a:t>
            </a:r>
            <a:endParaRPr lang="en-US" altLang="ja-JP" dirty="0" smtClean="0"/>
          </a:p>
          <a:p>
            <a:endParaRPr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9107F0B9-416A-D043-811B-59637AAB9B9D}" type="slidenum">
              <a:rPr kumimoji="1" lang="ja-JP" altLang="en-US" smtClean="0"/>
              <a:t>19</a:t>
            </a:fld>
            <a:endParaRPr kumimoji="1" lang="ja-JP" altLang="en-US"/>
          </a:p>
        </p:txBody>
      </p:sp>
    </p:spTree>
    <p:extLst>
      <p:ext uri="{BB962C8B-B14F-4D97-AF65-F5344CB8AC3E}">
        <p14:creationId xmlns:p14="http://schemas.microsoft.com/office/powerpoint/2010/main" val="908951274"/>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gakunai">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solidFill>
            <a:srgbClr val="FF0000"/>
          </a:solidFill>
        </a:ln>
      </a:spPr>
      <a:bodyPr rtlCol="0" anchor="ctr"/>
      <a:lstStyle>
        <a:defPPr algn="ctr">
          <a:defRPr kumimoji="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gakunai.thmx</Template>
  <TotalTime>24262</TotalTime>
  <Words>2539</Words>
  <Application>Microsoft Macintosh PowerPoint</Application>
  <PresentationFormat>画面に合わせる (4:3)</PresentationFormat>
  <Paragraphs>305</Paragraphs>
  <Slides>20</Slides>
  <Notes>18</Notes>
  <HiddenSlides>3</HiddenSlides>
  <MMClips>0</MMClips>
  <ScaleCrop>false</ScaleCrop>
  <HeadingPairs>
    <vt:vector size="4" baseType="variant">
      <vt:variant>
        <vt:lpstr>テーマ</vt:lpstr>
      </vt:variant>
      <vt:variant>
        <vt:i4>1</vt:i4>
      </vt:variant>
      <vt:variant>
        <vt:lpstr>スライド タイトル</vt:lpstr>
      </vt:variant>
      <vt:variant>
        <vt:i4>20</vt:i4>
      </vt:variant>
    </vt:vector>
  </HeadingPairs>
  <TitlesOfParts>
    <vt:vector size="21" baseType="lpstr">
      <vt:lpstr>gakunai</vt:lpstr>
      <vt:lpstr>API呼び出しに基づく ユーザ主導型モバイルアプリ検索</vt:lpstr>
      <vt:lpstr>背景</vt:lpstr>
      <vt:lpstr>モバイルアプリ検索における問題点</vt:lpstr>
      <vt:lpstr>PowerPoint プレゼンテーション</vt:lpstr>
      <vt:lpstr>PowerPoint プレゼンテーション</vt:lpstr>
      <vt:lpstr>PowerPoint プレゼンテーション</vt:lpstr>
      <vt:lpstr>目標</vt:lpstr>
      <vt:lpstr>プラットフォーム依存の開発とAPI </vt:lpstr>
      <vt:lpstr>API呼び出しと機能</vt:lpstr>
      <vt:lpstr>先行研究</vt:lpstr>
      <vt:lpstr>先行研究の問題点</vt:lpstr>
      <vt:lpstr>API呼び出し列の抽出</vt:lpstr>
      <vt:lpstr>PowerPoint プレゼンテーション</vt:lpstr>
      <vt:lpstr>事前知識</vt:lpstr>
      <vt:lpstr>提案手法の概要</vt:lpstr>
      <vt:lpstr>今後の予定</vt:lpstr>
      <vt:lpstr>まとめ</vt:lpstr>
      <vt:lpstr>先行研究のシステム概要</vt:lpstr>
      <vt:lpstr>Android</vt:lpstr>
      <vt:lpstr>API呼び出しと機能</vt:lpstr>
    </vt:vector>
  </TitlesOfParts>
  <Company>wakayama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maeda yoshiya</dc:creator>
  <cp:lastModifiedBy>maeda yoshiya</cp:lastModifiedBy>
  <cp:revision>307</cp:revision>
  <cp:lastPrinted>2015-02-22T06:06:45Z</cp:lastPrinted>
  <dcterms:created xsi:type="dcterms:W3CDTF">2015-01-25T06:19:07Z</dcterms:created>
  <dcterms:modified xsi:type="dcterms:W3CDTF">2015-07-30T06:09:48Z</dcterms:modified>
</cp:coreProperties>
</file>