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6"/>
  </p:notesMasterIdLst>
  <p:handoutMasterIdLst>
    <p:handoutMasterId r:id="rId17"/>
  </p:handoutMasterIdLst>
  <p:sldIdLst>
    <p:sldId id="259" r:id="rId2"/>
    <p:sldId id="258" r:id="rId3"/>
    <p:sldId id="260" r:id="rId4"/>
    <p:sldId id="261" r:id="rId5"/>
    <p:sldId id="262" r:id="rId6"/>
    <p:sldId id="263" r:id="rId7"/>
    <p:sldId id="275" r:id="rId8"/>
    <p:sldId id="264" r:id="rId9"/>
    <p:sldId id="270" r:id="rId10"/>
    <p:sldId id="265" r:id="rId11"/>
    <p:sldId id="271" r:id="rId12"/>
    <p:sldId id="272" r:id="rId13"/>
    <p:sldId id="273" r:id="rId14"/>
    <p:sldId id="274" r:id="rId15"/>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9" d="100"/>
          <a:sy n="89" d="100"/>
        </p:scale>
        <p:origin x="-148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AB7BB53-F14E-054F-B5C2-A2EA543FE566}" type="datetimeFigureOut">
              <a:rPr kumimoji="1" lang="ja-JP" altLang="en-US" smtClean="0"/>
              <a:t>15/10/14</a:t>
            </a:fld>
            <a:endParaRPr kumimoji="1" lang="ja-JP" altLang="en-US"/>
          </a:p>
        </p:txBody>
      </p:sp>
      <p:sp>
        <p:nvSpPr>
          <p:cNvPr id="4" name="フッター プレースホルダー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24B164E-143D-7949-9268-C1C9F3E96889}" type="slidenum">
              <a:rPr kumimoji="1" lang="ja-JP" altLang="en-US" smtClean="0"/>
              <a:t>‹#›</a:t>
            </a:fld>
            <a:endParaRPr kumimoji="1" lang="ja-JP" altLang="en-US"/>
          </a:p>
        </p:txBody>
      </p:sp>
    </p:spTree>
    <p:extLst>
      <p:ext uri="{BB962C8B-B14F-4D97-AF65-F5344CB8AC3E}">
        <p14:creationId xmlns:p14="http://schemas.microsoft.com/office/powerpoint/2010/main" val="7583548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CCA6D2-3D40-7E45-ACC5-517EA2799A7B}" type="datetimeFigureOut">
              <a:rPr kumimoji="1" lang="ja-JP" altLang="en-US" smtClean="0"/>
              <a:t>15/10/14</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405E61-BE6D-DA42-97DC-5EF23E84742C}" type="slidenum">
              <a:rPr kumimoji="1" lang="ja-JP" altLang="en-US" smtClean="0"/>
              <a:t>‹#›</a:t>
            </a:fld>
            <a:endParaRPr kumimoji="1" lang="ja-JP" altLang="en-US"/>
          </a:p>
        </p:txBody>
      </p:sp>
    </p:spTree>
    <p:extLst>
      <p:ext uri="{BB962C8B-B14F-4D97-AF65-F5344CB8AC3E}">
        <p14:creationId xmlns:p14="http://schemas.microsoft.com/office/powerpoint/2010/main" val="63718376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A405E61-BE6D-DA42-97DC-5EF23E84742C}" type="slidenum">
              <a:rPr kumimoji="1" lang="ja-JP" altLang="en-US" smtClean="0"/>
              <a:t>6</a:t>
            </a:fld>
            <a:endParaRPr kumimoji="1" lang="ja-JP" altLang="en-US"/>
          </a:p>
        </p:txBody>
      </p:sp>
    </p:spTree>
    <p:extLst>
      <p:ext uri="{BB962C8B-B14F-4D97-AF65-F5344CB8AC3E}">
        <p14:creationId xmlns:p14="http://schemas.microsoft.com/office/powerpoint/2010/main" val="2612792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A405E61-BE6D-DA42-97DC-5EF23E84742C}" type="slidenum">
              <a:rPr kumimoji="1" lang="ja-JP" altLang="en-US" smtClean="0"/>
              <a:t>7</a:t>
            </a:fld>
            <a:endParaRPr kumimoji="1" lang="ja-JP" altLang="en-US"/>
          </a:p>
        </p:txBody>
      </p:sp>
    </p:spTree>
    <p:extLst>
      <p:ext uri="{BB962C8B-B14F-4D97-AF65-F5344CB8AC3E}">
        <p14:creationId xmlns:p14="http://schemas.microsoft.com/office/powerpoint/2010/main" val="2612792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A405E61-BE6D-DA42-97DC-5EF23E84742C}" type="slidenum">
              <a:rPr kumimoji="1" lang="ja-JP" altLang="en-US" smtClean="0"/>
              <a:t>8</a:t>
            </a:fld>
            <a:endParaRPr kumimoji="1" lang="ja-JP" altLang="en-US"/>
          </a:p>
        </p:txBody>
      </p:sp>
    </p:spTree>
    <p:extLst>
      <p:ext uri="{BB962C8B-B14F-4D97-AF65-F5344CB8AC3E}">
        <p14:creationId xmlns:p14="http://schemas.microsoft.com/office/powerpoint/2010/main" val="3022609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A10D22E6-89C3-3C4E-9369-3E8203A20CC6}" type="datetime1">
              <a:rPr kumimoji="1" lang="ja-JP" altLang="en-US" smtClean="0"/>
              <a:t>15/10/14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1995982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6647B1A4-9C14-B444-A254-D3B482B16817}" type="datetime1">
              <a:rPr kumimoji="1" lang="ja-JP" altLang="en-US" smtClean="0"/>
              <a:t>15/10/14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4033643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454AE9B2-3548-214D-94C7-D6DC771C76D1}" type="datetime1">
              <a:rPr kumimoji="1" lang="ja-JP" altLang="en-US" smtClean="0"/>
              <a:t>15/10/14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2811714294"/>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29062F8C-72B7-CA4F-9F7D-EEA7FBA9E9C8}" type="datetime1">
              <a:rPr kumimoji="1" lang="ja-JP" altLang="en-US" smtClean="0"/>
              <a:t>15/10/14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1248794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96CDECCD-B60C-544F-99AE-EABCDA388298}" type="datetime1">
              <a:rPr kumimoji="1" lang="ja-JP" altLang="en-US" smtClean="0"/>
              <a:t>15/10/14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2426390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FE03461C-E53E-8E43-8AA4-65A7F4EA8498}" type="datetime1">
              <a:rPr kumimoji="1" lang="ja-JP" altLang="en-US" smtClean="0"/>
              <a:t>15/10/14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3005358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F832E80-31E4-1F4F-8DED-0CB0DB591696}" type="datetime1">
              <a:rPr kumimoji="1" lang="ja-JP" altLang="en-US" smtClean="0"/>
              <a:t>15/10/14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2397106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6BC0F31-3ED2-D44B-B9CB-2881C92A4753}" type="datetime1">
              <a:rPr kumimoji="1" lang="ja-JP" altLang="en-US" smtClean="0"/>
              <a:t>15/10/14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4220701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プレースホルダーまでドラッグするかアイコンをクリックして図を追加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3B5C3CE-9D75-0041-A00A-17574E939FE1}" type="datetime1">
              <a:rPr kumimoji="1" lang="ja-JP" altLang="en-US" smtClean="0"/>
              <a:t>15/10/14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1179427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5EF15FF-FFDC-5D48-B115-2B6A6F47BEB9}" type="datetime1">
              <a:rPr kumimoji="1" lang="ja-JP" altLang="en-US" smtClean="0"/>
              <a:t>15/10/14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3283705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DB9E617-932E-7C41-91EE-FCB8442210C3}" type="datetime1">
              <a:rPr kumimoji="1" lang="ja-JP" altLang="en-US" smtClean="0"/>
              <a:t>15/10/14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37722248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A3EEB0-B553-5E40-AD57-A5D8E0938A8B}" type="datetime1">
              <a:rPr kumimoji="1" lang="ja-JP" altLang="en-US" smtClean="0"/>
              <a:t>15/10/14</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4939466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ctr" defTabSz="457200" rtl="0" eaLnBrk="1" latinLnBrk="0" hangingPunct="1">
        <a:spcBef>
          <a:spcPct val="0"/>
        </a:spcBef>
        <a:buNone/>
        <a:defRPr kumimoji="1" sz="4400" kern="1200">
          <a:solidFill>
            <a:schemeClr val="tx1"/>
          </a:solidFill>
          <a:latin typeface="ヒラギノ角ゴ Pro W3"/>
          <a:ea typeface="ヒラギノ角ゴ Pro W3"/>
          <a:cs typeface="ヒラギノ角ゴ Pro W3"/>
        </a:defRPr>
      </a:lvl1pPr>
    </p:titleStyle>
    <p:bodyStyle>
      <a:lvl1pPr marL="342900" indent="-342900" algn="l" defTabSz="457200" rtl="0" eaLnBrk="1" latinLnBrk="0" hangingPunct="1">
        <a:spcBef>
          <a:spcPct val="20000"/>
        </a:spcBef>
        <a:buFont typeface="Arial"/>
        <a:buChar char="•"/>
        <a:defRPr kumimoji="1" sz="2800" kern="1200">
          <a:solidFill>
            <a:schemeClr val="tx1"/>
          </a:solidFill>
          <a:latin typeface="ヒラギノ角ゴ Pro W3"/>
          <a:ea typeface="ヒラギノ角ゴ Pro W3"/>
          <a:cs typeface="ヒラギノ角ゴ Pro W3"/>
        </a:defRPr>
      </a:lvl1pPr>
      <a:lvl2pPr marL="742950" indent="-285750" algn="l" defTabSz="457200" rtl="0" eaLnBrk="1" latinLnBrk="0" hangingPunct="1">
        <a:spcBef>
          <a:spcPct val="20000"/>
        </a:spcBef>
        <a:buFont typeface="Arial"/>
        <a:buChar char="–"/>
        <a:defRPr kumimoji="1" sz="2400" kern="1200">
          <a:solidFill>
            <a:schemeClr val="tx1"/>
          </a:solidFill>
          <a:latin typeface="ヒラギノ角ゴ Pro W3"/>
          <a:ea typeface="ヒラギノ角ゴ Pro W3"/>
          <a:cs typeface="ヒラギノ角ゴ Pro W3"/>
        </a:defRPr>
      </a:lvl2pPr>
      <a:lvl3pPr marL="1143000" indent="-228600" algn="l" defTabSz="457200" rtl="0" eaLnBrk="1" latinLnBrk="0" hangingPunct="1">
        <a:spcBef>
          <a:spcPct val="20000"/>
        </a:spcBef>
        <a:buFont typeface="Arial"/>
        <a:buChar char="•"/>
        <a:defRPr kumimoji="1" sz="2000" kern="1200">
          <a:solidFill>
            <a:schemeClr val="tx1"/>
          </a:solidFill>
          <a:latin typeface="ヒラギノ角ゴ Pro W3"/>
          <a:ea typeface="ヒラギノ角ゴ Pro W3"/>
          <a:cs typeface="ヒラギノ角ゴ Pro W3"/>
        </a:defRPr>
      </a:lvl3pPr>
      <a:lvl4pPr marL="1600200" indent="-228600" algn="l" defTabSz="457200" rtl="0" eaLnBrk="1" latinLnBrk="0" hangingPunct="1">
        <a:spcBef>
          <a:spcPct val="20000"/>
        </a:spcBef>
        <a:buFont typeface="Arial"/>
        <a:buChar char="–"/>
        <a:defRPr kumimoji="1" sz="1800" kern="1200">
          <a:solidFill>
            <a:schemeClr val="tx1"/>
          </a:solidFill>
          <a:latin typeface="ヒラギノ角ゴ Pro W3"/>
          <a:ea typeface="ヒラギノ角ゴ Pro W3"/>
          <a:cs typeface="ヒラギノ角ゴ Pro W3"/>
        </a:defRPr>
      </a:lvl4pPr>
      <a:lvl5pPr marL="2057400" indent="-228600" algn="l" defTabSz="457200" rtl="0" eaLnBrk="1" latinLnBrk="0" hangingPunct="1">
        <a:spcBef>
          <a:spcPct val="20000"/>
        </a:spcBef>
        <a:buFont typeface="Arial"/>
        <a:buChar char="»"/>
        <a:defRPr kumimoji="1" sz="1800" kern="1200">
          <a:solidFill>
            <a:schemeClr val="tx1"/>
          </a:solidFill>
          <a:latin typeface="ヒラギノ角ゴ Pro W3"/>
          <a:ea typeface="ヒラギノ角ゴ Pro W3"/>
          <a:cs typeface="ヒラギノ角ゴ Pro W3"/>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640710"/>
            <a:ext cx="7772400" cy="1470025"/>
          </a:xfrm>
        </p:spPr>
        <p:txBody>
          <a:bodyPr>
            <a:normAutofit fontScale="90000"/>
          </a:bodyPr>
          <a:lstStyle/>
          <a:p>
            <a:r>
              <a:rPr kumimoji="1" lang="en-US" altLang="ja-JP" dirty="0" smtClean="0">
                <a:latin typeface="+mj-ea"/>
                <a:ea typeface="+mj-ea"/>
              </a:rPr>
              <a:t>When</a:t>
            </a:r>
            <a:r>
              <a:rPr kumimoji="1" lang="ja-JP" altLang="en-US" dirty="0" smtClean="0">
                <a:latin typeface="+mj-ea"/>
                <a:ea typeface="+mj-ea"/>
              </a:rPr>
              <a:t> </a:t>
            </a:r>
            <a:r>
              <a:rPr kumimoji="1" lang="en-US" altLang="ja-JP" dirty="0" smtClean="0">
                <a:latin typeface="+mj-ea"/>
                <a:ea typeface="+mj-ea"/>
              </a:rPr>
              <a:t>and</a:t>
            </a:r>
            <a:r>
              <a:rPr kumimoji="1" lang="ja-JP" altLang="en-US" dirty="0" smtClean="0">
                <a:latin typeface="+mj-ea"/>
                <a:ea typeface="+mj-ea"/>
              </a:rPr>
              <a:t> </a:t>
            </a:r>
            <a:r>
              <a:rPr kumimoji="1" lang="en-US" altLang="ja-JP" dirty="0" smtClean="0">
                <a:latin typeface="+mj-ea"/>
                <a:ea typeface="+mj-ea"/>
              </a:rPr>
              <a:t>Why</a:t>
            </a:r>
            <a:r>
              <a:rPr kumimoji="1" lang="ja-JP" altLang="en-US" dirty="0" smtClean="0">
                <a:latin typeface="+mj-ea"/>
                <a:ea typeface="+mj-ea"/>
              </a:rPr>
              <a:t> </a:t>
            </a:r>
            <a:r>
              <a:rPr kumimoji="1" lang="en-US" altLang="ja-JP" dirty="0" smtClean="0">
                <a:latin typeface="+mj-ea"/>
                <a:ea typeface="+mj-ea"/>
              </a:rPr>
              <a:t>Developers</a:t>
            </a:r>
            <a:r>
              <a:rPr kumimoji="1" lang="ja-JP" altLang="en-US" dirty="0" smtClean="0">
                <a:latin typeface="+mj-ea"/>
                <a:ea typeface="+mj-ea"/>
              </a:rPr>
              <a:t> </a:t>
            </a:r>
            <a:r>
              <a:rPr kumimoji="1" lang="en-US" altLang="ja-JP" dirty="0" smtClean="0">
                <a:latin typeface="+mj-ea"/>
                <a:ea typeface="+mj-ea"/>
              </a:rPr>
              <a:t>Adopt</a:t>
            </a:r>
            <a:r>
              <a:rPr kumimoji="1" lang="ja-JP" altLang="en-US" dirty="0" smtClean="0">
                <a:latin typeface="+mj-ea"/>
                <a:ea typeface="+mj-ea"/>
              </a:rPr>
              <a:t> </a:t>
            </a:r>
            <a:r>
              <a:rPr kumimoji="1" lang="en-US" altLang="ja-JP" dirty="0" smtClean="0">
                <a:latin typeface="+mj-ea"/>
                <a:ea typeface="+mj-ea"/>
              </a:rPr>
              <a:t>and</a:t>
            </a:r>
            <a:r>
              <a:rPr kumimoji="1" lang="ja-JP" altLang="en-US" dirty="0" smtClean="0">
                <a:latin typeface="+mj-ea"/>
                <a:ea typeface="+mj-ea"/>
              </a:rPr>
              <a:t> </a:t>
            </a:r>
            <a:r>
              <a:rPr kumimoji="1" lang="en-US" altLang="ja-JP" dirty="0" smtClean="0">
                <a:latin typeface="+mj-ea"/>
                <a:ea typeface="+mj-ea"/>
              </a:rPr>
              <a:t>Change</a:t>
            </a:r>
            <a:r>
              <a:rPr kumimoji="1" lang="ja-JP" altLang="en-US" dirty="0" smtClean="0">
                <a:latin typeface="+mj-ea"/>
                <a:ea typeface="+mj-ea"/>
              </a:rPr>
              <a:t> </a:t>
            </a:r>
            <a:r>
              <a:rPr kumimoji="1" lang="en-US" altLang="ja-JP" dirty="0" smtClean="0">
                <a:latin typeface="+mj-ea"/>
                <a:ea typeface="+mj-ea"/>
              </a:rPr>
              <a:t/>
            </a:r>
            <a:br>
              <a:rPr kumimoji="1" lang="en-US" altLang="ja-JP" dirty="0" smtClean="0">
                <a:latin typeface="+mj-ea"/>
                <a:ea typeface="+mj-ea"/>
              </a:rPr>
            </a:br>
            <a:r>
              <a:rPr kumimoji="1" lang="en-US" altLang="ja-JP" dirty="0" smtClean="0">
                <a:latin typeface="+mj-ea"/>
                <a:ea typeface="+mj-ea"/>
              </a:rPr>
              <a:t>Software</a:t>
            </a:r>
            <a:r>
              <a:rPr kumimoji="1" lang="ja-JP" altLang="en-US" dirty="0" smtClean="0">
                <a:latin typeface="+mj-ea"/>
                <a:ea typeface="+mj-ea"/>
              </a:rPr>
              <a:t> </a:t>
            </a:r>
            <a:r>
              <a:rPr kumimoji="1" lang="en-US" altLang="ja-JP" dirty="0" smtClean="0">
                <a:latin typeface="+mj-ea"/>
                <a:ea typeface="+mj-ea"/>
              </a:rPr>
              <a:t>Licenses</a:t>
            </a:r>
            <a:endParaRPr kumimoji="1" lang="ja-JP" altLang="en-US" dirty="0">
              <a:latin typeface="+mj-ea"/>
              <a:ea typeface="+mj-ea"/>
            </a:endParaRPr>
          </a:p>
        </p:txBody>
      </p:sp>
      <p:sp>
        <p:nvSpPr>
          <p:cNvPr id="3" name="サブタイトル 2"/>
          <p:cNvSpPr>
            <a:spLocks noGrp="1"/>
          </p:cNvSpPr>
          <p:nvPr>
            <p:ph type="subTitle" idx="1"/>
          </p:nvPr>
        </p:nvSpPr>
        <p:spPr>
          <a:xfrm>
            <a:off x="606739" y="4809735"/>
            <a:ext cx="4978150" cy="1554023"/>
          </a:xfrm>
        </p:spPr>
        <p:txBody>
          <a:bodyPr>
            <a:normAutofit/>
          </a:bodyPr>
          <a:lstStyle/>
          <a:p>
            <a:pPr marL="514350" indent="-514350" algn="l">
              <a:buFont typeface="+mj-lt"/>
              <a:buAutoNum type="arabicPeriod"/>
            </a:pPr>
            <a:r>
              <a:rPr lang="en-US" altLang="ja-JP" sz="2400" dirty="0">
                <a:latin typeface="+mj-ea"/>
                <a:ea typeface="+mj-ea"/>
              </a:rPr>
              <a:t>Christopher </a:t>
            </a:r>
            <a:r>
              <a:rPr lang="en-US" altLang="ja-JP" sz="2400" dirty="0" smtClean="0">
                <a:latin typeface="+mj-ea"/>
                <a:ea typeface="+mj-ea"/>
              </a:rPr>
              <a:t>Vendome</a:t>
            </a:r>
          </a:p>
          <a:p>
            <a:pPr marL="514350" indent="-514350" algn="l">
              <a:buFont typeface="+mj-lt"/>
              <a:buAutoNum type="arabicPeriod"/>
            </a:pPr>
            <a:r>
              <a:rPr lang="en-US" altLang="ja-JP" sz="2400" dirty="0" smtClean="0">
                <a:latin typeface="+mj-ea"/>
                <a:ea typeface="+mj-ea"/>
              </a:rPr>
              <a:t>Mario </a:t>
            </a:r>
            <a:r>
              <a:rPr lang="en-US" altLang="ja-JP" sz="2400" dirty="0" err="1" smtClean="0">
                <a:latin typeface="+mj-ea"/>
                <a:ea typeface="+mj-ea"/>
              </a:rPr>
              <a:t>Linares-Vásquez</a:t>
            </a:r>
            <a:r>
              <a:rPr lang="en-US" altLang="ja-JP" sz="2400" dirty="0" smtClean="0">
                <a:latin typeface="+mj-ea"/>
                <a:ea typeface="+mj-ea"/>
              </a:rPr>
              <a:t> </a:t>
            </a:r>
          </a:p>
          <a:p>
            <a:pPr marL="514350" indent="-514350" algn="l">
              <a:buFont typeface="+mj-lt"/>
              <a:buAutoNum type="arabicPeriod"/>
            </a:pPr>
            <a:r>
              <a:rPr lang="en-US" altLang="ja-JP" sz="2400" dirty="0" smtClean="0">
                <a:latin typeface="+mj-ea"/>
                <a:ea typeface="+mj-ea"/>
              </a:rPr>
              <a:t>Gabriele </a:t>
            </a:r>
            <a:r>
              <a:rPr lang="en-US" altLang="ja-JP" sz="2400" dirty="0" err="1" smtClean="0">
                <a:latin typeface="+mj-ea"/>
                <a:ea typeface="+mj-ea"/>
              </a:rPr>
              <a:t>Bavota</a:t>
            </a:r>
            <a:r>
              <a:rPr lang="en-US" altLang="ja-JP" sz="2400" dirty="0" smtClean="0">
                <a:latin typeface="+mj-ea"/>
                <a:ea typeface="+mj-ea"/>
              </a:rPr>
              <a:t> </a:t>
            </a:r>
            <a:endParaRPr kumimoji="1" lang="ja-JP" altLang="en-US" dirty="0">
              <a:latin typeface="+mj-ea"/>
              <a:ea typeface="+mj-ea"/>
            </a:endParaRPr>
          </a:p>
        </p:txBody>
      </p:sp>
      <p:sp>
        <p:nvSpPr>
          <p:cNvPr id="4" name="サブタイトル 2"/>
          <p:cNvSpPr txBox="1">
            <a:spLocks/>
          </p:cNvSpPr>
          <p:nvPr/>
        </p:nvSpPr>
        <p:spPr>
          <a:xfrm>
            <a:off x="5016357" y="4787091"/>
            <a:ext cx="4978150" cy="1554023"/>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kumimoji="1" sz="3200" kern="1200">
                <a:solidFill>
                  <a:schemeClr val="tx1">
                    <a:tint val="75000"/>
                  </a:schemeClr>
                </a:solidFill>
                <a:latin typeface="ヒラギノ角ゴ Pro W3"/>
                <a:ea typeface="ヒラギノ角ゴ Pro W3"/>
                <a:cs typeface="ヒラギノ角ゴ Pro W3"/>
              </a:defRPr>
            </a:lvl1pPr>
            <a:lvl2pPr marL="457200" indent="0" algn="ctr" defTabSz="457200" rtl="0" eaLnBrk="1" latinLnBrk="0" hangingPunct="1">
              <a:spcBef>
                <a:spcPct val="20000"/>
              </a:spcBef>
              <a:buFont typeface="Arial"/>
              <a:buNone/>
              <a:defRPr kumimoji="1" sz="2800" kern="1200">
                <a:solidFill>
                  <a:schemeClr val="tx1">
                    <a:tint val="75000"/>
                  </a:schemeClr>
                </a:solidFill>
                <a:latin typeface="ヒラギノ角ゴ Pro W3"/>
                <a:ea typeface="ヒラギノ角ゴ Pro W3"/>
                <a:cs typeface="ヒラギノ角ゴ Pro W3"/>
              </a:defRPr>
            </a:lvl2pPr>
            <a:lvl3pPr marL="914400" indent="0" algn="ctr" defTabSz="457200" rtl="0" eaLnBrk="1" latinLnBrk="0" hangingPunct="1">
              <a:spcBef>
                <a:spcPct val="20000"/>
              </a:spcBef>
              <a:buFont typeface="Arial"/>
              <a:buNone/>
              <a:defRPr kumimoji="1" sz="2400" kern="1200">
                <a:solidFill>
                  <a:schemeClr val="tx1">
                    <a:tint val="75000"/>
                  </a:schemeClr>
                </a:solidFill>
                <a:latin typeface="ヒラギノ角ゴ Pro W3"/>
                <a:ea typeface="ヒラギノ角ゴ Pro W3"/>
                <a:cs typeface="ヒラギノ角ゴ Pro W3"/>
              </a:defRPr>
            </a:lvl3pPr>
            <a:lvl4pPr marL="1371600" indent="0" algn="ctr" defTabSz="457200" rtl="0" eaLnBrk="1" latinLnBrk="0" hangingPunct="1">
              <a:spcBef>
                <a:spcPct val="20000"/>
              </a:spcBef>
              <a:buFont typeface="Arial"/>
              <a:buNone/>
              <a:defRPr kumimoji="1" sz="2000" kern="1200">
                <a:solidFill>
                  <a:schemeClr val="tx1">
                    <a:tint val="75000"/>
                  </a:schemeClr>
                </a:solidFill>
                <a:latin typeface="ヒラギノ角ゴ Pro W3"/>
                <a:ea typeface="ヒラギノ角ゴ Pro W3"/>
                <a:cs typeface="ヒラギノ角ゴ Pro W3"/>
              </a:defRPr>
            </a:lvl4pPr>
            <a:lvl5pPr marL="1828800" indent="0" algn="ctr" defTabSz="457200" rtl="0" eaLnBrk="1" latinLnBrk="0" hangingPunct="1">
              <a:spcBef>
                <a:spcPct val="20000"/>
              </a:spcBef>
              <a:buFont typeface="Arial"/>
              <a:buNone/>
              <a:defRPr kumimoji="1" sz="2000" kern="1200">
                <a:solidFill>
                  <a:schemeClr val="tx1">
                    <a:tint val="75000"/>
                  </a:schemeClr>
                </a:solidFill>
                <a:latin typeface="ヒラギノ角ゴ Pro W3"/>
                <a:ea typeface="ヒラギノ角ゴ Pro W3"/>
                <a:cs typeface="ヒラギノ角ゴ Pro W3"/>
              </a:defRPr>
            </a:lvl5pPr>
            <a:lvl6pPr marL="2286000" indent="0" algn="ctr" defTabSz="457200" rtl="0" eaLnBrk="1" latinLnBrk="0" hangingPunct="1">
              <a:spcBef>
                <a:spcPct val="20000"/>
              </a:spcBef>
              <a:buFont typeface="Arial"/>
              <a:buNone/>
              <a:defRPr kumimoji="1"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kumimoji="1"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kumimoji="1"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kumimoji="1" sz="2000" kern="1200">
                <a:solidFill>
                  <a:schemeClr val="tx1">
                    <a:tint val="75000"/>
                  </a:schemeClr>
                </a:solidFill>
                <a:latin typeface="+mn-lt"/>
                <a:ea typeface="+mn-ea"/>
                <a:cs typeface="+mn-cs"/>
              </a:defRPr>
            </a:lvl9pPr>
          </a:lstStyle>
          <a:p>
            <a:pPr algn="l"/>
            <a:r>
              <a:rPr lang="en-US" altLang="ja-JP" sz="2400" dirty="0" smtClean="0">
                <a:latin typeface="+mn-ea"/>
                <a:ea typeface="+mn-ea"/>
              </a:rPr>
              <a:t>4.</a:t>
            </a:r>
            <a:r>
              <a:rPr lang="en-US" altLang="en-US" sz="2400" dirty="0">
                <a:latin typeface="+mn-ea"/>
                <a:ea typeface="+mn-ea"/>
              </a:rPr>
              <a:t> </a:t>
            </a:r>
            <a:r>
              <a:rPr lang="en-US" altLang="en-US" sz="2400" dirty="0" smtClean="0">
                <a:latin typeface="+mn-ea"/>
                <a:ea typeface="+mn-ea"/>
              </a:rPr>
              <a:t> </a:t>
            </a:r>
            <a:r>
              <a:rPr lang="en-US" altLang="ja-JP" sz="2400" dirty="0" err="1" smtClean="0">
                <a:latin typeface="+mn-ea"/>
                <a:ea typeface="+mn-ea"/>
              </a:rPr>
              <a:t>Massimiliano</a:t>
            </a:r>
            <a:r>
              <a:rPr lang="en-US" altLang="ja-JP" sz="2400" dirty="0" smtClean="0">
                <a:latin typeface="+mn-ea"/>
                <a:ea typeface="+mn-ea"/>
              </a:rPr>
              <a:t> </a:t>
            </a:r>
            <a:r>
              <a:rPr lang="en-US" altLang="ja-JP" sz="2400" dirty="0">
                <a:latin typeface="+mn-ea"/>
                <a:ea typeface="+mn-ea"/>
              </a:rPr>
              <a:t>Di </a:t>
            </a:r>
            <a:r>
              <a:rPr lang="en-US" altLang="ja-JP" sz="2400" dirty="0" err="1" smtClean="0">
                <a:latin typeface="+mn-ea"/>
                <a:ea typeface="+mn-ea"/>
              </a:rPr>
              <a:t>Penta</a:t>
            </a:r>
            <a:endParaRPr lang="en-US" altLang="ja-JP" sz="2400" dirty="0" smtClean="0">
              <a:latin typeface="+mn-ea"/>
              <a:ea typeface="+mn-ea"/>
            </a:endParaRPr>
          </a:p>
          <a:p>
            <a:pPr algn="l"/>
            <a:r>
              <a:rPr lang="en-US" altLang="ja-JP" sz="2400" dirty="0" smtClean="0">
                <a:latin typeface="+mn-ea"/>
                <a:ea typeface="+mn-ea"/>
              </a:rPr>
              <a:t>5.  Daniel M German</a:t>
            </a:r>
          </a:p>
          <a:p>
            <a:pPr algn="l"/>
            <a:r>
              <a:rPr lang="en-US" altLang="ja-JP" sz="2400" dirty="0" smtClean="0">
                <a:latin typeface="+mn-ea"/>
                <a:ea typeface="+mn-ea"/>
              </a:rPr>
              <a:t>6.  Denys </a:t>
            </a:r>
            <a:r>
              <a:rPr lang="en-US" altLang="ja-JP" sz="2400" dirty="0" err="1" smtClean="0">
                <a:latin typeface="+mn-ea"/>
                <a:ea typeface="+mn-ea"/>
              </a:rPr>
              <a:t>Poshyvanyk</a:t>
            </a:r>
            <a:endParaRPr lang="en-US" altLang="ja-JP" sz="2400" dirty="0">
              <a:latin typeface="+mn-ea"/>
              <a:ea typeface="+mn-ea"/>
            </a:endParaRPr>
          </a:p>
        </p:txBody>
      </p:sp>
      <p:pic>
        <p:nvPicPr>
          <p:cNvPr id="5" name="図 4"/>
          <p:cNvPicPr>
            <a:picLocks noChangeAspect="1"/>
          </p:cNvPicPr>
          <p:nvPr/>
        </p:nvPicPr>
        <p:blipFill>
          <a:blip r:embed="rId2"/>
          <a:stretch>
            <a:fillRect/>
          </a:stretch>
        </p:blipFill>
        <p:spPr>
          <a:xfrm>
            <a:off x="1241086" y="2763900"/>
            <a:ext cx="1030063" cy="1515020"/>
          </a:xfrm>
          <a:prstGeom prst="rect">
            <a:avLst/>
          </a:prstGeom>
        </p:spPr>
      </p:pic>
      <p:pic>
        <p:nvPicPr>
          <p:cNvPr id="6" name="図 5"/>
          <p:cNvPicPr>
            <a:picLocks noChangeAspect="1"/>
          </p:cNvPicPr>
          <p:nvPr/>
        </p:nvPicPr>
        <p:blipFill>
          <a:blip r:embed="rId3"/>
          <a:stretch>
            <a:fillRect/>
          </a:stretch>
        </p:blipFill>
        <p:spPr>
          <a:xfrm>
            <a:off x="3475075" y="2968285"/>
            <a:ext cx="1904070" cy="1310635"/>
          </a:xfrm>
          <a:prstGeom prst="rect">
            <a:avLst/>
          </a:prstGeom>
        </p:spPr>
      </p:pic>
      <p:pic>
        <p:nvPicPr>
          <p:cNvPr id="9" name="図 8"/>
          <p:cNvPicPr>
            <a:picLocks noChangeAspect="1"/>
          </p:cNvPicPr>
          <p:nvPr/>
        </p:nvPicPr>
        <p:blipFill>
          <a:blip r:embed="rId4"/>
          <a:stretch>
            <a:fillRect/>
          </a:stretch>
        </p:blipFill>
        <p:spPr>
          <a:xfrm>
            <a:off x="6569223" y="2763900"/>
            <a:ext cx="1209218" cy="1511523"/>
          </a:xfrm>
          <a:prstGeom prst="rect">
            <a:avLst/>
          </a:prstGeom>
        </p:spPr>
      </p:pic>
      <p:sp>
        <p:nvSpPr>
          <p:cNvPr id="10" name="テキスト ボックス 9"/>
          <p:cNvSpPr txBox="1"/>
          <p:nvPr/>
        </p:nvSpPr>
        <p:spPr>
          <a:xfrm>
            <a:off x="3661768" y="6399857"/>
            <a:ext cx="1990298" cy="369332"/>
          </a:xfrm>
          <a:prstGeom prst="rect">
            <a:avLst/>
          </a:prstGeom>
          <a:noFill/>
        </p:spPr>
        <p:txBody>
          <a:bodyPr wrap="none" rtlCol="0">
            <a:spAutoFit/>
          </a:bodyPr>
          <a:lstStyle/>
          <a:p>
            <a:pPr algn="ctr"/>
            <a:r>
              <a:rPr kumimoji="1" lang="en-US" altLang="ja-JP" dirty="0" smtClean="0"/>
              <a:t>ICSME’15 </a:t>
            </a:r>
            <a:r>
              <a:rPr kumimoji="1" lang="en-US" altLang="ja-JP" dirty="0" err="1" smtClean="0"/>
              <a:t>pp</a:t>
            </a:r>
            <a:r>
              <a:rPr kumimoji="1" lang="en-US" altLang="ja-JP" dirty="0" smtClean="0"/>
              <a:t> 31-40</a:t>
            </a:r>
          </a:p>
        </p:txBody>
      </p:sp>
    </p:spTree>
    <p:extLst>
      <p:ext uri="{BB962C8B-B14F-4D97-AF65-F5344CB8AC3E}">
        <p14:creationId xmlns:p14="http://schemas.microsoft.com/office/powerpoint/2010/main" val="280384678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a:xfrm>
            <a:off x="457200" y="1600200"/>
            <a:ext cx="8229600" cy="4756150"/>
          </a:xfrm>
        </p:spPr>
        <p:txBody>
          <a:bodyPr>
            <a:normAutofit/>
          </a:bodyPr>
          <a:lstStyle/>
          <a:p>
            <a:r>
              <a:rPr lang="en-US" altLang="en-US" dirty="0" smtClean="0"/>
              <a:t>OSS</a:t>
            </a:r>
            <a:r>
              <a:rPr lang="ja-JP" altLang="en-US" dirty="0" smtClean="0"/>
              <a:t>の定義は</a:t>
            </a:r>
            <a:r>
              <a:rPr lang="ja-JP" altLang="en-US" dirty="0" smtClean="0"/>
              <a:t>，</a:t>
            </a:r>
            <a:r>
              <a:rPr lang="ja-JP" altLang="en-US" dirty="0" smtClean="0"/>
              <a:t>ソフトウェア</a:t>
            </a:r>
            <a:r>
              <a:rPr lang="ja-JP" altLang="en-US" dirty="0" smtClean="0"/>
              <a:t>ライセンス</a:t>
            </a:r>
            <a:r>
              <a:rPr lang="ja-JP" altLang="en-US" dirty="0" smtClean="0"/>
              <a:t>が</a:t>
            </a:r>
            <a:r>
              <a:rPr lang="en-US" altLang="ja-JP" dirty="0" smtClean="0"/>
              <a:t>OSS</a:t>
            </a:r>
            <a:r>
              <a:rPr lang="ja-JP" altLang="en-US" dirty="0" smtClean="0"/>
              <a:t>ライセンスであることである</a:t>
            </a:r>
            <a:endParaRPr lang="en-US" altLang="ja-JP" dirty="0" smtClean="0"/>
          </a:p>
          <a:p>
            <a:r>
              <a:rPr lang="en-US" altLang="en-US" dirty="0"/>
              <a:t>OSS</a:t>
            </a:r>
            <a:r>
              <a:rPr lang="ja-JP" altLang="en-US" dirty="0"/>
              <a:t>ライセンスは，</a:t>
            </a:r>
            <a:r>
              <a:rPr lang="ja-JP" altLang="en-US" dirty="0">
                <a:solidFill>
                  <a:srgbClr val="FF0000"/>
                </a:solidFill>
              </a:rPr>
              <a:t>ある条件下で，できるだけ多くの人に</a:t>
            </a:r>
            <a:r>
              <a:rPr lang="ja-JP" altLang="en-US" dirty="0"/>
              <a:t>，自由に利用してもらうことが目的で</a:t>
            </a:r>
            <a:r>
              <a:rPr lang="ja-JP" altLang="en-US" dirty="0" smtClean="0"/>
              <a:t>ある</a:t>
            </a:r>
            <a:endParaRPr lang="en-US" altLang="ja-JP" dirty="0" smtClean="0"/>
          </a:p>
          <a:p>
            <a:r>
              <a:rPr lang="en-US" altLang="ja-JP" dirty="0" smtClean="0"/>
              <a:t>OSS</a:t>
            </a:r>
            <a:r>
              <a:rPr lang="ja-JP" altLang="en-US" dirty="0" smtClean="0"/>
              <a:t>クリエイターは，主に，以下の観点で</a:t>
            </a:r>
            <a:r>
              <a:rPr lang="en-US" altLang="ja-JP" dirty="0" smtClean="0"/>
              <a:t>OSS</a:t>
            </a:r>
            <a:r>
              <a:rPr lang="ja-JP" altLang="en-US" dirty="0" smtClean="0"/>
              <a:t>ライセンスを決定する</a:t>
            </a:r>
            <a:endParaRPr lang="en-US" altLang="ja-JP" dirty="0" smtClean="0"/>
          </a:p>
          <a:p>
            <a:pPr marL="914400" lvl="1" indent="-457200">
              <a:buFont typeface="+mj-lt"/>
              <a:buAutoNum type="arabicPeriod"/>
            </a:pPr>
            <a:r>
              <a:rPr lang="ja-JP" altLang="en-US" dirty="0" smtClean="0"/>
              <a:t>ソフトウェア開発の哲学　</a:t>
            </a:r>
            <a:r>
              <a:rPr lang="en-US" altLang="ja-JP" dirty="0" smtClean="0"/>
              <a:t>(</a:t>
            </a:r>
            <a:r>
              <a:rPr lang="ja-JP" altLang="en-US" dirty="0" smtClean="0"/>
              <a:t>宗教</a:t>
            </a:r>
            <a:r>
              <a:rPr lang="en-US" altLang="ja-JP" dirty="0" smtClean="0"/>
              <a:t>)</a:t>
            </a:r>
          </a:p>
          <a:p>
            <a:pPr marL="914400" lvl="1" indent="-457200">
              <a:buFont typeface="+mj-lt"/>
              <a:buAutoNum type="arabicPeriod"/>
            </a:pPr>
            <a:r>
              <a:rPr lang="ja-JP" altLang="en-US" dirty="0" smtClean="0"/>
              <a:t>開発の目的</a:t>
            </a:r>
            <a:endParaRPr lang="en-US" altLang="ja-JP" dirty="0" smtClean="0"/>
          </a:p>
          <a:p>
            <a:pPr marL="914400" lvl="1" indent="-457200">
              <a:buFont typeface="+mj-lt"/>
              <a:buAutoNum type="arabicPeriod"/>
            </a:pPr>
            <a:r>
              <a:rPr lang="ja-JP" altLang="en-US" dirty="0" smtClean="0"/>
              <a:t>再利用するソフトウェアのライセンス</a:t>
            </a:r>
            <a:endParaRPr lang="en-US" altLang="ja-JP" dirty="0" smtClean="0"/>
          </a:p>
          <a:p>
            <a:pPr lvl="1"/>
            <a:endParaRPr lang="en-US" altLang="ja-JP" dirty="0" smtClean="0"/>
          </a:p>
          <a:p>
            <a:pPr lvl="1"/>
            <a:endParaRPr lang="en-US" altLang="ja-JP" dirty="0" smtClean="0"/>
          </a:p>
        </p:txBody>
      </p:sp>
      <p:sp>
        <p:nvSpPr>
          <p:cNvPr id="4" name="日付プレースホルダー 3"/>
          <p:cNvSpPr>
            <a:spLocks noGrp="1"/>
          </p:cNvSpPr>
          <p:nvPr>
            <p:ph type="dt" sz="half" idx="10"/>
          </p:nvPr>
        </p:nvSpPr>
        <p:spPr/>
        <p:txBody>
          <a:bodyPr/>
          <a:lstStyle/>
          <a:p>
            <a:fld id="{F51EBCBC-9C1B-0843-925E-2B4B57B162E7}" type="datetime1">
              <a:rPr kumimoji="1" lang="ja-JP" altLang="en-US" smtClean="0"/>
              <a:t>15/10/14</a:t>
            </a:fld>
            <a:endParaRPr kumimoji="1" lang="ja-JP" altLang="en-US"/>
          </a:p>
        </p:txBody>
      </p:sp>
      <p:sp>
        <p:nvSpPr>
          <p:cNvPr id="5" name="スライド番号プレースホルダー 4"/>
          <p:cNvSpPr>
            <a:spLocks noGrp="1"/>
          </p:cNvSpPr>
          <p:nvPr>
            <p:ph type="sldNum" sz="quarter" idx="12"/>
          </p:nvPr>
        </p:nvSpPr>
        <p:spPr/>
        <p:txBody>
          <a:bodyPr/>
          <a:lstStyle/>
          <a:p>
            <a:fld id="{B55432B4-0D8E-F140-B4D0-116C0CBF2B5F}" type="slidenum">
              <a:rPr kumimoji="1" lang="ja-JP" altLang="en-US" smtClean="0"/>
              <a:t>2</a:t>
            </a:fld>
            <a:endParaRPr kumimoji="1" lang="ja-JP" altLang="en-US"/>
          </a:p>
        </p:txBody>
      </p:sp>
    </p:spTree>
    <p:extLst>
      <p:ext uri="{BB962C8B-B14F-4D97-AF65-F5344CB8AC3E}">
        <p14:creationId xmlns:p14="http://schemas.microsoft.com/office/powerpoint/2010/main" val="334029019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a:t>
            </a:r>
            <a:endParaRPr kumimoji="1" lang="ja-JP" altLang="en-US" dirty="0"/>
          </a:p>
        </p:txBody>
      </p:sp>
      <p:sp>
        <p:nvSpPr>
          <p:cNvPr id="3" name="コンテンツ プレースホルダー 2"/>
          <p:cNvSpPr>
            <a:spLocks noGrp="1"/>
          </p:cNvSpPr>
          <p:nvPr>
            <p:ph idx="1"/>
          </p:nvPr>
        </p:nvSpPr>
        <p:spPr>
          <a:xfrm>
            <a:off x="457200" y="1600200"/>
            <a:ext cx="8229600" cy="4965586"/>
          </a:xfrm>
        </p:spPr>
        <p:txBody>
          <a:bodyPr>
            <a:normAutofit/>
          </a:bodyPr>
          <a:lstStyle/>
          <a:p>
            <a:r>
              <a:rPr lang="en-US" altLang="ja-JP" dirty="0" smtClean="0"/>
              <a:t>OSS</a:t>
            </a:r>
            <a:r>
              <a:rPr lang="ja-JP" altLang="en-US" dirty="0" smtClean="0"/>
              <a:t>ライセンスを決定するのは，簡単では</a:t>
            </a:r>
            <a:r>
              <a:rPr lang="ja-JP" altLang="en-US" dirty="0" smtClean="0"/>
              <a:t>ない</a:t>
            </a:r>
            <a:endParaRPr lang="en-US" altLang="ja-JP" dirty="0"/>
          </a:p>
          <a:p>
            <a:pPr lvl="1"/>
            <a:r>
              <a:rPr lang="ja-JP" altLang="en-US" dirty="0" smtClean="0"/>
              <a:t>例</a:t>
            </a:r>
            <a:r>
              <a:rPr lang="ja-JP" altLang="ja-JP" dirty="0" smtClean="0"/>
              <a:t> </a:t>
            </a:r>
            <a:r>
              <a:rPr lang="en-US" altLang="ja-JP" dirty="0" smtClean="0"/>
              <a:t>:</a:t>
            </a:r>
            <a:r>
              <a:rPr lang="ja-JP" altLang="en-US" dirty="0" smtClean="0"/>
              <a:t> </a:t>
            </a:r>
            <a:r>
              <a:rPr lang="ja-JP" altLang="en-US" dirty="0" smtClean="0">
                <a:solidFill>
                  <a:srgbClr val="000000"/>
                </a:solidFill>
              </a:rPr>
              <a:t>ライセンス</a:t>
            </a:r>
            <a:r>
              <a:rPr lang="ja-JP" altLang="en-US" dirty="0" smtClean="0">
                <a:solidFill>
                  <a:srgbClr val="000000"/>
                </a:solidFill>
              </a:rPr>
              <a:t>不整合問題は複雑</a:t>
            </a:r>
            <a:endParaRPr lang="en-US" altLang="ja-JP" dirty="0" smtClean="0">
              <a:solidFill>
                <a:srgbClr val="000000"/>
              </a:solidFill>
            </a:endParaRPr>
          </a:p>
          <a:p>
            <a:pPr lvl="2"/>
            <a:r>
              <a:rPr lang="ja-JP" altLang="en-US" dirty="0" smtClean="0">
                <a:solidFill>
                  <a:srgbClr val="000000"/>
                </a:solidFill>
              </a:rPr>
              <a:t>再利用するソフトウェアのライセンスと互換性のあるライセンスにする必要が</a:t>
            </a:r>
            <a:r>
              <a:rPr lang="ja-JP" altLang="en-US" dirty="0" smtClean="0">
                <a:solidFill>
                  <a:srgbClr val="000000"/>
                </a:solidFill>
              </a:rPr>
              <a:t>ある</a:t>
            </a:r>
            <a:endParaRPr lang="en-US" altLang="ja-JP" dirty="0" smtClean="0">
              <a:solidFill>
                <a:srgbClr val="FF0000"/>
              </a:solidFill>
            </a:endParaRPr>
          </a:p>
          <a:p>
            <a:pPr marL="514350" indent="-457200"/>
            <a:r>
              <a:rPr lang="ja-JP" altLang="en-US" dirty="0" smtClean="0">
                <a:solidFill>
                  <a:srgbClr val="FF0000"/>
                </a:solidFill>
              </a:rPr>
              <a:t>ライセンス</a:t>
            </a:r>
            <a:r>
              <a:rPr lang="ja-JP" altLang="en-US" dirty="0" smtClean="0">
                <a:solidFill>
                  <a:srgbClr val="FF0000"/>
                </a:solidFill>
              </a:rPr>
              <a:t>の変更</a:t>
            </a:r>
            <a:endParaRPr lang="en-US" altLang="ja-JP" dirty="0" smtClean="0">
              <a:solidFill>
                <a:srgbClr val="FF0000"/>
              </a:solidFill>
            </a:endParaRPr>
          </a:p>
          <a:p>
            <a:pPr marL="1200150" lvl="2" indent="-342900"/>
            <a:r>
              <a:rPr lang="ja-JP" altLang="en-US" dirty="0" smtClean="0">
                <a:solidFill>
                  <a:srgbClr val="000000"/>
                </a:solidFill>
              </a:rPr>
              <a:t>著作者は，</a:t>
            </a:r>
            <a:r>
              <a:rPr lang="ja-JP" altLang="en-US" dirty="0" smtClean="0">
                <a:solidFill>
                  <a:srgbClr val="000000"/>
                </a:solidFill>
              </a:rPr>
              <a:t>ライセンス</a:t>
            </a:r>
            <a:r>
              <a:rPr lang="ja-JP" altLang="en-US" dirty="0" smtClean="0">
                <a:solidFill>
                  <a:srgbClr val="000000"/>
                </a:solidFill>
              </a:rPr>
              <a:t>やライセンスのバージョンを</a:t>
            </a:r>
            <a:r>
              <a:rPr lang="ja-JP" altLang="en-US" dirty="0" smtClean="0">
                <a:solidFill>
                  <a:srgbClr val="000000"/>
                </a:solidFill>
              </a:rPr>
              <a:t>変更</a:t>
            </a:r>
            <a:r>
              <a:rPr lang="ja-JP" altLang="en-US" dirty="0" smtClean="0">
                <a:solidFill>
                  <a:srgbClr val="000000"/>
                </a:solidFill>
              </a:rPr>
              <a:t>する</a:t>
            </a:r>
            <a:r>
              <a:rPr lang="ja-JP" altLang="en-US" dirty="0" smtClean="0">
                <a:solidFill>
                  <a:srgbClr val="000000"/>
                </a:solidFill>
              </a:rPr>
              <a:t>こ</a:t>
            </a:r>
            <a:r>
              <a:rPr lang="ja-JP" altLang="en-US" dirty="0" smtClean="0">
                <a:solidFill>
                  <a:srgbClr val="000000"/>
                </a:solidFill>
              </a:rPr>
              <a:t>とができる</a:t>
            </a:r>
            <a:endParaRPr lang="en-US" altLang="ja-JP" u="sng" dirty="0" smtClean="0">
              <a:solidFill>
                <a:srgbClr val="000000"/>
              </a:solidFill>
            </a:endParaRPr>
          </a:p>
          <a:p>
            <a:pPr marL="1200150" lvl="2" indent="-342900"/>
            <a:r>
              <a:rPr lang="ja-JP" altLang="en-US" u="sng" dirty="0" smtClean="0">
                <a:solidFill>
                  <a:srgbClr val="000000"/>
                </a:solidFill>
              </a:rPr>
              <a:t>ライセンス</a:t>
            </a:r>
            <a:r>
              <a:rPr lang="ja-JP" altLang="en-US" u="sng" dirty="0" smtClean="0">
                <a:solidFill>
                  <a:srgbClr val="000000"/>
                </a:solidFill>
              </a:rPr>
              <a:t>変更のコストや，変更理由は様々である</a:t>
            </a:r>
            <a:endParaRPr lang="en-US" altLang="ja-JP" u="sng" dirty="0">
              <a:solidFill>
                <a:srgbClr val="000000"/>
              </a:solidFill>
            </a:endParaRPr>
          </a:p>
          <a:p>
            <a:endParaRPr lang="en-US" altLang="ja-JP" dirty="0" smtClean="0">
              <a:solidFill>
                <a:srgbClr val="000000"/>
              </a:solidFill>
            </a:endParaRPr>
          </a:p>
          <a:p>
            <a:pPr marL="0" lvl="1" indent="0">
              <a:buNone/>
            </a:pPr>
            <a:endParaRPr lang="en-US" altLang="ja-JP" dirty="0" smtClean="0">
              <a:solidFill>
                <a:srgbClr val="000000"/>
              </a:solidFill>
            </a:endParaRPr>
          </a:p>
          <a:p>
            <a:pPr marL="742950" lvl="2" indent="-342900"/>
            <a:endParaRPr lang="en-US" altLang="ja-JP" dirty="0" smtClean="0">
              <a:solidFill>
                <a:srgbClr val="000000"/>
              </a:solidFill>
            </a:endParaRPr>
          </a:p>
          <a:p>
            <a:pPr lvl="2"/>
            <a:endParaRPr lang="en-US" altLang="ja-JP" dirty="0" smtClean="0">
              <a:solidFill>
                <a:srgbClr val="000000"/>
              </a:solidFill>
            </a:endParaRPr>
          </a:p>
          <a:p>
            <a:pPr marL="457200" lvl="1" indent="0">
              <a:buNone/>
            </a:pPr>
            <a:endParaRPr lang="en-US" altLang="ja-JP" dirty="0">
              <a:solidFill>
                <a:srgbClr val="000000"/>
              </a:solidFill>
            </a:endParaRPr>
          </a:p>
          <a:p>
            <a:pPr marL="457200" lvl="1" indent="0">
              <a:buNone/>
            </a:pPr>
            <a:endParaRPr lang="en-US" altLang="ja-JP" dirty="0" smtClean="0">
              <a:solidFill>
                <a:srgbClr val="000000"/>
              </a:solidFill>
            </a:endParaRPr>
          </a:p>
          <a:p>
            <a:pPr marL="914400" lvl="2" indent="0">
              <a:buNone/>
            </a:pPr>
            <a:endParaRPr lang="en-US" altLang="ja-JP" dirty="0">
              <a:solidFill>
                <a:srgbClr val="000000"/>
              </a:solidFill>
            </a:endParaRPr>
          </a:p>
          <a:p>
            <a:pPr marL="914400" lvl="2" indent="0">
              <a:buNone/>
            </a:pPr>
            <a:endParaRPr lang="en-US" altLang="ja-JP" dirty="0">
              <a:solidFill>
                <a:srgbClr val="000000"/>
              </a:solidFill>
            </a:endParaRPr>
          </a:p>
          <a:p>
            <a:endParaRPr lang="en-US" altLang="ja-JP" dirty="0" smtClean="0">
              <a:solidFill>
                <a:srgbClr val="000000"/>
              </a:solidFill>
            </a:endParaRPr>
          </a:p>
          <a:p>
            <a:pPr lvl="1"/>
            <a:endParaRPr lang="en-US" altLang="ja-JP" dirty="0">
              <a:solidFill>
                <a:srgbClr val="000000"/>
              </a:solidFill>
            </a:endParaRPr>
          </a:p>
          <a:p>
            <a:pPr marL="0" indent="0">
              <a:buNone/>
            </a:pPr>
            <a:endParaRPr lang="en-US" altLang="ja-JP" dirty="0" smtClean="0">
              <a:solidFill>
                <a:srgbClr val="000000"/>
              </a:solidFill>
            </a:endParaRPr>
          </a:p>
          <a:p>
            <a:endParaRPr lang="en-US" altLang="ja-JP" dirty="0" smtClean="0">
              <a:solidFill>
                <a:srgbClr val="000000"/>
              </a:solidFill>
            </a:endParaRPr>
          </a:p>
          <a:p>
            <a:endParaRPr lang="en-US" altLang="ja-JP" dirty="0" smtClean="0">
              <a:solidFill>
                <a:srgbClr val="000000"/>
              </a:solidFill>
            </a:endParaRPr>
          </a:p>
          <a:p>
            <a:endParaRPr lang="en-US" altLang="ja-JP" dirty="0" smtClean="0">
              <a:solidFill>
                <a:srgbClr val="FF0000"/>
              </a:solidFill>
            </a:endParaRPr>
          </a:p>
          <a:p>
            <a:endParaRPr kumimoji="1" lang="ja-JP" altLang="en-US" dirty="0"/>
          </a:p>
        </p:txBody>
      </p:sp>
      <p:sp>
        <p:nvSpPr>
          <p:cNvPr id="4" name="日付プレースホルダー 3"/>
          <p:cNvSpPr>
            <a:spLocks noGrp="1"/>
          </p:cNvSpPr>
          <p:nvPr>
            <p:ph type="dt" sz="half" idx="10"/>
          </p:nvPr>
        </p:nvSpPr>
        <p:spPr/>
        <p:txBody>
          <a:bodyPr/>
          <a:lstStyle/>
          <a:p>
            <a:fld id="{6647B1A4-9C14-B444-A254-D3B482B16817}" type="datetime1">
              <a:rPr kumimoji="1" lang="ja-JP" altLang="en-US" smtClean="0"/>
              <a:t>15/10/14</a:t>
            </a:fld>
            <a:endParaRPr kumimoji="1" lang="ja-JP" altLang="en-US"/>
          </a:p>
        </p:txBody>
      </p:sp>
      <p:sp>
        <p:nvSpPr>
          <p:cNvPr id="5" name="スライド番号プレースホルダー 4"/>
          <p:cNvSpPr>
            <a:spLocks noGrp="1"/>
          </p:cNvSpPr>
          <p:nvPr>
            <p:ph type="sldNum" sz="quarter" idx="12"/>
          </p:nvPr>
        </p:nvSpPr>
        <p:spPr/>
        <p:txBody>
          <a:bodyPr/>
          <a:lstStyle/>
          <a:p>
            <a:fld id="{B55432B4-0D8E-F140-B4D0-116C0CBF2B5F}" type="slidenum">
              <a:rPr kumimoji="1" lang="ja-JP" altLang="en-US" smtClean="0"/>
              <a:t>3</a:t>
            </a:fld>
            <a:endParaRPr kumimoji="1" lang="ja-JP" altLang="en-US"/>
          </a:p>
        </p:txBody>
      </p:sp>
      <p:sp>
        <p:nvSpPr>
          <p:cNvPr id="9" name="テキスト ボックス 8"/>
          <p:cNvSpPr txBox="1"/>
          <p:nvPr/>
        </p:nvSpPr>
        <p:spPr>
          <a:xfrm>
            <a:off x="591046" y="5110104"/>
            <a:ext cx="8095754" cy="830997"/>
          </a:xfrm>
          <a:prstGeom prst="rect">
            <a:avLst/>
          </a:prstGeom>
          <a:noFill/>
          <a:ln w="28575" cmpd="sng">
            <a:solidFill>
              <a:schemeClr val="tx2"/>
            </a:solidFill>
          </a:ln>
        </p:spPr>
        <p:txBody>
          <a:bodyPr wrap="none" rtlCol="0">
            <a:spAutoFit/>
          </a:bodyPr>
          <a:lstStyle/>
          <a:p>
            <a:pPr algn="ctr"/>
            <a:r>
              <a:rPr lang="ja-JP" altLang="en-US" sz="2400" dirty="0">
                <a:solidFill>
                  <a:srgbClr val="000000"/>
                </a:solidFill>
                <a:latin typeface="ヒラギノ角ゴ Pro W3"/>
                <a:ea typeface="ヒラギノ角ゴ Pro W3"/>
                <a:cs typeface="ヒラギノ角ゴ Pro W3"/>
              </a:rPr>
              <a:t>ライセンス変更について分析すれば</a:t>
            </a:r>
            <a:r>
              <a:rPr lang="ja-JP" altLang="en-US" sz="2400" dirty="0" smtClean="0">
                <a:solidFill>
                  <a:srgbClr val="000000"/>
                </a:solidFill>
                <a:latin typeface="ヒラギノ角ゴ Pro W3"/>
                <a:ea typeface="ヒラギノ角ゴ Pro W3"/>
                <a:cs typeface="ヒラギノ角ゴ Pro W3"/>
              </a:rPr>
              <a:t>，</a:t>
            </a:r>
            <a:endParaRPr lang="en-US" altLang="ja-JP" sz="2400" dirty="0" smtClean="0">
              <a:solidFill>
                <a:srgbClr val="000000"/>
              </a:solidFill>
              <a:latin typeface="ヒラギノ角ゴ Pro W3"/>
              <a:ea typeface="ヒラギノ角ゴ Pro W3"/>
              <a:cs typeface="ヒラギノ角ゴ Pro W3"/>
            </a:endParaRPr>
          </a:p>
          <a:p>
            <a:pPr algn="ctr"/>
            <a:r>
              <a:rPr lang="en-US" altLang="ja-JP" sz="2400" dirty="0" smtClean="0">
                <a:solidFill>
                  <a:srgbClr val="000000"/>
                </a:solidFill>
                <a:latin typeface="ヒラギノ角ゴ Pro W3"/>
                <a:ea typeface="ヒラギノ角ゴ Pro W3"/>
                <a:cs typeface="ヒラギノ角ゴ Pro W3"/>
              </a:rPr>
              <a:t>OSS</a:t>
            </a:r>
            <a:r>
              <a:rPr lang="ja-JP" altLang="en-US" sz="2400" dirty="0">
                <a:solidFill>
                  <a:srgbClr val="000000"/>
                </a:solidFill>
                <a:latin typeface="ヒラギノ角ゴ Pro W3"/>
                <a:ea typeface="ヒラギノ角ゴ Pro W3"/>
                <a:cs typeface="ヒラギノ角ゴ Pro W3"/>
              </a:rPr>
              <a:t>ライセンスの決定を支援する知見が得られるのでは</a:t>
            </a:r>
            <a:r>
              <a:rPr lang="en-US" altLang="ja-JP" sz="2400" dirty="0" smtClean="0">
                <a:solidFill>
                  <a:srgbClr val="000000"/>
                </a:solidFill>
                <a:latin typeface="ヒラギノ角ゴ Pro W3"/>
                <a:ea typeface="ヒラギノ角ゴ Pro W3"/>
                <a:cs typeface="ヒラギノ角ゴ Pro W3"/>
              </a:rPr>
              <a:t>?</a:t>
            </a:r>
            <a:endParaRPr lang="en-US" altLang="ja-JP" sz="2400" dirty="0">
              <a:solidFill>
                <a:srgbClr val="000000"/>
              </a:solidFill>
              <a:latin typeface="ヒラギノ角ゴ Pro W3"/>
              <a:ea typeface="ヒラギノ角ゴ Pro W3"/>
              <a:cs typeface="ヒラギノ角ゴ Pro W3"/>
            </a:endParaRPr>
          </a:p>
        </p:txBody>
      </p:sp>
    </p:spTree>
    <p:extLst>
      <p:ext uri="{BB962C8B-B14F-4D97-AF65-F5344CB8AC3E}">
        <p14:creationId xmlns:p14="http://schemas.microsoft.com/office/powerpoint/2010/main" val="348345046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研究目的と</a:t>
            </a:r>
            <a:r>
              <a:rPr kumimoji="1" lang="en-US" altLang="ja-JP" dirty="0" smtClean="0"/>
              <a:t>RQ</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目的</a:t>
            </a:r>
            <a:endParaRPr lang="en-US" altLang="ja-JP" dirty="0" smtClean="0"/>
          </a:p>
          <a:p>
            <a:pPr marL="457200" lvl="1" indent="0">
              <a:buNone/>
            </a:pPr>
            <a:r>
              <a:rPr lang="en-US" altLang="ja-JP" dirty="0" smtClean="0"/>
              <a:t>OSS</a:t>
            </a:r>
            <a:r>
              <a:rPr lang="ja-JP" altLang="en-US" dirty="0" smtClean="0"/>
              <a:t>ライセンス</a:t>
            </a:r>
            <a:r>
              <a:rPr lang="ja-JP" altLang="en-US" dirty="0" smtClean="0"/>
              <a:t>の決定，</a:t>
            </a:r>
            <a:r>
              <a:rPr lang="en-US" altLang="ja-JP" dirty="0" smtClean="0"/>
              <a:t>OSS</a:t>
            </a:r>
            <a:r>
              <a:rPr lang="ja-JP" altLang="en-US" dirty="0" smtClean="0"/>
              <a:t>ライセンス変更</a:t>
            </a:r>
            <a:r>
              <a:rPr lang="ja-JP" altLang="en-US" dirty="0" smtClean="0"/>
              <a:t>の</a:t>
            </a:r>
            <a:r>
              <a:rPr lang="ja-JP" altLang="en-US" dirty="0" smtClean="0"/>
              <a:t>際，開発者がなぜそのライセンスを選んだのかを調査する</a:t>
            </a:r>
            <a:endParaRPr lang="en-US" altLang="ja-JP" dirty="0"/>
          </a:p>
          <a:p>
            <a:endParaRPr lang="en-US" altLang="ja-JP" dirty="0" smtClean="0"/>
          </a:p>
          <a:p>
            <a:r>
              <a:rPr lang="ja-JP" altLang="ja-JP" dirty="0" smtClean="0"/>
              <a:t>R</a:t>
            </a:r>
            <a:r>
              <a:rPr lang="en-US" altLang="ja-JP" dirty="0" smtClean="0"/>
              <a:t>Q</a:t>
            </a:r>
            <a:endParaRPr lang="en-US" altLang="ja-JP" dirty="0"/>
          </a:p>
          <a:p>
            <a:pPr lvl="1"/>
            <a:r>
              <a:rPr lang="en-US" altLang="ja-JP" dirty="0" smtClean="0"/>
              <a:t>RQ1 : </a:t>
            </a:r>
            <a:r>
              <a:rPr lang="ja-JP" altLang="en-US" dirty="0" smtClean="0"/>
              <a:t>いつ</a:t>
            </a:r>
            <a:r>
              <a:rPr lang="en-US" altLang="ja-JP" dirty="0" smtClean="0"/>
              <a:t>?</a:t>
            </a:r>
            <a:r>
              <a:rPr lang="ja-JP" altLang="en-US" dirty="0" smtClean="0"/>
              <a:t> なぜ</a:t>
            </a:r>
            <a:r>
              <a:rPr lang="en-US" altLang="ja-JP" dirty="0"/>
              <a:t>? </a:t>
            </a:r>
            <a:r>
              <a:rPr lang="ja-JP" altLang="en-US" dirty="0"/>
              <a:t>そのライセンスを初め</a:t>
            </a:r>
            <a:r>
              <a:rPr lang="ja-JP" altLang="en-US" dirty="0" smtClean="0"/>
              <a:t>に</a:t>
            </a:r>
            <a:r>
              <a:rPr lang="ja-JP" altLang="en-US" dirty="0" smtClean="0"/>
              <a:t>選択した</a:t>
            </a:r>
            <a:r>
              <a:rPr lang="ja-JP" altLang="en-US" dirty="0" smtClean="0"/>
              <a:t>の</a:t>
            </a:r>
            <a:r>
              <a:rPr lang="ja-JP" altLang="en-US" dirty="0" smtClean="0"/>
              <a:t>か</a:t>
            </a:r>
            <a:r>
              <a:rPr lang="en-US" altLang="ja-JP" dirty="0" smtClean="0"/>
              <a:t>?</a:t>
            </a:r>
            <a:endParaRPr lang="en-US" altLang="ja-JP" dirty="0"/>
          </a:p>
          <a:p>
            <a:pPr lvl="1"/>
            <a:r>
              <a:rPr lang="en-US" altLang="ja-JP" dirty="0" smtClean="0"/>
              <a:t>RQ2 : </a:t>
            </a:r>
            <a:r>
              <a:rPr lang="ja-JP" altLang="en-US" dirty="0" smtClean="0"/>
              <a:t>いつ</a:t>
            </a:r>
            <a:r>
              <a:rPr lang="en-US" altLang="ja-JP" dirty="0" smtClean="0"/>
              <a:t>?</a:t>
            </a:r>
            <a:r>
              <a:rPr lang="en-US" altLang="en-US" dirty="0"/>
              <a:t> </a:t>
            </a:r>
            <a:r>
              <a:rPr lang="ja-JP" altLang="en-US" dirty="0" smtClean="0"/>
              <a:t>なぜ</a:t>
            </a:r>
            <a:r>
              <a:rPr lang="en-US" altLang="ja-JP" dirty="0"/>
              <a:t>?</a:t>
            </a:r>
            <a:r>
              <a:rPr lang="ja-JP" altLang="en-US" dirty="0"/>
              <a:t>　そのライセンスを変更したのか</a:t>
            </a:r>
            <a:endParaRPr lang="en-US" altLang="ja-JP" dirty="0"/>
          </a:p>
          <a:p>
            <a:pPr lvl="1"/>
            <a:r>
              <a:rPr lang="en-US" altLang="ja-JP" dirty="0" smtClean="0"/>
              <a:t>RQ3</a:t>
            </a:r>
            <a:r>
              <a:rPr lang="en-US" altLang="en-US" dirty="0" smtClean="0"/>
              <a:t> : </a:t>
            </a:r>
            <a:r>
              <a:rPr lang="ja-JP" altLang="en-US" dirty="0" smtClean="0"/>
              <a:t>どの</a:t>
            </a:r>
            <a:r>
              <a:rPr lang="ja-JP" altLang="en-US" dirty="0" smtClean="0"/>
              <a:t>よう</a:t>
            </a:r>
            <a:r>
              <a:rPr lang="ja-JP" altLang="en-US" dirty="0" smtClean="0"/>
              <a:t>な</a:t>
            </a:r>
            <a:r>
              <a:rPr lang="ja-JP" altLang="en-US" dirty="0" smtClean="0"/>
              <a:t>，</a:t>
            </a:r>
            <a:r>
              <a:rPr lang="ja-JP" altLang="en-US" dirty="0" smtClean="0"/>
              <a:t>再利用</a:t>
            </a:r>
            <a:r>
              <a:rPr lang="ja-JP" altLang="en-US" dirty="0"/>
              <a:t>に関連するライセンス</a:t>
            </a:r>
            <a:r>
              <a:rPr lang="ja-JP" altLang="en-US" dirty="0"/>
              <a:t>の</a:t>
            </a:r>
            <a:r>
              <a:rPr lang="ja-JP" altLang="en-US" dirty="0" smtClean="0"/>
              <a:t>問題を経験したか</a:t>
            </a:r>
            <a:r>
              <a:rPr lang="en-US" altLang="ja-JP" dirty="0" smtClean="0"/>
              <a:t>?</a:t>
            </a:r>
          </a:p>
          <a:p>
            <a:pPr lvl="1"/>
            <a:endParaRPr lang="en-US" altLang="ja-JP" dirty="0" smtClean="0"/>
          </a:p>
          <a:p>
            <a:endParaRPr kumimoji="1" lang="en-US" altLang="ja-JP" dirty="0"/>
          </a:p>
          <a:p>
            <a:pPr marL="914400" lvl="1" indent="-457200">
              <a:buFont typeface="+mj-lt"/>
              <a:buAutoNum type="arabicPeriod"/>
            </a:pPr>
            <a:endParaRPr lang="en-US" altLang="ja-JP" dirty="0" smtClean="0"/>
          </a:p>
          <a:p>
            <a:pPr lvl="1"/>
            <a:endParaRPr kumimoji="1" lang="ja-JP" altLang="en-US" dirty="0"/>
          </a:p>
        </p:txBody>
      </p:sp>
      <p:sp>
        <p:nvSpPr>
          <p:cNvPr id="4" name="日付プレースホルダー 3"/>
          <p:cNvSpPr>
            <a:spLocks noGrp="1"/>
          </p:cNvSpPr>
          <p:nvPr>
            <p:ph type="dt" sz="half" idx="10"/>
          </p:nvPr>
        </p:nvSpPr>
        <p:spPr/>
        <p:txBody>
          <a:bodyPr/>
          <a:lstStyle/>
          <a:p>
            <a:fld id="{6647B1A4-9C14-B444-A254-D3B482B16817}" type="datetime1">
              <a:rPr kumimoji="1" lang="ja-JP" altLang="en-US" smtClean="0"/>
              <a:t>15/10/14</a:t>
            </a:fld>
            <a:endParaRPr kumimoji="1" lang="ja-JP" altLang="en-US"/>
          </a:p>
        </p:txBody>
      </p:sp>
      <p:sp>
        <p:nvSpPr>
          <p:cNvPr id="5" name="スライド番号プレースホルダー 4"/>
          <p:cNvSpPr>
            <a:spLocks noGrp="1"/>
          </p:cNvSpPr>
          <p:nvPr>
            <p:ph type="sldNum" sz="quarter" idx="12"/>
          </p:nvPr>
        </p:nvSpPr>
        <p:spPr/>
        <p:txBody>
          <a:bodyPr/>
          <a:lstStyle/>
          <a:p>
            <a:fld id="{B55432B4-0D8E-F140-B4D0-116C0CBF2B5F}" type="slidenum">
              <a:rPr kumimoji="1" lang="ja-JP" altLang="en-US" smtClean="0"/>
              <a:t>4</a:t>
            </a:fld>
            <a:endParaRPr kumimoji="1" lang="ja-JP" altLang="en-US"/>
          </a:p>
        </p:txBody>
      </p:sp>
    </p:spTree>
    <p:extLst>
      <p:ext uri="{BB962C8B-B14F-4D97-AF65-F5344CB8AC3E}">
        <p14:creationId xmlns:p14="http://schemas.microsoft.com/office/powerpoint/2010/main" val="71156396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アプローチ</a:t>
            </a:r>
            <a:endParaRPr kumimoji="1" lang="ja-JP" altLang="en-US" dirty="0"/>
          </a:p>
        </p:txBody>
      </p:sp>
      <p:sp>
        <p:nvSpPr>
          <p:cNvPr id="3" name="コンテンツ プレースホルダー 2"/>
          <p:cNvSpPr>
            <a:spLocks noGrp="1"/>
          </p:cNvSpPr>
          <p:nvPr>
            <p:ph idx="1"/>
          </p:nvPr>
        </p:nvSpPr>
        <p:spPr>
          <a:xfrm>
            <a:off x="457200" y="1600200"/>
            <a:ext cx="8229600" cy="4936726"/>
          </a:xfrm>
        </p:spPr>
        <p:txBody>
          <a:bodyPr>
            <a:normAutofit fontScale="92500"/>
          </a:bodyPr>
          <a:lstStyle/>
          <a:p>
            <a:pPr marL="571500" indent="-514350">
              <a:buFont typeface="+mj-lt"/>
              <a:buAutoNum type="arabicPeriod"/>
            </a:pPr>
            <a:r>
              <a:rPr lang="en-US" altLang="en-US" dirty="0" smtClean="0"/>
              <a:t>When?</a:t>
            </a:r>
            <a:r>
              <a:rPr lang="ja-JP" altLang="en-US" dirty="0" smtClean="0"/>
              <a:t>の分析</a:t>
            </a:r>
            <a:endParaRPr lang="en-US" altLang="en-US" dirty="0" smtClean="0"/>
          </a:p>
          <a:p>
            <a:pPr lvl="1"/>
            <a:r>
              <a:rPr lang="en-US" altLang="en-US" dirty="0" err="1" smtClean="0"/>
              <a:t>Github</a:t>
            </a:r>
            <a:r>
              <a:rPr lang="ja-JP" altLang="en-US" dirty="0"/>
              <a:t>における</a:t>
            </a:r>
            <a:r>
              <a:rPr lang="en-US" altLang="en-US" dirty="0"/>
              <a:t>16,221</a:t>
            </a:r>
            <a:r>
              <a:rPr lang="ja-JP" altLang="en-US" dirty="0"/>
              <a:t>の</a:t>
            </a:r>
            <a:r>
              <a:rPr lang="en-US" altLang="en-US" dirty="0"/>
              <a:t>Java</a:t>
            </a:r>
            <a:r>
              <a:rPr lang="ja-JP" altLang="en-US" dirty="0"/>
              <a:t>プロジェクトの変更履歴を</a:t>
            </a:r>
            <a:r>
              <a:rPr lang="ja-JP" altLang="en-US" dirty="0" smtClean="0"/>
              <a:t>分析し，ライセンスを変更したプロジェクトを抽出</a:t>
            </a:r>
            <a:endParaRPr lang="en-US" altLang="ja-JP" dirty="0" smtClean="0"/>
          </a:p>
          <a:p>
            <a:pPr marL="1314450" lvl="2" indent="-457200">
              <a:buFont typeface="+mj-lt"/>
              <a:buAutoNum type="arabicPeriod"/>
            </a:pPr>
            <a:r>
              <a:rPr lang="ja-JP" altLang="en-US" dirty="0" smtClean="0"/>
              <a:t>コードアナライザー</a:t>
            </a:r>
            <a:r>
              <a:rPr lang="en-US" altLang="ja-JP" dirty="0" smtClean="0"/>
              <a:t>MARKOS</a:t>
            </a:r>
            <a:r>
              <a:rPr lang="ja-JP" altLang="en-US" dirty="0" smtClean="0"/>
              <a:t>を利用</a:t>
            </a:r>
            <a:endParaRPr lang="en-US" altLang="ja-JP" dirty="0" smtClean="0"/>
          </a:p>
          <a:p>
            <a:pPr marL="1314450" lvl="2" indent="-457200">
              <a:buFont typeface="+mj-lt"/>
              <a:buAutoNum type="arabicPeriod"/>
            </a:pPr>
            <a:r>
              <a:rPr lang="en-US" altLang="ja-JP" dirty="0" smtClean="0"/>
              <a:t>MARKOS</a:t>
            </a:r>
            <a:r>
              <a:rPr lang="ja-JP" altLang="en-US" dirty="0" smtClean="0"/>
              <a:t>内の</a:t>
            </a:r>
            <a:r>
              <a:rPr lang="en-US" altLang="ja-JP" dirty="0" err="1" smtClean="0"/>
              <a:t>Ninka</a:t>
            </a:r>
            <a:r>
              <a:rPr lang="ja-JP" altLang="en-US" dirty="0" smtClean="0"/>
              <a:t>により，各リビジョンの各ファイルのライセンスを抽出</a:t>
            </a:r>
            <a:r>
              <a:rPr lang="en-US" altLang="ja-JP" dirty="0"/>
              <a:t>(</a:t>
            </a:r>
            <a:r>
              <a:rPr lang="en-US" altLang="ja-JP" dirty="0" smtClean="0"/>
              <a:t>40</a:t>
            </a:r>
            <a:r>
              <a:rPr lang="ja-JP" altLang="en-US" dirty="0" smtClean="0"/>
              <a:t>日</a:t>
            </a:r>
            <a:r>
              <a:rPr lang="en-US" altLang="ja-JP" dirty="0" smtClean="0"/>
              <a:t>)</a:t>
            </a:r>
          </a:p>
          <a:p>
            <a:pPr marL="1314450" lvl="2" indent="-457200">
              <a:buFont typeface="+mj-lt"/>
              <a:buAutoNum type="arabicPeriod"/>
            </a:pPr>
            <a:r>
              <a:rPr lang="ja-JP" altLang="en-US" dirty="0" smtClean="0">
                <a:solidFill>
                  <a:srgbClr val="FF0000"/>
                </a:solidFill>
              </a:rPr>
              <a:t>ライセンスを変更した</a:t>
            </a:r>
            <a:r>
              <a:rPr lang="ja-JP" altLang="ja-JP" dirty="0" smtClean="0">
                <a:solidFill>
                  <a:srgbClr val="FF0000"/>
                </a:solidFill>
              </a:rPr>
              <a:t>1</a:t>
            </a:r>
            <a:r>
              <a:rPr lang="en-US" altLang="ja-JP" dirty="0" smtClean="0">
                <a:solidFill>
                  <a:srgbClr val="FF0000"/>
                </a:solidFill>
              </a:rPr>
              <a:t>836</a:t>
            </a:r>
            <a:r>
              <a:rPr lang="ja-JP" altLang="en-US" dirty="0" smtClean="0">
                <a:solidFill>
                  <a:srgbClr val="FF0000"/>
                </a:solidFill>
              </a:rPr>
              <a:t>プロジェクトを抽出</a:t>
            </a:r>
            <a:endParaRPr lang="en-US" altLang="ja-JP" dirty="0" smtClean="0">
              <a:solidFill>
                <a:srgbClr val="FF0000"/>
              </a:solidFill>
            </a:endParaRPr>
          </a:p>
          <a:p>
            <a:pPr marL="571500" indent="-514350">
              <a:buFont typeface="+mj-lt"/>
              <a:buAutoNum type="arabicPeriod"/>
            </a:pPr>
            <a:r>
              <a:rPr lang="en-US" altLang="ja-JP" dirty="0" smtClean="0"/>
              <a:t>Why ?</a:t>
            </a:r>
            <a:r>
              <a:rPr lang="ja-JP" altLang="en-US" dirty="0" smtClean="0"/>
              <a:t>の分析</a:t>
            </a:r>
            <a:endParaRPr lang="en-US" altLang="ja-JP" dirty="0" smtClean="0"/>
          </a:p>
          <a:p>
            <a:pPr lvl="1"/>
            <a:r>
              <a:rPr lang="en-US" altLang="en-US" dirty="0" smtClean="0"/>
              <a:t>1836</a:t>
            </a:r>
            <a:r>
              <a:rPr lang="ja-JP" altLang="en-US" dirty="0" smtClean="0"/>
              <a:t>プロジェクト</a:t>
            </a:r>
            <a:r>
              <a:rPr lang="ja-JP" altLang="en-US" dirty="0"/>
              <a:t>の</a:t>
            </a:r>
            <a:r>
              <a:rPr lang="ja-JP" altLang="en-US" dirty="0" smtClean="0"/>
              <a:t>開発者，</a:t>
            </a:r>
            <a:r>
              <a:rPr lang="en-US" altLang="ja-JP" dirty="0" smtClean="0"/>
              <a:t>2393</a:t>
            </a:r>
            <a:r>
              <a:rPr lang="ja-JP" altLang="en-US" dirty="0" smtClean="0"/>
              <a:t>人に対してライセンス変更についてのインタビュー</a:t>
            </a:r>
            <a:r>
              <a:rPr lang="en-US" altLang="ja-JP" dirty="0" smtClean="0"/>
              <a:t>(7</a:t>
            </a:r>
            <a:r>
              <a:rPr lang="ja-JP" altLang="en-US" dirty="0" smtClean="0"/>
              <a:t>問</a:t>
            </a:r>
            <a:r>
              <a:rPr lang="en-US" altLang="ja-JP" dirty="0" smtClean="0"/>
              <a:t>)</a:t>
            </a:r>
            <a:r>
              <a:rPr lang="ja-JP" altLang="en-US" dirty="0" smtClean="0"/>
              <a:t>を送信</a:t>
            </a:r>
            <a:endParaRPr lang="en-US" altLang="ja-JP" dirty="0" smtClean="0"/>
          </a:p>
          <a:p>
            <a:pPr lvl="2"/>
            <a:r>
              <a:rPr lang="ja-JP" altLang="en-US" dirty="0" smtClean="0"/>
              <a:t>返信は</a:t>
            </a:r>
            <a:r>
              <a:rPr lang="en-US" altLang="ja-JP" dirty="0" smtClean="0"/>
              <a:t>138</a:t>
            </a:r>
            <a:r>
              <a:rPr lang="ja-JP" altLang="en-US" dirty="0" smtClean="0"/>
              <a:t>人</a:t>
            </a:r>
            <a:r>
              <a:rPr lang="ja-JP" altLang="en-US" dirty="0" smtClean="0"/>
              <a:t>，</a:t>
            </a:r>
            <a:r>
              <a:rPr lang="ja-JP" altLang="en-US" u="sng" dirty="0" smtClean="0">
                <a:solidFill>
                  <a:srgbClr val="FF0000"/>
                </a:solidFill>
              </a:rPr>
              <a:t>ライセンス</a:t>
            </a:r>
            <a:r>
              <a:rPr lang="ja-JP" altLang="en-US" u="sng" dirty="0" smtClean="0">
                <a:solidFill>
                  <a:srgbClr val="FF0000"/>
                </a:solidFill>
              </a:rPr>
              <a:t>決定，変更</a:t>
            </a:r>
            <a:r>
              <a:rPr lang="ja-JP" altLang="en-US" u="sng" dirty="0" smtClean="0">
                <a:solidFill>
                  <a:srgbClr val="FF0000"/>
                </a:solidFill>
              </a:rPr>
              <a:t>に</a:t>
            </a:r>
            <a:r>
              <a:rPr lang="ja-JP" altLang="en-US" u="sng" dirty="0" smtClean="0">
                <a:solidFill>
                  <a:srgbClr val="FF0000"/>
                </a:solidFill>
              </a:rPr>
              <a:t>関わり，アンケートの分析に用いたのは</a:t>
            </a:r>
            <a:r>
              <a:rPr lang="ja-JP" altLang="ja-JP" u="sng" dirty="0" smtClean="0">
                <a:solidFill>
                  <a:srgbClr val="FF0000"/>
                </a:solidFill>
              </a:rPr>
              <a:t>5</a:t>
            </a:r>
            <a:r>
              <a:rPr lang="en-US" altLang="ja-JP" u="sng" dirty="0" smtClean="0">
                <a:solidFill>
                  <a:srgbClr val="FF0000"/>
                </a:solidFill>
              </a:rPr>
              <a:t>2</a:t>
            </a:r>
            <a:r>
              <a:rPr lang="ja-JP" altLang="en-US" u="sng" dirty="0" smtClean="0">
                <a:solidFill>
                  <a:srgbClr val="FF0000"/>
                </a:solidFill>
              </a:rPr>
              <a:t>人</a:t>
            </a:r>
            <a:endParaRPr lang="en-US" altLang="ja-JP" u="sng" dirty="0" smtClean="0">
              <a:solidFill>
                <a:srgbClr val="FF0000"/>
              </a:solidFill>
            </a:endParaRPr>
          </a:p>
          <a:p>
            <a:pPr marL="571500" indent="-514350">
              <a:buFont typeface="+mj-lt"/>
              <a:buAutoNum type="arabicPeriod"/>
            </a:pPr>
            <a:r>
              <a:rPr lang="ja-JP" altLang="en-US" dirty="0" smtClean="0"/>
              <a:t>データと</a:t>
            </a:r>
            <a:r>
              <a:rPr lang="ja-JP" altLang="en-US" dirty="0"/>
              <a:t>インタビュー</a:t>
            </a:r>
            <a:r>
              <a:rPr lang="ja-JP" altLang="en-US" dirty="0" smtClean="0"/>
              <a:t>結果で各</a:t>
            </a:r>
            <a:r>
              <a:rPr lang="en-US" altLang="ja-JP" dirty="0" smtClean="0"/>
              <a:t>RQ</a:t>
            </a:r>
            <a:r>
              <a:rPr lang="ja-JP" altLang="en-US" dirty="0" smtClean="0"/>
              <a:t>を回答</a:t>
            </a:r>
            <a:endParaRPr lang="en-US" altLang="ja-JP" dirty="0" smtClean="0"/>
          </a:p>
          <a:p>
            <a:pPr marL="1314450" lvl="2" indent="-457200"/>
            <a:endParaRPr lang="en-US" altLang="ja-JP" sz="1800" dirty="0" smtClean="0"/>
          </a:p>
          <a:p>
            <a:pPr marL="457200" lvl="1" indent="0">
              <a:buNone/>
            </a:pPr>
            <a:endParaRPr lang="en-US" altLang="ja-JP" sz="2000" dirty="0"/>
          </a:p>
          <a:p>
            <a:endParaRPr kumimoji="1" lang="ja-JP" altLang="en-US" sz="2400" dirty="0"/>
          </a:p>
        </p:txBody>
      </p:sp>
      <p:sp>
        <p:nvSpPr>
          <p:cNvPr id="4" name="日付プレースホルダー 3"/>
          <p:cNvSpPr>
            <a:spLocks noGrp="1"/>
          </p:cNvSpPr>
          <p:nvPr>
            <p:ph type="dt" sz="half" idx="10"/>
          </p:nvPr>
        </p:nvSpPr>
        <p:spPr>
          <a:xfrm>
            <a:off x="457200" y="6464378"/>
            <a:ext cx="2133600" cy="365125"/>
          </a:xfrm>
        </p:spPr>
        <p:txBody>
          <a:bodyPr/>
          <a:lstStyle/>
          <a:p>
            <a:fld id="{6647B1A4-9C14-B444-A254-D3B482B16817}" type="datetime1">
              <a:rPr kumimoji="1" lang="ja-JP" altLang="en-US" smtClean="0"/>
              <a:t>15/10/14</a:t>
            </a:fld>
            <a:endParaRPr kumimoji="1" lang="ja-JP" altLang="en-US" dirty="0"/>
          </a:p>
        </p:txBody>
      </p:sp>
      <p:sp>
        <p:nvSpPr>
          <p:cNvPr id="5" name="スライド番号プレースホルダー 4"/>
          <p:cNvSpPr>
            <a:spLocks noGrp="1"/>
          </p:cNvSpPr>
          <p:nvPr>
            <p:ph type="sldNum" sz="quarter" idx="12"/>
          </p:nvPr>
        </p:nvSpPr>
        <p:spPr>
          <a:xfrm>
            <a:off x="6553200" y="6471790"/>
            <a:ext cx="2133600" cy="365125"/>
          </a:xfrm>
        </p:spPr>
        <p:txBody>
          <a:bodyPr/>
          <a:lstStyle/>
          <a:p>
            <a:fld id="{B55432B4-0D8E-F140-B4D0-116C0CBF2B5F}" type="slidenum">
              <a:rPr kumimoji="1" lang="ja-JP" altLang="en-US" smtClean="0"/>
              <a:t>5</a:t>
            </a:fld>
            <a:endParaRPr kumimoji="1" lang="ja-JP" altLang="en-US"/>
          </a:p>
        </p:txBody>
      </p:sp>
      <p:sp>
        <p:nvSpPr>
          <p:cNvPr id="6" name="テキスト ボックス 5"/>
          <p:cNvSpPr txBox="1"/>
          <p:nvPr/>
        </p:nvSpPr>
        <p:spPr>
          <a:xfrm>
            <a:off x="1659594" y="3824029"/>
            <a:ext cx="184666" cy="369332"/>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220530079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936357"/>
          </a:xfrm>
        </p:spPr>
        <p:txBody>
          <a:bodyPr>
            <a:noAutofit/>
          </a:bodyPr>
          <a:lstStyle/>
          <a:p>
            <a:r>
              <a:rPr kumimoji="1" lang="en-US" altLang="ja-JP" sz="3600" dirty="0" smtClean="0"/>
              <a:t>RQ1</a:t>
            </a:r>
            <a:r>
              <a:rPr kumimoji="1" lang="ja-JP" altLang="en-US" sz="3600" dirty="0" smtClean="0"/>
              <a:t>検証</a:t>
            </a:r>
            <a:r>
              <a:rPr lang="en-US" altLang="ja-JP" sz="2400" dirty="0"/>
              <a:t> </a:t>
            </a:r>
            <a:r>
              <a:rPr lang="en-US" altLang="ja-JP" sz="2400" dirty="0" smtClean="0"/>
              <a:t>–</a:t>
            </a:r>
            <a:r>
              <a:rPr lang="ja-JP" altLang="en-US" sz="2400" dirty="0" smtClean="0"/>
              <a:t> </a:t>
            </a:r>
            <a:r>
              <a:rPr lang="en-US" altLang="ja-JP" sz="2400" dirty="0" smtClean="0"/>
              <a:t/>
            </a:r>
            <a:br>
              <a:rPr lang="en-US" altLang="ja-JP" sz="2400" dirty="0" smtClean="0"/>
            </a:br>
            <a:r>
              <a:rPr lang="ja-JP" altLang="en-US" sz="2400" dirty="0" smtClean="0"/>
              <a:t>初めての</a:t>
            </a:r>
            <a:r>
              <a:rPr kumimoji="1" lang="ja-JP" altLang="en-US" sz="2400" dirty="0" smtClean="0"/>
              <a:t>ライセンス</a:t>
            </a:r>
            <a:r>
              <a:rPr lang="ja-JP" altLang="en-US" sz="2400" dirty="0" smtClean="0"/>
              <a:t>選択</a:t>
            </a:r>
            <a:r>
              <a:rPr kumimoji="1" lang="ja-JP" altLang="en-US" sz="2400" dirty="0" smtClean="0"/>
              <a:t>にお</a:t>
            </a:r>
            <a:r>
              <a:rPr kumimoji="1" lang="ja-JP" altLang="en-US" sz="2400" dirty="0" smtClean="0"/>
              <a:t>ける</a:t>
            </a:r>
            <a:r>
              <a:rPr kumimoji="1" lang="en-US" altLang="ja-JP" sz="2400" dirty="0" err="1" smtClean="0"/>
              <a:t>When&amp;Why</a:t>
            </a:r>
            <a:endParaRPr kumimoji="1" lang="ja-JP" altLang="en-US" sz="4000" dirty="0"/>
          </a:p>
        </p:txBody>
      </p:sp>
      <p:sp>
        <p:nvSpPr>
          <p:cNvPr id="3" name="テキスト ボックス 2"/>
          <p:cNvSpPr txBox="1"/>
          <p:nvPr/>
        </p:nvSpPr>
        <p:spPr>
          <a:xfrm>
            <a:off x="301734" y="1355547"/>
            <a:ext cx="1978695" cy="461665"/>
          </a:xfrm>
          <a:prstGeom prst="rect">
            <a:avLst/>
          </a:prstGeom>
          <a:noFill/>
          <a:ln w="28575" cmpd="sng">
            <a:solidFill>
              <a:schemeClr val="tx2"/>
            </a:solidFill>
          </a:ln>
        </p:spPr>
        <p:txBody>
          <a:bodyPr wrap="none" rtlCol="0">
            <a:spAutoFit/>
          </a:bodyPr>
          <a:lstStyle/>
          <a:p>
            <a:pPr algn="ctr"/>
            <a:r>
              <a:rPr kumimoji="1" lang="en-US" altLang="ja-JP" sz="2400" dirty="0" smtClean="0">
                <a:solidFill>
                  <a:srgbClr val="000000"/>
                </a:solidFill>
                <a:latin typeface="ヒラギノ角ゴ Pro W3"/>
                <a:ea typeface="ヒラギノ角ゴ Pro W3"/>
                <a:cs typeface="ヒラギノ角ゴ Pro W3"/>
              </a:rPr>
              <a:t>When</a:t>
            </a:r>
            <a:r>
              <a:rPr kumimoji="1" lang="ja-JP" altLang="en-US" sz="2400" dirty="0" smtClean="0">
                <a:solidFill>
                  <a:srgbClr val="000000"/>
                </a:solidFill>
                <a:latin typeface="ヒラギノ角ゴ Pro W3"/>
                <a:ea typeface="ヒラギノ角ゴ Pro W3"/>
                <a:cs typeface="ヒラギノ角ゴ Pro W3"/>
              </a:rPr>
              <a:t>の分析</a:t>
            </a:r>
            <a:endParaRPr kumimoji="1" lang="ja-JP" altLang="en-US" sz="2400" dirty="0">
              <a:solidFill>
                <a:srgbClr val="000000"/>
              </a:solidFill>
              <a:latin typeface="ヒラギノ角ゴ Pro W3"/>
              <a:ea typeface="ヒラギノ角ゴ Pro W3"/>
              <a:cs typeface="ヒラギノ角ゴ Pro W3"/>
            </a:endParaRPr>
          </a:p>
        </p:txBody>
      </p:sp>
      <p:pic>
        <p:nvPicPr>
          <p:cNvPr id="4" name="図 3" descr="スクリーンショット 2015-10-14 16.15.3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00" y="2258833"/>
            <a:ext cx="6972300" cy="3073400"/>
          </a:xfrm>
          <a:prstGeom prst="rect">
            <a:avLst/>
          </a:prstGeom>
        </p:spPr>
      </p:pic>
      <p:sp>
        <p:nvSpPr>
          <p:cNvPr id="6" name="テキスト ボックス 5"/>
          <p:cNvSpPr txBox="1"/>
          <p:nvPr/>
        </p:nvSpPr>
        <p:spPr>
          <a:xfrm>
            <a:off x="832048" y="5636224"/>
            <a:ext cx="7465736" cy="830997"/>
          </a:xfrm>
          <a:prstGeom prst="rect">
            <a:avLst/>
          </a:prstGeom>
          <a:noFill/>
          <a:ln w="28575" cmpd="sng">
            <a:solidFill>
              <a:schemeClr val="tx2"/>
            </a:solidFill>
          </a:ln>
        </p:spPr>
        <p:txBody>
          <a:bodyPr wrap="none" rtlCol="0">
            <a:spAutoFit/>
          </a:bodyPr>
          <a:lstStyle/>
          <a:p>
            <a:pPr algn="ctr"/>
            <a:r>
              <a:rPr lang="en-US" altLang="en-US" sz="2400" dirty="0">
                <a:latin typeface="ヒラギノ角ゴ Pro W3"/>
                <a:ea typeface="ヒラギノ角ゴ Pro W3"/>
                <a:cs typeface="ヒラギノ角ゴ Pro W3"/>
              </a:rPr>
              <a:t>When</a:t>
            </a:r>
            <a:r>
              <a:rPr lang="ja-JP" altLang="en-US" sz="2400" dirty="0">
                <a:latin typeface="ヒラギノ角ゴ Pro W3"/>
                <a:ea typeface="ヒラギノ角ゴ Pro W3"/>
                <a:cs typeface="ヒラギノ角ゴ Pro W3"/>
              </a:rPr>
              <a:t>に関しては，</a:t>
            </a:r>
            <a:r>
              <a:rPr lang="en-US" altLang="ja-JP" sz="2400" dirty="0">
                <a:latin typeface="ヒラギノ角ゴ Pro W3"/>
                <a:ea typeface="ヒラギノ角ゴ Pro W3"/>
                <a:cs typeface="ヒラギノ角ゴ Pro W3"/>
              </a:rPr>
              <a:t>75%</a:t>
            </a:r>
            <a:r>
              <a:rPr lang="ja-JP" altLang="en-US" sz="2400" dirty="0">
                <a:latin typeface="ヒラギノ角ゴ Pro W3"/>
                <a:ea typeface="ヒラギノ角ゴ Pro W3"/>
                <a:cs typeface="ヒラギノ角ゴ Pro W3"/>
              </a:rPr>
              <a:t>のプロジェクトで</a:t>
            </a:r>
            <a:r>
              <a:rPr lang="ja-JP" altLang="en-US" sz="2400" dirty="0" smtClean="0">
                <a:latin typeface="ヒラギノ角ゴ Pro W3"/>
                <a:ea typeface="ヒラギノ角ゴ Pro W3"/>
                <a:cs typeface="ヒラギノ角ゴ Pro W3"/>
              </a:rPr>
              <a:t>，</a:t>
            </a:r>
            <a:endParaRPr lang="en-US" altLang="ja-JP" sz="2400" dirty="0" smtClean="0">
              <a:latin typeface="ヒラギノ角ゴ Pro W3"/>
              <a:ea typeface="ヒラギノ角ゴ Pro W3"/>
              <a:cs typeface="ヒラギノ角ゴ Pro W3"/>
            </a:endParaRPr>
          </a:p>
          <a:p>
            <a:pPr algn="ctr"/>
            <a:r>
              <a:rPr lang="ja-JP" altLang="en-US" sz="2400" dirty="0" smtClean="0">
                <a:latin typeface="ヒラギノ角ゴ Pro W3"/>
                <a:ea typeface="ヒラギノ角ゴ Pro W3"/>
                <a:cs typeface="ヒラギノ角ゴ Pro W3"/>
              </a:rPr>
              <a:t>最初の</a:t>
            </a:r>
            <a:r>
              <a:rPr lang="en-US" altLang="ja-JP" sz="2400" dirty="0">
                <a:latin typeface="ヒラギノ角ゴ Pro W3"/>
                <a:ea typeface="ヒラギノ角ゴ Pro W3"/>
                <a:cs typeface="ヒラギノ角ゴ Pro W3"/>
              </a:rPr>
              <a:t>5</a:t>
            </a:r>
            <a:r>
              <a:rPr lang="ja-JP" altLang="en-US" sz="2400" dirty="0" smtClean="0">
                <a:latin typeface="ヒラギノ角ゴ Pro W3"/>
                <a:ea typeface="ヒラギノ角ゴ Pro W3"/>
                <a:cs typeface="ヒラギノ角ゴ Pro W3"/>
              </a:rPr>
              <a:t>コミット</a:t>
            </a:r>
            <a:r>
              <a:rPr lang="ja-JP" altLang="en-US" sz="2400" dirty="0">
                <a:latin typeface="ヒラギノ角ゴ Pro W3"/>
                <a:ea typeface="ヒラギノ角ゴ Pro W3"/>
                <a:cs typeface="ヒラギノ角ゴ Pro W3"/>
              </a:rPr>
              <a:t>以内でライセンスが追加されて</a:t>
            </a:r>
            <a:r>
              <a:rPr lang="ja-JP" altLang="en-US" sz="2400" dirty="0" smtClean="0">
                <a:latin typeface="ヒラギノ角ゴ Pro W3"/>
                <a:ea typeface="ヒラギノ角ゴ Pro W3"/>
                <a:cs typeface="ヒラギノ角ゴ Pro W3"/>
              </a:rPr>
              <a:t>いた</a:t>
            </a:r>
            <a:endParaRPr lang="ja-JP" altLang="en-US" sz="2400" dirty="0">
              <a:latin typeface="ヒラギノ角ゴ Pro W3"/>
              <a:ea typeface="ヒラギノ角ゴ Pro W3"/>
              <a:cs typeface="ヒラギノ角ゴ Pro W3"/>
            </a:endParaRPr>
          </a:p>
        </p:txBody>
      </p:sp>
    </p:spTree>
    <p:extLst>
      <p:ext uri="{BB962C8B-B14F-4D97-AF65-F5344CB8AC3E}">
        <p14:creationId xmlns:p14="http://schemas.microsoft.com/office/powerpoint/2010/main" val="170601033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457200" y="6098158"/>
            <a:ext cx="8300732" cy="707886"/>
          </a:xfrm>
          <a:prstGeom prst="rect">
            <a:avLst/>
          </a:prstGeom>
          <a:noFill/>
          <a:ln w="28575" cmpd="sng">
            <a:solidFill>
              <a:schemeClr val="tx2"/>
            </a:solidFill>
          </a:ln>
        </p:spPr>
        <p:txBody>
          <a:bodyPr wrap="square" rtlCol="0">
            <a:spAutoFit/>
          </a:bodyPr>
          <a:lstStyle/>
          <a:p>
            <a:pPr marL="342900" indent="-342900" algn="ctr">
              <a:buAutoNum type="arabicPeriod"/>
            </a:pPr>
            <a:r>
              <a:rPr lang="ja-JP" altLang="en-US" sz="2000" dirty="0" smtClean="0">
                <a:latin typeface="ヒラギノ角ゴ Pro W3"/>
                <a:ea typeface="ヒラギノ角ゴ Pro W3"/>
                <a:cs typeface="ヒラギノ角ゴ Pro W3"/>
              </a:rPr>
              <a:t>関連するコミュニティの影響</a:t>
            </a:r>
            <a:r>
              <a:rPr lang="ja-JP" altLang="en-US" sz="2000" dirty="0" smtClean="0">
                <a:latin typeface="ヒラギノ角ゴ Pro W3"/>
                <a:ea typeface="ヒラギノ角ゴ Pro W3"/>
                <a:cs typeface="ヒラギノ角ゴ Pro W3"/>
              </a:rPr>
              <a:t>，</a:t>
            </a:r>
            <a:endParaRPr lang="en-US" altLang="ja-JP" sz="2000" dirty="0" smtClean="0">
              <a:latin typeface="ヒラギノ角ゴ Pro W3"/>
              <a:ea typeface="ヒラギノ角ゴ Pro W3"/>
              <a:cs typeface="ヒラギノ角ゴ Pro W3"/>
            </a:endParaRPr>
          </a:p>
          <a:p>
            <a:pPr marL="342900" indent="-342900" algn="ctr">
              <a:buAutoNum type="arabicPeriod"/>
            </a:pPr>
            <a:r>
              <a:rPr lang="ja-JP" altLang="en-US" sz="2000" dirty="0" smtClean="0">
                <a:latin typeface="ヒラギノ角ゴ Pro W3"/>
                <a:ea typeface="ヒラギノ角ゴ Pro W3"/>
                <a:cs typeface="ヒラギノ角ゴ Pro W3"/>
              </a:rPr>
              <a:t>商用</a:t>
            </a:r>
            <a:r>
              <a:rPr lang="ja-JP" altLang="en-US" sz="2000" dirty="0" smtClean="0">
                <a:latin typeface="ヒラギノ角ゴ Pro W3"/>
                <a:ea typeface="ヒラギノ角ゴ Pro W3"/>
                <a:cs typeface="ヒラギノ角ゴ Pro W3"/>
              </a:rPr>
              <a:t>ソフトウェアで再利用可能</a:t>
            </a:r>
            <a:r>
              <a:rPr lang="ja-JP" altLang="en-US" sz="2000" dirty="0" smtClean="0">
                <a:latin typeface="ヒラギノ角ゴ Pro W3"/>
                <a:ea typeface="ヒラギノ角ゴ Pro W3"/>
                <a:cs typeface="ヒラギノ角ゴ Pro W3"/>
              </a:rPr>
              <a:t>，</a:t>
            </a:r>
            <a:r>
              <a:rPr lang="en-US" altLang="ja-JP" sz="2000" dirty="0" smtClean="0">
                <a:latin typeface="ヒラギノ角ゴ Pro W3"/>
                <a:ea typeface="ヒラギノ角ゴ Pro W3"/>
                <a:cs typeface="ヒラギノ角ゴ Pro W3"/>
              </a:rPr>
              <a:t>3</a:t>
            </a:r>
            <a:r>
              <a:rPr lang="ja-JP" altLang="en-US" sz="2000" dirty="0" smtClean="0">
                <a:latin typeface="ヒラギノ角ゴ Pro W3"/>
                <a:ea typeface="ヒラギノ角ゴ Pro W3"/>
                <a:cs typeface="ヒラギノ角ゴ Pro W3"/>
              </a:rPr>
              <a:t>．</a:t>
            </a:r>
            <a:r>
              <a:rPr kumimoji="1" lang="ja-JP" altLang="en-US" sz="2000" dirty="0" smtClean="0">
                <a:latin typeface="ヒラギノ角ゴ Pro W3"/>
                <a:ea typeface="ヒラギノ角ゴ Pro W3"/>
                <a:cs typeface="ヒラギノ角ゴ Pro W3"/>
              </a:rPr>
              <a:t>宗教的理由</a:t>
            </a:r>
            <a:endParaRPr kumimoji="1" lang="ja-JP" altLang="en-US" sz="2000" dirty="0">
              <a:latin typeface="ヒラギノ角ゴ Pro W3"/>
              <a:ea typeface="ヒラギノ角ゴ Pro W3"/>
              <a:cs typeface="ヒラギノ角ゴ Pro W3"/>
            </a:endParaRPr>
          </a:p>
        </p:txBody>
      </p:sp>
      <p:sp>
        <p:nvSpPr>
          <p:cNvPr id="2" name="タイトル 1"/>
          <p:cNvSpPr>
            <a:spLocks noGrp="1"/>
          </p:cNvSpPr>
          <p:nvPr>
            <p:ph type="title"/>
          </p:nvPr>
        </p:nvSpPr>
        <p:spPr>
          <a:xfrm>
            <a:off x="457200" y="274638"/>
            <a:ext cx="8229600" cy="562319"/>
          </a:xfrm>
        </p:spPr>
        <p:txBody>
          <a:bodyPr>
            <a:noAutofit/>
          </a:bodyPr>
          <a:lstStyle/>
          <a:p>
            <a:r>
              <a:rPr kumimoji="1" lang="en-US" altLang="ja-JP" sz="3600" dirty="0" smtClean="0"/>
              <a:t>RQ1</a:t>
            </a:r>
            <a:r>
              <a:rPr kumimoji="1" lang="ja-JP" altLang="en-US" sz="3600" dirty="0" smtClean="0"/>
              <a:t>検証</a:t>
            </a:r>
            <a:r>
              <a:rPr lang="en-US" altLang="ja-JP" sz="2400" dirty="0"/>
              <a:t> </a:t>
            </a:r>
            <a:r>
              <a:rPr lang="en-US" altLang="ja-JP" sz="2400" dirty="0" smtClean="0"/>
              <a:t>–</a:t>
            </a:r>
            <a:r>
              <a:rPr lang="ja-JP" altLang="en-US" sz="2400" dirty="0" smtClean="0"/>
              <a:t> </a:t>
            </a:r>
            <a:r>
              <a:rPr lang="en-US" altLang="ja-JP" sz="2400" dirty="0" smtClean="0"/>
              <a:t/>
            </a:r>
            <a:br>
              <a:rPr lang="en-US" altLang="ja-JP" sz="2400" dirty="0" smtClean="0"/>
            </a:br>
            <a:r>
              <a:rPr lang="ja-JP" altLang="en-US" sz="2400" dirty="0" smtClean="0"/>
              <a:t>初めての</a:t>
            </a:r>
            <a:r>
              <a:rPr kumimoji="1" lang="ja-JP" altLang="en-US" sz="2400" dirty="0" smtClean="0"/>
              <a:t>ライセンス</a:t>
            </a:r>
            <a:r>
              <a:rPr lang="ja-JP" altLang="en-US" sz="2400" dirty="0" smtClean="0"/>
              <a:t>選択</a:t>
            </a:r>
            <a:r>
              <a:rPr kumimoji="1" lang="ja-JP" altLang="en-US" sz="2400" dirty="0" smtClean="0"/>
              <a:t>にお</a:t>
            </a:r>
            <a:r>
              <a:rPr kumimoji="1" lang="ja-JP" altLang="en-US" sz="2400" dirty="0" smtClean="0"/>
              <a:t>ける</a:t>
            </a:r>
            <a:r>
              <a:rPr kumimoji="1" lang="en-US" altLang="ja-JP" sz="2400" dirty="0" err="1" smtClean="0"/>
              <a:t>When&amp;Why</a:t>
            </a:r>
            <a:endParaRPr kumimoji="1" lang="ja-JP" altLang="en-US" sz="4000" dirty="0"/>
          </a:p>
        </p:txBody>
      </p:sp>
      <p:sp>
        <p:nvSpPr>
          <p:cNvPr id="5" name="スライド番号プレースホルダー 4"/>
          <p:cNvSpPr>
            <a:spLocks noGrp="1"/>
          </p:cNvSpPr>
          <p:nvPr>
            <p:ph type="sldNum" sz="quarter" idx="12"/>
          </p:nvPr>
        </p:nvSpPr>
        <p:spPr>
          <a:xfrm>
            <a:off x="6905249" y="6460355"/>
            <a:ext cx="2133600" cy="365125"/>
          </a:xfrm>
        </p:spPr>
        <p:txBody>
          <a:bodyPr/>
          <a:lstStyle/>
          <a:p>
            <a:fld id="{B55432B4-0D8E-F140-B4D0-116C0CBF2B5F}" type="slidenum">
              <a:rPr kumimoji="1" lang="ja-JP" altLang="en-US" smtClean="0"/>
              <a:t>7</a:t>
            </a:fld>
            <a:endParaRPr kumimoji="1" lang="ja-JP" altLang="en-US" dirty="0"/>
          </a:p>
        </p:txBody>
      </p:sp>
      <p:grpSp>
        <p:nvGrpSpPr>
          <p:cNvPr id="37" name="図形グループ 36"/>
          <p:cNvGrpSpPr/>
          <p:nvPr/>
        </p:nvGrpSpPr>
        <p:grpSpPr>
          <a:xfrm>
            <a:off x="1752551" y="1099173"/>
            <a:ext cx="5753096" cy="4516984"/>
            <a:chOff x="1752551" y="1191558"/>
            <a:chExt cx="5753096" cy="4516984"/>
          </a:xfrm>
        </p:grpSpPr>
        <p:pic>
          <p:nvPicPr>
            <p:cNvPr id="13" name="図 12" descr="Q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551" y="1191558"/>
              <a:ext cx="5731551" cy="4516984"/>
            </a:xfrm>
            <a:prstGeom prst="rect">
              <a:avLst/>
            </a:prstGeom>
          </p:spPr>
        </p:pic>
        <p:sp>
          <p:nvSpPr>
            <p:cNvPr id="32" name="正方形/長方形 31"/>
            <p:cNvSpPr/>
            <p:nvPr/>
          </p:nvSpPr>
          <p:spPr>
            <a:xfrm>
              <a:off x="6811549" y="2221944"/>
              <a:ext cx="672553" cy="331896"/>
            </a:xfrm>
            <a:prstGeom prst="rect">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33" name="正方形/長方形 32"/>
            <p:cNvSpPr/>
            <p:nvPr/>
          </p:nvSpPr>
          <p:spPr>
            <a:xfrm>
              <a:off x="6813920" y="3095698"/>
              <a:ext cx="672553" cy="331896"/>
            </a:xfrm>
            <a:prstGeom prst="rect">
              <a:avLst/>
            </a:prstGeom>
            <a:noFill/>
            <a:ln w="38100"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35" name="正方形/長方形 34"/>
            <p:cNvSpPr/>
            <p:nvPr/>
          </p:nvSpPr>
          <p:spPr>
            <a:xfrm>
              <a:off x="6833094" y="4605030"/>
              <a:ext cx="672553" cy="331896"/>
            </a:xfrm>
            <a:prstGeom prst="rect">
              <a:avLst/>
            </a:prstGeom>
            <a:noFill/>
            <a:ln w="38100"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grpSp>
      <p:sp>
        <p:nvSpPr>
          <p:cNvPr id="39" name="テキスト ボックス 38"/>
          <p:cNvSpPr txBox="1"/>
          <p:nvPr/>
        </p:nvSpPr>
        <p:spPr>
          <a:xfrm>
            <a:off x="142172" y="5645017"/>
            <a:ext cx="1953765" cy="461665"/>
          </a:xfrm>
          <a:prstGeom prst="rect">
            <a:avLst/>
          </a:prstGeom>
          <a:noFill/>
        </p:spPr>
        <p:txBody>
          <a:bodyPr wrap="none" rtlCol="0">
            <a:spAutoFit/>
          </a:bodyPr>
          <a:lstStyle/>
          <a:p>
            <a:r>
              <a:rPr lang="en-US" altLang="en-US" sz="2400" dirty="0" smtClean="0">
                <a:latin typeface="ヒラギノ角ゴ Pro W3"/>
                <a:ea typeface="ヒラギノ角ゴ Pro W3"/>
                <a:cs typeface="ヒラギノ角ゴ Pro W3"/>
              </a:rPr>
              <a:t>Why?</a:t>
            </a:r>
            <a:r>
              <a:rPr lang="ja-JP" altLang="en-US" sz="2400" dirty="0" smtClean="0">
                <a:latin typeface="ヒラギノ角ゴ Pro W3"/>
                <a:ea typeface="ヒラギノ角ゴ Pro W3"/>
                <a:cs typeface="ヒラギノ角ゴ Pro W3"/>
              </a:rPr>
              <a:t>の</a:t>
            </a:r>
            <a:r>
              <a:rPr lang="ja-JP" altLang="en-US" sz="2400" dirty="0" smtClean="0">
                <a:latin typeface="ヒラギノ角ゴ Pro W3"/>
                <a:ea typeface="ヒラギノ角ゴ Pro W3"/>
                <a:cs typeface="ヒラギノ角ゴ Pro W3"/>
              </a:rPr>
              <a:t>分析</a:t>
            </a:r>
            <a:endParaRPr lang="en-US" altLang="en-US" sz="2400" dirty="0" smtClean="0">
              <a:latin typeface="ヒラギノ角ゴ Pro W3"/>
              <a:ea typeface="ヒラギノ角ゴ Pro W3"/>
              <a:cs typeface="ヒラギノ角ゴ Pro W3"/>
            </a:endParaRPr>
          </a:p>
        </p:txBody>
      </p:sp>
    </p:spTree>
    <p:extLst>
      <p:ext uri="{BB962C8B-B14F-4D97-AF65-F5344CB8AC3E}">
        <p14:creationId xmlns:p14="http://schemas.microsoft.com/office/powerpoint/2010/main" val="176931083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64344"/>
          </a:xfrm>
        </p:spPr>
        <p:txBody>
          <a:bodyPr>
            <a:normAutofit fontScale="90000"/>
          </a:bodyPr>
          <a:lstStyle/>
          <a:p>
            <a:pPr algn="l"/>
            <a:r>
              <a:rPr kumimoji="1" lang="en-US" altLang="ja-JP" dirty="0" smtClean="0"/>
              <a:t>RQ2</a:t>
            </a:r>
            <a:r>
              <a:rPr kumimoji="1" lang="ja-JP" altLang="en-US" dirty="0" smtClean="0"/>
              <a:t>検証</a:t>
            </a:r>
            <a:r>
              <a:rPr kumimoji="1" lang="en-US" altLang="ja-JP" dirty="0" smtClean="0"/>
              <a:t>  </a:t>
            </a:r>
            <a:r>
              <a:rPr kumimoji="1" lang="en-US" altLang="ja-JP" sz="2700" dirty="0" smtClean="0"/>
              <a:t>–</a:t>
            </a:r>
            <a:r>
              <a:rPr kumimoji="1" lang="ja-JP" altLang="en-US" sz="2700" dirty="0" smtClean="0"/>
              <a:t>ライセンス変更における</a:t>
            </a:r>
            <a:r>
              <a:rPr kumimoji="1" lang="en-US" altLang="ja-JP" sz="2700" dirty="0" err="1" smtClean="0"/>
              <a:t>When&amp;Why</a:t>
            </a:r>
            <a:endParaRPr kumimoji="1" lang="ja-JP" altLang="en-US" sz="2700" dirty="0"/>
          </a:p>
        </p:txBody>
      </p:sp>
      <p:sp>
        <p:nvSpPr>
          <p:cNvPr id="4" name="日付プレースホルダー 3"/>
          <p:cNvSpPr>
            <a:spLocks noGrp="1"/>
          </p:cNvSpPr>
          <p:nvPr>
            <p:ph type="dt" sz="half" idx="10"/>
          </p:nvPr>
        </p:nvSpPr>
        <p:spPr/>
        <p:txBody>
          <a:bodyPr/>
          <a:lstStyle/>
          <a:p>
            <a:fld id="{6647B1A4-9C14-B444-A254-D3B482B16817}" type="datetime1">
              <a:rPr kumimoji="1" lang="ja-JP" altLang="en-US" smtClean="0"/>
              <a:t>15/10/14</a:t>
            </a:fld>
            <a:endParaRPr kumimoji="1" lang="ja-JP" altLang="en-US"/>
          </a:p>
        </p:txBody>
      </p:sp>
      <p:sp>
        <p:nvSpPr>
          <p:cNvPr id="5" name="スライド番号プレースホルダー 4"/>
          <p:cNvSpPr>
            <a:spLocks noGrp="1"/>
          </p:cNvSpPr>
          <p:nvPr>
            <p:ph type="sldNum" sz="quarter" idx="12"/>
          </p:nvPr>
        </p:nvSpPr>
        <p:spPr/>
        <p:txBody>
          <a:bodyPr/>
          <a:lstStyle/>
          <a:p>
            <a:fld id="{B55432B4-0D8E-F140-B4D0-116C0CBF2B5F}" type="slidenum">
              <a:rPr kumimoji="1" lang="ja-JP" altLang="en-US" smtClean="0"/>
              <a:t>8</a:t>
            </a:fld>
            <a:endParaRPr kumimoji="1" lang="ja-JP" altLang="en-US"/>
          </a:p>
        </p:txBody>
      </p:sp>
      <p:sp>
        <p:nvSpPr>
          <p:cNvPr id="6" name="テキスト ボックス 5"/>
          <p:cNvSpPr txBox="1"/>
          <p:nvPr/>
        </p:nvSpPr>
        <p:spPr>
          <a:xfrm>
            <a:off x="505094" y="1301655"/>
            <a:ext cx="2864887" cy="461665"/>
          </a:xfrm>
          <a:prstGeom prst="rect">
            <a:avLst/>
          </a:prstGeom>
          <a:noFill/>
        </p:spPr>
        <p:txBody>
          <a:bodyPr wrap="none" rtlCol="0">
            <a:spAutoFit/>
          </a:bodyPr>
          <a:lstStyle/>
          <a:p>
            <a:pPr marL="285750" indent="-285750">
              <a:buFont typeface="Arial"/>
              <a:buChar char="•"/>
            </a:pPr>
            <a:r>
              <a:rPr kumimoji="1" lang="en-US" altLang="ja-JP" sz="2400" dirty="0" smtClean="0">
                <a:latin typeface="ヒラギノ角ゴ Pro W3"/>
                <a:ea typeface="ヒラギノ角ゴ Pro W3"/>
                <a:cs typeface="ヒラギノ角ゴ Pro W3"/>
              </a:rPr>
              <a:t>When</a:t>
            </a:r>
            <a:r>
              <a:rPr kumimoji="1" lang="ja-JP" altLang="en-US" sz="2400" dirty="0" smtClean="0">
                <a:latin typeface="ヒラギノ角ゴ Pro W3"/>
                <a:ea typeface="ヒラギノ角ゴ Pro W3"/>
                <a:cs typeface="ヒラギノ角ゴ Pro W3"/>
              </a:rPr>
              <a:t>の分析結果</a:t>
            </a:r>
            <a:endParaRPr kumimoji="1" lang="en-US" altLang="ja-JP" sz="2400" dirty="0" smtClean="0">
              <a:latin typeface="ヒラギノ角ゴ Pro W3"/>
              <a:ea typeface="ヒラギノ角ゴ Pro W3"/>
              <a:cs typeface="ヒラギノ角ゴ Pro W3"/>
            </a:endParaRPr>
          </a:p>
        </p:txBody>
      </p:sp>
      <p:sp>
        <p:nvSpPr>
          <p:cNvPr id="9" name="正方形/長方形 8"/>
          <p:cNvSpPr/>
          <p:nvPr/>
        </p:nvSpPr>
        <p:spPr>
          <a:xfrm>
            <a:off x="3968593" y="3737448"/>
            <a:ext cx="1183363" cy="1489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grpSp>
        <p:nvGrpSpPr>
          <p:cNvPr id="22" name="図形グループ 21"/>
          <p:cNvGrpSpPr/>
          <p:nvPr/>
        </p:nvGrpSpPr>
        <p:grpSpPr>
          <a:xfrm>
            <a:off x="1413049" y="1884257"/>
            <a:ext cx="6113218" cy="2709906"/>
            <a:chOff x="1879551" y="3886375"/>
            <a:chExt cx="5591679" cy="2243849"/>
          </a:xfrm>
        </p:grpSpPr>
        <p:grpSp>
          <p:nvGrpSpPr>
            <p:cNvPr id="10" name="図形グループ 9"/>
            <p:cNvGrpSpPr/>
            <p:nvPr/>
          </p:nvGrpSpPr>
          <p:grpSpPr>
            <a:xfrm>
              <a:off x="1879551" y="3886375"/>
              <a:ext cx="5591679" cy="2243849"/>
              <a:chOff x="1896498" y="1670987"/>
              <a:chExt cx="5591679" cy="2243849"/>
            </a:xfrm>
          </p:grpSpPr>
          <p:pic>
            <p:nvPicPr>
              <p:cNvPr id="7" name="図 6" descr="スクリーンショット 2015-10-11 21.22.4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6498" y="1670987"/>
                <a:ext cx="5522100" cy="2215388"/>
              </a:xfrm>
              <a:prstGeom prst="rect">
                <a:avLst/>
              </a:prstGeom>
            </p:spPr>
          </p:pic>
          <p:sp>
            <p:nvSpPr>
              <p:cNvPr id="8" name="テキスト ボックス 7"/>
              <p:cNvSpPr txBox="1"/>
              <p:nvPr/>
            </p:nvSpPr>
            <p:spPr>
              <a:xfrm>
                <a:off x="2122892" y="3659991"/>
                <a:ext cx="5365285" cy="254845"/>
              </a:xfrm>
              <a:prstGeom prst="rect">
                <a:avLst/>
              </a:prstGeom>
              <a:solidFill>
                <a:schemeClr val="bg1"/>
              </a:solidFill>
            </p:spPr>
            <p:txBody>
              <a:bodyPr wrap="none" rtlCol="0">
                <a:spAutoFit/>
              </a:bodyPr>
              <a:lstStyle/>
              <a:p>
                <a:r>
                  <a:rPr kumimoji="1" lang="en-US" altLang="ja-JP" sz="1400" dirty="0" smtClean="0">
                    <a:latin typeface="ヒラギノ角ゴ Pro W3"/>
                    <a:ea typeface="ヒラギノ角ゴ Pro W3"/>
                    <a:cs typeface="ヒラギノ角ゴ Pro W3"/>
                  </a:rPr>
                  <a:t>1838</a:t>
                </a:r>
                <a:r>
                  <a:rPr kumimoji="1" lang="ja-JP" altLang="en-US" sz="1400" dirty="0" smtClean="0">
                    <a:latin typeface="ヒラギノ角ゴ Pro W3"/>
                    <a:ea typeface="ヒラギノ角ゴ Pro W3"/>
                    <a:cs typeface="ヒラギノ角ゴ Pro W3"/>
                  </a:rPr>
                  <a:t>プロジェクトのライセンスを初めて変更したコミットナンバー</a:t>
                </a:r>
              </a:p>
            </p:txBody>
          </p:sp>
        </p:grpSp>
        <p:sp>
          <p:nvSpPr>
            <p:cNvPr id="13" name="テキスト ボックス 12"/>
            <p:cNvSpPr txBox="1"/>
            <p:nvPr/>
          </p:nvSpPr>
          <p:spPr>
            <a:xfrm>
              <a:off x="3853998" y="5651839"/>
              <a:ext cx="438700" cy="216618"/>
            </a:xfrm>
            <a:prstGeom prst="rect">
              <a:avLst/>
            </a:prstGeom>
            <a:noFill/>
          </p:spPr>
          <p:txBody>
            <a:bodyPr wrap="none" rtlCol="0">
              <a:spAutoFit/>
            </a:bodyPr>
            <a:lstStyle/>
            <a:p>
              <a:r>
                <a:rPr kumimoji="1" lang="en-US" altLang="ja-JP" sz="1100" b="1" dirty="0" smtClean="0">
                  <a:latin typeface="ヒラギノ角ゴ Pro W3"/>
                  <a:ea typeface="ヒラギノ角ゴ Pro W3"/>
                  <a:cs typeface="ヒラギノ角ゴ Pro W3"/>
                </a:rPr>
                <a:t>100</a:t>
              </a:r>
              <a:endParaRPr kumimoji="1" lang="ja-JP" altLang="en-US" sz="1100" b="1" dirty="0" smtClean="0">
                <a:latin typeface="ヒラギノ角ゴ Pro W3"/>
                <a:ea typeface="ヒラギノ角ゴ Pro W3"/>
                <a:cs typeface="ヒラギノ角ゴ Pro W3"/>
              </a:endParaRPr>
            </a:p>
          </p:txBody>
        </p:sp>
        <p:sp>
          <p:nvSpPr>
            <p:cNvPr id="14" name="テキスト ボックス 13"/>
            <p:cNvSpPr txBox="1"/>
            <p:nvPr/>
          </p:nvSpPr>
          <p:spPr>
            <a:xfrm>
              <a:off x="5228692" y="5636348"/>
              <a:ext cx="532541" cy="216618"/>
            </a:xfrm>
            <a:prstGeom prst="rect">
              <a:avLst/>
            </a:prstGeom>
            <a:noFill/>
          </p:spPr>
          <p:txBody>
            <a:bodyPr wrap="none" rtlCol="0">
              <a:spAutoFit/>
            </a:bodyPr>
            <a:lstStyle/>
            <a:p>
              <a:r>
                <a:rPr kumimoji="1" lang="en-US" altLang="ja-JP" sz="1100" b="1" dirty="0" smtClean="0">
                  <a:latin typeface="ヒラギノ角ゴ Pro W3"/>
                  <a:ea typeface="ヒラギノ角ゴ Pro W3"/>
                  <a:cs typeface="ヒラギノ角ゴ Pro W3"/>
                </a:rPr>
                <a:t>2836</a:t>
              </a:r>
              <a:endParaRPr kumimoji="1" lang="ja-JP" altLang="en-US" sz="1100" b="1" dirty="0" smtClean="0">
                <a:latin typeface="ヒラギノ角ゴ Pro W3"/>
                <a:ea typeface="ヒラギノ角ゴ Pro W3"/>
                <a:cs typeface="ヒラギノ角ゴ Pro W3"/>
              </a:endParaRPr>
            </a:p>
          </p:txBody>
        </p:sp>
      </p:grpSp>
      <p:grpSp>
        <p:nvGrpSpPr>
          <p:cNvPr id="17" name="図形グループ 16"/>
          <p:cNvGrpSpPr/>
          <p:nvPr/>
        </p:nvGrpSpPr>
        <p:grpSpPr>
          <a:xfrm>
            <a:off x="6806217" y="1330515"/>
            <a:ext cx="1880583" cy="369332"/>
            <a:chOff x="8283537" y="1290607"/>
            <a:chExt cx="1880583" cy="369332"/>
          </a:xfrm>
        </p:grpSpPr>
        <p:sp>
          <p:nvSpPr>
            <p:cNvPr id="15" name="円/楕円 14"/>
            <p:cNvSpPr/>
            <p:nvPr/>
          </p:nvSpPr>
          <p:spPr>
            <a:xfrm>
              <a:off x="8283537" y="1428600"/>
              <a:ext cx="115450" cy="86581"/>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16" name="テキスト ボックス 15"/>
            <p:cNvSpPr txBox="1"/>
            <p:nvPr/>
          </p:nvSpPr>
          <p:spPr>
            <a:xfrm>
              <a:off x="8415796" y="1290607"/>
              <a:ext cx="1748324" cy="369332"/>
            </a:xfrm>
            <a:prstGeom prst="rect">
              <a:avLst/>
            </a:prstGeom>
            <a:noFill/>
          </p:spPr>
          <p:txBody>
            <a:bodyPr wrap="none" rtlCol="0">
              <a:spAutoFit/>
            </a:bodyPr>
            <a:lstStyle/>
            <a:p>
              <a:r>
                <a:rPr kumimoji="1" lang="ja-JP" altLang="en-US" dirty="0" smtClean="0">
                  <a:latin typeface="ヒラギノ角ゴ Pro W3"/>
                  <a:ea typeface="ヒラギノ角ゴ Pro W3"/>
                  <a:cs typeface="ヒラギノ角ゴ Pro W3"/>
                </a:rPr>
                <a:t>平均値</a:t>
              </a:r>
              <a:r>
                <a:rPr kumimoji="1" lang="en-US" altLang="ja-JP" dirty="0" smtClean="0">
                  <a:latin typeface="ヒラギノ角ゴ Pro W3"/>
                  <a:ea typeface="ヒラギノ角ゴ Pro W3"/>
                  <a:cs typeface="ヒラギノ角ゴ Pro W3"/>
                </a:rPr>
                <a:t> : 3,993</a:t>
              </a:r>
              <a:endParaRPr kumimoji="1" lang="ja-JP" altLang="en-US" dirty="0" smtClean="0">
                <a:latin typeface="ヒラギノ角ゴ Pro W3"/>
                <a:ea typeface="ヒラギノ角ゴ Pro W3"/>
                <a:cs typeface="ヒラギノ角ゴ Pro W3"/>
              </a:endParaRPr>
            </a:p>
          </p:txBody>
        </p:sp>
      </p:grpSp>
      <p:sp>
        <p:nvSpPr>
          <p:cNvPr id="23" name="テキスト ボックス 22"/>
          <p:cNvSpPr txBox="1"/>
          <p:nvPr/>
        </p:nvSpPr>
        <p:spPr>
          <a:xfrm>
            <a:off x="754828" y="4725134"/>
            <a:ext cx="7635424" cy="1631216"/>
          </a:xfrm>
          <a:prstGeom prst="rect">
            <a:avLst/>
          </a:prstGeom>
          <a:noFill/>
          <a:ln w="28575" cmpd="sng">
            <a:solidFill>
              <a:schemeClr val="tx2"/>
            </a:solidFill>
          </a:ln>
        </p:spPr>
        <p:txBody>
          <a:bodyPr wrap="none" rtlCol="0">
            <a:spAutoFit/>
          </a:bodyPr>
          <a:lstStyle/>
          <a:p>
            <a:pPr marL="285750" indent="-285750">
              <a:buFont typeface="Arial"/>
              <a:buChar char="•"/>
            </a:pPr>
            <a:r>
              <a:rPr lang="ja-JP" altLang="en-US" sz="2000" dirty="0">
                <a:latin typeface="ヒラギノ角ゴ Pro W3"/>
                <a:ea typeface="ヒラギノ角ゴ Pro W3"/>
                <a:cs typeface="ヒラギノ角ゴ Pro W3"/>
              </a:rPr>
              <a:t>中央値は</a:t>
            </a:r>
            <a:r>
              <a:rPr lang="en-US" altLang="ja-JP" sz="2000" dirty="0" smtClean="0">
                <a:latin typeface="ヒラギノ角ゴ Pro W3"/>
                <a:ea typeface="ヒラギノ角ゴ Pro W3"/>
                <a:cs typeface="ヒラギノ角ゴ Pro W3"/>
              </a:rPr>
              <a:t>559</a:t>
            </a:r>
            <a:r>
              <a:rPr lang="ja-JP" altLang="en-US" sz="2000" dirty="0" smtClean="0">
                <a:latin typeface="ヒラギノ角ゴ Pro W3"/>
                <a:ea typeface="ヒラギノ角ゴ Pro W3"/>
                <a:cs typeface="ヒラギノ角ゴ Pro W3"/>
              </a:rPr>
              <a:t>，平均値</a:t>
            </a:r>
            <a:r>
              <a:rPr lang="en-US" altLang="ja-JP" sz="2000" dirty="0" smtClean="0">
                <a:latin typeface="ヒラギノ角ゴ Pro W3"/>
                <a:ea typeface="ヒラギノ角ゴ Pro W3"/>
                <a:cs typeface="ヒラギノ角ゴ Pro W3"/>
              </a:rPr>
              <a:t>3,993</a:t>
            </a:r>
            <a:endParaRPr lang="en-US" altLang="ja-JP" sz="2000" dirty="0">
              <a:latin typeface="ヒラギノ角ゴ Pro W3"/>
              <a:ea typeface="ヒラギノ角ゴ Pro W3"/>
              <a:cs typeface="ヒラギノ角ゴ Pro W3"/>
            </a:endParaRPr>
          </a:p>
          <a:p>
            <a:pPr marL="285750" indent="-285750">
              <a:buFont typeface="Arial"/>
              <a:buChar char="•"/>
            </a:pPr>
            <a:r>
              <a:rPr lang="ja-JP" altLang="en-US" sz="2000" dirty="0" smtClean="0">
                <a:latin typeface="ヒラギノ角ゴ Pro W3"/>
                <a:ea typeface="ヒラギノ角ゴ Pro W3"/>
                <a:cs typeface="ヒラギノ角ゴ Pro W3"/>
              </a:rPr>
              <a:t>開発</a:t>
            </a:r>
            <a:r>
              <a:rPr lang="ja-JP" altLang="en-US" sz="2000" dirty="0">
                <a:latin typeface="ヒラギノ角ゴ Pro W3"/>
                <a:ea typeface="ヒラギノ角ゴ Pro W3"/>
                <a:cs typeface="ヒラギノ角ゴ Pro W3"/>
              </a:rPr>
              <a:t>の初期の頃にライセンス変更</a:t>
            </a:r>
            <a:r>
              <a:rPr lang="ja-JP" altLang="en-US" sz="2000" dirty="0" smtClean="0">
                <a:latin typeface="ヒラギノ角ゴ Pro W3"/>
                <a:ea typeface="ヒラギノ角ゴ Pro W3"/>
                <a:cs typeface="ヒラギノ角ゴ Pro W3"/>
              </a:rPr>
              <a:t>が起きることが多いことが</a:t>
            </a:r>
            <a:r>
              <a:rPr lang="en-US" altLang="ja-JP" sz="2000" dirty="0" smtClean="0">
                <a:latin typeface="ヒラギノ角ゴ Pro W3"/>
                <a:ea typeface="ヒラギノ角ゴ Pro W3"/>
                <a:cs typeface="ヒラギノ角ゴ Pro W3"/>
              </a:rPr>
              <a:t/>
            </a:r>
            <a:br>
              <a:rPr lang="en-US" altLang="ja-JP" sz="2000" dirty="0" smtClean="0">
                <a:latin typeface="ヒラギノ角ゴ Pro W3"/>
                <a:ea typeface="ヒラギノ角ゴ Pro W3"/>
                <a:cs typeface="ヒラギノ角ゴ Pro W3"/>
              </a:rPr>
            </a:br>
            <a:r>
              <a:rPr lang="ja-JP" altLang="en-US" sz="2000" dirty="0" smtClean="0">
                <a:latin typeface="ヒラギノ角ゴ Pro W3"/>
                <a:ea typeface="ヒラギノ角ゴ Pro W3"/>
                <a:cs typeface="ヒラギノ角ゴ Pro W3"/>
              </a:rPr>
              <a:t>分かった</a:t>
            </a:r>
            <a:endParaRPr lang="en-US" altLang="ja-JP" sz="2000" dirty="0">
              <a:latin typeface="ヒラギノ角ゴ Pro W3"/>
              <a:ea typeface="ヒラギノ角ゴ Pro W3"/>
              <a:cs typeface="ヒラギノ角ゴ Pro W3"/>
            </a:endParaRPr>
          </a:p>
          <a:p>
            <a:pPr marL="285750" indent="-285750">
              <a:buFont typeface="Arial"/>
              <a:buChar char="•"/>
            </a:pPr>
            <a:r>
              <a:rPr lang="ja-JP" altLang="en-US" sz="2000" dirty="0" smtClean="0">
                <a:latin typeface="ヒラギノ角ゴ Pro W3"/>
                <a:ea typeface="ヒラギノ角ゴ Pro W3"/>
                <a:cs typeface="ヒラギノ角ゴ Pro W3"/>
              </a:rPr>
              <a:t>しかし，ライセンス変更を行うコミットは，変更開始した後も</a:t>
            </a:r>
            <a:r>
              <a:rPr lang="en-US" altLang="ja-JP" sz="2000" dirty="0" smtClean="0">
                <a:latin typeface="ヒラギノ角ゴ Pro W3"/>
                <a:ea typeface="ヒラギノ角ゴ Pro W3"/>
                <a:cs typeface="ヒラギノ角ゴ Pro W3"/>
              </a:rPr>
              <a:t/>
            </a:r>
            <a:br>
              <a:rPr lang="en-US" altLang="ja-JP" sz="2000" dirty="0" smtClean="0">
                <a:latin typeface="ヒラギノ角ゴ Pro W3"/>
                <a:ea typeface="ヒラギノ角ゴ Pro W3"/>
                <a:cs typeface="ヒラギノ角ゴ Pro W3"/>
              </a:rPr>
            </a:br>
            <a:r>
              <a:rPr lang="ja-JP" altLang="en-US" sz="2000" dirty="0" smtClean="0">
                <a:latin typeface="ヒラギノ角ゴ Pro W3"/>
                <a:ea typeface="ヒラギノ角ゴ Pro W3"/>
                <a:cs typeface="ヒラギノ角ゴ Pro W3"/>
              </a:rPr>
              <a:t>長く続いていた</a:t>
            </a:r>
            <a:endParaRPr kumimoji="1" lang="ja-JP" altLang="en-US" sz="2000" dirty="0" smtClean="0">
              <a:latin typeface="ヒラギノ角ゴ Pro W3"/>
              <a:ea typeface="ヒラギノ角ゴ Pro W3"/>
              <a:cs typeface="ヒラギノ角ゴ Pro W3"/>
            </a:endParaRPr>
          </a:p>
        </p:txBody>
      </p:sp>
    </p:spTree>
    <p:extLst>
      <p:ext uri="{BB962C8B-B14F-4D97-AF65-F5344CB8AC3E}">
        <p14:creationId xmlns:p14="http://schemas.microsoft.com/office/powerpoint/2010/main" val="412013032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p:txBody>
          <a:bodyPr/>
          <a:lstStyle/>
          <a:p>
            <a:fld id="{6647B1A4-9C14-B444-A254-D3B482B16817}" type="datetime1">
              <a:rPr kumimoji="1" lang="ja-JP" altLang="en-US" smtClean="0"/>
              <a:t>15/10/14</a:t>
            </a:fld>
            <a:endParaRPr kumimoji="1" lang="ja-JP" altLang="en-US"/>
          </a:p>
        </p:txBody>
      </p:sp>
      <p:sp>
        <p:nvSpPr>
          <p:cNvPr id="5" name="スライド番号プレースホルダー 4"/>
          <p:cNvSpPr>
            <a:spLocks noGrp="1"/>
          </p:cNvSpPr>
          <p:nvPr>
            <p:ph type="sldNum" sz="quarter" idx="12"/>
          </p:nvPr>
        </p:nvSpPr>
        <p:spPr/>
        <p:txBody>
          <a:bodyPr/>
          <a:lstStyle/>
          <a:p>
            <a:fld id="{B55432B4-0D8E-F140-B4D0-116C0CBF2B5F}" type="slidenum">
              <a:rPr kumimoji="1" lang="ja-JP" altLang="en-US" smtClean="0"/>
              <a:t>9</a:t>
            </a:fld>
            <a:endParaRPr kumimoji="1" lang="ja-JP" altLang="en-US"/>
          </a:p>
        </p:txBody>
      </p:sp>
      <p:sp>
        <p:nvSpPr>
          <p:cNvPr id="7" name="タイトル 1"/>
          <p:cNvSpPr txBox="1">
            <a:spLocks/>
          </p:cNvSpPr>
          <p:nvPr/>
        </p:nvSpPr>
        <p:spPr>
          <a:xfrm>
            <a:off x="457200" y="274638"/>
            <a:ext cx="8229600" cy="764344"/>
          </a:xfrm>
          <a:prstGeom prst="rect">
            <a:avLst/>
          </a:prstGeom>
        </p:spPr>
        <p:txBody>
          <a:bodyPr vert="horz" lIns="91440" tIns="45720" rIns="91440" bIns="45720" rtlCol="0" anchor="ctr">
            <a:normAutofit fontScale="90000"/>
          </a:bodyPr>
          <a:lstStyle>
            <a:lvl1pPr algn="ctr" defTabSz="457200" rtl="0" eaLnBrk="1" latinLnBrk="0" hangingPunct="1">
              <a:spcBef>
                <a:spcPct val="0"/>
              </a:spcBef>
              <a:buNone/>
              <a:defRPr kumimoji="1" sz="4400" kern="1200">
                <a:solidFill>
                  <a:schemeClr val="tx1"/>
                </a:solidFill>
                <a:latin typeface="ヒラギノ角ゴ Pro W3"/>
                <a:ea typeface="ヒラギノ角ゴ Pro W3"/>
                <a:cs typeface="ヒラギノ角ゴ Pro W3"/>
              </a:defRPr>
            </a:lvl1pPr>
          </a:lstStyle>
          <a:p>
            <a:pPr algn="l"/>
            <a:r>
              <a:rPr lang="en-US" altLang="ja-JP" dirty="0" smtClean="0"/>
              <a:t>RQ2</a:t>
            </a:r>
            <a:r>
              <a:rPr lang="ja-JP" altLang="en-US" dirty="0" smtClean="0"/>
              <a:t>検証</a:t>
            </a:r>
            <a:r>
              <a:rPr lang="en-US" altLang="ja-JP" dirty="0" smtClean="0"/>
              <a:t>  </a:t>
            </a:r>
            <a:r>
              <a:rPr lang="en-US" altLang="ja-JP" sz="2700" dirty="0" smtClean="0"/>
              <a:t>–</a:t>
            </a:r>
            <a:r>
              <a:rPr lang="ja-JP" altLang="en-US" sz="2700" dirty="0" smtClean="0"/>
              <a:t>ライセンス</a:t>
            </a:r>
            <a:r>
              <a:rPr lang="ja-JP" altLang="en-US" sz="2700" dirty="0"/>
              <a:t>変更における</a:t>
            </a:r>
            <a:r>
              <a:rPr lang="en-US" altLang="ja-JP" sz="2700" dirty="0" err="1"/>
              <a:t>When&amp;Why</a:t>
            </a:r>
            <a:r>
              <a:rPr lang="en-US" altLang="ja-JP" sz="2700" dirty="0" smtClean="0"/>
              <a:t> </a:t>
            </a:r>
            <a:endParaRPr lang="ja-JP" altLang="en-US" sz="2700" dirty="0"/>
          </a:p>
        </p:txBody>
      </p:sp>
      <p:sp>
        <p:nvSpPr>
          <p:cNvPr id="8" name="正方形/長方形 7"/>
          <p:cNvSpPr/>
          <p:nvPr/>
        </p:nvSpPr>
        <p:spPr>
          <a:xfrm>
            <a:off x="457200" y="1281813"/>
            <a:ext cx="2672526" cy="461665"/>
          </a:xfrm>
          <a:prstGeom prst="rect">
            <a:avLst/>
          </a:prstGeom>
        </p:spPr>
        <p:txBody>
          <a:bodyPr wrap="none">
            <a:spAutoFit/>
          </a:bodyPr>
          <a:lstStyle/>
          <a:p>
            <a:pPr marL="285750" indent="-285750">
              <a:buFont typeface="Arial"/>
              <a:buChar char="•"/>
            </a:pPr>
            <a:r>
              <a:rPr lang="en-US" altLang="ja-JP" sz="2400" dirty="0" smtClean="0">
                <a:latin typeface="ヒラギノ角ゴ Pro W3"/>
                <a:ea typeface="ヒラギノ角ゴ Pro W3"/>
                <a:cs typeface="ヒラギノ角ゴ Pro W3"/>
              </a:rPr>
              <a:t>Why</a:t>
            </a:r>
            <a:r>
              <a:rPr lang="ja-JP" altLang="en-US" sz="2400" dirty="0" smtClean="0">
                <a:latin typeface="ヒラギノ角ゴ Pro W3"/>
                <a:ea typeface="ヒラギノ角ゴ Pro W3"/>
                <a:cs typeface="ヒラギノ角ゴ Pro W3"/>
              </a:rPr>
              <a:t>の分析結果</a:t>
            </a:r>
            <a:endParaRPr lang="en-US" altLang="ja-JP" sz="2400" dirty="0">
              <a:latin typeface="ヒラギノ角ゴ Pro W3"/>
              <a:ea typeface="ヒラギノ角ゴ Pro W3"/>
              <a:cs typeface="ヒラギノ角ゴ Pro W3"/>
            </a:endParaRPr>
          </a:p>
        </p:txBody>
      </p:sp>
      <p:grpSp>
        <p:nvGrpSpPr>
          <p:cNvPr id="18" name="図形グループ 17"/>
          <p:cNvGrpSpPr/>
          <p:nvPr/>
        </p:nvGrpSpPr>
        <p:grpSpPr>
          <a:xfrm>
            <a:off x="5065368" y="1743478"/>
            <a:ext cx="4678815" cy="2914920"/>
            <a:chOff x="4957259" y="2005813"/>
            <a:chExt cx="4678815" cy="2914920"/>
          </a:xfrm>
        </p:grpSpPr>
        <p:grpSp>
          <p:nvGrpSpPr>
            <p:cNvPr id="16" name="図形グループ 15"/>
            <p:cNvGrpSpPr/>
            <p:nvPr/>
          </p:nvGrpSpPr>
          <p:grpSpPr>
            <a:xfrm>
              <a:off x="5029414" y="2005813"/>
              <a:ext cx="4606660" cy="2914920"/>
              <a:chOff x="4509889" y="2034673"/>
              <a:chExt cx="4606660" cy="2914920"/>
            </a:xfrm>
          </p:grpSpPr>
          <p:grpSp>
            <p:nvGrpSpPr>
              <p:cNvPr id="14" name="図形グループ 13"/>
              <p:cNvGrpSpPr/>
              <p:nvPr/>
            </p:nvGrpSpPr>
            <p:grpSpPr>
              <a:xfrm>
                <a:off x="4509889" y="2034673"/>
                <a:ext cx="4606660" cy="2914920"/>
                <a:chOff x="4509889" y="2034673"/>
                <a:chExt cx="4606660" cy="2914920"/>
              </a:xfrm>
            </p:grpSpPr>
            <p:pic>
              <p:nvPicPr>
                <p:cNvPr id="12" name="図 11" descr="スクリーンショット 2015-10-11 22.58.3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9889" y="2049103"/>
                  <a:ext cx="4606660" cy="2900490"/>
                </a:xfrm>
                <a:prstGeom prst="rect">
                  <a:avLst/>
                </a:prstGeom>
              </p:spPr>
            </p:pic>
            <p:pic>
              <p:nvPicPr>
                <p:cNvPr id="13" name="図 12" descr="スクリーンショット 2015-10-11 23.00.4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1899" y="2034673"/>
                  <a:ext cx="936956" cy="2900490"/>
                </a:xfrm>
                <a:prstGeom prst="rect">
                  <a:avLst/>
                </a:prstGeom>
              </p:spPr>
            </p:pic>
          </p:grpSp>
          <p:sp>
            <p:nvSpPr>
              <p:cNvPr id="15" name="正方形/長方形 14"/>
              <p:cNvSpPr/>
              <p:nvPr/>
            </p:nvSpPr>
            <p:spPr>
              <a:xfrm>
                <a:off x="8524424" y="2034673"/>
                <a:ext cx="592125" cy="29149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grpSp>
        <p:sp>
          <p:nvSpPr>
            <p:cNvPr id="17" name="正方形/長方形 16"/>
            <p:cNvSpPr/>
            <p:nvPr/>
          </p:nvSpPr>
          <p:spPr>
            <a:xfrm>
              <a:off x="4957259" y="2020243"/>
              <a:ext cx="108109" cy="29004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grpSp>
      <p:pic>
        <p:nvPicPr>
          <p:cNvPr id="11" name="図 10" descr="スクリーンショット 2015-10-11 22.58.46.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893" y="1760503"/>
            <a:ext cx="5081772" cy="1789357"/>
          </a:xfrm>
          <a:prstGeom prst="rect">
            <a:avLst/>
          </a:prstGeom>
        </p:spPr>
      </p:pic>
      <p:sp>
        <p:nvSpPr>
          <p:cNvPr id="19" name="テキスト ボックス 18"/>
          <p:cNvSpPr txBox="1"/>
          <p:nvPr/>
        </p:nvSpPr>
        <p:spPr>
          <a:xfrm>
            <a:off x="271145" y="4956892"/>
            <a:ext cx="8690903" cy="1323439"/>
          </a:xfrm>
          <a:prstGeom prst="rect">
            <a:avLst/>
          </a:prstGeom>
          <a:noFill/>
          <a:ln w="28575" cmpd="sng">
            <a:solidFill>
              <a:schemeClr val="tx2"/>
            </a:solidFill>
          </a:ln>
        </p:spPr>
        <p:txBody>
          <a:bodyPr wrap="square" rtlCol="0">
            <a:spAutoFit/>
          </a:bodyPr>
          <a:lstStyle/>
          <a:p>
            <a:pPr marL="1200150" lvl="2" indent="-285750" algn="ctr">
              <a:buFont typeface="Arial"/>
              <a:buChar char="•"/>
            </a:pPr>
            <a:r>
              <a:rPr kumimoji="1" lang="en-US" altLang="ja-JP" sz="2000" dirty="0" smtClean="0">
                <a:latin typeface="ヒラギノ角ゴ Pro W3"/>
                <a:ea typeface="ヒラギノ角ゴ Pro W3"/>
                <a:cs typeface="ヒラギノ角ゴ Pro W3"/>
              </a:rPr>
              <a:t>“</a:t>
            </a:r>
            <a:r>
              <a:rPr kumimoji="1" lang="ja-JP" altLang="en-US" sz="2000" dirty="0" smtClean="0">
                <a:latin typeface="ヒラギノ角ゴ Pro W3"/>
                <a:ea typeface="ヒラギノ角ゴ Pro W3"/>
                <a:cs typeface="ヒラギノ角ゴ Pro W3"/>
              </a:rPr>
              <a:t>商用</a:t>
            </a:r>
            <a:r>
              <a:rPr kumimoji="1" lang="ja-JP" altLang="en-US" sz="2000" dirty="0" smtClean="0">
                <a:latin typeface="ヒラギノ角ゴ Pro W3"/>
                <a:ea typeface="ヒラギノ角ゴ Pro W3"/>
                <a:cs typeface="ヒラギノ角ゴ Pro W3"/>
              </a:rPr>
              <a:t>ソフトウェアにも適用できるようにする</a:t>
            </a:r>
            <a:r>
              <a:rPr kumimoji="1" lang="ja-JP" altLang="en-US" sz="2000" dirty="0" smtClean="0">
                <a:latin typeface="ヒラギノ角ゴ Pro W3"/>
                <a:ea typeface="ヒラギノ角ゴ Pro W3"/>
                <a:cs typeface="ヒラギノ角ゴ Pro W3"/>
              </a:rPr>
              <a:t>ため</a:t>
            </a:r>
            <a:r>
              <a:rPr kumimoji="1" lang="en-US" altLang="ja-JP" sz="2000" dirty="0" smtClean="0">
                <a:latin typeface="ヒラギノ角ゴ Pro W3"/>
                <a:ea typeface="ヒラギノ角ゴ Pro W3"/>
                <a:cs typeface="ヒラギノ角ゴ Pro W3"/>
              </a:rPr>
              <a:t>”</a:t>
            </a:r>
            <a:r>
              <a:rPr kumimoji="1" lang="ja-JP" altLang="en-US" sz="2000" dirty="0" smtClean="0">
                <a:latin typeface="ヒラギノ角ゴ Pro W3"/>
                <a:ea typeface="ヒラギノ角ゴ Pro W3"/>
                <a:cs typeface="ヒラギノ角ゴ Pro W3"/>
              </a:rPr>
              <a:t>が</a:t>
            </a:r>
            <a:r>
              <a:rPr kumimoji="1" lang="ja-JP" altLang="en-US" sz="2000" dirty="0" smtClean="0">
                <a:latin typeface="ヒラギノ角ゴ Pro W3"/>
                <a:ea typeface="ヒラギノ角ゴ Pro W3"/>
                <a:cs typeface="ヒラギノ角ゴ Pro W3"/>
              </a:rPr>
              <a:t>最も</a:t>
            </a:r>
            <a:r>
              <a:rPr kumimoji="1" lang="ja-JP" altLang="en-US" sz="2000" dirty="0" smtClean="0">
                <a:latin typeface="ヒラギノ角ゴ Pro W3"/>
                <a:ea typeface="ヒラギノ角ゴ Pro W3"/>
                <a:cs typeface="ヒラギノ角ゴ Pro W3"/>
              </a:rPr>
              <a:t>多い</a:t>
            </a:r>
          </a:p>
          <a:p>
            <a:pPr marL="1200150" lvl="2" indent="-285750">
              <a:buFont typeface="Arial"/>
              <a:buChar char="•"/>
            </a:pPr>
            <a:r>
              <a:rPr kumimoji="1" lang="ja-JP" altLang="en-US" sz="2000" dirty="0" smtClean="0">
                <a:latin typeface="ヒラギノ角ゴ Pro W3"/>
                <a:ea typeface="ヒラギノ角ゴ Pro W3"/>
                <a:cs typeface="ヒラギノ角ゴ Pro W3"/>
              </a:rPr>
              <a:t>初回ライセンス適用時より，</a:t>
            </a:r>
            <a:r>
              <a:rPr kumimoji="1" lang="en-US" altLang="ja-JP" sz="2000" dirty="0" smtClean="0">
                <a:latin typeface="ヒラギノ角ゴ Pro W3"/>
                <a:ea typeface="ヒラギノ角ゴ Pro W3"/>
                <a:cs typeface="ヒラギノ角ゴ Pro W3"/>
              </a:rPr>
              <a:t/>
            </a:r>
            <a:br>
              <a:rPr kumimoji="1" lang="en-US" altLang="ja-JP" sz="2000" dirty="0" smtClean="0">
                <a:latin typeface="ヒラギノ角ゴ Pro W3"/>
                <a:ea typeface="ヒラギノ角ゴ Pro W3"/>
                <a:cs typeface="ヒラギノ角ゴ Pro W3"/>
              </a:rPr>
            </a:br>
            <a:r>
              <a:rPr kumimoji="1" lang="ja-JP" altLang="en-US" sz="2000" dirty="0" smtClean="0">
                <a:latin typeface="ヒラギノ角ゴ Pro W3"/>
                <a:ea typeface="ヒラギノ角ゴ Pro W3"/>
                <a:cs typeface="ヒラギノ角ゴ Pro W3"/>
              </a:rPr>
              <a:t>ー</a:t>
            </a:r>
            <a:r>
              <a:rPr kumimoji="1" lang="en-US" altLang="ja-JP" sz="2000" dirty="0" smtClean="0">
                <a:latin typeface="ヒラギノ角ゴ Pro W3"/>
                <a:ea typeface="ヒラギノ角ゴ Pro W3"/>
                <a:cs typeface="ヒラギノ角ゴ Pro W3"/>
              </a:rPr>
              <a:t>”</a:t>
            </a:r>
            <a:r>
              <a:rPr kumimoji="1" lang="ja-JP" altLang="en-US" sz="2000" dirty="0" smtClean="0">
                <a:latin typeface="ヒラギノ角ゴ Pro W3"/>
                <a:ea typeface="ヒラギノ角ゴ Pro W3"/>
                <a:cs typeface="ヒラギノ角ゴ Pro W3"/>
              </a:rPr>
              <a:t>関連するコミュニティの影響</a:t>
            </a:r>
            <a:r>
              <a:rPr kumimoji="1" lang="en-US" altLang="ja-JP" sz="2000" dirty="0" smtClean="0">
                <a:latin typeface="ヒラギノ角ゴ Pro W3"/>
                <a:ea typeface="ヒラギノ角ゴ Pro W3"/>
                <a:cs typeface="ヒラギノ角ゴ Pro W3"/>
              </a:rPr>
              <a:t>”</a:t>
            </a:r>
            <a:r>
              <a:rPr kumimoji="1" lang="ja-JP" altLang="en-US" sz="2000" dirty="0" smtClean="0">
                <a:latin typeface="ヒラギノ角ゴ Pro W3"/>
                <a:ea typeface="ヒラギノ角ゴ Pro W3"/>
                <a:cs typeface="ヒラギノ角ゴ Pro W3"/>
              </a:rPr>
              <a:t>は低くなっている</a:t>
            </a:r>
            <a:r>
              <a:rPr lang="en-US" altLang="ja-JP" sz="2000" dirty="0" smtClean="0">
                <a:latin typeface="ヒラギノ角ゴ Pro W3"/>
                <a:ea typeface="ヒラギノ角ゴ Pro W3"/>
                <a:cs typeface="ヒラギノ角ゴ Pro W3"/>
              </a:rPr>
              <a:t/>
            </a:r>
            <a:br>
              <a:rPr lang="en-US" altLang="ja-JP" sz="2000" dirty="0" smtClean="0">
                <a:latin typeface="ヒラギノ角ゴ Pro W3"/>
                <a:ea typeface="ヒラギノ角ゴ Pro W3"/>
                <a:cs typeface="ヒラギノ角ゴ Pro W3"/>
              </a:rPr>
            </a:br>
            <a:r>
              <a:rPr lang="ja-JP" altLang="en-US" sz="2000" dirty="0" smtClean="0">
                <a:latin typeface="ヒラギノ角ゴ Pro W3"/>
                <a:ea typeface="ヒラギノ角ゴ Pro W3"/>
                <a:cs typeface="ヒラギノ角ゴ Pro W3"/>
              </a:rPr>
              <a:t>ー</a:t>
            </a:r>
            <a:r>
              <a:rPr kumimoji="1" lang="ja-JP" altLang="en-US" sz="2000" dirty="0" smtClean="0">
                <a:latin typeface="ヒラギノ角ゴ Pro W3"/>
                <a:ea typeface="ヒラギノ角ゴ Pro W3"/>
                <a:cs typeface="ヒラギノ角ゴ Pro W3"/>
              </a:rPr>
              <a:t>全体的に変更理由が多様になっている</a:t>
            </a:r>
            <a:endParaRPr kumimoji="1" lang="en-US" altLang="ja-JP" sz="2000" dirty="0" smtClean="0">
              <a:latin typeface="ヒラギノ角ゴ Pro W3"/>
              <a:ea typeface="ヒラギノ角ゴ Pro W3"/>
              <a:cs typeface="ヒラギノ角ゴ Pro W3"/>
            </a:endParaRPr>
          </a:p>
        </p:txBody>
      </p:sp>
      <p:sp>
        <p:nvSpPr>
          <p:cNvPr id="20" name="正方形/長方形 19"/>
          <p:cNvSpPr/>
          <p:nvPr/>
        </p:nvSpPr>
        <p:spPr>
          <a:xfrm>
            <a:off x="4646862" y="2857199"/>
            <a:ext cx="490661" cy="187594"/>
          </a:xfrm>
          <a:prstGeom prst="rect">
            <a:avLst/>
          </a:prstGeom>
          <a:noFill/>
          <a:ln w="28575"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22" name="正方形/長方形 21"/>
          <p:cNvSpPr/>
          <p:nvPr/>
        </p:nvSpPr>
        <p:spPr>
          <a:xfrm>
            <a:off x="8657938" y="1714198"/>
            <a:ext cx="479689" cy="271991"/>
          </a:xfrm>
          <a:prstGeom prst="rect">
            <a:avLst/>
          </a:prstGeom>
          <a:noFill/>
          <a:ln w="28575"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23" name="正方形/長方形 22"/>
          <p:cNvSpPr/>
          <p:nvPr/>
        </p:nvSpPr>
        <p:spPr>
          <a:xfrm>
            <a:off x="8664311" y="2138589"/>
            <a:ext cx="479689" cy="271991"/>
          </a:xfrm>
          <a:prstGeom prst="rect">
            <a:avLst/>
          </a:prstGeom>
          <a:noFill/>
          <a:ln w="28575"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21" name="正方形/長方形 20"/>
          <p:cNvSpPr/>
          <p:nvPr/>
        </p:nvSpPr>
        <p:spPr>
          <a:xfrm>
            <a:off x="557097" y="5050055"/>
            <a:ext cx="490661" cy="186639"/>
          </a:xfrm>
          <a:prstGeom prst="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24" name="正方形/長方形 23"/>
          <p:cNvSpPr/>
          <p:nvPr/>
        </p:nvSpPr>
        <p:spPr>
          <a:xfrm>
            <a:off x="563221" y="5387345"/>
            <a:ext cx="479689" cy="190800"/>
          </a:xfrm>
          <a:prstGeom prst="rect">
            <a:avLst/>
          </a:prstGeom>
          <a:noFill/>
          <a:ln w="28575"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Tree>
    <p:extLst>
      <p:ext uri="{BB962C8B-B14F-4D97-AF65-F5344CB8AC3E}">
        <p14:creationId xmlns:p14="http://schemas.microsoft.com/office/powerpoint/2010/main" val="228367710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6368"/>
            <a:ext cx="8229600" cy="1143000"/>
          </a:xfrm>
        </p:spPr>
        <p:txBody>
          <a:bodyPr>
            <a:normAutofit fontScale="90000"/>
          </a:bodyPr>
          <a:lstStyle/>
          <a:p>
            <a:r>
              <a:rPr kumimoji="1" lang="en-US" altLang="ja-JP" dirty="0" smtClean="0"/>
              <a:t>RQ3</a:t>
            </a:r>
            <a:r>
              <a:rPr lang="ja-JP" altLang="en-US" dirty="0" smtClean="0"/>
              <a:t>検証 </a:t>
            </a:r>
            <a:r>
              <a:rPr lang="en-US" altLang="ja-JP" sz="3100" dirty="0" smtClean="0"/>
              <a:t>–</a:t>
            </a:r>
            <a:r>
              <a:rPr lang="ja-JP" altLang="en-US" sz="3100" dirty="0" smtClean="0"/>
              <a:t>どのよう</a:t>
            </a:r>
            <a:r>
              <a:rPr lang="ja-JP" altLang="en-US" sz="3100" dirty="0" smtClean="0"/>
              <a:t>な</a:t>
            </a:r>
            <a:r>
              <a:rPr lang="ja-JP" altLang="en-US" sz="3100" dirty="0" smtClean="0"/>
              <a:t>再利用における</a:t>
            </a:r>
            <a:r>
              <a:rPr lang="ja-JP" altLang="en-US" sz="3100" dirty="0" smtClean="0"/>
              <a:t>ライセンス</a:t>
            </a:r>
            <a:r>
              <a:rPr lang="ja-JP" altLang="en-US" sz="3100" dirty="0" smtClean="0"/>
              <a:t>の問題</a:t>
            </a:r>
            <a:r>
              <a:rPr lang="ja-JP" altLang="en-US" sz="3100" dirty="0" smtClean="0"/>
              <a:t>を経験</a:t>
            </a:r>
            <a:r>
              <a:rPr lang="ja-JP" altLang="en-US" sz="3100" dirty="0" smtClean="0"/>
              <a:t>したか</a:t>
            </a:r>
            <a:endParaRPr kumimoji="1" lang="ja-JP" altLang="en-US" sz="3100" dirty="0"/>
          </a:p>
        </p:txBody>
      </p:sp>
      <p:sp>
        <p:nvSpPr>
          <p:cNvPr id="4" name="日付プレースホルダー 3"/>
          <p:cNvSpPr>
            <a:spLocks noGrp="1"/>
          </p:cNvSpPr>
          <p:nvPr>
            <p:ph type="dt" sz="half" idx="10"/>
          </p:nvPr>
        </p:nvSpPr>
        <p:spPr/>
        <p:txBody>
          <a:bodyPr/>
          <a:lstStyle/>
          <a:p>
            <a:fld id="{6647B1A4-9C14-B444-A254-D3B482B16817}" type="datetime1">
              <a:rPr kumimoji="1" lang="ja-JP" altLang="en-US" smtClean="0"/>
              <a:t>15/10/14</a:t>
            </a:fld>
            <a:endParaRPr kumimoji="1" lang="ja-JP" altLang="en-US"/>
          </a:p>
        </p:txBody>
      </p:sp>
      <p:sp>
        <p:nvSpPr>
          <p:cNvPr id="5" name="スライド番号プレースホルダー 4"/>
          <p:cNvSpPr>
            <a:spLocks noGrp="1"/>
          </p:cNvSpPr>
          <p:nvPr>
            <p:ph type="sldNum" sz="quarter" idx="12"/>
          </p:nvPr>
        </p:nvSpPr>
        <p:spPr/>
        <p:txBody>
          <a:bodyPr/>
          <a:lstStyle/>
          <a:p>
            <a:fld id="{B55432B4-0D8E-F140-B4D0-116C0CBF2B5F}" type="slidenum">
              <a:rPr kumimoji="1" lang="ja-JP" altLang="en-US" smtClean="0"/>
              <a:t>10</a:t>
            </a:fld>
            <a:endParaRPr kumimoji="1" lang="ja-JP" altLang="en-US"/>
          </a:p>
        </p:txBody>
      </p:sp>
      <p:pic>
        <p:nvPicPr>
          <p:cNvPr id="6" name="図 5" descr="Q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4925" y="1215615"/>
            <a:ext cx="5648100" cy="4453310"/>
          </a:xfrm>
          <a:prstGeom prst="rect">
            <a:avLst/>
          </a:prstGeom>
        </p:spPr>
      </p:pic>
      <p:sp>
        <p:nvSpPr>
          <p:cNvPr id="8" name="テキスト ボックス 7"/>
          <p:cNvSpPr txBox="1"/>
          <p:nvPr/>
        </p:nvSpPr>
        <p:spPr>
          <a:xfrm>
            <a:off x="656451" y="5778761"/>
            <a:ext cx="8187858" cy="769441"/>
          </a:xfrm>
          <a:prstGeom prst="rect">
            <a:avLst/>
          </a:prstGeom>
          <a:noFill/>
          <a:ln w="28575" cmpd="sng">
            <a:solidFill>
              <a:schemeClr val="tx2"/>
            </a:solidFill>
          </a:ln>
        </p:spPr>
        <p:txBody>
          <a:bodyPr wrap="square" rtlCol="0">
            <a:spAutoFit/>
          </a:bodyPr>
          <a:lstStyle/>
          <a:p>
            <a:pPr marL="342900" indent="-342900">
              <a:buFont typeface="Arial"/>
              <a:buChar char="•"/>
            </a:pPr>
            <a:r>
              <a:rPr lang="en-US" altLang="ja-JP" sz="2400" dirty="0" smtClean="0">
                <a:solidFill>
                  <a:srgbClr val="000000"/>
                </a:solidFill>
                <a:latin typeface="ヒラギノ角ゴ Pro W3"/>
                <a:ea typeface="ヒラギノ角ゴ Pro W3"/>
                <a:cs typeface="ヒラギノ角ゴ Pro W3"/>
              </a:rPr>
              <a:t>      </a:t>
            </a:r>
            <a:r>
              <a:rPr lang="ja-JP" altLang="en-US" sz="2400" dirty="0" smtClean="0">
                <a:solidFill>
                  <a:srgbClr val="000000"/>
                </a:solidFill>
                <a:latin typeface="ヒラギノ角ゴ Pro W3"/>
                <a:ea typeface="ヒラギノ角ゴ Pro W3"/>
                <a:cs typeface="ヒラギノ角ゴ Pro W3"/>
              </a:rPr>
              <a:t> </a:t>
            </a:r>
            <a:r>
              <a:rPr lang="en-US" altLang="ja-JP" sz="2000" dirty="0" smtClean="0">
                <a:solidFill>
                  <a:srgbClr val="000000"/>
                </a:solidFill>
                <a:latin typeface="ヒラギノ角ゴ Pro W3"/>
                <a:ea typeface="ヒラギノ角ゴ Pro W3"/>
                <a:cs typeface="ヒラギノ角ゴ Pro W3"/>
              </a:rPr>
              <a:t>55</a:t>
            </a:r>
            <a:r>
              <a:rPr kumimoji="1" lang="en-US" altLang="ja-JP" sz="2000" dirty="0" smtClean="0">
                <a:solidFill>
                  <a:srgbClr val="000000"/>
                </a:solidFill>
                <a:latin typeface="ヒラギノ角ゴ Pro W3"/>
                <a:ea typeface="ヒラギノ角ゴ Pro W3"/>
                <a:cs typeface="ヒラギノ角ゴ Pro W3"/>
              </a:rPr>
              <a:t>.8</a:t>
            </a:r>
            <a:r>
              <a:rPr kumimoji="1" lang="en-US" altLang="ja-JP" sz="2000" dirty="0" smtClean="0">
                <a:solidFill>
                  <a:srgbClr val="000000"/>
                </a:solidFill>
                <a:latin typeface="ヒラギノ角ゴ Pro W3"/>
                <a:ea typeface="ヒラギノ角ゴ Pro W3"/>
                <a:cs typeface="ヒラギノ角ゴ Pro W3"/>
              </a:rPr>
              <a:t>%</a:t>
            </a:r>
            <a:r>
              <a:rPr kumimoji="1" lang="ja-JP" altLang="en-US" sz="2000" dirty="0" smtClean="0">
                <a:solidFill>
                  <a:srgbClr val="000000"/>
                </a:solidFill>
                <a:latin typeface="ヒラギノ角ゴ Pro W3"/>
                <a:ea typeface="ヒラギノ角ゴ Pro W3"/>
                <a:cs typeface="ヒラギノ角ゴ Pro W3"/>
              </a:rPr>
              <a:t>の人</a:t>
            </a:r>
            <a:r>
              <a:rPr kumimoji="1" lang="ja-JP" altLang="en-US" sz="2000" dirty="0" smtClean="0">
                <a:solidFill>
                  <a:srgbClr val="000000"/>
                </a:solidFill>
                <a:latin typeface="ヒラギノ角ゴ Pro W3"/>
                <a:ea typeface="ヒラギノ角ゴ Pro W3"/>
                <a:cs typeface="ヒラギノ角ゴ Pro W3"/>
              </a:rPr>
              <a:t>は</a:t>
            </a:r>
            <a:r>
              <a:rPr kumimoji="1" lang="ja-JP" altLang="en-US" sz="2000" dirty="0" smtClean="0">
                <a:solidFill>
                  <a:srgbClr val="000000"/>
                </a:solidFill>
                <a:latin typeface="ヒラギノ角ゴ Pro W3"/>
                <a:ea typeface="ヒラギノ角ゴ Pro W3"/>
                <a:cs typeface="ヒラギノ角ゴ Pro W3"/>
              </a:rPr>
              <a:t>再利用における</a:t>
            </a:r>
            <a:r>
              <a:rPr kumimoji="1" lang="ja-JP" altLang="en-US" sz="2000" dirty="0" smtClean="0">
                <a:solidFill>
                  <a:srgbClr val="000000"/>
                </a:solidFill>
                <a:latin typeface="ヒラギノ角ゴ Pro W3"/>
                <a:ea typeface="ヒラギノ角ゴ Pro W3"/>
                <a:cs typeface="ヒラギノ角ゴ Pro W3"/>
              </a:rPr>
              <a:t>ライセンス</a:t>
            </a:r>
            <a:r>
              <a:rPr kumimoji="1" lang="ja-JP" altLang="en-US" sz="2000" dirty="0" smtClean="0">
                <a:solidFill>
                  <a:srgbClr val="000000"/>
                </a:solidFill>
                <a:latin typeface="ヒラギノ角ゴ Pro W3"/>
                <a:ea typeface="ヒラギノ角ゴ Pro W3"/>
                <a:cs typeface="ヒラギノ角ゴ Pro W3"/>
              </a:rPr>
              <a:t>の問題経験している</a:t>
            </a:r>
            <a:endParaRPr kumimoji="1" lang="en-US" altLang="ja-JP" sz="2000" dirty="0" smtClean="0">
              <a:solidFill>
                <a:srgbClr val="000000"/>
              </a:solidFill>
              <a:latin typeface="ヒラギノ角ゴ Pro W3"/>
              <a:ea typeface="ヒラギノ角ゴ Pro W3"/>
              <a:cs typeface="ヒラギノ角ゴ Pro W3"/>
            </a:endParaRPr>
          </a:p>
          <a:p>
            <a:pPr marL="342900" indent="-342900">
              <a:buFont typeface="Arial"/>
              <a:buChar char="•"/>
            </a:pPr>
            <a:r>
              <a:rPr kumimoji="1" lang="en-US" altLang="ja-JP" sz="2000" dirty="0" smtClean="0">
                <a:solidFill>
                  <a:srgbClr val="000000"/>
                </a:solidFill>
                <a:latin typeface="ヒラギノ角ゴ Pro W3"/>
                <a:ea typeface="ヒラギノ角ゴ Pro W3"/>
                <a:cs typeface="ヒラギノ角ゴ Pro W3"/>
              </a:rPr>
              <a:t>       </a:t>
            </a:r>
            <a:r>
              <a:rPr kumimoji="1" lang="ja-JP" altLang="en-US" sz="2000" dirty="0" smtClean="0">
                <a:solidFill>
                  <a:srgbClr val="000000"/>
                </a:solidFill>
                <a:latin typeface="ヒラギノ角ゴ Pro W3"/>
                <a:ea typeface="ヒラギノ角ゴ Pro W3"/>
                <a:cs typeface="ヒラギノ角ゴ Pro W3"/>
              </a:rPr>
              <a:t> </a:t>
            </a:r>
            <a:r>
              <a:rPr kumimoji="1" lang="ja-JP" altLang="en-US" sz="2000" dirty="0" smtClean="0">
                <a:solidFill>
                  <a:srgbClr val="000000"/>
                </a:solidFill>
                <a:latin typeface="ヒラギノ角ゴ Pro W3"/>
                <a:ea typeface="ヒラギノ角ゴ Pro W3"/>
                <a:cs typeface="ヒラギノ角ゴ Pro W3"/>
              </a:rPr>
              <a:t>ライセンス</a:t>
            </a:r>
            <a:r>
              <a:rPr kumimoji="1" lang="ja-JP" altLang="en-US" sz="2000" dirty="0" smtClean="0">
                <a:solidFill>
                  <a:srgbClr val="000000"/>
                </a:solidFill>
                <a:latin typeface="ヒラギノ角ゴ Pro W3"/>
                <a:ea typeface="ヒラギノ角ゴ Pro W3"/>
                <a:cs typeface="ヒラギノ角ゴ Pro W3"/>
              </a:rPr>
              <a:t>が難しくて理解</a:t>
            </a:r>
            <a:r>
              <a:rPr kumimoji="1" lang="ja-JP" altLang="en-US" sz="2000" dirty="0" smtClean="0">
                <a:solidFill>
                  <a:srgbClr val="000000"/>
                </a:solidFill>
                <a:latin typeface="ヒラギノ角ゴ Pro W3"/>
                <a:ea typeface="ヒラギノ角ゴ Pro W3"/>
                <a:cs typeface="ヒラギノ角ゴ Pro W3"/>
              </a:rPr>
              <a:t>できな</a:t>
            </a:r>
            <a:r>
              <a:rPr kumimoji="1" lang="ja-JP" altLang="en-US" sz="2000" dirty="0" smtClean="0">
                <a:solidFill>
                  <a:srgbClr val="000000"/>
                </a:solidFill>
                <a:latin typeface="ヒラギノ角ゴ Pro W3"/>
                <a:ea typeface="ヒラギノ角ゴ Pro W3"/>
                <a:cs typeface="ヒラギノ角ゴ Pro W3"/>
              </a:rPr>
              <a:t>いことが多い</a:t>
            </a:r>
            <a:endParaRPr kumimoji="1" lang="ja-JP" altLang="en-US" sz="2000" dirty="0">
              <a:solidFill>
                <a:srgbClr val="000000"/>
              </a:solidFill>
              <a:latin typeface="ヒラギノ角ゴ Pro W3"/>
              <a:ea typeface="ヒラギノ角ゴ Pro W3"/>
              <a:cs typeface="ヒラギノ角ゴ Pro W3"/>
            </a:endParaRPr>
          </a:p>
        </p:txBody>
      </p:sp>
      <p:sp>
        <p:nvSpPr>
          <p:cNvPr id="9" name="正方形/長方形 8"/>
          <p:cNvSpPr/>
          <p:nvPr/>
        </p:nvSpPr>
        <p:spPr>
          <a:xfrm>
            <a:off x="6883706" y="5396934"/>
            <a:ext cx="640457" cy="271991"/>
          </a:xfrm>
          <a:prstGeom prst="rect">
            <a:avLst/>
          </a:prstGeom>
          <a:noFill/>
          <a:ln w="28575"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10" name="正方形/長方形 9"/>
          <p:cNvSpPr/>
          <p:nvPr/>
        </p:nvSpPr>
        <p:spPr>
          <a:xfrm>
            <a:off x="6874756" y="3529092"/>
            <a:ext cx="640457" cy="271991"/>
          </a:xfrm>
          <a:prstGeom prst="rect">
            <a:avLst/>
          </a:prstGeom>
          <a:noFill/>
          <a:ln w="28575"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11" name="正方形/長方形 10"/>
          <p:cNvSpPr/>
          <p:nvPr/>
        </p:nvSpPr>
        <p:spPr>
          <a:xfrm>
            <a:off x="6883706" y="4011203"/>
            <a:ext cx="640457" cy="271991"/>
          </a:xfrm>
          <a:prstGeom prst="rect">
            <a:avLst/>
          </a:prstGeom>
          <a:noFill/>
          <a:ln w="28575"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13" name="正方形/長方形 12"/>
          <p:cNvSpPr/>
          <p:nvPr/>
        </p:nvSpPr>
        <p:spPr>
          <a:xfrm>
            <a:off x="6883706" y="4893638"/>
            <a:ext cx="640457" cy="271991"/>
          </a:xfrm>
          <a:prstGeom prst="rect">
            <a:avLst/>
          </a:prstGeom>
          <a:noFill/>
          <a:ln w="28575"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12" name="正方形/長方形 11"/>
          <p:cNvSpPr/>
          <p:nvPr/>
        </p:nvSpPr>
        <p:spPr>
          <a:xfrm>
            <a:off x="1007590" y="6233727"/>
            <a:ext cx="640457" cy="271991"/>
          </a:xfrm>
          <a:prstGeom prst="rect">
            <a:avLst/>
          </a:prstGeom>
          <a:noFill/>
          <a:ln w="28575"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14" name="正方形/長方形 13"/>
          <p:cNvSpPr/>
          <p:nvPr/>
        </p:nvSpPr>
        <p:spPr>
          <a:xfrm>
            <a:off x="1007590" y="5884042"/>
            <a:ext cx="640457" cy="271991"/>
          </a:xfrm>
          <a:prstGeom prst="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Tree>
    <p:extLst>
      <p:ext uri="{BB962C8B-B14F-4D97-AF65-F5344CB8AC3E}">
        <p14:creationId xmlns:p14="http://schemas.microsoft.com/office/powerpoint/2010/main" val="193149604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おまけ</a:t>
            </a:r>
            <a:r>
              <a:rPr kumimoji="1" lang="en-US" altLang="ja-JP" dirty="0" smtClean="0"/>
              <a:t/>
            </a:r>
            <a:br>
              <a:rPr kumimoji="1" lang="en-US" altLang="ja-JP" dirty="0" smtClean="0"/>
            </a:br>
            <a:r>
              <a:rPr kumimoji="1" lang="en-US" altLang="ja-JP" sz="3100" dirty="0" smtClean="0"/>
              <a:t>Github</a:t>
            </a:r>
            <a:r>
              <a:rPr kumimoji="1" lang="ja-JP" altLang="en-US" sz="3100" dirty="0" smtClean="0"/>
              <a:t>ライセンス選択サポートは役立っているか</a:t>
            </a:r>
            <a:endParaRPr kumimoji="1" lang="ja-JP" altLang="en-US" sz="3100" dirty="0"/>
          </a:p>
        </p:txBody>
      </p:sp>
      <p:sp>
        <p:nvSpPr>
          <p:cNvPr id="4" name="日付プレースホルダー 3"/>
          <p:cNvSpPr>
            <a:spLocks noGrp="1"/>
          </p:cNvSpPr>
          <p:nvPr>
            <p:ph type="dt" sz="half" idx="10"/>
          </p:nvPr>
        </p:nvSpPr>
        <p:spPr/>
        <p:txBody>
          <a:bodyPr/>
          <a:lstStyle/>
          <a:p>
            <a:fld id="{6647B1A4-9C14-B444-A254-D3B482B16817}" type="datetime1">
              <a:rPr kumimoji="1" lang="ja-JP" altLang="en-US" smtClean="0"/>
              <a:t>15/10/14</a:t>
            </a:fld>
            <a:endParaRPr kumimoji="1" lang="ja-JP" altLang="en-US"/>
          </a:p>
        </p:txBody>
      </p:sp>
      <p:sp>
        <p:nvSpPr>
          <p:cNvPr id="5" name="スライド番号プレースホルダー 4"/>
          <p:cNvSpPr>
            <a:spLocks noGrp="1"/>
          </p:cNvSpPr>
          <p:nvPr>
            <p:ph type="sldNum" sz="quarter" idx="12"/>
          </p:nvPr>
        </p:nvSpPr>
        <p:spPr/>
        <p:txBody>
          <a:bodyPr/>
          <a:lstStyle/>
          <a:p>
            <a:fld id="{B55432B4-0D8E-F140-B4D0-116C0CBF2B5F}" type="slidenum">
              <a:rPr kumimoji="1" lang="ja-JP" altLang="en-US" smtClean="0"/>
              <a:t>11</a:t>
            </a:fld>
            <a:endParaRPr kumimoji="1" lang="ja-JP" altLang="en-US"/>
          </a:p>
        </p:txBody>
      </p:sp>
      <p:pic>
        <p:nvPicPr>
          <p:cNvPr id="10" name="図 9"/>
          <p:cNvPicPr>
            <a:picLocks noChangeAspect="1"/>
          </p:cNvPicPr>
          <p:nvPr/>
        </p:nvPicPr>
        <p:blipFill>
          <a:blip r:embed="rId2"/>
          <a:stretch>
            <a:fillRect/>
          </a:stretch>
        </p:blipFill>
        <p:spPr>
          <a:xfrm>
            <a:off x="1414263" y="1589670"/>
            <a:ext cx="6563663" cy="4736777"/>
          </a:xfrm>
          <a:prstGeom prst="rect">
            <a:avLst/>
          </a:prstGeom>
        </p:spPr>
      </p:pic>
    </p:spTree>
    <p:extLst>
      <p:ext uri="{BB962C8B-B14F-4D97-AF65-F5344CB8AC3E}">
        <p14:creationId xmlns:p14="http://schemas.microsoft.com/office/powerpoint/2010/main" val="201911822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err="1" smtClean="0"/>
              <a:t>Github</a:t>
            </a:r>
            <a:r>
              <a:rPr lang="ja-JP" altLang="en-US" dirty="0"/>
              <a:t>ライセンス</a:t>
            </a:r>
            <a:r>
              <a:rPr lang="ja-JP" altLang="en-US" dirty="0" smtClean="0"/>
              <a:t>選択サポートについてのアンケート</a:t>
            </a:r>
            <a:endParaRPr kumimoji="1" lang="ja-JP" altLang="en-US" dirty="0"/>
          </a:p>
        </p:txBody>
      </p:sp>
      <p:sp>
        <p:nvSpPr>
          <p:cNvPr id="5" name="スライド番号プレースホルダー 4"/>
          <p:cNvSpPr>
            <a:spLocks noGrp="1"/>
          </p:cNvSpPr>
          <p:nvPr>
            <p:ph type="sldNum" sz="quarter" idx="12"/>
          </p:nvPr>
        </p:nvSpPr>
        <p:spPr>
          <a:xfrm>
            <a:off x="6899550" y="92075"/>
            <a:ext cx="2133600" cy="365125"/>
          </a:xfrm>
        </p:spPr>
        <p:txBody>
          <a:bodyPr/>
          <a:lstStyle/>
          <a:p>
            <a:fld id="{B55432B4-0D8E-F140-B4D0-116C0CBF2B5F}" type="slidenum">
              <a:rPr kumimoji="1" lang="ja-JP" altLang="en-US" smtClean="0"/>
              <a:t>12</a:t>
            </a:fld>
            <a:endParaRPr kumimoji="1" lang="ja-JP" altLang="en-US" dirty="0"/>
          </a:p>
        </p:txBody>
      </p:sp>
      <p:pic>
        <p:nvPicPr>
          <p:cNvPr id="7" name="図 6" descr="Q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350" y="1573125"/>
            <a:ext cx="4988612" cy="2210366"/>
          </a:xfrm>
          <a:prstGeom prst="rect">
            <a:avLst/>
          </a:prstGeom>
        </p:spPr>
      </p:pic>
      <p:pic>
        <p:nvPicPr>
          <p:cNvPr id="8" name="図 7" descr="Q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6394" y="3855680"/>
            <a:ext cx="5940406" cy="1606916"/>
          </a:xfrm>
          <a:prstGeom prst="rect">
            <a:avLst/>
          </a:prstGeom>
        </p:spPr>
      </p:pic>
      <p:sp>
        <p:nvSpPr>
          <p:cNvPr id="9" name="テキスト ボックス 8"/>
          <p:cNvSpPr txBox="1"/>
          <p:nvPr/>
        </p:nvSpPr>
        <p:spPr>
          <a:xfrm>
            <a:off x="318916" y="5549991"/>
            <a:ext cx="8520281" cy="1107996"/>
          </a:xfrm>
          <a:prstGeom prst="rect">
            <a:avLst/>
          </a:prstGeom>
          <a:noFill/>
          <a:ln w="28575" cmpd="sng">
            <a:solidFill>
              <a:schemeClr val="tx2"/>
            </a:solidFill>
          </a:ln>
        </p:spPr>
        <p:txBody>
          <a:bodyPr wrap="none" rtlCol="0">
            <a:spAutoFit/>
          </a:bodyPr>
          <a:lstStyle/>
          <a:p>
            <a:r>
              <a:rPr lang="en-US" altLang="ja-JP" sz="2400" dirty="0" smtClean="0">
                <a:solidFill>
                  <a:srgbClr val="000000"/>
                </a:solidFill>
                <a:latin typeface="ヒラギノ角ゴ Pro W3"/>
                <a:ea typeface="ヒラギノ角ゴ Pro W3"/>
                <a:cs typeface="ヒラギノ角ゴ Pro W3"/>
              </a:rPr>
              <a:t>Q6</a:t>
            </a:r>
            <a:r>
              <a:rPr lang="ja-JP" altLang="en-US" sz="2400" dirty="0" smtClean="0">
                <a:solidFill>
                  <a:srgbClr val="000000"/>
                </a:solidFill>
                <a:latin typeface="ヒラギノ角ゴ Pro W3"/>
                <a:ea typeface="ヒラギノ角ゴ Pro W3"/>
                <a:cs typeface="ヒラギノ角ゴ Pro W3"/>
              </a:rPr>
              <a:t>　使う前にライセンスを決めている人が</a:t>
            </a:r>
            <a:r>
              <a:rPr kumimoji="1" lang="ja-JP" altLang="en-US" sz="2400" dirty="0" smtClean="0">
                <a:solidFill>
                  <a:srgbClr val="000000"/>
                </a:solidFill>
                <a:latin typeface="ヒラギノ角ゴ Pro W3"/>
                <a:ea typeface="ヒラギノ角ゴ Pro W3"/>
                <a:cs typeface="ヒラギノ角ゴ Pro W3"/>
              </a:rPr>
              <a:t>半数</a:t>
            </a:r>
            <a:endParaRPr kumimoji="1" lang="en-US" altLang="ja-JP" sz="2400" dirty="0" smtClean="0">
              <a:solidFill>
                <a:srgbClr val="000000"/>
              </a:solidFill>
              <a:latin typeface="ヒラギノ角ゴ Pro W3"/>
              <a:ea typeface="ヒラギノ角ゴ Pro W3"/>
              <a:cs typeface="ヒラギノ角ゴ Pro W3"/>
            </a:endParaRPr>
          </a:p>
          <a:p>
            <a:r>
              <a:rPr lang="en-US" altLang="ja-JP" sz="2400" dirty="0" smtClean="0">
                <a:solidFill>
                  <a:srgbClr val="000000"/>
                </a:solidFill>
                <a:latin typeface="ヒラギノ角ゴ Pro W3"/>
                <a:ea typeface="ヒラギノ角ゴ Pro W3"/>
                <a:cs typeface="ヒラギノ角ゴ Pro W3"/>
              </a:rPr>
              <a:t>Q7</a:t>
            </a:r>
            <a:r>
              <a:rPr lang="ja-JP" altLang="en-US" sz="2400" dirty="0" smtClean="0">
                <a:solidFill>
                  <a:srgbClr val="000000"/>
                </a:solidFill>
                <a:latin typeface="ヒラギノ角ゴ Pro W3"/>
                <a:ea typeface="ヒラギノ角ゴ Pro W3"/>
                <a:cs typeface="ヒラギノ角ゴ Pro W3"/>
              </a:rPr>
              <a:t>　</a:t>
            </a:r>
            <a:r>
              <a:rPr lang="ja-JP" altLang="ja-JP" sz="2400" dirty="0" smtClean="0">
                <a:solidFill>
                  <a:srgbClr val="000000"/>
                </a:solidFill>
                <a:latin typeface="ヒラギノ角ゴ Pro W3"/>
                <a:ea typeface="ヒラギノ角ゴ Pro W3"/>
                <a:cs typeface="ヒラギノ角ゴ Pro W3"/>
              </a:rPr>
              <a:t>G</a:t>
            </a:r>
            <a:r>
              <a:rPr lang="en-US" altLang="ja-JP" sz="2400" dirty="0" err="1" smtClean="0">
                <a:solidFill>
                  <a:srgbClr val="000000"/>
                </a:solidFill>
                <a:latin typeface="ヒラギノ角ゴ Pro W3"/>
                <a:ea typeface="ヒラギノ角ゴ Pro W3"/>
                <a:cs typeface="ヒラギノ角ゴ Pro W3"/>
              </a:rPr>
              <a:t>ithub</a:t>
            </a:r>
            <a:r>
              <a:rPr lang="ja-JP" altLang="en-US" sz="2400" dirty="0" smtClean="0">
                <a:solidFill>
                  <a:srgbClr val="000000"/>
                </a:solidFill>
                <a:latin typeface="ヒラギノ角ゴ Pro W3"/>
                <a:ea typeface="ヒラギノ角ゴ Pro W3"/>
                <a:cs typeface="ヒラギノ角ゴ Pro W3"/>
              </a:rPr>
              <a:t>にはライセンスに関するサポートは望まない</a:t>
            </a:r>
            <a:endParaRPr lang="en-US" altLang="ja-JP" sz="2400" dirty="0" smtClean="0">
              <a:solidFill>
                <a:srgbClr val="000000"/>
              </a:solidFill>
              <a:latin typeface="ヒラギノ角ゴ Pro W3"/>
              <a:ea typeface="ヒラギノ角ゴ Pro W3"/>
              <a:cs typeface="ヒラギノ角ゴ Pro W3"/>
            </a:endParaRPr>
          </a:p>
          <a:p>
            <a:pPr marL="800100" lvl="1" indent="-342900">
              <a:buFont typeface="Arial"/>
              <a:buChar char="•"/>
            </a:pPr>
            <a:r>
              <a:rPr kumimoji="1" lang="ja-JP" altLang="en-US" u="sng" dirty="0" smtClean="0">
                <a:solidFill>
                  <a:srgbClr val="000000"/>
                </a:solidFill>
                <a:latin typeface="ヒラギノ角ゴ Pro W3"/>
                <a:ea typeface="ヒラギノ角ゴ Pro W3"/>
                <a:cs typeface="ヒラギノ角ゴ Pro W3"/>
              </a:rPr>
              <a:t>たった</a:t>
            </a:r>
            <a:r>
              <a:rPr kumimoji="1" lang="ja-JP" altLang="ja-JP" u="sng" dirty="0" smtClean="0">
                <a:solidFill>
                  <a:srgbClr val="000000"/>
                </a:solidFill>
                <a:latin typeface="ヒラギノ角ゴ Pro W3"/>
                <a:ea typeface="ヒラギノ角ゴ Pro W3"/>
                <a:cs typeface="ヒラギノ角ゴ Pro W3"/>
              </a:rPr>
              <a:t>1</a:t>
            </a:r>
            <a:r>
              <a:rPr kumimoji="1" lang="ja-JP" altLang="en-US" u="sng" dirty="0" smtClean="0">
                <a:solidFill>
                  <a:srgbClr val="000000"/>
                </a:solidFill>
                <a:latin typeface="ヒラギノ角ゴ Pro W3"/>
                <a:ea typeface="ヒラギノ角ゴ Pro W3"/>
                <a:cs typeface="ヒラギノ角ゴ Pro W3"/>
              </a:rPr>
              <a:t>人が，ライセンス依存関係チェッカーとライセンス推薦機を望む</a:t>
            </a:r>
            <a:endParaRPr kumimoji="1" lang="ja-JP" altLang="en-US" u="sng" dirty="0">
              <a:solidFill>
                <a:srgbClr val="000000"/>
              </a:solidFill>
              <a:latin typeface="ヒラギノ角ゴ Pro W3"/>
              <a:ea typeface="ヒラギノ角ゴ Pro W3"/>
              <a:cs typeface="ヒラギノ角ゴ Pro W3"/>
            </a:endParaRPr>
          </a:p>
        </p:txBody>
      </p:sp>
    </p:spTree>
    <p:extLst>
      <p:ext uri="{BB962C8B-B14F-4D97-AF65-F5344CB8AC3E}">
        <p14:creationId xmlns:p14="http://schemas.microsoft.com/office/powerpoint/2010/main" val="340877834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634471"/>
          </a:xfrm>
        </p:spPr>
        <p:txBody>
          <a:bodyPr>
            <a:normAutofit fontScale="90000"/>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457200" y="1024551"/>
            <a:ext cx="8229600" cy="5833449"/>
          </a:xfrm>
        </p:spPr>
        <p:txBody>
          <a:bodyPr>
            <a:normAutofit/>
          </a:bodyPr>
          <a:lstStyle/>
          <a:p>
            <a:pPr marL="0" indent="0" algn="ctr">
              <a:buNone/>
            </a:pPr>
            <a:r>
              <a:rPr kumimoji="1" lang="ja-JP" altLang="en-US" dirty="0" smtClean="0"/>
              <a:t>初めてのライセンス適用，変更における</a:t>
            </a:r>
            <a:r>
              <a:rPr kumimoji="1" lang="en-US" altLang="ja-JP" dirty="0" err="1" smtClean="0"/>
              <a:t>When?Why</a:t>
            </a:r>
            <a:r>
              <a:rPr kumimoji="1" lang="en-US" altLang="ja-JP" dirty="0" smtClean="0"/>
              <a:t>?</a:t>
            </a:r>
            <a:r>
              <a:rPr kumimoji="1" lang="ja-JP" altLang="en-US" dirty="0" smtClean="0"/>
              <a:t>の分析を</a:t>
            </a:r>
            <a:r>
              <a:rPr kumimoji="1" lang="en-US" altLang="ja-JP" dirty="0" smtClean="0"/>
              <a:t>1836</a:t>
            </a:r>
            <a:r>
              <a:rPr kumimoji="1" lang="ja-JP" altLang="en-US" dirty="0" smtClean="0"/>
              <a:t>のプロジェクト対して行った</a:t>
            </a:r>
            <a:endParaRPr lang="en-US" altLang="ja-JP" sz="2400" dirty="0"/>
          </a:p>
          <a:p>
            <a:r>
              <a:rPr kumimoji="1" lang="ja-JP" altLang="en-US" sz="2400" dirty="0" smtClean="0"/>
              <a:t>初回のライセンス決定</a:t>
            </a:r>
            <a:endParaRPr kumimoji="1" lang="en-US" altLang="ja-JP" sz="2400" dirty="0" smtClean="0"/>
          </a:p>
          <a:p>
            <a:pPr lvl="1"/>
            <a:r>
              <a:rPr lang="en-US" altLang="ja-JP" sz="2000" dirty="0" smtClean="0"/>
              <a:t>When : 1</a:t>
            </a:r>
            <a:r>
              <a:rPr lang="en-US" altLang="ja-JP" sz="2000" dirty="0" smtClean="0"/>
              <a:t>~</a:t>
            </a:r>
            <a:r>
              <a:rPr lang="ja-JP" altLang="ja-JP" sz="2000" dirty="0" smtClean="0"/>
              <a:t>5</a:t>
            </a:r>
            <a:r>
              <a:rPr lang="en-US" altLang="en-US" sz="2000" dirty="0"/>
              <a:t>,</a:t>
            </a:r>
            <a:r>
              <a:rPr lang="en-US" altLang="ja-JP" sz="2000" dirty="0" smtClean="0"/>
              <a:t>10</a:t>
            </a:r>
            <a:r>
              <a:rPr lang="ja-JP" altLang="en-US" sz="2000" dirty="0" smtClean="0"/>
              <a:t>回目</a:t>
            </a:r>
            <a:r>
              <a:rPr lang="ja-JP" altLang="en-US" sz="2000" dirty="0" smtClean="0"/>
              <a:t>のコミット</a:t>
            </a:r>
            <a:endParaRPr lang="en-US" altLang="ja-JP" sz="2000" dirty="0" smtClean="0"/>
          </a:p>
          <a:p>
            <a:pPr lvl="1"/>
            <a:r>
              <a:rPr kumimoji="1" lang="en-US" altLang="ja-JP" sz="2000" dirty="0" smtClean="0"/>
              <a:t>Why   : </a:t>
            </a:r>
            <a:r>
              <a:rPr lang="en-US" altLang="en-US" sz="2000" dirty="0" smtClean="0"/>
              <a:t>“</a:t>
            </a:r>
            <a:r>
              <a:rPr kumimoji="1" lang="ja-JP" altLang="en-US" sz="2000" dirty="0" smtClean="0"/>
              <a:t>関連するコミュニティの影響</a:t>
            </a:r>
            <a:r>
              <a:rPr kumimoji="1" lang="en-US" altLang="ja-JP" sz="2000" dirty="0" smtClean="0"/>
              <a:t>”</a:t>
            </a:r>
            <a:r>
              <a:rPr kumimoji="1" lang="ja-JP" altLang="en-US" sz="2000" dirty="0" smtClean="0"/>
              <a:t>が最も多い</a:t>
            </a:r>
            <a:endParaRPr kumimoji="1" lang="en-US" altLang="ja-JP" sz="2000" dirty="0" smtClean="0"/>
          </a:p>
          <a:p>
            <a:pPr lvl="1"/>
            <a:r>
              <a:rPr lang="ja-JP" altLang="en-US" sz="2000" dirty="0" smtClean="0"/>
              <a:t>開発者はライセンスを重要だと考えている</a:t>
            </a:r>
            <a:endParaRPr lang="en-US" altLang="ja-JP" sz="2000" dirty="0" smtClean="0"/>
          </a:p>
          <a:p>
            <a:r>
              <a:rPr lang="ja-JP" altLang="en-US" sz="2400" dirty="0" smtClean="0"/>
              <a:t>ライセンス変更</a:t>
            </a:r>
            <a:endParaRPr lang="en-US" altLang="ja-JP" sz="2400" dirty="0" smtClean="0"/>
          </a:p>
          <a:p>
            <a:pPr lvl="1"/>
            <a:r>
              <a:rPr lang="en-US" altLang="ja-JP" sz="2000" dirty="0" smtClean="0"/>
              <a:t>When : 100~2389</a:t>
            </a:r>
            <a:r>
              <a:rPr lang="ja-JP" altLang="en-US" sz="2000" dirty="0" smtClean="0"/>
              <a:t>回目のコミット</a:t>
            </a:r>
            <a:endParaRPr lang="en-US" altLang="ja-JP" sz="2000" dirty="0" smtClean="0"/>
          </a:p>
          <a:p>
            <a:pPr lvl="1"/>
            <a:r>
              <a:rPr lang="en-US" altLang="ja-JP" sz="2000" dirty="0" smtClean="0"/>
              <a:t>Why   :  “</a:t>
            </a:r>
            <a:r>
              <a:rPr lang="ja-JP" altLang="en-US" sz="2000" dirty="0" smtClean="0"/>
              <a:t>商用ソフトウェアに適用するため</a:t>
            </a:r>
            <a:r>
              <a:rPr lang="en-US" altLang="ja-JP" sz="2000" dirty="0" smtClean="0"/>
              <a:t>”</a:t>
            </a:r>
            <a:r>
              <a:rPr lang="ja-JP" altLang="en-US" sz="2000" dirty="0" smtClean="0"/>
              <a:t>が最も多い</a:t>
            </a:r>
            <a:endParaRPr lang="en-US" altLang="ja-JP" sz="2000" dirty="0" smtClean="0"/>
          </a:p>
          <a:p>
            <a:pPr lvl="1"/>
            <a:r>
              <a:rPr lang="ja-JP" altLang="en-US" sz="2000" dirty="0" smtClean="0"/>
              <a:t>初回決定時の理由とは異なり，かつ理由が多様化する</a:t>
            </a:r>
            <a:endParaRPr lang="en-US" altLang="ja-JP" sz="2000" dirty="0" smtClean="0"/>
          </a:p>
          <a:p>
            <a:r>
              <a:rPr lang="ja-JP" altLang="en-US" sz="2400" dirty="0" smtClean="0"/>
              <a:t>経験したライセンスの問題</a:t>
            </a:r>
            <a:endParaRPr lang="en-US" altLang="ja-JP" sz="2400" dirty="0" smtClean="0"/>
          </a:p>
          <a:p>
            <a:pPr lvl="1"/>
            <a:r>
              <a:rPr lang="ja-JP" altLang="en-US" sz="2000" dirty="0" smtClean="0"/>
              <a:t>ライセンスが難しくて理解できない</a:t>
            </a:r>
            <a:endParaRPr lang="en-US" altLang="ja-JP" sz="2000" dirty="0" smtClean="0"/>
          </a:p>
          <a:p>
            <a:r>
              <a:rPr lang="en-US" altLang="ja-JP" sz="2400" dirty="0" err="1" smtClean="0"/>
              <a:t>GitHub</a:t>
            </a:r>
            <a:r>
              <a:rPr lang="ja-JP" altLang="en-US" sz="2400" dirty="0" smtClean="0"/>
              <a:t>のサポート</a:t>
            </a:r>
            <a:endParaRPr lang="en-US" altLang="ja-JP" sz="2400" dirty="0"/>
          </a:p>
          <a:p>
            <a:pPr lvl="1"/>
            <a:r>
              <a:rPr lang="ja-JP" altLang="en-US" sz="2000" dirty="0" smtClean="0"/>
              <a:t>否定的な意見が多い，依存関係チェッカーが欲しい人も</a:t>
            </a:r>
            <a:endParaRPr kumimoji="1" lang="en-US" altLang="ja-JP" dirty="0" smtClean="0"/>
          </a:p>
          <a:p>
            <a:endParaRPr lang="en-US" altLang="ja-JP" dirty="0"/>
          </a:p>
          <a:p>
            <a:endParaRPr kumimoji="1" lang="ja-JP" altLang="en-US" dirty="0"/>
          </a:p>
        </p:txBody>
      </p:sp>
      <p:sp>
        <p:nvSpPr>
          <p:cNvPr id="5" name="スライド番号プレースホルダー 4"/>
          <p:cNvSpPr>
            <a:spLocks noGrp="1"/>
          </p:cNvSpPr>
          <p:nvPr>
            <p:ph type="sldNum" sz="quarter" idx="12"/>
          </p:nvPr>
        </p:nvSpPr>
        <p:spPr>
          <a:xfrm>
            <a:off x="6726375" y="6406659"/>
            <a:ext cx="2133600" cy="365125"/>
          </a:xfrm>
        </p:spPr>
        <p:txBody>
          <a:bodyPr/>
          <a:lstStyle/>
          <a:p>
            <a:fld id="{B55432B4-0D8E-F140-B4D0-116C0CBF2B5F}" type="slidenum">
              <a:rPr kumimoji="1" lang="ja-JP" altLang="en-US" smtClean="0"/>
              <a:t>13</a:t>
            </a:fld>
            <a:endParaRPr kumimoji="1" lang="ja-JP" altLang="en-US" dirty="0"/>
          </a:p>
        </p:txBody>
      </p:sp>
    </p:spTree>
    <p:extLst>
      <p:ext uri="{BB962C8B-B14F-4D97-AF65-F5344CB8AC3E}">
        <p14:creationId xmlns:p14="http://schemas.microsoft.com/office/powerpoint/2010/main" val="190764251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所感</a:t>
            </a:r>
            <a:endParaRPr kumimoji="1" lang="ja-JP" altLang="en-US" dirty="0"/>
          </a:p>
        </p:txBody>
      </p:sp>
      <p:sp>
        <p:nvSpPr>
          <p:cNvPr id="3" name="コンテンツ プレースホルダー 2"/>
          <p:cNvSpPr>
            <a:spLocks noGrp="1"/>
          </p:cNvSpPr>
          <p:nvPr>
            <p:ph idx="1"/>
          </p:nvPr>
        </p:nvSpPr>
        <p:spPr>
          <a:xfrm>
            <a:off x="457200" y="1600200"/>
            <a:ext cx="8229600" cy="4994447"/>
          </a:xfrm>
        </p:spPr>
        <p:txBody>
          <a:bodyPr>
            <a:normAutofit/>
          </a:bodyPr>
          <a:lstStyle/>
          <a:p>
            <a:r>
              <a:rPr lang="ja-JP" altLang="en-US" dirty="0" smtClean="0"/>
              <a:t>ライセンス</a:t>
            </a:r>
            <a:r>
              <a:rPr lang="ja-JP" altLang="en-US" dirty="0" smtClean="0"/>
              <a:t>の変更タイプなど深い</a:t>
            </a:r>
            <a:r>
              <a:rPr lang="ja-JP" altLang="en-US" dirty="0" smtClean="0"/>
              <a:t>分析</a:t>
            </a:r>
            <a:r>
              <a:rPr lang="ja-JP" altLang="en-US" dirty="0" smtClean="0"/>
              <a:t>も</a:t>
            </a:r>
            <a:r>
              <a:rPr lang="ja-JP" altLang="en-US" dirty="0" smtClean="0"/>
              <a:t>見たい</a:t>
            </a:r>
            <a:endParaRPr lang="en-US" altLang="ja-JP" dirty="0" smtClean="0"/>
          </a:p>
          <a:p>
            <a:pPr lvl="1"/>
            <a:r>
              <a:rPr lang="ja-JP" altLang="en-US" dirty="0" smtClean="0"/>
              <a:t>どのライセンスからどのライセンスへの変更が多かったのか</a:t>
            </a:r>
            <a:endParaRPr lang="en-US" altLang="ja-JP" dirty="0" smtClean="0"/>
          </a:p>
          <a:p>
            <a:pPr marL="457200" lvl="1" indent="0">
              <a:buNone/>
            </a:pPr>
            <a:endParaRPr lang="en-US" altLang="ja-JP" dirty="0"/>
          </a:p>
          <a:p>
            <a:r>
              <a:rPr lang="ja-JP" altLang="en-US" dirty="0" smtClean="0"/>
              <a:t>望まれてた</a:t>
            </a:r>
            <a:r>
              <a:rPr lang="ja-JP" altLang="ja-JP" dirty="0" smtClean="0"/>
              <a:t>L</a:t>
            </a:r>
            <a:r>
              <a:rPr lang="en-US" altLang="ja-JP" dirty="0" err="1" smtClean="0"/>
              <a:t>icense</a:t>
            </a:r>
            <a:r>
              <a:rPr lang="ja-JP" altLang="en-US" dirty="0" smtClean="0"/>
              <a:t> </a:t>
            </a:r>
            <a:r>
              <a:rPr lang="ja-JP" altLang="ja-JP" dirty="0"/>
              <a:t>C</a:t>
            </a:r>
            <a:r>
              <a:rPr lang="en-US" altLang="ja-JP" dirty="0" err="1" smtClean="0"/>
              <a:t>ompatible</a:t>
            </a:r>
            <a:r>
              <a:rPr lang="ja-JP" altLang="en-US" dirty="0" smtClean="0"/>
              <a:t> </a:t>
            </a:r>
            <a:r>
              <a:rPr lang="en-US" altLang="ja-JP" dirty="0" smtClean="0"/>
              <a:t>Checker</a:t>
            </a:r>
          </a:p>
          <a:p>
            <a:pPr lvl="1"/>
            <a:r>
              <a:rPr lang="ja-JP" altLang="en-US" dirty="0" smtClean="0"/>
              <a:t>仕様</a:t>
            </a:r>
            <a:endParaRPr lang="en-US" altLang="ja-JP" dirty="0" smtClean="0"/>
          </a:p>
          <a:p>
            <a:pPr lvl="2"/>
            <a:r>
              <a:rPr lang="ja-JP" altLang="en-US" dirty="0" smtClean="0"/>
              <a:t>ライセンスコンポーネントグラフ描画</a:t>
            </a:r>
            <a:endParaRPr lang="en-US" altLang="ja-JP" dirty="0" smtClean="0"/>
          </a:p>
          <a:p>
            <a:pPr lvl="2"/>
            <a:r>
              <a:rPr lang="ja-JP" altLang="en-US" dirty="0" smtClean="0"/>
              <a:t>ライセンス不整合チェック</a:t>
            </a:r>
            <a:endParaRPr lang="en-US" altLang="ja-JP" dirty="0" smtClean="0"/>
          </a:p>
          <a:p>
            <a:pPr lvl="2"/>
            <a:r>
              <a:rPr lang="ja-JP" altLang="en-US" dirty="0" smtClean="0"/>
              <a:t>変更するライセンスを自動推薦</a:t>
            </a:r>
            <a:endParaRPr lang="en-US" altLang="ja-JP" dirty="0" smtClean="0"/>
          </a:p>
          <a:p>
            <a:pPr lvl="2"/>
            <a:r>
              <a:rPr lang="en-US" altLang="ja-JP" dirty="0" err="1"/>
              <a:t>GitHub</a:t>
            </a:r>
            <a:r>
              <a:rPr lang="ja-JP" altLang="en-US" dirty="0"/>
              <a:t>，</a:t>
            </a:r>
            <a:r>
              <a:rPr lang="en-US" altLang="ja-JP" dirty="0" err="1"/>
              <a:t>Bitbucket</a:t>
            </a:r>
            <a:r>
              <a:rPr lang="ja-JP" altLang="en-US" dirty="0"/>
              <a:t>，その他のホスティングサービスに</a:t>
            </a:r>
            <a:r>
              <a:rPr lang="ja-JP" altLang="en-US" dirty="0" smtClean="0"/>
              <a:t>対応</a:t>
            </a:r>
            <a:endParaRPr lang="en-US" altLang="ja-JP" dirty="0" smtClean="0"/>
          </a:p>
          <a:p>
            <a:pPr lvl="1"/>
            <a:r>
              <a:rPr lang="ja-JP" altLang="en-US" dirty="0" smtClean="0"/>
              <a:t>夢のツール</a:t>
            </a:r>
            <a:r>
              <a:rPr lang="en-US" altLang="ja-JP" dirty="0" smtClean="0"/>
              <a:t> : </a:t>
            </a:r>
            <a:r>
              <a:rPr lang="ja-JP" altLang="en-US" dirty="0" smtClean="0"/>
              <a:t>研究のゴールなのかなぁ・・・</a:t>
            </a:r>
            <a:endParaRPr lang="en-US" altLang="ja-JP" dirty="0" smtClean="0"/>
          </a:p>
          <a:p>
            <a:pPr lvl="2"/>
            <a:endParaRPr lang="en-US" altLang="ja-JP" dirty="0" smtClean="0"/>
          </a:p>
          <a:p>
            <a:endParaRPr lang="en-US" altLang="ja-JP" dirty="0" smtClean="0"/>
          </a:p>
        </p:txBody>
      </p:sp>
      <p:sp>
        <p:nvSpPr>
          <p:cNvPr id="4" name="日付プレースホルダー 3"/>
          <p:cNvSpPr>
            <a:spLocks noGrp="1"/>
          </p:cNvSpPr>
          <p:nvPr>
            <p:ph type="dt" sz="half" idx="10"/>
          </p:nvPr>
        </p:nvSpPr>
        <p:spPr/>
        <p:txBody>
          <a:bodyPr/>
          <a:lstStyle/>
          <a:p>
            <a:fld id="{6647B1A4-9C14-B444-A254-D3B482B16817}" type="datetime1">
              <a:rPr kumimoji="1" lang="ja-JP" altLang="en-US" smtClean="0"/>
              <a:t>15/10/14</a:t>
            </a:fld>
            <a:endParaRPr kumimoji="1" lang="ja-JP" altLang="en-US"/>
          </a:p>
        </p:txBody>
      </p:sp>
      <p:sp>
        <p:nvSpPr>
          <p:cNvPr id="5" name="スライド番号プレースホルダー 4"/>
          <p:cNvSpPr>
            <a:spLocks noGrp="1"/>
          </p:cNvSpPr>
          <p:nvPr>
            <p:ph type="sldNum" sz="quarter" idx="12"/>
          </p:nvPr>
        </p:nvSpPr>
        <p:spPr/>
        <p:txBody>
          <a:bodyPr/>
          <a:lstStyle/>
          <a:p>
            <a:fld id="{B55432B4-0D8E-F140-B4D0-116C0CBF2B5F}" type="slidenum">
              <a:rPr kumimoji="1" lang="ja-JP" altLang="en-US" smtClean="0"/>
              <a:t>14</a:t>
            </a:fld>
            <a:endParaRPr kumimoji="1" lang="ja-JP" altLang="en-US"/>
          </a:p>
        </p:txBody>
      </p:sp>
    </p:spTree>
    <p:extLst>
      <p:ext uri="{BB962C8B-B14F-4D97-AF65-F5344CB8AC3E}">
        <p14:creationId xmlns:p14="http://schemas.microsoft.com/office/powerpoint/2010/main" val="178603517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サーベイ">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エレガント">
      <a:majorFont>
        <a:latin typeface="Garamond"/>
        <a:ea typeface=""/>
        <a:cs typeface=""/>
        <a:font script="Jpan" typeface="ヒラギノ明朝 Pro W3"/>
        <a:font script="Hans" typeface="宋体"/>
        <a:font script="Hant" typeface="新細明體"/>
      </a:majorFont>
      <a:minorFont>
        <a:latin typeface="Garamond"/>
        <a:ea typeface=""/>
        <a:cs typeface=""/>
        <a:font script="Jpan" typeface="ヒラギノ明朝 Pro W3"/>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dirty="0" smtClean="0">
            <a:latin typeface="ヒラギノ角ゴ Pro W3"/>
            <a:ea typeface="ヒラギノ角ゴ Pro W3"/>
            <a:cs typeface="ヒラギノ角ゴ Pro W3"/>
          </a:defRPr>
        </a:defPPr>
      </a:lstStyle>
      <a:style>
        <a:lnRef idx="1">
          <a:schemeClr val="accent1"/>
        </a:lnRef>
        <a:fillRef idx="3">
          <a:schemeClr val="accent1"/>
        </a:fillRef>
        <a:effectRef idx="2">
          <a:schemeClr val="accent1"/>
        </a:effectRef>
        <a:fontRef idx="minor">
          <a:schemeClr val="lt1"/>
        </a:fontRef>
      </a:style>
    </a:spDef>
    <a:lnDef>
      <a:spPr>
        <a:ln>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ln w="28575" cmpd="sng">
          <a:solidFill>
            <a:schemeClr val="tx2"/>
          </a:solidFill>
        </a:ln>
      </a:spPr>
      <a:bodyPr wrap="none" rtlCol="0">
        <a:spAutoFit/>
      </a:bodyPr>
      <a:lstStyle>
        <a:defPPr algn="ctr">
          <a:defRPr sz="2400" dirty="0">
            <a:solidFill>
              <a:srgbClr val="000000"/>
            </a:solidFill>
            <a:latin typeface="ヒラギノ角ゴ Pro W3"/>
            <a:ea typeface="ヒラギノ角ゴ Pro W3"/>
            <a:cs typeface="ヒラギノ角ゴ Pro W3"/>
          </a:defRPr>
        </a:defPPr>
      </a:lstStyle>
    </a:tx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9792</TotalTime>
  <Words>727</Words>
  <Application>Microsoft Macintosh PowerPoint</Application>
  <PresentationFormat>画面に合わせる (4:3)</PresentationFormat>
  <Paragraphs>136</Paragraphs>
  <Slides>14</Slides>
  <Notes>3</Notes>
  <HiddenSlides>0</HiddenSlides>
  <MMClips>0</MMClips>
  <ScaleCrop>false</ScaleCrop>
  <HeadingPairs>
    <vt:vector size="4" baseType="variant">
      <vt:variant>
        <vt:lpstr>テーマ</vt:lpstr>
      </vt:variant>
      <vt:variant>
        <vt:i4>1</vt:i4>
      </vt:variant>
      <vt:variant>
        <vt:lpstr>スライド タイトル</vt:lpstr>
      </vt:variant>
      <vt:variant>
        <vt:i4>14</vt:i4>
      </vt:variant>
    </vt:vector>
  </HeadingPairs>
  <TitlesOfParts>
    <vt:vector size="15" baseType="lpstr">
      <vt:lpstr>サーベイ</vt:lpstr>
      <vt:lpstr>When and Why Developers Adopt and Change  Software Licenses</vt:lpstr>
      <vt:lpstr>背景</vt:lpstr>
      <vt:lpstr>問題</vt:lpstr>
      <vt:lpstr>研究目的とRQ</vt:lpstr>
      <vt:lpstr>アプローチ</vt:lpstr>
      <vt:lpstr>RQ1検証 –  初めてのライセンス選択におけるWhen&amp;Why</vt:lpstr>
      <vt:lpstr>RQ1検証 –  初めてのライセンス選択におけるWhen&amp;Why</vt:lpstr>
      <vt:lpstr>RQ2検証  –ライセンス変更におけるWhen&amp;Why</vt:lpstr>
      <vt:lpstr>PowerPoint プレゼンテーション</vt:lpstr>
      <vt:lpstr>RQ3検証 –どのような再利用におけるライセンスの問題を経験したか</vt:lpstr>
      <vt:lpstr>おまけ Githubライセンス選択サポートは役立っているか</vt:lpstr>
      <vt:lpstr>Githubライセンス選択サポートについてのアンケート</vt:lpstr>
      <vt:lpstr>まとめ</vt:lpstr>
      <vt:lpstr>所感</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and Why Developers Adopt and Change Software Licenses</dc:title>
  <dc:creator>Higashi Yunosuke</dc:creator>
  <cp:lastModifiedBy>Higashi Yunosuke</cp:lastModifiedBy>
  <cp:revision>66</cp:revision>
  <dcterms:created xsi:type="dcterms:W3CDTF">2015-09-29T09:49:57Z</dcterms:created>
  <dcterms:modified xsi:type="dcterms:W3CDTF">2015-10-14T07:36:56Z</dcterms:modified>
</cp:coreProperties>
</file>