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A52C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正方形/長方形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正方形/長方形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正方形/長方形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正方形/長方形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角丸四角形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角丸四角形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正方形/長方形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8B68772-FB2C-45D7-B0B4-9D4E8F7380CC}" type="datetimeFigureOut">
              <a:rPr kumimoji="1" lang="ja-JP" altLang="en-US" smtClean="0"/>
              <a:t>2012/10/19</a:t>
            </a:fld>
            <a:endParaRPr kumimoji="1" lang="ja-JP" altLang="en-US" dirty="0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F18CB89-EC7E-4822-9781-51D85F22408B}" type="slidenum">
              <a:rPr kumimoji="1" lang="ja-JP" altLang="en-US" smtClean="0"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8772-FB2C-45D7-B0B4-9D4E8F7380CC}" type="datetimeFigureOut">
              <a:rPr kumimoji="1" lang="ja-JP" altLang="en-US" smtClean="0"/>
              <a:t>2012/10/19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8CB89-EC7E-4822-9781-51D85F22408B}" type="slidenum">
              <a:rPr kumimoji="1" lang="ja-JP" altLang="en-US" smtClean="0"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8772-FB2C-45D7-B0B4-9D4E8F7380CC}" type="datetimeFigureOut">
              <a:rPr kumimoji="1" lang="ja-JP" altLang="en-US" smtClean="0"/>
              <a:t>2012/10/19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8CB89-EC7E-4822-9781-51D85F22408B}" type="slidenum">
              <a:rPr kumimoji="1" lang="ja-JP" altLang="en-US" smtClean="0"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8772-FB2C-45D7-B0B4-9D4E8F7380CC}" type="datetimeFigureOut">
              <a:rPr kumimoji="1" lang="ja-JP" altLang="en-US" smtClean="0"/>
              <a:t>2012/10/19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8CB89-EC7E-4822-9781-51D85F22408B}" type="slidenum">
              <a:rPr kumimoji="1" lang="ja-JP" altLang="en-US" smtClean="0"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6" name="日付プレースホル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8B68772-FB2C-45D7-B0B4-9D4E8F7380CC}" type="datetimeFigureOut">
              <a:rPr kumimoji="1" lang="ja-JP" altLang="en-US" smtClean="0"/>
              <a:t>2012/10/19</a:t>
            </a:fld>
            <a:endParaRPr kumimoji="1" lang="ja-JP" altLang="en-US" dirty="0"/>
          </a:p>
        </p:txBody>
      </p:sp>
      <p:sp>
        <p:nvSpPr>
          <p:cNvPr id="27" name="スライド番号プレースホル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F18CB89-EC7E-4822-9781-51D85F22408B}" type="slidenum">
              <a:rPr kumimoji="1" lang="ja-JP" altLang="en-US" smtClean="0"/>
              <a:t>&lt;#&gt;</a:t>
            </a:fld>
            <a:endParaRPr kumimoji="1" lang="ja-JP" altLang="en-US" dirty="0"/>
          </a:p>
        </p:txBody>
      </p:sp>
      <p:sp>
        <p:nvSpPr>
          <p:cNvPr id="28" name="フッター プレースホル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8B68772-FB2C-45D7-B0B4-9D4E8F7380CC}" type="datetimeFigureOut">
              <a:rPr kumimoji="1" lang="ja-JP" altLang="en-US" smtClean="0"/>
              <a:t>2012/10/19</a:t>
            </a:fld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F18CB89-EC7E-4822-9781-51D85F22408B}" type="slidenum">
              <a:rPr kumimoji="1" lang="ja-JP" altLang="en-US" smtClean="0"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8772-FB2C-45D7-B0B4-9D4E8F7380CC}" type="datetimeFigureOut">
              <a:rPr kumimoji="1" lang="ja-JP" altLang="en-US" smtClean="0"/>
              <a:t>2012/10/19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8CB89-EC7E-4822-9781-51D85F22408B}" type="slidenum">
              <a:rPr kumimoji="1" lang="ja-JP" altLang="en-US" smtClean="0"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8772-FB2C-45D7-B0B4-9D4E8F7380CC}" type="datetimeFigureOut">
              <a:rPr kumimoji="1" lang="ja-JP" altLang="en-US" smtClean="0"/>
              <a:t>2012/10/19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8CB89-EC7E-4822-9781-51D85F22408B}" type="slidenum">
              <a:rPr kumimoji="1" lang="ja-JP" altLang="en-US" smtClean="0"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dirty="0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8772-FB2C-45D7-B0B4-9D4E8F7380CC}" type="datetimeFigureOut">
              <a:rPr kumimoji="1" lang="ja-JP" altLang="en-US" smtClean="0"/>
              <a:t>2012/10/19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8CB89-EC7E-4822-9781-51D85F22408B}" type="slidenum">
              <a:rPr kumimoji="1" lang="ja-JP" altLang="en-US" smtClean="0"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8772-FB2C-45D7-B0B4-9D4E8F7380CC}" type="datetimeFigureOut">
              <a:rPr kumimoji="1" lang="ja-JP" altLang="en-US" smtClean="0"/>
              <a:t>2012/10/19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8CB89-EC7E-4822-9781-51D85F22408B}" type="slidenum">
              <a:rPr kumimoji="1" lang="ja-JP" altLang="en-US" smtClean="0"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68772-FB2C-45D7-B0B4-9D4E8F7380CC}" type="datetimeFigureOut">
              <a:rPr kumimoji="1" lang="ja-JP" altLang="en-US" smtClean="0"/>
              <a:t>2012/10/19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8CB89-EC7E-4822-9781-51D85F22408B}" type="slidenum">
              <a:rPr kumimoji="1" lang="ja-JP" altLang="en-US" smtClean="0"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正方形/長方形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正方形/長方形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正方形/長方形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角丸四角形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角丸四角形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正方形/長方形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正方形/長方形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正方形/長方形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正方形/長方形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正方形/長方形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正方形/長方形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8B68772-FB2C-45D7-B0B4-9D4E8F7380CC}" type="datetimeFigureOut">
              <a:rPr kumimoji="1" lang="ja-JP" altLang="en-US" smtClean="0"/>
              <a:t>2012/10/19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F18CB89-EC7E-4822-9781-51D85F22408B}" type="slidenum">
              <a:rPr kumimoji="1" lang="ja-JP" altLang="en-US" smtClean="0"/>
              <a:t>&lt;#&gt;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1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マンガでわかる統計学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60151045</a:t>
            </a:r>
          </a:p>
          <a:p>
            <a:r>
              <a:rPr lang="ja-JP" altLang="en-US" dirty="0" smtClean="0"/>
              <a:t>松本　明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kumimoji="1" lang="ja-JP" altLang="en-US" dirty="0" smtClean="0"/>
              <a:t>「統計学」とは？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325112"/>
          </a:xfrm>
        </p:spPr>
        <p:txBody>
          <a:bodyPr/>
          <a:lstStyle/>
          <a:p>
            <a:r>
              <a:rPr kumimoji="1" lang="ja-JP" altLang="en-US" dirty="0" smtClean="0"/>
              <a:t>「統計学」とは、抽象的に言うと、「標本の情報から母集団の状況を推測する学問」である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例</a:t>
            </a:r>
            <a:r>
              <a:rPr lang="ja-JP" altLang="en-US" dirty="0" smtClean="0"/>
              <a:t>）</a:t>
            </a:r>
            <a:r>
              <a:rPr kumimoji="1" lang="ja-JP" altLang="en-US" dirty="0" smtClean="0"/>
              <a:t>内閣支持率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「朝毎新聞社調べでは内閣支持率は</a:t>
            </a:r>
            <a:r>
              <a:rPr lang="en-US" altLang="ja-JP" dirty="0" smtClean="0"/>
              <a:t>39%</a:t>
            </a:r>
            <a:r>
              <a:rPr lang="ja-JP" altLang="en-US" dirty="0" smtClean="0"/>
              <a:t>」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</a:t>
            </a:r>
            <a:endParaRPr kumimoji="1" lang="en-US" altLang="ja-JP" dirty="0" smtClean="0"/>
          </a:p>
          <a:p>
            <a:r>
              <a:rPr lang="ja-JP" altLang="en-US" dirty="0" smtClean="0"/>
              <a:t>有権者全員が調査を受けたわけではないのに、何故内閣支持率を算出できているのか？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pic>
        <p:nvPicPr>
          <p:cNvPr id="1031" name="Picture 7" descr="C:\Users\akira\AppData\Local\Microsoft\Windows\Temporary Internet Files\Content.IE5\E88KW57D\MM900284001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5517232"/>
            <a:ext cx="1287016" cy="1061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r>
              <a:rPr lang="ja-JP" altLang="en-US" dirty="0" smtClean="0"/>
              <a:t>統計学の応用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325112"/>
          </a:xfrm>
        </p:spPr>
        <p:txBody>
          <a:bodyPr/>
          <a:lstStyle/>
          <a:p>
            <a:r>
              <a:rPr kumimoji="1" lang="ja-JP" altLang="en-US" dirty="0" smtClean="0"/>
              <a:t>有権者全員を調査して内閣支持率を算出すれば、その数値は明らかに正確である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しかし、有権者全員を調査するのは現実的ではない！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そこで人数を絞って調査を行う</a:t>
            </a:r>
            <a:endParaRPr kumimoji="1" lang="ja-JP" altLang="en-US" dirty="0"/>
          </a:p>
        </p:txBody>
      </p:sp>
      <p:pic>
        <p:nvPicPr>
          <p:cNvPr id="2055" name="Picture 7" descr="C:\Users\akira\AppData\Local\Microsoft\Windows\Temporary Internet Files\Content.IE5\H5PQGKIX\MP90041182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4941168"/>
            <a:ext cx="2088232" cy="17775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「母集団」と「標本」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325112"/>
          </a:xfrm>
        </p:spPr>
        <p:txBody>
          <a:bodyPr>
            <a:normAutofit lnSpcReduction="10000"/>
          </a:bodyPr>
          <a:lstStyle/>
          <a:p>
            <a:r>
              <a:rPr lang="ja-JP" altLang="en-US" dirty="0" smtClean="0"/>
              <a:t>母集団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</a:t>
            </a:r>
            <a:r>
              <a:rPr kumimoji="1" lang="ja-JP" altLang="en-US" dirty="0" smtClean="0"/>
              <a:t>調査の対象にすべき本当の集団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kumimoji="1" lang="ja-JP" altLang="en-US" dirty="0" smtClean="0"/>
              <a:t>標本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母集団から抽出された、いくつかの個体からなる集団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kumimoji="1" lang="ja-JP" altLang="en-US" dirty="0" smtClean="0"/>
              <a:t>内閣支持率の例でいうと、母集団は「有権者全員」、標本は「朝毎新聞社が調査した有権者</a:t>
            </a:r>
            <a:r>
              <a:rPr kumimoji="1" lang="en-US" altLang="ja-JP" dirty="0" smtClean="0"/>
              <a:t>2000</a:t>
            </a:r>
            <a:r>
              <a:rPr kumimoji="1" lang="ja-JP" altLang="en-US" dirty="0" smtClean="0"/>
              <a:t>人」となる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 10"/>
          <p:cNvSpPr/>
          <p:nvPr/>
        </p:nvSpPr>
        <p:spPr>
          <a:xfrm>
            <a:off x="5940152" y="4149080"/>
            <a:ext cx="1440160" cy="792088"/>
          </a:xfrm>
          <a:custGeom>
            <a:avLst/>
            <a:gdLst>
              <a:gd name="connsiteX0" fmla="*/ 0 w 1440160"/>
              <a:gd name="connsiteY0" fmla="*/ 396044 h 792088"/>
              <a:gd name="connsiteX1" fmla="*/ 373061 w 1440160"/>
              <a:gd name="connsiteY1" fmla="*/ 49025 h 792088"/>
              <a:gd name="connsiteX2" fmla="*/ 720081 w 1440160"/>
              <a:gd name="connsiteY2" fmla="*/ 1 h 792088"/>
              <a:gd name="connsiteX3" fmla="*/ 1067101 w 1440160"/>
              <a:gd name="connsiteY3" fmla="*/ 49025 h 792088"/>
              <a:gd name="connsiteX4" fmla="*/ 1440160 w 1440160"/>
              <a:gd name="connsiteY4" fmla="*/ 396046 h 792088"/>
              <a:gd name="connsiteX5" fmla="*/ 1067100 w 1440160"/>
              <a:gd name="connsiteY5" fmla="*/ 743066 h 792088"/>
              <a:gd name="connsiteX6" fmla="*/ 720080 w 1440160"/>
              <a:gd name="connsiteY6" fmla="*/ 792090 h 792088"/>
              <a:gd name="connsiteX7" fmla="*/ 373060 w 1440160"/>
              <a:gd name="connsiteY7" fmla="*/ 743066 h 792088"/>
              <a:gd name="connsiteX8" fmla="*/ 1 w 1440160"/>
              <a:gd name="connsiteY8" fmla="*/ 396045 h 792088"/>
              <a:gd name="connsiteX9" fmla="*/ 0 w 1440160"/>
              <a:gd name="connsiteY9" fmla="*/ 396044 h 79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40160" h="792088">
                <a:moveTo>
                  <a:pt x="0" y="396044"/>
                </a:moveTo>
                <a:cubicBezTo>
                  <a:pt x="1" y="251610"/>
                  <a:pt x="142960" y="118630"/>
                  <a:pt x="373061" y="49025"/>
                </a:cubicBezTo>
                <a:cubicBezTo>
                  <a:pt x="479377" y="16864"/>
                  <a:pt x="598745" y="1"/>
                  <a:pt x="720081" y="1"/>
                </a:cubicBezTo>
                <a:cubicBezTo>
                  <a:pt x="841417" y="1"/>
                  <a:pt x="960785" y="16864"/>
                  <a:pt x="1067101" y="49025"/>
                </a:cubicBezTo>
                <a:cubicBezTo>
                  <a:pt x="1297202" y="118631"/>
                  <a:pt x="1440161" y="251612"/>
                  <a:pt x="1440160" y="396046"/>
                </a:cubicBezTo>
                <a:cubicBezTo>
                  <a:pt x="1440160" y="540480"/>
                  <a:pt x="1297200" y="673461"/>
                  <a:pt x="1067100" y="743066"/>
                </a:cubicBezTo>
                <a:cubicBezTo>
                  <a:pt x="960784" y="775227"/>
                  <a:pt x="841416" y="792090"/>
                  <a:pt x="720080" y="792090"/>
                </a:cubicBezTo>
                <a:cubicBezTo>
                  <a:pt x="598744" y="792090"/>
                  <a:pt x="479376" y="775227"/>
                  <a:pt x="373060" y="743066"/>
                </a:cubicBezTo>
                <a:cubicBezTo>
                  <a:pt x="142959" y="673460"/>
                  <a:pt x="0" y="540479"/>
                  <a:pt x="1" y="396045"/>
                </a:cubicBezTo>
                <a:lnTo>
                  <a:pt x="0" y="396044"/>
                </a:lnTo>
                <a:close/>
              </a:path>
            </a:pathLst>
          </a:custGeom>
          <a:ln>
            <a:prstDash val="dash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r>
              <a:rPr lang="ja-JP" altLang="en-US" dirty="0" smtClean="0"/>
              <a:t>母集団と標本のわかりやすい図</a:t>
            </a:r>
            <a:endParaRPr kumimoji="1" lang="ja-JP" altLang="en-US" dirty="0"/>
          </a:p>
        </p:txBody>
      </p:sp>
      <p:sp>
        <p:nvSpPr>
          <p:cNvPr id="4" name="円/楕円 3"/>
          <p:cNvSpPr/>
          <p:nvPr/>
        </p:nvSpPr>
        <p:spPr>
          <a:xfrm>
            <a:off x="1043608" y="2780928"/>
            <a:ext cx="3384376" cy="26642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979712" y="321297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latin typeface="AR P丸ゴシック体M" pitchFamily="50" charset="-128"/>
                <a:ea typeface="AR P丸ゴシック体M" pitchFamily="50" charset="-128"/>
              </a:rPr>
              <a:t>有権者全員</a:t>
            </a:r>
            <a:endParaRPr kumimoji="1" lang="ja-JP" altLang="en-US" b="1" dirty="0"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6" name="フリーフォーム 5"/>
          <p:cNvSpPr/>
          <p:nvPr/>
        </p:nvSpPr>
        <p:spPr>
          <a:xfrm>
            <a:off x="2123728" y="4077072"/>
            <a:ext cx="1440160" cy="792088"/>
          </a:xfrm>
          <a:custGeom>
            <a:avLst/>
            <a:gdLst>
              <a:gd name="connsiteX0" fmla="*/ 0 w 1440160"/>
              <a:gd name="connsiteY0" fmla="*/ 396044 h 792088"/>
              <a:gd name="connsiteX1" fmla="*/ 373061 w 1440160"/>
              <a:gd name="connsiteY1" fmla="*/ 49025 h 792088"/>
              <a:gd name="connsiteX2" fmla="*/ 720081 w 1440160"/>
              <a:gd name="connsiteY2" fmla="*/ 1 h 792088"/>
              <a:gd name="connsiteX3" fmla="*/ 1067101 w 1440160"/>
              <a:gd name="connsiteY3" fmla="*/ 49025 h 792088"/>
              <a:gd name="connsiteX4" fmla="*/ 1440160 w 1440160"/>
              <a:gd name="connsiteY4" fmla="*/ 396046 h 792088"/>
              <a:gd name="connsiteX5" fmla="*/ 1067100 w 1440160"/>
              <a:gd name="connsiteY5" fmla="*/ 743066 h 792088"/>
              <a:gd name="connsiteX6" fmla="*/ 720080 w 1440160"/>
              <a:gd name="connsiteY6" fmla="*/ 792090 h 792088"/>
              <a:gd name="connsiteX7" fmla="*/ 373060 w 1440160"/>
              <a:gd name="connsiteY7" fmla="*/ 743066 h 792088"/>
              <a:gd name="connsiteX8" fmla="*/ 1 w 1440160"/>
              <a:gd name="connsiteY8" fmla="*/ 396045 h 792088"/>
              <a:gd name="connsiteX9" fmla="*/ 0 w 1440160"/>
              <a:gd name="connsiteY9" fmla="*/ 396044 h 79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40160" h="792088">
                <a:moveTo>
                  <a:pt x="0" y="396044"/>
                </a:moveTo>
                <a:cubicBezTo>
                  <a:pt x="1" y="251610"/>
                  <a:pt x="142960" y="118630"/>
                  <a:pt x="373061" y="49025"/>
                </a:cubicBezTo>
                <a:cubicBezTo>
                  <a:pt x="479377" y="16864"/>
                  <a:pt x="598745" y="1"/>
                  <a:pt x="720081" y="1"/>
                </a:cubicBezTo>
                <a:cubicBezTo>
                  <a:pt x="841417" y="1"/>
                  <a:pt x="960785" y="16864"/>
                  <a:pt x="1067101" y="49025"/>
                </a:cubicBezTo>
                <a:cubicBezTo>
                  <a:pt x="1297202" y="118631"/>
                  <a:pt x="1440161" y="251612"/>
                  <a:pt x="1440160" y="396046"/>
                </a:cubicBezTo>
                <a:cubicBezTo>
                  <a:pt x="1440160" y="540480"/>
                  <a:pt x="1297200" y="673461"/>
                  <a:pt x="1067100" y="743066"/>
                </a:cubicBezTo>
                <a:cubicBezTo>
                  <a:pt x="960784" y="775227"/>
                  <a:pt x="841416" y="792090"/>
                  <a:pt x="720080" y="792090"/>
                </a:cubicBezTo>
                <a:cubicBezTo>
                  <a:pt x="598744" y="792090"/>
                  <a:pt x="479376" y="775227"/>
                  <a:pt x="373060" y="743066"/>
                </a:cubicBezTo>
                <a:cubicBezTo>
                  <a:pt x="142959" y="673460"/>
                  <a:pt x="0" y="540479"/>
                  <a:pt x="1" y="396045"/>
                </a:cubicBezTo>
                <a:lnTo>
                  <a:pt x="0" y="396044"/>
                </a:lnTo>
                <a:close/>
              </a:path>
            </a:pathLst>
          </a:custGeom>
          <a:ln>
            <a:prstDash val="dash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下カーブ矢印 7"/>
          <p:cNvSpPr/>
          <p:nvPr/>
        </p:nvSpPr>
        <p:spPr>
          <a:xfrm>
            <a:off x="2987824" y="3068960"/>
            <a:ext cx="3960440" cy="129614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28184" y="436510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smtClean="0">
                <a:latin typeface="AR P丸ゴシック体M" pitchFamily="50" charset="-128"/>
                <a:ea typeface="AR P丸ゴシック体M" pitchFamily="50" charset="-128"/>
              </a:rPr>
              <a:t>2000</a:t>
            </a:r>
            <a:r>
              <a:rPr kumimoji="1" lang="ja-JP" altLang="en-US" b="1" dirty="0" smtClean="0">
                <a:latin typeface="AR P丸ゴシック体M" pitchFamily="50" charset="-128"/>
                <a:ea typeface="AR P丸ゴシック体M" pitchFamily="50" charset="-128"/>
              </a:rPr>
              <a:t>人</a:t>
            </a:r>
            <a:endParaRPr kumimoji="1" lang="ja-JP" altLang="en-US" b="1" dirty="0"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139952" y="256490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solidFill>
                  <a:srgbClr val="0070C0"/>
                </a:solidFill>
                <a:latin typeface="AR P丸ゴシック体M" pitchFamily="50" charset="-128"/>
                <a:ea typeface="AR P丸ゴシック体M" pitchFamily="50" charset="-128"/>
              </a:rPr>
              <a:t>抽出！</a:t>
            </a:r>
            <a:endParaRPr kumimoji="1" lang="ja-JP" altLang="en-US" b="1" dirty="0">
              <a:solidFill>
                <a:srgbClr val="0070C0"/>
              </a:solidFill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979712" y="5733256"/>
            <a:ext cx="1440160" cy="58477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 smtClean="0">
                <a:latin typeface="AR P丸ゴシック体M" pitchFamily="50" charset="-128"/>
                <a:ea typeface="AR P丸ゴシック体M" pitchFamily="50" charset="-128"/>
              </a:rPr>
              <a:t>母集団</a:t>
            </a:r>
            <a:endParaRPr kumimoji="1" lang="ja-JP" altLang="en-US" sz="3200" b="1" dirty="0"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012160" y="5733256"/>
            <a:ext cx="1440160" cy="58477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3200" b="1" dirty="0" smtClean="0"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lang="ja-JP" altLang="en-US" sz="3200" b="1" dirty="0" smtClean="0">
                <a:latin typeface="AR P丸ゴシック体M" pitchFamily="50" charset="-128"/>
                <a:ea typeface="AR P丸ゴシック体M" pitchFamily="50" charset="-128"/>
              </a:rPr>
              <a:t>標本</a:t>
            </a:r>
            <a:endParaRPr kumimoji="1" lang="ja-JP" altLang="en-US" sz="3200" b="1" dirty="0"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lang="ja-JP" altLang="en-US" dirty="0" smtClean="0"/>
              <a:t>調査</a:t>
            </a:r>
            <a:r>
              <a:rPr lang="ja-JP" altLang="en-US" dirty="0" smtClean="0"/>
              <a:t>の強い味方「統計学」</a:t>
            </a:r>
            <a:endParaRPr kumimoji="1" lang="ja-JP" altLang="en-US" dirty="0"/>
          </a:p>
        </p:txBody>
      </p:sp>
      <p:pic>
        <p:nvPicPr>
          <p:cNvPr id="4100" name="Picture 4" descr="C:\Users\akira\AppData\Local\Microsoft\Windows\Temporary Internet Files\Content.IE5\E88KW57D\MP900409475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348880"/>
            <a:ext cx="1380247" cy="2016224"/>
          </a:xfrm>
          <a:prstGeom prst="rect">
            <a:avLst/>
          </a:prstGeom>
          <a:noFill/>
        </p:spPr>
      </p:pic>
      <p:sp>
        <p:nvSpPr>
          <p:cNvPr id="8" name="雲形吹き出し 7"/>
          <p:cNvSpPr/>
          <p:nvPr/>
        </p:nvSpPr>
        <p:spPr>
          <a:xfrm>
            <a:off x="2987824" y="1844824"/>
            <a:ext cx="5760640" cy="2088232"/>
          </a:xfrm>
          <a:prstGeom prst="cloudCallout">
            <a:avLst>
              <a:gd name="adj1" fmla="val -57986"/>
              <a:gd name="adj2" fmla="val 5959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851920" y="2132856"/>
            <a:ext cx="39604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富士ポップ" pitchFamily="49" charset="-128"/>
                <a:ea typeface="富士ポップ" pitchFamily="49" charset="-128"/>
              </a:rPr>
              <a:t>できる</a:t>
            </a:r>
            <a:r>
              <a:rPr lang="ja-JP" altLang="en-US" dirty="0" smtClean="0">
                <a:latin typeface="富士ポップ" pitchFamily="49" charset="-128"/>
                <a:ea typeface="富士ポップ" pitchFamily="49" charset="-128"/>
              </a:rPr>
              <a:t>ん</a:t>
            </a:r>
            <a:r>
              <a:rPr lang="ja-JP" altLang="en-US" dirty="0" smtClean="0">
                <a:latin typeface="富士ポップ" pitchFamily="49" charset="-128"/>
                <a:ea typeface="富士ポップ" pitchFamily="49" charset="-128"/>
              </a:rPr>
              <a:t>やったら</a:t>
            </a:r>
            <a:r>
              <a:rPr kumimoji="1" lang="ja-JP" altLang="en-US" dirty="0" smtClean="0">
                <a:latin typeface="富士ポップ" pitchFamily="49" charset="-128"/>
                <a:ea typeface="富士ポップ" pitchFamily="49" charset="-128"/>
              </a:rPr>
              <a:t>母集団を調査したいけど、そんな</a:t>
            </a:r>
            <a:r>
              <a:rPr kumimoji="1" lang="ja-JP" altLang="en-US" dirty="0" smtClean="0">
                <a:latin typeface="富士ポップ" pitchFamily="49" charset="-128"/>
                <a:ea typeface="富士ポップ" pitchFamily="49" charset="-128"/>
              </a:rPr>
              <a:t>ん</a:t>
            </a:r>
            <a:r>
              <a:rPr kumimoji="1" lang="ja-JP" altLang="en-US" dirty="0" smtClean="0">
                <a:latin typeface="富士ポップ" pitchFamily="49" charset="-128"/>
                <a:ea typeface="富士ポップ" pitchFamily="49" charset="-128"/>
              </a:rPr>
              <a:t>現実的にほぼ不可能</a:t>
            </a:r>
            <a:r>
              <a:rPr kumimoji="1" lang="ja-JP" altLang="en-US" dirty="0" smtClean="0">
                <a:latin typeface="富士ポップ" pitchFamily="49" charset="-128"/>
                <a:ea typeface="富士ポップ" pitchFamily="49" charset="-128"/>
              </a:rPr>
              <a:t>よ</a:t>
            </a:r>
            <a:r>
              <a:rPr kumimoji="1" lang="ja-JP" altLang="en-US" dirty="0" smtClean="0">
                <a:latin typeface="富士ポップ" pitchFamily="49" charset="-128"/>
                <a:ea typeface="富士ポップ" pitchFamily="49" charset="-128"/>
              </a:rPr>
              <a:t>なあ・・・</a:t>
            </a:r>
            <a:r>
              <a:rPr kumimoji="1" lang="ja-JP" altLang="en-US" dirty="0" smtClean="0">
                <a:latin typeface="富士ポップ" pitchFamily="49" charset="-128"/>
                <a:ea typeface="富士ポップ" pitchFamily="49" charset="-128"/>
              </a:rPr>
              <a:t>どな</a:t>
            </a:r>
            <a:r>
              <a:rPr kumimoji="1" lang="ja-JP" altLang="en-US" dirty="0" smtClean="0">
                <a:latin typeface="富士ポップ" pitchFamily="49" charset="-128"/>
                <a:ea typeface="富士ポップ" pitchFamily="49" charset="-128"/>
              </a:rPr>
              <a:t>いしよ・・・</a:t>
            </a:r>
            <a:endParaRPr kumimoji="1" lang="en-US" altLang="ja-JP" dirty="0" smtClean="0">
              <a:latin typeface="富士ポップ" pitchFamily="49" charset="-128"/>
              <a:ea typeface="富士ポップ" pitchFamily="49" charset="-128"/>
            </a:endParaRPr>
          </a:p>
          <a:p>
            <a:r>
              <a:rPr kumimoji="1" lang="ja-JP" altLang="en-US" dirty="0" smtClean="0">
                <a:latin typeface="富士ポップ" pitchFamily="49" charset="-128"/>
                <a:ea typeface="富士ポップ" pitchFamily="49" charset="-128"/>
              </a:rPr>
              <a:t>できるだけ正確な母集団の状況を</a:t>
            </a:r>
            <a:endParaRPr kumimoji="1" lang="en-US" altLang="ja-JP" dirty="0" smtClean="0">
              <a:latin typeface="富士ポップ" pitchFamily="49" charset="-128"/>
              <a:ea typeface="富士ポップ" pitchFamily="49" charset="-128"/>
            </a:endParaRPr>
          </a:p>
          <a:p>
            <a:r>
              <a:rPr kumimoji="1" lang="ja-JP" altLang="en-US" dirty="0" smtClean="0">
                <a:latin typeface="富士ポップ" pitchFamily="49" charset="-128"/>
                <a:ea typeface="富士ポップ" pitchFamily="49" charset="-128"/>
              </a:rPr>
              <a:t>知ることできやんかな</a:t>
            </a:r>
            <a:r>
              <a:rPr lang="ja-JP" altLang="en-US" dirty="0" smtClean="0">
                <a:latin typeface="富士ポップ" pitchFamily="49" charset="-128"/>
                <a:ea typeface="富士ポップ" pitchFamily="49" charset="-128"/>
              </a:rPr>
              <a:t>・・・</a:t>
            </a:r>
            <a:endParaRPr kumimoji="1" lang="ja-JP" altLang="en-US" dirty="0"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55576" y="486916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こういった悩みを解消するための強い味方が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475656" y="5301208"/>
            <a:ext cx="61926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0" dirty="0" smtClean="0">
                <a:solidFill>
                  <a:srgbClr val="FF0000"/>
                </a:solidFill>
                <a:latin typeface="HGP創英角ﾎﾟｯﾌﾟ体" pitchFamily="50" charset="-128"/>
                <a:ea typeface="HGP創英角ﾎﾟｯﾌﾟ体" pitchFamily="50" charset="-128"/>
              </a:rPr>
              <a:t>統計学</a:t>
            </a:r>
            <a:endParaRPr kumimoji="1" lang="ja-JP" altLang="en-US" sz="8000" dirty="0">
              <a:solidFill>
                <a:srgbClr val="FF000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2123728" y="620688"/>
            <a:ext cx="4680520" cy="6237312"/>
          </a:xfrm>
          <a:prstGeom prst="rect">
            <a:avLst/>
          </a:prstGeom>
          <a:solidFill>
            <a:srgbClr val="FA52CA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2411760" y="1628800"/>
            <a:ext cx="4104456" cy="4752528"/>
          </a:xfrm>
          <a:prstGeom prst="roundRect">
            <a:avLst>
              <a:gd name="adj" fmla="val 667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339752" y="692696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 smtClean="0">
                <a:solidFill>
                  <a:schemeClr val="bg1"/>
                </a:solidFill>
                <a:latin typeface="富士ポップ" pitchFamily="49" charset="-128"/>
                <a:ea typeface="富士ポップ" pitchFamily="49" charset="-128"/>
              </a:rPr>
              <a:t>★メロン学園物語　第</a:t>
            </a:r>
            <a:r>
              <a:rPr lang="ja-JP" altLang="en-US" sz="2400" b="1" dirty="0" smtClean="0">
                <a:solidFill>
                  <a:schemeClr val="bg1"/>
                </a:solidFill>
                <a:latin typeface="富士ポップ" pitchFamily="49" charset="-128"/>
                <a:ea typeface="富士ポップ" pitchFamily="49" charset="-128"/>
              </a:rPr>
              <a:t>５巻★</a:t>
            </a:r>
            <a:endParaRPr lang="en-US" altLang="ja-JP" sz="2400" b="1" dirty="0" smtClean="0">
              <a:solidFill>
                <a:schemeClr val="bg1"/>
              </a:solidFill>
              <a:latin typeface="富士ポップ" pitchFamily="49" charset="-128"/>
              <a:ea typeface="富士ポップ" pitchFamily="49" charset="-128"/>
            </a:endParaRPr>
          </a:p>
          <a:p>
            <a:pPr algn="ctr"/>
            <a:r>
              <a:rPr kumimoji="1" lang="ja-JP" altLang="en-US" sz="2400" b="1" dirty="0">
                <a:solidFill>
                  <a:schemeClr val="bg1"/>
                </a:solidFill>
                <a:latin typeface="富士ポップ" pitchFamily="49" charset="-128"/>
                <a:ea typeface="富士ポップ" pitchFamily="49" charset="-128"/>
              </a:rPr>
              <a:t>　</a:t>
            </a:r>
            <a:r>
              <a:rPr kumimoji="1" lang="ja-JP" altLang="en-US" sz="2400" b="1" dirty="0" smtClean="0">
                <a:solidFill>
                  <a:schemeClr val="bg1"/>
                </a:solidFill>
                <a:latin typeface="富士ポップ" pitchFamily="49" charset="-128"/>
                <a:ea typeface="富士ポップ" pitchFamily="49" charset="-128"/>
              </a:rPr>
              <a:t>愛読者アンケート</a:t>
            </a:r>
            <a:endParaRPr kumimoji="1" lang="ja-JP" altLang="en-US" sz="2400" b="1" dirty="0">
              <a:solidFill>
                <a:schemeClr val="bg1"/>
              </a:solidFill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627784" y="1628800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富士ポップ" pitchFamily="49" charset="-128"/>
                <a:ea typeface="富士ポップ" pitchFamily="49" charset="-128"/>
              </a:rPr>
              <a:t>Q</a:t>
            </a:r>
            <a:r>
              <a:rPr kumimoji="1" lang="ja-JP" altLang="en-US" sz="1600" dirty="0" smtClean="0">
                <a:latin typeface="富士ポップ" pitchFamily="49" charset="-128"/>
                <a:ea typeface="富士ポップ" pitchFamily="49" charset="-128"/>
              </a:rPr>
              <a:t>１</a:t>
            </a:r>
            <a:r>
              <a:rPr kumimoji="1" lang="en-US" altLang="ja-JP" sz="1600" dirty="0" smtClean="0">
                <a:latin typeface="富士ポップ" pitchFamily="49" charset="-128"/>
                <a:ea typeface="富士ポップ" pitchFamily="49" charset="-128"/>
              </a:rPr>
              <a:t>.『</a:t>
            </a:r>
            <a:r>
              <a:rPr kumimoji="1" lang="ja-JP" altLang="en-US" sz="1600" dirty="0" smtClean="0">
                <a:latin typeface="富士ポップ" pitchFamily="49" charset="-128"/>
                <a:ea typeface="富士ポップ" pitchFamily="49" charset="-128"/>
              </a:rPr>
              <a:t>メロン学園物語</a:t>
            </a:r>
            <a:r>
              <a:rPr kumimoji="1" lang="en-US" altLang="ja-JP" sz="1600" dirty="0" smtClean="0">
                <a:latin typeface="富士ポップ" pitchFamily="49" charset="-128"/>
                <a:ea typeface="富士ポップ" pitchFamily="49" charset="-128"/>
              </a:rPr>
              <a:t>』</a:t>
            </a:r>
            <a:r>
              <a:rPr kumimoji="1" lang="ja-JP" altLang="en-US" sz="1600" dirty="0" smtClean="0">
                <a:latin typeface="富士ポップ" pitchFamily="49" charset="-128"/>
                <a:ea typeface="富士ポップ" pitchFamily="49" charset="-128"/>
              </a:rPr>
              <a:t>第５巻の</a:t>
            </a:r>
            <a:endParaRPr kumimoji="1" lang="en-US" altLang="ja-JP" sz="1600" dirty="0" smtClean="0">
              <a:latin typeface="富士ポップ" pitchFamily="49" charset="-128"/>
              <a:ea typeface="富士ポップ" pitchFamily="49" charset="-128"/>
            </a:endParaRPr>
          </a:p>
          <a:p>
            <a:r>
              <a:rPr lang="ja-JP" altLang="en-US" sz="1600" dirty="0">
                <a:latin typeface="富士ポップ" pitchFamily="49" charset="-128"/>
                <a:ea typeface="富士ポップ" pitchFamily="49" charset="-128"/>
              </a:rPr>
              <a:t>　</a:t>
            </a:r>
            <a:r>
              <a:rPr lang="ja-JP" altLang="en-US" sz="1600" dirty="0" smtClean="0">
                <a:latin typeface="富士ポップ" pitchFamily="49" charset="-128"/>
                <a:ea typeface="富士ポップ" pitchFamily="49" charset="-128"/>
              </a:rPr>
              <a:t>　</a:t>
            </a:r>
            <a:r>
              <a:rPr kumimoji="1" lang="ja-JP" altLang="en-US" sz="1600" dirty="0" smtClean="0">
                <a:latin typeface="富士ポップ" pitchFamily="49" charset="-128"/>
                <a:ea typeface="富士ポップ" pitchFamily="49" charset="-128"/>
              </a:rPr>
              <a:t>ご感想は？</a:t>
            </a:r>
            <a:endParaRPr kumimoji="1" lang="ja-JP" altLang="en-US" sz="1600" dirty="0"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059832" y="2132856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富士ポップ" pitchFamily="49" charset="-128"/>
                <a:ea typeface="富士ポップ" pitchFamily="49" charset="-128"/>
              </a:rPr>
              <a:t>1.</a:t>
            </a:r>
            <a:r>
              <a:rPr kumimoji="1" lang="ja-JP" altLang="en-US" sz="1600" dirty="0" smtClean="0">
                <a:latin typeface="富士ポップ" pitchFamily="49" charset="-128"/>
                <a:ea typeface="富士ポップ" pitchFamily="49" charset="-128"/>
              </a:rPr>
              <a:t>とてもおもしろかった</a:t>
            </a:r>
            <a:endParaRPr kumimoji="1" lang="en-US" altLang="ja-JP" sz="1600" dirty="0" smtClean="0">
              <a:latin typeface="富士ポップ" pitchFamily="49" charset="-128"/>
              <a:ea typeface="富士ポップ" pitchFamily="49" charset="-128"/>
            </a:endParaRPr>
          </a:p>
          <a:p>
            <a:r>
              <a:rPr lang="en-US" altLang="ja-JP" sz="1600" dirty="0">
                <a:latin typeface="富士ポップ" pitchFamily="49" charset="-128"/>
                <a:ea typeface="富士ポップ" pitchFamily="49" charset="-128"/>
              </a:rPr>
              <a:t>2</a:t>
            </a:r>
            <a:r>
              <a:rPr lang="en-US" altLang="ja-JP" sz="1600" dirty="0" smtClean="0">
                <a:latin typeface="富士ポップ" pitchFamily="49" charset="-128"/>
                <a:ea typeface="富士ポップ" pitchFamily="49" charset="-128"/>
              </a:rPr>
              <a:t>.</a:t>
            </a:r>
            <a:r>
              <a:rPr lang="ja-JP" altLang="en-US" sz="1600" dirty="0" smtClean="0">
                <a:latin typeface="富士ポップ" pitchFamily="49" charset="-128"/>
                <a:ea typeface="富士ポップ" pitchFamily="49" charset="-128"/>
              </a:rPr>
              <a:t>ややおもしろかった</a:t>
            </a:r>
            <a:endParaRPr lang="en-US" altLang="ja-JP" sz="1600" dirty="0" smtClean="0">
              <a:latin typeface="富士ポップ" pitchFamily="49" charset="-128"/>
              <a:ea typeface="富士ポップ" pitchFamily="49" charset="-128"/>
            </a:endParaRPr>
          </a:p>
          <a:p>
            <a:r>
              <a:rPr kumimoji="1" lang="en-US" altLang="ja-JP" sz="1600" dirty="0">
                <a:latin typeface="富士ポップ" pitchFamily="49" charset="-128"/>
                <a:ea typeface="富士ポップ" pitchFamily="49" charset="-128"/>
              </a:rPr>
              <a:t>3</a:t>
            </a:r>
            <a:r>
              <a:rPr kumimoji="1" lang="en-US" altLang="ja-JP" sz="1600" dirty="0" smtClean="0">
                <a:latin typeface="富士ポップ" pitchFamily="49" charset="-128"/>
                <a:ea typeface="富士ポップ" pitchFamily="49" charset="-128"/>
              </a:rPr>
              <a:t>.</a:t>
            </a:r>
            <a:r>
              <a:rPr kumimoji="1" lang="ja-JP" altLang="en-US" sz="1600" dirty="0" smtClean="0">
                <a:latin typeface="富士ポップ" pitchFamily="49" charset="-128"/>
                <a:ea typeface="富士ポップ" pitchFamily="49" charset="-128"/>
              </a:rPr>
              <a:t>どちらともいえない</a:t>
            </a:r>
            <a:endParaRPr kumimoji="1" lang="en-US" altLang="ja-JP" sz="1600" dirty="0" smtClean="0">
              <a:latin typeface="富士ポップ" pitchFamily="49" charset="-128"/>
              <a:ea typeface="富士ポップ" pitchFamily="49" charset="-128"/>
            </a:endParaRPr>
          </a:p>
          <a:p>
            <a:r>
              <a:rPr lang="en-US" altLang="ja-JP" sz="1600" dirty="0">
                <a:latin typeface="富士ポップ" pitchFamily="49" charset="-128"/>
                <a:ea typeface="富士ポップ" pitchFamily="49" charset="-128"/>
              </a:rPr>
              <a:t>4</a:t>
            </a:r>
            <a:r>
              <a:rPr lang="en-US" altLang="ja-JP" sz="1600" dirty="0" smtClean="0">
                <a:latin typeface="富士ポップ" pitchFamily="49" charset="-128"/>
                <a:ea typeface="富士ポップ" pitchFamily="49" charset="-128"/>
              </a:rPr>
              <a:t>.</a:t>
            </a:r>
            <a:r>
              <a:rPr lang="ja-JP" altLang="en-US" sz="1600" dirty="0" smtClean="0">
                <a:latin typeface="富士ポップ" pitchFamily="49" charset="-128"/>
                <a:ea typeface="富士ポップ" pitchFamily="49" charset="-128"/>
              </a:rPr>
              <a:t>ややつまらなかった</a:t>
            </a:r>
            <a:endParaRPr lang="en-US" altLang="ja-JP" sz="1600" dirty="0" smtClean="0">
              <a:latin typeface="富士ポップ" pitchFamily="49" charset="-128"/>
              <a:ea typeface="富士ポップ" pitchFamily="49" charset="-128"/>
            </a:endParaRPr>
          </a:p>
          <a:p>
            <a:r>
              <a:rPr kumimoji="1" lang="en-US" altLang="ja-JP" sz="1600" dirty="0">
                <a:latin typeface="富士ポップ" pitchFamily="49" charset="-128"/>
                <a:ea typeface="富士ポップ" pitchFamily="49" charset="-128"/>
              </a:rPr>
              <a:t>5</a:t>
            </a:r>
            <a:r>
              <a:rPr kumimoji="1" lang="en-US" altLang="ja-JP" sz="1600" dirty="0" smtClean="0">
                <a:latin typeface="富士ポップ" pitchFamily="49" charset="-128"/>
                <a:ea typeface="富士ポップ" pitchFamily="49" charset="-128"/>
              </a:rPr>
              <a:t>.</a:t>
            </a:r>
            <a:r>
              <a:rPr kumimoji="1" lang="ja-JP" altLang="en-US" sz="1600" dirty="0" smtClean="0">
                <a:latin typeface="富士ポップ" pitchFamily="49" charset="-128"/>
                <a:ea typeface="富士ポップ" pitchFamily="49" charset="-128"/>
              </a:rPr>
              <a:t>とてもつまらなかった</a:t>
            </a:r>
            <a:endParaRPr kumimoji="1" lang="ja-JP" altLang="en-US" sz="1600" dirty="0"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627784" y="3429000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富士ポップ" pitchFamily="49" charset="-128"/>
                <a:ea typeface="富士ポップ" pitchFamily="49" charset="-128"/>
              </a:rPr>
              <a:t>Q</a:t>
            </a:r>
            <a:r>
              <a:rPr kumimoji="1" lang="ja-JP" altLang="en-US" sz="1600" dirty="0" smtClean="0">
                <a:latin typeface="富士ポップ" pitchFamily="49" charset="-128"/>
                <a:ea typeface="富士ポップ" pitchFamily="49" charset="-128"/>
              </a:rPr>
              <a:t>２</a:t>
            </a:r>
            <a:r>
              <a:rPr kumimoji="1" lang="en-US" altLang="ja-JP" sz="1600" dirty="0" smtClean="0">
                <a:latin typeface="富士ポップ" pitchFamily="49" charset="-128"/>
                <a:ea typeface="富士ポップ" pitchFamily="49" charset="-128"/>
              </a:rPr>
              <a:t>.</a:t>
            </a:r>
            <a:r>
              <a:rPr kumimoji="1" lang="ja-JP" altLang="en-US" sz="1600" dirty="0" smtClean="0">
                <a:latin typeface="富士ポップ" pitchFamily="49" charset="-128"/>
                <a:ea typeface="富士ポップ" pitchFamily="49" charset="-128"/>
              </a:rPr>
              <a:t>あなたの性別は？</a:t>
            </a:r>
            <a:endParaRPr kumimoji="1" lang="ja-JP" altLang="en-US" sz="1600" dirty="0"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987824" y="3717032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富士ポップ" pitchFamily="49" charset="-128"/>
                <a:ea typeface="富士ポップ" pitchFamily="49" charset="-128"/>
              </a:rPr>
              <a:t>１</a:t>
            </a:r>
            <a:r>
              <a:rPr kumimoji="1" lang="en-US" altLang="ja-JP" sz="1600" dirty="0" smtClean="0">
                <a:latin typeface="富士ポップ" pitchFamily="49" charset="-128"/>
                <a:ea typeface="富士ポップ" pitchFamily="49" charset="-128"/>
              </a:rPr>
              <a:t>.</a:t>
            </a:r>
            <a:r>
              <a:rPr kumimoji="1" lang="ja-JP" altLang="en-US" sz="1600" dirty="0" smtClean="0">
                <a:latin typeface="富士ポップ" pitchFamily="49" charset="-128"/>
                <a:ea typeface="富士ポップ" pitchFamily="49" charset="-128"/>
              </a:rPr>
              <a:t>女　　　２</a:t>
            </a:r>
            <a:r>
              <a:rPr kumimoji="1" lang="en-US" altLang="ja-JP" sz="1600" dirty="0" smtClean="0">
                <a:latin typeface="富士ポップ" pitchFamily="49" charset="-128"/>
                <a:ea typeface="富士ポップ" pitchFamily="49" charset="-128"/>
              </a:rPr>
              <a:t>.</a:t>
            </a:r>
            <a:r>
              <a:rPr kumimoji="1" lang="ja-JP" altLang="en-US" sz="1600" dirty="0" smtClean="0">
                <a:latin typeface="富士ポップ" pitchFamily="49" charset="-128"/>
                <a:ea typeface="富士ポップ" pitchFamily="49" charset="-128"/>
              </a:rPr>
              <a:t>男</a:t>
            </a:r>
            <a:endParaRPr kumimoji="1" lang="ja-JP" altLang="en-US" sz="1600" dirty="0"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627784" y="4077072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富士ポップ" pitchFamily="49" charset="-128"/>
                <a:ea typeface="富士ポップ" pitchFamily="49" charset="-128"/>
              </a:rPr>
              <a:t>Q</a:t>
            </a:r>
            <a:r>
              <a:rPr lang="ja-JP" altLang="en-US" sz="1600" dirty="0" smtClean="0">
                <a:latin typeface="富士ポップ" pitchFamily="49" charset="-128"/>
                <a:ea typeface="富士ポップ" pitchFamily="49" charset="-128"/>
              </a:rPr>
              <a:t>３</a:t>
            </a:r>
            <a:r>
              <a:rPr lang="en-US" altLang="ja-JP" sz="1600" dirty="0" smtClean="0">
                <a:latin typeface="富士ポップ" pitchFamily="49" charset="-128"/>
                <a:ea typeface="富士ポップ" pitchFamily="49" charset="-128"/>
              </a:rPr>
              <a:t>.</a:t>
            </a:r>
            <a:r>
              <a:rPr lang="ja-JP" altLang="en-US" sz="1600" dirty="0" smtClean="0">
                <a:latin typeface="富士ポップ" pitchFamily="49" charset="-128"/>
                <a:ea typeface="富士ポップ" pitchFamily="49" charset="-128"/>
              </a:rPr>
              <a:t>あなたの年齢は？</a:t>
            </a:r>
            <a:endParaRPr kumimoji="1" lang="en-US" altLang="ja-JP" sz="1600" dirty="0" smtClean="0"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508104" y="400506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富士ポップ" pitchFamily="49" charset="-128"/>
                <a:ea typeface="富士ポップ" pitchFamily="49" charset="-128"/>
              </a:rPr>
              <a:t>＿＿</a:t>
            </a:r>
            <a:r>
              <a:rPr kumimoji="1" lang="ja-JP" altLang="en-US" sz="1600" dirty="0" smtClean="0">
                <a:latin typeface="富士ポップ" pitchFamily="49" charset="-128"/>
                <a:ea typeface="富士ポップ" pitchFamily="49" charset="-128"/>
              </a:rPr>
              <a:t>歳</a:t>
            </a:r>
            <a:endParaRPr kumimoji="1" lang="ja-JP" altLang="en-US" sz="1600" dirty="0"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27784" y="4437112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富士ポップ" pitchFamily="49" charset="-128"/>
                <a:ea typeface="富士ポップ" pitchFamily="49" charset="-128"/>
              </a:rPr>
              <a:t>Q</a:t>
            </a:r>
            <a:r>
              <a:rPr kumimoji="1" lang="ja-JP" altLang="en-US" sz="1600" dirty="0" smtClean="0">
                <a:latin typeface="富士ポップ" pitchFamily="49" charset="-128"/>
                <a:ea typeface="富士ポップ" pitchFamily="49" charset="-128"/>
              </a:rPr>
              <a:t>４</a:t>
            </a:r>
            <a:r>
              <a:rPr kumimoji="1" lang="en-US" altLang="ja-JP" sz="1600" dirty="0" smtClean="0">
                <a:latin typeface="富士ポップ" pitchFamily="49" charset="-128"/>
                <a:ea typeface="富士ポップ" pitchFamily="49" charset="-128"/>
              </a:rPr>
              <a:t>.</a:t>
            </a:r>
            <a:r>
              <a:rPr lang="ja-JP" altLang="en-US" sz="1600" dirty="0" smtClean="0">
                <a:latin typeface="富士ポップ" pitchFamily="49" charset="-128"/>
                <a:ea typeface="富士ポップ" pitchFamily="49" charset="-128"/>
              </a:rPr>
              <a:t>１ヶ月に何冊くらい</a:t>
            </a:r>
            <a:endParaRPr lang="en-US" altLang="ja-JP" sz="1600" dirty="0" smtClean="0">
              <a:latin typeface="富士ポップ" pitchFamily="49" charset="-128"/>
              <a:ea typeface="富士ポップ" pitchFamily="49" charset="-128"/>
            </a:endParaRPr>
          </a:p>
          <a:p>
            <a:r>
              <a:rPr lang="ja-JP" altLang="en-US" sz="1600" dirty="0">
                <a:latin typeface="富士ポップ" pitchFamily="49" charset="-128"/>
                <a:ea typeface="富士ポップ" pitchFamily="49" charset="-128"/>
              </a:rPr>
              <a:t>　</a:t>
            </a:r>
            <a:r>
              <a:rPr lang="ja-JP" altLang="en-US" sz="1600" dirty="0" smtClean="0">
                <a:latin typeface="富士ポップ" pitchFamily="49" charset="-128"/>
                <a:ea typeface="富士ポップ" pitchFamily="49" charset="-128"/>
              </a:rPr>
              <a:t>　雑誌を購入しますか？　　　　　　　　　　　　　　　　　　　</a:t>
            </a:r>
            <a:endParaRPr kumimoji="1" lang="ja-JP" altLang="en-US" sz="1600" dirty="0"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508104" y="458112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富士ポップ" pitchFamily="49" charset="-128"/>
                <a:ea typeface="富士ポップ" pitchFamily="49" charset="-128"/>
              </a:rPr>
              <a:t>＿＿</a:t>
            </a:r>
            <a:r>
              <a:rPr lang="ja-JP" altLang="en-US" sz="1600" dirty="0" smtClean="0">
                <a:latin typeface="富士ポップ" pitchFamily="49" charset="-128"/>
                <a:ea typeface="富士ポップ" pitchFamily="49" charset="-128"/>
              </a:rPr>
              <a:t>冊</a:t>
            </a:r>
            <a:endParaRPr kumimoji="1" lang="ja-JP" altLang="en-US" sz="1600" dirty="0"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16" name="角丸四角形 15"/>
          <p:cNvSpPr/>
          <p:nvPr/>
        </p:nvSpPr>
        <p:spPr>
          <a:xfrm>
            <a:off x="2555776" y="5085184"/>
            <a:ext cx="1944216" cy="11521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555776" y="5157192"/>
            <a:ext cx="20882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solidFill>
                  <a:srgbClr val="FF3300"/>
                </a:solidFill>
                <a:latin typeface="富士ポップ" pitchFamily="49" charset="-128"/>
                <a:ea typeface="富士ポップ" pitchFamily="49" charset="-128"/>
              </a:rPr>
              <a:t>回答者の中から抽選で３０名の方に</a:t>
            </a:r>
            <a:r>
              <a:rPr kumimoji="1" lang="en-US" altLang="ja-JP" sz="1400" dirty="0" smtClean="0">
                <a:solidFill>
                  <a:srgbClr val="FF3300"/>
                </a:solidFill>
                <a:latin typeface="富士ポップ" pitchFamily="49" charset="-128"/>
                <a:ea typeface="富士ポップ" pitchFamily="49" charset="-128"/>
              </a:rPr>
              <a:t>『</a:t>
            </a:r>
            <a:r>
              <a:rPr kumimoji="1" lang="ja-JP" altLang="en-US" sz="1400" dirty="0" smtClean="0">
                <a:solidFill>
                  <a:srgbClr val="FF3300"/>
                </a:solidFill>
                <a:latin typeface="富士ポップ" pitchFamily="49" charset="-128"/>
                <a:ea typeface="富士ポップ" pitchFamily="49" charset="-128"/>
              </a:rPr>
              <a:t>リナちゃんキーホルダー</a:t>
            </a:r>
            <a:r>
              <a:rPr kumimoji="1" lang="en-US" altLang="ja-JP" sz="1400" dirty="0" smtClean="0">
                <a:solidFill>
                  <a:srgbClr val="FF3300"/>
                </a:solidFill>
                <a:latin typeface="富士ポップ" pitchFamily="49" charset="-128"/>
                <a:ea typeface="富士ポップ" pitchFamily="49" charset="-128"/>
              </a:rPr>
              <a:t>』</a:t>
            </a:r>
            <a:r>
              <a:rPr kumimoji="1" lang="ja-JP" altLang="en-US" sz="1400" dirty="0" smtClean="0">
                <a:solidFill>
                  <a:srgbClr val="FF3300"/>
                </a:solidFill>
                <a:latin typeface="富士ポップ" pitchFamily="49" charset="-128"/>
                <a:ea typeface="富士ポップ" pitchFamily="49" charset="-128"/>
              </a:rPr>
              <a:t>をプレゼント！</a:t>
            </a:r>
            <a:endParaRPr kumimoji="1" lang="ja-JP" altLang="en-US" sz="1400" dirty="0">
              <a:solidFill>
                <a:srgbClr val="FF3300"/>
              </a:solidFill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771800" y="6427113"/>
            <a:ext cx="3600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solidFill>
                  <a:schemeClr val="bg1"/>
                </a:solidFill>
                <a:latin typeface="富士ポップ" pitchFamily="49" charset="-128"/>
                <a:ea typeface="富士ポップ" pitchFamily="49" charset="-128"/>
              </a:rPr>
              <a:t>ご協力ありがとうございました。貴重なご意見は、</a:t>
            </a:r>
            <a:endParaRPr kumimoji="1" lang="en-US" altLang="ja-JP" sz="1100" dirty="0" smtClean="0">
              <a:solidFill>
                <a:schemeClr val="bg1"/>
              </a:solidFill>
              <a:latin typeface="富士ポップ" pitchFamily="49" charset="-128"/>
              <a:ea typeface="富士ポップ" pitchFamily="49" charset="-128"/>
            </a:endParaRPr>
          </a:p>
          <a:p>
            <a:r>
              <a:rPr lang="ja-JP" altLang="en-US" sz="1100" dirty="0">
                <a:solidFill>
                  <a:schemeClr val="bg1"/>
                </a:solidFill>
                <a:latin typeface="富士ポップ" pitchFamily="49" charset="-128"/>
                <a:ea typeface="富士ポップ" pitchFamily="49" charset="-128"/>
              </a:rPr>
              <a:t>今後</a:t>
            </a:r>
            <a:r>
              <a:rPr lang="ja-JP" altLang="en-US" sz="1100" dirty="0" smtClean="0">
                <a:solidFill>
                  <a:schemeClr val="bg1"/>
                </a:solidFill>
                <a:latin typeface="富士ポップ" pitchFamily="49" charset="-128"/>
                <a:ea typeface="富士ポップ" pitchFamily="49" charset="-128"/>
              </a:rPr>
              <a:t>の出版・企画の参考にさせていただきます。</a:t>
            </a:r>
            <a:endParaRPr kumimoji="1" lang="ja-JP" altLang="en-US" sz="1100" dirty="0">
              <a:solidFill>
                <a:schemeClr val="bg1"/>
              </a:solidFill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22" name="雲 21"/>
          <p:cNvSpPr/>
          <p:nvPr/>
        </p:nvSpPr>
        <p:spPr>
          <a:xfrm>
            <a:off x="4788024" y="5157192"/>
            <a:ext cx="1224136" cy="1152128"/>
          </a:xfrm>
          <a:prstGeom prst="cloud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123" name="Picture 3" descr="C:\Users\akira\AppData\Local\Microsoft\Windows\Temporary Internet Files\Content.IE5\H5PQGKIX\MM900356718[1]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860032" y="5229200"/>
            <a:ext cx="1008112" cy="1008112"/>
          </a:xfrm>
          <a:prstGeom prst="rect">
            <a:avLst/>
          </a:prstGeom>
          <a:noFill/>
        </p:spPr>
      </p:pic>
      <p:sp>
        <p:nvSpPr>
          <p:cNvPr id="27" name="フリーフォーム 26"/>
          <p:cNvSpPr/>
          <p:nvPr/>
        </p:nvSpPr>
        <p:spPr>
          <a:xfrm>
            <a:off x="5508104" y="5085184"/>
            <a:ext cx="450166" cy="199291"/>
          </a:xfrm>
          <a:custGeom>
            <a:avLst/>
            <a:gdLst>
              <a:gd name="connsiteX0" fmla="*/ 0 w 450166"/>
              <a:gd name="connsiteY0" fmla="*/ 185224 h 199291"/>
              <a:gd name="connsiteX1" fmla="*/ 225083 w 450166"/>
              <a:gd name="connsiteY1" fmla="*/ 2344 h 199291"/>
              <a:gd name="connsiteX2" fmla="*/ 450166 w 450166"/>
              <a:gd name="connsiteY2" fmla="*/ 199291 h 19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0166" h="199291">
                <a:moveTo>
                  <a:pt x="0" y="185224"/>
                </a:moveTo>
                <a:cubicBezTo>
                  <a:pt x="75027" y="92612"/>
                  <a:pt x="150055" y="0"/>
                  <a:pt x="225083" y="2344"/>
                </a:cubicBezTo>
                <a:cubicBezTo>
                  <a:pt x="300111" y="4689"/>
                  <a:pt x="375138" y="101990"/>
                  <a:pt x="450166" y="199291"/>
                </a:cubicBezTo>
              </a:path>
            </a:pathLst>
          </a:custGeom>
          <a:noFill/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5868144" y="5229200"/>
            <a:ext cx="360040" cy="360040"/>
          </a:xfrm>
          <a:prstGeom prst="ellipse">
            <a:avLst/>
          </a:prstGeom>
          <a:noFill/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/>
          <a:lstStyle/>
          <a:p>
            <a:r>
              <a:rPr lang="ja-JP" altLang="en-US" dirty="0" smtClean="0"/>
              <a:t>データ</a:t>
            </a:r>
            <a:r>
              <a:rPr lang="ja-JP" altLang="en-US" dirty="0" smtClean="0"/>
              <a:t>の分類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325112"/>
          </a:xfrm>
        </p:spPr>
        <p:txBody>
          <a:bodyPr/>
          <a:lstStyle/>
          <a:p>
            <a:r>
              <a:rPr kumimoji="1" lang="ja-JP" altLang="en-US" dirty="0" smtClean="0"/>
              <a:t>データは“測れない”データと“測れる”データに分けられる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測れないデータのことを「カテゴリーデータ</a:t>
            </a:r>
            <a:r>
              <a:rPr lang="ja-JP" altLang="en-US" dirty="0" smtClean="0"/>
              <a:t>」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測れるデータのことを</a:t>
            </a:r>
            <a:r>
              <a:rPr lang="ja-JP" altLang="en-US" dirty="0" smtClean="0"/>
              <a:t>「</a:t>
            </a:r>
            <a:r>
              <a:rPr lang="ja-JP" altLang="en-US" dirty="0" smtClean="0"/>
              <a:t>数量データ</a:t>
            </a:r>
            <a:r>
              <a:rPr lang="ja-JP" altLang="en-US" dirty="0" smtClean="0"/>
              <a:t>」</a:t>
            </a:r>
            <a:r>
              <a:rPr lang="ja-JP" altLang="en-US" dirty="0" smtClean="0"/>
              <a:t>という</a:t>
            </a:r>
            <a:endParaRPr kumimoji="1" lang="ja-JP" altLang="en-US" dirty="0"/>
          </a:p>
        </p:txBody>
      </p:sp>
      <p:pic>
        <p:nvPicPr>
          <p:cNvPr id="6148" name="Picture 4" descr="C:\Users\akira\AppData\Local\Microsoft\Windows\Temporary Internet Files\Content.IE5\3CYSPBHA\MP90039983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869160"/>
            <a:ext cx="1728192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2123728" y="620688"/>
            <a:ext cx="4680520" cy="6237312"/>
          </a:xfrm>
          <a:prstGeom prst="rect">
            <a:avLst/>
          </a:prstGeom>
          <a:solidFill>
            <a:srgbClr val="FA52CA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2411760" y="1628800"/>
            <a:ext cx="4104456" cy="4752528"/>
          </a:xfrm>
          <a:prstGeom prst="roundRect">
            <a:avLst>
              <a:gd name="adj" fmla="val 667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339752" y="692696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 smtClean="0">
                <a:solidFill>
                  <a:schemeClr val="bg1"/>
                </a:solidFill>
                <a:latin typeface="富士ポップ" pitchFamily="49" charset="-128"/>
                <a:ea typeface="富士ポップ" pitchFamily="49" charset="-128"/>
              </a:rPr>
              <a:t>★メロン学園物語　第</a:t>
            </a:r>
            <a:r>
              <a:rPr lang="ja-JP" altLang="en-US" sz="2400" b="1" dirty="0" smtClean="0">
                <a:solidFill>
                  <a:schemeClr val="bg1"/>
                </a:solidFill>
                <a:latin typeface="富士ポップ" pitchFamily="49" charset="-128"/>
                <a:ea typeface="富士ポップ" pitchFamily="49" charset="-128"/>
              </a:rPr>
              <a:t>５巻★</a:t>
            </a:r>
            <a:endParaRPr lang="en-US" altLang="ja-JP" sz="2400" b="1" dirty="0" smtClean="0">
              <a:solidFill>
                <a:schemeClr val="bg1"/>
              </a:solidFill>
              <a:latin typeface="富士ポップ" pitchFamily="49" charset="-128"/>
              <a:ea typeface="富士ポップ" pitchFamily="49" charset="-128"/>
            </a:endParaRPr>
          </a:p>
          <a:p>
            <a:pPr algn="ctr"/>
            <a:r>
              <a:rPr kumimoji="1" lang="ja-JP" altLang="en-US" sz="2400" b="1" dirty="0">
                <a:solidFill>
                  <a:schemeClr val="bg1"/>
                </a:solidFill>
                <a:latin typeface="富士ポップ" pitchFamily="49" charset="-128"/>
                <a:ea typeface="富士ポップ" pitchFamily="49" charset="-128"/>
              </a:rPr>
              <a:t>　</a:t>
            </a:r>
            <a:r>
              <a:rPr kumimoji="1" lang="ja-JP" altLang="en-US" sz="2400" b="1" dirty="0" smtClean="0">
                <a:solidFill>
                  <a:schemeClr val="bg1"/>
                </a:solidFill>
                <a:latin typeface="富士ポップ" pitchFamily="49" charset="-128"/>
                <a:ea typeface="富士ポップ" pitchFamily="49" charset="-128"/>
              </a:rPr>
              <a:t>愛読者アンケート</a:t>
            </a:r>
            <a:endParaRPr kumimoji="1" lang="ja-JP" altLang="en-US" sz="2400" b="1" dirty="0">
              <a:solidFill>
                <a:schemeClr val="bg1"/>
              </a:solidFill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627784" y="1628800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Q</a:t>
            </a:r>
            <a:r>
              <a:rPr kumimoji="1"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１</a:t>
            </a:r>
            <a:r>
              <a:rPr kumimoji="1" lang="en-US" altLang="ja-JP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.『</a:t>
            </a:r>
            <a:r>
              <a:rPr kumimoji="1"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メロン学園物語</a:t>
            </a:r>
            <a:r>
              <a:rPr kumimoji="1" lang="en-US" altLang="ja-JP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』</a:t>
            </a:r>
            <a:r>
              <a:rPr kumimoji="1"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第５巻の</a:t>
            </a:r>
            <a:endParaRPr kumimoji="1" lang="en-US" altLang="ja-JP" sz="1600" dirty="0" smtClean="0">
              <a:solidFill>
                <a:schemeClr val="bg1">
                  <a:lumMod val="75000"/>
                </a:schemeClr>
              </a:solidFill>
              <a:latin typeface="富士ポップ" pitchFamily="49" charset="-128"/>
              <a:ea typeface="富士ポップ" pitchFamily="49" charset="-128"/>
            </a:endParaRPr>
          </a:p>
          <a:p>
            <a:r>
              <a:rPr lang="ja-JP" altLang="en-US" sz="1600" dirty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　</a:t>
            </a:r>
            <a:r>
              <a:rPr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　</a:t>
            </a:r>
            <a:r>
              <a:rPr kumimoji="1"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ご感想は？</a:t>
            </a:r>
            <a:endParaRPr kumimoji="1" lang="ja-JP" altLang="en-US" sz="1600" dirty="0">
              <a:solidFill>
                <a:schemeClr val="bg1">
                  <a:lumMod val="75000"/>
                </a:schemeClr>
              </a:solidFill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059832" y="2132856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1.</a:t>
            </a:r>
            <a:r>
              <a:rPr kumimoji="1"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とてもおもしろかった</a:t>
            </a:r>
            <a:endParaRPr kumimoji="1" lang="en-US" altLang="ja-JP" sz="1600" dirty="0" smtClean="0">
              <a:solidFill>
                <a:schemeClr val="bg1">
                  <a:lumMod val="75000"/>
                </a:schemeClr>
              </a:solidFill>
              <a:latin typeface="富士ポップ" pitchFamily="49" charset="-128"/>
              <a:ea typeface="富士ポップ" pitchFamily="49" charset="-128"/>
            </a:endParaRPr>
          </a:p>
          <a:p>
            <a:r>
              <a:rPr lang="en-US" altLang="ja-JP" sz="1600" dirty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2</a:t>
            </a:r>
            <a:r>
              <a:rPr lang="en-US" altLang="ja-JP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.</a:t>
            </a:r>
            <a:r>
              <a:rPr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ややおもしろかった</a:t>
            </a:r>
            <a:endParaRPr lang="en-US" altLang="ja-JP" sz="1600" dirty="0" smtClean="0">
              <a:solidFill>
                <a:schemeClr val="bg1">
                  <a:lumMod val="75000"/>
                </a:schemeClr>
              </a:solidFill>
              <a:latin typeface="富士ポップ" pitchFamily="49" charset="-128"/>
              <a:ea typeface="富士ポップ" pitchFamily="49" charset="-128"/>
            </a:endParaRPr>
          </a:p>
          <a:p>
            <a:r>
              <a:rPr kumimoji="1" lang="en-US" altLang="ja-JP" sz="1600" dirty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3</a:t>
            </a:r>
            <a:r>
              <a:rPr kumimoji="1" lang="en-US" altLang="ja-JP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.</a:t>
            </a:r>
            <a:r>
              <a:rPr kumimoji="1"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どちらともいえない</a:t>
            </a:r>
            <a:endParaRPr kumimoji="1" lang="en-US" altLang="ja-JP" sz="1600" dirty="0" smtClean="0">
              <a:solidFill>
                <a:schemeClr val="bg1">
                  <a:lumMod val="75000"/>
                </a:schemeClr>
              </a:solidFill>
              <a:latin typeface="富士ポップ" pitchFamily="49" charset="-128"/>
              <a:ea typeface="富士ポップ" pitchFamily="49" charset="-128"/>
            </a:endParaRPr>
          </a:p>
          <a:p>
            <a:r>
              <a:rPr lang="en-US" altLang="ja-JP" sz="1600" dirty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4</a:t>
            </a:r>
            <a:r>
              <a:rPr lang="en-US" altLang="ja-JP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.</a:t>
            </a:r>
            <a:r>
              <a:rPr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ややつまらなかった</a:t>
            </a:r>
            <a:endParaRPr lang="en-US" altLang="ja-JP" sz="1600" dirty="0" smtClean="0">
              <a:solidFill>
                <a:schemeClr val="bg1">
                  <a:lumMod val="75000"/>
                </a:schemeClr>
              </a:solidFill>
              <a:latin typeface="富士ポップ" pitchFamily="49" charset="-128"/>
              <a:ea typeface="富士ポップ" pitchFamily="49" charset="-128"/>
            </a:endParaRPr>
          </a:p>
          <a:p>
            <a:r>
              <a:rPr kumimoji="1" lang="en-US" altLang="ja-JP" sz="1600" dirty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5</a:t>
            </a:r>
            <a:r>
              <a:rPr kumimoji="1" lang="en-US" altLang="ja-JP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.</a:t>
            </a:r>
            <a:r>
              <a:rPr kumimoji="1"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とてもつまらなかった</a:t>
            </a:r>
            <a:endParaRPr kumimoji="1" lang="ja-JP" altLang="en-US" sz="1600" dirty="0">
              <a:solidFill>
                <a:schemeClr val="bg1">
                  <a:lumMod val="75000"/>
                </a:schemeClr>
              </a:solidFill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627784" y="3429000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Q</a:t>
            </a:r>
            <a:r>
              <a:rPr kumimoji="1"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２</a:t>
            </a:r>
            <a:r>
              <a:rPr kumimoji="1" lang="en-US" altLang="ja-JP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.</a:t>
            </a:r>
            <a:r>
              <a:rPr kumimoji="1"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あなたの性別は？</a:t>
            </a:r>
            <a:endParaRPr kumimoji="1" lang="ja-JP" altLang="en-US" sz="1600" dirty="0">
              <a:solidFill>
                <a:schemeClr val="bg1">
                  <a:lumMod val="75000"/>
                </a:schemeClr>
              </a:solidFill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987824" y="3717032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１</a:t>
            </a:r>
            <a:r>
              <a:rPr kumimoji="1" lang="en-US" altLang="ja-JP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.</a:t>
            </a:r>
            <a:r>
              <a:rPr kumimoji="1"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女　　　２</a:t>
            </a:r>
            <a:r>
              <a:rPr kumimoji="1" lang="en-US" altLang="ja-JP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.</a:t>
            </a:r>
            <a:r>
              <a:rPr kumimoji="1"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男</a:t>
            </a:r>
            <a:endParaRPr kumimoji="1" lang="ja-JP" altLang="en-US" sz="1600" dirty="0">
              <a:solidFill>
                <a:schemeClr val="bg1">
                  <a:lumMod val="75000"/>
                </a:schemeClr>
              </a:solidFill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627784" y="4077072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Q</a:t>
            </a:r>
            <a:r>
              <a:rPr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３</a:t>
            </a:r>
            <a:r>
              <a:rPr lang="en-US" altLang="ja-JP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.</a:t>
            </a:r>
            <a:r>
              <a:rPr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あなたの年齢は？</a:t>
            </a:r>
            <a:endParaRPr kumimoji="1" lang="en-US" altLang="ja-JP" sz="1600" dirty="0" smtClean="0">
              <a:solidFill>
                <a:schemeClr val="bg1">
                  <a:lumMod val="75000"/>
                </a:schemeClr>
              </a:solidFill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508104" y="407707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u="sng" dirty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２１</a:t>
            </a:r>
            <a:r>
              <a:rPr kumimoji="1"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歳</a:t>
            </a:r>
            <a:endParaRPr kumimoji="1" lang="ja-JP" altLang="en-US" sz="1600" dirty="0">
              <a:solidFill>
                <a:schemeClr val="bg1">
                  <a:lumMod val="75000"/>
                </a:schemeClr>
              </a:solidFill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27784" y="4437112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Q</a:t>
            </a:r>
            <a:r>
              <a:rPr kumimoji="1"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４</a:t>
            </a:r>
            <a:r>
              <a:rPr kumimoji="1" lang="en-US" altLang="ja-JP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.</a:t>
            </a:r>
            <a:r>
              <a:rPr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１ヶ月に何冊くらい</a:t>
            </a:r>
            <a:endParaRPr lang="en-US" altLang="ja-JP" sz="1600" dirty="0" smtClean="0">
              <a:solidFill>
                <a:schemeClr val="bg1">
                  <a:lumMod val="75000"/>
                </a:schemeClr>
              </a:solidFill>
              <a:latin typeface="富士ポップ" pitchFamily="49" charset="-128"/>
              <a:ea typeface="富士ポップ" pitchFamily="49" charset="-128"/>
            </a:endParaRPr>
          </a:p>
          <a:p>
            <a:r>
              <a:rPr lang="ja-JP" altLang="en-US" sz="1600" dirty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　</a:t>
            </a:r>
            <a:r>
              <a:rPr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　雑誌を購入しますか？</a:t>
            </a:r>
            <a:r>
              <a:rPr lang="ja-JP" altLang="en-US" sz="1600" dirty="0" smtClean="0">
                <a:latin typeface="富士ポップ" pitchFamily="49" charset="-128"/>
                <a:ea typeface="富士ポップ" pitchFamily="49" charset="-128"/>
              </a:rPr>
              <a:t>　　　　　　　　　　　　　　　　　　　</a:t>
            </a:r>
            <a:endParaRPr kumimoji="1" lang="ja-JP" altLang="en-US" sz="1600" dirty="0"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724128" y="458112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u="sng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５</a:t>
            </a:r>
            <a:r>
              <a:rPr lang="ja-JP" altLang="en-US" sz="1600" dirty="0" smtClean="0">
                <a:solidFill>
                  <a:schemeClr val="bg1">
                    <a:lumMod val="75000"/>
                  </a:schemeClr>
                </a:solidFill>
                <a:latin typeface="富士ポップ" pitchFamily="49" charset="-128"/>
                <a:ea typeface="富士ポップ" pitchFamily="49" charset="-128"/>
              </a:rPr>
              <a:t>冊</a:t>
            </a:r>
            <a:endParaRPr kumimoji="1" lang="ja-JP" altLang="en-US" sz="1600" dirty="0">
              <a:solidFill>
                <a:schemeClr val="bg1">
                  <a:lumMod val="75000"/>
                </a:schemeClr>
              </a:solidFill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16" name="角丸四角形 15"/>
          <p:cNvSpPr/>
          <p:nvPr/>
        </p:nvSpPr>
        <p:spPr>
          <a:xfrm>
            <a:off x="2555776" y="5085184"/>
            <a:ext cx="1944216" cy="11521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555776" y="5157192"/>
            <a:ext cx="20882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solidFill>
                  <a:srgbClr val="FF3300"/>
                </a:solidFill>
                <a:latin typeface="富士ポップ" pitchFamily="49" charset="-128"/>
                <a:ea typeface="富士ポップ" pitchFamily="49" charset="-128"/>
              </a:rPr>
              <a:t>回答者の中から抽選で３０名の方に</a:t>
            </a:r>
            <a:r>
              <a:rPr kumimoji="1" lang="en-US" altLang="ja-JP" sz="1400" dirty="0" smtClean="0">
                <a:solidFill>
                  <a:srgbClr val="FF3300"/>
                </a:solidFill>
                <a:latin typeface="富士ポップ" pitchFamily="49" charset="-128"/>
                <a:ea typeface="富士ポップ" pitchFamily="49" charset="-128"/>
              </a:rPr>
              <a:t>『</a:t>
            </a:r>
            <a:r>
              <a:rPr kumimoji="1" lang="ja-JP" altLang="en-US" sz="1400" dirty="0" smtClean="0">
                <a:solidFill>
                  <a:srgbClr val="FF3300"/>
                </a:solidFill>
                <a:latin typeface="富士ポップ" pitchFamily="49" charset="-128"/>
                <a:ea typeface="富士ポップ" pitchFamily="49" charset="-128"/>
              </a:rPr>
              <a:t>リナちゃんキーホルダー</a:t>
            </a:r>
            <a:r>
              <a:rPr kumimoji="1" lang="en-US" altLang="ja-JP" sz="1400" dirty="0" smtClean="0">
                <a:solidFill>
                  <a:srgbClr val="FF3300"/>
                </a:solidFill>
                <a:latin typeface="富士ポップ" pitchFamily="49" charset="-128"/>
                <a:ea typeface="富士ポップ" pitchFamily="49" charset="-128"/>
              </a:rPr>
              <a:t>』</a:t>
            </a:r>
            <a:r>
              <a:rPr kumimoji="1" lang="ja-JP" altLang="en-US" sz="1400" dirty="0" smtClean="0">
                <a:solidFill>
                  <a:srgbClr val="FF3300"/>
                </a:solidFill>
                <a:latin typeface="富士ポップ" pitchFamily="49" charset="-128"/>
                <a:ea typeface="富士ポップ" pitchFamily="49" charset="-128"/>
              </a:rPr>
              <a:t>をプレゼント！</a:t>
            </a:r>
            <a:endParaRPr kumimoji="1" lang="ja-JP" altLang="en-US" sz="1400" dirty="0">
              <a:solidFill>
                <a:srgbClr val="FF3300"/>
              </a:solidFill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771800" y="6427113"/>
            <a:ext cx="3600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solidFill>
                  <a:schemeClr val="bg1"/>
                </a:solidFill>
                <a:latin typeface="富士ポップ" pitchFamily="49" charset="-128"/>
                <a:ea typeface="富士ポップ" pitchFamily="49" charset="-128"/>
              </a:rPr>
              <a:t>ご協力ありがとうございました。貴重なご意見は、</a:t>
            </a:r>
            <a:endParaRPr kumimoji="1" lang="en-US" altLang="ja-JP" sz="1100" dirty="0" smtClean="0">
              <a:solidFill>
                <a:schemeClr val="bg1"/>
              </a:solidFill>
              <a:latin typeface="富士ポップ" pitchFamily="49" charset="-128"/>
              <a:ea typeface="富士ポップ" pitchFamily="49" charset="-128"/>
            </a:endParaRPr>
          </a:p>
          <a:p>
            <a:r>
              <a:rPr lang="ja-JP" altLang="en-US" sz="1100" dirty="0">
                <a:solidFill>
                  <a:schemeClr val="bg1"/>
                </a:solidFill>
                <a:latin typeface="富士ポップ" pitchFamily="49" charset="-128"/>
                <a:ea typeface="富士ポップ" pitchFamily="49" charset="-128"/>
              </a:rPr>
              <a:t>今後</a:t>
            </a:r>
            <a:r>
              <a:rPr lang="ja-JP" altLang="en-US" sz="1100" dirty="0" smtClean="0">
                <a:solidFill>
                  <a:schemeClr val="bg1"/>
                </a:solidFill>
                <a:latin typeface="富士ポップ" pitchFamily="49" charset="-128"/>
                <a:ea typeface="富士ポップ" pitchFamily="49" charset="-128"/>
              </a:rPr>
              <a:t>の出版・企画の参考にさせていただきます。</a:t>
            </a:r>
            <a:endParaRPr kumimoji="1" lang="ja-JP" altLang="en-US" sz="1100" dirty="0">
              <a:solidFill>
                <a:schemeClr val="bg1"/>
              </a:solidFill>
              <a:latin typeface="富士ポップ" pitchFamily="49" charset="-128"/>
              <a:ea typeface="富士ポップ" pitchFamily="49" charset="-128"/>
            </a:endParaRPr>
          </a:p>
        </p:txBody>
      </p:sp>
      <p:sp>
        <p:nvSpPr>
          <p:cNvPr id="22" name="雲 21"/>
          <p:cNvSpPr/>
          <p:nvPr/>
        </p:nvSpPr>
        <p:spPr>
          <a:xfrm>
            <a:off x="4788024" y="5157192"/>
            <a:ext cx="1224136" cy="1152128"/>
          </a:xfrm>
          <a:prstGeom prst="cloud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123" name="Picture 3" descr="C:\Users\akira\AppData\Local\Microsoft\Windows\Temporary Internet Files\Content.IE5\H5PQGKIX\MM900356718[1]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860032" y="5229200"/>
            <a:ext cx="1008112" cy="1008112"/>
          </a:xfrm>
          <a:prstGeom prst="rect">
            <a:avLst/>
          </a:prstGeom>
          <a:noFill/>
        </p:spPr>
      </p:pic>
      <p:sp>
        <p:nvSpPr>
          <p:cNvPr id="27" name="フリーフォーム 26"/>
          <p:cNvSpPr/>
          <p:nvPr/>
        </p:nvSpPr>
        <p:spPr>
          <a:xfrm>
            <a:off x="5508104" y="5085184"/>
            <a:ext cx="450166" cy="199291"/>
          </a:xfrm>
          <a:custGeom>
            <a:avLst/>
            <a:gdLst>
              <a:gd name="connsiteX0" fmla="*/ 0 w 450166"/>
              <a:gd name="connsiteY0" fmla="*/ 185224 h 199291"/>
              <a:gd name="connsiteX1" fmla="*/ 225083 w 450166"/>
              <a:gd name="connsiteY1" fmla="*/ 2344 h 199291"/>
              <a:gd name="connsiteX2" fmla="*/ 450166 w 450166"/>
              <a:gd name="connsiteY2" fmla="*/ 199291 h 19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0166" h="199291">
                <a:moveTo>
                  <a:pt x="0" y="185224"/>
                </a:moveTo>
                <a:cubicBezTo>
                  <a:pt x="75027" y="92612"/>
                  <a:pt x="150055" y="0"/>
                  <a:pt x="225083" y="2344"/>
                </a:cubicBezTo>
                <a:cubicBezTo>
                  <a:pt x="300111" y="4689"/>
                  <a:pt x="375138" y="101990"/>
                  <a:pt x="450166" y="199291"/>
                </a:cubicBezTo>
              </a:path>
            </a:pathLst>
          </a:custGeom>
          <a:noFill/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5868144" y="5229200"/>
            <a:ext cx="360040" cy="360040"/>
          </a:xfrm>
          <a:prstGeom prst="ellipse">
            <a:avLst/>
          </a:prstGeom>
          <a:noFill/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角丸四角形 19"/>
          <p:cNvSpPr/>
          <p:nvPr/>
        </p:nvSpPr>
        <p:spPr>
          <a:xfrm>
            <a:off x="2483768" y="1700808"/>
            <a:ext cx="3960440" cy="23762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843808" y="2348880"/>
            <a:ext cx="34563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 smtClean="0">
                <a:solidFill>
                  <a:srgbClr val="FF0000"/>
                </a:solidFill>
                <a:latin typeface="HGP創英角ﾎﾟｯﾌﾟ体" pitchFamily="50" charset="-128"/>
                <a:ea typeface="HGP創英角ﾎﾟｯﾌﾟ体" pitchFamily="50" charset="-128"/>
              </a:rPr>
              <a:t>測れないデータ</a:t>
            </a:r>
            <a:endParaRPr kumimoji="1" lang="en-US" altLang="ja-JP" sz="3200" dirty="0" smtClean="0">
              <a:solidFill>
                <a:srgbClr val="FF000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algn="ctr"/>
            <a:r>
              <a:rPr lang="ja-JP" altLang="en-US" sz="3200" dirty="0">
                <a:solidFill>
                  <a:srgbClr val="FF0000"/>
                </a:solidFill>
                <a:latin typeface="HGP創英角ﾎﾟｯﾌﾟ体" pitchFamily="50" charset="-128"/>
                <a:ea typeface="HGP創英角ﾎﾟｯﾌﾟ体" pitchFamily="50" charset="-128"/>
              </a:rPr>
              <a:t>（</a:t>
            </a:r>
            <a:r>
              <a:rPr lang="ja-JP" altLang="en-US" sz="3200" dirty="0" smtClean="0">
                <a:solidFill>
                  <a:srgbClr val="FF0000"/>
                </a:solidFill>
                <a:latin typeface="HGP創英角ﾎﾟｯﾌﾟ体" pitchFamily="50" charset="-128"/>
                <a:ea typeface="HGP創英角ﾎﾟｯﾌﾟ体" pitchFamily="50" charset="-128"/>
              </a:rPr>
              <a:t>カテゴリーデータ）</a:t>
            </a:r>
            <a:endParaRPr kumimoji="1" lang="ja-JP" altLang="en-US" sz="3200" dirty="0">
              <a:solidFill>
                <a:srgbClr val="FF000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2483768" y="4149080"/>
            <a:ext cx="3960440" cy="8640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987824" y="4077072"/>
            <a:ext cx="302433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 smtClean="0">
                <a:solidFill>
                  <a:srgbClr val="FF0000"/>
                </a:solidFill>
                <a:latin typeface="HGP創英角ﾎﾟｯﾌﾟ体" pitchFamily="50" charset="-128"/>
                <a:ea typeface="HGP創英角ﾎﾟｯﾌﾟ体" pitchFamily="50" charset="-128"/>
              </a:rPr>
              <a:t>測れるデータ</a:t>
            </a:r>
            <a:endParaRPr lang="en-US" altLang="ja-JP" sz="3200" dirty="0" smtClean="0">
              <a:solidFill>
                <a:srgbClr val="FF000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pPr algn="ctr"/>
            <a:r>
              <a:rPr lang="ja-JP" altLang="en-US" sz="3200" dirty="0" smtClean="0">
                <a:solidFill>
                  <a:srgbClr val="FF0000"/>
                </a:solidFill>
                <a:latin typeface="HGP創英角ﾎﾟｯﾌﾟ体" pitchFamily="50" charset="-128"/>
                <a:ea typeface="HGP創英角ﾎﾟｯﾌﾟ体" pitchFamily="50" charset="-128"/>
              </a:rPr>
              <a:t>（数量データ）</a:t>
            </a:r>
            <a:endParaRPr lang="ja-JP" altLang="en-US" sz="3200" u="sng" dirty="0">
              <a:solidFill>
                <a:srgbClr val="FF0000"/>
              </a:solidFill>
              <a:latin typeface="HGP創英角ﾎﾟｯﾌﾟ体" pitchFamily="50" charset="-128"/>
              <a:ea typeface="HGP創英角ﾎﾟｯﾌﾟ体" pitchFamily="50" charset="-128"/>
            </a:endParaRPr>
          </a:p>
          <a:p>
            <a:endParaRPr kumimoji="1" lang="ja-JP" altLang="en-US" dirty="0"/>
          </a:p>
        </p:txBody>
      </p:sp>
      <p:sp>
        <p:nvSpPr>
          <p:cNvPr id="25" name="円/楕円 24"/>
          <p:cNvSpPr/>
          <p:nvPr/>
        </p:nvSpPr>
        <p:spPr>
          <a:xfrm>
            <a:off x="3059832" y="2204864"/>
            <a:ext cx="216024" cy="216024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円/楕円 28"/>
          <p:cNvSpPr/>
          <p:nvPr/>
        </p:nvSpPr>
        <p:spPr>
          <a:xfrm>
            <a:off x="4139952" y="3789040"/>
            <a:ext cx="216024" cy="216024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数量データ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896544"/>
          </a:xfrm>
        </p:spPr>
        <p:txBody>
          <a:bodyPr>
            <a:normAutofit lnSpcReduction="10000"/>
          </a:bodyPr>
          <a:lstStyle/>
          <a:p>
            <a:r>
              <a:rPr lang="ja-JP" altLang="en-US" dirty="0" smtClean="0"/>
              <a:t>例）１</a:t>
            </a:r>
            <a:r>
              <a:rPr lang="en-US" altLang="ja-JP" dirty="0" smtClean="0"/>
              <a:t>cm</a:t>
            </a:r>
            <a:r>
              <a:rPr lang="ja-JP" altLang="en-US" dirty="0" smtClean="0"/>
              <a:t>きざみの身長計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</a:t>
            </a:r>
            <a:r>
              <a:rPr kumimoji="1" lang="ja-JP" altLang="en-US" dirty="0" smtClean="0"/>
              <a:t>１５１</a:t>
            </a:r>
            <a:r>
              <a:rPr kumimoji="1" lang="en-US" altLang="ja-JP" dirty="0" smtClean="0"/>
              <a:t>cm</a:t>
            </a:r>
            <a:r>
              <a:rPr kumimoji="1" lang="ja-JP" altLang="en-US" dirty="0" smtClean="0"/>
              <a:t>の次は当然</a:t>
            </a:r>
            <a:r>
              <a:rPr lang="ja-JP" altLang="en-US" dirty="0" smtClean="0"/>
              <a:t>１５２</a:t>
            </a:r>
            <a:r>
              <a:rPr lang="en-US" altLang="ja-JP" dirty="0" smtClean="0"/>
              <a:t>cm</a:t>
            </a:r>
          </a:p>
          <a:p>
            <a:pPr>
              <a:buNone/>
            </a:pPr>
            <a:r>
              <a:rPr kumimoji="1" lang="ja-JP" altLang="en-US" dirty="0" smtClean="0"/>
              <a:t>　</a:t>
            </a:r>
            <a:r>
              <a:rPr lang="ja-JP" altLang="en-US" dirty="0" smtClean="0"/>
              <a:t>それから上も１５３</a:t>
            </a:r>
            <a:r>
              <a:rPr lang="en-US" altLang="ja-JP" dirty="0" smtClean="0"/>
              <a:t>cm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１５４</a:t>
            </a:r>
            <a:r>
              <a:rPr lang="en-US" altLang="ja-JP" dirty="0" smtClean="0"/>
              <a:t>cm</a:t>
            </a:r>
            <a:r>
              <a:rPr lang="ja-JP" altLang="en-US" dirty="0" smtClean="0"/>
              <a:t>・・・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と続いていく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⇒ある目盛りと隣の目盛りの間隔が等しい！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lang="ja-JP" altLang="en-US" dirty="0" smtClean="0"/>
              <a:t>したがって「身長」は“測れる”データ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つまり数量データ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lang="ja-JP" altLang="en-US" dirty="0" smtClean="0"/>
              <a:t>その他の例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体重、気温、発行部数など</a:t>
            </a:r>
            <a:endParaRPr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</p:txBody>
      </p:sp>
      <p:pic>
        <p:nvPicPr>
          <p:cNvPr id="7170" name="Picture 2" descr="C:\Users\akira\AppData\Local\Microsoft\Windows\Temporary Internet Files\Content.IE5\K1Y63SIJ\MC90008888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4725144"/>
            <a:ext cx="1276502" cy="18159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カテゴリーデータ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5040560"/>
          </a:xfrm>
        </p:spPr>
        <p:txBody>
          <a:bodyPr>
            <a:normAutofit fontScale="92500" lnSpcReduction="20000"/>
          </a:bodyPr>
          <a:lstStyle/>
          <a:p>
            <a:r>
              <a:rPr lang="ja-JP" altLang="en-US" dirty="0" smtClean="0"/>
              <a:t>例）英検の級</a:t>
            </a:r>
            <a:endParaRPr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⇒級と級との間隔は等しいとはいえない！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kumimoji="1" lang="ja-JP" altLang="en-US" dirty="0" smtClean="0"/>
              <a:t>したがって</a:t>
            </a:r>
            <a:r>
              <a:rPr lang="ja-JP" altLang="en-US" dirty="0" smtClean="0"/>
              <a:t>「</a:t>
            </a:r>
            <a:r>
              <a:rPr lang="ja-JP" altLang="en-US" dirty="0" smtClean="0"/>
              <a:t>英検</a:t>
            </a:r>
            <a:r>
              <a:rPr lang="ja-JP" altLang="en-US" dirty="0" smtClean="0"/>
              <a:t>の級」</a:t>
            </a:r>
            <a:r>
              <a:rPr lang="ja-JP" altLang="en-US" dirty="0" smtClean="0"/>
              <a:t>は“</a:t>
            </a:r>
            <a:r>
              <a:rPr lang="ja-JP" altLang="en-US" dirty="0" smtClean="0"/>
              <a:t>測れない”</a:t>
            </a:r>
            <a:r>
              <a:rPr lang="ja-JP" altLang="en-US" dirty="0" smtClean="0"/>
              <a:t>データ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つまりカテゴリーデータ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lang="ja-JP" altLang="en-US" dirty="0" smtClean="0"/>
              <a:t>その他の</a:t>
            </a:r>
            <a:r>
              <a:rPr lang="ja-JP" altLang="en-US" dirty="0" smtClean="0"/>
              <a:t>例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出身県、柔道の段位、天気、血液型など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endParaRPr lang="en-US" altLang="ja-JP" dirty="0" smtClean="0"/>
          </a:p>
          <a:p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/>
        </p:nvGraphicFramePr>
        <p:xfrm>
          <a:off x="1403648" y="2060848"/>
          <a:ext cx="6096000" cy="1584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432048">
                <a:tc gridSpan="5"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>
                          <a:solidFill>
                            <a:schemeClr val="tx1"/>
                          </a:solidFill>
                        </a:rPr>
                        <a:t>英検における試験の難易度の目安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１級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２級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３級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４級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５級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8128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大学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ja-JP" altLang="en-US" dirty="0" smtClean="0"/>
                        <a:t>上級程度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高校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ja-JP" altLang="en-US" dirty="0" smtClean="0"/>
                        <a:t>卒業程度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中学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ja-JP" altLang="en-US" dirty="0" smtClean="0"/>
                        <a:t>卒業程度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中学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ja-JP" altLang="en-US" dirty="0" smtClean="0"/>
                        <a:t>中級程度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中学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ja-JP" altLang="en-US" dirty="0" smtClean="0"/>
                        <a:t>初級程度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194" name="Picture 2" descr="C:\Users\akira\AppData\Local\Microsoft\Windows\Temporary Internet Files\Content.IE5\H5PQGKIX\MC90041642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836712"/>
            <a:ext cx="1775765" cy="13825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理屈の世界</a:t>
            </a:r>
            <a:r>
              <a:rPr lang="ja-JP" altLang="en-US" dirty="0" smtClean="0"/>
              <a:t>と実務の世界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325112"/>
          </a:xfrm>
        </p:spPr>
        <p:txBody>
          <a:bodyPr/>
          <a:lstStyle/>
          <a:p>
            <a:r>
              <a:rPr kumimoji="1" lang="ja-JP" altLang="en-US" dirty="0" smtClean="0"/>
              <a:t>「</a:t>
            </a:r>
            <a:r>
              <a:rPr kumimoji="1" lang="en-US" altLang="ja-JP" dirty="0" smtClean="0"/>
              <a:t>Q</a:t>
            </a:r>
            <a:r>
              <a:rPr kumimoji="1" lang="ja-JP" altLang="en-US" dirty="0" smtClean="0"/>
              <a:t>１</a:t>
            </a:r>
            <a:r>
              <a:rPr kumimoji="1" lang="en-US" altLang="ja-JP" dirty="0" smtClean="0"/>
              <a:t>.『</a:t>
            </a:r>
            <a:r>
              <a:rPr kumimoji="1" lang="ja-JP" altLang="en-US" dirty="0" smtClean="0"/>
              <a:t>メロン学園物語</a:t>
            </a:r>
            <a:r>
              <a:rPr kumimoji="1" lang="en-US" altLang="ja-JP" dirty="0" smtClean="0"/>
              <a:t>』</a:t>
            </a:r>
            <a:r>
              <a:rPr kumimoji="1" lang="ja-JP" altLang="en-US" dirty="0" smtClean="0"/>
              <a:t>第５巻のご感想は？」はカテゴリーデータであるが、消費者アンケートなどの実務の世界では、数量データだとみなす場合が少なくない</a:t>
            </a:r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1331640" y="3717032"/>
          <a:ext cx="2952328" cy="252027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304256"/>
                <a:gridCol w="648072"/>
              </a:tblGrid>
              <a:tr h="6427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 smtClean="0"/>
                        <a:t>とてもおもしろかった</a:t>
                      </a:r>
                      <a:endParaRPr kumimoji="1" lang="ja-JP" altLang="en-US" sz="1600" b="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 smtClean="0"/>
                        <a:t>５点</a:t>
                      </a:r>
                      <a:endParaRPr kumimoji="1" lang="ja-JP" altLang="en-US" sz="1600" b="0" dirty="0"/>
                    </a:p>
                  </a:txBody>
                  <a:tcPr anchor="ctr" anchorCtr="1"/>
                </a:tc>
              </a:tr>
              <a:tr h="41158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ややおもしろかった</a:t>
                      </a:r>
                      <a:endParaRPr kumimoji="1" lang="ja-JP" altLang="en-U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４点</a:t>
                      </a:r>
                      <a:endParaRPr kumimoji="1" lang="ja-JP" altLang="en-US" sz="1600" dirty="0"/>
                    </a:p>
                  </a:txBody>
                  <a:tcPr anchor="ctr" anchorCtr="1"/>
                </a:tc>
              </a:tr>
              <a:tr h="41158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どちらともいえない</a:t>
                      </a:r>
                      <a:endParaRPr kumimoji="1" lang="ja-JP" altLang="en-U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３点</a:t>
                      </a:r>
                      <a:endParaRPr kumimoji="1" lang="ja-JP" altLang="en-US" sz="1600" dirty="0"/>
                    </a:p>
                  </a:txBody>
                  <a:tcPr anchor="ctr" anchorCtr="1"/>
                </a:tc>
              </a:tr>
              <a:tr h="41158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ややつまらなかった</a:t>
                      </a:r>
                      <a:endParaRPr kumimoji="1" lang="ja-JP" altLang="en-U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２点</a:t>
                      </a:r>
                      <a:endParaRPr kumimoji="1" lang="ja-JP" altLang="en-US" sz="1600" dirty="0"/>
                    </a:p>
                  </a:txBody>
                  <a:tcPr anchor="ctr" anchorCtr="1"/>
                </a:tc>
              </a:tr>
              <a:tr h="6427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とてもつまらなかった</a:t>
                      </a:r>
                      <a:endParaRPr kumimoji="1" lang="ja-JP" altLang="en-U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１点</a:t>
                      </a:r>
                      <a:endParaRPr kumimoji="1" lang="ja-JP" altLang="en-US" sz="1600" dirty="0"/>
                    </a:p>
                  </a:txBody>
                  <a:tcPr anchor="ctr" anchorCtr="1"/>
                </a:tc>
              </a:tr>
            </a:tbl>
          </a:graphicData>
        </a:graphic>
      </p:graphicFrame>
      <p:graphicFrame>
        <p:nvGraphicFramePr>
          <p:cNvPr id="6" name="表 5"/>
          <p:cNvGraphicFramePr>
            <a:graphicFrameLocks noGrp="1"/>
          </p:cNvGraphicFramePr>
          <p:nvPr/>
        </p:nvGraphicFramePr>
        <p:xfrm>
          <a:off x="5004048" y="3717033"/>
          <a:ext cx="3240360" cy="25202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304256"/>
                <a:gridCol w="936104"/>
              </a:tblGrid>
              <a:tr h="69491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 smtClean="0"/>
                        <a:t>とてもおもしろかった</a:t>
                      </a:r>
                      <a:endParaRPr kumimoji="1" lang="ja-JP" altLang="en-US" sz="1600" b="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 smtClean="0"/>
                        <a:t>２点</a:t>
                      </a:r>
                      <a:endParaRPr kumimoji="1" lang="ja-JP" altLang="en-US" sz="1600" b="0" dirty="0"/>
                    </a:p>
                  </a:txBody>
                  <a:tcPr anchor="ctr" anchorCtr="1"/>
                </a:tc>
              </a:tr>
              <a:tr h="4001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ややおもしろかった</a:t>
                      </a:r>
                      <a:endParaRPr kumimoji="1" lang="ja-JP" altLang="en-U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１点</a:t>
                      </a:r>
                      <a:endParaRPr kumimoji="1" lang="ja-JP" altLang="en-US" sz="1600" dirty="0"/>
                    </a:p>
                  </a:txBody>
                  <a:tcPr anchor="ctr" anchorCtr="1"/>
                </a:tc>
              </a:tr>
              <a:tr h="4001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どちらともいえない</a:t>
                      </a:r>
                      <a:endParaRPr kumimoji="1" lang="ja-JP" altLang="en-U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０点</a:t>
                      </a:r>
                      <a:endParaRPr kumimoji="1" lang="ja-JP" altLang="en-US" sz="1600" dirty="0"/>
                    </a:p>
                  </a:txBody>
                  <a:tcPr anchor="ctr" anchorCtr="1"/>
                </a:tc>
              </a:tr>
              <a:tr h="4001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ややつまらなかった</a:t>
                      </a:r>
                      <a:endParaRPr kumimoji="1" lang="ja-JP" altLang="en-U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－１点</a:t>
                      </a:r>
                      <a:endParaRPr kumimoji="1" lang="ja-JP" altLang="en-US" sz="1600" dirty="0"/>
                    </a:p>
                  </a:txBody>
                  <a:tcPr anchor="ctr" anchorCtr="1"/>
                </a:tc>
              </a:tr>
              <a:tr h="62490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とてもつまらなかった</a:t>
                      </a:r>
                      <a:endParaRPr kumimoji="1" lang="ja-JP" altLang="en-US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－２点</a:t>
                      </a:r>
                      <a:endParaRPr kumimoji="1" lang="ja-JP" altLang="en-US" sz="1600" dirty="0"/>
                    </a:p>
                  </a:txBody>
                  <a:tcPr anchor="ctr" anchorCtr="1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267744" y="2708920"/>
            <a:ext cx="49685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0" dirty="0" smtClean="0">
                <a:solidFill>
                  <a:srgbClr val="0070C0"/>
                </a:solidFill>
                <a:latin typeface="富士ポップ" pitchFamily="49" charset="-128"/>
                <a:ea typeface="富士ポップ" pitchFamily="49" charset="-128"/>
              </a:rPr>
              <a:t>とりあえず</a:t>
            </a:r>
            <a:endParaRPr kumimoji="1" lang="en-US" altLang="ja-JP" sz="6000" dirty="0" smtClean="0">
              <a:solidFill>
                <a:srgbClr val="0070C0"/>
              </a:solidFill>
              <a:latin typeface="富士ポップ" pitchFamily="49" charset="-128"/>
              <a:ea typeface="富士ポップ" pitchFamily="49" charset="-128"/>
            </a:endParaRPr>
          </a:p>
          <a:p>
            <a:r>
              <a:rPr kumimoji="1" lang="ja-JP" altLang="en-US" sz="6000" dirty="0" smtClean="0">
                <a:solidFill>
                  <a:srgbClr val="0070C0"/>
                </a:solidFill>
                <a:latin typeface="富士ポップ" pitchFamily="49" charset="-128"/>
                <a:ea typeface="富士ポップ" pitchFamily="49" charset="-128"/>
              </a:rPr>
              <a:t>ここまで！！</a:t>
            </a:r>
            <a:endParaRPr kumimoji="1" lang="ja-JP" altLang="en-US" sz="6000" dirty="0">
              <a:solidFill>
                <a:srgbClr val="0070C0"/>
              </a:solidFill>
              <a:latin typeface="富士ポップ" pitchFamily="49" charset="-128"/>
              <a:ea typeface="富士ポップ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バン">
  <a:themeElements>
    <a:clrScheme name="アーバン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アーバン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アーバン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 kumimoji="1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205</TotalTime>
  <Words>530</Words>
  <Application>Microsoft Office PowerPoint</Application>
  <PresentationFormat>画面に合わせる (4:3)</PresentationFormat>
  <Paragraphs>150</Paragraphs>
  <Slides>13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アーバン</vt:lpstr>
      <vt:lpstr>マンガでわかる統計学</vt:lpstr>
      <vt:lpstr>「統計学」とは？</vt:lpstr>
      <vt:lpstr>統計学の応用</vt:lpstr>
      <vt:lpstr>「母集団」と「標本」</vt:lpstr>
      <vt:lpstr>母集団と標本のわかりやすい図</vt:lpstr>
      <vt:lpstr>調査の強い味方「統計学」</vt:lpstr>
      <vt:lpstr>スライド 7</vt:lpstr>
      <vt:lpstr>データの分類</vt:lpstr>
      <vt:lpstr>スライド 9</vt:lpstr>
      <vt:lpstr>数量データ</vt:lpstr>
      <vt:lpstr>カテゴリーデータ</vt:lpstr>
      <vt:lpstr>理屈の世界と実務の世界</vt:lpstr>
      <vt:lpstr>スライド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akira</dc:creator>
  <cp:lastModifiedBy>akira</cp:lastModifiedBy>
  <cp:revision>21</cp:revision>
  <dcterms:created xsi:type="dcterms:W3CDTF">2012-10-18T16:34:06Z</dcterms:created>
  <dcterms:modified xsi:type="dcterms:W3CDTF">2012-10-18T19:59:42Z</dcterms:modified>
</cp:coreProperties>
</file>