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0" r:id="rId1"/>
  </p:sldMasterIdLst>
  <p:notesMasterIdLst>
    <p:notesMasterId r:id="rId12"/>
  </p:notesMasterIdLst>
  <p:sldIdLst>
    <p:sldId id="256" r:id="rId2"/>
    <p:sldId id="259" r:id="rId3"/>
    <p:sldId id="257" r:id="rId4"/>
    <p:sldId id="258" r:id="rId5"/>
    <p:sldId id="260" r:id="rId6"/>
    <p:sldId id="261" r:id="rId7"/>
    <p:sldId id="262" r:id="rId8"/>
    <p:sldId id="263" r:id="rId9"/>
    <p:sldId id="265" r:id="rId10"/>
    <p:sldId id="264" r:id="rId11"/>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0" d="100"/>
          <a:sy n="80" d="100"/>
        </p:scale>
        <p:origin x="-78" y="-64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D4A7A36-2E42-4FBC-A78D-791E25FB811D}" type="datetimeFigureOut">
              <a:rPr kumimoji="1" lang="ja-JP" altLang="en-US" smtClean="0"/>
              <a:t>2015/9/15</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88A270-91E4-401B-BEC6-EA2182F5816E}" type="slidenum">
              <a:rPr kumimoji="1" lang="ja-JP" altLang="en-US" smtClean="0"/>
              <a:t>‹#›</a:t>
            </a:fld>
            <a:endParaRPr kumimoji="1" lang="ja-JP" altLang="en-US"/>
          </a:p>
        </p:txBody>
      </p:sp>
    </p:spTree>
    <p:extLst>
      <p:ext uri="{BB962C8B-B14F-4D97-AF65-F5344CB8AC3E}">
        <p14:creationId xmlns:p14="http://schemas.microsoft.com/office/powerpoint/2010/main" val="408004380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22832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97352"/>
            <a:ext cx="1296144" cy="275043"/>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641B3912-8CB0-4314-9514-85F4AF4773D0}" type="datetime1">
              <a:rPr kumimoji="1" lang="ja-JP" altLang="en-US" smtClean="0"/>
              <a:t>2015/9/15</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97352"/>
            <a:ext cx="770301"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77606591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030737DE-6B6E-4B66-95D2-21CF2BBC3054}" type="datetime1">
              <a:rPr kumimoji="1" lang="ja-JP" altLang="en-US" smtClean="0"/>
              <a:t>2015/9/15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4238299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99C7518F-F9B6-4759-BB81-6A382C87B443}" type="datetime1">
              <a:rPr kumimoji="1" lang="ja-JP" altLang="en-US" smtClean="0"/>
              <a:t>2015/9/15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86999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6715C29-35C1-468A-AAAD-5BD71BC0AED0}" type="datetime1">
              <a:rPr kumimoji="1" lang="ja-JP" altLang="en-US" smtClean="0"/>
              <a:t>2015/9/15</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444780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480C67B6-9D75-4625-8840-66146158DE69}" type="datetime1">
              <a:rPr kumimoji="1" lang="ja-JP" altLang="en-US" smtClean="0"/>
              <a:t>2015/9/15</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795294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01C58D1-12C2-4316-8628-288D1FB63D27}" type="datetime1">
              <a:rPr kumimoji="1" lang="ja-JP" altLang="en-US" smtClean="0"/>
              <a:t>2015/9/15</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2655741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71C6736A-63F1-4E09-9FE6-12633EBCE109}" type="datetime1">
              <a:rPr kumimoji="1" lang="ja-JP" altLang="en-US" smtClean="0"/>
              <a:t>2015/9/15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832356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583C4520-BAD2-4968-B573-3342DCB0A6A1}" type="datetime1">
              <a:rPr kumimoji="1" lang="ja-JP" altLang="en-US" smtClean="0"/>
              <a:t>2015/9/15</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1456739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7343C61-FC90-4D44-803F-A9C58FD0696B}" type="datetime1">
              <a:rPr kumimoji="1" lang="ja-JP" altLang="en-US" smtClean="0"/>
              <a:t>2015/9/15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3369656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0CE3E6A8-C2C4-4AA9-913A-8FC3F6B25BC6}" type="datetime1">
              <a:rPr kumimoji="1" lang="ja-JP" altLang="en-US" smtClean="0"/>
              <a:t>2015/9/15</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E39403F-96C9-4F10-8EF5-1DAB5920C085}" type="slidenum">
              <a:rPr kumimoji="1" lang="ja-JP" altLang="en-US" smtClean="0"/>
              <a:t>‹#›</a:t>
            </a:fld>
            <a:endParaRPr kumimoji="1" lang="ja-JP" altLang="en-US"/>
          </a:p>
        </p:txBody>
      </p:sp>
    </p:spTree>
    <p:extLst>
      <p:ext uri="{BB962C8B-B14F-4D97-AF65-F5344CB8AC3E}">
        <p14:creationId xmlns:p14="http://schemas.microsoft.com/office/powerpoint/2010/main" val="28397828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24F079-DB45-4BF0-A718-4FB6BF20E58B}" type="datetime1">
              <a:rPr kumimoji="1" lang="ja-JP" altLang="en-US" smtClean="0"/>
              <a:t>2015/9/15</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39403F-96C9-4F10-8EF5-1DAB5920C085}"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76814"/>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294402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127" t="67961" r="30868" b="16019"/>
          <a:stretch/>
        </p:blipFill>
        <p:spPr bwMode="auto">
          <a:xfrm>
            <a:off x="899592" y="1124744"/>
            <a:ext cx="7316081" cy="2868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descr="Mathieu Lavall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731740"/>
            <a:ext cx="1561356" cy="156135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hoto of &#10;          Pierre-N.&#10;         Robillar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8234" y="2734060"/>
            <a:ext cx="1385810" cy="1559036"/>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p:cNvSpPr/>
          <p:nvPr/>
        </p:nvSpPr>
        <p:spPr>
          <a:xfrm>
            <a:off x="749866" y="4761148"/>
            <a:ext cx="7782574" cy="1044116"/>
          </a:xfrm>
          <a:prstGeom prst="rect">
            <a:avLst/>
          </a:prstGeom>
          <a:solidFill>
            <a:schemeClr val="bg1">
              <a:lumMod val="95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180000" rtlCol="0" anchor="ctr"/>
          <a:lstStyle/>
          <a:p>
            <a:pPr marL="1200150" lvl="2" indent="-285750">
              <a:buFont typeface="Arial" panose="020B0604020202020204" pitchFamily="34" charset="0"/>
              <a:buChar char="•"/>
            </a:pPr>
            <a:endParaRPr kumimoji="1" lang="en-US" altLang="ja-JP" sz="1400" dirty="0" smtClean="0">
              <a:solidFill>
                <a:schemeClr val="tx1"/>
              </a:solidFill>
            </a:endParaRPr>
          </a:p>
          <a:p>
            <a:pPr marL="285750" indent="-285750">
              <a:buFont typeface="Arial" panose="020B0604020202020204" pitchFamily="34" charset="0"/>
              <a:buChar char="•"/>
            </a:pPr>
            <a:r>
              <a:rPr lang="ja-JP" altLang="en-US" sz="2200">
                <a:solidFill>
                  <a:schemeClr val="tx1"/>
                </a:solidFill>
              </a:rPr>
              <a:t>徹底</a:t>
            </a:r>
            <a:r>
              <a:rPr lang="ja-JP" altLang="en-US" sz="2200" smtClean="0">
                <a:solidFill>
                  <a:schemeClr val="tx1"/>
                </a:solidFill>
              </a:rPr>
              <a:t>したケーススタディでソフトウェアの質を悪くする原因を組織的な観点から探る</a:t>
            </a:r>
            <a:endParaRPr lang="en-US" altLang="ja-JP" sz="2200" dirty="0" smtClean="0">
              <a:solidFill>
                <a:schemeClr val="tx1"/>
              </a:solidFill>
            </a:endParaRPr>
          </a:p>
        </p:txBody>
      </p:sp>
      <p:sp>
        <p:nvSpPr>
          <p:cNvPr id="10" name="角丸四角形 9"/>
          <p:cNvSpPr/>
          <p:nvPr/>
        </p:nvSpPr>
        <p:spPr>
          <a:xfrm>
            <a:off x="395536" y="4509120"/>
            <a:ext cx="936104" cy="50405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smtClean="0">
                <a:solidFill>
                  <a:schemeClr val="bg1"/>
                </a:solidFill>
                <a:latin typeface="+mj-ea"/>
                <a:ea typeface="+mj-ea"/>
              </a:rPr>
              <a:t>概要</a:t>
            </a:r>
            <a:endParaRPr kumimoji="1" lang="ja-JP" altLang="en-US" sz="2000" b="1" dirty="0">
              <a:solidFill>
                <a:schemeClr val="bg1"/>
              </a:solidFill>
              <a:latin typeface="+mj-ea"/>
              <a:ea typeface="+mj-ea"/>
            </a:endParaRPr>
          </a:p>
        </p:txBody>
      </p:sp>
      <p:sp>
        <p:nvSpPr>
          <p:cNvPr id="12" name="テキスト ボックス 11"/>
          <p:cNvSpPr txBox="1"/>
          <p:nvPr/>
        </p:nvSpPr>
        <p:spPr>
          <a:xfrm>
            <a:off x="6336704" y="6237312"/>
            <a:ext cx="2699792" cy="369332"/>
          </a:xfrm>
          <a:prstGeom prst="rect">
            <a:avLst/>
          </a:prstGeom>
          <a:noFill/>
        </p:spPr>
        <p:txBody>
          <a:bodyPr wrap="square" rtlCol="0">
            <a:spAutoFit/>
          </a:bodyPr>
          <a:lstStyle/>
          <a:p>
            <a:pPr algn="r"/>
            <a:r>
              <a:rPr lang="en-US" altLang="ja-JP" b="1" dirty="0" smtClean="0">
                <a:solidFill>
                  <a:prstClr val="white"/>
                </a:solidFill>
                <a:latin typeface="Arial"/>
                <a:ea typeface="メイリオ"/>
              </a:rPr>
              <a:t>ICSE’15 pp 347--357</a:t>
            </a:r>
            <a:endParaRPr lang="ja-JP" altLang="en-US" b="1" dirty="0">
              <a:solidFill>
                <a:prstClr val="white"/>
              </a:solidFill>
              <a:latin typeface="Arial"/>
              <a:ea typeface="メイリオ"/>
            </a:endParaRPr>
          </a:p>
        </p:txBody>
      </p:sp>
      <p:pic>
        <p:nvPicPr>
          <p:cNvPr id="2050" name="Picture 2" descr="http://allfree-clipart-design.com/wp-content/uploads/trophy-cup-and-Medals-vector-set-051.jpg"/>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0" b="99844" l="10000" r="94844"/>
                    </a14:imgEffect>
                  </a14:imgLayer>
                </a14:imgProps>
              </a:ext>
              <a:ext uri="{28A0092B-C50C-407E-A947-70E740481C1C}">
                <a14:useLocalDpi xmlns:a14="http://schemas.microsoft.com/office/drawing/2010/main" val="0"/>
              </a:ext>
            </a:extLst>
          </a:blip>
          <a:srcRect/>
          <a:stretch>
            <a:fillRect/>
          </a:stretch>
        </p:blipFill>
        <p:spPr bwMode="auto">
          <a:xfrm>
            <a:off x="71500" y="980728"/>
            <a:ext cx="1044116" cy="1044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67263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構造や文化などの組織の要因がどのように開発者の作業環境に影響を与えるのかを分析</a:t>
            </a:r>
            <a:endParaRPr kumimoji="1" lang="en-US" altLang="ja-JP" dirty="0" smtClean="0"/>
          </a:p>
          <a:p>
            <a:endParaRPr lang="en-US" altLang="ja-JP" dirty="0"/>
          </a:p>
          <a:p>
            <a:r>
              <a:rPr lang="ja-JP" altLang="en-US" dirty="0" smtClean="0"/>
              <a:t>電話システムプロジェクトを</a:t>
            </a:r>
            <a:r>
              <a:rPr lang="en-US" altLang="ja-JP" dirty="0" smtClean="0"/>
              <a:t>10</a:t>
            </a:r>
            <a:r>
              <a:rPr lang="ja-JP" altLang="en-US" dirty="0" smtClean="0"/>
              <a:t>か月観察した</a:t>
            </a:r>
            <a:endParaRPr lang="en-US" altLang="ja-JP" dirty="0" smtClean="0"/>
          </a:p>
          <a:p>
            <a:endParaRPr kumimoji="1" lang="en-US" altLang="ja-JP" dirty="0"/>
          </a:p>
          <a:p>
            <a:r>
              <a:rPr lang="ja-JP" altLang="en-US" dirty="0" smtClean="0"/>
              <a:t>分析の結果，ソフトウェアの品質に影響を与える問題が</a:t>
            </a:r>
            <a:r>
              <a:rPr lang="en-US" altLang="ja-JP" dirty="0" smtClean="0"/>
              <a:t>10</a:t>
            </a:r>
            <a:r>
              <a:rPr lang="ja-JP" altLang="en-US" dirty="0" smtClean="0"/>
              <a:t>個みつかった</a:t>
            </a:r>
            <a:endParaRPr kumimoji="1" lang="ja-JP" altLang="en-US" dirty="0"/>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1</a:t>
            </a:fld>
            <a:endParaRPr kumimoji="1" lang="ja-JP" altLang="en-US"/>
          </a:p>
        </p:txBody>
      </p:sp>
    </p:spTree>
    <p:extLst>
      <p:ext uri="{BB962C8B-B14F-4D97-AF65-F5344CB8AC3E}">
        <p14:creationId xmlns:p14="http://schemas.microsoft.com/office/powerpoint/2010/main" val="20185834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背景</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これまでの開発環境に関する研究は開発チームの状況をよくしようとしたものが多かった</a:t>
            </a:r>
            <a:endParaRPr kumimoji="1" lang="en-US" altLang="ja-JP" dirty="0" smtClean="0"/>
          </a:p>
          <a:p>
            <a:pPr lvl="1"/>
            <a:r>
              <a:rPr lang="ja-JP" altLang="en-US" dirty="0" smtClean="0"/>
              <a:t>開発プロセスを適切なものにするための研究</a:t>
            </a:r>
            <a:endParaRPr lang="en-US" altLang="ja-JP" dirty="0" smtClean="0"/>
          </a:p>
          <a:p>
            <a:pPr lvl="1"/>
            <a:r>
              <a:rPr kumimoji="1" lang="ja-JP" altLang="en-US" dirty="0"/>
              <a:t>より</a:t>
            </a:r>
            <a:r>
              <a:rPr kumimoji="1" lang="ja-JP" altLang="en-US" dirty="0" smtClean="0"/>
              <a:t>よいコミュニケーションツールの開発</a:t>
            </a:r>
            <a:endParaRPr kumimoji="1" lang="en-US" altLang="ja-JP" dirty="0" smtClean="0"/>
          </a:p>
          <a:p>
            <a:pPr lvl="1"/>
            <a:endParaRPr lang="en-US" altLang="ja-JP" dirty="0"/>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2</a:t>
            </a:fld>
            <a:endParaRPr kumimoji="1" lang="ja-JP" altLang="en-US"/>
          </a:p>
        </p:txBody>
      </p:sp>
    </p:spTree>
    <p:extLst>
      <p:ext uri="{BB962C8B-B14F-4D97-AF65-F5344CB8AC3E}">
        <p14:creationId xmlns:p14="http://schemas.microsoft.com/office/powerpoint/2010/main" val="374191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関連研究</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err="1" smtClean="0"/>
              <a:t>Jaktman</a:t>
            </a:r>
            <a:r>
              <a:rPr kumimoji="1" lang="ja-JP" altLang="en-US" dirty="0" smtClean="0"/>
              <a:t>は組織的価値はソフトウェアの構造に影響を与えると言った</a:t>
            </a:r>
            <a:endParaRPr kumimoji="1" lang="en-US" altLang="ja-JP" dirty="0" smtClean="0"/>
          </a:p>
          <a:p>
            <a:pPr lvl="1"/>
            <a:r>
              <a:rPr lang="ja-JP" altLang="en-US" smtClean="0"/>
              <a:t>マーケティング部に隷属的な管理者のチームが開発したソフトウェアは品質が低い</a:t>
            </a:r>
            <a:endParaRPr lang="en-US" altLang="ja-JP" smtClean="0"/>
          </a:p>
          <a:p>
            <a:pPr lvl="1"/>
            <a:endParaRPr lang="en-US" altLang="ja-JP"/>
          </a:p>
          <a:p>
            <a:r>
              <a:rPr lang="ja-JP" altLang="en-US" smtClean="0"/>
              <a:t>抽象的なレベルのチームの開発は，ソフトウェア品質が低いことが知られている</a:t>
            </a:r>
            <a:endParaRPr lang="en-US" altLang="ja-JP" smtClean="0"/>
          </a:p>
          <a:p>
            <a:pPr lvl="1"/>
            <a:endParaRPr lang="en-US" altLang="ja-JP" dirty="0"/>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3</a:t>
            </a:fld>
            <a:endParaRPr kumimoji="1" lang="ja-JP" altLang="en-US"/>
          </a:p>
        </p:txBody>
      </p:sp>
    </p:spTree>
    <p:extLst>
      <p:ext uri="{BB962C8B-B14F-4D97-AF65-F5344CB8AC3E}">
        <p14:creationId xmlns:p14="http://schemas.microsoft.com/office/powerpoint/2010/main" val="42192596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この研究の位置づけ</a:t>
            </a:r>
            <a:endParaRPr kumimoji="1" lang="ja-JP" altLang="en-US" dirty="0"/>
          </a:p>
        </p:txBody>
      </p:sp>
      <p:sp>
        <p:nvSpPr>
          <p:cNvPr id="3" name="コンテンツ プレースホルダー 2"/>
          <p:cNvSpPr>
            <a:spLocks noGrp="1"/>
          </p:cNvSpPr>
          <p:nvPr>
            <p:ph idx="1"/>
          </p:nvPr>
        </p:nvSpPr>
        <p:spPr/>
        <p:txBody>
          <a:bodyPr/>
          <a:lstStyle/>
          <a:p>
            <a:r>
              <a:rPr lang="ja-JP" altLang="en-US" dirty="0"/>
              <a:t>ただし，実証的なエビデンスが少ない</a:t>
            </a:r>
            <a:endParaRPr lang="en-US" altLang="ja-JP" dirty="0"/>
          </a:p>
          <a:p>
            <a:endParaRPr lang="en-US" altLang="ja-JP" dirty="0"/>
          </a:p>
          <a:p>
            <a:r>
              <a:rPr lang="ja-JP" altLang="en-US" dirty="0"/>
              <a:t>この研究では，組織の要因がどのようにソフトウェア品質に影響を与えるのかを実証的に明らかにする</a:t>
            </a:r>
          </a:p>
          <a:p>
            <a:endParaRPr kumimoji="1" lang="ja-JP" altLang="en-US" dirty="0"/>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4</a:t>
            </a:fld>
            <a:endParaRPr kumimoji="1" lang="ja-JP" altLang="en-US"/>
          </a:p>
        </p:txBody>
      </p:sp>
    </p:spTree>
    <p:extLst>
      <p:ext uri="{BB962C8B-B14F-4D97-AF65-F5344CB8AC3E}">
        <p14:creationId xmlns:p14="http://schemas.microsoft.com/office/powerpoint/2010/main" val="42036908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分析方法</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対象プロジェクト</a:t>
            </a:r>
            <a:endParaRPr kumimoji="1" lang="en-US" altLang="ja-JP" dirty="0" smtClean="0"/>
          </a:p>
          <a:p>
            <a:pPr lvl="1"/>
            <a:r>
              <a:rPr lang="en-US" altLang="ja-JP" dirty="0" smtClean="0"/>
              <a:t>40</a:t>
            </a:r>
            <a:r>
              <a:rPr lang="ja-JP" altLang="en-US" dirty="0" smtClean="0"/>
              <a:t>年以上保守されている電話システム</a:t>
            </a:r>
            <a:endParaRPr lang="en-US" altLang="ja-JP" dirty="0" smtClean="0"/>
          </a:p>
          <a:p>
            <a:pPr lvl="1"/>
            <a:endParaRPr kumimoji="1" lang="en-US" altLang="ja-JP" dirty="0"/>
          </a:p>
          <a:p>
            <a:r>
              <a:rPr lang="ja-JP" altLang="en-US" smtClean="0"/>
              <a:t>調査方法</a:t>
            </a:r>
            <a:endParaRPr lang="en-US" altLang="ja-JP" smtClean="0"/>
          </a:p>
          <a:p>
            <a:pPr lvl="1"/>
            <a:r>
              <a:rPr lang="en-US" altLang="ja-JP" smtClean="0"/>
              <a:t>2014</a:t>
            </a:r>
            <a:r>
              <a:rPr lang="ja-JP" altLang="en-US" smtClean="0"/>
              <a:t>年に行われた</a:t>
            </a:r>
            <a:r>
              <a:rPr lang="en-US" altLang="ja-JP" smtClean="0"/>
              <a:t>36</a:t>
            </a:r>
            <a:r>
              <a:rPr lang="ja-JP" altLang="en-US" smtClean="0"/>
              <a:t>の会議を調査</a:t>
            </a:r>
            <a:endParaRPr lang="en-US" altLang="ja-JP" smtClean="0"/>
          </a:p>
          <a:p>
            <a:pPr lvl="1"/>
            <a:r>
              <a:rPr kumimoji="1" lang="en-US" altLang="ja-JP" smtClean="0"/>
              <a:t>2</a:t>
            </a:r>
            <a:r>
              <a:rPr kumimoji="1" lang="ja-JP" altLang="en-US" smtClean="0"/>
              <a:t>人のマネージャーに聞き込み調査</a:t>
            </a:r>
            <a:endParaRPr kumimoji="1" lang="en-US" altLang="ja-JP" smtClean="0"/>
          </a:p>
          <a:p>
            <a:pPr lvl="1"/>
            <a:r>
              <a:rPr kumimoji="1" lang="ja-JP" altLang="en-US" smtClean="0"/>
              <a:t>社員に研究者の考えた問題を提案</a:t>
            </a:r>
            <a:endParaRPr kumimoji="1" lang="en-US" altLang="ja-JP" smtClean="0"/>
          </a:p>
          <a:p>
            <a:pPr lvl="1"/>
            <a:r>
              <a:rPr lang="en-US" altLang="ja-JP" smtClean="0"/>
              <a:t>13</a:t>
            </a:r>
            <a:r>
              <a:rPr lang="ja-JP" altLang="en-US" smtClean="0"/>
              <a:t>人のソフトウェア工学研究者に考えた問題を提案</a:t>
            </a:r>
            <a:endParaRPr kumimoji="1" lang="en-US" altLang="ja-JP"/>
          </a:p>
          <a:p>
            <a:endParaRPr kumimoji="1" lang="ja-JP" altLang="en-US" dirty="0"/>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5</a:t>
            </a:fld>
            <a:endParaRPr kumimoji="1" lang="ja-JP" altLang="en-US"/>
          </a:p>
        </p:txBody>
      </p:sp>
    </p:spTree>
    <p:extLst>
      <p:ext uri="{BB962C8B-B14F-4D97-AF65-F5344CB8AC3E}">
        <p14:creationId xmlns:p14="http://schemas.microsoft.com/office/powerpoint/2010/main" val="11536791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ケーススタディの結果</a:t>
            </a:r>
            <a:endParaRPr kumimoji="1" lang="ja-JP"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968" t="16913" r="4770" b="17215"/>
          <a:stretch/>
        </p:blipFill>
        <p:spPr bwMode="auto">
          <a:xfrm>
            <a:off x="2224830" y="1340768"/>
            <a:ext cx="6667650" cy="5157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表 3"/>
          <p:cNvGraphicFramePr>
            <a:graphicFrameLocks noGrp="1"/>
          </p:cNvGraphicFramePr>
          <p:nvPr>
            <p:extLst>
              <p:ext uri="{D42A27DB-BD31-4B8C-83A1-F6EECF244321}">
                <p14:modId xmlns:p14="http://schemas.microsoft.com/office/powerpoint/2010/main" val="209185543"/>
              </p:ext>
            </p:extLst>
          </p:nvPr>
        </p:nvGraphicFramePr>
        <p:xfrm>
          <a:off x="107504" y="1196752"/>
          <a:ext cx="2117326" cy="5156200"/>
        </p:xfrm>
        <a:graphic>
          <a:graphicData uri="http://schemas.openxmlformats.org/drawingml/2006/table">
            <a:tbl>
              <a:tblPr firstRow="1" bandRow="1">
                <a:tableStyleId>{5C22544A-7EE6-4342-B048-85BDC9FD1C3A}</a:tableStyleId>
              </a:tblPr>
              <a:tblGrid>
                <a:gridCol w="2117326"/>
              </a:tblGrid>
              <a:tr h="370840">
                <a:tc>
                  <a:txBody>
                    <a:bodyPr/>
                    <a:lstStyle/>
                    <a:p>
                      <a:r>
                        <a:rPr kumimoji="1" lang="ja-JP" altLang="en-US" smtClean="0">
                          <a:latin typeface="HGPｺﾞｼｯｸE" panose="020B0900000000000000" pitchFamily="50" charset="-128"/>
                          <a:ea typeface="HGPｺﾞｼｯｸE" panose="020B0900000000000000" pitchFamily="50" charset="-128"/>
                        </a:rPr>
                        <a:t>原因</a:t>
                      </a:r>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ドキュメントの複雑さ</a:t>
                      </a:r>
                      <a:endParaRPr kumimoji="1" lang="en-US" altLang="ja-JP" smtClean="0">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内部依存性</a:t>
                      </a:r>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外部依存性</a:t>
                      </a:r>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クラウドストレージ</a:t>
                      </a:r>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有機的な成長プロセス</a:t>
                      </a:r>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予算の保護</a:t>
                      </a:r>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スコープの保護</a:t>
                      </a:r>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組織政治</a:t>
                      </a:r>
                      <a:endParaRPr kumimoji="1" lang="en-US" altLang="ja-JP" smtClean="0">
                        <a:latin typeface="HGPｺﾞｼｯｸE" panose="020B0900000000000000" pitchFamily="50" charset="-128"/>
                        <a:ea typeface="HGPｺﾞｼｯｸE" panose="020B0900000000000000" pitchFamily="50" charset="-128"/>
                      </a:endParaRPr>
                    </a:p>
                    <a:p>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人的リソースの計画</a:t>
                      </a:r>
                      <a:endParaRPr kumimoji="1" lang="en-US" altLang="ja-JP" smtClean="0">
                        <a:latin typeface="HGPｺﾞｼｯｸE" panose="020B0900000000000000" pitchFamily="50" charset="-128"/>
                        <a:ea typeface="HGPｺﾞｼｯｸE" panose="020B0900000000000000" pitchFamily="50" charset="-128"/>
                      </a:endParaRPr>
                    </a:p>
                    <a:p>
                      <a:endParaRPr kumimoji="1" lang="ja-JP" altLang="en-US">
                        <a:latin typeface="HGPｺﾞｼｯｸE" panose="020B0900000000000000" pitchFamily="50" charset="-128"/>
                        <a:ea typeface="HGPｺﾞｼｯｸE" panose="020B0900000000000000" pitchFamily="50" charset="-128"/>
                      </a:endParaRPr>
                    </a:p>
                  </a:txBody>
                  <a:tcPr/>
                </a:tc>
              </a:tr>
              <a:tr h="370840">
                <a:tc>
                  <a:txBody>
                    <a:bodyPr/>
                    <a:lstStyle/>
                    <a:p>
                      <a:r>
                        <a:rPr kumimoji="1" lang="ja-JP" altLang="en-US" smtClean="0">
                          <a:latin typeface="HGPｺﾞｼｯｸE" panose="020B0900000000000000" pitchFamily="50" charset="-128"/>
                          <a:ea typeface="HGPｺﾞｼｯｸE" panose="020B0900000000000000" pitchFamily="50" charset="-128"/>
                        </a:rPr>
                        <a:t>不当な圧力</a:t>
                      </a:r>
                      <a:endParaRPr kumimoji="1" lang="ja-JP" altLang="en-US">
                        <a:latin typeface="HGPｺﾞｼｯｸE" panose="020B0900000000000000" pitchFamily="50" charset="-128"/>
                        <a:ea typeface="HGPｺﾞｼｯｸE" panose="020B0900000000000000" pitchFamily="50" charset="-128"/>
                      </a:endParaRPr>
                    </a:p>
                  </a:txBody>
                  <a:tcPr/>
                </a:tc>
              </a:tr>
            </a:tbl>
          </a:graphicData>
        </a:graphic>
      </p:graphicFrame>
      <p:sp>
        <p:nvSpPr>
          <p:cNvPr id="5" name="スライド番号プレースホルダー 4"/>
          <p:cNvSpPr>
            <a:spLocks noGrp="1"/>
          </p:cNvSpPr>
          <p:nvPr>
            <p:ph type="sldNum" sz="quarter" idx="12"/>
          </p:nvPr>
        </p:nvSpPr>
        <p:spPr/>
        <p:txBody>
          <a:bodyPr/>
          <a:lstStyle/>
          <a:p>
            <a:fld id="{0E39403F-96C9-4F10-8EF5-1DAB5920C085}" type="slidenum">
              <a:rPr kumimoji="1" lang="ja-JP" altLang="en-US" smtClean="0"/>
              <a:t>6</a:t>
            </a:fld>
            <a:endParaRPr kumimoji="1" lang="ja-JP" altLang="en-US"/>
          </a:p>
        </p:txBody>
      </p:sp>
    </p:spTree>
    <p:extLst>
      <p:ext uri="{BB962C8B-B14F-4D97-AF65-F5344CB8AC3E}">
        <p14:creationId xmlns:p14="http://schemas.microsoft.com/office/powerpoint/2010/main" val="24936104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例：ドキュメントの複雑さ</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b="1" smtClean="0"/>
              <a:t>ケーススタディからわかるエビデンス</a:t>
            </a:r>
            <a:endParaRPr kumimoji="1" lang="en-US" altLang="ja-JP" b="1" smtClean="0"/>
          </a:p>
          <a:p>
            <a:pPr lvl="1"/>
            <a:r>
              <a:rPr lang="ja-JP" altLang="en-US" smtClean="0"/>
              <a:t>大量の古くて貧弱なドキュメントのソフトエア</a:t>
            </a:r>
            <a:endParaRPr lang="en-US" altLang="ja-JP" smtClean="0"/>
          </a:p>
          <a:p>
            <a:pPr lvl="1"/>
            <a:r>
              <a:rPr lang="ja-JP" altLang="en-US" smtClean="0"/>
              <a:t>長い間メンテナンスを続けた結果生じる</a:t>
            </a:r>
            <a:endParaRPr lang="en-US" altLang="ja-JP" smtClean="0"/>
          </a:p>
          <a:p>
            <a:pPr lvl="2"/>
            <a:endParaRPr kumimoji="1" lang="en-US" altLang="ja-JP" smtClean="0"/>
          </a:p>
          <a:p>
            <a:r>
              <a:rPr lang="ja-JP" altLang="en-US" b="1" smtClean="0"/>
              <a:t>ソフトウェアの質に関連するフロー</a:t>
            </a:r>
            <a:endParaRPr lang="en-US" altLang="ja-JP" b="1" smtClean="0"/>
          </a:p>
          <a:p>
            <a:pPr lvl="1"/>
            <a:r>
              <a:rPr lang="ja-JP" altLang="en-US" smtClean="0"/>
              <a:t>ドキュメントやコードに埋もれた要求が開発工程の遅い段階に発掘される</a:t>
            </a:r>
            <a:endParaRPr lang="en-US" altLang="ja-JP" smtClean="0"/>
          </a:p>
          <a:p>
            <a:pPr lvl="2"/>
            <a:endParaRPr lang="en-US" altLang="ja-JP" smtClean="0"/>
          </a:p>
          <a:p>
            <a:r>
              <a:rPr kumimoji="1" lang="ja-JP" altLang="en-US" b="1" smtClean="0"/>
              <a:t>解決するために推奨するアクション</a:t>
            </a:r>
            <a:endParaRPr kumimoji="1" lang="en-US" altLang="ja-JP" b="1" smtClean="0"/>
          </a:p>
          <a:p>
            <a:pPr lvl="1"/>
            <a:r>
              <a:rPr lang="ja-JP" altLang="en-US" smtClean="0"/>
              <a:t>プロジェクトが完了した後，チームはソフトウェアの項目ごとに「</a:t>
            </a:r>
            <a:r>
              <a:rPr lang="en-US" altLang="ja-JP" smtClean="0"/>
              <a:t>What</a:t>
            </a:r>
            <a:r>
              <a:rPr lang="ja-JP" altLang="en-US" smtClean="0"/>
              <a:t>」と「</a:t>
            </a:r>
            <a:r>
              <a:rPr lang="en-US" altLang="ja-JP" smtClean="0"/>
              <a:t>Why</a:t>
            </a:r>
            <a:r>
              <a:rPr lang="ja-JP" altLang="en-US" smtClean="0"/>
              <a:t>」をドキュメント化すべき</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7</a:t>
            </a:fld>
            <a:endParaRPr kumimoji="1" lang="ja-JP" altLang="en-US"/>
          </a:p>
        </p:txBody>
      </p:sp>
    </p:spTree>
    <p:extLst>
      <p:ext uri="{BB962C8B-B14F-4D97-AF65-F5344CB8AC3E}">
        <p14:creationId xmlns:p14="http://schemas.microsoft.com/office/powerpoint/2010/main" val="26076552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例：予算の保護</a:t>
            </a:r>
            <a:endParaRPr kumimoji="1" lang="ja-JP" altLang="en-US"/>
          </a:p>
        </p:txBody>
      </p:sp>
      <p:sp>
        <p:nvSpPr>
          <p:cNvPr id="3" name="コンテンツ プレースホルダー 2"/>
          <p:cNvSpPr>
            <a:spLocks noGrp="1"/>
          </p:cNvSpPr>
          <p:nvPr>
            <p:ph idx="1"/>
          </p:nvPr>
        </p:nvSpPr>
        <p:spPr/>
        <p:txBody>
          <a:bodyPr>
            <a:normAutofit/>
          </a:bodyPr>
          <a:lstStyle/>
          <a:p>
            <a:r>
              <a:rPr kumimoji="1" lang="ja-JP" altLang="en-US" b="1" smtClean="0"/>
              <a:t>ケーススタディからわかるエビデンス</a:t>
            </a:r>
            <a:endParaRPr kumimoji="1" lang="en-US" altLang="ja-JP" b="1" smtClean="0"/>
          </a:p>
          <a:p>
            <a:pPr lvl="1"/>
            <a:r>
              <a:rPr lang="ja-JP" altLang="en-US" smtClean="0"/>
              <a:t>より安くビルドをするために，ラッパーを適用する</a:t>
            </a:r>
            <a:endParaRPr lang="en-US" altLang="ja-JP" smtClean="0"/>
          </a:p>
          <a:p>
            <a:pPr lvl="2"/>
            <a:endParaRPr kumimoji="1" lang="en-US" altLang="ja-JP" smtClean="0"/>
          </a:p>
          <a:p>
            <a:r>
              <a:rPr lang="ja-JP" altLang="en-US" b="1" smtClean="0"/>
              <a:t>ソフトウェアの質に関連するフロー</a:t>
            </a:r>
            <a:endParaRPr lang="en-US" altLang="ja-JP" b="1" smtClean="0"/>
          </a:p>
          <a:p>
            <a:pPr lvl="1"/>
            <a:r>
              <a:rPr lang="ja-JP" altLang="en-US" smtClean="0"/>
              <a:t>コスト面での問題があるため，開発者は根本的な問題を解決するのではなく，パッチをあてるだけの処理を行っている</a:t>
            </a:r>
            <a:endParaRPr lang="en-US" altLang="ja-JP" smtClean="0"/>
          </a:p>
          <a:p>
            <a:pPr lvl="2"/>
            <a:endParaRPr lang="en-US" altLang="ja-JP" smtClean="0"/>
          </a:p>
          <a:p>
            <a:r>
              <a:rPr kumimoji="1" lang="ja-JP" altLang="en-US" b="1" smtClean="0"/>
              <a:t>解決するために推奨するアクション</a:t>
            </a:r>
            <a:endParaRPr kumimoji="1" lang="en-US" altLang="ja-JP" b="1" smtClean="0"/>
          </a:p>
          <a:p>
            <a:pPr lvl="1"/>
            <a:r>
              <a:rPr lang="ja-JP" altLang="en-US" smtClean="0"/>
              <a:t>特別な予算をちゃんと用意しておき，根本的な問題の解決にあてる</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8</a:t>
            </a:fld>
            <a:endParaRPr kumimoji="1" lang="ja-JP" altLang="en-US"/>
          </a:p>
        </p:txBody>
      </p:sp>
    </p:spTree>
    <p:extLst>
      <p:ext uri="{BB962C8B-B14F-4D97-AF65-F5344CB8AC3E}">
        <p14:creationId xmlns:p14="http://schemas.microsoft.com/office/powerpoint/2010/main" val="39076658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結論</a:t>
            </a:r>
            <a:endParaRPr kumimoji="1" lang="ja-JP" altLang="en-US"/>
          </a:p>
        </p:txBody>
      </p:sp>
      <p:sp>
        <p:nvSpPr>
          <p:cNvPr id="3" name="コンテンツ プレースホルダー 2"/>
          <p:cNvSpPr>
            <a:spLocks noGrp="1"/>
          </p:cNvSpPr>
          <p:nvPr>
            <p:ph idx="1"/>
          </p:nvPr>
        </p:nvSpPr>
        <p:spPr/>
        <p:txBody>
          <a:bodyPr/>
          <a:lstStyle/>
          <a:p>
            <a:r>
              <a:rPr kumimoji="1" lang="en-US" altLang="ja-JP" smtClean="0"/>
              <a:t>10</a:t>
            </a:r>
            <a:r>
              <a:rPr lang="ja-JP" altLang="en-US" smtClean="0"/>
              <a:t>か月ソフトウェア開発の会議をモニタリングすることによって，</a:t>
            </a:r>
            <a:r>
              <a:rPr lang="en-US" altLang="ja-JP" smtClean="0"/>
              <a:t>10</a:t>
            </a:r>
            <a:r>
              <a:rPr lang="ja-JP" altLang="en-US" smtClean="0"/>
              <a:t>個の問題を発見することができた</a:t>
            </a:r>
            <a:endParaRPr lang="en-US" altLang="ja-JP" smtClean="0"/>
          </a:p>
          <a:p>
            <a:endParaRPr kumimoji="1" lang="en-US" altLang="ja-JP"/>
          </a:p>
          <a:p>
            <a:r>
              <a:rPr kumimoji="1" lang="ja-JP" altLang="en-US" smtClean="0"/>
              <a:t>出てきた問題はこれまでの研究で述べられてきたものばかり</a:t>
            </a:r>
            <a:endParaRPr kumimoji="1" lang="en-US" altLang="ja-JP" smtClean="0"/>
          </a:p>
          <a:p>
            <a:endParaRPr lang="en-US" altLang="ja-JP"/>
          </a:p>
          <a:p>
            <a:r>
              <a:rPr kumimoji="1" lang="ja-JP" altLang="en-US" smtClean="0"/>
              <a:t>これらの問題を回避することによってプロジェクトが成功するとは限らないが，これらの問題は後々ソフトウェアの品質に影響を与える</a:t>
            </a:r>
            <a:endParaRPr kumimoji="1" lang="ja-JP" altLang="en-US"/>
          </a:p>
        </p:txBody>
      </p:sp>
      <p:sp>
        <p:nvSpPr>
          <p:cNvPr id="4" name="スライド番号プレースホルダー 3"/>
          <p:cNvSpPr>
            <a:spLocks noGrp="1"/>
          </p:cNvSpPr>
          <p:nvPr>
            <p:ph type="sldNum" sz="quarter" idx="12"/>
          </p:nvPr>
        </p:nvSpPr>
        <p:spPr/>
        <p:txBody>
          <a:bodyPr/>
          <a:lstStyle/>
          <a:p>
            <a:fld id="{0E39403F-96C9-4F10-8EF5-1DAB5920C085}" type="slidenum">
              <a:rPr kumimoji="1" lang="ja-JP" altLang="en-US" smtClean="0"/>
              <a:t>9</a:t>
            </a:fld>
            <a:endParaRPr kumimoji="1" lang="ja-JP" altLang="en-US"/>
          </a:p>
        </p:txBody>
      </p:sp>
    </p:spTree>
    <p:extLst>
      <p:ext uri="{BB962C8B-B14F-4D97-AF65-F5344CB8AC3E}">
        <p14:creationId xmlns:p14="http://schemas.microsoft.com/office/powerpoint/2010/main" val="3314997811"/>
      </p:ext>
    </p:extLst>
  </p:cSld>
  <p:clrMapOvr>
    <a:masterClrMapping/>
  </p:clrMapOvr>
  <p:timing>
    <p:tnLst>
      <p:par>
        <p:cTn id="1" dur="indefinite" restart="never" nodeType="tmRoot"/>
      </p:par>
    </p:tnLst>
  </p:timing>
</p:sld>
</file>

<file path=ppt/theme/theme1.xml><?xml version="1.0" encoding="utf-8"?>
<a:theme xmlns:a="http://schemas.openxmlformats.org/drawingml/2006/main" name="gakuna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gakunai</Template>
  <TotalTime>685</TotalTime>
  <Words>511</Words>
  <Application>Microsoft Office PowerPoint</Application>
  <PresentationFormat>画面に合わせる (4:3)</PresentationFormat>
  <Paragraphs>78</Paragraphs>
  <Slides>10</Slides>
  <Notes>0</Notes>
  <HiddenSlides>0</HiddenSlides>
  <MMClips>0</MMClips>
  <ScaleCrop>false</ScaleCrop>
  <HeadingPairs>
    <vt:vector size="4" baseType="variant">
      <vt:variant>
        <vt:lpstr>テーマ</vt:lpstr>
      </vt:variant>
      <vt:variant>
        <vt:i4>1</vt:i4>
      </vt:variant>
      <vt:variant>
        <vt:lpstr>スライド タイトル</vt:lpstr>
      </vt:variant>
      <vt:variant>
        <vt:i4>10</vt:i4>
      </vt:variant>
    </vt:vector>
  </HeadingPairs>
  <TitlesOfParts>
    <vt:vector size="11" baseType="lpstr">
      <vt:lpstr>gakunai</vt:lpstr>
      <vt:lpstr>PowerPoint プレゼンテーション</vt:lpstr>
      <vt:lpstr>概要</vt:lpstr>
      <vt:lpstr>背景</vt:lpstr>
      <vt:lpstr>関連研究</vt:lpstr>
      <vt:lpstr>この研究の位置づけ</vt:lpstr>
      <vt:lpstr>分析方法</vt:lpstr>
      <vt:lpstr>ケーススタディの結果</vt:lpstr>
      <vt:lpstr>例：ドキュメントの複雑さ</vt:lpstr>
      <vt:lpstr>例：予算の保護</vt:lpstr>
      <vt:lpstr>結論</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Yamatani</dc:creator>
  <cp:lastModifiedBy>Yamatani</cp:lastModifiedBy>
  <cp:revision>27</cp:revision>
  <dcterms:created xsi:type="dcterms:W3CDTF">2015-05-25T08:37:15Z</dcterms:created>
  <dcterms:modified xsi:type="dcterms:W3CDTF">2015-09-15T06:03:05Z</dcterms:modified>
</cp:coreProperties>
</file>