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3.png" ContentType="image/png"/>
  <Override PartName="/ppt/media/image4.png" ContentType="image/png"/>
  <Override PartName="/ppt/media/image1.png" ContentType="image/png"/>
  <Override PartName="/ppt/media/image5.png" ContentType="image/png"/>
  <Override PartName="/ppt/media/image2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5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58467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376000" y="288000"/>
            <a:ext cx="5328000" cy="738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32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876920"/>
            <a:ext cx="907164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876920"/>
            <a:ext cx="907200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32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617800" y="4876560"/>
            <a:ext cx="3495600" cy="278820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969480" y="4876560"/>
            <a:ext cx="3495600" cy="27882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504000" y="1823760"/>
            <a:ext cx="9072000" cy="58467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2376000" y="288000"/>
            <a:ext cx="5328000" cy="738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50400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58464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515232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4876920"/>
            <a:ext cx="907164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04000" y="4876920"/>
            <a:ext cx="907200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515232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504000" y="487692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320" y="1823760"/>
            <a:ext cx="4426920" cy="278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617800" y="4876560"/>
            <a:ext cx="3495600" cy="2788200"/>
          </a:xfrm>
          <a:prstGeom prst="rect">
            <a:avLst/>
          </a:prstGeom>
          <a:ln>
            <a:noFill/>
          </a:ln>
        </p:spPr>
      </p:pic>
      <p:pic>
        <p:nvPicPr>
          <p:cNvPr descr="" id="7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969480" y="4876560"/>
            <a:ext cx="3495600" cy="27882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 sz="1400"/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bIns="0" lIns="0" rIns="0" tIns="0" wrap="none"/>
          <a:p>
            <a:pPr algn="ctr"/>
            <a:r>
              <a:rPr lang="en-US" sz="1400"/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pPr algn="r"/>
            <a:fld id="{1279EE45-16A5-48E0-B9F4-775169B6053F}" type="slidenum">
              <a:rPr lang="en-US" sz="1400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3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376000" y="288000"/>
            <a:ext cx="5328000" cy="9601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Click to edit the title text format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504000" y="688680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 sz="1400">
                <a:solidFill>
                  <a:srgbClr val="ffffff"/>
                </a:solidFill>
              </a:rPr>
              <a:t>&lt;date/time&gt;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447360" y="6886800"/>
            <a:ext cx="3195000" cy="521280"/>
          </a:xfrm>
          <a:prstGeom prst="rect">
            <a:avLst/>
          </a:prstGeom>
        </p:spPr>
        <p:txBody>
          <a:bodyPr bIns="0" lIns="0" rIns="0" tIns="0" wrap="none"/>
          <a:p>
            <a:pPr algn="ctr"/>
            <a:r>
              <a:rPr lang="en-US" sz="1400">
                <a:solidFill>
                  <a:srgbClr val="ffffff"/>
                </a:solidFill>
              </a:rPr>
              <a:t>&lt;footer&gt;</a:t>
            </a:r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</p:spPr>
        <p:txBody>
          <a:bodyPr bIns="0" lIns="0" rIns="0" tIns="0" wrap="none"/>
          <a:p>
            <a:pPr algn="r"/>
            <a:fld id="{2CFAC2B1-B30D-40D0-8310-8AF8C601BCC5}" type="slidenum">
              <a:rPr lang="en-US" sz="1400">
                <a:solidFill>
                  <a:srgbClr val="ffffff"/>
                </a:solidFill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Shape 1"/>
          <p:cNvSpPr txBox="1"/>
          <p:nvPr/>
        </p:nvSpPr>
        <p:spPr>
          <a:xfrm>
            <a:off x="2376000" y="288000"/>
            <a:ext cx="5328000" cy="9601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応用処理技術者の本</a:t>
            </a:r>
            <a:endParaRPr/>
          </a:p>
        </p:txBody>
      </p:sp>
      <p:sp>
        <p:nvSpPr>
          <p:cNvPr id="80" name="TextShape 2"/>
          <p:cNvSpPr txBox="1"/>
          <p:nvPr/>
        </p:nvSpPr>
        <p:spPr>
          <a:xfrm>
            <a:off x="504000" y="1663560"/>
            <a:ext cx="9072000" cy="438444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3-5-3</a:t>
            </a:r>
            <a:r>
              <a:rPr lang="en-US"/>
              <a:t>　セキュリティ技術評価</a:t>
            </a: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s161053</a:t>
            </a:r>
            <a:r>
              <a:rPr lang="en-US"/>
              <a:t>　前田欣耶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2376000" y="288000"/>
            <a:ext cx="5328000" cy="9601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ISO/IEC15408</a:t>
            </a:r>
            <a:endParaRPr/>
          </a:p>
        </p:txBody>
      </p:sp>
      <p:sp>
        <p:nvSpPr>
          <p:cNvPr id="82" name="TextShape 2"/>
          <p:cNvSpPr txBox="1"/>
          <p:nvPr/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セキュリティ技術を評価する企画。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 u="sng"/>
              <a:t>CC</a:t>
            </a:r>
            <a:r>
              <a:rPr lang="en-US"/>
              <a:t>(Common Criteria : </a:t>
            </a:r>
            <a:r>
              <a:rPr lang="en-US" u="sng"/>
              <a:t>コモンクライテリア</a:t>
            </a:r>
            <a:r>
              <a:rPr lang="en-US"/>
              <a:t>とも呼ばれ主に次の二つの概念を掲げている。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１、</a:t>
            </a:r>
            <a:r>
              <a:rPr lang="en-US"/>
              <a:t>ST(Security Target)...</a:t>
            </a:r>
            <a:r>
              <a:rPr lang="en-US"/>
              <a:t>セキュリティ基本設計書。最も大切。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２、</a:t>
            </a:r>
            <a:r>
              <a:rPr lang="en-US" u="sng"/>
              <a:t>EAL</a:t>
            </a:r>
            <a:r>
              <a:rPr lang="en-US"/>
              <a:t>(Evaluation Assurance Level)...</a:t>
            </a:r>
            <a:r>
              <a:rPr lang="en-US"/>
              <a:t>セキュリティレヴェルを客観的に評価するための指標。</a:t>
            </a:r>
            <a:r>
              <a:rPr lang="en-US"/>
              <a:t>EAL1~EAL7</a:t>
            </a:r>
            <a:r>
              <a:rPr lang="en-US"/>
              <a:t>で高いほど厳密。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2376000" y="208440"/>
            <a:ext cx="5328000" cy="11192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US"/>
              <a:t>情報セキュリティマネジメント</a:t>
            </a:r>
            <a:endParaRPr/>
          </a:p>
        </p:txBody>
      </p:sp>
      <p:sp>
        <p:nvSpPr>
          <p:cNvPr id="84" name="TextShape 2"/>
          <p:cNvSpPr txBox="1"/>
          <p:nvPr/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/>
              <a:t>ISO/IEC27001</a:t>
            </a:r>
            <a:r>
              <a:rPr lang="en-US"/>
              <a:t>や</a:t>
            </a:r>
            <a:r>
              <a:rPr lang="en-US"/>
              <a:t>ISO/IEC27002</a:t>
            </a:r>
            <a:r>
              <a:rPr lang="en-US"/>
              <a:t>が基準にされている。</a:t>
            </a:r>
            <a:endParaRPr/>
          </a:p>
          <a:p>
            <a:pPr>
              <a:buSzPct val="25000"/>
              <a:buFont typeface="StarSymbol"/>
              <a:buChar char=""/>
            </a:pP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/>
              <a:t>定義されている活動を行っているかどうかを</a:t>
            </a:r>
            <a:r>
              <a:rPr lang="en-US" u="sng"/>
              <a:t>ISMS</a:t>
            </a:r>
            <a:r>
              <a:rPr lang="en-US" u="sng"/>
              <a:t>適合性評価制度</a:t>
            </a:r>
            <a:r>
              <a:rPr lang="en-US"/>
              <a:t>で判断し、それに合致した組織が</a:t>
            </a:r>
            <a:r>
              <a:rPr lang="en-US"/>
              <a:t>ISMS</a:t>
            </a:r>
            <a:r>
              <a:rPr lang="en-US"/>
              <a:t>認証を取得する。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2376000" y="288000"/>
            <a:ext cx="5328000" cy="9601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6" name="TextShape 2"/>
          <p:cNvSpPr txBox="1"/>
          <p:nvPr/>
        </p:nvSpPr>
        <p:spPr>
          <a:xfrm>
            <a:off x="504000" y="1823760"/>
            <a:ext cx="9072000" cy="584640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en-US" u="sng"/>
              <a:t>JISEC</a:t>
            </a:r>
            <a:r>
              <a:rPr lang="en-US"/>
              <a:t>(Japan Information Technology Security Evaluation and Certification Scheme)</a:t>
            </a:r>
            <a:r>
              <a:rPr lang="en-US"/>
              <a:t>は、セキュリティ機能の適切性・確実性を</a:t>
            </a:r>
            <a:r>
              <a:rPr lang="en-US"/>
              <a:t>ISO/IEC15408</a:t>
            </a:r>
            <a:r>
              <a:rPr lang="en-US"/>
              <a:t>に基づいて評価し、認証する制度。</a:t>
            </a:r>
            <a:endParaRPr/>
          </a:p>
          <a:p>
            <a:pPr>
              <a:buSzPct val="25000"/>
              <a:buFont typeface="StarSymbol"/>
              <a:buChar char=""/>
            </a:pPr>
            <a:r>
              <a:rPr lang="en-US" u="sng"/>
              <a:t>JCMVP</a:t>
            </a:r>
            <a:r>
              <a:rPr lang="en-US"/>
              <a:t>(Japan Cryptographic Module Validation Program)</a:t>
            </a:r>
            <a:r>
              <a:rPr lang="en-US"/>
              <a:t>はセキュリティ機能が実装されているハードウェアソフトウェアの暗号モジュールが適切に重要情報を保護しているかを評価認証する。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