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472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78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7539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492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84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8714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72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1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932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626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696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1AEA5-18C9-445F-844D-7D54DF66E414}" type="datetimeFigureOut">
              <a:rPr kumimoji="1" lang="ja-JP" altLang="en-US" smtClean="0"/>
              <a:t>2014/7/30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26AE4-5D57-4A88-94F4-2DDD370CF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362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時系列解析入門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M1 </a:t>
            </a:r>
            <a:r>
              <a:rPr kumimoji="1" lang="ja-JP" altLang="en-US" dirty="0" smtClean="0"/>
              <a:t>山谷 陽亮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49590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文献紹介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時系列解析入門</a:t>
            </a:r>
            <a:r>
              <a:rPr kumimoji="1" lang="en-US" altLang="ja-JP" dirty="0" smtClean="0"/>
              <a:t>』</a:t>
            </a:r>
          </a:p>
          <a:p>
            <a:pPr lvl="1"/>
            <a:r>
              <a:rPr lang="ja-JP" altLang="en-US" dirty="0" smtClean="0"/>
              <a:t>北川源四郎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岩波書店</a:t>
            </a:r>
          </a:p>
        </p:txBody>
      </p:sp>
      <p:pic>
        <p:nvPicPr>
          <p:cNvPr id="1026" name="Picture 2" descr="時系列解析入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780" y="2276872"/>
            <a:ext cx="3865612" cy="386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48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時系列データの解析とその準備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共分散</a:t>
            </a:r>
            <a:r>
              <a:rPr lang="ja-JP" altLang="en-US" dirty="0" smtClean="0"/>
              <a:t>関数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/>
              <a:t>スペクトル</a:t>
            </a:r>
            <a:r>
              <a:rPr kumimoji="1" lang="ja-JP" altLang="en-US" dirty="0" smtClean="0"/>
              <a:t>とピリオドグラム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モデリング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/>
              <a:t>最小</a:t>
            </a:r>
            <a:r>
              <a:rPr kumimoji="1" lang="ja-JP" altLang="en-US" dirty="0" smtClean="0"/>
              <a:t>二乗法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ARMA</a:t>
            </a:r>
            <a:r>
              <a:rPr lang="ja-JP" altLang="en-US" dirty="0" smtClean="0"/>
              <a:t>モデルによる時系列の解析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モデルの推定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局所定常</a:t>
            </a:r>
            <a:r>
              <a:rPr kumimoji="1" lang="en-US" altLang="ja-JP" dirty="0" smtClean="0"/>
              <a:t>AR</a:t>
            </a:r>
            <a:r>
              <a:rPr lang="ja-JP" altLang="en-US" dirty="0" smtClean="0"/>
              <a:t>モデル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/>
              <a:t>状態</a:t>
            </a:r>
            <a:r>
              <a:rPr kumimoji="1" lang="ja-JP" altLang="en-US" dirty="0" smtClean="0"/>
              <a:t>空間モデルによる時系列の解析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ARMA</a:t>
            </a:r>
            <a:r>
              <a:rPr kumimoji="1" lang="ja-JP" altLang="en-US" dirty="0" smtClean="0"/>
              <a:t>モデルの推定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トレンドの推定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季節調整モデル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時変係数</a:t>
            </a:r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モデル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非ガウス型モデル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モンテカルロ・フィルタ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シミュレーション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2788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/>
            <a:r>
              <a:rPr lang="ja-JP" altLang="en-US" dirty="0"/>
              <a:t>時系列データの解析とその準備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076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時系列データ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時系列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時間とともに不規則に変動する現象の記録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気圧，気温，地震波の記録，株価，為替レート</a:t>
            </a:r>
            <a:endParaRPr kumimoji="1" lang="en-US" altLang="ja-JP" dirty="0" smtClean="0"/>
          </a:p>
          <a:p>
            <a:pPr lvl="2"/>
            <a:endParaRPr lang="en-US" altLang="ja-JP" dirty="0"/>
          </a:p>
          <a:p>
            <a:r>
              <a:rPr kumimoji="1" lang="ja-JP" altLang="en-US" dirty="0" smtClean="0"/>
              <a:t>時系列解析の第一歩</a:t>
            </a:r>
            <a:endParaRPr kumimoji="1"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データを図示してみること！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pPr lvl="1"/>
            <a:endParaRPr kumimoji="1" lang="ja-JP" altLang="en-US" dirty="0"/>
          </a:p>
        </p:txBody>
      </p:sp>
      <p:pic>
        <p:nvPicPr>
          <p:cNvPr id="2052" name="Picture 4" descr="チャート画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725144"/>
            <a:ext cx="4248472" cy="20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765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時系列データの</a:t>
            </a:r>
            <a:r>
              <a:rPr kumimoji="1" lang="ja-JP" altLang="en-US" dirty="0" smtClean="0"/>
              <a:t>分類（１）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連続時間時系列：連続的に観測（アナログ）</a:t>
            </a:r>
            <a:endParaRPr kumimoji="1" lang="en-US" altLang="ja-JP" dirty="0" smtClean="0"/>
          </a:p>
          <a:p>
            <a:r>
              <a:rPr lang="ja-JP" altLang="en-US" dirty="0"/>
              <a:t>離散</a:t>
            </a:r>
            <a:r>
              <a:rPr lang="ja-JP" altLang="en-US" dirty="0" smtClean="0"/>
              <a:t>時間時系列：ある時間間隔で観測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一変量時系列：</a:t>
            </a:r>
            <a:r>
              <a:rPr lang="en-US" altLang="ja-JP" dirty="0" smtClean="0"/>
              <a:t>1</a:t>
            </a:r>
            <a:r>
              <a:rPr lang="ja-JP" altLang="en-US" dirty="0" smtClean="0"/>
              <a:t>種類だけの情報</a:t>
            </a:r>
            <a:endParaRPr lang="en-US" altLang="ja-JP" dirty="0" smtClean="0"/>
          </a:p>
          <a:p>
            <a:r>
              <a:rPr kumimoji="1" lang="ja-JP" altLang="en-US" dirty="0" smtClean="0"/>
              <a:t>多変量時系列：</a:t>
            </a:r>
            <a:r>
              <a:rPr kumimoji="1" lang="en-US" altLang="ja-JP" dirty="0" smtClean="0"/>
              <a:t>2</a:t>
            </a:r>
            <a:r>
              <a:rPr kumimoji="1" lang="ja-JP" altLang="en-US" dirty="0" smtClean="0"/>
              <a:t>つ以上の情報を同時に記録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定常時系列：変動の仕方が時間的に不変</a:t>
            </a:r>
            <a:endParaRPr kumimoji="1" lang="en-US" altLang="ja-JP" dirty="0" smtClean="0"/>
          </a:p>
          <a:p>
            <a:r>
              <a:rPr lang="ja-JP" altLang="en-US" dirty="0" smtClean="0"/>
              <a:t>非定常時系列：変動の仕方が時間的に変化</a:t>
            </a:r>
            <a:endParaRPr kumimoji="1" lang="en-US" altLang="ja-JP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7563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時系列データの</a:t>
            </a:r>
            <a:r>
              <a:rPr kumimoji="1" lang="ja-JP" altLang="en-US" dirty="0" smtClean="0"/>
              <a:t>分類（２）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ja-JP" altLang="en-US" dirty="0" smtClean="0"/>
              <a:t>ガウス型時系列：正規分布に従う</a:t>
            </a:r>
            <a:endParaRPr kumimoji="1" lang="en-US" altLang="ja-JP" dirty="0" smtClean="0"/>
          </a:p>
          <a:p>
            <a:r>
              <a:rPr lang="ja-JP" altLang="en-US" dirty="0" smtClean="0"/>
              <a:t>非ガウス型時系列：正規分布に従わない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線形時系列：線形モデルとして出力できる</a:t>
            </a:r>
            <a:endParaRPr lang="en-US" altLang="ja-JP" dirty="0" smtClean="0"/>
          </a:p>
          <a:p>
            <a:r>
              <a:rPr kumimoji="1" lang="ja-JP" altLang="en-US" dirty="0" smtClean="0"/>
              <a:t>非線形時系列：非線形なモデルが必要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欠損値：記録されていない値</a:t>
            </a:r>
            <a:endParaRPr lang="en-US" altLang="ja-JP" dirty="0" smtClean="0"/>
          </a:p>
          <a:p>
            <a:r>
              <a:rPr lang="ja-JP" altLang="en-US" dirty="0" smtClean="0"/>
              <a:t>異常値：明らかに異常なデータ（人為的なミス）</a:t>
            </a:r>
            <a:endParaRPr lang="en-US" altLang="ja-JP" dirty="0" smtClean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54475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時系列解析の目的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ja-JP" altLang="en-US" dirty="0" smtClean="0"/>
              <a:t>記述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時系列の図示や特徴を簡潔に表現すること</a:t>
            </a:r>
            <a:endParaRPr lang="en-US" altLang="ja-JP" dirty="0" smtClean="0"/>
          </a:p>
          <a:p>
            <a:pPr lvl="2"/>
            <a:r>
              <a:rPr lang="ja-JP" altLang="en-US" dirty="0"/>
              <a:t>基本的</a:t>
            </a:r>
            <a:r>
              <a:rPr lang="ja-JP" altLang="en-US" dirty="0" smtClean="0"/>
              <a:t>な記述統計量（ピリオドグラムなど）を用いる</a:t>
            </a:r>
            <a:endParaRPr lang="en-US" altLang="ja-JP" dirty="0" smtClean="0"/>
          </a:p>
          <a:p>
            <a:r>
              <a:rPr kumimoji="1" lang="ja-JP" altLang="en-US" dirty="0" smtClean="0"/>
              <a:t>モデリング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時系列の確率的構造を解析すること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時系列の変動の仕方を表現する時系列モデルを構成</a:t>
            </a:r>
            <a:endParaRPr lang="en-US" altLang="ja-JP" dirty="0" smtClean="0"/>
          </a:p>
          <a:p>
            <a:r>
              <a:rPr lang="ja-JP" altLang="en-US" dirty="0"/>
              <a:t>予測</a:t>
            </a:r>
            <a:endParaRPr lang="en-US" altLang="ja-JP" dirty="0"/>
          </a:p>
          <a:p>
            <a:pPr lvl="1"/>
            <a:r>
              <a:rPr lang="ja-JP" altLang="en-US" dirty="0"/>
              <a:t>今後の時系列の変動を予測すること</a:t>
            </a:r>
            <a:endParaRPr lang="en-US" altLang="ja-JP" dirty="0"/>
          </a:p>
          <a:p>
            <a:pPr lvl="2"/>
            <a:r>
              <a:rPr lang="ja-JP" altLang="en-US" dirty="0"/>
              <a:t>時系列が互いに相関を持つことを</a:t>
            </a:r>
            <a:r>
              <a:rPr lang="ja-JP" altLang="en-US" dirty="0" smtClean="0"/>
              <a:t>利用</a:t>
            </a:r>
            <a:endParaRPr lang="en-US" altLang="ja-JP" dirty="0"/>
          </a:p>
          <a:p>
            <a:r>
              <a:rPr lang="ja-JP" altLang="en-US" dirty="0"/>
              <a:t>信号抽出</a:t>
            </a:r>
            <a:endParaRPr lang="en-US" altLang="ja-JP" dirty="0"/>
          </a:p>
          <a:p>
            <a:pPr lvl="1"/>
            <a:r>
              <a:rPr lang="ja-JP" altLang="en-US" dirty="0"/>
              <a:t>目的に応じて必要な信号や情報を取り出すこと</a:t>
            </a:r>
            <a:endParaRPr lang="en-US" altLang="ja-JP" dirty="0"/>
          </a:p>
          <a:p>
            <a:pPr lvl="1"/>
            <a:endParaRPr lang="en-US" altLang="ja-JP" dirty="0"/>
          </a:p>
          <a:p>
            <a:pPr lvl="2"/>
            <a:endParaRPr lang="ja-JP" altLang="en-US" dirty="0"/>
          </a:p>
          <a:p>
            <a:pPr lvl="2"/>
            <a:endParaRPr lang="ja-JP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4921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時系列データの前処理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時系列データにおける前処理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非定常　→　定常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前処理の例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変数</a:t>
            </a:r>
            <a:r>
              <a:rPr lang="ja-JP" altLang="en-US" dirty="0" smtClean="0"/>
              <a:t>変換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差分（階差）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前期比・前年同期比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移動平均</a:t>
            </a:r>
          </a:p>
        </p:txBody>
      </p:sp>
    </p:spTree>
    <p:extLst>
      <p:ext uri="{BB962C8B-B14F-4D97-AF65-F5344CB8AC3E}">
        <p14:creationId xmlns:p14="http://schemas.microsoft.com/office/powerpoint/2010/main" val="3065687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変数変換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モデリングが困難になる可能性が高いデータ</a:t>
            </a:r>
            <a:endParaRPr lang="en-US" altLang="ja-JP" dirty="0"/>
          </a:p>
          <a:p>
            <a:pPr lvl="1"/>
            <a:r>
              <a:rPr lang="ja-JP" altLang="en-US" dirty="0"/>
              <a:t>値の増加に伴い変動の大きさが増大する</a:t>
            </a:r>
            <a:endParaRPr lang="en-US" altLang="ja-JP" dirty="0"/>
          </a:p>
          <a:p>
            <a:pPr lvl="2"/>
            <a:r>
              <a:rPr lang="ja-JP" altLang="en-US" dirty="0"/>
              <a:t>金額や人数などのデータ</a:t>
            </a:r>
            <a:endParaRPr lang="en-US" altLang="ja-JP" dirty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変数変換の例</a:t>
            </a:r>
            <a:endParaRPr kumimoji="1"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対数変換</a:t>
            </a:r>
            <a:r>
              <a:rPr lang="ja-JP" altLang="en-US" dirty="0" smtClean="0"/>
              <a:t>：</a:t>
            </a:r>
            <a:r>
              <a:rPr lang="en-US" altLang="ja-JP" dirty="0" smtClean="0"/>
              <a:t>log</a:t>
            </a:r>
            <a:r>
              <a:rPr lang="ja-JP" altLang="en-US" dirty="0" smtClean="0"/>
              <a:t>をとって分散を一様，正規分布に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>
                <a:solidFill>
                  <a:srgbClr val="FF0000"/>
                </a:solidFill>
              </a:rPr>
              <a:t>ロジット変換</a:t>
            </a:r>
            <a:r>
              <a:rPr kumimoji="1" lang="ja-JP" altLang="en-US" dirty="0" smtClean="0"/>
              <a:t>：</a:t>
            </a:r>
            <a:r>
              <a:rPr lang="en-US" altLang="ja-JP" dirty="0" smtClean="0">
                <a:sym typeface="Wingdings" panose="05000000000000000000" pitchFamily="2" charset="2"/>
              </a:rPr>
              <a:t>(0,1)</a:t>
            </a:r>
            <a:r>
              <a:rPr lang="ja-JP" altLang="en-US" dirty="0" smtClean="0">
                <a:sym typeface="Wingdings" panose="05000000000000000000" pitchFamily="2" charset="2"/>
              </a:rPr>
              <a:t>上の値をとるデータに対する変換で分布の歪みが少なくなる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72659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差分（階差）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時系列が顕著なトレンドを含む場合に行う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lang="ja-JP" altLang="en-US" dirty="0" smtClean="0"/>
              <a:t>差分をとる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時系列が</a:t>
            </a:r>
            <a:r>
              <a:rPr lang="en-US" altLang="ja-JP" dirty="0" smtClean="0"/>
              <a:t>1</a:t>
            </a:r>
            <a:r>
              <a:rPr lang="ja-JP" altLang="en-US" dirty="0" smtClean="0"/>
              <a:t>次式　→　１点前との差分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時系列が</a:t>
            </a:r>
            <a:r>
              <a:rPr lang="en-US" altLang="ja-JP" dirty="0" smtClean="0"/>
              <a:t>2</a:t>
            </a:r>
            <a:r>
              <a:rPr lang="ja-JP" altLang="en-US" dirty="0" smtClean="0"/>
              <a:t>次式　→　差分の差分をとる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金融の分野ではボラティリティ（株価などの変動率）として用いられている</a:t>
            </a:r>
            <a:endParaRPr lang="en-US" altLang="ja-JP" dirty="0" smtClean="0"/>
          </a:p>
          <a:p>
            <a:pPr lvl="2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5600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前期比・前年同期比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前期比や前年同期比を分析したいとき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前期比：トレンドの除去</a:t>
            </a:r>
            <a:endParaRPr lang="en-US" altLang="ja-JP" dirty="0" smtClean="0"/>
          </a:p>
          <a:p>
            <a:r>
              <a:rPr lang="ja-JP" altLang="en-US" dirty="0" smtClean="0"/>
              <a:t>前</a:t>
            </a:r>
            <a:r>
              <a:rPr lang="en-US" altLang="ja-JP" dirty="0" smtClean="0"/>
              <a:t>	</a:t>
            </a:r>
            <a:r>
              <a:rPr lang="ja-JP" altLang="en-US" dirty="0" smtClean="0"/>
              <a:t>年同期比：周期分布の除去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429000"/>
            <a:ext cx="7706520" cy="321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07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移動平均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変動の激しい時系列を滑らかにする方法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長所：滑らかな推定値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短所：異常値に影響を受けやすい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029" y="3245205"/>
            <a:ext cx="3315163" cy="349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0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462</Words>
  <Application>Microsoft Office PowerPoint</Application>
  <PresentationFormat>画面に合わせる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​​テーマ</vt:lpstr>
      <vt:lpstr>時系列解析入門</vt:lpstr>
      <vt:lpstr>文献紹介</vt:lpstr>
      <vt:lpstr>目次</vt:lpstr>
      <vt:lpstr>時系列データの解析とその準備</vt:lpstr>
      <vt:lpstr>時系列データ</vt:lpstr>
      <vt:lpstr>時系列データの分類（１）</vt:lpstr>
      <vt:lpstr>時系列データの分類（２）</vt:lpstr>
      <vt:lpstr>時系列解析の目的</vt:lpstr>
      <vt:lpstr>時系列データの前処理</vt:lpstr>
      <vt:lpstr>変数変換</vt:lpstr>
      <vt:lpstr>差分（階差）</vt:lpstr>
      <vt:lpstr>前期比・前年同期比</vt:lpstr>
      <vt:lpstr>移動平均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時系列解析入門</dc:title>
  <dc:creator>oss.wakayama</dc:creator>
  <cp:lastModifiedBy>Yamatani</cp:lastModifiedBy>
  <cp:revision>17</cp:revision>
  <dcterms:created xsi:type="dcterms:W3CDTF">2014-07-29T06:41:53Z</dcterms:created>
  <dcterms:modified xsi:type="dcterms:W3CDTF">2014-07-30T05:56:43Z</dcterms:modified>
</cp:coreProperties>
</file>