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22"/>
  </p:notesMasterIdLst>
  <p:sldIdLst>
    <p:sldId id="256" r:id="rId2"/>
    <p:sldId id="258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71" r:id="rId11"/>
    <p:sldId id="269" r:id="rId12"/>
    <p:sldId id="270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</p:sldIdLst>
  <p:sldSz cx="10079038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D3C5AF"/>
    <a:srgbClr val="48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9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2BB64-EB2B-4D4D-856B-5594C2F1A41B}" type="datetimeFigureOut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7A1C9-B2B3-4BFA-A5DA-7093C6C85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81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Yt</a:t>
            </a:r>
            <a:r>
              <a:rPr kumimoji="1" lang="ja-JP" altLang="en-US" dirty="0" smtClean="0"/>
              <a:t>は直前の</a:t>
            </a:r>
            <a:r>
              <a:rPr kumimoji="1" lang="en-US" altLang="ja-JP" dirty="0" smtClean="0"/>
              <a:t>p</a:t>
            </a:r>
            <a:r>
              <a:rPr kumimoji="1" lang="ja-JP" altLang="en-US" dirty="0" smtClean="0"/>
              <a:t>個過去の値の加重和に誤差が加わる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09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Yt</a:t>
            </a:r>
            <a:r>
              <a:rPr kumimoji="1" lang="ja-JP" altLang="en-US" dirty="0" smtClean="0"/>
              <a:t>はパラメータに誤差をかけ，それの加重和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511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527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・サイコロの出目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1-6</a:t>
            </a:r>
            <a:r>
              <a:rPr kumimoji="1" lang="ja-JP" altLang="en-US" dirty="0" smtClean="0"/>
              <a:t>すべて</a:t>
            </a:r>
            <a:r>
              <a:rPr kumimoji="1" lang="en-US" altLang="ja-JP" dirty="0" smtClean="0"/>
              <a:t>1/6.</a:t>
            </a:r>
            <a:r>
              <a:rPr kumimoji="1" lang="ja-JP" altLang="en-US" dirty="0" smtClean="0"/>
              <a:t>振る時間や場所で目の出る確率が変わることはない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年間の平均気温の推移</a:t>
            </a:r>
            <a:endParaRPr kumimoji="1" lang="en-US" altLang="ja-JP" dirty="0" smtClean="0"/>
          </a:p>
          <a:p>
            <a:r>
              <a:rPr kumimoji="1" lang="ja-JP" altLang="en-US" dirty="0" smtClean="0"/>
              <a:t>　　春や秋の気温は夏などに比べて分散が大きい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214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推定すべきパラメータの増加に伴い，実用性がなくなる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282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7A1C9-B2B3-4BFA-A5DA-7093C6C852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928" y="1237197"/>
            <a:ext cx="8567182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880" y="3970580"/>
            <a:ext cx="755927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A3A9-1FD9-496C-8403-AE98192C52E3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-1" y="1372500"/>
            <a:ext cx="2269367" cy="4814674"/>
            <a:chOff x="-1" y="1236163"/>
            <a:chExt cx="2407338" cy="4814674"/>
          </a:xfrm>
        </p:grpSpPr>
        <p:sp>
          <p:nvSpPr>
            <p:cNvPr id="8" name="フリーフォーム 7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9" name="フリーフォーム 8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</p:grpSp>
      <p:grpSp>
        <p:nvGrpSpPr>
          <p:cNvPr id="10" name="グループ化 9"/>
          <p:cNvGrpSpPr/>
          <p:nvPr userDrawn="1"/>
        </p:nvGrpSpPr>
        <p:grpSpPr>
          <a:xfrm>
            <a:off x="803789" y="4458401"/>
            <a:ext cx="9275249" cy="566746"/>
            <a:chOff x="852657" y="4458401"/>
            <a:chExt cx="9839156" cy="566746"/>
          </a:xfrm>
        </p:grpSpPr>
        <p:sp>
          <p:nvSpPr>
            <p:cNvPr id="11" name="正方形/長方形 10"/>
            <p:cNvSpPr/>
            <p:nvPr userDrawn="1"/>
          </p:nvSpPr>
          <p:spPr>
            <a:xfrm>
              <a:off x="2838616" y="4979186"/>
              <a:ext cx="7853197" cy="45961"/>
            </a:xfrm>
            <a:prstGeom prst="rect">
              <a:avLst/>
            </a:prstGeom>
            <a:solidFill>
              <a:srgbClr val="D3C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2" name="正方形/長方形 11"/>
            <p:cNvSpPr/>
            <p:nvPr userDrawn="1"/>
          </p:nvSpPr>
          <p:spPr>
            <a:xfrm rot="1760696">
              <a:off x="852657" y="4458401"/>
              <a:ext cx="2134254" cy="50390"/>
            </a:xfrm>
            <a:prstGeom prst="rect">
              <a:avLst/>
            </a:prstGeom>
            <a:solidFill>
              <a:srgbClr val="D3C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</p:grpSp>
    </p:spTree>
    <p:extLst>
      <p:ext uri="{BB962C8B-B14F-4D97-AF65-F5344CB8AC3E}">
        <p14:creationId xmlns:p14="http://schemas.microsoft.com/office/powerpoint/2010/main" val="33998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24067-D511-4C8B-B3A5-A4EE8211B5A4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42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685" y="1884671"/>
            <a:ext cx="8693170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685" y="5059035"/>
            <a:ext cx="8693170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3CAAB-A021-4E8E-BBB6-1E76F484CC78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98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934" y="2012414"/>
            <a:ext cx="4283591" cy="47965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513" y="2012414"/>
            <a:ext cx="4283591" cy="47965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B43B-91F3-40BB-A09F-F3D5434D0330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10" name="フリーフォーム 9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1" name="フリーフォーム 10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2" name="正方形/長方形 11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41270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402484"/>
            <a:ext cx="8693170" cy="1461188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248" y="1853171"/>
            <a:ext cx="42639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248" y="2761381"/>
            <a:ext cx="4263905" cy="40615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2514" y="1853171"/>
            <a:ext cx="428490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2514" y="2761381"/>
            <a:ext cx="4284904" cy="40615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DFDE3-7C11-4A0C-B505-D62E8A84E9D8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12" name="フリーフォーム 11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3" name="フリーフォーム 12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4" name="正方形/長方形 13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6929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82EB-07EC-4692-90AB-4BB003853CD6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8" name="フリーフォーム 7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9" name="フリーフォーム 8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0" name="正方形/長方形 9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00060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204C-34C9-45AE-815B-61C5E8878543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566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503978"/>
            <a:ext cx="325075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4904" y="1088455"/>
            <a:ext cx="5102513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247" y="2267902"/>
            <a:ext cx="325075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3DDD-C8DF-4B63-B0B0-62C0E47A30B5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8" name="グループ化 7"/>
          <p:cNvGrpSpPr/>
          <p:nvPr userDrawn="1"/>
        </p:nvGrpSpPr>
        <p:grpSpPr>
          <a:xfrm>
            <a:off x="0" y="1088455"/>
            <a:ext cx="555925" cy="1179447"/>
            <a:chOff x="-1" y="1236163"/>
            <a:chExt cx="2407338" cy="4814674"/>
          </a:xfrm>
        </p:grpSpPr>
        <p:sp>
          <p:nvSpPr>
            <p:cNvPr id="9" name="フリーフォーム 8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0" name="フリーフォーム 9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</p:spTree>
    <p:extLst>
      <p:ext uri="{BB962C8B-B14F-4D97-AF65-F5344CB8AC3E}">
        <p14:creationId xmlns:p14="http://schemas.microsoft.com/office/powerpoint/2010/main" val="71812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503978"/>
            <a:ext cx="325075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4904" y="1088455"/>
            <a:ext cx="5102513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247" y="2267902"/>
            <a:ext cx="325075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A9C2F-3DA6-4B1D-A9DF-6FC621BCF3B0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94247" y="1088455"/>
            <a:ext cx="3250752" cy="1179447"/>
          </a:xfrm>
          <a:prstGeom prst="rect">
            <a:avLst/>
          </a:prstGeom>
        </p:spPr>
        <p:txBody>
          <a:bodyPr vert="horz" lIns="86199" tIns="43100" rIns="86199" bIns="43100" rtlCol="0" anchor="b">
            <a:norm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527" kern="1200">
                <a:solidFill>
                  <a:srgbClr val="48301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j-cs"/>
              </a:defRPr>
            </a:lvl1pPr>
          </a:lstStyle>
          <a:p>
            <a:r>
              <a:rPr lang="ja-JP" altLang="en-US" sz="3325"/>
              <a:t>マスター タイトルの書式設定</a:t>
            </a:r>
            <a:endParaRPr lang="en-US" sz="3325" dirty="0"/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0" y="1088455"/>
            <a:ext cx="555925" cy="1179447"/>
            <a:chOff x="-1" y="1236163"/>
            <a:chExt cx="2407338" cy="4814674"/>
          </a:xfrm>
        </p:grpSpPr>
        <p:sp>
          <p:nvSpPr>
            <p:cNvPr id="10" name="フリーフォーム 9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1" name="フリーフォーム 10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</p:spTree>
    <p:extLst>
      <p:ext uri="{BB962C8B-B14F-4D97-AF65-F5344CB8AC3E}">
        <p14:creationId xmlns:p14="http://schemas.microsoft.com/office/powerpoint/2010/main" val="2965722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4484-28AA-43D9-AA28-9EDC8A107FE8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8" name="グループ化 7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9" name="フリーフォーム 8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0" name="フリーフォーム 9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1" name="正方形/長方形 10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02459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2812" y="402483"/>
            <a:ext cx="2173293" cy="640647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2934" y="402483"/>
            <a:ext cx="6393890" cy="640647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51CB-6F00-4222-8764-77118BB98F06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 rot="5400000">
            <a:off x="7912086" y="-369642"/>
            <a:ext cx="835001" cy="1574290"/>
            <a:chOff x="-1" y="1236163"/>
            <a:chExt cx="2407338" cy="4814674"/>
          </a:xfrm>
        </p:grpSpPr>
        <p:sp>
          <p:nvSpPr>
            <p:cNvPr id="8" name="フリーフォーム 7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9" name="フリーフォーム 8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</p:spTree>
    <p:extLst>
      <p:ext uri="{BB962C8B-B14F-4D97-AF65-F5344CB8AC3E}">
        <p14:creationId xmlns:p14="http://schemas.microsoft.com/office/powerpoint/2010/main" val="3408009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>
            <a:normAutofit/>
          </a:bodyPr>
          <a:lstStyle>
            <a:lvl1pPr>
              <a:defRPr sz="2262">
                <a:solidFill>
                  <a:srgbClr val="483018"/>
                </a:solidFill>
              </a:defRPr>
            </a:lvl1pPr>
            <a:lvl2pPr>
              <a:defRPr sz="2074">
                <a:solidFill>
                  <a:srgbClr val="483018"/>
                </a:solidFill>
              </a:defRPr>
            </a:lvl2pPr>
            <a:lvl3pPr>
              <a:defRPr sz="1885">
                <a:solidFill>
                  <a:srgbClr val="483018"/>
                </a:solidFill>
              </a:defRPr>
            </a:lvl3pPr>
            <a:lvl4pPr>
              <a:defRPr sz="1697">
                <a:solidFill>
                  <a:srgbClr val="483018"/>
                </a:solidFill>
              </a:defRPr>
            </a:lvl4pPr>
            <a:lvl5pPr>
              <a:defRPr sz="1697">
                <a:solidFill>
                  <a:srgbClr val="483018"/>
                </a:solidFill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692934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6FF234DA-4509-4E2F-AF41-7364C5FD25C5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38682" y="7006701"/>
            <a:ext cx="3401675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18320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01481" y="413053"/>
            <a:ext cx="8484624" cy="666849"/>
          </a:xfrm>
        </p:spPr>
        <p:txBody>
          <a:bodyPr wrap="square">
            <a:spAutoFit/>
          </a:bodyPr>
          <a:lstStyle>
            <a:lvl1pPr>
              <a:defRPr sz="4148" b="1">
                <a:solidFill>
                  <a:srgbClr val="483018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27" name="グループ化 26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28" name="フリーフォーム 27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29" name="フリーフォーム 28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30" name="正方形/長方形 29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4213556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ate Placeholder 3"/>
          <p:cNvSpPr>
            <a:spLocks noGrp="1"/>
          </p:cNvSpPr>
          <p:nvPr>
            <p:ph type="dt" sz="half" idx="10"/>
          </p:nvPr>
        </p:nvSpPr>
        <p:spPr>
          <a:xfrm>
            <a:off x="692934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21C3E00E-5115-4141-A6B6-FFA3F17B49F7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38682" y="7006701"/>
            <a:ext cx="3401675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18320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>
          <a:xfrm>
            <a:off x="2873312" y="3116987"/>
            <a:ext cx="6512793" cy="923330"/>
          </a:xfrm>
        </p:spPr>
        <p:txBody>
          <a:bodyPr anchor="b">
            <a:normAutofit/>
          </a:bodyPr>
          <a:lstStyle>
            <a:lvl1pPr algn="r">
              <a:defRPr sz="4714" b="1">
                <a:solidFill>
                  <a:srgbClr val="483018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dirty="0"/>
              <a:t>タイトルの入力</a:t>
            </a:r>
            <a:endParaRPr lang="en-US" dirty="0"/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73312" y="4238144"/>
            <a:ext cx="6512793" cy="405624"/>
          </a:xfrm>
        </p:spPr>
        <p:txBody>
          <a:bodyPr wrap="square">
            <a:spAutoFit/>
          </a:bodyPr>
          <a:lstStyle>
            <a:lvl1pPr marL="0" indent="0" algn="r">
              <a:buNone/>
              <a:defRPr sz="2262">
                <a:solidFill>
                  <a:srgbClr val="483018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75094" indent="0" algn="ctr">
              <a:buNone/>
              <a:defRPr sz="2079"/>
            </a:lvl2pPr>
            <a:lvl3pPr marL="950188" indent="0" algn="ctr">
              <a:buNone/>
              <a:defRPr sz="1870"/>
            </a:lvl3pPr>
            <a:lvl4pPr marL="1425282" indent="0" algn="ctr">
              <a:buNone/>
              <a:defRPr sz="1663"/>
            </a:lvl4pPr>
            <a:lvl5pPr marL="1900376" indent="0" algn="ctr">
              <a:buNone/>
              <a:defRPr sz="1663"/>
            </a:lvl5pPr>
            <a:lvl6pPr marL="2375470" indent="0" algn="ctr">
              <a:buNone/>
              <a:defRPr sz="1663"/>
            </a:lvl6pPr>
            <a:lvl7pPr marL="2850564" indent="0" algn="ctr">
              <a:buNone/>
              <a:defRPr sz="1663"/>
            </a:lvl7pPr>
            <a:lvl8pPr marL="3325658" indent="0" algn="ctr">
              <a:buNone/>
              <a:defRPr sz="1663"/>
            </a:lvl8pPr>
            <a:lvl9pPr marL="3800751" indent="0" algn="ctr">
              <a:buNone/>
              <a:defRPr sz="1663"/>
            </a:lvl9pPr>
          </a:lstStyle>
          <a:p>
            <a:r>
              <a:rPr lang="ja-JP" altLang="en-US" dirty="0"/>
              <a:t>～サブタイトルの入力～</a:t>
            </a:r>
            <a:endParaRPr lang="en-US" dirty="0"/>
          </a:p>
        </p:txBody>
      </p:sp>
      <p:grpSp>
        <p:nvGrpSpPr>
          <p:cNvPr id="5" name="グループ化 4"/>
          <p:cNvGrpSpPr/>
          <p:nvPr userDrawn="1"/>
        </p:nvGrpSpPr>
        <p:grpSpPr>
          <a:xfrm>
            <a:off x="-1" y="1372500"/>
            <a:ext cx="2269367" cy="4814674"/>
            <a:chOff x="-1" y="1236163"/>
            <a:chExt cx="2407338" cy="4814674"/>
          </a:xfrm>
        </p:grpSpPr>
        <p:sp>
          <p:nvSpPr>
            <p:cNvPr id="18" name="フリーフォーム 17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20" name="フリーフォーム 19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</p:grpSp>
      <p:grpSp>
        <p:nvGrpSpPr>
          <p:cNvPr id="7" name="グループ化 6"/>
          <p:cNvGrpSpPr/>
          <p:nvPr userDrawn="1"/>
        </p:nvGrpSpPr>
        <p:grpSpPr>
          <a:xfrm>
            <a:off x="803789" y="4458401"/>
            <a:ext cx="9275249" cy="566746"/>
            <a:chOff x="852657" y="4458401"/>
            <a:chExt cx="9839156" cy="566746"/>
          </a:xfrm>
        </p:grpSpPr>
        <p:sp>
          <p:nvSpPr>
            <p:cNvPr id="13" name="正方形/長方形 12"/>
            <p:cNvSpPr/>
            <p:nvPr userDrawn="1"/>
          </p:nvSpPr>
          <p:spPr>
            <a:xfrm>
              <a:off x="2838616" y="4979186"/>
              <a:ext cx="7853197" cy="45961"/>
            </a:xfrm>
            <a:prstGeom prst="rect">
              <a:avLst/>
            </a:prstGeom>
            <a:solidFill>
              <a:srgbClr val="D3C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32" name="正方形/長方形 31"/>
            <p:cNvSpPr/>
            <p:nvPr userDrawn="1"/>
          </p:nvSpPr>
          <p:spPr>
            <a:xfrm rot="1760696">
              <a:off x="852657" y="4458401"/>
              <a:ext cx="2134254" cy="50390"/>
            </a:xfrm>
            <a:prstGeom prst="rect">
              <a:avLst/>
            </a:prstGeom>
            <a:solidFill>
              <a:srgbClr val="D3C5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</p:grpSp>
    </p:spTree>
    <p:extLst>
      <p:ext uri="{BB962C8B-B14F-4D97-AF65-F5344CB8AC3E}">
        <p14:creationId xmlns:p14="http://schemas.microsoft.com/office/powerpoint/2010/main" val="1407768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934" y="2012414"/>
            <a:ext cx="4283592" cy="4796544"/>
          </a:xfrm>
        </p:spPr>
        <p:txBody>
          <a:bodyPr>
            <a:normAutofit/>
          </a:bodyPr>
          <a:lstStyle>
            <a:lvl1pPr>
              <a:defRPr sz="226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74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85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8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513" y="2012414"/>
            <a:ext cx="4283592" cy="4796544"/>
          </a:xfrm>
        </p:spPr>
        <p:txBody>
          <a:bodyPr>
            <a:normAutofit/>
          </a:bodyPr>
          <a:lstStyle>
            <a:lvl1pPr>
              <a:defRPr sz="226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74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85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8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1152A0F5-D8E2-4258-BC9A-B4E94ED560FF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901481" y="413053"/>
            <a:ext cx="8484624" cy="666849"/>
          </a:xfrm>
        </p:spPr>
        <p:txBody>
          <a:bodyPr wrap="square">
            <a:spAutoFit/>
          </a:bodyPr>
          <a:lstStyle>
            <a:lvl1pPr>
              <a:defRPr sz="4148" b="1">
                <a:solidFill>
                  <a:srgbClr val="483018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25" name="グループ化 24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26" name="フリーフォーム 25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27" name="フリーフォーム 26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28" name="正方形/長方形 27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158364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248" y="1853171"/>
            <a:ext cx="4263905" cy="908210"/>
          </a:xfrm>
          <a:noFill/>
        </p:spPr>
        <p:txBody>
          <a:bodyPr anchor="ctr" anchorCtr="1">
            <a:normAutofit/>
          </a:bodyPr>
          <a:lstStyle>
            <a:lvl1pPr marL="0" indent="0">
              <a:buNone/>
              <a:defRPr sz="226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75094" indent="0">
              <a:buNone/>
              <a:defRPr sz="2079" b="1"/>
            </a:lvl2pPr>
            <a:lvl3pPr marL="950188" indent="0">
              <a:buNone/>
              <a:defRPr sz="1870" b="1"/>
            </a:lvl3pPr>
            <a:lvl4pPr marL="1425282" indent="0">
              <a:buNone/>
              <a:defRPr sz="1663" b="1"/>
            </a:lvl4pPr>
            <a:lvl5pPr marL="1900376" indent="0">
              <a:buNone/>
              <a:defRPr sz="1663" b="1"/>
            </a:lvl5pPr>
            <a:lvl6pPr marL="2375470" indent="0">
              <a:buNone/>
              <a:defRPr sz="1663" b="1"/>
            </a:lvl6pPr>
            <a:lvl7pPr marL="2850564" indent="0">
              <a:buNone/>
              <a:defRPr sz="1663" b="1"/>
            </a:lvl7pPr>
            <a:lvl8pPr marL="3325658" indent="0">
              <a:buNone/>
              <a:defRPr sz="1663" b="1"/>
            </a:lvl8pPr>
            <a:lvl9pPr marL="3800751" indent="0">
              <a:buNone/>
              <a:defRPr sz="166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248" y="2761381"/>
            <a:ext cx="4263905" cy="4061576"/>
          </a:xfrm>
        </p:spPr>
        <p:txBody>
          <a:bodyPr>
            <a:normAutofit/>
          </a:bodyPr>
          <a:lstStyle>
            <a:lvl1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2514" y="1853171"/>
            <a:ext cx="4284904" cy="908210"/>
          </a:xfrm>
          <a:noFill/>
        </p:spPr>
        <p:txBody>
          <a:bodyPr anchor="ctr" anchorCtr="1">
            <a:normAutofit/>
          </a:bodyPr>
          <a:lstStyle>
            <a:lvl1pPr marL="0" indent="0">
              <a:buNone/>
              <a:defRPr sz="226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75094" indent="0">
              <a:buNone/>
              <a:defRPr sz="2079" b="1"/>
            </a:lvl2pPr>
            <a:lvl3pPr marL="950188" indent="0">
              <a:buNone/>
              <a:defRPr sz="1870" b="1"/>
            </a:lvl3pPr>
            <a:lvl4pPr marL="1425282" indent="0">
              <a:buNone/>
              <a:defRPr sz="1663" b="1"/>
            </a:lvl4pPr>
            <a:lvl5pPr marL="1900376" indent="0">
              <a:buNone/>
              <a:defRPr sz="1663" b="1"/>
            </a:lvl5pPr>
            <a:lvl6pPr marL="2375470" indent="0">
              <a:buNone/>
              <a:defRPr sz="1663" b="1"/>
            </a:lvl6pPr>
            <a:lvl7pPr marL="2850564" indent="0">
              <a:buNone/>
              <a:defRPr sz="1663" b="1"/>
            </a:lvl7pPr>
            <a:lvl8pPr marL="3325658" indent="0">
              <a:buNone/>
              <a:defRPr sz="1663" b="1"/>
            </a:lvl8pPr>
            <a:lvl9pPr marL="3800751" indent="0">
              <a:buNone/>
              <a:defRPr sz="166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2514" y="2761381"/>
            <a:ext cx="4284904" cy="4061576"/>
          </a:xfrm>
        </p:spPr>
        <p:txBody>
          <a:bodyPr>
            <a:normAutofit/>
          </a:bodyPr>
          <a:lstStyle>
            <a:lvl1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97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20" name="Date Placeholder 4"/>
          <p:cNvSpPr>
            <a:spLocks noGrp="1"/>
          </p:cNvSpPr>
          <p:nvPr>
            <p:ph type="dt" sz="half" idx="10"/>
          </p:nvPr>
        </p:nvSpPr>
        <p:spPr>
          <a:xfrm>
            <a:off x="692934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19EF2914-31C0-47B8-88F9-802195BE629C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2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38682" y="7006701"/>
            <a:ext cx="3401675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18320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01481" y="413053"/>
            <a:ext cx="8484624" cy="666849"/>
          </a:xfrm>
        </p:spPr>
        <p:txBody>
          <a:bodyPr wrap="square">
            <a:spAutoFit/>
          </a:bodyPr>
          <a:lstStyle>
            <a:lvl1pPr>
              <a:defRPr sz="4148" b="1">
                <a:solidFill>
                  <a:srgbClr val="483018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14" name="グループ化 13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15" name="フリーフォーム 14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6" name="フリーフォーム 15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23" name="正方形/長方形 22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2947779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>
          <a:xfrm>
            <a:off x="692934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C110762A-8719-45EC-8C3D-7BEBDEE466A4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38682" y="7006701"/>
            <a:ext cx="3401675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18320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01481" y="413053"/>
            <a:ext cx="8484624" cy="666849"/>
          </a:xfrm>
        </p:spPr>
        <p:txBody>
          <a:bodyPr wrap="square">
            <a:spAutoFit/>
          </a:bodyPr>
          <a:lstStyle>
            <a:lvl1pPr>
              <a:defRPr sz="4148" b="1">
                <a:solidFill>
                  <a:srgbClr val="483018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10" name="グループ化 9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11" name="フリーフォーム 10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2" name="フリーフォーム 11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9" name="正方形/長方形 18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3631269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92934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46C6B369-A0BA-48FB-8738-8E61BE79B6C3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38682" y="7006701"/>
            <a:ext cx="3401675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18320" y="7006701"/>
            <a:ext cx="2267784" cy="402483"/>
          </a:xfrm>
        </p:spPr>
        <p:txBody>
          <a:bodyPr/>
          <a:lstStyle>
            <a:lvl1pPr>
              <a:defRPr>
                <a:solidFill>
                  <a:srgbClr val="483018"/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01481" y="413053"/>
            <a:ext cx="8484624" cy="666849"/>
          </a:xfrm>
        </p:spPr>
        <p:txBody>
          <a:bodyPr wrap="square">
            <a:spAutoFit/>
          </a:bodyPr>
          <a:lstStyle>
            <a:lvl1pPr>
              <a:defRPr sz="4148" b="1">
                <a:solidFill>
                  <a:srgbClr val="483018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684853" y="1118274"/>
            <a:ext cx="9394185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4627" y="-8378"/>
            <a:ext cx="590875" cy="1253596"/>
            <a:chOff x="-1" y="1236163"/>
            <a:chExt cx="2407338" cy="4814674"/>
          </a:xfrm>
        </p:grpSpPr>
        <p:sp>
          <p:nvSpPr>
            <p:cNvPr id="12" name="フリーフォーム 11"/>
            <p:cNvSpPr/>
            <p:nvPr userDrawn="1"/>
          </p:nvSpPr>
          <p:spPr>
            <a:xfrm>
              <a:off x="-1" y="1236163"/>
              <a:ext cx="2407338" cy="4814674"/>
            </a:xfrm>
            <a:custGeom>
              <a:avLst/>
              <a:gdLst>
                <a:gd name="connsiteX0" fmla="*/ 1 w 2407338"/>
                <a:gd name="connsiteY0" fmla="*/ 0 h 4814674"/>
                <a:gd name="connsiteX1" fmla="*/ 2407338 w 2407338"/>
                <a:gd name="connsiteY1" fmla="*/ 2407337 h 4814674"/>
                <a:gd name="connsiteX2" fmla="*/ 1 w 2407338"/>
                <a:gd name="connsiteY2" fmla="*/ 4814674 h 4814674"/>
                <a:gd name="connsiteX3" fmla="*/ 0 w 2407338"/>
                <a:gd name="connsiteY3" fmla="*/ 4814674 h 4814674"/>
                <a:gd name="connsiteX4" fmla="*/ 0 w 2407338"/>
                <a:gd name="connsiteY4" fmla="*/ 0 h 4814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7338" h="4814674">
                  <a:moveTo>
                    <a:pt x="1" y="0"/>
                  </a:moveTo>
                  <a:cubicBezTo>
                    <a:pt x="1329537" y="0"/>
                    <a:pt x="2407338" y="1077801"/>
                    <a:pt x="2407338" y="2407337"/>
                  </a:cubicBezTo>
                  <a:cubicBezTo>
                    <a:pt x="2407338" y="3736873"/>
                    <a:pt x="1329537" y="4814674"/>
                    <a:pt x="1" y="4814674"/>
                  </a:cubicBezTo>
                  <a:lnTo>
                    <a:pt x="0" y="4814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6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/>
            </a:p>
          </p:txBody>
        </p:sp>
        <p:sp>
          <p:nvSpPr>
            <p:cNvPr id="13" name="フリーフォーム 12"/>
            <p:cNvSpPr/>
            <p:nvPr userDrawn="1"/>
          </p:nvSpPr>
          <p:spPr>
            <a:xfrm>
              <a:off x="0" y="1723715"/>
              <a:ext cx="1919784" cy="3839570"/>
            </a:xfrm>
            <a:custGeom>
              <a:avLst/>
              <a:gdLst>
                <a:gd name="connsiteX0" fmla="*/ 0 w 1919784"/>
                <a:gd name="connsiteY0" fmla="*/ 0 h 3839570"/>
                <a:gd name="connsiteX1" fmla="*/ 196286 w 1919784"/>
                <a:gd name="connsiteY1" fmla="*/ 9912 h 3839570"/>
                <a:gd name="connsiteX2" fmla="*/ 1919784 w 1919784"/>
                <a:gd name="connsiteY2" fmla="*/ 1919785 h 3839570"/>
                <a:gd name="connsiteX3" fmla="*/ 196286 w 1919784"/>
                <a:gd name="connsiteY3" fmla="*/ 3829659 h 3839570"/>
                <a:gd name="connsiteX4" fmla="*/ 0 w 1919784"/>
                <a:gd name="connsiteY4" fmla="*/ 3839570 h 383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784" h="3839570">
                  <a:moveTo>
                    <a:pt x="0" y="0"/>
                  </a:moveTo>
                  <a:lnTo>
                    <a:pt x="196286" y="9912"/>
                  </a:lnTo>
                  <a:cubicBezTo>
                    <a:pt x="1164349" y="108224"/>
                    <a:pt x="1919784" y="925784"/>
                    <a:pt x="1919784" y="1919785"/>
                  </a:cubicBezTo>
                  <a:cubicBezTo>
                    <a:pt x="1919784" y="2913786"/>
                    <a:pt x="1164349" y="3731346"/>
                    <a:pt x="196286" y="3829659"/>
                  </a:cubicBezTo>
                  <a:lnTo>
                    <a:pt x="0" y="3839570"/>
                  </a:lnTo>
                  <a:close/>
                </a:path>
              </a:pathLst>
            </a:custGeom>
            <a:solidFill>
              <a:srgbClr val="8A7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97" dirty="0"/>
            </a:p>
          </p:txBody>
        </p:sp>
      </p:grpSp>
      <p:sp>
        <p:nvSpPr>
          <p:cNvPr id="14" name="正方形/長方形 13"/>
          <p:cNvSpPr/>
          <p:nvPr userDrawn="1"/>
        </p:nvSpPr>
        <p:spPr>
          <a:xfrm rot="2630570">
            <a:off x="114677" y="877162"/>
            <a:ext cx="676753" cy="54000"/>
          </a:xfrm>
          <a:prstGeom prst="rect">
            <a:avLst/>
          </a:prstGeom>
          <a:solidFill>
            <a:srgbClr val="D3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</p:spTree>
    <p:extLst>
      <p:ext uri="{BB962C8B-B14F-4D97-AF65-F5344CB8AC3E}">
        <p14:creationId xmlns:p14="http://schemas.microsoft.com/office/powerpoint/2010/main" val="154265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2934" y="402484"/>
            <a:ext cx="8693170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934" y="2012414"/>
            <a:ext cx="8693170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2934" y="7006700"/>
            <a:ext cx="226778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86627-D490-4A3F-BC0A-3474A8A9038A}" type="datetime1">
              <a:rPr kumimoji="1" lang="ja-JP" altLang="en-US" smtClean="0"/>
              <a:t>2017/7/22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8682" y="7006700"/>
            <a:ext cx="340167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8320" y="7006700"/>
            <a:ext cx="226778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20207-485F-435E-95FB-DF4271B24A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1"/>
            <a:ext cx="10079038" cy="7559675"/>
          </a:xfrm>
          <a:prstGeom prst="rect">
            <a:avLst/>
          </a:prstGeom>
          <a:solidFill>
            <a:srgbClr val="FAF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97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079038" cy="755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0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61" r:id="rId13"/>
    <p:sldLayoutId id="2147483664" r:id="rId14"/>
    <p:sldLayoutId id="2147483665" r:id="rId15"/>
    <p:sldLayoutId id="2147483666" r:id="rId16"/>
    <p:sldLayoutId id="2147483670" r:id="rId17"/>
  </p:sldLayoutIdLst>
  <p:hf hd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3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105525" y="3154976"/>
            <a:ext cx="7280580" cy="870412"/>
          </a:xfrm>
        </p:spPr>
        <p:txBody>
          <a:bodyPr>
            <a:noAutofit/>
          </a:bodyPr>
          <a:lstStyle/>
          <a:p>
            <a:r>
              <a:rPr lang="ja-JP" altLang="en-US" sz="4000" b="1" dirty="0" smtClean="0">
                <a:solidFill>
                  <a:srgbClr val="333300"/>
                </a:solidFill>
                <a:latin typeface="+mj-ea"/>
              </a:rPr>
              <a:t>時系列データ解析における</a:t>
            </a:r>
            <a:r>
              <a:rPr lang="en-US" altLang="ja-JP" sz="4000" b="1" dirty="0" smtClean="0">
                <a:solidFill>
                  <a:srgbClr val="333300"/>
                </a:solidFill>
                <a:latin typeface="+mj-ea"/>
              </a:rPr>
              <a:t/>
            </a:r>
            <a:br>
              <a:rPr lang="en-US" altLang="ja-JP" sz="4000" b="1" dirty="0" smtClean="0">
                <a:solidFill>
                  <a:srgbClr val="333300"/>
                </a:solidFill>
                <a:latin typeface="+mj-ea"/>
              </a:rPr>
            </a:br>
            <a:r>
              <a:rPr lang="ja-JP" altLang="en-US" sz="4000" b="1" dirty="0">
                <a:solidFill>
                  <a:srgbClr val="333300"/>
                </a:solidFill>
                <a:latin typeface="+mj-ea"/>
              </a:rPr>
              <a:t>予測</a:t>
            </a:r>
            <a:r>
              <a:rPr lang="ja-JP" altLang="en-US" sz="4000" b="1" dirty="0" smtClean="0">
                <a:solidFill>
                  <a:srgbClr val="333300"/>
                </a:solidFill>
                <a:latin typeface="+mj-ea"/>
              </a:rPr>
              <a:t>モデルの説明（まとめ）</a:t>
            </a:r>
            <a:endParaRPr kumimoji="1" lang="ja-JP" altLang="en-US" sz="4000" b="1" dirty="0">
              <a:solidFill>
                <a:srgbClr val="333300"/>
              </a:solidFill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873312" y="4211878"/>
            <a:ext cx="6512793" cy="40909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				</a:t>
            </a:r>
            <a:r>
              <a:rPr kumimoji="1" lang="ja-JP" altLang="en-US" sz="3000" b="1" dirty="0" smtClean="0"/>
              <a:t>蘆田　誠人</a:t>
            </a:r>
            <a:endParaRPr kumimoji="1" lang="ja-JP" alt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230951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3017" dirty="0"/>
              <a:t>将来のデータを予測するのにモデルを適用する</a:t>
            </a:r>
            <a:endParaRPr lang="en-US" altLang="ja-JP" sz="3017" dirty="0"/>
          </a:p>
          <a:p>
            <a:pPr lvl="1"/>
            <a:r>
              <a:rPr lang="en-US" altLang="ja-JP" sz="2640" dirty="0"/>
              <a:t>AR</a:t>
            </a:r>
            <a:r>
              <a:rPr lang="ja-JP" altLang="en-US" sz="2640" dirty="0"/>
              <a:t>モデル</a:t>
            </a:r>
            <a:endParaRPr lang="en-US" altLang="ja-JP" sz="2640" dirty="0"/>
          </a:p>
          <a:p>
            <a:pPr lvl="1"/>
            <a:r>
              <a:rPr lang="en-US" altLang="ja-JP" sz="2640" dirty="0"/>
              <a:t>MA</a:t>
            </a:r>
            <a:r>
              <a:rPr lang="ja-JP" altLang="en-US" sz="2640" dirty="0"/>
              <a:t>モデル</a:t>
            </a:r>
            <a:endParaRPr lang="en-US" altLang="ja-JP" sz="2640" dirty="0"/>
          </a:p>
          <a:p>
            <a:pPr lvl="1"/>
            <a:r>
              <a:rPr lang="en-US" altLang="ja-JP" sz="2640" dirty="0"/>
              <a:t>ARMA</a:t>
            </a:r>
            <a:r>
              <a:rPr lang="ja-JP" altLang="en-US" sz="2640" dirty="0"/>
              <a:t>モデル</a:t>
            </a:r>
            <a:endParaRPr lang="en-US" altLang="ja-JP" sz="2640" dirty="0"/>
          </a:p>
          <a:p>
            <a:pPr lvl="1"/>
            <a:r>
              <a:rPr lang="en-US" altLang="ja-JP" sz="2640" dirty="0"/>
              <a:t>ARIMA</a:t>
            </a:r>
            <a:r>
              <a:rPr lang="ja-JP" altLang="en-US" sz="2640" dirty="0"/>
              <a:t>モデル</a:t>
            </a:r>
            <a:endParaRPr lang="en-US" altLang="ja-JP" sz="2640" dirty="0"/>
          </a:p>
          <a:p>
            <a:pPr lvl="1"/>
            <a:r>
              <a:rPr lang="en-US" altLang="ja-JP" sz="2640" dirty="0"/>
              <a:t>VAR</a:t>
            </a:r>
            <a:r>
              <a:rPr lang="ja-JP" altLang="en-US" sz="2640" dirty="0"/>
              <a:t>モデル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lang="ja-JP" altLang="en-US" dirty="0" smtClean="0"/>
              <a:t>時系列データから予測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6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AR(Auto Regressive : </a:t>
            </a:r>
            <a:r>
              <a:rPr lang="ja-JP" altLang="en-US" sz="2800" dirty="0"/>
              <a:t>自己回帰</a:t>
            </a:r>
            <a:r>
              <a:rPr lang="en-US" altLang="ja-JP" sz="2800" dirty="0"/>
              <a:t>)</a:t>
            </a:r>
            <a:r>
              <a:rPr lang="ja-JP" altLang="en-US" sz="2800" dirty="0"/>
              <a:t>モデル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	</a:t>
            </a:r>
            <a:r>
              <a:rPr lang="ja-JP" altLang="en-US" sz="2800" dirty="0"/>
              <a:t>以前までのデータから現在の値を予測するモデル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37342" y="4254624"/>
            <a:ext cx="8735403" cy="1768804"/>
            <a:chOff x="332411" y="3879560"/>
            <a:chExt cx="8735403" cy="1768804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266870" y="4410686"/>
              <a:ext cx="5315440" cy="1237678"/>
              <a:chOff x="1517362" y="4603435"/>
              <a:chExt cx="5315440" cy="123767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1517362" y="4603435"/>
                <a:ext cx="3812573" cy="1237678"/>
                <a:chOff x="1609612" y="4653509"/>
                <a:chExt cx="4044367" cy="1312925"/>
              </a:xfrm>
            </p:grpSpPr>
            <p:grpSp>
              <p:nvGrpSpPr>
                <p:cNvPr id="12" name="グループ化 11"/>
                <p:cNvGrpSpPr/>
                <p:nvPr/>
              </p:nvGrpSpPr>
              <p:grpSpPr>
                <a:xfrm>
                  <a:off x="1609612" y="4653509"/>
                  <a:ext cx="4044367" cy="1312925"/>
                  <a:chOff x="1933462" y="4482059"/>
                  <a:chExt cx="4044367" cy="1312925"/>
                </a:xfrm>
              </p:grpSpPr>
              <p:grpSp>
                <p:nvGrpSpPr>
                  <p:cNvPr id="8" name="グループ化 7"/>
                  <p:cNvGrpSpPr/>
                  <p:nvPr/>
                </p:nvGrpSpPr>
                <p:grpSpPr>
                  <a:xfrm>
                    <a:off x="1978702" y="4482059"/>
                    <a:ext cx="3956316" cy="749508"/>
                    <a:chOff x="1978702" y="4482059"/>
                    <a:chExt cx="3956316" cy="749508"/>
                  </a:xfrm>
                </p:grpSpPr>
                <p:sp>
                  <p:nvSpPr>
                    <p:cNvPr id="3" name="円/楕円 2"/>
                    <p:cNvSpPr/>
                    <p:nvPr/>
                  </p:nvSpPr>
                  <p:spPr>
                    <a:xfrm>
                      <a:off x="1978702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5" name="円/楕円 4"/>
                    <p:cNvSpPr/>
                    <p:nvPr/>
                  </p:nvSpPr>
                  <p:spPr>
                    <a:xfrm>
                      <a:off x="3589601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6" name="円/楕円 5"/>
                    <p:cNvSpPr/>
                    <p:nvPr/>
                  </p:nvSpPr>
                  <p:spPr>
                    <a:xfrm>
                      <a:off x="5200500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" name="テキスト ボックス 6"/>
                      <p:cNvSpPr txBox="1"/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7" name="テキスト ボックス 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blipFill rotWithShape="0">
                        <a:blip r:embed="rId2"/>
                        <a:stretch>
                          <a:fillRect b="-526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" name="テキスト ボックス 8"/>
                      <p:cNvSpPr txBox="1"/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9" name="テキスト ボックス 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テキスト ボックス 9"/>
                      <p:cNvSpPr txBox="1"/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10" name="テキスト ボックス 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4" name="直線矢印コネクタ 13"/>
                <p:cNvCxnSpPr>
                  <a:stCxn id="3" idx="6"/>
                  <a:endCxn id="5" idx="2"/>
                </p:cNvCxnSpPr>
                <p:nvPr/>
              </p:nvCxnSpPr>
              <p:spPr>
                <a:xfrm>
                  <a:off x="2389370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矢印コネクタ 14"/>
                <p:cNvCxnSpPr>
                  <a:stCxn id="5" idx="6"/>
                  <a:endCxn id="6" idx="2"/>
                </p:cNvCxnSpPr>
                <p:nvPr/>
              </p:nvCxnSpPr>
              <p:spPr>
                <a:xfrm>
                  <a:off x="4000269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直線矢印コネクタ 18"/>
              <p:cNvCxnSpPr>
                <a:endCxn id="20" idx="2"/>
              </p:cNvCxnSpPr>
              <p:nvPr/>
            </p:nvCxnSpPr>
            <p:spPr>
              <a:xfrm flipV="1">
                <a:off x="5329935" y="4956711"/>
                <a:ext cx="781586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円/楕円 19"/>
              <p:cNvSpPr/>
              <p:nvPr/>
            </p:nvSpPr>
            <p:spPr>
              <a:xfrm>
                <a:off x="6111521" y="4603435"/>
                <a:ext cx="692421" cy="706552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697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テキスト ボックス 20"/>
                  <p:cNvSpPr txBox="1"/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2262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2262" dirty="0"/>
                  </a:p>
                </p:txBody>
              </p:sp>
            </mc:Choice>
            <mc:Fallback xmlns="">
              <p:sp>
                <p:nvSpPr>
                  <p:cNvPr id="21" name="テキスト ボックス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テキスト ボックス 24"/>
            <p:cNvSpPr txBox="1"/>
            <p:nvPr/>
          </p:nvSpPr>
          <p:spPr>
            <a:xfrm>
              <a:off x="332411" y="4533129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時系列</a:t>
              </a:r>
              <a:r>
                <a:rPr kumimoji="1" lang="ja-JP" altLang="en-US" sz="2400" b="1" dirty="0">
                  <a:latin typeface="+mn-ea"/>
                </a:rPr>
                <a:t>データ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53625" y="3925621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パラメータ</a:t>
              </a:r>
              <a:endParaRPr kumimoji="1" lang="ja-JP" altLang="en-US" sz="2400" b="1" dirty="0">
                <a:latin typeface="+mn-ea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07062" y="5140637"/>
              <a:ext cx="16289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データの値</a:t>
              </a:r>
              <a:endParaRPr kumimoji="1" lang="ja-JP" altLang="en-US" sz="2400" b="1" dirty="0"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テキスト ボックス 27"/>
                <p:cNvSpPr txBox="1"/>
                <p:nvPr/>
              </p:nvSpPr>
              <p:spPr>
                <a:xfrm>
                  <a:off x="2351764" y="3879560"/>
                  <a:ext cx="604845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8" name="テキスト ボックス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1764" y="3879560"/>
                  <a:ext cx="604845" cy="46698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38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/>
                <p:cNvSpPr txBox="1"/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9" name="テキスト ボックス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/>
                <p:cNvSpPr txBox="1"/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0" name="テキスト ボックス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3" name="テキスト ボックス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円/楕円 33"/>
            <p:cNvSpPr/>
            <p:nvPr/>
          </p:nvSpPr>
          <p:spPr>
            <a:xfrm>
              <a:off x="8375393" y="4413164"/>
              <a:ext cx="692421" cy="7065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697"/>
            </a:p>
          </p:txBody>
        </p:sp>
        <p:cxnSp>
          <p:nvCxnSpPr>
            <p:cNvPr id="35" name="直線矢印コネクタ 34"/>
            <p:cNvCxnSpPr>
              <a:stCxn id="20" idx="6"/>
              <a:endCxn id="34" idx="2"/>
            </p:cNvCxnSpPr>
            <p:nvPr/>
          </p:nvCxnSpPr>
          <p:spPr>
            <a:xfrm>
              <a:off x="7553450" y="4763962"/>
              <a:ext cx="821943" cy="2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テキスト ボックス 38"/>
            <p:cNvSpPr txBox="1"/>
            <p:nvPr/>
          </p:nvSpPr>
          <p:spPr>
            <a:xfrm>
              <a:off x="8427291" y="5207922"/>
              <a:ext cx="588623" cy="44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262" b="1" dirty="0" smtClean="0">
                  <a:solidFill>
                    <a:srgbClr val="FF0000"/>
                  </a:solidFill>
                </a:rPr>
                <a:t>???</a:t>
              </a:r>
              <a:endParaRPr kumimoji="1" lang="ja-JP" altLang="en-US" sz="2262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フッター プレースホルダー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2" name="スライド番号プレースホルダー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08174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800" dirty="0" smtClean="0"/>
                  <a:t>AR</a:t>
                </a:r>
                <a:r>
                  <a:rPr lang="ja-JP" altLang="en-US" sz="2800" dirty="0" smtClean="0"/>
                  <a:t>モデルの定義式</a:t>
                </a:r>
                <a:endParaRPr lang="en-US" altLang="ja-JP" sz="2800" dirty="0" smtClean="0"/>
              </a:p>
              <a:p>
                <a:pPr marL="0" indent="0">
                  <a:buNone/>
                </a:pPr>
                <a:r>
                  <a:rPr lang="en-US" altLang="ja-JP" sz="28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endParaRPr lang="en-US" altLang="ja-JP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sz="2800" dirty="0">
                    <a:ea typeface="Cambria Math" panose="02040503050406030204" pitchFamily="18" charset="0"/>
                  </a:rPr>
                  <a:t>                                        </a:t>
                </a:r>
                <a:r>
                  <a:rPr lang="ja-JP" altLang="en-US" sz="2800" dirty="0" smtClean="0">
                    <a:ea typeface="Cambria Math" panose="02040503050406030204" pitchFamily="18" charset="0"/>
                  </a:rPr>
                  <a:t>　　　</a:t>
                </a:r>
                <a:r>
                  <a:rPr lang="en-US" altLang="ja-JP" sz="2800" dirty="0" smtClean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ja-JP" altLang="en-US" sz="2800" dirty="0"/>
              </a:p>
            </p:txBody>
          </p:sp>
        </mc:Choice>
        <mc:Fallback xmlns="">
          <p:sp>
            <p:nvSpPr>
              <p:cNvPr id="4" name="コンテンツ プレースホルダー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62" t="-26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kumimoji="1" lang="en-US" altLang="ja-JP" dirty="0" smtClean="0"/>
              <a:t>AR</a:t>
            </a:r>
            <a:r>
              <a:rPr kumimoji="1" lang="ja-JP" altLang="en-US" dirty="0" smtClean="0"/>
              <a:t>モデル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37342" y="4254624"/>
            <a:ext cx="8735403" cy="1768804"/>
            <a:chOff x="332411" y="3879560"/>
            <a:chExt cx="8735403" cy="1768804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266870" y="4410686"/>
              <a:ext cx="5315440" cy="1237678"/>
              <a:chOff x="1517362" y="4603435"/>
              <a:chExt cx="5315440" cy="123767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1517362" y="4603435"/>
                <a:ext cx="3812573" cy="1237678"/>
                <a:chOff x="1609612" y="4653509"/>
                <a:chExt cx="4044367" cy="1312925"/>
              </a:xfrm>
            </p:grpSpPr>
            <p:grpSp>
              <p:nvGrpSpPr>
                <p:cNvPr id="12" name="グループ化 11"/>
                <p:cNvGrpSpPr/>
                <p:nvPr/>
              </p:nvGrpSpPr>
              <p:grpSpPr>
                <a:xfrm>
                  <a:off x="1609612" y="4653509"/>
                  <a:ext cx="4044367" cy="1312925"/>
                  <a:chOff x="1933462" y="4482059"/>
                  <a:chExt cx="4044367" cy="1312925"/>
                </a:xfrm>
              </p:grpSpPr>
              <p:grpSp>
                <p:nvGrpSpPr>
                  <p:cNvPr id="8" name="グループ化 7"/>
                  <p:cNvGrpSpPr/>
                  <p:nvPr/>
                </p:nvGrpSpPr>
                <p:grpSpPr>
                  <a:xfrm>
                    <a:off x="1978702" y="4482059"/>
                    <a:ext cx="3956316" cy="749508"/>
                    <a:chOff x="1978702" y="4482059"/>
                    <a:chExt cx="3956316" cy="749508"/>
                  </a:xfrm>
                </p:grpSpPr>
                <p:sp>
                  <p:nvSpPr>
                    <p:cNvPr id="3" name="円/楕円 2"/>
                    <p:cNvSpPr/>
                    <p:nvPr/>
                  </p:nvSpPr>
                  <p:spPr>
                    <a:xfrm>
                      <a:off x="1978702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5" name="円/楕円 4"/>
                    <p:cNvSpPr/>
                    <p:nvPr/>
                  </p:nvSpPr>
                  <p:spPr>
                    <a:xfrm>
                      <a:off x="3589601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6" name="円/楕円 5"/>
                    <p:cNvSpPr/>
                    <p:nvPr/>
                  </p:nvSpPr>
                  <p:spPr>
                    <a:xfrm>
                      <a:off x="5200500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" name="テキスト ボックス 6"/>
                      <p:cNvSpPr txBox="1"/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7" name="テキスト ボックス 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 b="-526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" name="テキスト ボックス 8"/>
                      <p:cNvSpPr txBox="1"/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9" name="テキスト ボックス 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テキスト ボックス 9"/>
                      <p:cNvSpPr txBox="1"/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10" name="テキスト ボックス 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6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4" name="直線矢印コネクタ 13"/>
                <p:cNvCxnSpPr>
                  <a:stCxn id="3" idx="6"/>
                  <a:endCxn id="5" idx="2"/>
                </p:cNvCxnSpPr>
                <p:nvPr/>
              </p:nvCxnSpPr>
              <p:spPr>
                <a:xfrm>
                  <a:off x="2389370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矢印コネクタ 14"/>
                <p:cNvCxnSpPr>
                  <a:stCxn id="5" idx="6"/>
                  <a:endCxn id="6" idx="2"/>
                </p:cNvCxnSpPr>
                <p:nvPr/>
              </p:nvCxnSpPr>
              <p:spPr>
                <a:xfrm>
                  <a:off x="4000269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直線矢印コネクタ 18"/>
              <p:cNvCxnSpPr>
                <a:endCxn id="20" idx="2"/>
              </p:cNvCxnSpPr>
              <p:nvPr/>
            </p:nvCxnSpPr>
            <p:spPr>
              <a:xfrm flipV="1">
                <a:off x="5329935" y="4956711"/>
                <a:ext cx="781586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円/楕円 19"/>
              <p:cNvSpPr/>
              <p:nvPr/>
            </p:nvSpPr>
            <p:spPr>
              <a:xfrm>
                <a:off x="6111521" y="4603435"/>
                <a:ext cx="692421" cy="706552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697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テキスト ボックス 20"/>
                  <p:cNvSpPr txBox="1"/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2262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2262" dirty="0"/>
                  </a:p>
                </p:txBody>
              </p:sp>
            </mc:Choice>
            <mc:Fallback xmlns="">
              <p:sp>
                <p:nvSpPr>
                  <p:cNvPr id="21" name="テキスト ボックス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テキスト ボックス 24"/>
            <p:cNvSpPr txBox="1"/>
            <p:nvPr/>
          </p:nvSpPr>
          <p:spPr>
            <a:xfrm>
              <a:off x="332411" y="4533129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時系列</a:t>
              </a:r>
              <a:r>
                <a:rPr kumimoji="1" lang="ja-JP" altLang="en-US" sz="2400" b="1" dirty="0">
                  <a:latin typeface="+mn-ea"/>
                </a:rPr>
                <a:t>データ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53625" y="3925621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パラメータ</a:t>
              </a:r>
              <a:endParaRPr kumimoji="1" lang="ja-JP" altLang="en-US" sz="2400" b="1" dirty="0">
                <a:latin typeface="+mn-ea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07062" y="5140637"/>
              <a:ext cx="16289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データの値</a:t>
              </a:r>
              <a:endParaRPr kumimoji="1" lang="ja-JP" altLang="en-US" sz="2400" b="1" dirty="0"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テキスト ボックス 27"/>
                <p:cNvSpPr txBox="1"/>
                <p:nvPr/>
              </p:nvSpPr>
              <p:spPr>
                <a:xfrm>
                  <a:off x="2358433" y="3879560"/>
                  <a:ext cx="604845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8" name="テキスト ボックス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8433" y="3879560"/>
                  <a:ext cx="604845" cy="4669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38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/>
                <p:cNvSpPr txBox="1"/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9" name="テキスト ボックス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/>
                <p:cNvSpPr txBox="1"/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0" name="テキスト ボックス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3" name="テキスト ボックス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円/楕円 33"/>
            <p:cNvSpPr/>
            <p:nvPr/>
          </p:nvSpPr>
          <p:spPr>
            <a:xfrm>
              <a:off x="8375393" y="4413164"/>
              <a:ext cx="692421" cy="7065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697"/>
            </a:p>
          </p:txBody>
        </p:sp>
        <p:cxnSp>
          <p:nvCxnSpPr>
            <p:cNvPr id="35" name="直線矢印コネクタ 34"/>
            <p:cNvCxnSpPr>
              <a:stCxn id="20" idx="6"/>
              <a:endCxn id="34" idx="2"/>
            </p:cNvCxnSpPr>
            <p:nvPr/>
          </p:nvCxnSpPr>
          <p:spPr>
            <a:xfrm>
              <a:off x="7553450" y="4763962"/>
              <a:ext cx="821943" cy="2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テキスト ボックス 38"/>
            <p:cNvSpPr txBox="1"/>
            <p:nvPr/>
          </p:nvSpPr>
          <p:spPr>
            <a:xfrm>
              <a:off x="8427291" y="5207922"/>
              <a:ext cx="588623" cy="44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262" b="1" dirty="0" smtClean="0">
                  <a:solidFill>
                    <a:srgbClr val="FF0000"/>
                  </a:solidFill>
                </a:rPr>
                <a:t>???</a:t>
              </a:r>
              <a:endParaRPr kumimoji="1" lang="ja-JP" altLang="en-US" sz="2262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フッター プレースホルダー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2" name="スライド番号プレースホルダー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163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MA(Moving Average </a:t>
            </a:r>
            <a:r>
              <a:rPr lang="en-US" altLang="ja-JP" sz="2800" dirty="0"/>
              <a:t>: </a:t>
            </a:r>
            <a:r>
              <a:rPr lang="ja-JP" altLang="en-US" sz="2800" dirty="0" smtClean="0"/>
              <a:t>移動</a:t>
            </a:r>
            <a:r>
              <a:rPr lang="ja-JP" altLang="en-US" sz="2800" dirty="0"/>
              <a:t>平均</a:t>
            </a:r>
            <a:r>
              <a:rPr lang="en-US" altLang="ja-JP" sz="2800" dirty="0" smtClean="0"/>
              <a:t>)</a:t>
            </a:r>
            <a:r>
              <a:rPr lang="ja-JP" altLang="en-US" sz="2800" dirty="0"/>
              <a:t>モデル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	</a:t>
            </a:r>
            <a:r>
              <a:rPr lang="ja-JP" altLang="en-US" sz="2800" dirty="0"/>
              <a:t>以前までの</a:t>
            </a:r>
            <a:r>
              <a:rPr lang="ja-JP" altLang="en-US" sz="2800" dirty="0" smtClean="0"/>
              <a:t>データの誤差から</a:t>
            </a:r>
            <a:r>
              <a:rPr lang="ja-JP" altLang="en-US" sz="2800" dirty="0"/>
              <a:t>現在の値を予測</a:t>
            </a:r>
            <a:r>
              <a:rPr lang="ja-JP" altLang="en-US" sz="2800" dirty="0" smtClean="0"/>
              <a:t>する</a:t>
            </a:r>
            <a:r>
              <a:rPr lang="ja-JP" altLang="en-US" sz="2800" dirty="0"/>
              <a:t>　</a:t>
            </a:r>
            <a:r>
              <a:rPr lang="ja-JP" altLang="en-US" sz="2800" dirty="0" smtClean="0"/>
              <a:t>　　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800" dirty="0" smtClean="0"/>
              <a:t>             </a:t>
            </a:r>
            <a:r>
              <a:rPr lang="ja-JP" altLang="en-US" sz="2800" dirty="0" smtClean="0"/>
              <a:t>モデル</a:t>
            </a:r>
            <a:endParaRPr lang="ja-JP" altLang="en-US" sz="2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kumimoji="1" lang="en-US" altLang="ja-JP" dirty="0" smtClean="0"/>
              <a:t>MA</a:t>
            </a:r>
            <a:r>
              <a:rPr kumimoji="1" lang="ja-JP" altLang="en-US" dirty="0" smtClean="0"/>
              <a:t>モデル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37342" y="4254624"/>
            <a:ext cx="8735403" cy="1768804"/>
            <a:chOff x="332411" y="3879560"/>
            <a:chExt cx="8735403" cy="1768804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266870" y="4410686"/>
              <a:ext cx="5324097" cy="1237678"/>
              <a:chOff x="1517362" y="4603435"/>
              <a:chExt cx="5324097" cy="123767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1517362" y="4603435"/>
                <a:ext cx="3821229" cy="1237678"/>
                <a:chOff x="1609612" y="4653509"/>
                <a:chExt cx="4053550" cy="1312925"/>
              </a:xfrm>
            </p:grpSpPr>
            <p:grpSp>
              <p:nvGrpSpPr>
                <p:cNvPr id="12" name="グループ化 11"/>
                <p:cNvGrpSpPr/>
                <p:nvPr/>
              </p:nvGrpSpPr>
              <p:grpSpPr>
                <a:xfrm>
                  <a:off x="1609612" y="4653509"/>
                  <a:ext cx="4053550" cy="1312925"/>
                  <a:chOff x="1933462" y="4482059"/>
                  <a:chExt cx="4053550" cy="1312925"/>
                </a:xfrm>
              </p:grpSpPr>
              <p:grpSp>
                <p:nvGrpSpPr>
                  <p:cNvPr id="8" name="グループ化 7"/>
                  <p:cNvGrpSpPr/>
                  <p:nvPr/>
                </p:nvGrpSpPr>
                <p:grpSpPr>
                  <a:xfrm>
                    <a:off x="1978702" y="4482059"/>
                    <a:ext cx="3956316" cy="749508"/>
                    <a:chOff x="1978702" y="4482059"/>
                    <a:chExt cx="3956316" cy="749508"/>
                  </a:xfrm>
                </p:grpSpPr>
                <p:sp>
                  <p:nvSpPr>
                    <p:cNvPr id="3" name="円/楕円 2"/>
                    <p:cNvSpPr/>
                    <p:nvPr/>
                  </p:nvSpPr>
                  <p:spPr>
                    <a:xfrm>
                      <a:off x="1978702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5" name="円/楕円 4"/>
                    <p:cNvSpPr/>
                    <p:nvPr/>
                  </p:nvSpPr>
                  <p:spPr>
                    <a:xfrm>
                      <a:off x="3589601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6" name="円/楕円 5"/>
                    <p:cNvSpPr/>
                    <p:nvPr/>
                  </p:nvSpPr>
                  <p:spPr>
                    <a:xfrm>
                      <a:off x="5200500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" name="テキスト ボックス 6"/>
                      <p:cNvSpPr txBox="1"/>
                      <p:nvPr/>
                    </p:nvSpPr>
                    <p:spPr>
                      <a:xfrm>
                        <a:off x="1933462" y="5282654"/>
                        <a:ext cx="834178" cy="4953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7" name="テキスト ボックス 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33462" y="5282654"/>
                        <a:ext cx="834178" cy="495378"/>
                      </a:xfrm>
                      <a:prstGeom prst="rect">
                        <a:avLst/>
                      </a:prstGeom>
                      <a:blipFill rotWithShape="0">
                        <a:blip r:embed="rId2"/>
                        <a:stretch>
                          <a:fillRect b="-526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" name="テキスト ボックス 8"/>
                      <p:cNvSpPr txBox="1"/>
                      <p:nvPr/>
                    </p:nvSpPr>
                    <p:spPr>
                      <a:xfrm>
                        <a:off x="3556557" y="5327764"/>
                        <a:ext cx="819555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9" name="テキスト ボックス 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556557" y="5327764"/>
                        <a:ext cx="819555" cy="467220"/>
                      </a:xfrm>
                      <a:prstGeom prst="rect">
                        <a:avLst/>
                      </a:prstGeom>
                      <a:blipFill rotWithShape="0">
                        <a:blip r:embed="rId3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テキスト ボックス 9"/>
                      <p:cNvSpPr txBox="1"/>
                      <p:nvPr/>
                    </p:nvSpPr>
                    <p:spPr>
                      <a:xfrm>
                        <a:off x="5167457" y="5327764"/>
                        <a:ext cx="819555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10" name="テキスト ボックス 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67457" y="5327764"/>
                        <a:ext cx="819555" cy="467220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4" name="直線矢印コネクタ 13"/>
                <p:cNvCxnSpPr>
                  <a:stCxn id="3" idx="6"/>
                  <a:endCxn id="5" idx="2"/>
                </p:cNvCxnSpPr>
                <p:nvPr/>
              </p:nvCxnSpPr>
              <p:spPr>
                <a:xfrm>
                  <a:off x="2389370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矢印コネクタ 14"/>
                <p:cNvCxnSpPr>
                  <a:stCxn id="5" idx="6"/>
                  <a:endCxn id="6" idx="2"/>
                </p:cNvCxnSpPr>
                <p:nvPr/>
              </p:nvCxnSpPr>
              <p:spPr>
                <a:xfrm>
                  <a:off x="4000269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直線矢印コネクタ 18"/>
              <p:cNvCxnSpPr>
                <a:endCxn id="20" idx="2"/>
              </p:cNvCxnSpPr>
              <p:nvPr/>
            </p:nvCxnSpPr>
            <p:spPr>
              <a:xfrm flipV="1">
                <a:off x="5329935" y="4956711"/>
                <a:ext cx="781586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円/楕円 19"/>
              <p:cNvSpPr/>
              <p:nvPr/>
            </p:nvSpPr>
            <p:spPr>
              <a:xfrm>
                <a:off x="6111521" y="4603435"/>
                <a:ext cx="692421" cy="706552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697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テキスト ボックス 20"/>
                  <p:cNvSpPr txBox="1"/>
                  <p:nvPr/>
                </p:nvSpPr>
                <p:spPr>
                  <a:xfrm>
                    <a:off x="6068875" y="5387398"/>
                    <a:ext cx="772584" cy="4404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2262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2262" dirty="0"/>
                  </a:p>
                </p:txBody>
              </p:sp>
            </mc:Choice>
            <mc:Fallback xmlns="">
              <p:sp>
                <p:nvSpPr>
                  <p:cNvPr id="21" name="テキスト ボックス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68875" y="5387398"/>
                    <a:ext cx="772584" cy="44044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テキスト ボックス 24"/>
            <p:cNvSpPr txBox="1"/>
            <p:nvPr/>
          </p:nvSpPr>
          <p:spPr>
            <a:xfrm>
              <a:off x="332411" y="4533129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時系列</a:t>
              </a:r>
              <a:r>
                <a:rPr kumimoji="1" lang="ja-JP" altLang="en-US" sz="2400" b="1" dirty="0">
                  <a:latin typeface="+mn-ea"/>
                </a:rPr>
                <a:t>データ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53625" y="3925621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パラメータ</a:t>
              </a:r>
              <a:endParaRPr kumimoji="1" lang="ja-JP" altLang="en-US" sz="2400" b="1" dirty="0">
                <a:latin typeface="+mn-ea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744382" y="5140637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>
                  <a:latin typeface="+mn-ea"/>
                </a:rPr>
                <a:t>誤差</a:t>
              </a:r>
              <a:r>
                <a:rPr kumimoji="1" lang="ja-JP" altLang="en-US" sz="2400" b="1" dirty="0" smtClean="0">
                  <a:latin typeface="+mn-ea"/>
                </a:rPr>
                <a:t>値</a:t>
              </a:r>
              <a:endParaRPr kumimoji="1" lang="ja-JP" altLang="en-US" sz="2400" b="1" dirty="0"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テキスト ボックス 27"/>
                <p:cNvSpPr txBox="1"/>
                <p:nvPr/>
              </p:nvSpPr>
              <p:spPr>
                <a:xfrm>
                  <a:off x="2416636" y="3879560"/>
                  <a:ext cx="604845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8" name="テキスト ボックス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6636" y="3879560"/>
                  <a:ext cx="604845" cy="46698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38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/>
                <p:cNvSpPr txBox="1"/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9" name="テキスト ボックス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/>
                <p:cNvSpPr txBox="1"/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0" name="テキスト ボックス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3" name="テキスト ボックス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円/楕円 33"/>
            <p:cNvSpPr/>
            <p:nvPr/>
          </p:nvSpPr>
          <p:spPr>
            <a:xfrm>
              <a:off x="8375393" y="4413164"/>
              <a:ext cx="692421" cy="7065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1697" dirty="0" smtClean="0">
                  <a:solidFill>
                    <a:srgbClr val="FF0000"/>
                  </a:solidFill>
                </a:rPr>
                <a:t>???</a:t>
              </a:r>
              <a:endParaRPr kumimoji="1" lang="ja-JP" altLang="en-US" sz="1697" dirty="0">
                <a:solidFill>
                  <a:srgbClr val="FF0000"/>
                </a:solidFill>
              </a:endParaRPr>
            </a:p>
          </p:txBody>
        </p:sp>
        <p:cxnSp>
          <p:nvCxnSpPr>
            <p:cNvPr id="35" name="直線矢印コネクタ 34"/>
            <p:cNvCxnSpPr>
              <a:stCxn id="20" idx="6"/>
              <a:endCxn id="34" idx="2"/>
            </p:cNvCxnSpPr>
            <p:nvPr/>
          </p:nvCxnSpPr>
          <p:spPr>
            <a:xfrm>
              <a:off x="7553450" y="4763962"/>
              <a:ext cx="821943" cy="2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テキスト ボックス 38"/>
            <p:cNvSpPr txBox="1"/>
            <p:nvPr/>
          </p:nvSpPr>
          <p:spPr>
            <a:xfrm>
              <a:off x="8427291" y="5207922"/>
              <a:ext cx="184731" cy="44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2262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フッター プレースホルダー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2" name="スライド番号プレースホルダー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223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800" dirty="0" smtClean="0"/>
                  <a:t>MA</a:t>
                </a:r>
                <a:r>
                  <a:rPr lang="ja-JP" altLang="en-US" sz="2800" dirty="0" smtClean="0"/>
                  <a:t>モデルの定義式</a:t>
                </a:r>
                <a:endParaRPr lang="en-US" altLang="ja-JP" sz="2800" dirty="0" smtClean="0"/>
              </a:p>
              <a:p>
                <a:pPr marL="0" indent="0">
                  <a:buNone/>
                </a:pPr>
                <a:r>
                  <a:rPr lang="ja-JP" altLang="en-US" sz="2800" dirty="0" smtClean="0"/>
                  <a:t>　</a:t>
                </a:r>
                <a:r>
                  <a:rPr lang="en-US" altLang="ja-JP" sz="2800" dirty="0" smtClean="0"/>
                  <a:t>	     </a:t>
                </a:r>
                <a:r>
                  <a:rPr lang="ja-JP" altLang="en-US" sz="2800" dirty="0" smtClean="0"/>
                  <a:t>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⋯+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altLang="ja-JP" sz="2800" dirty="0" smtClean="0"/>
              </a:p>
              <a:p>
                <a:pPr marL="0" indent="0">
                  <a:buNone/>
                </a:pPr>
                <a:r>
                  <a:rPr lang="en-US" altLang="ja-JP" sz="2800" dirty="0" smtClean="0"/>
                  <a:t>	</a:t>
                </a:r>
                <a:endParaRPr lang="ja-JP" altLang="en-US" sz="2800" dirty="0"/>
              </a:p>
            </p:txBody>
          </p:sp>
        </mc:Choice>
        <mc:Fallback xmlns="">
          <p:sp>
            <p:nvSpPr>
              <p:cNvPr id="4" name="コンテンツ プレースホルダー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62" t="-26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kumimoji="1" lang="en-US" altLang="ja-JP" dirty="0" smtClean="0"/>
              <a:t>MA</a:t>
            </a:r>
            <a:r>
              <a:rPr kumimoji="1" lang="ja-JP" altLang="en-US" dirty="0" smtClean="0"/>
              <a:t>モデル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37342" y="4254624"/>
            <a:ext cx="8735403" cy="1768804"/>
            <a:chOff x="332411" y="3879560"/>
            <a:chExt cx="8735403" cy="1768804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266870" y="4410686"/>
              <a:ext cx="5316530" cy="1237678"/>
              <a:chOff x="1517362" y="4603435"/>
              <a:chExt cx="5316530" cy="123767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1517362" y="4603435"/>
                <a:ext cx="3813662" cy="1237678"/>
                <a:chOff x="1609612" y="4653509"/>
                <a:chExt cx="4045522" cy="1312925"/>
              </a:xfrm>
            </p:grpSpPr>
            <p:grpSp>
              <p:nvGrpSpPr>
                <p:cNvPr id="12" name="グループ化 11"/>
                <p:cNvGrpSpPr/>
                <p:nvPr/>
              </p:nvGrpSpPr>
              <p:grpSpPr>
                <a:xfrm>
                  <a:off x="1609612" y="4653509"/>
                  <a:ext cx="4045522" cy="1312925"/>
                  <a:chOff x="1933462" y="4482059"/>
                  <a:chExt cx="4045522" cy="1312925"/>
                </a:xfrm>
              </p:grpSpPr>
              <p:grpSp>
                <p:nvGrpSpPr>
                  <p:cNvPr id="8" name="グループ化 7"/>
                  <p:cNvGrpSpPr/>
                  <p:nvPr/>
                </p:nvGrpSpPr>
                <p:grpSpPr>
                  <a:xfrm>
                    <a:off x="1978702" y="4482059"/>
                    <a:ext cx="3956316" cy="749508"/>
                    <a:chOff x="1978702" y="4482059"/>
                    <a:chExt cx="3956316" cy="749508"/>
                  </a:xfrm>
                </p:grpSpPr>
                <p:sp>
                  <p:nvSpPr>
                    <p:cNvPr id="3" name="円/楕円 2"/>
                    <p:cNvSpPr/>
                    <p:nvPr/>
                  </p:nvSpPr>
                  <p:spPr>
                    <a:xfrm>
                      <a:off x="1978702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5" name="円/楕円 4"/>
                    <p:cNvSpPr/>
                    <p:nvPr/>
                  </p:nvSpPr>
                  <p:spPr>
                    <a:xfrm>
                      <a:off x="3589601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6" name="円/楕円 5"/>
                    <p:cNvSpPr/>
                    <p:nvPr/>
                  </p:nvSpPr>
                  <p:spPr>
                    <a:xfrm>
                      <a:off x="5200500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" name="テキスト ボックス 6"/>
                      <p:cNvSpPr txBox="1"/>
                      <p:nvPr/>
                    </p:nvSpPr>
                    <p:spPr>
                      <a:xfrm>
                        <a:off x="1933462" y="5282654"/>
                        <a:ext cx="826152" cy="4953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ε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7" name="テキスト ボックス 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33462" y="5282654"/>
                        <a:ext cx="826152" cy="495378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 b="-526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" name="テキスト ボックス 8"/>
                      <p:cNvSpPr txBox="1"/>
                      <p:nvPr/>
                    </p:nvSpPr>
                    <p:spPr>
                      <a:xfrm>
                        <a:off x="3556557" y="5327764"/>
                        <a:ext cx="811528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ε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9" name="テキスト ボックス 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556557" y="5327764"/>
                        <a:ext cx="811528" cy="467220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テキスト ボックス 9"/>
                      <p:cNvSpPr txBox="1"/>
                      <p:nvPr/>
                    </p:nvSpPr>
                    <p:spPr>
                      <a:xfrm>
                        <a:off x="5167456" y="5327764"/>
                        <a:ext cx="811528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ε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10" name="テキスト ボックス 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67456" y="5327764"/>
                        <a:ext cx="811528" cy="467220"/>
                      </a:xfrm>
                      <a:prstGeom prst="rect">
                        <a:avLst/>
                      </a:prstGeom>
                      <a:blipFill rotWithShape="0">
                        <a:blip r:embed="rId6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4" name="直線矢印コネクタ 13"/>
                <p:cNvCxnSpPr>
                  <a:stCxn id="3" idx="6"/>
                  <a:endCxn id="5" idx="2"/>
                </p:cNvCxnSpPr>
                <p:nvPr/>
              </p:nvCxnSpPr>
              <p:spPr>
                <a:xfrm>
                  <a:off x="2389370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矢印コネクタ 14"/>
                <p:cNvCxnSpPr>
                  <a:stCxn id="5" idx="6"/>
                  <a:endCxn id="6" idx="2"/>
                </p:cNvCxnSpPr>
                <p:nvPr/>
              </p:nvCxnSpPr>
              <p:spPr>
                <a:xfrm>
                  <a:off x="4000269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直線矢印コネクタ 18"/>
              <p:cNvCxnSpPr>
                <a:endCxn id="20" idx="2"/>
              </p:cNvCxnSpPr>
              <p:nvPr/>
            </p:nvCxnSpPr>
            <p:spPr>
              <a:xfrm flipV="1">
                <a:off x="5329935" y="4956711"/>
                <a:ext cx="781586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円/楕円 19"/>
              <p:cNvSpPr/>
              <p:nvPr/>
            </p:nvSpPr>
            <p:spPr>
              <a:xfrm>
                <a:off x="6111521" y="4603435"/>
                <a:ext cx="692421" cy="706552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697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テキスト ボックス 20"/>
                  <p:cNvSpPr txBox="1"/>
                  <p:nvPr/>
                </p:nvSpPr>
                <p:spPr>
                  <a:xfrm>
                    <a:off x="6068875" y="5387398"/>
                    <a:ext cx="765017" cy="4404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2262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ε</m:t>
                              </m:r>
                            </m:e>
                            <m:sub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2262" dirty="0"/>
                  </a:p>
                </p:txBody>
              </p:sp>
            </mc:Choice>
            <mc:Fallback xmlns="">
              <p:sp>
                <p:nvSpPr>
                  <p:cNvPr id="21" name="テキスト ボックス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68875" y="5387398"/>
                    <a:ext cx="765017" cy="44044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テキスト ボックス 24"/>
            <p:cNvSpPr txBox="1"/>
            <p:nvPr/>
          </p:nvSpPr>
          <p:spPr>
            <a:xfrm>
              <a:off x="332411" y="4533129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時系列</a:t>
              </a:r>
              <a:r>
                <a:rPr kumimoji="1" lang="ja-JP" altLang="en-US" sz="2400" b="1" dirty="0">
                  <a:latin typeface="+mn-ea"/>
                </a:rPr>
                <a:t>データ</a:t>
              </a: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53625" y="3925621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パラメータ</a:t>
              </a:r>
              <a:endParaRPr kumimoji="1" lang="ja-JP" altLang="en-US" sz="2400" b="1" dirty="0">
                <a:latin typeface="+mn-ea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744382" y="5140637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>
                  <a:latin typeface="+mn-ea"/>
                </a:rPr>
                <a:t>誤差</a:t>
              </a:r>
              <a:r>
                <a:rPr kumimoji="1" lang="ja-JP" altLang="en-US" sz="2400" b="1" dirty="0" smtClean="0">
                  <a:latin typeface="+mn-ea"/>
                </a:rPr>
                <a:t>値</a:t>
              </a:r>
              <a:endParaRPr kumimoji="1" lang="ja-JP" altLang="en-US" sz="2400" b="1" dirty="0"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テキスト ボックス 27"/>
                <p:cNvSpPr txBox="1"/>
                <p:nvPr/>
              </p:nvSpPr>
              <p:spPr>
                <a:xfrm>
                  <a:off x="2416636" y="3879560"/>
                  <a:ext cx="580800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262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8" name="テキスト ボックス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6636" y="3879560"/>
                  <a:ext cx="580800" cy="4669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38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/>
                <p:cNvSpPr txBox="1"/>
                <p:nvPr/>
              </p:nvSpPr>
              <p:spPr>
                <a:xfrm>
                  <a:off x="3890793" y="3879560"/>
                  <a:ext cx="567015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262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29" name="テキスト ボックス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93" y="3879560"/>
                  <a:ext cx="567015" cy="44044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テキスト ボックス 29"/>
                <p:cNvSpPr txBox="1"/>
                <p:nvPr/>
              </p:nvSpPr>
              <p:spPr>
                <a:xfrm>
                  <a:off x="5409367" y="3880037"/>
                  <a:ext cx="567015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262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0" name="テキスト ボックス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367" y="3880037"/>
                  <a:ext cx="567015" cy="44044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32"/>
                <p:cNvSpPr txBox="1"/>
                <p:nvPr/>
              </p:nvSpPr>
              <p:spPr>
                <a:xfrm>
                  <a:off x="6934610" y="3879560"/>
                  <a:ext cx="560346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262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33" name="テキスト ボックス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610" y="3879560"/>
                  <a:ext cx="560346" cy="44044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円/楕円 33"/>
            <p:cNvSpPr/>
            <p:nvPr/>
          </p:nvSpPr>
          <p:spPr>
            <a:xfrm>
              <a:off x="8375393" y="4413164"/>
              <a:ext cx="692421" cy="7065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1697" dirty="0" smtClean="0">
                  <a:solidFill>
                    <a:srgbClr val="FF0000"/>
                  </a:solidFill>
                </a:rPr>
                <a:t>???</a:t>
              </a:r>
              <a:endParaRPr kumimoji="1" lang="ja-JP" altLang="en-US" sz="1697" dirty="0">
                <a:solidFill>
                  <a:srgbClr val="FF0000"/>
                </a:solidFill>
              </a:endParaRPr>
            </a:p>
          </p:txBody>
        </p:sp>
        <p:cxnSp>
          <p:nvCxnSpPr>
            <p:cNvPr id="35" name="直線矢印コネクタ 34"/>
            <p:cNvCxnSpPr>
              <a:stCxn id="20" idx="6"/>
              <a:endCxn id="34" idx="2"/>
            </p:cNvCxnSpPr>
            <p:nvPr/>
          </p:nvCxnSpPr>
          <p:spPr>
            <a:xfrm>
              <a:off x="7553450" y="4763962"/>
              <a:ext cx="821943" cy="2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テキスト ボックス 38"/>
            <p:cNvSpPr txBox="1"/>
            <p:nvPr/>
          </p:nvSpPr>
          <p:spPr>
            <a:xfrm>
              <a:off x="8427291" y="5207922"/>
              <a:ext cx="184731" cy="44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2262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フッター プレースホルダー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2" name="スライド番号プレースホルダー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5501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コンテンツ プレースホルダー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800" dirty="0" smtClean="0"/>
                  <a:t>ARMA(AR + MA </a:t>
                </a:r>
                <a:r>
                  <a:rPr lang="en-US" altLang="ja-JP" sz="2800" dirty="0"/>
                  <a:t>: </a:t>
                </a:r>
                <a:r>
                  <a:rPr lang="ja-JP" altLang="en-US" sz="2800" dirty="0" smtClean="0"/>
                  <a:t>自己回帰移動</a:t>
                </a:r>
                <a:r>
                  <a:rPr lang="ja-JP" altLang="en-US" sz="2800" dirty="0"/>
                  <a:t>平均</a:t>
                </a:r>
                <a:r>
                  <a:rPr lang="en-US" altLang="ja-JP" sz="2800" dirty="0" smtClean="0"/>
                  <a:t>)</a:t>
                </a:r>
                <a:r>
                  <a:rPr lang="ja-JP" altLang="en-US" sz="2800" dirty="0"/>
                  <a:t>モデル</a:t>
                </a:r>
                <a:endParaRPr lang="en-US" altLang="ja-JP" sz="2800" dirty="0"/>
              </a:p>
              <a:p>
                <a:pPr marL="531813" indent="276225">
                  <a:buFont typeface="Wingdings" panose="05000000000000000000" pitchFamily="2" charset="2"/>
                  <a:buChar char="ü"/>
                </a:pPr>
                <a:r>
                  <a:rPr lang="ja-JP" altLang="en-US" sz="2800" dirty="0"/>
                  <a:t> </a:t>
                </a:r>
                <a:r>
                  <a:rPr lang="en-US" altLang="ja-JP" sz="2800" dirty="0" smtClean="0"/>
                  <a:t>AR</a:t>
                </a:r>
                <a:r>
                  <a:rPr lang="ja-JP" altLang="en-US" sz="2800" dirty="0" smtClean="0"/>
                  <a:t>モデルと</a:t>
                </a:r>
                <a:r>
                  <a:rPr lang="en-US" altLang="ja-JP" sz="2800" dirty="0" smtClean="0"/>
                  <a:t>MA</a:t>
                </a:r>
                <a:r>
                  <a:rPr lang="ja-JP" altLang="en-US" sz="2800" dirty="0" smtClean="0"/>
                  <a:t>モデルの合成モデル</a:t>
                </a:r>
                <a:endParaRPr lang="en-US" altLang="ja-JP" sz="2800" dirty="0" smtClean="0"/>
              </a:p>
              <a:p>
                <a:pPr marL="0" indent="0">
                  <a:buNone/>
                </a:pPr>
                <a:r>
                  <a:rPr lang="en-US" altLang="ja-JP" sz="28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altLang="ja-JP" sz="28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altLang="ja-JP" sz="2800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sz="2800" dirty="0" smtClean="0"/>
                  <a:t>				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⋯+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ja-JP" altLang="en-US" sz="2800" dirty="0"/>
              </a:p>
              <a:p>
                <a:pPr marL="0" indent="0">
                  <a:buNone/>
                </a:pPr>
                <a:endParaRPr lang="ja-JP" altLang="en-US" sz="2800" dirty="0"/>
              </a:p>
            </p:txBody>
          </p:sp>
        </mc:Choice>
        <mc:Fallback>
          <p:sp>
            <p:nvSpPr>
              <p:cNvPr id="4" name="コンテンツ プレースホルダー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62" t="-26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kumimoji="1" lang="en-US" altLang="ja-JP" dirty="0" smtClean="0"/>
              <a:t>ARMA</a:t>
            </a:r>
            <a:r>
              <a:rPr kumimoji="1" lang="ja-JP" altLang="en-US" dirty="0" smtClean="0"/>
              <a:t>モデル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1" name="フッター プレースホルダー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2" name="スライド番号プレースホルダー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  <p:grpSp>
        <p:nvGrpSpPr>
          <p:cNvPr id="65" name="グループ化 64"/>
          <p:cNvGrpSpPr/>
          <p:nvPr/>
        </p:nvGrpSpPr>
        <p:grpSpPr>
          <a:xfrm>
            <a:off x="437342" y="4254624"/>
            <a:ext cx="8735403" cy="1768804"/>
            <a:chOff x="332411" y="3879560"/>
            <a:chExt cx="8735403" cy="1768804"/>
          </a:xfrm>
        </p:grpSpPr>
        <p:grpSp>
          <p:nvGrpSpPr>
            <p:cNvPr id="66" name="グループ化 65"/>
            <p:cNvGrpSpPr/>
            <p:nvPr/>
          </p:nvGrpSpPr>
          <p:grpSpPr>
            <a:xfrm>
              <a:off x="2266870" y="4410686"/>
              <a:ext cx="5315440" cy="1237678"/>
              <a:chOff x="1517362" y="4603435"/>
              <a:chExt cx="5315440" cy="1237678"/>
            </a:xfrm>
          </p:grpSpPr>
          <p:grpSp>
            <p:nvGrpSpPr>
              <p:cNvPr id="77" name="グループ化 76"/>
              <p:cNvGrpSpPr/>
              <p:nvPr/>
            </p:nvGrpSpPr>
            <p:grpSpPr>
              <a:xfrm>
                <a:off x="1517362" y="4603435"/>
                <a:ext cx="3812573" cy="1237678"/>
                <a:chOff x="1609612" y="4653509"/>
                <a:chExt cx="4044367" cy="1312925"/>
              </a:xfrm>
            </p:grpSpPr>
            <p:grpSp>
              <p:nvGrpSpPr>
                <p:cNvPr id="81" name="グループ化 80"/>
                <p:cNvGrpSpPr/>
                <p:nvPr/>
              </p:nvGrpSpPr>
              <p:grpSpPr>
                <a:xfrm>
                  <a:off x="1609612" y="4653509"/>
                  <a:ext cx="4044367" cy="1312925"/>
                  <a:chOff x="1933462" y="4482059"/>
                  <a:chExt cx="4044367" cy="1312925"/>
                </a:xfrm>
              </p:grpSpPr>
              <p:grpSp>
                <p:nvGrpSpPr>
                  <p:cNvPr id="84" name="グループ化 83"/>
                  <p:cNvGrpSpPr/>
                  <p:nvPr/>
                </p:nvGrpSpPr>
                <p:grpSpPr>
                  <a:xfrm>
                    <a:off x="1978702" y="4482059"/>
                    <a:ext cx="3956316" cy="749508"/>
                    <a:chOff x="1978702" y="4482059"/>
                    <a:chExt cx="3956316" cy="749508"/>
                  </a:xfrm>
                </p:grpSpPr>
                <p:sp>
                  <p:nvSpPr>
                    <p:cNvPr id="88" name="円/楕円 87"/>
                    <p:cNvSpPr/>
                    <p:nvPr/>
                  </p:nvSpPr>
                  <p:spPr>
                    <a:xfrm>
                      <a:off x="1978702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89" name="円/楕円 88"/>
                    <p:cNvSpPr/>
                    <p:nvPr/>
                  </p:nvSpPr>
                  <p:spPr>
                    <a:xfrm>
                      <a:off x="3589601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  <p:sp>
                  <p:nvSpPr>
                    <p:cNvPr id="90" name="円/楕円 89"/>
                    <p:cNvSpPr/>
                    <p:nvPr/>
                  </p:nvSpPr>
                  <p:spPr>
                    <a:xfrm>
                      <a:off x="5200500" y="4482059"/>
                      <a:ext cx="734518" cy="7495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sz="1697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5" name="テキスト ボックス 84"/>
                      <p:cNvSpPr txBox="1"/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85" name="テキスト ボックス 8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33462" y="5282654"/>
                        <a:ext cx="824996" cy="495378"/>
                      </a:xfrm>
                      <a:prstGeom prst="rect">
                        <a:avLst/>
                      </a:prstGeom>
                      <a:blipFill rotWithShape="0">
                        <a:blip r:embed="rId4"/>
                        <a:stretch>
                          <a:fillRect b="-526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6" name="テキスト ボックス 85"/>
                      <p:cNvSpPr txBox="1"/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86" name="テキスト ボックス 8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5565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7" name="テキスト ボックス 86"/>
                      <p:cNvSpPr txBox="1"/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1" lang="en-US" altLang="ja-JP" sz="2262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kumimoji="1" lang="en-US" altLang="ja-JP" sz="2262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262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1" lang="ja-JP" altLang="en-US" sz="2262" dirty="0"/>
                      </a:p>
                    </p:txBody>
                  </p:sp>
                </mc:Choice>
                <mc:Fallback xmlns="">
                  <p:sp>
                    <p:nvSpPr>
                      <p:cNvPr id="87" name="テキスト ボックス 8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167457" y="5327764"/>
                        <a:ext cx="810372" cy="467220"/>
                      </a:xfrm>
                      <a:prstGeom prst="rect">
                        <a:avLst/>
                      </a:prstGeom>
                      <a:blipFill rotWithShape="0">
                        <a:blip r:embed="rId6"/>
                        <a:stretch>
                          <a:fillRect b="-13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ja-JP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82" name="直線矢印コネクタ 81"/>
                <p:cNvCxnSpPr>
                  <a:stCxn id="88" idx="6"/>
                  <a:endCxn id="89" idx="2"/>
                </p:cNvCxnSpPr>
                <p:nvPr/>
              </p:nvCxnSpPr>
              <p:spPr>
                <a:xfrm>
                  <a:off x="2389370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線矢印コネクタ 82"/>
                <p:cNvCxnSpPr>
                  <a:stCxn id="89" idx="6"/>
                  <a:endCxn id="90" idx="2"/>
                </p:cNvCxnSpPr>
                <p:nvPr/>
              </p:nvCxnSpPr>
              <p:spPr>
                <a:xfrm>
                  <a:off x="4000269" y="5028263"/>
                  <a:ext cx="87638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8" name="直線矢印コネクタ 77"/>
              <p:cNvCxnSpPr>
                <a:endCxn id="79" idx="2"/>
              </p:cNvCxnSpPr>
              <p:nvPr/>
            </p:nvCxnSpPr>
            <p:spPr>
              <a:xfrm flipV="1">
                <a:off x="5329935" y="4956711"/>
                <a:ext cx="781586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円/楕円 78"/>
              <p:cNvSpPr/>
              <p:nvPr/>
            </p:nvSpPr>
            <p:spPr>
              <a:xfrm>
                <a:off x="6111521" y="4603435"/>
                <a:ext cx="692421" cy="706552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1697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テキスト ボックス 79"/>
                  <p:cNvSpPr txBox="1"/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1" lang="en-US" altLang="ja-JP" sz="2262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kumimoji="1" lang="en-US" altLang="ja-JP" sz="2262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262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oMath>
                      </m:oMathPara>
                    </a14:m>
                    <a:endParaRPr kumimoji="1" lang="ja-JP" altLang="en-US" sz="2262" dirty="0"/>
                  </a:p>
                </p:txBody>
              </p:sp>
            </mc:Choice>
            <mc:Fallback xmlns="">
              <p:sp>
                <p:nvSpPr>
                  <p:cNvPr id="80" name="テキスト ボックス 7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68875" y="5387398"/>
                    <a:ext cx="763927" cy="44044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7" name="テキスト ボックス 66"/>
            <p:cNvSpPr txBox="1"/>
            <p:nvPr/>
          </p:nvSpPr>
          <p:spPr>
            <a:xfrm>
              <a:off x="332411" y="4533129"/>
              <a:ext cx="19367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時系列</a:t>
              </a:r>
              <a:r>
                <a:rPr kumimoji="1" lang="ja-JP" altLang="en-US" sz="2400" b="1" dirty="0">
                  <a:latin typeface="+mn-ea"/>
                </a:rPr>
                <a:t>データ</a:t>
              </a: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553625" y="3925621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パラメータ</a:t>
              </a:r>
              <a:endParaRPr kumimoji="1" lang="ja-JP" altLang="en-US" sz="2400" b="1" dirty="0">
                <a:latin typeface="+mn-ea"/>
              </a:endParaRPr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507062" y="5140637"/>
              <a:ext cx="16289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latin typeface="+mn-ea"/>
                </a:rPr>
                <a:t>データの値</a:t>
              </a:r>
              <a:endParaRPr kumimoji="1" lang="ja-JP" altLang="en-US" sz="2400" b="1" dirty="0">
                <a:latin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テキスト ボックス 69"/>
                <p:cNvSpPr txBox="1"/>
                <p:nvPr/>
              </p:nvSpPr>
              <p:spPr>
                <a:xfrm>
                  <a:off x="2358433" y="3879560"/>
                  <a:ext cx="604845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70" name="テキスト ボックス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8433" y="3879560"/>
                  <a:ext cx="604845" cy="4669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38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テキスト ボックス 70"/>
                <p:cNvSpPr txBox="1"/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71" name="テキスト ボックス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93" y="3879560"/>
                  <a:ext cx="591059" cy="44044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テキスト ボックス 71"/>
                <p:cNvSpPr txBox="1"/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72" name="テキスト ボックス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367" y="3880037"/>
                  <a:ext cx="591059" cy="44044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テキスト ボックス 72"/>
                <p:cNvSpPr txBox="1"/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73" name="テキスト ボックス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610" y="3879560"/>
                  <a:ext cx="584391" cy="44044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4" name="円/楕円 73"/>
            <p:cNvSpPr/>
            <p:nvPr/>
          </p:nvSpPr>
          <p:spPr>
            <a:xfrm>
              <a:off x="8375393" y="4413164"/>
              <a:ext cx="692421" cy="70655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6199" tIns="43100" rIns="86199" bIns="43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697"/>
            </a:p>
          </p:txBody>
        </p:sp>
        <p:cxnSp>
          <p:nvCxnSpPr>
            <p:cNvPr id="75" name="直線矢印コネクタ 74"/>
            <p:cNvCxnSpPr>
              <a:stCxn id="79" idx="6"/>
              <a:endCxn id="74" idx="2"/>
            </p:cNvCxnSpPr>
            <p:nvPr/>
          </p:nvCxnSpPr>
          <p:spPr>
            <a:xfrm>
              <a:off x="7553450" y="4763962"/>
              <a:ext cx="821943" cy="24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/>
            <p:cNvSpPr txBox="1"/>
            <p:nvPr/>
          </p:nvSpPr>
          <p:spPr>
            <a:xfrm>
              <a:off x="8427291" y="5207922"/>
              <a:ext cx="588623" cy="440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262" b="1" dirty="0" smtClean="0">
                  <a:solidFill>
                    <a:srgbClr val="FF0000"/>
                  </a:solidFill>
                </a:rPr>
                <a:t>???</a:t>
              </a:r>
              <a:endParaRPr kumimoji="1" lang="ja-JP" altLang="en-US" sz="2262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6" name="グループ化 95"/>
          <p:cNvGrpSpPr/>
          <p:nvPr/>
        </p:nvGrpSpPr>
        <p:grpSpPr>
          <a:xfrm>
            <a:off x="859723" y="6114112"/>
            <a:ext cx="6839018" cy="507727"/>
            <a:chOff x="849313" y="5515701"/>
            <a:chExt cx="6839018" cy="5077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テキスト ボックス 96"/>
                <p:cNvSpPr txBox="1"/>
                <p:nvPr/>
              </p:nvSpPr>
              <p:spPr>
                <a:xfrm>
                  <a:off x="2371801" y="5540461"/>
                  <a:ext cx="778803" cy="4669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e>
                          <m:sub>
                            <m: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97" name="テキスト ボックス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1801" y="5540461"/>
                  <a:ext cx="778803" cy="46698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519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テキスト ボックス 97"/>
                <p:cNvSpPr txBox="1"/>
                <p:nvPr/>
              </p:nvSpPr>
              <p:spPr>
                <a:xfrm>
                  <a:off x="3901872" y="5582986"/>
                  <a:ext cx="765017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e>
                          <m:sub>
                            <m: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98" name="テキスト ボックス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1872" y="5582986"/>
                  <a:ext cx="765017" cy="44044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138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テキスト ボックス 98"/>
                <p:cNvSpPr txBox="1"/>
                <p:nvPr/>
              </p:nvSpPr>
              <p:spPr>
                <a:xfrm>
                  <a:off x="5420446" y="5582986"/>
                  <a:ext cx="765017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e>
                          <m:sub>
                            <m: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99" name="テキスト ボックス 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0446" y="5582986"/>
                  <a:ext cx="765017" cy="44044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38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テキスト ボックス 99"/>
                <p:cNvSpPr txBox="1"/>
                <p:nvPr/>
              </p:nvSpPr>
              <p:spPr>
                <a:xfrm>
                  <a:off x="6923314" y="5569713"/>
                  <a:ext cx="765017" cy="4404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262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e>
                          <m:sub>
                            <m:r>
                              <a:rPr kumimoji="1" lang="en-US" altLang="ja-JP" sz="2262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1" lang="en-US" altLang="ja-JP" sz="2262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262" dirty="0"/>
                </a:p>
              </p:txBody>
            </p:sp>
          </mc:Choice>
          <mc:Fallback xmlns="">
            <p:sp>
              <p:nvSpPr>
                <p:cNvPr id="100" name="テキスト ボックス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14" y="5569713"/>
                  <a:ext cx="765017" cy="44044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1" name="テキスト ボックス 100"/>
            <p:cNvSpPr txBox="1"/>
            <p:nvPr/>
          </p:nvSpPr>
          <p:spPr>
            <a:xfrm>
              <a:off x="849313" y="5515701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>
                  <a:latin typeface="+mn-ea"/>
                </a:rPr>
                <a:t>誤差</a:t>
              </a:r>
              <a:r>
                <a:rPr kumimoji="1" lang="ja-JP" altLang="en-US" sz="2400" b="1" dirty="0" smtClean="0">
                  <a:latin typeface="+mn-ea"/>
                </a:rPr>
                <a:t>値</a:t>
              </a:r>
              <a:endParaRPr kumimoji="1" lang="ja-JP" altLang="en-US" sz="2400" b="1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978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640" dirty="0" smtClean="0"/>
              <a:t>モデル適用するためにデータの定常性を</a:t>
            </a:r>
            <a:r>
              <a:rPr lang="ja-JP" altLang="en-US" sz="2640" dirty="0" smtClean="0"/>
              <a:t>保つ</a:t>
            </a:r>
            <a:r>
              <a:rPr lang="ja-JP" altLang="en-US" sz="2640" dirty="0"/>
              <a:t>必要</a:t>
            </a:r>
            <a:r>
              <a:rPr lang="ja-JP" altLang="en-US" sz="2640" dirty="0" smtClean="0"/>
              <a:t>があ</a:t>
            </a:r>
            <a:r>
              <a:rPr lang="ja-JP" altLang="en-US" sz="2640" dirty="0"/>
              <a:t>る</a:t>
            </a:r>
            <a:endParaRPr lang="en-US" altLang="ja-JP" sz="2640" dirty="0" smtClean="0"/>
          </a:p>
          <a:p>
            <a:pPr marL="0" indent="0">
              <a:buFont typeface="Wingdings" panose="05000000000000000000" pitchFamily="2" charset="2"/>
              <a:buChar char="Ø"/>
            </a:pPr>
            <a:r>
              <a:rPr lang="ja-JP" altLang="en-US" sz="2640" dirty="0"/>
              <a:t> </a:t>
            </a:r>
            <a:r>
              <a:rPr lang="ja-JP" altLang="en-US" sz="2640" b="1" dirty="0" smtClean="0">
                <a:solidFill>
                  <a:srgbClr val="FF0000"/>
                </a:solidFill>
              </a:rPr>
              <a:t>定常性</a:t>
            </a:r>
            <a:endParaRPr lang="en-US" altLang="ja-JP" sz="264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sz="2640" dirty="0"/>
              <a:t> </a:t>
            </a:r>
            <a:r>
              <a:rPr lang="en-US" altLang="ja-JP" sz="2640" dirty="0" smtClean="0"/>
              <a:t>      </a:t>
            </a:r>
            <a:r>
              <a:rPr lang="en-US" altLang="ja-JP" sz="2640" dirty="0" smtClean="0"/>
              <a:t>  </a:t>
            </a:r>
            <a:r>
              <a:rPr lang="ja-JP" altLang="en-US" sz="2640" dirty="0" smtClean="0"/>
              <a:t>確率的な変動の性質が時点に依存せず一定である</a:t>
            </a:r>
            <a:endParaRPr lang="en-US" altLang="ja-JP" sz="2640" dirty="0" smtClean="0"/>
          </a:p>
          <a:p>
            <a:pPr marL="0" indent="0">
              <a:buNone/>
            </a:pPr>
            <a:r>
              <a:rPr lang="ja-JP" altLang="en-US" sz="2640" dirty="0" smtClean="0"/>
              <a:t>         </a:t>
            </a:r>
            <a:r>
              <a:rPr lang="ja-JP" altLang="en-US" sz="2640" dirty="0" smtClean="0"/>
              <a:t>確率</a:t>
            </a:r>
            <a:r>
              <a:rPr lang="ja-JP" altLang="en-US" sz="2640" dirty="0" smtClean="0"/>
              <a:t>分布</a:t>
            </a:r>
            <a:endParaRPr lang="en-US" altLang="ja-JP" sz="2640" dirty="0" smtClean="0"/>
          </a:p>
          <a:p>
            <a:pPr marL="0" indent="0">
              <a:buNone/>
            </a:pPr>
            <a:endParaRPr lang="en-US" altLang="ja-JP" sz="2640" dirty="0"/>
          </a:p>
          <a:p>
            <a:pPr marL="0" indent="446088">
              <a:buNone/>
            </a:pPr>
            <a:r>
              <a:rPr lang="ja-JP" altLang="en-US" sz="2640" u="sng" dirty="0" smtClean="0">
                <a:solidFill>
                  <a:srgbClr val="FF0000"/>
                </a:solidFill>
              </a:rPr>
              <a:t>定常性</a:t>
            </a:r>
            <a:endParaRPr lang="en-US" altLang="ja-JP" sz="2640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sz="2640" dirty="0" smtClean="0"/>
              <a:t>	</a:t>
            </a:r>
            <a:r>
              <a:rPr lang="ja-JP" altLang="en-US" sz="2640" dirty="0" smtClean="0"/>
              <a:t>サイコロの出目</a:t>
            </a:r>
            <a:r>
              <a:rPr lang="en-US" altLang="ja-JP" sz="2640" dirty="0" smtClean="0"/>
              <a:t>		</a:t>
            </a:r>
            <a:endParaRPr lang="en-US" altLang="ja-JP" sz="2640" dirty="0"/>
          </a:p>
          <a:p>
            <a:pPr marL="0" indent="446088">
              <a:buNone/>
            </a:pPr>
            <a:r>
              <a:rPr lang="ja-JP" altLang="en-US" sz="2640" u="sng" dirty="0" smtClean="0">
                <a:solidFill>
                  <a:srgbClr val="0070C0"/>
                </a:solidFill>
              </a:rPr>
              <a:t>非定常性</a:t>
            </a:r>
            <a:endParaRPr lang="en-US" altLang="ja-JP" sz="2640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2640" dirty="0" smtClean="0"/>
              <a:t>	</a:t>
            </a:r>
            <a:r>
              <a:rPr lang="ja-JP" altLang="en-US" sz="2640" dirty="0" smtClean="0"/>
              <a:t>一年間の平均気温の推移</a:t>
            </a:r>
            <a:endParaRPr lang="en-US" altLang="ja-JP" sz="2452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01481" y="581592"/>
            <a:ext cx="8484624" cy="677470"/>
          </a:xfrm>
        </p:spPr>
        <p:txBody>
          <a:bodyPr/>
          <a:lstStyle/>
          <a:p>
            <a:r>
              <a:rPr lang="en-US" altLang="ja-JP" dirty="0" smtClean="0"/>
              <a:t>ARMA</a:t>
            </a:r>
            <a:r>
              <a:rPr lang="ja-JP" altLang="en-US" dirty="0" smtClean="0"/>
              <a:t>モデルまで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512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901482" y="7006701"/>
            <a:ext cx="8057592" cy="402483"/>
          </a:xfrm>
        </p:spPr>
        <p:txBody>
          <a:bodyPr/>
          <a:lstStyle/>
          <a:p>
            <a:r>
              <a:rPr kumimoji="1" lang="en-US" altLang="ja-JP" dirty="0"/>
              <a:t>[1]</a:t>
            </a:r>
            <a:r>
              <a:rPr lang="ja-JP" altLang="en-US" dirty="0"/>
              <a:t>時系列解析入門　</a:t>
            </a:r>
            <a:r>
              <a:rPr lang="en-US" altLang="ja-JP" dirty="0"/>
              <a:t>https://www.ai.u-hyogo.ac.jp/~</a:t>
            </a:r>
            <a:r>
              <a:rPr lang="en-US" altLang="ja-JP" dirty="0" smtClean="0"/>
              <a:t>arima/arima.pdf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138514" y="1780568"/>
            <a:ext cx="7878451" cy="4642127"/>
            <a:chOff x="1408336" y="1812937"/>
            <a:chExt cx="7878451" cy="4642127"/>
          </a:xfrm>
        </p:grpSpPr>
        <p:sp>
          <p:nvSpPr>
            <p:cNvPr id="6" name="角丸四角形 5"/>
            <p:cNvSpPr/>
            <p:nvPr/>
          </p:nvSpPr>
          <p:spPr>
            <a:xfrm>
              <a:off x="1408336" y="1812937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データ処理</a:t>
              </a:r>
              <a:endPara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kumimoji="1" lang="en-US" altLang="ja-JP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修正，異常値除去</a:t>
              </a:r>
              <a:r>
                <a:rPr lang="en-US" altLang="ja-JP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)</a:t>
              </a:r>
              <a:endPara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" name="直線矢印コネクタ 6"/>
            <p:cNvCxnSpPr>
              <a:stCxn id="6" idx="2"/>
            </p:cNvCxnSpPr>
            <p:nvPr/>
          </p:nvCxnSpPr>
          <p:spPr>
            <a:xfrm>
              <a:off x="2943034" y="3091990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コンテンツ プレースホルダー 12"/>
            <p:cNvSpPr txBox="1">
              <a:spLocks/>
            </p:cNvSpPr>
            <p:nvPr/>
          </p:nvSpPr>
          <p:spPr>
            <a:xfrm>
              <a:off x="1408336" y="3494474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marL="251986" indent="-251986" algn="l" defTabSz="1007943" rtl="0" eaLnBrk="1" latinLnBrk="0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kumimoji="1" sz="2262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2074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885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" name="コンテンツ プレースホルダー 12"/>
            <p:cNvSpPr txBox="1">
              <a:spLocks/>
            </p:cNvSpPr>
            <p:nvPr/>
          </p:nvSpPr>
          <p:spPr>
            <a:xfrm>
              <a:off x="1408336" y="5176011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37547" indent="-237547" algn="l" defTabSz="950188" rtl="0" eaLnBrk="1" latinLnBrk="0" hangingPunct="1">
                <a:lnSpc>
                  <a:spcPct val="90000"/>
                </a:lnSpc>
                <a:spcBef>
                  <a:spcPts val="1039"/>
                </a:spcBef>
                <a:buFont typeface="Arial" panose="020B0604020202020204" pitchFamily="34" charset="0"/>
                <a:buChar char="•"/>
                <a:defRPr kumimoji="1" sz="290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1264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49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8773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07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6282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37923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13017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811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56320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03829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季節階差除去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0" name="直線矢印コネクタ 9"/>
            <p:cNvCxnSpPr/>
            <p:nvPr/>
          </p:nvCxnSpPr>
          <p:spPr>
            <a:xfrm>
              <a:off x="2943034" y="4773527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4783" y="1941889"/>
              <a:ext cx="3714112" cy="3032880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5769477" y="5158665"/>
              <a:ext cx="35173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GDP</a:t>
              </a:r>
              <a:r>
                <a:rPr kumimoji="1" lang="ja-JP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の時系列</a:t>
              </a:r>
              <a:r>
                <a:rPr kumimoji="1" lang="ja-JP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プロットデータ</a:t>
              </a:r>
              <a:r>
                <a:rPr kumimoji="1" lang="en-US" altLang="ja-JP" sz="2000" b="1" baseline="30000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[1]</a:t>
              </a:r>
              <a:endParaRPr kumimoji="1" lang="ja-JP" altLang="en-US" sz="2000" b="1" baseline="300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8402510" y="457306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558759" y="3076197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(GDP)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554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901481" y="7006701"/>
            <a:ext cx="8057591" cy="402483"/>
          </a:xfrm>
        </p:spPr>
        <p:txBody>
          <a:bodyPr/>
          <a:lstStyle/>
          <a:p>
            <a:r>
              <a:rPr kumimoji="1" lang="en-US" altLang="ja-JP" dirty="0"/>
              <a:t>[1]</a:t>
            </a:r>
            <a:r>
              <a:rPr lang="ja-JP" altLang="en-US" dirty="0"/>
              <a:t>時系列解析入門　</a:t>
            </a:r>
            <a:r>
              <a:rPr lang="en-US" altLang="ja-JP" dirty="0"/>
              <a:t>https://www.ai.u-hyogo.ac.jp/~</a:t>
            </a:r>
            <a:r>
              <a:rPr lang="en-US" altLang="ja-JP" dirty="0" smtClean="0"/>
              <a:t>arima/arima.pdf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138514" y="1780568"/>
            <a:ext cx="7820559" cy="4642127"/>
            <a:chOff x="1408336" y="1812937"/>
            <a:chExt cx="7820559" cy="4642127"/>
          </a:xfrm>
        </p:grpSpPr>
        <p:sp>
          <p:nvSpPr>
            <p:cNvPr id="6" name="角丸四角形 5"/>
            <p:cNvSpPr/>
            <p:nvPr/>
          </p:nvSpPr>
          <p:spPr>
            <a:xfrm>
              <a:off x="1408336" y="1812937"/>
              <a:ext cx="3069396" cy="1279053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データ処理</a:t>
              </a:r>
              <a:endParaRPr kumimoji="1" lang="en-US" altLang="ja-JP" sz="24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kumimoji="1" lang="en-US" altLang="ja-JP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(</a:t>
              </a:r>
              <a:r>
                <a:rPr lang="ja-JP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修正，異常値除去</a:t>
              </a:r>
              <a:r>
                <a:rPr lang="en-US" altLang="ja-JP" sz="2400" b="1" dirty="0">
                  <a:solidFill>
                    <a:schemeClr val="bg1"/>
                  </a:solidFill>
                  <a:latin typeface="+mj-ea"/>
                  <a:ea typeface="+mj-ea"/>
                </a:rPr>
                <a:t>)</a:t>
              </a:r>
              <a:endParaRPr kumimoji="1" lang="ja-JP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7" name="直線矢印コネクタ 6"/>
            <p:cNvCxnSpPr>
              <a:stCxn id="6" idx="2"/>
            </p:cNvCxnSpPr>
            <p:nvPr/>
          </p:nvCxnSpPr>
          <p:spPr>
            <a:xfrm>
              <a:off x="2943034" y="3091990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コンテンツ プレースホルダー 12"/>
            <p:cNvSpPr txBox="1">
              <a:spLocks/>
            </p:cNvSpPr>
            <p:nvPr/>
          </p:nvSpPr>
          <p:spPr>
            <a:xfrm>
              <a:off x="1408336" y="3494474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marL="251986" indent="-251986" algn="l" defTabSz="1007943" rtl="0" eaLnBrk="1" latinLnBrk="0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kumimoji="1" sz="2262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2074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885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" name="コンテンツ プレースホルダー 12"/>
            <p:cNvSpPr txBox="1">
              <a:spLocks/>
            </p:cNvSpPr>
            <p:nvPr/>
          </p:nvSpPr>
          <p:spPr>
            <a:xfrm>
              <a:off x="1408336" y="5176011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37547" indent="-237547" algn="l" defTabSz="950188" rtl="0" eaLnBrk="1" latinLnBrk="0" hangingPunct="1">
                <a:lnSpc>
                  <a:spcPct val="90000"/>
                </a:lnSpc>
                <a:spcBef>
                  <a:spcPts val="1039"/>
                </a:spcBef>
                <a:buFont typeface="Arial" panose="020B0604020202020204" pitchFamily="34" charset="0"/>
                <a:buChar char="•"/>
                <a:defRPr kumimoji="1" sz="290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1264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49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8773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07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6282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37923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13017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811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56320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03829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季節階差除去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0" name="直線矢印コネクタ 9"/>
            <p:cNvCxnSpPr/>
            <p:nvPr/>
          </p:nvCxnSpPr>
          <p:spPr>
            <a:xfrm>
              <a:off x="2943034" y="4773527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4783" y="1941889"/>
              <a:ext cx="3714112" cy="3032880"/>
            </a:xfrm>
            <a:prstGeom prst="rect">
              <a:avLst/>
            </a:prstGeom>
          </p:spPr>
        </p:pic>
      </p:grpSp>
      <p:sp>
        <p:nvSpPr>
          <p:cNvPr id="15" name="テキスト ボックス 14"/>
          <p:cNvSpPr txBox="1"/>
          <p:nvPr/>
        </p:nvSpPr>
        <p:spPr>
          <a:xfrm>
            <a:off x="5742608" y="5126296"/>
            <a:ext cx="2985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平方根変換後の</a:t>
            </a:r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データ</a:t>
            </a:r>
            <a:r>
              <a:rPr kumimoji="1" lang="en-US" altLang="ja-JP" sz="2000" b="1" baseline="300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[1]</a:t>
            </a:r>
            <a:endParaRPr kumimoji="1" lang="ja-JP" altLang="en-US" sz="2000" b="1" baseline="300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0248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138514" y="1780568"/>
            <a:ext cx="7820559" cy="4642127"/>
            <a:chOff x="1408336" y="1812937"/>
            <a:chExt cx="7820559" cy="4642127"/>
          </a:xfrm>
        </p:grpSpPr>
        <p:sp>
          <p:nvSpPr>
            <p:cNvPr id="6" name="角丸四角形 5"/>
            <p:cNvSpPr/>
            <p:nvPr/>
          </p:nvSpPr>
          <p:spPr>
            <a:xfrm>
              <a:off x="1408336" y="1812937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データ処理</a:t>
              </a:r>
              <a:endPara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kumimoji="1" lang="en-US" altLang="ja-JP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修正，異常値除去</a:t>
              </a:r>
              <a:r>
                <a:rPr lang="en-US" altLang="ja-JP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)</a:t>
              </a:r>
              <a:endPara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" name="直線矢印コネクタ 6"/>
            <p:cNvCxnSpPr>
              <a:stCxn id="6" idx="2"/>
            </p:cNvCxnSpPr>
            <p:nvPr/>
          </p:nvCxnSpPr>
          <p:spPr>
            <a:xfrm>
              <a:off x="2943034" y="3091990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コンテンツ プレースホルダー 12"/>
            <p:cNvSpPr txBox="1">
              <a:spLocks/>
            </p:cNvSpPr>
            <p:nvPr/>
          </p:nvSpPr>
          <p:spPr>
            <a:xfrm>
              <a:off x="1408336" y="3494474"/>
              <a:ext cx="3069396" cy="1279053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marL="251986" indent="-251986" algn="l" defTabSz="1007943" rtl="0" eaLnBrk="1" latinLnBrk="0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kumimoji="1" sz="2262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2074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885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階差除去</a:t>
              </a:r>
              <a:endParaRPr lang="ja-JP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コンテンツ プレースホルダー 12"/>
            <p:cNvSpPr txBox="1">
              <a:spLocks/>
            </p:cNvSpPr>
            <p:nvPr/>
          </p:nvSpPr>
          <p:spPr>
            <a:xfrm>
              <a:off x="1408336" y="5176011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37547" indent="-237547" algn="l" defTabSz="950188" rtl="0" eaLnBrk="1" latinLnBrk="0" hangingPunct="1">
                <a:lnSpc>
                  <a:spcPct val="90000"/>
                </a:lnSpc>
                <a:spcBef>
                  <a:spcPts val="1039"/>
                </a:spcBef>
                <a:buFont typeface="Arial" panose="020B0604020202020204" pitchFamily="34" charset="0"/>
                <a:buChar char="•"/>
                <a:defRPr kumimoji="1" sz="290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1264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49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8773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07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6282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37923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13017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811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56320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03829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季節階差除去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10" name="直線矢印コネクタ 9"/>
            <p:cNvCxnSpPr/>
            <p:nvPr/>
          </p:nvCxnSpPr>
          <p:spPr>
            <a:xfrm>
              <a:off x="2943034" y="4773527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4783" y="1941889"/>
              <a:ext cx="3714112" cy="3032880"/>
            </a:xfrm>
            <a:prstGeom prst="rect">
              <a:avLst/>
            </a:prstGeom>
          </p:spPr>
        </p:pic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961" y="1836253"/>
            <a:ext cx="3714112" cy="3106147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5527179" y="5126296"/>
            <a:ext cx="3485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階差</a:t>
            </a:r>
            <a:r>
              <a:rPr kumimoji="1" lang="ja-JP" altLang="en-US" sz="20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除去</a:t>
            </a:r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後の</a:t>
            </a:r>
            <a:r>
              <a:rPr kumimoji="1" lang="en-US" altLang="ja-JP" sz="20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GDP</a:t>
            </a:r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の</a:t>
            </a:r>
            <a:r>
              <a:rPr kumimoji="1" lang="ja-JP" altLang="en-US" sz="2000" b="1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データ</a:t>
            </a:r>
            <a:r>
              <a:rPr kumimoji="1" lang="en-US" altLang="ja-JP" sz="2000" b="1" baseline="300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[1]</a:t>
            </a:r>
            <a:endParaRPr kumimoji="1" lang="ja-JP" altLang="en-US" sz="2000" b="1" baseline="300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フッター プレースホルダー 2"/>
          <p:cNvSpPr txBox="1">
            <a:spLocks/>
          </p:cNvSpPr>
          <p:nvPr/>
        </p:nvSpPr>
        <p:spPr>
          <a:xfrm>
            <a:off x="901481" y="7006701"/>
            <a:ext cx="805759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323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/>
              <a:t>[1]</a:t>
            </a:r>
            <a:r>
              <a:rPr lang="ja-JP" altLang="en-US" dirty="0" smtClean="0"/>
              <a:t>時系列解析入門　</a:t>
            </a:r>
            <a:r>
              <a:rPr lang="en-US" altLang="ja-JP" dirty="0" smtClean="0"/>
              <a:t>https://www.ai.u-hyogo.ac.jp/~arima/arima.pdf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7843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非定常データの定常化</a:t>
            </a:r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138514" y="1780568"/>
            <a:ext cx="7844786" cy="4642127"/>
            <a:chOff x="1408336" y="1812937"/>
            <a:chExt cx="7844786" cy="4642127"/>
          </a:xfrm>
        </p:grpSpPr>
        <p:sp>
          <p:nvSpPr>
            <p:cNvPr id="6" name="角丸四角形 5"/>
            <p:cNvSpPr/>
            <p:nvPr/>
          </p:nvSpPr>
          <p:spPr>
            <a:xfrm>
              <a:off x="1408336" y="1812937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データ処理</a:t>
              </a:r>
              <a:endPara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/>
              <a:r>
                <a:rPr kumimoji="1" lang="en-US" altLang="ja-JP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(</a:t>
              </a:r>
              <a:r>
                <a:rPr lang="ja-JP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修正，異常値除去</a:t>
              </a:r>
              <a:r>
                <a:rPr lang="en-US" altLang="ja-JP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)</a:t>
              </a:r>
              <a:endPara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7" name="直線矢印コネクタ 6"/>
            <p:cNvCxnSpPr>
              <a:stCxn id="6" idx="2"/>
            </p:cNvCxnSpPr>
            <p:nvPr/>
          </p:nvCxnSpPr>
          <p:spPr>
            <a:xfrm>
              <a:off x="2943034" y="3091990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コンテンツ プレースホルダー 12"/>
            <p:cNvSpPr txBox="1">
              <a:spLocks/>
            </p:cNvSpPr>
            <p:nvPr/>
          </p:nvSpPr>
          <p:spPr>
            <a:xfrm>
              <a:off x="1408336" y="3494474"/>
              <a:ext cx="3069396" cy="12790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marL="251986" indent="-251986" algn="l" defTabSz="1007943" rtl="0" eaLnBrk="1" latinLnBrk="0" hangingPunct="1">
                <a:lnSpc>
                  <a:spcPct val="90000"/>
                </a:lnSpc>
                <a:spcBef>
                  <a:spcPts val="1102"/>
                </a:spcBef>
                <a:buFont typeface="Arial" panose="020B0604020202020204" pitchFamily="34" charset="0"/>
                <a:buChar char="•"/>
                <a:defRPr kumimoji="1" sz="2262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1pPr>
              <a:lvl2pPr marL="75595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2074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2pPr>
              <a:lvl3pPr marL="1259929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885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3pPr>
              <a:lvl4pPr marL="1763900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4pPr>
              <a:lvl5pPr marL="2267872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697" kern="1200">
                  <a:solidFill>
                    <a:srgbClr val="483018"/>
                  </a:solidFill>
                  <a:latin typeface="+mn-lt"/>
                  <a:ea typeface="+mn-ea"/>
                  <a:cs typeface="+mn-cs"/>
                </a:defRPr>
              </a:lvl5pPr>
              <a:lvl6pPr marL="2771844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75815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79787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283758" indent="-251986" algn="l" defTabSz="1007943" rtl="0" eaLnBrk="1" latinLnBrk="0" hangingPunct="1">
                <a:lnSpc>
                  <a:spcPct val="90000"/>
                </a:lnSpc>
                <a:spcBef>
                  <a:spcPts val="551"/>
                </a:spcBef>
                <a:buFont typeface="Arial" panose="020B0604020202020204" pitchFamily="34" charset="0"/>
                <a:buChar char="•"/>
                <a:defRPr kumimoji="1" sz="198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階差除去</a:t>
              </a:r>
              <a:endPara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" name="コンテンツ プレースホルダー 12"/>
            <p:cNvSpPr txBox="1">
              <a:spLocks/>
            </p:cNvSpPr>
            <p:nvPr/>
          </p:nvSpPr>
          <p:spPr>
            <a:xfrm>
              <a:off x="1408336" y="5176011"/>
              <a:ext cx="3069396" cy="1279053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37547" indent="-237547" algn="l" defTabSz="950188" rtl="0" eaLnBrk="1" latinLnBrk="0" hangingPunct="1">
                <a:lnSpc>
                  <a:spcPct val="90000"/>
                </a:lnSpc>
                <a:spcBef>
                  <a:spcPts val="1039"/>
                </a:spcBef>
                <a:buFont typeface="Arial" panose="020B0604020202020204" pitchFamily="34" charset="0"/>
                <a:buChar char="•"/>
                <a:defRPr kumimoji="1" sz="290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1264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49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8773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2079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6282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37923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13017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88111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563205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038299" indent="-237547" algn="l" defTabSz="950188" rtl="0" eaLnBrk="1" latinLnBrk="0" hangingPunct="1">
                <a:lnSpc>
                  <a:spcPct val="90000"/>
                </a:lnSpc>
                <a:spcBef>
                  <a:spcPts val="519"/>
                </a:spcBef>
                <a:buFont typeface="Arial" panose="020B0604020202020204" pitchFamily="34" charset="0"/>
                <a:buChar char="•"/>
                <a:defRPr kumimoji="1" sz="187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ja-JP" altLang="en-US" sz="2400" b="1" dirty="0" smtClean="0">
                  <a:solidFill>
                    <a:schemeClr val="bg1"/>
                  </a:solidFill>
                  <a:latin typeface="+mn-ea"/>
                </a:rPr>
                <a:t>季節階差除去</a:t>
              </a:r>
              <a:endParaRPr lang="ja-JP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0" name="直線矢印コネクタ 9"/>
            <p:cNvCxnSpPr/>
            <p:nvPr/>
          </p:nvCxnSpPr>
          <p:spPr>
            <a:xfrm>
              <a:off x="2943034" y="4773527"/>
              <a:ext cx="0" cy="4024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4783" y="1941889"/>
              <a:ext cx="3714112" cy="3032880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6009926" y="5074736"/>
              <a:ext cx="32431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季節階差除去後の</a:t>
              </a:r>
              <a:r>
                <a:rPr kumimoji="1" lang="ja-JP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データ</a:t>
              </a:r>
              <a:r>
                <a:rPr kumimoji="1" lang="en-US" altLang="ja-JP" sz="2000" b="1" baseline="30000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[1]</a:t>
              </a:r>
              <a:endParaRPr kumimoji="1" lang="en-US" altLang="ja-JP" sz="2000" b="1" baseline="30000" dirty="0" smtClean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kumimoji="1" lang="ja-JP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（定常化されたデータ）</a:t>
              </a:r>
              <a:endParaRPr kumimoji="1" lang="ja-JP" altLang="en-US" sz="20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320" y="1944614"/>
            <a:ext cx="3557393" cy="2962692"/>
          </a:xfrm>
          <a:prstGeom prst="rect">
            <a:avLst/>
          </a:prstGeom>
        </p:spPr>
      </p:pic>
      <p:sp>
        <p:nvSpPr>
          <p:cNvPr id="15" name="フッター プレースホルダー 2"/>
          <p:cNvSpPr txBox="1">
            <a:spLocks/>
          </p:cNvSpPr>
          <p:nvPr/>
        </p:nvSpPr>
        <p:spPr>
          <a:xfrm>
            <a:off x="901481" y="7006701"/>
            <a:ext cx="805759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323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/>
              <a:t>[1]</a:t>
            </a:r>
            <a:r>
              <a:rPr lang="ja-JP" altLang="en-US" dirty="0" smtClean="0"/>
              <a:t>時系列解析入門　</a:t>
            </a:r>
            <a:r>
              <a:rPr lang="en-US" altLang="ja-JP" dirty="0" smtClean="0"/>
              <a:t>https://www.ai.u-hyogo.ac.jp/~arima/arima.pdf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4423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1138514" y="1780568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データ処理</a:t>
            </a:r>
            <a:endParaRPr kumimoji="1" lang="en-US" altLang="ja-JP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修正，異常値除去</a:t>
            </a:r>
            <a:r>
              <a:rPr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)</a:t>
            </a:r>
            <a:endParaRPr kumimoji="1"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7" name="直線矢印コネクタ 6"/>
          <p:cNvCxnSpPr>
            <a:stCxn id="6" idx="2"/>
          </p:cNvCxnSpPr>
          <p:nvPr/>
        </p:nvCxnSpPr>
        <p:spPr>
          <a:xfrm>
            <a:off x="2673212" y="3059621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コンテンツ プレースホルダー 12"/>
          <p:cNvSpPr txBox="1">
            <a:spLocks/>
          </p:cNvSpPr>
          <p:nvPr/>
        </p:nvSpPr>
        <p:spPr>
          <a:xfrm>
            <a:off x="1138514" y="3462105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2262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074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885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階差除去</a:t>
            </a:r>
            <a:endParaRPr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9" name="コンテンツ プレースホルダー 12"/>
          <p:cNvSpPr txBox="1">
            <a:spLocks/>
          </p:cNvSpPr>
          <p:nvPr/>
        </p:nvSpPr>
        <p:spPr>
          <a:xfrm>
            <a:off x="1138514" y="5143642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季節階差除去</a:t>
            </a:r>
            <a:endParaRPr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2673212" y="4741158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811134" y="3847300"/>
            <a:ext cx="4574970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2800" dirty="0" smtClean="0">
                <a:latin typeface="+mn-ea"/>
              </a:rPr>
              <a:t>+ ARMA</a:t>
            </a:r>
            <a:r>
              <a:rPr kumimoji="1" lang="ja-JP" altLang="en-US" sz="2800" dirty="0" smtClean="0">
                <a:latin typeface="+mn-ea"/>
              </a:rPr>
              <a:t>モデル</a:t>
            </a:r>
            <a:endParaRPr kumimoji="1" lang="en-US" altLang="ja-JP" sz="2800" dirty="0" smtClean="0">
              <a:latin typeface="+mn-ea"/>
            </a:endParaRPr>
          </a:p>
          <a:p>
            <a:r>
              <a:rPr kumimoji="1" lang="en-US" altLang="ja-JP" sz="2800" dirty="0">
                <a:latin typeface="+mn-ea"/>
              </a:rPr>
              <a:t>	</a:t>
            </a:r>
            <a:r>
              <a:rPr kumimoji="1" lang="en-US" altLang="ja-JP" sz="2800" dirty="0" smtClean="0">
                <a:latin typeface="+mn-ea"/>
              </a:rPr>
              <a:t>	 </a:t>
            </a:r>
            <a:r>
              <a:rPr kumimoji="1" lang="ja-JP" altLang="en-US" sz="2800" dirty="0" smtClean="0">
                <a:latin typeface="+mn-ea"/>
              </a:rPr>
              <a:t>　　　　　</a:t>
            </a:r>
            <a:r>
              <a:rPr kumimoji="1" lang="en-US" altLang="ja-JP" sz="2800" dirty="0" smtClean="0">
                <a:latin typeface="+mn-ea"/>
              </a:rPr>
              <a:t>= </a:t>
            </a:r>
            <a:r>
              <a:rPr kumimoji="1" lang="en-US" altLang="ja-JP" sz="2800" b="1" u="sng" dirty="0" smtClean="0">
                <a:solidFill>
                  <a:srgbClr val="FF0000"/>
                </a:solidFill>
                <a:latin typeface="+mn-ea"/>
              </a:rPr>
              <a:t>ARIMA</a:t>
            </a:r>
            <a:r>
              <a:rPr kumimoji="1" lang="ja-JP" altLang="en-US" sz="2800" b="1" u="sng" dirty="0" smtClean="0">
                <a:solidFill>
                  <a:srgbClr val="FF0000"/>
                </a:solidFill>
                <a:latin typeface="+mn-ea"/>
              </a:rPr>
              <a:t>モデル</a:t>
            </a:r>
            <a:endParaRPr kumimoji="1" lang="ja-JP" altLang="en-US" sz="2800" b="1" u="sng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2727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1138514" y="7006701"/>
            <a:ext cx="7796939" cy="402483"/>
          </a:xfrm>
        </p:spPr>
        <p:txBody>
          <a:bodyPr/>
          <a:lstStyle/>
          <a:p>
            <a:r>
              <a:rPr kumimoji="1" lang="en-US" altLang="ja-JP" dirty="0" smtClean="0"/>
              <a:t>[2]</a:t>
            </a:r>
            <a:r>
              <a:rPr kumimoji="1" lang="ja-JP" altLang="en-US" dirty="0" smtClean="0"/>
              <a:t>新手法例　時系列解析</a:t>
            </a:r>
            <a:r>
              <a:rPr kumimoji="1" lang="en-US" altLang="ja-JP" dirty="0" smtClean="0"/>
              <a:t>(ARIMA</a:t>
            </a:r>
            <a:r>
              <a:rPr kumimoji="1" lang="ja-JP" altLang="en-US" dirty="0"/>
              <a:t>モデル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の機能とその活用 </a:t>
            </a:r>
            <a:r>
              <a:rPr kumimoji="1" lang="en-US" altLang="ja-JP" dirty="0" smtClean="0"/>
              <a:t>– </a:t>
            </a:r>
            <a:r>
              <a:rPr kumimoji="1" lang="ja-JP" altLang="en-US" dirty="0" smtClean="0"/>
              <a:t>日科技研　</a:t>
            </a:r>
            <a:endParaRPr kumimoji="1" lang="en-US" altLang="ja-JP" dirty="0" smtClean="0"/>
          </a:p>
          <a:p>
            <a:r>
              <a:rPr kumimoji="1" lang="en-US" altLang="ja-JP" dirty="0"/>
              <a:t>https://www.i-juse.co.jp/statistics/jirei/sympo/10/arima-model.html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lang="ja-JP" altLang="en-US" dirty="0" smtClean="0"/>
              <a:t>モデルの</a:t>
            </a:r>
            <a:r>
              <a:rPr lang="ja-JP" altLang="en-US" dirty="0" smtClean="0"/>
              <a:t>手順</a:t>
            </a:r>
            <a:r>
              <a:rPr lang="en-US" altLang="ja-JP" baseline="30000" dirty="0" smtClean="0"/>
              <a:t>[2]</a:t>
            </a:r>
            <a:endParaRPr kumimoji="1" lang="ja-JP" altLang="en-US" baseline="30000" dirty="0"/>
          </a:p>
        </p:txBody>
      </p:sp>
      <p:sp>
        <p:nvSpPr>
          <p:cNvPr id="6" name="角丸四角形 5"/>
          <p:cNvSpPr/>
          <p:nvPr/>
        </p:nvSpPr>
        <p:spPr>
          <a:xfrm>
            <a:off x="1138514" y="1780568"/>
            <a:ext cx="3069396" cy="127905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  <a:latin typeface="+mn-ea"/>
              </a:rPr>
              <a:t>モデルの同定</a:t>
            </a:r>
            <a:endParaRPr kumimoji="1"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" name="直線矢印コネクタ 6"/>
          <p:cNvCxnSpPr>
            <a:stCxn id="6" idx="2"/>
          </p:cNvCxnSpPr>
          <p:nvPr/>
        </p:nvCxnSpPr>
        <p:spPr>
          <a:xfrm>
            <a:off x="2673212" y="3059621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コンテンツ プレースホルダー 12"/>
          <p:cNvSpPr txBox="1">
            <a:spLocks/>
          </p:cNvSpPr>
          <p:nvPr/>
        </p:nvSpPr>
        <p:spPr>
          <a:xfrm>
            <a:off x="1138514" y="3462105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2262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074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885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の推定</a:t>
            </a:r>
            <a:endParaRPr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9" name="コンテンツ プレースホルダー 12"/>
          <p:cNvSpPr txBox="1">
            <a:spLocks/>
          </p:cNvSpPr>
          <p:nvPr/>
        </p:nvSpPr>
        <p:spPr>
          <a:xfrm>
            <a:off x="1138514" y="5143642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の評価</a:t>
            </a:r>
            <a:endParaRPr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2673212" y="4741158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795096" y="1903751"/>
            <a:ext cx="47179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u="sng" dirty="0" smtClean="0"/>
              <a:t>モデルの同定</a:t>
            </a:r>
            <a:endParaRPr kumimoji="1" lang="en-US" altLang="ja-JP" sz="2400" b="1" u="sng" dirty="0" smtClean="0"/>
          </a:p>
          <a:p>
            <a:endParaRPr kumimoji="1" lang="en-US" altLang="ja-JP" sz="2400" dirty="0" smtClean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ja-JP" altLang="en-US" sz="2400" dirty="0">
                <a:latin typeface="+mn-ea"/>
              </a:rPr>
              <a:t>データ</a:t>
            </a:r>
            <a:r>
              <a:rPr kumimoji="1" lang="ja-JP" altLang="en-US" sz="2400" dirty="0" smtClean="0">
                <a:latin typeface="+mn-ea"/>
              </a:rPr>
              <a:t>は定常？</a:t>
            </a:r>
            <a:endParaRPr kumimoji="1" lang="en-US" altLang="ja-JP" sz="2400" dirty="0" smtClean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ja-JP" altLang="en-US" sz="2400" dirty="0" smtClean="0">
                <a:latin typeface="+mn-ea"/>
              </a:rPr>
              <a:t>どの変換を用いる</a:t>
            </a:r>
            <a:r>
              <a:rPr kumimoji="1" lang="ja-JP" altLang="en-US" sz="2400" dirty="0" smtClean="0"/>
              <a:t>？</a:t>
            </a:r>
            <a:endParaRPr kumimoji="1" lang="en-US" altLang="ja-JP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ja-JP" altLang="en-US" sz="2400" dirty="0" smtClean="0">
                <a:latin typeface="+mn-ea"/>
              </a:rPr>
              <a:t>周期がある？</a:t>
            </a:r>
            <a:endParaRPr kumimoji="1" lang="en-US" altLang="ja-JP" sz="2400" dirty="0" smtClean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ja-JP" altLang="en-US" sz="2400" dirty="0" smtClean="0">
                <a:latin typeface="+mn-ea"/>
              </a:rPr>
              <a:t>どのモデルが適しているのか？</a:t>
            </a:r>
            <a:endParaRPr kumimoji="1" lang="en-US" altLang="ja-JP" sz="2400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158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lang="ja-JP" altLang="en-US" dirty="0" smtClean="0"/>
              <a:t>モデルの</a:t>
            </a:r>
            <a:r>
              <a:rPr lang="ja-JP" altLang="en-US" dirty="0" smtClean="0"/>
              <a:t>手順</a:t>
            </a:r>
            <a:r>
              <a:rPr lang="en-US" altLang="ja-JP" baseline="30000" dirty="0" smtClean="0"/>
              <a:t>[2]</a:t>
            </a:r>
            <a:endParaRPr kumimoji="1" lang="ja-JP" altLang="en-US" baseline="30000" dirty="0"/>
          </a:p>
        </p:txBody>
      </p:sp>
      <p:sp>
        <p:nvSpPr>
          <p:cNvPr id="6" name="角丸四角形 5"/>
          <p:cNvSpPr/>
          <p:nvPr/>
        </p:nvSpPr>
        <p:spPr>
          <a:xfrm>
            <a:off x="1138514" y="1780568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ysClr val="windowText" lastClr="000000"/>
                </a:solidFill>
                <a:latin typeface="+mn-ea"/>
              </a:rPr>
              <a:t>モデルの同定</a:t>
            </a:r>
            <a:endParaRPr kumimoji="1" lang="ja-JP" altLang="en-US" sz="2400" b="1" dirty="0">
              <a:solidFill>
                <a:sysClr val="windowText" lastClr="000000"/>
              </a:solidFill>
              <a:latin typeface="+mn-ea"/>
            </a:endParaRPr>
          </a:p>
        </p:txBody>
      </p:sp>
      <p:cxnSp>
        <p:nvCxnSpPr>
          <p:cNvPr id="7" name="直線矢印コネクタ 6"/>
          <p:cNvCxnSpPr>
            <a:stCxn id="6" idx="2"/>
          </p:cNvCxnSpPr>
          <p:nvPr/>
        </p:nvCxnSpPr>
        <p:spPr>
          <a:xfrm>
            <a:off x="2673212" y="3059621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コンテンツ プレースホルダー 12"/>
          <p:cNvSpPr txBox="1">
            <a:spLocks/>
          </p:cNvSpPr>
          <p:nvPr/>
        </p:nvSpPr>
        <p:spPr>
          <a:xfrm>
            <a:off x="1138514" y="3462105"/>
            <a:ext cx="3069396" cy="127905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2262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074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885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bg1"/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bg1"/>
                </a:solidFill>
                <a:latin typeface="+mn-ea"/>
              </a:rPr>
              <a:t>の推定</a:t>
            </a:r>
            <a:endParaRPr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コンテンツ プレースホルダー 12"/>
          <p:cNvSpPr txBox="1">
            <a:spLocks/>
          </p:cNvSpPr>
          <p:nvPr/>
        </p:nvSpPr>
        <p:spPr>
          <a:xfrm>
            <a:off x="1138514" y="5143642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の評価</a:t>
            </a:r>
            <a:endParaRPr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2673212" y="4741158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795096" y="1903751"/>
            <a:ext cx="29706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u="sng" dirty="0" smtClean="0"/>
              <a:t>モデルの推定</a:t>
            </a:r>
            <a:endParaRPr kumimoji="1" lang="en-US" altLang="ja-JP" sz="2400" b="1" u="sng" dirty="0" smtClean="0"/>
          </a:p>
          <a:p>
            <a:endParaRPr kumimoji="1" lang="en-US" altLang="ja-JP" sz="2400" dirty="0" smtClean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ja-JP" altLang="en-US" sz="2400" dirty="0" smtClean="0">
                <a:latin typeface="+mn-ea"/>
              </a:rPr>
              <a:t>パラメータの推定</a:t>
            </a:r>
            <a:endParaRPr kumimoji="1" lang="en-US" altLang="ja-JP" sz="2400" dirty="0" smtClean="0">
              <a:latin typeface="+mn-ea"/>
            </a:endParaRPr>
          </a:p>
          <a:p>
            <a:pPr marL="342900" indent="273050">
              <a:buFont typeface="Wingdings" panose="05000000000000000000" pitchFamily="2" charset="2"/>
              <a:buChar char="l"/>
            </a:pPr>
            <a:r>
              <a:rPr kumimoji="1" lang="ja-JP" altLang="en-US" sz="2400" dirty="0" smtClean="0">
                <a:latin typeface="+mn-ea"/>
              </a:rPr>
              <a:t>最小二乗</a:t>
            </a:r>
            <a:r>
              <a:rPr kumimoji="1" lang="ja-JP" altLang="en-US" sz="2400" dirty="0">
                <a:latin typeface="+mn-ea"/>
              </a:rPr>
              <a:t>法</a:t>
            </a:r>
            <a:endParaRPr kumimoji="1" lang="en-US" altLang="ja-JP" sz="2400" dirty="0" smtClean="0">
              <a:latin typeface="+mn-ea"/>
            </a:endParaRPr>
          </a:p>
          <a:p>
            <a:pPr marL="342900" indent="273050">
              <a:buFont typeface="Wingdings" panose="05000000000000000000" pitchFamily="2" charset="2"/>
              <a:buChar char="l"/>
            </a:pPr>
            <a:r>
              <a:rPr kumimoji="1" lang="en-US" altLang="ja-JP" sz="2400" dirty="0" smtClean="0">
                <a:latin typeface="+mn-ea"/>
              </a:rPr>
              <a:t>Yule-Walker</a:t>
            </a:r>
            <a:r>
              <a:rPr kumimoji="1" lang="ja-JP" altLang="en-US" sz="2400" dirty="0" smtClean="0">
                <a:latin typeface="+mn-ea"/>
              </a:rPr>
              <a:t>法</a:t>
            </a:r>
            <a:endParaRPr kumimoji="1" lang="en-US" altLang="ja-JP" sz="2400" dirty="0" smtClean="0">
              <a:latin typeface="+mn-ea"/>
            </a:endParaRPr>
          </a:p>
          <a:p>
            <a:endParaRPr kumimoji="1" lang="en-US" altLang="ja-JP" sz="2400" dirty="0" smtClean="0">
              <a:latin typeface="+mn-ea"/>
            </a:endParaRPr>
          </a:p>
        </p:txBody>
      </p:sp>
      <p:sp>
        <p:nvSpPr>
          <p:cNvPr id="1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1138514" y="7006701"/>
            <a:ext cx="7796939" cy="402483"/>
          </a:xfrm>
        </p:spPr>
        <p:txBody>
          <a:bodyPr/>
          <a:lstStyle/>
          <a:p>
            <a:r>
              <a:rPr kumimoji="1" lang="en-US" altLang="ja-JP" dirty="0" smtClean="0"/>
              <a:t>[2]</a:t>
            </a:r>
            <a:r>
              <a:rPr kumimoji="1" lang="ja-JP" altLang="en-US" dirty="0" smtClean="0"/>
              <a:t>新手法例　時系列解析</a:t>
            </a:r>
            <a:r>
              <a:rPr kumimoji="1" lang="en-US" altLang="ja-JP" dirty="0" smtClean="0"/>
              <a:t>(ARIMA</a:t>
            </a:r>
            <a:r>
              <a:rPr kumimoji="1" lang="ja-JP" altLang="en-US" dirty="0"/>
              <a:t>モデル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の機能とその活用 </a:t>
            </a:r>
            <a:r>
              <a:rPr kumimoji="1" lang="en-US" altLang="ja-JP" dirty="0" smtClean="0"/>
              <a:t>– </a:t>
            </a:r>
            <a:r>
              <a:rPr kumimoji="1" lang="ja-JP" altLang="en-US" dirty="0" smtClean="0"/>
              <a:t>日科技研　</a:t>
            </a:r>
            <a:endParaRPr kumimoji="1" lang="en-US" altLang="ja-JP" dirty="0" smtClean="0"/>
          </a:p>
          <a:p>
            <a:r>
              <a:rPr kumimoji="1" lang="en-US" altLang="ja-JP" dirty="0"/>
              <a:t>https://www.i-juse.co.jp/statistics/jirei/sympo/10/arima-model.html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012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ARIMA</a:t>
            </a:r>
            <a:r>
              <a:rPr lang="ja-JP" altLang="en-US" dirty="0" smtClean="0"/>
              <a:t>モデルの</a:t>
            </a:r>
            <a:r>
              <a:rPr lang="ja-JP" altLang="en-US" dirty="0" smtClean="0"/>
              <a:t>手順</a:t>
            </a:r>
            <a:r>
              <a:rPr lang="en-US" altLang="ja-JP" baseline="30000" dirty="0" smtClean="0"/>
              <a:t>[2]</a:t>
            </a:r>
            <a:endParaRPr kumimoji="1" lang="ja-JP" altLang="en-US" baseline="30000" dirty="0"/>
          </a:p>
        </p:txBody>
      </p:sp>
      <p:sp>
        <p:nvSpPr>
          <p:cNvPr id="6" name="角丸四角形 5"/>
          <p:cNvSpPr/>
          <p:nvPr/>
        </p:nvSpPr>
        <p:spPr>
          <a:xfrm>
            <a:off x="1138514" y="1780568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ysClr val="windowText" lastClr="000000"/>
                </a:solidFill>
                <a:latin typeface="+mn-ea"/>
              </a:rPr>
              <a:t>モデルの同定</a:t>
            </a:r>
            <a:endParaRPr kumimoji="1" lang="ja-JP" altLang="en-US" sz="2400" b="1" dirty="0">
              <a:solidFill>
                <a:sysClr val="windowText" lastClr="000000"/>
              </a:solidFill>
              <a:latin typeface="+mn-ea"/>
            </a:endParaRPr>
          </a:p>
        </p:txBody>
      </p:sp>
      <p:cxnSp>
        <p:nvCxnSpPr>
          <p:cNvPr id="7" name="直線矢印コネクタ 6"/>
          <p:cNvCxnSpPr>
            <a:stCxn id="6" idx="2"/>
          </p:cNvCxnSpPr>
          <p:nvPr/>
        </p:nvCxnSpPr>
        <p:spPr>
          <a:xfrm>
            <a:off x="2673212" y="3059621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コンテンツ プレースホルダー 12"/>
          <p:cNvSpPr txBox="1">
            <a:spLocks/>
          </p:cNvSpPr>
          <p:nvPr/>
        </p:nvSpPr>
        <p:spPr>
          <a:xfrm>
            <a:off x="1138514" y="3462105"/>
            <a:ext cx="3069396" cy="12790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2262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074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885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697" kern="1200">
                <a:solidFill>
                  <a:srgbClr val="483018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tx1"/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tx1"/>
                </a:solidFill>
                <a:latin typeface="+mn-ea"/>
              </a:rPr>
              <a:t>の推定</a:t>
            </a:r>
            <a:endParaRPr lang="ja-JP" altLang="en-US" sz="2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コンテンツ プレースホルダー 12"/>
          <p:cNvSpPr txBox="1">
            <a:spLocks/>
          </p:cNvSpPr>
          <p:nvPr/>
        </p:nvSpPr>
        <p:spPr>
          <a:xfrm>
            <a:off x="1138514" y="5143642"/>
            <a:ext cx="3069396" cy="127905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37547" indent="-237547" algn="l" defTabSz="950188" rtl="0" eaLnBrk="1" latinLnBrk="0" hangingPunct="1">
              <a:lnSpc>
                <a:spcPct val="90000"/>
              </a:lnSpc>
              <a:spcBef>
                <a:spcPts val="1039"/>
              </a:spcBef>
              <a:buFont typeface="Arial" panose="020B0604020202020204" pitchFamily="34" charset="0"/>
              <a:buChar char="•"/>
              <a:defRPr kumimoji="1" sz="290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1264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49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8773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2079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6282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37923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3017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88111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63205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38299" indent="-237547" algn="l" defTabSz="950188" rtl="0" eaLnBrk="1" latinLnBrk="0" hangingPunct="1">
              <a:lnSpc>
                <a:spcPct val="90000"/>
              </a:lnSpc>
              <a:spcBef>
                <a:spcPts val="519"/>
              </a:spcBef>
              <a:buFont typeface="Arial" panose="020B0604020202020204" pitchFamily="34" charset="0"/>
              <a:buChar char="•"/>
              <a:defRPr kumimoji="1" sz="187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400" b="1" dirty="0">
                <a:solidFill>
                  <a:schemeClr val="bg1"/>
                </a:solidFill>
                <a:latin typeface="+mn-ea"/>
              </a:rPr>
              <a:t>モデル</a:t>
            </a:r>
            <a:r>
              <a:rPr lang="ja-JP" altLang="en-US" sz="2400" b="1" dirty="0" smtClean="0">
                <a:solidFill>
                  <a:schemeClr val="bg1"/>
                </a:solidFill>
                <a:latin typeface="+mn-ea"/>
              </a:rPr>
              <a:t>の評価</a:t>
            </a:r>
            <a:endParaRPr lang="ja-JP" altLang="en-US" sz="24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2673212" y="4741158"/>
            <a:ext cx="0" cy="402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795096" y="1903751"/>
            <a:ext cx="45223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u="sng" dirty="0" smtClean="0"/>
              <a:t>モデルの評価</a:t>
            </a:r>
            <a:endParaRPr kumimoji="1" lang="en-US" altLang="ja-JP" sz="2400" b="1" u="sng" dirty="0" smtClean="0"/>
          </a:p>
          <a:p>
            <a:endParaRPr kumimoji="1" lang="en-US" altLang="ja-JP" sz="2400" dirty="0" smtClean="0"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>
                <a:latin typeface="+mn-ea"/>
              </a:rPr>
              <a:t>	</a:t>
            </a:r>
            <a:r>
              <a:rPr kumimoji="1" lang="en-US" altLang="ja-JP" sz="2400" dirty="0" smtClean="0">
                <a:latin typeface="+mn-ea"/>
              </a:rPr>
              <a:t>ARIMA</a:t>
            </a:r>
            <a:r>
              <a:rPr kumimoji="1" lang="ja-JP" altLang="en-US" sz="2400" dirty="0" smtClean="0">
                <a:latin typeface="+mn-ea"/>
              </a:rPr>
              <a:t>モデルとして適切？</a:t>
            </a:r>
            <a:endParaRPr kumimoji="1" lang="en-US" altLang="ja-JP" sz="2400" dirty="0" smtClean="0">
              <a:latin typeface="+mn-ea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kumimoji="1" lang="ja-JP" altLang="en-US" sz="2400" dirty="0" smtClean="0">
                <a:latin typeface="+mn-ea"/>
              </a:rPr>
              <a:t>他のモデルのほうがいい</a:t>
            </a:r>
            <a:r>
              <a:rPr kumimoji="1" lang="ja-JP" altLang="en-US" sz="2400" dirty="0">
                <a:latin typeface="+mn-ea"/>
              </a:rPr>
              <a:t>？</a:t>
            </a:r>
            <a:endParaRPr kumimoji="1" lang="en-US" altLang="ja-JP" sz="2400" dirty="0" smtClean="0">
              <a:latin typeface="+mn-ea"/>
            </a:endParaRPr>
          </a:p>
        </p:txBody>
      </p:sp>
      <p:sp>
        <p:nvSpPr>
          <p:cNvPr id="14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1138514" y="7006701"/>
            <a:ext cx="7796939" cy="402483"/>
          </a:xfrm>
        </p:spPr>
        <p:txBody>
          <a:bodyPr/>
          <a:lstStyle/>
          <a:p>
            <a:r>
              <a:rPr kumimoji="1" lang="en-US" altLang="ja-JP" dirty="0" smtClean="0"/>
              <a:t>[2]</a:t>
            </a:r>
            <a:r>
              <a:rPr kumimoji="1" lang="ja-JP" altLang="en-US" dirty="0" smtClean="0"/>
              <a:t>新手法例　時系列解析</a:t>
            </a:r>
            <a:r>
              <a:rPr kumimoji="1" lang="en-US" altLang="ja-JP" dirty="0" smtClean="0"/>
              <a:t>(ARIMA</a:t>
            </a:r>
            <a:r>
              <a:rPr kumimoji="1" lang="ja-JP" altLang="en-US" dirty="0"/>
              <a:t>モデル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の機能とその活用 </a:t>
            </a:r>
            <a:r>
              <a:rPr kumimoji="1" lang="en-US" altLang="ja-JP" dirty="0" smtClean="0"/>
              <a:t>– </a:t>
            </a:r>
            <a:r>
              <a:rPr kumimoji="1" lang="ja-JP" altLang="en-US" dirty="0" smtClean="0"/>
              <a:t>日科技研　</a:t>
            </a:r>
            <a:endParaRPr kumimoji="1" lang="en-US" altLang="ja-JP" dirty="0" smtClean="0"/>
          </a:p>
          <a:p>
            <a:r>
              <a:rPr kumimoji="1" lang="en-US" altLang="ja-JP" dirty="0"/>
              <a:t>https://www.i-juse.co.jp/statistics/jirei/sympo/10/arima-model.html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641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AR(Auto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Regressive</a:t>
            </a:r>
            <a:r>
              <a:rPr lang="ja-JP" altLang="en-US" sz="2800" dirty="0" smtClean="0"/>
              <a:t>：自己回帰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モデル</a:t>
            </a:r>
            <a:endParaRPr lang="en-US" altLang="ja-JP" sz="2800" dirty="0" smtClean="0"/>
          </a:p>
          <a:p>
            <a:pPr marL="503971" lvl="1" indent="0">
              <a:buNone/>
            </a:pPr>
            <a:r>
              <a:rPr lang="ja-JP" altLang="en-US" sz="2800" u="sng" dirty="0" smtClean="0"/>
              <a:t>１</a:t>
            </a:r>
            <a:r>
              <a:rPr lang="ja-JP" altLang="en-US" sz="2800" u="sng" dirty="0"/>
              <a:t>変量</a:t>
            </a:r>
            <a:r>
              <a:rPr kumimoji="1" lang="ja-JP" altLang="en-US" sz="2800" dirty="0" smtClean="0"/>
              <a:t>の時系列データを利用して予測</a:t>
            </a:r>
            <a:endParaRPr kumimoji="1" lang="en-US" altLang="ja-JP" sz="2800" dirty="0" smtClean="0"/>
          </a:p>
          <a:p>
            <a:pPr marL="503971" lvl="1" indent="0">
              <a:buNone/>
            </a:pPr>
            <a:endParaRPr kumimoji="1" lang="en-US" altLang="ja-JP" sz="2800" dirty="0"/>
          </a:p>
          <a:p>
            <a:r>
              <a:rPr lang="en-US" altLang="ja-JP" sz="2800" dirty="0" smtClean="0"/>
              <a:t>VAR(Vector Auto Regressive:</a:t>
            </a:r>
            <a:r>
              <a:rPr lang="ja-JP" altLang="en-US" sz="2800" dirty="0" smtClean="0"/>
              <a:t>ベクトル自己回帰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モデル</a:t>
            </a:r>
            <a:endParaRPr lang="en-US" altLang="ja-JP" sz="2800" dirty="0" smtClean="0"/>
          </a:p>
          <a:p>
            <a:pPr marL="503971" lvl="1" indent="0">
              <a:buNone/>
            </a:pPr>
            <a:r>
              <a:rPr kumimoji="1" lang="ja-JP" altLang="en-US" sz="2800" u="sng" dirty="0" smtClean="0"/>
              <a:t>多変量</a:t>
            </a:r>
            <a:r>
              <a:rPr kumimoji="1" lang="ja-JP" altLang="en-US" sz="2800" dirty="0" smtClean="0"/>
              <a:t>の時系列データを利用して予測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58730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901481" y="7006701"/>
            <a:ext cx="8082097" cy="402483"/>
          </a:xfrm>
        </p:spPr>
        <p:txBody>
          <a:bodyPr/>
          <a:lstStyle/>
          <a:p>
            <a:r>
              <a:rPr kumimoji="1" lang="en-US" altLang="ja-JP" dirty="0" smtClean="0"/>
              <a:t>[3]VAR</a:t>
            </a:r>
            <a:r>
              <a:rPr kumimoji="1" lang="ja-JP" altLang="en-US" dirty="0" smtClean="0"/>
              <a:t>モデル </a:t>
            </a:r>
            <a:r>
              <a:rPr kumimoji="1" lang="en-US" altLang="ja-JP" dirty="0" smtClean="0"/>
              <a:t>Logics </a:t>
            </a:r>
            <a:r>
              <a:rPr kumimoji="1" lang="en-US" altLang="ja-JP" dirty="0"/>
              <a:t>of Blue  http://logics-of-blue.com/var</a:t>
            </a:r>
            <a:r>
              <a:rPr kumimoji="1" lang="ja-JP" altLang="en-US" dirty="0"/>
              <a:t>モデル</a:t>
            </a:r>
            <a:r>
              <a:rPr kumimoji="1" lang="en-US" altLang="ja-JP" dirty="0"/>
              <a:t>/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VAR</a:t>
            </a:r>
            <a:r>
              <a:rPr kumimoji="1" lang="ja-JP" altLang="en-US" dirty="0" smtClean="0"/>
              <a:t>モデル（さんま漁獲量の例で）</a:t>
            </a:r>
            <a:r>
              <a:rPr kumimoji="1" lang="en-US" altLang="ja-JP" baseline="30000" dirty="0" smtClean="0"/>
              <a:t>[3]</a:t>
            </a:r>
            <a:endParaRPr kumimoji="1" lang="ja-JP" altLang="en-US" baseline="30000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AR(Auto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Regressive</a:t>
            </a:r>
            <a:r>
              <a:rPr lang="ja-JP" altLang="en-US" sz="2800" dirty="0" smtClean="0"/>
              <a:t>：自己回帰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モデル</a:t>
            </a:r>
            <a:endParaRPr lang="en-US" altLang="ja-JP" sz="2800" dirty="0" smtClean="0"/>
          </a:p>
          <a:p>
            <a:pPr marL="503971" lvl="1" indent="0">
              <a:buNone/>
            </a:pPr>
            <a:r>
              <a:rPr lang="ja-JP" altLang="en-US" sz="2800" dirty="0"/>
              <a:t>去年</a:t>
            </a:r>
            <a:r>
              <a:rPr lang="ja-JP" altLang="en-US" sz="2800" dirty="0" smtClean="0"/>
              <a:t>の</a:t>
            </a:r>
            <a:r>
              <a:rPr lang="ja-JP" altLang="en-US" sz="2800" u="sng" dirty="0" smtClean="0"/>
              <a:t>さんま</a:t>
            </a:r>
            <a:r>
              <a:rPr lang="ja-JP" altLang="en-US" sz="2800" dirty="0" smtClean="0"/>
              <a:t>の量が多ければ今年も多くなる</a:t>
            </a:r>
            <a:endParaRPr lang="en-US" altLang="ja-JP" sz="2800" dirty="0" smtClean="0"/>
          </a:p>
          <a:p>
            <a:pPr marL="503971" lvl="1" indent="0">
              <a:buNone/>
            </a:pPr>
            <a:endParaRPr kumimoji="1" lang="en-US" altLang="ja-JP" sz="2800" dirty="0"/>
          </a:p>
          <a:p>
            <a:r>
              <a:rPr lang="en-US" altLang="ja-JP" sz="2800" dirty="0" smtClean="0"/>
              <a:t>VAR(Vector Auto Regressive:</a:t>
            </a:r>
            <a:r>
              <a:rPr lang="ja-JP" altLang="en-US" sz="2800" dirty="0" smtClean="0"/>
              <a:t>ベクトル自己回帰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モデル</a:t>
            </a:r>
            <a:endParaRPr lang="en-US" altLang="ja-JP" sz="2800" dirty="0" smtClean="0"/>
          </a:p>
          <a:p>
            <a:pPr marL="503971" lvl="1" indent="0">
              <a:buNone/>
            </a:pPr>
            <a:r>
              <a:rPr lang="ja-JP" altLang="en-US" sz="2800" dirty="0"/>
              <a:t>去年</a:t>
            </a:r>
            <a:r>
              <a:rPr lang="ja-JP" altLang="en-US" sz="2800" dirty="0" smtClean="0"/>
              <a:t>の</a:t>
            </a:r>
            <a:r>
              <a:rPr lang="ja-JP" altLang="en-US" sz="2800" u="sng" dirty="0" smtClean="0"/>
              <a:t>さんま</a:t>
            </a:r>
            <a:r>
              <a:rPr lang="ja-JP" altLang="en-US" sz="2800" dirty="0" smtClean="0"/>
              <a:t>と</a:t>
            </a:r>
            <a:r>
              <a:rPr lang="ja-JP" altLang="en-US" sz="2800" u="sng" dirty="0" smtClean="0"/>
              <a:t>プランクトン</a:t>
            </a:r>
            <a:r>
              <a:rPr lang="ja-JP" altLang="en-US" sz="2800" dirty="0" smtClean="0"/>
              <a:t>の量が多ければ今年も</a:t>
            </a:r>
            <a:endParaRPr lang="en-US" altLang="ja-JP" sz="2800" dirty="0" smtClean="0"/>
          </a:p>
          <a:p>
            <a:pPr marL="503971" lvl="1" indent="0">
              <a:buNone/>
            </a:pPr>
            <a:r>
              <a:rPr lang="ja-JP" altLang="en-US" sz="2800" dirty="0" smtClean="0"/>
              <a:t>多くなる</a:t>
            </a:r>
            <a:endParaRPr lang="en-US" altLang="ja-JP" sz="2800" dirty="0" smtClean="0"/>
          </a:p>
          <a:p>
            <a:pPr marL="503971" lvl="1" indent="0">
              <a:buNone/>
            </a:pPr>
            <a:endParaRPr lang="en-US" altLang="ja-JP" sz="2800" dirty="0"/>
          </a:p>
          <a:p>
            <a:pPr marL="503971" lvl="1" indent="0">
              <a:buNone/>
            </a:pPr>
            <a:endParaRPr lang="en-US" altLang="ja-JP" sz="2800" dirty="0"/>
          </a:p>
          <a:p>
            <a:pPr marL="503238" lvl="1" indent="-503238" algn="ctr">
              <a:buNone/>
            </a:pPr>
            <a:r>
              <a:rPr lang="en-US" altLang="ja-JP" sz="2800" b="1" dirty="0" smtClean="0"/>
              <a:t>※</a:t>
            </a:r>
            <a:r>
              <a:rPr lang="ja-JP" altLang="en-US" sz="2800" b="1" dirty="0"/>
              <a:t>イワシ</a:t>
            </a:r>
            <a:r>
              <a:rPr lang="ja-JP" altLang="en-US" sz="2800" b="1" dirty="0" smtClean="0"/>
              <a:t>など</a:t>
            </a:r>
            <a:r>
              <a:rPr lang="ja-JP" altLang="en-US" sz="2800" b="1" dirty="0"/>
              <a:t>他</a:t>
            </a:r>
            <a:r>
              <a:rPr lang="ja-JP" altLang="en-US" sz="2800" b="1" dirty="0" smtClean="0"/>
              <a:t>の変数をむやみに増やすのは</a:t>
            </a:r>
            <a:r>
              <a:rPr lang="en-US" altLang="ja-JP" sz="2800" b="1" dirty="0" smtClean="0"/>
              <a:t>NG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617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グレンジャー因果性</a:t>
            </a:r>
            <a:endParaRPr kumimoji="1"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393" y="1814671"/>
            <a:ext cx="6584251" cy="452972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747393" y="6315065"/>
            <a:ext cx="6724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 smtClean="0">
                <a:latin typeface="+mj-ea"/>
                <a:ea typeface="+mj-ea"/>
              </a:rPr>
              <a:t>B</a:t>
            </a:r>
            <a:r>
              <a:rPr kumimoji="1" lang="ja-JP" altLang="en-US" sz="2800" b="1" u="sng" dirty="0" smtClean="0">
                <a:latin typeface="+mj-ea"/>
                <a:ea typeface="+mj-ea"/>
              </a:rPr>
              <a:t>から</a:t>
            </a:r>
            <a:r>
              <a:rPr kumimoji="1" lang="en-US" altLang="ja-JP" sz="2800" b="1" u="sng" dirty="0" smtClean="0">
                <a:latin typeface="+mj-ea"/>
                <a:ea typeface="+mj-ea"/>
              </a:rPr>
              <a:t>A</a:t>
            </a:r>
            <a:r>
              <a:rPr kumimoji="1" lang="ja-JP" altLang="en-US" sz="2800" b="1" u="sng" dirty="0" err="1" smtClean="0">
                <a:latin typeface="+mj-ea"/>
                <a:ea typeface="+mj-ea"/>
              </a:rPr>
              <a:t>への</a:t>
            </a:r>
            <a:r>
              <a:rPr kumimoji="1" lang="ja-JP" altLang="en-US" sz="2800" b="1" u="sng" dirty="0" smtClean="0">
                <a:latin typeface="+mj-ea"/>
                <a:ea typeface="+mj-ea"/>
              </a:rPr>
              <a:t>グレンジャー因果性が存在する</a:t>
            </a:r>
            <a:endParaRPr kumimoji="1" lang="ja-JP" altLang="en-US" sz="2800" b="1" u="sng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25508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20207-485F-435E-95FB-DF4271B24ADE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AR</a:t>
            </a:r>
            <a:r>
              <a:rPr kumimoji="1" lang="ja-JP" altLang="en-US" sz="2800" dirty="0" err="1" smtClean="0"/>
              <a:t>，</a:t>
            </a:r>
            <a:r>
              <a:rPr kumimoji="1" lang="en-US" altLang="ja-JP" sz="2800" dirty="0" smtClean="0"/>
              <a:t>MA</a:t>
            </a:r>
            <a:r>
              <a:rPr kumimoji="1" lang="ja-JP" altLang="en-US" sz="2800" dirty="0" err="1" smtClean="0"/>
              <a:t>，</a:t>
            </a:r>
            <a:r>
              <a:rPr kumimoji="1" lang="en-US" altLang="ja-JP" sz="2800" dirty="0" smtClean="0"/>
              <a:t>ARMA</a:t>
            </a:r>
            <a:r>
              <a:rPr lang="ja-JP" altLang="en-US" sz="2800" dirty="0" err="1" smtClean="0"/>
              <a:t>，</a:t>
            </a:r>
            <a:r>
              <a:rPr lang="en-US" altLang="ja-JP" sz="2800" dirty="0" smtClean="0"/>
              <a:t>ARIMA</a:t>
            </a:r>
            <a:r>
              <a:rPr lang="ja-JP" altLang="en-US" sz="2800" dirty="0" smtClean="0"/>
              <a:t>の一変量予測モデルの説明</a:t>
            </a:r>
            <a:endParaRPr lang="en-US" altLang="ja-JP" sz="2800" dirty="0" smtClean="0"/>
          </a:p>
          <a:p>
            <a:endParaRPr kumimoji="1" lang="en-US" altLang="ja-JP" sz="2800" dirty="0"/>
          </a:p>
          <a:p>
            <a:r>
              <a:rPr kumimoji="1" lang="ja-JP" altLang="en-US" sz="2800" dirty="0" smtClean="0"/>
              <a:t>時系列データは定常化した状態に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 smtClean="0"/>
              <a:t>VAR</a:t>
            </a:r>
            <a:r>
              <a:rPr lang="ja-JP" altLang="en-US" sz="2800" dirty="0" smtClean="0"/>
              <a:t>モデルは</a:t>
            </a:r>
            <a:r>
              <a:rPr lang="en-US" altLang="ja-JP" sz="2800" dirty="0" smtClean="0"/>
              <a:t>AR</a:t>
            </a:r>
            <a:r>
              <a:rPr lang="ja-JP" altLang="en-US" sz="2800" dirty="0" smtClean="0"/>
              <a:t>モデルの多変量版</a:t>
            </a:r>
            <a:endParaRPr lang="en-US" altLang="ja-JP" sz="2800" dirty="0" smtClean="0"/>
          </a:p>
          <a:p>
            <a:endParaRPr kumimoji="1" lang="en-US" altLang="ja-JP" sz="2800" dirty="0"/>
          </a:p>
          <a:p>
            <a:r>
              <a:rPr lang="en-US" altLang="ja-JP" sz="2800" dirty="0" smtClean="0"/>
              <a:t>AR</a:t>
            </a:r>
            <a:r>
              <a:rPr lang="ja-JP" altLang="en-US" sz="2800" dirty="0" smtClean="0"/>
              <a:t>モデル適用時より</a:t>
            </a:r>
            <a:r>
              <a:rPr lang="en-US" altLang="ja-JP" sz="2800" dirty="0" smtClean="0"/>
              <a:t>VAR</a:t>
            </a:r>
            <a:r>
              <a:rPr lang="ja-JP" altLang="en-US" sz="2800" dirty="0" smtClean="0"/>
              <a:t>モデル適用時のほうが誤差が小さくなった場合，グレンジャー因果性が存在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17666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12255</TotalTime>
  <Words>613</Words>
  <Application>Microsoft Office PowerPoint</Application>
  <PresentationFormat>ユーザー設定</PresentationFormat>
  <Paragraphs>234</Paragraphs>
  <Slides>20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8" baseType="lpstr">
      <vt:lpstr>ＭＳ Ｐゴシック</vt:lpstr>
      <vt:lpstr>メイリオ</vt:lpstr>
      <vt:lpstr>Arial</vt:lpstr>
      <vt:lpstr>Calibri</vt:lpstr>
      <vt:lpstr>Calibri Light</vt:lpstr>
      <vt:lpstr>Cambria Math</vt:lpstr>
      <vt:lpstr>Wingdings</vt:lpstr>
      <vt:lpstr>Office テーマ</vt:lpstr>
      <vt:lpstr>時系列データ解析における 予測モデルの説明（まとめ）</vt:lpstr>
      <vt:lpstr>時系列データから予測 </vt:lpstr>
      <vt:lpstr>ARモデル </vt:lpstr>
      <vt:lpstr>ARモデル </vt:lpstr>
      <vt:lpstr>MAモデル </vt:lpstr>
      <vt:lpstr>MAモデル </vt:lpstr>
      <vt:lpstr>ARMAモデル </vt:lpstr>
      <vt:lpstr>ARMAモデルまで </vt:lpstr>
      <vt:lpstr>非定常データの定常化</vt:lpstr>
      <vt:lpstr>非定常データの定常化</vt:lpstr>
      <vt:lpstr>非定常データの定常化</vt:lpstr>
      <vt:lpstr>非定常データの定常化</vt:lpstr>
      <vt:lpstr>ARIMAモデル</vt:lpstr>
      <vt:lpstr>ARIMAモデルの手順[2]</vt:lpstr>
      <vt:lpstr>ARIMAモデルの手順[2]</vt:lpstr>
      <vt:lpstr>ARIMAモデルの手順[2]</vt:lpstr>
      <vt:lpstr>VARモデル</vt:lpstr>
      <vt:lpstr>VARモデル（さんま漁獲量の例で）[3]</vt:lpstr>
      <vt:lpstr>グレンジャー因果性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時系列データ解析における 予測モデルの説明（まとめ）</dc:title>
  <dc:creator>芦田誠人</dc:creator>
  <cp:lastModifiedBy>芦田誠人</cp:lastModifiedBy>
  <cp:revision>83</cp:revision>
  <dcterms:created xsi:type="dcterms:W3CDTF">2016-06-28T06:51:34Z</dcterms:created>
  <dcterms:modified xsi:type="dcterms:W3CDTF">2017-07-26T12:21:27Z</dcterms:modified>
</cp:coreProperties>
</file>