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0"/>
  </p:notesMasterIdLst>
  <p:sldIdLst>
    <p:sldId id="257" r:id="rId2"/>
    <p:sldId id="258" r:id="rId3"/>
    <p:sldId id="260" r:id="rId4"/>
    <p:sldId id="272" r:id="rId5"/>
    <p:sldId id="259" r:id="rId6"/>
    <p:sldId id="264" r:id="rId7"/>
    <p:sldId id="265" r:id="rId8"/>
    <p:sldId id="262" r:id="rId9"/>
    <p:sldId id="273" r:id="rId10"/>
    <p:sldId id="263" r:id="rId11"/>
    <p:sldId id="266" r:id="rId12"/>
    <p:sldId id="267" r:id="rId13"/>
    <p:sldId id="268" r:id="rId14"/>
    <p:sldId id="269" r:id="rId15"/>
    <p:sldId id="270" r:id="rId16"/>
    <p:sldId id="271" r:id="rId17"/>
    <p:sldId id="275" r:id="rId18"/>
    <p:sldId id="274"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8" d="100"/>
          <a:sy n="68" d="100"/>
        </p:scale>
        <p:origin x="147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B38F6E-2C40-40FD-821E-40EF43C85311}" type="datetimeFigureOut">
              <a:rPr kumimoji="1" lang="ja-JP" altLang="en-US" smtClean="0"/>
              <a:t>2017/12/6</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9046A3-8EBD-43B2-9B51-C3804DC6C091}" type="slidenum">
              <a:rPr kumimoji="1" lang="ja-JP" altLang="en-US" smtClean="0"/>
              <a:t>‹#›</a:t>
            </a:fld>
            <a:endParaRPr kumimoji="1" lang="ja-JP" altLang="en-US"/>
          </a:p>
        </p:txBody>
      </p:sp>
    </p:spTree>
    <p:extLst>
      <p:ext uri="{BB962C8B-B14F-4D97-AF65-F5344CB8AC3E}">
        <p14:creationId xmlns:p14="http://schemas.microsoft.com/office/powerpoint/2010/main" val="350148767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newgame-anime.com/"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cedec.cesa.or.jp/2014/session/ENG/13055.html" TargetMode="External"/><Relationship Id="rId2" Type="http://schemas.openxmlformats.org/officeDocument/2006/relationships/slide" Target="../slides/slide14.xml"/><Relationship Id="rId1" Type="http://schemas.openxmlformats.org/officeDocument/2006/relationships/notesMaster" Target="../notesMasters/notesMaster1.xml"/><Relationship Id="rId5" Type="http://schemas.openxmlformats.org/officeDocument/2006/relationships/hyperlink" Target="https://www.techmatrix.co.jp/t/quality/unittest.html" TargetMode="External"/><Relationship Id="rId4" Type="http://schemas.openxmlformats.org/officeDocument/2006/relationships/hyperlink" Target="https://www.techmatrix.co.jp/t/quality/flow-analysis.html" TargetMode="Externa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tech.cygames.co.jp/archives/2937/"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a:lstStyle/>
          <a:p>
            <a:r>
              <a:rPr kumimoji="1" lang="ja-JP" altLang="en-US" dirty="0"/>
              <a:t>第</a:t>
            </a:r>
            <a:r>
              <a:rPr kumimoji="1" lang="en-US" altLang="ja-JP" dirty="0"/>
              <a:t>16</a:t>
            </a:r>
            <a:r>
              <a:rPr kumimoji="1" lang="ja-JP" altLang="en-US" dirty="0"/>
              <a:t>章まであるので、必要な章だけを説明していくつもりです。</a:t>
            </a:r>
          </a:p>
        </p:txBody>
      </p:sp>
      <p:sp>
        <p:nvSpPr>
          <p:cNvPr id="4" name="スライド番号プレースホルダー 3"/>
          <p:cNvSpPr>
            <a:spLocks noGrp="1"/>
          </p:cNvSpPr>
          <p:nvPr>
            <p:ph type="sldNum" sz="quarter" idx="10"/>
          </p:nvPr>
        </p:nvSpPr>
        <p:spPr/>
        <p:txBody>
          <a:bodyPr/>
          <a:lstStyle/>
          <a:p>
            <a:fld id="{7D344EC8-0922-45A8-9889-92000E350309}" type="slidenum">
              <a:rPr kumimoji="1" lang="ja-JP" altLang="en-US" smtClean="0"/>
              <a:t>1</a:t>
            </a:fld>
            <a:endParaRPr kumimoji="1" lang="ja-JP" altLang="en-US"/>
          </a:p>
        </p:txBody>
      </p:sp>
    </p:spTree>
    <p:extLst>
      <p:ext uri="{BB962C8B-B14F-4D97-AF65-F5344CB8AC3E}">
        <p14:creationId xmlns:p14="http://schemas.microsoft.com/office/powerpoint/2010/main" val="3121608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t>ゲームは遊んでもらってなんぼです。</a:t>
            </a:r>
            <a:br>
              <a:rPr lang="ja-JP" altLang="en-US" dirty="0"/>
            </a:br>
            <a:r>
              <a:rPr lang="ja-JP" altLang="en-US" dirty="0"/>
              <a:t>なので、「ゲームのバグ」を定義するなら、遊びを阻害する要素 という所でしょうか。</a:t>
            </a:r>
          </a:p>
          <a:p>
            <a:r>
              <a:rPr lang="ja-JP" altLang="en-US" dirty="0"/>
              <a:t>具体的なバグとしては、例えば以下のようなものが挙げられます。</a:t>
            </a:r>
          </a:p>
          <a:p>
            <a:r>
              <a:rPr lang="en-US" altLang="ja-JP" dirty="0"/>
              <a:t>A</a:t>
            </a:r>
            <a:r>
              <a:rPr lang="ja-JP" altLang="en-US" dirty="0"/>
              <a:t>バグという名前から分かるように、ゲームプレイへの影響度合いで、バグ対処の優先度が決められて、それぞれ対処していきます。</a:t>
            </a:r>
          </a:p>
          <a:p>
            <a:r>
              <a:rPr lang="ja-JP" altLang="en-US" dirty="0"/>
              <a:t>体験したことがある方は分かると思いますが、ゲームが停止すると、ソフトウェアをリセットしてやり直す羽目になります。</a:t>
            </a:r>
            <a:br>
              <a:rPr lang="ja-JP" altLang="en-US" dirty="0"/>
            </a:br>
            <a:r>
              <a:rPr lang="ja-JP" altLang="en-US" dirty="0"/>
              <a:t>そうなってしまうと、ユーザはせっかくゲームに割いた時間が水の泡になってしまい、開発者も楽しんでもらうために作った部分を遊んでもらえず、両者とも不幸な気持ちになってしまいます。</a:t>
            </a:r>
            <a:br>
              <a:rPr lang="ja-JP" altLang="en-US" dirty="0"/>
            </a:br>
            <a:r>
              <a:rPr lang="ja-JP" altLang="en-US" dirty="0"/>
              <a:t>そんなわけで、停止バグはどのゲーム開発現場でも最優先に対処する代物だと思われます。</a:t>
            </a:r>
          </a:p>
          <a:p>
            <a:endParaRPr kumimoji="1" lang="ja-JP" altLang="en-US" dirty="0"/>
          </a:p>
        </p:txBody>
      </p:sp>
      <p:sp>
        <p:nvSpPr>
          <p:cNvPr id="4" name="スライド番号プレースホルダー 3"/>
          <p:cNvSpPr>
            <a:spLocks noGrp="1"/>
          </p:cNvSpPr>
          <p:nvPr>
            <p:ph type="sldNum" sz="quarter" idx="10"/>
          </p:nvPr>
        </p:nvSpPr>
        <p:spPr/>
        <p:txBody>
          <a:bodyPr/>
          <a:lstStyle/>
          <a:p>
            <a:fld id="{769046A3-8EBD-43B2-9B51-C3804DC6C091}" type="slidenum">
              <a:rPr kumimoji="1" lang="ja-JP" altLang="en-US" smtClean="0"/>
              <a:t>2</a:t>
            </a:fld>
            <a:endParaRPr kumimoji="1" lang="ja-JP" altLang="en-US"/>
          </a:p>
        </p:txBody>
      </p:sp>
    </p:spTree>
    <p:extLst>
      <p:ext uri="{BB962C8B-B14F-4D97-AF65-F5344CB8AC3E}">
        <p14:creationId xmlns:p14="http://schemas.microsoft.com/office/powerpoint/2010/main" val="29794089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ソフトウェア開発において</a:t>
            </a:r>
            <a:r>
              <a:rPr kumimoji="1" lang="en-US" altLang="ja-JP" dirty="0"/>
              <a:t>,</a:t>
            </a:r>
            <a:r>
              <a:rPr kumimoji="1" lang="ja-JP" altLang="en-US" dirty="0"/>
              <a:t>　デバッグは開発者が多大な労力を要する作業である。</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デバッグにかかる費用は世界中に年間推定</a:t>
            </a:r>
            <a:r>
              <a:rPr kumimoji="1" lang="en-US" altLang="ja-JP" dirty="0"/>
              <a:t>3000</a:t>
            </a:r>
            <a:r>
              <a:rPr kumimoji="1" lang="ja-JP" altLang="en-US" dirty="0"/>
              <a:t>億ドルにも及び</a:t>
            </a:r>
            <a:r>
              <a:rPr kumimoji="1" lang="en-US" altLang="ja-JP" dirty="0"/>
              <a:t>,</a:t>
            </a:r>
            <a:r>
              <a:rPr kumimoji="1" lang="ja-JP" altLang="en-US" dirty="0"/>
              <a:t>　</a:t>
            </a:r>
            <a:r>
              <a:rPr lang="ja-JP" altLang="en-US" dirty="0"/>
              <a:t>開発者はコーディング時間の約半分をデバッグに費やすといわれている</a:t>
            </a:r>
            <a:r>
              <a:rPr lang="en-US" altLang="ja-JP" dirty="0"/>
              <a:t>.</a:t>
            </a:r>
            <a:r>
              <a:rPr lang="ja-JP" altLang="en-US" dirty="0"/>
              <a:t>そのため、デバッグ費用の削減が課題である。近年、デバッグの支援に向けて自動プログラムの修正に関する多数の手法が提案されており、ツールの公開も行われている。</a:t>
            </a:r>
            <a:endParaRPr kumimoji="1" lang="ja-JP"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dirty="0"/>
          </a:p>
        </p:txBody>
      </p:sp>
      <p:sp>
        <p:nvSpPr>
          <p:cNvPr id="4" name="スライド番号プレースホルダー 3"/>
          <p:cNvSpPr>
            <a:spLocks noGrp="1"/>
          </p:cNvSpPr>
          <p:nvPr>
            <p:ph type="sldNum" sz="quarter" idx="10"/>
          </p:nvPr>
        </p:nvSpPr>
        <p:spPr/>
        <p:txBody>
          <a:bodyPr/>
          <a:lstStyle/>
          <a:p>
            <a:fld id="{769046A3-8EBD-43B2-9B51-C3804DC6C091}" type="slidenum">
              <a:rPr kumimoji="1" lang="ja-JP" altLang="en-US" smtClean="0"/>
              <a:t>5</a:t>
            </a:fld>
            <a:endParaRPr kumimoji="1" lang="ja-JP" altLang="en-US"/>
          </a:p>
        </p:txBody>
      </p:sp>
    </p:spTree>
    <p:extLst>
      <p:ext uri="{BB962C8B-B14F-4D97-AF65-F5344CB8AC3E}">
        <p14:creationId xmlns:p14="http://schemas.microsoft.com/office/powerpoint/2010/main" val="3829563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indent="0">
              <a:buNone/>
            </a:pPr>
            <a:r>
              <a:rPr kumimoji="1" lang="ja-JP" altLang="en-US" dirty="0"/>
              <a:t>近年</a:t>
            </a:r>
            <a:r>
              <a:rPr kumimoji="1" lang="en-US" altLang="ja-JP" dirty="0"/>
              <a:t>,</a:t>
            </a:r>
            <a:r>
              <a:rPr kumimoji="1" lang="ja-JP" altLang="en-US" dirty="0"/>
              <a:t>　デバッグ支援の研究として</a:t>
            </a:r>
            <a:r>
              <a:rPr kumimoji="1" lang="en-US" altLang="ja-JP" dirty="0"/>
              <a:t>,</a:t>
            </a:r>
            <a:r>
              <a:rPr kumimoji="1" lang="ja-JP" altLang="en-US" dirty="0"/>
              <a:t>　デバッグの自動化に向けた研究が活発に行われている</a:t>
            </a:r>
            <a:r>
              <a:rPr kumimoji="1" lang="en-US" altLang="ja-JP" dirty="0"/>
              <a:t>.</a:t>
            </a:r>
            <a:r>
              <a:rPr kumimoji="1" lang="ja-JP" altLang="en-US" dirty="0"/>
              <a:t>　デバッグの主要な作業には以下の</a:t>
            </a:r>
            <a:r>
              <a:rPr kumimoji="1" lang="en-US" altLang="ja-JP" dirty="0"/>
              <a:t>2</a:t>
            </a:r>
            <a:r>
              <a:rPr kumimoji="1" lang="ja-JP" altLang="en-US" dirty="0"/>
              <a:t>つが挙げられる</a:t>
            </a:r>
            <a:r>
              <a:rPr kumimoji="1" lang="en-US" altLang="ja-JP" dirty="0"/>
              <a:t>.</a:t>
            </a:r>
          </a:p>
          <a:p>
            <a:pPr marL="0" indent="0">
              <a:buNone/>
            </a:pPr>
            <a:r>
              <a:rPr lang="ja-JP" altLang="en-US" dirty="0"/>
              <a:t>・欠陥の所在の特定</a:t>
            </a:r>
            <a:endParaRPr lang="en-US" altLang="ja-JP" dirty="0"/>
          </a:p>
          <a:p>
            <a:pPr marL="0" indent="0">
              <a:buNone/>
            </a:pPr>
            <a:r>
              <a:rPr kumimoji="1" lang="ja-JP" altLang="en-US" dirty="0"/>
              <a:t>・ソースコードの修正</a:t>
            </a:r>
            <a:endParaRPr kumimoji="1" lang="en-US" altLang="ja-JP" dirty="0"/>
          </a:p>
          <a:p>
            <a:pPr marL="0" indent="0">
              <a:buNone/>
            </a:pPr>
            <a:r>
              <a:rPr lang="ja-JP" altLang="en-US" dirty="0"/>
              <a:t>以上の作業を自動化する技術として以下の２つが挙げられる</a:t>
            </a:r>
            <a:r>
              <a:rPr lang="en-US" altLang="ja-JP" dirty="0"/>
              <a:t>.</a:t>
            </a:r>
          </a:p>
          <a:p>
            <a:pPr marL="0" indent="0">
              <a:buNone/>
            </a:pPr>
            <a:r>
              <a:rPr kumimoji="1" lang="ja-JP" altLang="en-US" dirty="0"/>
              <a:t>・自動欠陥限局</a:t>
            </a:r>
            <a:endParaRPr kumimoji="1" lang="en-US" altLang="ja-JP" dirty="0"/>
          </a:p>
          <a:p>
            <a:pPr marL="0" indent="0">
              <a:buNone/>
            </a:pPr>
            <a:r>
              <a:rPr lang="ja-JP" altLang="en-US" dirty="0"/>
              <a:t>・自動プログラム修正</a:t>
            </a:r>
            <a:endParaRPr kumimoji="1" lang="ja-JP" altLang="en-US" dirty="0"/>
          </a:p>
          <a:p>
            <a:endParaRPr kumimoji="1" lang="ja-JP" altLang="en-US" dirty="0"/>
          </a:p>
        </p:txBody>
      </p:sp>
      <p:sp>
        <p:nvSpPr>
          <p:cNvPr id="4" name="スライド番号プレースホルダー 3"/>
          <p:cNvSpPr>
            <a:spLocks noGrp="1"/>
          </p:cNvSpPr>
          <p:nvPr>
            <p:ph type="sldNum" sz="quarter" idx="10"/>
          </p:nvPr>
        </p:nvSpPr>
        <p:spPr/>
        <p:txBody>
          <a:bodyPr/>
          <a:lstStyle/>
          <a:p>
            <a:fld id="{769046A3-8EBD-43B2-9B51-C3804DC6C091}" type="slidenum">
              <a:rPr kumimoji="1" lang="ja-JP" altLang="en-US" smtClean="0"/>
              <a:t>6</a:t>
            </a:fld>
            <a:endParaRPr kumimoji="1" lang="ja-JP" altLang="en-US"/>
          </a:p>
        </p:txBody>
      </p:sp>
    </p:spTree>
    <p:extLst>
      <p:ext uri="{BB962C8B-B14F-4D97-AF65-F5344CB8AC3E}">
        <p14:creationId xmlns:p14="http://schemas.microsoft.com/office/powerpoint/2010/main" val="16417955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自動欠陥限局は欠陥を含むプログラムとテスト集合から</a:t>
            </a:r>
            <a:r>
              <a:rPr kumimoji="1" lang="en-US" altLang="ja-JP" dirty="0"/>
              <a:t>,</a:t>
            </a:r>
            <a:r>
              <a:rPr kumimoji="1" lang="ja-JP" altLang="en-US" dirty="0"/>
              <a:t>　欠陥の所在を特定する技術である</a:t>
            </a:r>
            <a:r>
              <a:rPr kumimoji="1" lang="en-US" altLang="ja-JP" dirty="0"/>
              <a:t>.</a:t>
            </a:r>
            <a:r>
              <a:rPr kumimoji="1" lang="ja-JP" altLang="en-US" dirty="0"/>
              <a:t>　また自動プログラム修正は</a:t>
            </a:r>
            <a:r>
              <a:rPr kumimoji="1" lang="en-US" altLang="ja-JP" dirty="0"/>
              <a:t>,</a:t>
            </a:r>
            <a:r>
              <a:rPr kumimoji="1" lang="ja-JP" altLang="en-US" dirty="0"/>
              <a:t>　欠陥を含むプログラムとテスト集合</a:t>
            </a:r>
            <a:r>
              <a:rPr kumimoji="1" lang="en-US" altLang="ja-JP" dirty="0"/>
              <a:t>, </a:t>
            </a:r>
            <a:r>
              <a:rPr kumimoji="1" lang="ja-JP" altLang="en-US" dirty="0"/>
              <a:t>欠陥の所在から</a:t>
            </a:r>
            <a:r>
              <a:rPr kumimoji="1" lang="en-US" altLang="ja-JP" dirty="0"/>
              <a:t>,</a:t>
            </a:r>
            <a:r>
              <a:rPr kumimoji="1" lang="ja-JP" altLang="en-US" dirty="0"/>
              <a:t>　修正したプログラムを生成する</a:t>
            </a:r>
            <a:r>
              <a:rPr kumimoji="1" lang="en-US" altLang="ja-JP" dirty="0"/>
              <a:t>.</a:t>
            </a:r>
            <a:r>
              <a:rPr kumimoji="1" lang="ja-JP" altLang="en-US" dirty="0"/>
              <a:t>　欠陥を含むプログラムとは</a:t>
            </a:r>
            <a:r>
              <a:rPr kumimoji="1" lang="en-US" altLang="ja-JP" dirty="0"/>
              <a:t>,</a:t>
            </a:r>
            <a:r>
              <a:rPr kumimoji="1" lang="ja-JP" altLang="en-US" dirty="0"/>
              <a:t>　通過しないテストケースが少なくとも１つ存在するプログラムである。入力に用いるテスト集合には、欠陥を含むプログラムが通過しないテストケースと、通過するテストケースがそれぞれ少なくとも１つずつ含まれていなければならない。自動プログラム修正に関する研究は近年特に活発であり、国際会議へ投稿された論文の数は</a:t>
            </a:r>
            <a:r>
              <a:rPr kumimoji="1" lang="en-US" altLang="ja-JP" dirty="0"/>
              <a:t>2012</a:t>
            </a:r>
            <a:r>
              <a:rPr kumimoji="1" lang="ja-JP" altLang="en-US" dirty="0"/>
              <a:t>年以降のもので</a:t>
            </a:r>
            <a:r>
              <a:rPr kumimoji="1" lang="en-US" altLang="ja-JP" dirty="0"/>
              <a:t>50</a:t>
            </a:r>
            <a:r>
              <a:rPr kumimoji="1" lang="ja-JP" altLang="en-US" dirty="0"/>
              <a:t>本を超える。</a:t>
            </a:r>
          </a:p>
        </p:txBody>
      </p:sp>
      <p:sp>
        <p:nvSpPr>
          <p:cNvPr id="4" name="スライド番号プレースホルダー 3"/>
          <p:cNvSpPr>
            <a:spLocks noGrp="1"/>
          </p:cNvSpPr>
          <p:nvPr>
            <p:ph type="sldNum" sz="quarter" idx="10"/>
          </p:nvPr>
        </p:nvSpPr>
        <p:spPr/>
        <p:txBody>
          <a:bodyPr/>
          <a:lstStyle/>
          <a:p>
            <a:fld id="{769046A3-8EBD-43B2-9B51-C3804DC6C091}" type="slidenum">
              <a:rPr kumimoji="1" lang="ja-JP" altLang="en-US" smtClean="0"/>
              <a:t>7</a:t>
            </a:fld>
            <a:endParaRPr kumimoji="1" lang="ja-JP" altLang="en-US"/>
          </a:p>
        </p:txBody>
      </p:sp>
    </p:spTree>
    <p:extLst>
      <p:ext uri="{BB962C8B-B14F-4D97-AF65-F5344CB8AC3E}">
        <p14:creationId xmlns:p14="http://schemas.microsoft.com/office/powerpoint/2010/main" val="38630035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まず</a:t>
            </a:r>
            <a:r>
              <a:rPr kumimoji="1" lang="en-US" altLang="ja-JP" dirty="0"/>
              <a:t>,</a:t>
            </a:r>
            <a:r>
              <a:rPr kumimoji="1" lang="ja-JP" altLang="en-US" dirty="0"/>
              <a:t>　自動プログラム修正は欠陥を含むプログラムにおける欠陥の所在に対し</a:t>
            </a:r>
            <a:r>
              <a:rPr kumimoji="1" lang="en-US" altLang="ja-JP" dirty="0"/>
              <a:t>,</a:t>
            </a:r>
            <a:r>
              <a:rPr kumimoji="1" lang="ja-JP" altLang="en-US" dirty="0"/>
              <a:t>　ソースコードの変更</a:t>
            </a:r>
            <a:r>
              <a:rPr lang="ja-JP" altLang="en-US" dirty="0"/>
              <a:t>を行う</a:t>
            </a:r>
            <a:r>
              <a:rPr lang="en-US" altLang="ja-JP" dirty="0"/>
              <a:t>.</a:t>
            </a:r>
          </a:p>
          <a:p>
            <a:r>
              <a:rPr kumimoji="1" lang="ja-JP" altLang="en-US" dirty="0"/>
              <a:t>変更方法には</a:t>
            </a:r>
            <a:r>
              <a:rPr kumimoji="1" lang="en-US" altLang="ja-JP" dirty="0"/>
              <a:t>,</a:t>
            </a:r>
            <a:r>
              <a:rPr kumimoji="1" lang="ja-JP" altLang="en-US" dirty="0"/>
              <a:t>　同一プロジェクト内からのプログラム文の挿入や</a:t>
            </a:r>
            <a:r>
              <a:rPr kumimoji="1" lang="en-US" altLang="ja-JP" dirty="0"/>
              <a:t>,</a:t>
            </a:r>
            <a:r>
              <a:rPr kumimoji="1" lang="ja-JP" altLang="en-US" dirty="0"/>
              <a:t>　プログラム文の削除を行う手法や</a:t>
            </a:r>
            <a:r>
              <a:rPr kumimoji="1" lang="en-US" altLang="ja-JP" dirty="0"/>
              <a:t>,</a:t>
            </a:r>
            <a:r>
              <a:rPr kumimoji="1" lang="ja-JP" altLang="en-US" dirty="0"/>
              <a:t>　欠陥</a:t>
            </a:r>
            <a:r>
              <a:rPr lang="ja-JP" altLang="en-US" dirty="0"/>
              <a:t>の所在においてプログラムの分岐を行い</a:t>
            </a:r>
            <a:r>
              <a:rPr lang="en-US" altLang="ja-JP" dirty="0"/>
              <a:t>,</a:t>
            </a:r>
            <a:r>
              <a:rPr lang="ja-JP" altLang="en-US" dirty="0"/>
              <a:t>　分岐条件をテスト集合から生成する手法などがある</a:t>
            </a:r>
            <a:r>
              <a:rPr lang="en-US" altLang="ja-JP" dirty="0"/>
              <a:t>.</a:t>
            </a:r>
            <a:endParaRPr kumimoji="1" lang="en-US" altLang="ja-JP" dirty="0"/>
          </a:p>
          <a:p>
            <a:r>
              <a:rPr lang="ja-JP" altLang="en-US" dirty="0"/>
              <a:t>次に</a:t>
            </a:r>
            <a:r>
              <a:rPr lang="en-US" altLang="ja-JP" dirty="0"/>
              <a:t>,</a:t>
            </a:r>
            <a:r>
              <a:rPr lang="ja-JP" altLang="en-US" dirty="0"/>
              <a:t>　テスト集合を実行し</a:t>
            </a:r>
            <a:r>
              <a:rPr lang="en-US" altLang="ja-JP" dirty="0"/>
              <a:t>,</a:t>
            </a:r>
            <a:r>
              <a:rPr lang="ja-JP" altLang="en-US" dirty="0"/>
              <a:t>　全てのテストを通過する場合は修正したプログラムを出力する</a:t>
            </a:r>
            <a:r>
              <a:rPr lang="en-US" altLang="ja-JP" dirty="0"/>
              <a:t>.</a:t>
            </a:r>
            <a:r>
              <a:rPr lang="ja-JP" altLang="en-US" dirty="0"/>
              <a:t>　通過しないテストが存在する場合は</a:t>
            </a:r>
            <a:r>
              <a:rPr lang="en-US" altLang="ja-JP" dirty="0"/>
              <a:t>,</a:t>
            </a:r>
            <a:r>
              <a:rPr lang="ja-JP" altLang="en-US" dirty="0"/>
              <a:t>　再びソースコードの変更を行う</a:t>
            </a:r>
            <a:r>
              <a:rPr lang="en-US" altLang="ja-JP" dirty="0"/>
              <a:t>.</a:t>
            </a:r>
            <a:endParaRPr kumimoji="1" lang="ja-JP" altLang="en-US" dirty="0"/>
          </a:p>
        </p:txBody>
      </p:sp>
      <p:sp>
        <p:nvSpPr>
          <p:cNvPr id="4" name="スライド番号プレースホルダー 3"/>
          <p:cNvSpPr>
            <a:spLocks noGrp="1"/>
          </p:cNvSpPr>
          <p:nvPr>
            <p:ph type="sldNum" sz="quarter" idx="10"/>
          </p:nvPr>
        </p:nvSpPr>
        <p:spPr/>
        <p:txBody>
          <a:bodyPr/>
          <a:lstStyle/>
          <a:p>
            <a:fld id="{769046A3-8EBD-43B2-9B51-C3804DC6C091}" type="slidenum">
              <a:rPr kumimoji="1" lang="ja-JP" altLang="en-US" smtClean="0"/>
              <a:t>8</a:t>
            </a:fld>
            <a:endParaRPr kumimoji="1" lang="ja-JP" altLang="en-US"/>
          </a:p>
        </p:txBody>
      </p:sp>
    </p:spTree>
    <p:extLst>
      <p:ext uri="{BB962C8B-B14F-4D97-AF65-F5344CB8AC3E}">
        <p14:creationId xmlns:p14="http://schemas.microsoft.com/office/powerpoint/2010/main" val="20567891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a:t>
            </a:r>
            <a:r>
              <a:rPr kumimoji="1" lang="ja-JP" altLang="en-US" dirty="0"/>
              <a:t>バグという名前からわかるように、ゲームプレイへの影響度合いで、バグ対処の優先度が決められて、それぞれ対処していく。</a:t>
            </a:r>
            <a:endParaRPr kumimoji="1" lang="en-US" altLang="ja-JP" dirty="0"/>
          </a:p>
          <a:p>
            <a:r>
              <a:rPr kumimoji="1" lang="ja-JP" altLang="en-US" dirty="0"/>
              <a:t>ゲームが停止すると、ソフトウェアをリセットしてやり直す羽目になり、ユーザはせっかくゲームに割いた時間が水の泡になってしまい、開発者も楽しんでもらうために作った部分を遊んでもらえず、両社とも不幸な気持ちになってしまう。よって、停止バグはどのゲーム開発現場でも最優先に対処する代物だと思われる。</a:t>
            </a:r>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fld id="{769046A3-8EBD-43B2-9B51-C3804DC6C091}" type="slidenum">
              <a:rPr kumimoji="1" lang="ja-JP" altLang="en-US" smtClean="0"/>
              <a:t>11</a:t>
            </a:fld>
            <a:endParaRPr kumimoji="1" lang="ja-JP" altLang="en-US"/>
          </a:p>
        </p:txBody>
      </p:sp>
    </p:spTree>
    <p:extLst>
      <p:ext uri="{BB962C8B-B14F-4D97-AF65-F5344CB8AC3E}">
        <p14:creationId xmlns:p14="http://schemas.microsoft.com/office/powerpoint/2010/main" val="7609871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t>当然ながら、ゲームでバグが出たところで、医療や公共交通機関のシステムのように生命を脅かすことはありません。</a:t>
            </a:r>
            <a:br>
              <a:rPr lang="ja-JP" altLang="en-US" dirty="0"/>
            </a:br>
            <a:r>
              <a:rPr lang="ja-JP" altLang="en-US" dirty="0"/>
              <a:t>また、近年の追加コンテンツに課金するビジネスモデルが出てくるまでは、ソフト買い切りビジネスが当たり前でしたので、バグによってユーザが直接お金の損失を受けることもありませんでした。</a:t>
            </a:r>
          </a:p>
          <a:p>
            <a:r>
              <a:rPr lang="en-US" altLang="ja-JP" dirty="0"/>
              <a:t>80-90</a:t>
            </a:r>
            <a:r>
              <a:rPr lang="ja-JP" altLang="en-US" dirty="0"/>
              <a:t>年代には、ホームページ作成ブームに伴ってか 「ゲームの裏技・バグ・チート」を紹介するサイトや書籍が流行していました。</a:t>
            </a:r>
            <a:br>
              <a:rPr lang="ja-JP" altLang="en-US" dirty="0"/>
            </a:br>
            <a:r>
              <a:rPr lang="ja-JP" altLang="en-US" dirty="0"/>
              <a:t>ソフトウェアのバグが、まるでイースターエッグみたいな扱いです。</a:t>
            </a:r>
          </a:p>
          <a:p>
            <a:r>
              <a:rPr lang="ja-JP" altLang="en-US" dirty="0"/>
              <a:t>そんな制約の緩い文化や、娯楽という緩い性質もあってか、ゲーム開発では</a:t>
            </a:r>
            <a:r>
              <a:rPr lang="en-US" altLang="ja-JP" dirty="0"/>
              <a:t>IT</a:t>
            </a:r>
            <a:r>
              <a:rPr lang="ja-JP" altLang="en-US" dirty="0"/>
              <a:t>業界のシステムのような厳格な開発を取りません。</a:t>
            </a:r>
            <a:br>
              <a:rPr lang="ja-JP" altLang="en-US" dirty="0"/>
            </a:br>
            <a:r>
              <a:rPr lang="ja-JP" altLang="en-US" b="1" dirty="0"/>
              <a:t>テストはおろか、設計書も無いに等しい環境です。</a:t>
            </a:r>
            <a:endParaRPr lang="ja-JP" altLang="en-US" dirty="0"/>
          </a:p>
          <a:p>
            <a:r>
              <a:rPr lang="ja-JP" altLang="en-US" dirty="0"/>
              <a:t>そもそも開発スタイルからしてアジャイルが当たり前です。</a:t>
            </a:r>
            <a:br>
              <a:rPr lang="ja-JP" altLang="en-US" dirty="0"/>
            </a:br>
            <a:r>
              <a:rPr lang="ja-JP" altLang="en-US" dirty="0"/>
              <a:t>「こうしたら面白い」というアイディアを仕様書</a:t>
            </a:r>
            <a:r>
              <a:rPr lang="en-US" altLang="ja-JP" dirty="0"/>
              <a:t>(※)</a:t>
            </a:r>
            <a:r>
              <a:rPr lang="ja-JP" altLang="en-US" dirty="0"/>
              <a:t>にして、それを元に実装し、実際にプレイして、見た目や音、遊び心地などの感触を確かめて、何か違ったら治して・・・の繰り返しで開発を進めます。</a:t>
            </a:r>
            <a:br>
              <a:rPr lang="ja-JP" altLang="en-US" dirty="0"/>
            </a:br>
            <a:r>
              <a:rPr lang="en-US" altLang="ja-JP" dirty="0"/>
              <a:t>(※ </a:t>
            </a:r>
            <a:r>
              <a:rPr lang="ja-JP" altLang="en-US" dirty="0"/>
              <a:t>なけなしの設計書のようなもの。 本質的には「アイディアを発案者から実装者に伝えるための文書」なので、設計書と言うのは違うかも</a:t>
            </a:r>
            <a:r>
              <a:rPr lang="en-US" altLang="ja-JP" dirty="0"/>
              <a:t>)</a:t>
            </a:r>
          </a:p>
          <a:p>
            <a:endParaRPr kumimoji="1" lang="ja-JP" altLang="en-US" dirty="0"/>
          </a:p>
        </p:txBody>
      </p:sp>
      <p:sp>
        <p:nvSpPr>
          <p:cNvPr id="4" name="スライド番号プレースホルダー 3"/>
          <p:cNvSpPr>
            <a:spLocks noGrp="1"/>
          </p:cNvSpPr>
          <p:nvPr>
            <p:ph type="sldNum" sz="quarter" idx="10"/>
          </p:nvPr>
        </p:nvSpPr>
        <p:spPr/>
        <p:txBody>
          <a:bodyPr/>
          <a:lstStyle/>
          <a:p>
            <a:fld id="{769046A3-8EBD-43B2-9B51-C3804DC6C091}" type="slidenum">
              <a:rPr kumimoji="1" lang="ja-JP" altLang="en-US" smtClean="0"/>
              <a:t>12</a:t>
            </a:fld>
            <a:endParaRPr kumimoji="1" lang="ja-JP" altLang="en-US"/>
          </a:p>
        </p:txBody>
      </p:sp>
    </p:spTree>
    <p:extLst>
      <p:ext uri="{BB962C8B-B14F-4D97-AF65-F5344CB8AC3E}">
        <p14:creationId xmlns:p14="http://schemas.microsoft.com/office/powerpoint/2010/main" val="16080281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t>ゲームが一通り出来上がると、テストの代わりに </a:t>
            </a:r>
            <a:r>
              <a:rPr lang="ja-JP" altLang="en-US" b="1" dirty="0"/>
              <a:t>デバッグ</a:t>
            </a:r>
            <a:r>
              <a:rPr lang="ja-JP" altLang="en-US" dirty="0"/>
              <a:t> を実施します。</a:t>
            </a:r>
          </a:p>
          <a:p>
            <a:r>
              <a:rPr lang="en-US" altLang="ja-JP" dirty="0">
                <a:hlinkClick r:id="rId3"/>
              </a:rPr>
              <a:t>NEW GAME</a:t>
            </a:r>
            <a:r>
              <a:rPr lang="ja-JP" altLang="en-US" dirty="0"/>
              <a:t> で</a:t>
            </a:r>
            <a:r>
              <a:rPr lang="ja-JP" altLang="en-US" dirty="0" err="1"/>
              <a:t>ねねっちが</a:t>
            </a:r>
            <a:r>
              <a:rPr lang="ja-JP" altLang="en-US" dirty="0"/>
              <a:t>頑張っていましたが、延々と壁にぶつかって壁抜けできる場所を探したり、おもむろにスカートの中を覗いてみるなど、バグがないか探す作業です</a:t>
            </a:r>
            <a:r>
              <a:rPr lang="en-US" altLang="ja-JP" dirty="0"/>
              <a:t>(</a:t>
            </a:r>
            <a:r>
              <a:rPr lang="ja-JP" altLang="en-US" dirty="0"/>
              <a:t>たぶん違う</a:t>
            </a:r>
            <a:r>
              <a:rPr lang="en-US" altLang="ja-JP" dirty="0"/>
              <a:t>)</a:t>
            </a:r>
            <a:r>
              <a:rPr lang="ja-JP" altLang="en-US" dirty="0" err="1"/>
              <a:t>。</a:t>
            </a:r>
            <a:br>
              <a:rPr lang="ja-JP" altLang="en-US" dirty="0"/>
            </a:br>
            <a:r>
              <a:rPr lang="ja-JP" altLang="en-US" dirty="0"/>
              <a:t>一般業界でいうところの、受け入れテストに近い立ち位置だと思います。</a:t>
            </a:r>
          </a:p>
          <a:p>
            <a:r>
              <a:rPr lang="ja-JP" altLang="en-US" dirty="0"/>
              <a:t>バグを見つけたら、デバッガー</a:t>
            </a:r>
            <a:r>
              <a:rPr lang="en-US" altLang="ja-JP" dirty="0"/>
              <a:t>(≒</a:t>
            </a:r>
            <a:r>
              <a:rPr lang="ja-JP" altLang="en-US" dirty="0"/>
              <a:t>テスター</a:t>
            </a:r>
            <a:r>
              <a:rPr lang="en-US" altLang="ja-JP" dirty="0"/>
              <a:t>)</a:t>
            </a:r>
            <a:r>
              <a:rPr lang="ja-JP" altLang="en-US" dirty="0"/>
              <a:t>は各プロジェクトで使う</a:t>
            </a:r>
            <a:r>
              <a:rPr lang="en-US" altLang="ja-JP" dirty="0"/>
              <a:t>BTS(Bug Tracking System) </a:t>
            </a:r>
            <a:r>
              <a:rPr lang="ja-JP" altLang="en-US" dirty="0"/>
              <a:t>にバグの現象と再現手順</a:t>
            </a:r>
            <a:r>
              <a:rPr lang="en-US" altLang="ja-JP" dirty="0"/>
              <a:t>(</a:t>
            </a:r>
            <a:r>
              <a:rPr lang="ja-JP" altLang="en-US" dirty="0"/>
              <a:t>不明の場合もある</a:t>
            </a:r>
            <a:r>
              <a:rPr lang="en-US" altLang="ja-JP" dirty="0"/>
              <a:t>)</a:t>
            </a:r>
            <a:r>
              <a:rPr lang="ja-JP" altLang="en-US" dirty="0"/>
              <a:t>を報告します。</a:t>
            </a:r>
            <a:br>
              <a:rPr lang="ja-JP" altLang="en-US" dirty="0"/>
            </a:br>
            <a:r>
              <a:rPr lang="ja-JP" altLang="en-US" dirty="0"/>
              <a:t>エンジニアは報告を手がかりに、再現して、原因特定し、バグを修正して、再度確認してもらいます。</a:t>
            </a:r>
          </a:p>
          <a:p>
            <a:r>
              <a:rPr lang="ja-JP" altLang="en-US" dirty="0"/>
              <a:t>開発後の作業なので、ゲーム開発が遅れると、デバッグ時間が短くなり、世にクソゲーと呼ばれるものを送り出してしまったり、デバッグが間に合わず発売延期することや、大規模な</a:t>
            </a:r>
            <a:r>
              <a:rPr lang="en-US" altLang="ja-JP" dirty="0"/>
              <a:t>0day patch</a:t>
            </a:r>
            <a:r>
              <a:rPr lang="ja-JP" altLang="en-US" dirty="0"/>
              <a:t>が配信されることもしばしばありします。</a:t>
            </a:r>
          </a:p>
          <a:p>
            <a:r>
              <a:rPr lang="ja-JP" altLang="en-US" dirty="0"/>
              <a:t>なお、世の炎上しているゲーム開発プロジェクトは、たいていデバッグ作業も炎上します。システム開発もたぶん同じですかね。</a:t>
            </a:r>
          </a:p>
          <a:p>
            <a:endParaRPr kumimoji="1" lang="ja-JP" altLang="en-US" dirty="0"/>
          </a:p>
        </p:txBody>
      </p:sp>
      <p:sp>
        <p:nvSpPr>
          <p:cNvPr id="4" name="スライド番号プレースホルダー 3"/>
          <p:cNvSpPr>
            <a:spLocks noGrp="1"/>
          </p:cNvSpPr>
          <p:nvPr>
            <p:ph type="sldNum" sz="quarter" idx="10"/>
          </p:nvPr>
        </p:nvSpPr>
        <p:spPr/>
        <p:txBody>
          <a:bodyPr/>
          <a:lstStyle/>
          <a:p>
            <a:fld id="{769046A3-8EBD-43B2-9B51-C3804DC6C091}" type="slidenum">
              <a:rPr kumimoji="1" lang="ja-JP" altLang="en-US" smtClean="0"/>
              <a:t>13</a:t>
            </a:fld>
            <a:endParaRPr kumimoji="1" lang="ja-JP" altLang="en-US"/>
          </a:p>
        </p:txBody>
      </p:sp>
    </p:spTree>
    <p:extLst>
      <p:ext uri="{BB962C8B-B14F-4D97-AF65-F5344CB8AC3E}">
        <p14:creationId xmlns:p14="http://schemas.microsoft.com/office/powerpoint/2010/main" val="742890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t>テストらしいテストこそしないものの、普段の品質管理活動は行っています。</a:t>
            </a:r>
          </a:p>
          <a:p>
            <a:r>
              <a:rPr lang="ja-JP" altLang="en-US" dirty="0"/>
              <a:t>特に代表的なのが、 </a:t>
            </a:r>
            <a:r>
              <a:rPr lang="ja-JP" altLang="en-US" b="1" dirty="0"/>
              <a:t>静的解析</a:t>
            </a:r>
            <a:r>
              <a:rPr lang="ja-JP" altLang="en-US" dirty="0"/>
              <a:t> です。</a:t>
            </a:r>
            <a:br>
              <a:rPr lang="ja-JP" altLang="en-US" dirty="0"/>
            </a:br>
            <a:r>
              <a:rPr lang="ja-JP" altLang="en-US" dirty="0"/>
              <a:t>有償の </a:t>
            </a:r>
            <a:r>
              <a:rPr lang="en-US" altLang="ja-JP" dirty="0" err="1"/>
              <a:t>Coverity</a:t>
            </a:r>
            <a:r>
              <a:rPr lang="en-US" altLang="ja-JP" dirty="0"/>
              <a:t> </a:t>
            </a:r>
            <a:r>
              <a:rPr lang="ja-JP" altLang="en-US" dirty="0"/>
              <a:t>が業界内にかなり広まっています。対応はやや遅いですが、いくつかのゲームプラットフォームにも対応していることもあり、重宝しています。</a:t>
            </a:r>
            <a:br>
              <a:rPr lang="ja-JP" altLang="en-US" dirty="0"/>
            </a:br>
            <a:r>
              <a:rPr lang="en-US" altLang="ja-JP" dirty="0"/>
              <a:t>※</a:t>
            </a:r>
            <a:r>
              <a:rPr lang="ja-JP" altLang="en-US" dirty="0"/>
              <a:t>なお、解析はされても、問題が直されるかは別です。</a:t>
            </a:r>
          </a:p>
          <a:p>
            <a:r>
              <a:rPr lang="ja-JP" altLang="en-US" dirty="0"/>
              <a:t>他にも </a:t>
            </a:r>
            <a:r>
              <a:rPr lang="en-US" altLang="ja-JP" dirty="0"/>
              <a:t>C++ </a:t>
            </a:r>
            <a:r>
              <a:rPr lang="ja-JP" altLang="en-US" dirty="0"/>
              <a:t>の </a:t>
            </a:r>
            <a:r>
              <a:rPr lang="en-US" altLang="ja-JP" dirty="0" err="1"/>
              <a:t>cppcheck</a:t>
            </a:r>
            <a:r>
              <a:rPr lang="en-US" altLang="ja-JP" dirty="0"/>
              <a:t> </a:t>
            </a:r>
            <a:r>
              <a:rPr lang="ja-JP" altLang="en-US" dirty="0"/>
              <a:t>や、 </a:t>
            </a:r>
            <a:r>
              <a:rPr lang="en-US" altLang="ja-JP" dirty="0"/>
              <a:t>Python </a:t>
            </a:r>
            <a:r>
              <a:rPr lang="ja-JP" altLang="en-US" dirty="0"/>
              <a:t>向けの </a:t>
            </a:r>
            <a:r>
              <a:rPr lang="en-US" altLang="ja-JP" dirty="0"/>
              <a:t>Flake8 </a:t>
            </a:r>
            <a:r>
              <a:rPr lang="ja-JP" altLang="en-US" dirty="0"/>
              <a:t>や </a:t>
            </a:r>
            <a:r>
              <a:rPr lang="en-US" altLang="ja-JP" dirty="0" err="1"/>
              <a:t>PyLint</a:t>
            </a:r>
            <a:r>
              <a:rPr lang="en-US" altLang="ja-JP" dirty="0"/>
              <a:t> </a:t>
            </a:r>
            <a:r>
              <a:rPr lang="ja-JP" altLang="en-US" dirty="0"/>
              <a:t>なども活用されています。</a:t>
            </a:r>
            <a:br>
              <a:rPr lang="ja-JP" altLang="en-US" dirty="0"/>
            </a:br>
            <a:r>
              <a:rPr lang="ja-JP" altLang="en-US" dirty="0"/>
              <a:t>静的テストに対して、</a:t>
            </a:r>
            <a:r>
              <a:rPr lang="ja-JP" altLang="en-US" dirty="0">
                <a:hlinkClick r:id="rId3"/>
              </a:rPr>
              <a:t>動的テストの事例</a:t>
            </a:r>
            <a:r>
              <a:rPr lang="ja-JP" altLang="en-US" dirty="0"/>
              <a:t> も存在しています。</a:t>
            </a:r>
          </a:p>
          <a:p>
            <a:endParaRPr kumimoji="1" lang="en-US" altLang="ja-JP" dirty="0"/>
          </a:p>
          <a:p>
            <a:r>
              <a:rPr kumimoji="1" lang="ja-JP" altLang="en-US" sz="1200" b="1" i="0" u="none" strike="noStrike" kern="1200" dirty="0">
                <a:solidFill>
                  <a:schemeClr val="tx1"/>
                </a:solidFill>
                <a:effectLst/>
                <a:latin typeface="+mn-lt"/>
                <a:ea typeface="+mn-ea"/>
                <a:cs typeface="+mn-cs"/>
              </a:rPr>
              <a:t>静的解析</a:t>
            </a:r>
            <a:r>
              <a:rPr kumimoji="1" lang="ja-JP" altLang="en-US" sz="1200" b="0" i="0" u="none" strike="noStrike" kern="1200" dirty="0">
                <a:solidFill>
                  <a:schemeClr val="tx1"/>
                </a:solidFill>
                <a:effectLst/>
                <a:latin typeface="+mn-lt"/>
                <a:ea typeface="+mn-ea"/>
                <a:cs typeface="+mn-cs"/>
              </a:rPr>
              <a:t>は、コードを実行せずに行なう検証です。</a:t>
            </a:r>
            <a:endParaRPr kumimoji="1" lang="en-US" altLang="ja-JP" sz="1200" b="0" i="0" u="none" strike="noStrike" kern="1200" dirty="0">
              <a:solidFill>
                <a:schemeClr val="tx1"/>
              </a:solidFill>
              <a:effectLst/>
              <a:latin typeface="+mn-lt"/>
              <a:ea typeface="+mn-ea"/>
              <a:cs typeface="+mn-cs"/>
            </a:endParaRPr>
          </a:p>
          <a:p>
            <a:pPr fontAlgn="base"/>
            <a:r>
              <a:rPr kumimoji="1" lang="ja-JP" altLang="en-US" sz="1200" b="1" i="0" u="none" strike="noStrike" kern="1200" dirty="0">
                <a:solidFill>
                  <a:schemeClr val="tx1"/>
                </a:solidFill>
                <a:effectLst/>
                <a:latin typeface="+mn-lt"/>
                <a:ea typeface="+mn-ea"/>
                <a:cs typeface="+mn-cs"/>
              </a:rPr>
              <a:t>静的解析の利点</a:t>
            </a:r>
            <a:r>
              <a:rPr kumimoji="1" lang="ja-JP" altLang="en-US" sz="1200" b="0" i="0" u="none" strike="noStrike" kern="1200" dirty="0">
                <a:solidFill>
                  <a:schemeClr val="tx1"/>
                </a:solidFill>
                <a:effectLst/>
                <a:latin typeface="+mn-lt"/>
                <a:ea typeface="+mn-ea"/>
                <a:cs typeface="+mn-cs"/>
              </a:rPr>
              <a:t> コーディング時という開発の早い段階でエラーを検出できるため、バグ修正コストを抑制できる。</a:t>
            </a:r>
          </a:p>
          <a:p>
            <a:pPr fontAlgn="base"/>
            <a:r>
              <a:rPr kumimoji="1" lang="ja-JP" altLang="en-US" sz="1200" b="0" i="0" u="none" strike="noStrike" kern="1200" dirty="0">
                <a:solidFill>
                  <a:schemeClr val="tx1"/>
                </a:solidFill>
                <a:effectLst/>
                <a:latin typeface="+mn-lt"/>
                <a:ea typeface="+mn-ea"/>
                <a:cs typeface="+mn-cs"/>
              </a:rPr>
              <a:t>プロジェクトの共通のコーディングスタイルを推進できるため、コードの可読性や保守性が向上する。</a:t>
            </a:r>
          </a:p>
          <a:p>
            <a:pPr fontAlgn="base"/>
            <a:r>
              <a:rPr kumimoji="1" lang="ja-JP" altLang="en-US" sz="1200" b="0" i="0" u="none" strike="noStrike" kern="1200" dirty="0">
                <a:solidFill>
                  <a:schemeClr val="tx1"/>
                </a:solidFill>
                <a:effectLst/>
                <a:latin typeface="+mn-lt"/>
                <a:ea typeface="+mn-ea"/>
                <a:cs typeface="+mn-cs"/>
              </a:rPr>
              <a:t>ツールによって自動化しやすいため、導入が比較的容易。</a:t>
            </a:r>
          </a:p>
          <a:p>
            <a:pPr fontAlgn="base"/>
            <a:r>
              <a:rPr kumimoji="1" lang="ja-JP" altLang="en-US" sz="1200" b="0" i="0" u="none" strike="noStrike" kern="1200" dirty="0">
                <a:solidFill>
                  <a:schemeClr val="tx1"/>
                </a:solidFill>
                <a:effectLst/>
                <a:latin typeface="+mn-lt"/>
                <a:ea typeface="+mn-ea"/>
                <a:cs typeface="+mn-cs"/>
              </a:rPr>
              <a:t>開発者が良いコーディングスタイルを意識するようになる。ベテランの開発者が暗黙のうちに身につけている良いコーディング習慣を経験のない開発者も自然に習得できる。</a:t>
            </a:r>
          </a:p>
          <a:p>
            <a:pPr fontAlgn="base"/>
            <a:r>
              <a:rPr kumimoji="1" lang="ja-JP" altLang="en-US" sz="1200" b="0" i="0" u="none" strike="noStrike" kern="1200" dirty="0">
                <a:solidFill>
                  <a:schemeClr val="tx1"/>
                </a:solidFill>
                <a:effectLst/>
                <a:latin typeface="+mn-lt"/>
                <a:ea typeface="+mn-ea"/>
                <a:cs typeface="+mn-cs"/>
              </a:rPr>
              <a:t>目視によるレビューの効果を高められる。レビューの前に、機械的に指摘できるエラーを摘み取ることが可能なので、レビューでは設計などの高度な問題に集中できる。</a:t>
            </a:r>
          </a:p>
          <a:p>
            <a:pPr fontAlgn="base"/>
            <a:r>
              <a:rPr kumimoji="1" lang="ja-JP" altLang="en-US" sz="1200" b="1" i="0" u="none" strike="noStrike" kern="1200" dirty="0">
                <a:solidFill>
                  <a:schemeClr val="tx1"/>
                </a:solidFill>
                <a:effectLst/>
                <a:latin typeface="+mn-lt"/>
                <a:ea typeface="+mn-ea"/>
                <a:cs typeface="+mn-cs"/>
              </a:rPr>
              <a:t>静的解析の弱点</a:t>
            </a:r>
            <a:r>
              <a:rPr kumimoji="1" lang="ja-JP" altLang="en-US" sz="1200" b="0" i="0" u="none" strike="noStrike" kern="1200" dirty="0">
                <a:solidFill>
                  <a:schemeClr val="tx1"/>
                </a:solidFill>
                <a:effectLst/>
                <a:latin typeface="+mn-lt"/>
                <a:ea typeface="+mn-ea"/>
                <a:cs typeface="+mn-cs"/>
              </a:rPr>
              <a:t> 基本的にコードの実行順序やパスに起因する問題は検出できない。このような問題を検出するには、</a:t>
            </a:r>
            <a:r>
              <a:rPr kumimoji="1" lang="ja-JP" altLang="en-US" sz="1200" b="0" i="0" u="sng" strike="noStrike" kern="1200" dirty="0">
                <a:solidFill>
                  <a:schemeClr val="tx1"/>
                </a:solidFill>
                <a:effectLst/>
                <a:latin typeface="+mn-lt"/>
                <a:ea typeface="+mn-ea"/>
                <a:cs typeface="+mn-cs"/>
                <a:hlinkClick r:id="rId4"/>
              </a:rPr>
              <a:t>フロー解析</a:t>
            </a:r>
            <a:r>
              <a:rPr kumimoji="1" lang="ja-JP" altLang="en-US" sz="1200" b="0" i="0" u="none" strike="noStrike" kern="1200" dirty="0">
                <a:solidFill>
                  <a:schemeClr val="tx1"/>
                </a:solidFill>
                <a:effectLst/>
                <a:latin typeface="+mn-lt"/>
                <a:ea typeface="+mn-ea"/>
                <a:cs typeface="+mn-cs"/>
              </a:rPr>
              <a:t>が有効である。</a:t>
            </a:r>
          </a:p>
          <a:p>
            <a:pPr fontAlgn="base"/>
            <a:r>
              <a:rPr kumimoji="1" lang="ja-JP" altLang="en-US" sz="1200" b="0" i="0" u="none" strike="noStrike" kern="1200" dirty="0">
                <a:solidFill>
                  <a:schemeClr val="tx1"/>
                </a:solidFill>
                <a:effectLst/>
                <a:latin typeface="+mn-lt"/>
                <a:ea typeface="+mn-ea"/>
                <a:cs typeface="+mn-cs"/>
              </a:rPr>
              <a:t>実行時の問題</a:t>
            </a:r>
            <a:r>
              <a:rPr kumimoji="1" lang="en-US" altLang="ja-JP" sz="1200" b="0" i="0" u="none" strike="noStrike" kern="1200" dirty="0">
                <a:solidFill>
                  <a:schemeClr val="tx1"/>
                </a:solidFill>
                <a:effectLst/>
                <a:latin typeface="+mn-lt"/>
                <a:ea typeface="+mn-ea"/>
                <a:cs typeface="+mn-cs"/>
              </a:rPr>
              <a:t>(</a:t>
            </a:r>
            <a:r>
              <a:rPr kumimoji="1" lang="ja-JP" altLang="en-US" sz="1200" b="0" i="0" u="none" strike="noStrike" kern="1200" dirty="0">
                <a:solidFill>
                  <a:schemeClr val="tx1"/>
                </a:solidFill>
                <a:effectLst/>
                <a:latin typeface="+mn-lt"/>
                <a:ea typeface="+mn-ea"/>
                <a:cs typeface="+mn-cs"/>
              </a:rPr>
              <a:t>例外のスロー、メモリ破壊など</a:t>
            </a:r>
            <a:r>
              <a:rPr kumimoji="1" lang="en-US" altLang="ja-JP" sz="1200" b="0" i="0" u="none" strike="noStrike" kern="1200" dirty="0">
                <a:solidFill>
                  <a:schemeClr val="tx1"/>
                </a:solidFill>
                <a:effectLst/>
                <a:latin typeface="+mn-lt"/>
                <a:ea typeface="+mn-ea"/>
                <a:cs typeface="+mn-cs"/>
              </a:rPr>
              <a:t>)</a:t>
            </a:r>
            <a:r>
              <a:rPr kumimoji="1" lang="ja-JP" altLang="en-US" sz="1200" b="0" i="0" u="none" strike="noStrike" kern="1200" dirty="0" err="1">
                <a:solidFill>
                  <a:schemeClr val="tx1"/>
                </a:solidFill>
                <a:effectLst/>
                <a:latin typeface="+mn-lt"/>
                <a:ea typeface="+mn-ea"/>
                <a:cs typeface="+mn-cs"/>
              </a:rPr>
              <a:t>は検</a:t>
            </a:r>
            <a:r>
              <a:rPr kumimoji="1" lang="ja-JP" altLang="en-US" sz="1200" b="0" i="0" u="none" strike="noStrike" kern="1200" dirty="0">
                <a:solidFill>
                  <a:schemeClr val="tx1"/>
                </a:solidFill>
                <a:effectLst/>
                <a:latin typeface="+mn-lt"/>
                <a:ea typeface="+mn-ea"/>
                <a:cs typeface="+mn-cs"/>
              </a:rPr>
              <a:t>出が難しい。このような問題を検出するには、</a:t>
            </a:r>
            <a:r>
              <a:rPr kumimoji="1" lang="ja-JP" altLang="en-US" sz="1200" b="0" i="0" u="sng" strike="noStrike" kern="1200" dirty="0">
                <a:solidFill>
                  <a:schemeClr val="tx1"/>
                </a:solidFill>
                <a:effectLst/>
                <a:latin typeface="+mn-lt"/>
                <a:ea typeface="+mn-ea"/>
                <a:cs typeface="+mn-cs"/>
                <a:hlinkClick r:id="rId4"/>
              </a:rPr>
              <a:t>フロー解析</a:t>
            </a:r>
            <a:r>
              <a:rPr kumimoji="1" lang="ja-JP" altLang="en-US" sz="1200" b="0" i="0" u="none" strike="noStrike" kern="1200" dirty="0">
                <a:solidFill>
                  <a:schemeClr val="tx1"/>
                </a:solidFill>
                <a:effectLst/>
                <a:latin typeface="+mn-lt"/>
                <a:ea typeface="+mn-ea"/>
                <a:cs typeface="+mn-cs"/>
              </a:rPr>
              <a:t>、</a:t>
            </a:r>
            <a:r>
              <a:rPr kumimoji="1" lang="ja-JP" altLang="en-US" sz="1200" b="0" i="0" u="sng" strike="noStrike" kern="1200" dirty="0">
                <a:solidFill>
                  <a:schemeClr val="tx1"/>
                </a:solidFill>
                <a:effectLst/>
                <a:latin typeface="+mn-lt"/>
                <a:ea typeface="+mn-ea"/>
                <a:cs typeface="+mn-cs"/>
                <a:hlinkClick r:id="rId5"/>
              </a:rPr>
              <a:t>単体テスト</a:t>
            </a:r>
            <a:r>
              <a:rPr kumimoji="1" lang="ja-JP" altLang="en-US" sz="1200" b="0" i="0" u="none" strike="noStrike" kern="1200" dirty="0">
                <a:solidFill>
                  <a:schemeClr val="tx1"/>
                </a:solidFill>
                <a:effectLst/>
                <a:latin typeface="+mn-lt"/>
                <a:ea typeface="+mn-ea"/>
                <a:cs typeface="+mn-cs"/>
              </a:rPr>
              <a:t>、実行時メモリエラー検証が有効である。</a:t>
            </a:r>
          </a:p>
          <a:p>
            <a:endParaRPr kumimoji="1" lang="ja-JP" altLang="en-US" dirty="0"/>
          </a:p>
        </p:txBody>
      </p:sp>
      <p:sp>
        <p:nvSpPr>
          <p:cNvPr id="4" name="スライド番号プレースホルダー 3"/>
          <p:cNvSpPr>
            <a:spLocks noGrp="1"/>
          </p:cNvSpPr>
          <p:nvPr>
            <p:ph type="sldNum" sz="quarter" idx="10"/>
          </p:nvPr>
        </p:nvSpPr>
        <p:spPr/>
        <p:txBody>
          <a:bodyPr/>
          <a:lstStyle/>
          <a:p>
            <a:fld id="{769046A3-8EBD-43B2-9B51-C3804DC6C091}" type="slidenum">
              <a:rPr kumimoji="1" lang="ja-JP" altLang="en-US" smtClean="0"/>
              <a:t>14</a:t>
            </a:fld>
            <a:endParaRPr kumimoji="1" lang="ja-JP" altLang="en-US"/>
          </a:p>
        </p:txBody>
      </p:sp>
    </p:spTree>
    <p:extLst>
      <p:ext uri="{BB962C8B-B14F-4D97-AF65-F5344CB8AC3E}">
        <p14:creationId xmlns:p14="http://schemas.microsoft.com/office/powerpoint/2010/main" val="12740816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b="1" dirty="0"/>
              <a:t>モバイル系のテスト</a:t>
            </a:r>
          </a:p>
          <a:p>
            <a:r>
              <a:rPr lang="en-US" altLang="ja-JP" dirty="0"/>
              <a:t>Web</a:t>
            </a:r>
            <a:r>
              <a:rPr lang="ja-JP" altLang="en-US" dirty="0"/>
              <a:t>業界に近く、</a:t>
            </a:r>
            <a:r>
              <a:rPr lang="en-US" altLang="ja-JP" dirty="0"/>
              <a:t>Selenium </a:t>
            </a:r>
            <a:r>
              <a:rPr lang="ja-JP" altLang="en-US" dirty="0"/>
              <a:t>とかなんか凄そうなものを使っているイメージ。</a:t>
            </a:r>
          </a:p>
          <a:p>
            <a:r>
              <a:rPr lang="ja-JP" altLang="en-US" dirty="0"/>
              <a:t>サーバはテスト事例豊富です。外の業界と大差はないはずですし、調べるに困らないでしょう。</a:t>
            </a:r>
            <a:br>
              <a:rPr lang="ja-JP" altLang="en-US" dirty="0"/>
            </a:br>
            <a:r>
              <a:rPr lang="ja-JP" altLang="en-US" dirty="0"/>
              <a:t>クライアントのテストは事例が少ないですが、直近の </a:t>
            </a:r>
            <a:r>
              <a:rPr lang="en-US" altLang="ja-JP" dirty="0"/>
              <a:t>CEDEC 2016 </a:t>
            </a:r>
            <a:r>
              <a:rPr lang="ja-JP" altLang="en-US" dirty="0"/>
              <a:t>で </a:t>
            </a:r>
            <a:r>
              <a:rPr lang="en-US" altLang="ja-JP" dirty="0" err="1">
                <a:hlinkClick r:id="rId3"/>
              </a:rPr>
              <a:t>OpenCV</a:t>
            </a:r>
            <a:r>
              <a:rPr lang="ja-JP" altLang="en-US" dirty="0">
                <a:hlinkClick r:id="rId3"/>
              </a:rPr>
              <a:t>を活用して自動テストシステムを作り上げたというツワモノ事例</a:t>
            </a:r>
            <a:r>
              <a:rPr lang="ja-JP" altLang="en-US" dirty="0"/>
              <a:t> が紹介されていました。</a:t>
            </a:r>
          </a:p>
          <a:p>
            <a:endParaRPr kumimoji="1" lang="ja-JP" altLang="en-US" dirty="0"/>
          </a:p>
        </p:txBody>
      </p:sp>
      <p:sp>
        <p:nvSpPr>
          <p:cNvPr id="4" name="スライド番号プレースホルダー 3"/>
          <p:cNvSpPr>
            <a:spLocks noGrp="1"/>
          </p:cNvSpPr>
          <p:nvPr>
            <p:ph type="sldNum" sz="quarter" idx="10"/>
          </p:nvPr>
        </p:nvSpPr>
        <p:spPr/>
        <p:txBody>
          <a:bodyPr/>
          <a:lstStyle/>
          <a:p>
            <a:fld id="{769046A3-8EBD-43B2-9B51-C3804DC6C091}" type="slidenum">
              <a:rPr kumimoji="1" lang="ja-JP" altLang="en-US" smtClean="0"/>
              <a:t>15</a:t>
            </a:fld>
            <a:endParaRPr kumimoji="1" lang="ja-JP" altLang="en-US"/>
          </a:p>
        </p:txBody>
      </p:sp>
    </p:spTree>
    <p:extLst>
      <p:ext uri="{BB962C8B-B14F-4D97-AF65-F5344CB8AC3E}">
        <p14:creationId xmlns:p14="http://schemas.microsoft.com/office/powerpoint/2010/main" val="27265266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8DC20C6D-4E65-46E5-BDED-80291AF252D1}" type="datetimeFigureOut">
              <a:rPr kumimoji="1" lang="ja-JP" altLang="en-US" smtClean="0"/>
              <a:t>2017/12/6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1325252-5C4C-4206-B82C-6670986B5BBC}" type="slidenum">
              <a:rPr kumimoji="1" lang="ja-JP" altLang="en-US" smtClean="0"/>
              <a:t>‹#›</a:t>
            </a:fld>
            <a:endParaRPr kumimoji="1" lang="ja-JP"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9588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DC20C6D-4E65-46E5-BDED-80291AF252D1}" type="datetimeFigureOut">
              <a:rPr kumimoji="1" lang="ja-JP" altLang="en-US" smtClean="0"/>
              <a:t>2017/12/6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1325252-5C4C-4206-B82C-6670986B5BBC}" type="slidenum">
              <a:rPr kumimoji="1" lang="ja-JP" altLang="en-US" smtClean="0"/>
              <a:t>‹#›</a:t>
            </a:fld>
            <a:endParaRPr kumimoji="1" lang="ja-JP" altLang="en-US"/>
          </a:p>
        </p:txBody>
      </p:sp>
    </p:spTree>
    <p:extLst>
      <p:ext uri="{BB962C8B-B14F-4D97-AF65-F5344CB8AC3E}">
        <p14:creationId xmlns:p14="http://schemas.microsoft.com/office/powerpoint/2010/main" val="40791253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8DC20C6D-4E65-46E5-BDED-80291AF252D1}" type="datetimeFigureOut">
              <a:rPr kumimoji="1" lang="ja-JP" altLang="en-US" smtClean="0"/>
              <a:t>2017/12/6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1325252-5C4C-4206-B82C-6670986B5BBC}" type="slidenum">
              <a:rPr kumimoji="1" lang="ja-JP" altLang="en-US" smtClean="0"/>
              <a:t>‹#›</a:t>
            </a:fld>
            <a:endParaRPr kumimoji="1" lang="ja-JP"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35571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8DC20C6D-4E65-46E5-BDED-80291AF252D1}" type="datetimeFigureOut">
              <a:rPr kumimoji="1" lang="ja-JP" altLang="en-US" smtClean="0"/>
              <a:t>2017/12/6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1325252-5C4C-4206-B82C-6670986B5BBC}" type="slidenum">
              <a:rPr kumimoji="1" lang="ja-JP" altLang="en-US" smtClean="0"/>
              <a:t>‹#›</a:t>
            </a:fld>
            <a:endParaRPr kumimoji="1" lang="ja-JP" altLang="en-US"/>
          </a:p>
        </p:txBody>
      </p:sp>
    </p:spTree>
    <p:extLst>
      <p:ext uri="{BB962C8B-B14F-4D97-AF65-F5344CB8AC3E}">
        <p14:creationId xmlns:p14="http://schemas.microsoft.com/office/powerpoint/2010/main" val="5225886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822960" y="2582334"/>
            <a:ext cx="3703320" cy="32867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63440" y="2582334"/>
            <a:ext cx="3703320" cy="32867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8DC20C6D-4E65-46E5-BDED-80291AF252D1}" type="datetimeFigureOut">
              <a:rPr kumimoji="1" lang="ja-JP" altLang="en-US" smtClean="0"/>
              <a:t>2017/12/6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41325252-5C4C-4206-B82C-6670986B5BBC}" type="slidenum">
              <a:rPr kumimoji="1" lang="ja-JP" altLang="en-US" smtClean="0"/>
              <a:t>‹#›</a:t>
            </a:fld>
            <a:endParaRPr kumimoji="1" lang="ja-JP" altLang="en-US"/>
          </a:p>
        </p:txBody>
      </p:sp>
    </p:spTree>
    <p:extLst>
      <p:ext uri="{BB962C8B-B14F-4D97-AF65-F5344CB8AC3E}">
        <p14:creationId xmlns:p14="http://schemas.microsoft.com/office/powerpoint/2010/main" val="18961261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8DC20C6D-4E65-46E5-BDED-80291AF252D1}" type="datetimeFigureOut">
              <a:rPr kumimoji="1" lang="ja-JP" altLang="en-US" smtClean="0"/>
              <a:t>2017/12/6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41325252-5C4C-4206-B82C-6670986B5BBC}" type="slidenum">
              <a:rPr kumimoji="1" lang="ja-JP" altLang="en-US" smtClean="0"/>
              <a:t>‹#›</a:t>
            </a:fld>
            <a:endParaRPr kumimoji="1" lang="ja-JP" altLang="en-US"/>
          </a:p>
        </p:txBody>
      </p:sp>
    </p:spTree>
    <p:extLst>
      <p:ext uri="{BB962C8B-B14F-4D97-AF65-F5344CB8AC3E}">
        <p14:creationId xmlns:p14="http://schemas.microsoft.com/office/powerpoint/2010/main" val="27859733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DC20C6D-4E65-46E5-BDED-80291AF252D1}" type="datetimeFigureOut">
              <a:rPr kumimoji="1" lang="ja-JP" altLang="en-US" smtClean="0"/>
              <a:t>2017/12/6</a:t>
            </a:fld>
            <a:endParaRPr kumimoji="1" lang="ja-JP" alt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kumimoji="1" lang="ja-JP" altLang="en-US"/>
          </a:p>
        </p:txBody>
      </p:sp>
      <p:sp>
        <p:nvSpPr>
          <p:cNvPr id="9" name="Slide Number Placeholder 8"/>
          <p:cNvSpPr>
            <a:spLocks noGrp="1"/>
          </p:cNvSpPr>
          <p:nvPr>
            <p:ph type="sldNum" sz="quarter" idx="12"/>
          </p:nvPr>
        </p:nvSpPr>
        <p:spPr/>
        <p:txBody>
          <a:bodyPr/>
          <a:lstStyle/>
          <a:p>
            <a:fld id="{41325252-5C4C-4206-B82C-6670986B5BBC}" type="slidenum">
              <a:rPr kumimoji="1" lang="ja-JP" altLang="en-US" smtClean="0"/>
              <a:t>‹#›</a:t>
            </a:fld>
            <a:endParaRPr kumimoji="1" lang="ja-JP" altLang="en-US"/>
          </a:p>
        </p:txBody>
      </p:sp>
    </p:spTree>
    <p:extLst>
      <p:ext uri="{BB962C8B-B14F-4D97-AF65-F5344CB8AC3E}">
        <p14:creationId xmlns:p14="http://schemas.microsoft.com/office/powerpoint/2010/main" val="1379543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8DC20C6D-4E65-46E5-BDED-80291AF252D1}" type="datetimeFigureOut">
              <a:rPr kumimoji="1" lang="ja-JP" altLang="en-US" smtClean="0"/>
              <a:t>2017/12/6</a:t>
            </a:fld>
            <a:endParaRPr kumimoji="1" lang="ja-JP" alt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kumimoji="1" lang="ja-JP" alt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1325252-5C4C-4206-B82C-6670986B5BBC}" type="slidenum">
              <a:rPr kumimoji="1" lang="ja-JP" altLang="en-US" smtClean="0"/>
              <a:t>‹#›</a:t>
            </a:fld>
            <a:endParaRPr kumimoji="1" lang="ja-JP" altLang="en-US"/>
          </a:p>
        </p:txBody>
      </p:sp>
    </p:spTree>
    <p:extLst>
      <p:ext uri="{BB962C8B-B14F-4D97-AF65-F5344CB8AC3E}">
        <p14:creationId xmlns:p14="http://schemas.microsoft.com/office/powerpoint/2010/main" val="30815239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8DC20C6D-4E65-46E5-BDED-80291AF252D1}" type="datetimeFigureOut">
              <a:rPr kumimoji="1" lang="ja-JP" altLang="en-US" smtClean="0"/>
              <a:t>2017/12/6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1325252-5C4C-4206-B82C-6670986B5BBC}" type="slidenum">
              <a:rPr kumimoji="1" lang="ja-JP" altLang="en-US" smtClean="0"/>
              <a:t>‹#›</a:t>
            </a:fld>
            <a:endParaRPr kumimoji="1" lang="ja-JP" altLang="en-US"/>
          </a:p>
        </p:txBody>
      </p:sp>
    </p:spTree>
    <p:extLst>
      <p:ext uri="{BB962C8B-B14F-4D97-AF65-F5344CB8AC3E}">
        <p14:creationId xmlns:p14="http://schemas.microsoft.com/office/powerpoint/2010/main" val="3404224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DC20C6D-4E65-46E5-BDED-80291AF252D1}" type="datetimeFigureOut">
              <a:rPr kumimoji="1" lang="ja-JP" altLang="en-US" smtClean="0"/>
              <a:t>2017/12/6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1325252-5C4C-4206-B82C-6670986B5BBC}" type="slidenum">
              <a:rPr kumimoji="1" lang="ja-JP" altLang="en-US" smtClean="0"/>
              <a:t>‹#›</a:t>
            </a:fld>
            <a:endParaRPr kumimoji="1" lang="ja-JP" altLang="en-US"/>
          </a:p>
        </p:txBody>
      </p:sp>
    </p:spTree>
    <p:extLst>
      <p:ext uri="{BB962C8B-B14F-4D97-AF65-F5344CB8AC3E}">
        <p14:creationId xmlns:p14="http://schemas.microsoft.com/office/powerpoint/2010/main" val="26346178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DC20C6D-4E65-46E5-BDED-80291AF252D1}" type="datetimeFigureOut">
              <a:rPr kumimoji="1" lang="ja-JP" altLang="en-US" smtClean="0"/>
              <a:t>2017/12/6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1325252-5C4C-4206-B82C-6670986B5BBC}" type="slidenum">
              <a:rPr kumimoji="1" lang="ja-JP" altLang="en-US" smtClean="0"/>
              <a:t>‹#›</a:t>
            </a:fld>
            <a:endParaRPr kumimoji="1" lang="ja-JP" altLang="en-US"/>
          </a:p>
        </p:txBody>
      </p:sp>
    </p:spTree>
    <p:extLst>
      <p:ext uri="{BB962C8B-B14F-4D97-AF65-F5344CB8AC3E}">
        <p14:creationId xmlns:p14="http://schemas.microsoft.com/office/powerpoint/2010/main" val="23038745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8DC20C6D-4E65-46E5-BDED-80291AF252D1}" type="datetimeFigureOut">
              <a:rPr kumimoji="1" lang="ja-JP" altLang="en-US" smtClean="0"/>
              <a:t>2017/12/6</a:t>
            </a:fld>
            <a:endParaRPr kumimoji="1" lang="ja-JP" alt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kumimoji="1" lang="ja-JP" alt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41325252-5C4C-4206-B82C-6670986B5BBC}" type="slidenum">
              <a:rPr kumimoji="1" lang="ja-JP" altLang="en-US" smtClean="0"/>
              <a:t>‹#›</a:t>
            </a:fld>
            <a:endParaRPr kumimoji="1" lang="ja-JP" alt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306466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qiita.com/sisomoti/items/e9d1b4dc756300f75abf"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1">
            <a:extLst>
              <a:ext uri="{FF2B5EF4-FFF2-40B4-BE49-F238E27FC236}">
                <a16:creationId xmlns:a16="http://schemas.microsoft.com/office/drawing/2014/main" id="{2C24AF53-332B-4CE0-9A5B-253CDFF4E467}"/>
              </a:ext>
            </a:extLst>
          </p:cNvPr>
          <p:cNvSpPr>
            <a:spLocks noGrp="1"/>
          </p:cNvSpPr>
          <p:nvPr>
            <p:ph type="ctrTitle"/>
          </p:nvPr>
        </p:nvSpPr>
        <p:spPr>
          <a:xfrm>
            <a:off x="459278" y="1504759"/>
            <a:ext cx="8825399" cy="2397182"/>
          </a:xfrm>
        </p:spPr>
        <p:txBody>
          <a:bodyPr>
            <a:normAutofit/>
          </a:bodyPr>
          <a:lstStyle/>
          <a:p>
            <a:r>
              <a:rPr lang="ja-JP" altLang="en-US" sz="6000" b="1" dirty="0"/>
              <a:t>自動デバッグの概要</a:t>
            </a:r>
          </a:p>
        </p:txBody>
      </p:sp>
      <p:sp>
        <p:nvSpPr>
          <p:cNvPr id="11" name="サブタイトル 10">
            <a:extLst>
              <a:ext uri="{FF2B5EF4-FFF2-40B4-BE49-F238E27FC236}">
                <a16:creationId xmlns:a16="http://schemas.microsoft.com/office/drawing/2014/main" id="{B924806F-FEAF-4C97-B846-7628D60A7B37}"/>
              </a:ext>
            </a:extLst>
          </p:cNvPr>
          <p:cNvSpPr>
            <a:spLocks noGrp="1"/>
          </p:cNvSpPr>
          <p:nvPr>
            <p:ph type="subTitle" idx="1"/>
          </p:nvPr>
        </p:nvSpPr>
        <p:spPr>
          <a:xfrm>
            <a:off x="670292" y="4409163"/>
            <a:ext cx="8009473" cy="1304424"/>
          </a:xfrm>
        </p:spPr>
        <p:txBody>
          <a:bodyPr>
            <a:normAutofit/>
          </a:bodyPr>
          <a:lstStyle/>
          <a:p>
            <a:r>
              <a:rPr lang="ja-JP" altLang="en-US" dirty="0"/>
              <a:t>バグの特徴を用いた自動プログラム修正ツールの比較</a:t>
            </a:r>
            <a:endParaRPr lang="en-US" altLang="ja-JP" dirty="0"/>
          </a:p>
          <a:p>
            <a:r>
              <a:rPr lang="ja-JP" altLang="en-US" dirty="0"/>
              <a:t>ゲーム業界のテスト事情</a:t>
            </a:r>
            <a:endParaRPr kumimoji="1" lang="ja-JP" altLang="en-US" b="1" dirty="0"/>
          </a:p>
        </p:txBody>
      </p:sp>
      <p:sp>
        <p:nvSpPr>
          <p:cNvPr id="13" name="フッター プレースホルダー 12">
            <a:extLst>
              <a:ext uri="{FF2B5EF4-FFF2-40B4-BE49-F238E27FC236}">
                <a16:creationId xmlns:a16="http://schemas.microsoft.com/office/drawing/2014/main" id="{4CF9AEFF-10DE-4D1C-83D8-88B3F0567461}"/>
              </a:ext>
            </a:extLst>
          </p:cNvPr>
          <p:cNvSpPr>
            <a:spLocks noGrp="1"/>
          </p:cNvSpPr>
          <p:nvPr>
            <p:ph type="ftr" sz="quarter" idx="11"/>
          </p:nvPr>
        </p:nvSpPr>
        <p:spPr/>
        <p:txBody>
          <a:bodyPr/>
          <a:lstStyle/>
          <a:p>
            <a:r>
              <a:rPr kumimoji="1" lang="ja-JP" altLang="en-US"/>
              <a:t>デバッグの理論と実践</a:t>
            </a:r>
            <a:endParaRPr kumimoji="1" lang="ja-JP" altLang="en-US" dirty="0"/>
          </a:p>
        </p:txBody>
      </p:sp>
      <p:sp>
        <p:nvSpPr>
          <p:cNvPr id="14" name="スライド番号プレースホルダー 13">
            <a:extLst>
              <a:ext uri="{FF2B5EF4-FFF2-40B4-BE49-F238E27FC236}">
                <a16:creationId xmlns:a16="http://schemas.microsoft.com/office/drawing/2014/main" id="{B933ABAE-A06D-493D-9993-A91774FC587A}"/>
              </a:ext>
            </a:extLst>
          </p:cNvPr>
          <p:cNvSpPr>
            <a:spLocks noGrp="1"/>
          </p:cNvSpPr>
          <p:nvPr>
            <p:ph type="sldNum" sz="quarter" idx="12"/>
          </p:nvPr>
        </p:nvSpPr>
        <p:spPr/>
        <p:txBody>
          <a:bodyPr/>
          <a:lstStyle/>
          <a:p>
            <a:fld id="{0B7C5F9B-2037-4439-A621-83984923E22F}" type="slidenum">
              <a:rPr kumimoji="1" lang="ja-JP" altLang="en-US" smtClean="0"/>
              <a:t>1</a:t>
            </a:fld>
            <a:endParaRPr kumimoji="1" lang="ja-JP" altLang="en-US" dirty="0"/>
          </a:p>
        </p:txBody>
      </p:sp>
      <p:sp>
        <p:nvSpPr>
          <p:cNvPr id="12" name="テキスト ボックス 11">
            <a:extLst>
              <a:ext uri="{FF2B5EF4-FFF2-40B4-BE49-F238E27FC236}">
                <a16:creationId xmlns:a16="http://schemas.microsoft.com/office/drawing/2014/main" id="{E35D47FC-9535-463D-9B29-0B44D4DB7F85}"/>
              </a:ext>
            </a:extLst>
          </p:cNvPr>
          <p:cNvSpPr txBox="1"/>
          <p:nvPr/>
        </p:nvSpPr>
        <p:spPr>
          <a:xfrm>
            <a:off x="680070" y="5501911"/>
            <a:ext cx="4191907" cy="584775"/>
          </a:xfrm>
          <a:prstGeom prst="rect">
            <a:avLst/>
          </a:prstGeom>
          <a:noFill/>
        </p:spPr>
        <p:txBody>
          <a:bodyPr wrap="square" rtlCol="0">
            <a:spAutoFit/>
          </a:bodyPr>
          <a:lstStyle/>
          <a:p>
            <a:r>
              <a:rPr lang="ja-JP" altLang="en-US" sz="1600" b="1" dirty="0"/>
              <a:t>学籍番号　</a:t>
            </a:r>
            <a:r>
              <a:rPr lang="en-US" altLang="ja-JP" sz="1600" b="1" dirty="0"/>
              <a:t>60206299</a:t>
            </a:r>
          </a:p>
          <a:p>
            <a:r>
              <a:rPr lang="ja-JP" altLang="en-US" sz="1600" b="1" dirty="0"/>
              <a:t>氏名　　　　吉富　楓雅</a:t>
            </a:r>
          </a:p>
        </p:txBody>
      </p:sp>
    </p:spTree>
    <p:extLst>
      <p:ext uri="{BB962C8B-B14F-4D97-AF65-F5344CB8AC3E}">
        <p14:creationId xmlns:p14="http://schemas.microsoft.com/office/powerpoint/2010/main" val="9060663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D2DB8F6-A08F-4505-9A0A-4C57D120EF7A}"/>
              </a:ext>
            </a:extLst>
          </p:cNvPr>
          <p:cNvSpPr>
            <a:spLocks noGrp="1"/>
          </p:cNvSpPr>
          <p:nvPr>
            <p:ph type="title"/>
          </p:nvPr>
        </p:nvSpPr>
        <p:spPr/>
        <p:txBody>
          <a:bodyPr/>
          <a:lstStyle/>
          <a:p>
            <a:pPr algn="ctr"/>
            <a:r>
              <a:rPr kumimoji="1" lang="ja-JP" altLang="en-US" dirty="0"/>
              <a:t>目次</a:t>
            </a:r>
          </a:p>
        </p:txBody>
      </p:sp>
      <p:sp>
        <p:nvSpPr>
          <p:cNvPr id="3" name="コンテンツ プレースホルダー 2">
            <a:extLst>
              <a:ext uri="{FF2B5EF4-FFF2-40B4-BE49-F238E27FC236}">
                <a16:creationId xmlns:a16="http://schemas.microsoft.com/office/drawing/2014/main" id="{1FDA4422-FF4E-4B2C-B641-4A631A4F4699}"/>
              </a:ext>
            </a:extLst>
          </p:cNvPr>
          <p:cNvSpPr>
            <a:spLocks noGrp="1"/>
          </p:cNvSpPr>
          <p:nvPr>
            <p:ph idx="1"/>
          </p:nvPr>
        </p:nvSpPr>
        <p:spPr>
          <a:xfrm>
            <a:off x="822960" y="2548036"/>
            <a:ext cx="7543801" cy="4023360"/>
          </a:xfrm>
        </p:spPr>
        <p:txBody>
          <a:bodyPr/>
          <a:lstStyle/>
          <a:p>
            <a:r>
              <a:rPr kumimoji="1" lang="en-US" altLang="ja-JP" sz="2400" dirty="0"/>
              <a:t>1.</a:t>
            </a:r>
            <a:r>
              <a:rPr kumimoji="1" lang="ja-JP" altLang="en-US" sz="2400" dirty="0"/>
              <a:t>　</a:t>
            </a:r>
            <a:r>
              <a:rPr lang="ja-JP" altLang="en-US" sz="2400" dirty="0"/>
              <a:t>バグの特徴を用いた自動プログラム修正ツールの比較</a:t>
            </a:r>
            <a:endParaRPr lang="en-US" altLang="ja-JP" sz="2400" dirty="0"/>
          </a:p>
          <a:p>
            <a:endParaRPr kumimoji="1" lang="en-US" altLang="ja-JP" sz="2400" dirty="0"/>
          </a:p>
          <a:p>
            <a:r>
              <a:rPr lang="en-US" altLang="ja-JP" sz="2400" dirty="0"/>
              <a:t>2.</a:t>
            </a:r>
            <a:r>
              <a:rPr lang="ja-JP" altLang="en-US" sz="2400" dirty="0"/>
              <a:t>　ゲーム業界のテスト事情</a:t>
            </a:r>
            <a:endParaRPr lang="en-US" altLang="ja-JP" sz="2400" dirty="0"/>
          </a:p>
          <a:p>
            <a:endParaRPr kumimoji="1" lang="ja-JP" altLang="en-US" dirty="0"/>
          </a:p>
        </p:txBody>
      </p:sp>
      <p:sp>
        <p:nvSpPr>
          <p:cNvPr id="4" name="テキスト ボックス 3">
            <a:extLst>
              <a:ext uri="{FF2B5EF4-FFF2-40B4-BE49-F238E27FC236}">
                <a16:creationId xmlns:a16="http://schemas.microsoft.com/office/drawing/2014/main" id="{532C523C-C734-4FD8-8D3F-F0FDC94F7C7E}"/>
              </a:ext>
            </a:extLst>
          </p:cNvPr>
          <p:cNvSpPr txBox="1"/>
          <p:nvPr/>
        </p:nvSpPr>
        <p:spPr>
          <a:xfrm>
            <a:off x="4714435" y="4529797"/>
            <a:ext cx="3606605" cy="1384995"/>
          </a:xfrm>
          <a:prstGeom prst="rect">
            <a:avLst/>
          </a:prstGeom>
          <a:noFill/>
        </p:spPr>
        <p:txBody>
          <a:bodyPr wrap="square" rtlCol="0">
            <a:spAutoFit/>
          </a:bodyPr>
          <a:lstStyle/>
          <a:p>
            <a:r>
              <a:rPr kumimoji="1" lang="ja-JP" altLang="en-US" sz="2800" dirty="0"/>
              <a:t>本を読めなかったので様々な事例についてお話します</a:t>
            </a:r>
          </a:p>
        </p:txBody>
      </p:sp>
      <p:sp>
        <p:nvSpPr>
          <p:cNvPr id="5" name="正方形/長方形 4">
            <a:extLst>
              <a:ext uri="{FF2B5EF4-FFF2-40B4-BE49-F238E27FC236}">
                <a16:creationId xmlns:a16="http://schemas.microsoft.com/office/drawing/2014/main" id="{372944B5-7994-4E03-8C06-45A10ED012A2}"/>
              </a:ext>
            </a:extLst>
          </p:cNvPr>
          <p:cNvSpPr/>
          <p:nvPr/>
        </p:nvSpPr>
        <p:spPr>
          <a:xfrm>
            <a:off x="4714435" y="4529797"/>
            <a:ext cx="3606605" cy="138499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6484022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043BF2D-20D8-4518-94F4-A2C192B2304F}"/>
              </a:ext>
            </a:extLst>
          </p:cNvPr>
          <p:cNvSpPr>
            <a:spLocks noGrp="1"/>
          </p:cNvSpPr>
          <p:nvPr>
            <p:ph type="title"/>
          </p:nvPr>
        </p:nvSpPr>
        <p:spPr/>
        <p:txBody>
          <a:bodyPr/>
          <a:lstStyle/>
          <a:p>
            <a:pPr algn="ctr"/>
            <a:r>
              <a:rPr kumimoji="1" lang="ja-JP" altLang="en-US" dirty="0"/>
              <a:t>引用</a:t>
            </a:r>
          </a:p>
        </p:txBody>
      </p:sp>
      <p:sp>
        <p:nvSpPr>
          <p:cNvPr id="3" name="コンテンツ プレースホルダー 2">
            <a:extLst>
              <a:ext uri="{FF2B5EF4-FFF2-40B4-BE49-F238E27FC236}">
                <a16:creationId xmlns:a16="http://schemas.microsoft.com/office/drawing/2014/main" id="{82CF56BC-A137-4F0B-83B7-C790C4CB1454}"/>
              </a:ext>
            </a:extLst>
          </p:cNvPr>
          <p:cNvSpPr>
            <a:spLocks noGrp="1"/>
          </p:cNvSpPr>
          <p:nvPr>
            <p:ph idx="1"/>
          </p:nvPr>
        </p:nvSpPr>
        <p:spPr>
          <a:xfrm>
            <a:off x="768589" y="1845734"/>
            <a:ext cx="7543801" cy="4023360"/>
          </a:xfrm>
        </p:spPr>
        <p:txBody>
          <a:bodyPr/>
          <a:lstStyle/>
          <a:p>
            <a:r>
              <a:rPr lang="en-US" altLang="ja-JP" dirty="0"/>
              <a:t>1.</a:t>
            </a:r>
          </a:p>
          <a:p>
            <a:r>
              <a:rPr lang="en-US" altLang="ja-JP" sz="2400" dirty="0"/>
              <a:t>-</a:t>
            </a:r>
            <a:r>
              <a:rPr lang="ja-JP" altLang="en-US" sz="2400" dirty="0"/>
              <a:t>バグの特徴を用いた自動プログラム修正ツールの比較</a:t>
            </a:r>
            <a:r>
              <a:rPr lang="en-US" altLang="ja-JP" sz="2400" dirty="0"/>
              <a:t>-</a:t>
            </a:r>
          </a:p>
          <a:p>
            <a:r>
              <a:rPr lang="ja-JP" altLang="en-US" sz="1400" dirty="0"/>
              <a:t>大阪大学 大学院情報科学研究科 コンピュータサイエンス専攻</a:t>
            </a:r>
            <a:endParaRPr lang="en-US" altLang="ja-JP" sz="1400" dirty="0"/>
          </a:p>
          <a:p>
            <a:r>
              <a:rPr lang="zh-TW" altLang="en-US" sz="1400" dirty="0"/>
              <a:t>指導教員 楠本　真二　教授</a:t>
            </a:r>
            <a:r>
              <a:rPr lang="ja-JP" altLang="en-US" sz="1400" dirty="0"/>
              <a:t>　　</a:t>
            </a:r>
            <a:r>
              <a:rPr lang="zh-TW" altLang="en-US" sz="1400" dirty="0"/>
              <a:t>報告者 横山　晴樹</a:t>
            </a:r>
            <a:endParaRPr lang="en-US" altLang="zh-TW" sz="1400" dirty="0"/>
          </a:p>
          <a:p>
            <a:r>
              <a:rPr lang="ja-JP" altLang="en-US" sz="1400" dirty="0"/>
              <a:t>平成</a:t>
            </a:r>
            <a:r>
              <a:rPr lang="en-US" altLang="ja-JP" sz="1400" dirty="0"/>
              <a:t>29 </a:t>
            </a:r>
            <a:r>
              <a:rPr lang="ja-JP" altLang="en-US" sz="1400" dirty="0"/>
              <a:t>年</a:t>
            </a:r>
            <a:r>
              <a:rPr lang="en-US" altLang="ja-JP" sz="1400" dirty="0"/>
              <a:t>2 </a:t>
            </a:r>
            <a:r>
              <a:rPr lang="ja-JP" altLang="en-US" sz="1400" dirty="0"/>
              <a:t>月</a:t>
            </a:r>
            <a:r>
              <a:rPr lang="en-US" altLang="ja-JP" sz="1400" dirty="0"/>
              <a:t>7 </a:t>
            </a:r>
            <a:r>
              <a:rPr lang="ja-JP" altLang="en-US" sz="1400" dirty="0"/>
              <a:t>日</a:t>
            </a:r>
            <a:endParaRPr lang="zh-TW" altLang="en-US" sz="1050" dirty="0"/>
          </a:p>
          <a:p>
            <a:pPr marL="0" indent="0">
              <a:buNone/>
            </a:pPr>
            <a:r>
              <a:rPr lang="en-US" altLang="ja-JP" dirty="0"/>
              <a:t>  2.</a:t>
            </a:r>
          </a:p>
          <a:p>
            <a:pPr marL="0" indent="0">
              <a:buNone/>
            </a:pPr>
            <a:r>
              <a:rPr lang="en-US" altLang="ja-JP" dirty="0"/>
              <a:t>  </a:t>
            </a:r>
            <a:r>
              <a:rPr lang="en-US" altLang="ja-JP" sz="2400" dirty="0"/>
              <a:t>-</a:t>
            </a:r>
            <a:r>
              <a:rPr lang="ja-JP" altLang="en-US" sz="2400" dirty="0"/>
              <a:t>ゲーム業界のテスト事情</a:t>
            </a:r>
            <a:r>
              <a:rPr lang="en-US" altLang="ja-JP" sz="2400" dirty="0"/>
              <a:t>-</a:t>
            </a:r>
          </a:p>
          <a:p>
            <a:pPr marL="0" indent="0">
              <a:buNone/>
            </a:pPr>
            <a:r>
              <a:rPr lang="en-US" altLang="ja-JP" dirty="0">
                <a:hlinkClick r:id="rId2"/>
              </a:rPr>
              <a:t>https://qiita.com/sisomoti/items/e9d1b4dc756300f75abf</a:t>
            </a:r>
            <a:endParaRPr lang="en-US" altLang="ja-JP" dirty="0"/>
          </a:p>
          <a:p>
            <a:pPr marL="0" indent="0">
              <a:buNone/>
            </a:pPr>
            <a:r>
              <a:rPr lang="ja-JP" altLang="en-US" sz="1600" dirty="0"/>
              <a:t>　記事：</a:t>
            </a:r>
            <a:r>
              <a:rPr lang="en-US" altLang="ja-JP" sz="1600" dirty="0"/>
              <a:t>2016</a:t>
            </a:r>
            <a:r>
              <a:rPr lang="ja-JP" altLang="en-US" sz="1600" dirty="0"/>
              <a:t>年</a:t>
            </a:r>
            <a:r>
              <a:rPr lang="en-US" altLang="ja-JP" sz="1600" dirty="0"/>
              <a:t>12</a:t>
            </a:r>
            <a:r>
              <a:rPr lang="ja-JP" altLang="en-US" sz="1600" dirty="0"/>
              <a:t>月</a:t>
            </a:r>
            <a:r>
              <a:rPr lang="en-US" altLang="ja-JP" sz="1600" dirty="0"/>
              <a:t>16</a:t>
            </a:r>
            <a:r>
              <a:rPr lang="ja-JP" altLang="en-US" sz="1600" dirty="0"/>
              <a:t>日</a:t>
            </a:r>
            <a:endParaRPr kumimoji="1" lang="ja-JP" altLang="en-US" sz="1600" dirty="0"/>
          </a:p>
        </p:txBody>
      </p:sp>
    </p:spTree>
    <p:extLst>
      <p:ext uri="{BB962C8B-B14F-4D97-AF65-F5344CB8AC3E}">
        <p14:creationId xmlns:p14="http://schemas.microsoft.com/office/powerpoint/2010/main" val="31186322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A61337B1-DCB1-4205-8254-C2D5691C8CBA}"/>
              </a:ext>
            </a:extLst>
          </p:cNvPr>
          <p:cNvSpPr>
            <a:spLocks noGrp="1"/>
          </p:cNvSpPr>
          <p:nvPr>
            <p:ph type="title" idx="4294967295"/>
          </p:nvPr>
        </p:nvSpPr>
        <p:spPr>
          <a:xfrm>
            <a:off x="800100" y="2703512"/>
            <a:ext cx="7543800" cy="1450975"/>
          </a:xfrm>
        </p:spPr>
        <p:txBody>
          <a:bodyPr/>
          <a:lstStyle/>
          <a:p>
            <a:r>
              <a:rPr lang="ja-JP" altLang="en-US" dirty="0"/>
              <a:t>バグの特徴を用いた自動プログラム修正ツールの比較</a:t>
            </a:r>
            <a:endParaRPr kumimoji="1" lang="ja-JP" altLang="en-US" dirty="0"/>
          </a:p>
        </p:txBody>
      </p:sp>
      <p:pic>
        <p:nvPicPr>
          <p:cNvPr id="8" name="図 7">
            <a:extLst>
              <a:ext uri="{FF2B5EF4-FFF2-40B4-BE49-F238E27FC236}">
                <a16:creationId xmlns:a16="http://schemas.microsoft.com/office/drawing/2014/main" id="{54387E5B-4784-4401-B2D9-C985C7A67C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78635" y="4005774"/>
            <a:ext cx="2324687" cy="2324687"/>
          </a:xfrm>
          <a:prstGeom prst="rect">
            <a:avLst/>
          </a:prstGeom>
        </p:spPr>
      </p:pic>
    </p:spTree>
    <p:extLst>
      <p:ext uri="{BB962C8B-B14F-4D97-AF65-F5344CB8AC3E}">
        <p14:creationId xmlns:p14="http://schemas.microsoft.com/office/powerpoint/2010/main" val="18551011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07CD076-03E8-42B8-A2CF-3CB606516135}"/>
              </a:ext>
            </a:extLst>
          </p:cNvPr>
          <p:cNvSpPr>
            <a:spLocks noGrp="1"/>
          </p:cNvSpPr>
          <p:nvPr>
            <p:ph type="title"/>
          </p:nvPr>
        </p:nvSpPr>
        <p:spPr/>
        <p:txBody>
          <a:bodyPr/>
          <a:lstStyle/>
          <a:p>
            <a:pPr algn="ctr"/>
            <a:r>
              <a:rPr kumimoji="1" lang="ja-JP" altLang="en-US" dirty="0"/>
              <a:t>デバッグにかかる労力</a:t>
            </a:r>
          </a:p>
        </p:txBody>
      </p:sp>
      <p:sp>
        <p:nvSpPr>
          <p:cNvPr id="3" name="コンテンツ プレースホルダー 2">
            <a:extLst>
              <a:ext uri="{FF2B5EF4-FFF2-40B4-BE49-F238E27FC236}">
                <a16:creationId xmlns:a16="http://schemas.microsoft.com/office/drawing/2014/main" id="{F0CBC46F-FE8A-4ED3-B826-0789B574533A}"/>
              </a:ext>
            </a:extLst>
          </p:cNvPr>
          <p:cNvSpPr>
            <a:spLocks noGrp="1"/>
          </p:cNvSpPr>
          <p:nvPr>
            <p:ph idx="1"/>
          </p:nvPr>
        </p:nvSpPr>
        <p:spPr>
          <a:xfrm>
            <a:off x="822960" y="2324035"/>
            <a:ext cx="7543801" cy="4023360"/>
          </a:xfrm>
        </p:spPr>
        <p:txBody>
          <a:bodyPr/>
          <a:lstStyle/>
          <a:p>
            <a:r>
              <a:rPr kumimoji="1" lang="ja-JP" altLang="en-US" sz="2400" dirty="0"/>
              <a:t>・デバッグは開発者が多大な労力を要する作業</a:t>
            </a:r>
            <a:endParaRPr lang="en-US" altLang="ja-JP" sz="2400" dirty="0"/>
          </a:p>
          <a:p>
            <a:pPr marL="0" indent="0">
              <a:buNone/>
            </a:pPr>
            <a:r>
              <a:rPr kumimoji="1" lang="ja-JP" altLang="en-US" sz="2400" dirty="0"/>
              <a:t>  ・デバッグにかかる費用は世界中に年間推定</a:t>
            </a:r>
            <a:r>
              <a:rPr kumimoji="1" lang="en-US" altLang="ja-JP" sz="2400" dirty="0"/>
              <a:t>3000</a:t>
            </a:r>
            <a:r>
              <a:rPr kumimoji="1" lang="ja-JP" altLang="en-US" sz="2400" dirty="0"/>
              <a:t>億ドル</a:t>
            </a:r>
            <a:endParaRPr kumimoji="1" lang="en-US" altLang="ja-JP" sz="2400" dirty="0"/>
          </a:p>
          <a:p>
            <a:pPr marL="0" indent="0">
              <a:buNone/>
            </a:pPr>
            <a:endParaRPr lang="en-US" altLang="ja-JP" sz="2400" dirty="0"/>
          </a:p>
          <a:p>
            <a:pPr marL="0" indent="0">
              <a:buNone/>
            </a:pPr>
            <a:endParaRPr kumimoji="1" lang="en-US" altLang="ja-JP" sz="2400" dirty="0"/>
          </a:p>
          <a:p>
            <a:pPr marL="0" indent="0">
              <a:buNone/>
            </a:pPr>
            <a:r>
              <a:rPr lang="ja-JP" altLang="en-US" sz="2400" dirty="0"/>
              <a:t>　・近年</a:t>
            </a:r>
            <a:r>
              <a:rPr lang="en-US" altLang="ja-JP" sz="2400" dirty="0"/>
              <a:t>,  </a:t>
            </a:r>
            <a:r>
              <a:rPr lang="ja-JP" altLang="en-US" sz="2400" dirty="0"/>
              <a:t>デバッグの支援に向けて自動プログラムの修正に関する多数の手法が提案されており</a:t>
            </a:r>
            <a:r>
              <a:rPr lang="en-US" altLang="ja-JP" sz="2400" dirty="0"/>
              <a:t>,</a:t>
            </a:r>
            <a:r>
              <a:rPr lang="ja-JP" altLang="en-US" sz="2400" dirty="0"/>
              <a:t>　ツールの公開も行われている</a:t>
            </a:r>
            <a:r>
              <a:rPr lang="en-US" altLang="ja-JP" sz="2400" dirty="0"/>
              <a:t>.</a:t>
            </a:r>
            <a:endParaRPr lang="ja-JP" altLang="en-US" sz="2400" dirty="0"/>
          </a:p>
          <a:p>
            <a:pPr marL="0" indent="0">
              <a:buNone/>
            </a:pPr>
            <a:endParaRPr kumimoji="1" lang="ja-JP" altLang="en-US" dirty="0"/>
          </a:p>
        </p:txBody>
      </p:sp>
      <p:sp>
        <p:nvSpPr>
          <p:cNvPr id="4" name="下矢印 3"/>
          <p:cNvSpPr/>
          <p:nvPr/>
        </p:nvSpPr>
        <p:spPr>
          <a:xfrm>
            <a:off x="3810146" y="3429000"/>
            <a:ext cx="1523707" cy="80273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3971105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a:t>自動プログラム修正</a:t>
            </a:r>
          </a:p>
        </p:txBody>
      </p:sp>
      <p:sp>
        <p:nvSpPr>
          <p:cNvPr id="3" name="コンテンツ プレースホルダー 2"/>
          <p:cNvSpPr>
            <a:spLocks noGrp="1"/>
          </p:cNvSpPr>
          <p:nvPr>
            <p:ph idx="1"/>
          </p:nvPr>
        </p:nvSpPr>
        <p:spPr>
          <a:xfrm>
            <a:off x="822960" y="1845732"/>
            <a:ext cx="8169812" cy="4526931"/>
          </a:xfrm>
        </p:spPr>
        <p:txBody>
          <a:bodyPr>
            <a:normAutofit/>
          </a:bodyPr>
          <a:lstStyle/>
          <a:p>
            <a:pPr marL="0" indent="0">
              <a:buNone/>
            </a:pPr>
            <a:r>
              <a:rPr kumimoji="1" lang="ja-JP" altLang="en-US" sz="2400" dirty="0"/>
              <a:t>近年</a:t>
            </a:r>
            <a:r>
              <a:rPr kumimoji="1" lang="en-US" altLang="ja-JP" sz="2400" dirty="0"/>
              <a:t>,</a:t>
            </a:r>
            <a:r>
              <a:rPr kumimoji="1" lang="ja-JP" altLang="en-US" sz="2400" dirty="0"/>
              <a:t>デバッグの自動化に向けた研究が活発に行われている　</a:t>
            </a:r>
            <a:endParaRPr kumimoji="1" lang="en-US" altLang="ja-JP" sz="2400" dirty="0"/>
          </a:p>
          <a:p>
            <a:pPr marL="0" indent="0">
              <a:buNone/>
            </a:pPr>
            <a:endParaRPr lang="en-US" altLang="ja-JP" sz="2400" dirty="0"/>
          </a:p>
          <a:p>
            <a:pPr marL="0" indent="0">
              <a:buNone/>
            </a:pPr>
            <a:r>
              <a:rPr kumimoji="1" lang="ja-JP" altLang="en-US" sz="2400" dirty="0"/>
              <a:t>デバッグの主要な作業</a:t>
            </a:r>
            <a:endParaRPr kumimoji="1" lang="en-US" altLang="ja-JP" sz="2400" dirty="0"/>
          </a:p>
          <a:p>
            <a:pPr marL="0" indent="0">
              <a:buNone/>
            </a:pPr>
            <a:r>
              <a:rPr lang="ja-JP" altLang="en-US" sz="2400" dirty="0"/>
              <a:t>・欠陥の所在の特定</a:t>
            </a:r>
            <a:endParaRPr lang="en-US" altLang="ja-JP" sz="2400" dirty="0"/>
          </a:p>
          <a:p>
            <a:pPr marL="0" indent="0">
              <a:buNone/>
            </a:pPr>
            <a:r>
              <a:rPr kumimoji="1" lang="ja-JP" altLang="en-US" sz="2400" dirty="0"/>
              <a:t>・ソースコードの修正</a:t>
            </a:r>
            <a:endParaRPr kumimoji="1" lang="en-US" altLang="ja-JP" sz="2400" dirty="0"/>
          </a:p>
          <a:p>
            <a:pPr marL="0" indent="0">
              <a:buNone/>
            </a:pPr>
            <a:endParaRPr kumimoji="1" lang="en-US" altLang="ja-JP" sz="2400" dirty="0"/>
          </a:p>
          <a:p>
            <a:pPr marL="0" indent="0">
              <a:buNone/>
            </a:pPr>
            <a:r>
              <a:rPr lang="ja-JP" altLang="en-US" sz="2400" dirty="0"/>
              <a:t>以上の作業を自動化する技術</a:t>
            </a:r>
            <a:endParaRPr lang="en-US" altLang="ja-JP" sz="2400" dirty="0"/>
          </a:p>
          <a:p>
            <a:pPr marL="0" indent="0">
              <a:buNone/>
            </a:pPr>
            <a:r>
              <a:rPr kumimoji="1" lang="ja-JP" altLang="en-US" sz="2400" dirty="0"/>
              <a:t>・</a:t>
            </a:r>
            <a:r>
              <a:rPr kumimoji="1" lang="ja-JP" altLang="en-US" sz="2400" dirty="0">
                <a:solidFill>
                  <a:srgbClr val="FF0000"/>
                </a:solidFill>
              </a:rPr>
              <a:t>自動欠陥限局</a:t>
            </a:r>
            <a:endParaRPr kumimoji="1" lang="en-US" altLang="ja-JP" sz="2400" dirty="0">
              <a:solidFill>
                <a:srgbClr val="FF0000"/>
              </a:solidFill>
            </a:endParaRPr>
          </a:p>
          <a:p>
            <a:pPr marL="0" indent="0">
              <a:buNone/>
            </a:pPr>
            <a:r>
              <a:rPr lang="ja-JP" altLang="en-US" sz="2400" dirty="0"/>
              <a:t>・</a:t>
            </a:r>
            <a:r>
              <a:rPr lang="ja-JP" altLang="en-US" sz="2400" dirty="0">
                <a:solidFill>
                  <a:srgbClr val="FF0000"/>
                </a:solidFill>
              </a:rPr>
              <a:t>自動プログラム修正</a:t>
            </a:r>
            <a:endParaRPr kumimoji="1" lang="ja-JP" altLang="en-US" sz="2400" dirty="0">
              <a:solidFill>
                <a:srgbClr val="FF0000"/>
              </a:solidFill>
            </a:endParaRPr>
          </a:p>
        </p:txBody>
      </p:sp>
    </p:spTree>
    <p:extLst>
      <p:ext uri="{BB962C8B-B14F-4D97-AF65-F5344CB8AC3E}">
        <p14:creationId xmlns:p14="http://schemas.microsoft.com/office/powerpoint/2010/main" val="39967590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デバッグ自動化技術の概要</a:t>
            </a:r>
          </a:p>
        </p:txBody>
      </p:sp>
      <p:pic>
        <p:nvPicPr>
          <p:cNvPr id="4" name="コンテンツ プレースホルダー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199504" y="1865869"/>
            <a:ext cx="4436074" cy="4423719"/>
          </a:xfrm>
        </p:spPr>
      </p:pic>
    </p:spTree>
    <p:extLst>
      <p:ext uri="{BB962C8B-B14F-4D97-AF65-F5344CB8AC3E}">
        <p14:creationId xmlns:p14="http://schemas.microsoft.com/office/powerpoint/2010/main" val="1943783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4000" dirty="0"/>
              <a:t>自動プログラム修正の処理概要</a:t>
            </a:r>
          </a:p>
        </p:txBody>
      </p:sp>
      <p:pic>
        <p:nvPicPr>
          <p:cNvPr id="6" name="コンテンツ プレースホルダー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57838" y="1841157"/>
            <a:ext cx="5474043" cy="4448433"/>
          </a:xfrm>
        </p:spPr>
      </p:pic>
    </p:spTree>
    <p:extLst>
      <p:ext uri="{BB962C8B-B14F-4D97-AF65-F5344CB8AC3E}">
        <p14:creationId xmlns:p14="http://schemas.microsoft.com/office/powerpoint/2010/main" val="15468402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3A88AD5C-E7FF-48F1-8346-F83B5D62C093}"/>
              </a:ext>
            </a:extLst>
          </p:cNvPr>
          <p:cNvSpPr>
            <a:spLocks noGrp="1"/>
          </p:cNvSpPr>
          <p:nvPr>
            <p:ph type="title" idx="4294967295"/>
          </p:nvPr>
        </p:nvSpPr>
        <p:spPr>
          <a:xfrm>
            <a:off x="1220373" y="2424333"/>
            <a:ext cx="7543800" cy="1450975"/>
          </a:xfrm>
        </p:spPr>
        <p:txBody>
          <a:bodyPr/>
          <a:lstStyle/>
          <a:p>
            <a:r>
              <a:rPr lang="ja-JP" altLang="en-US" dirty="0"/>
              <a:t>ゲーム業界のテスト事情</a:t>
            </a:r>
            <a:endParaRPr kumimoji="1" lang="ja-JP" altLang="en-US" dirty="0"/>
          </a:p>
        </p:txBody>
      </p:sp>
      <p:pic>
        <p:nvPicPr>
          <p:cNvPr id="6" name="図 5">
            <a:extLst>
              <a:ext uri="{FF2B5EF4-FFF2-40B4-BE49-F238E27FC236}">
                <a16:creationId xmlns:a16="http://schemas.microsoft.com/office/drawing/2014/main" id="{DB47E170-7631-439B-8A59-25755F65C1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0258" y="3781629"/>
            <a:ext cx="2714592" cy="2714592"/>
          </a:xfrm>
          <a:prstGeom prst="rect">
            <a:avLst/>
          </a:prstGeom>
        </p:spPr>
      </p:pic>
    </p:spTree>
    <p:extLst>
      <p:ext uri="{BB962C8B-B14F-4D97-AF65-F5344CB8AC3E}">
        <p14:creationId xmlns:p14="http://schemas.microsoft.com/office/powerpoint/2010/main" val="41121264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lgn="ctr"/>
            <a:r>
              <a:rPr kumimoji="1" lang="ja-JP" altLang="en-US" sz="4000" dirty="0"/>
              <a:t>ゲーム業界でテストはしている？</a:t>
            </a:r>
          </a:p>
        </p:txBody>
      </p:sp>
      <p:sp>
        <p:nvSpPr>
          <p:cNvPr id="3" name="コンテンツ プレースホルダー 2"/>
          <p:cNvSpPr>
            <a:spLocks noGrp="1"/>
          </p:cNvSpPr>
          <p:nvPr>
            <p:ph idx="1"/>
          </p:nvPr>
        </p:nvSpPr>
        <p:spPr>
          <a:xfrm>
            <a:off x="822959" y="1845733"/>
            <a:ext cx="7543801" cy="4470661"/>
          </a:xfrm>
        </p:spPr>
        <p:txBody>
          <a:bodyPr>
            <a:normAutofit lnSpcReduction="10000"/>
          </a:bodyPr>
          <a:lstStyle/>
          <a:p>
            <a:r>
              <a:rPr kumimoji="1" lang="ja-JP" altLang="en-US" sz="2800" dirty="0"/>
              <a:t>ゲームアプリはソフトウェア業界のようなテストはほぼしていない</a:t>
            </a:r>
            <a:endParaRPr lang="en-US" altLang="ja-JP" sz="2800" dirty="0"/>
          </a:p>
          <a:p>
            <a:endParaRPr kumimoji="1" lang="en-US" altLang="ja-JP" sz="2800" dirty="0"/>
          </a:p>
          <a:p>
            <a:endParaRPr lang="en-US" altLang="ja-JP" sz="2800" dirty="0"/>
          </a:p>
          <a:p>
            <a:r>
              <a:rPr lang="ja-JP" altLang="en-US" sz="2800" dirty="0"/>
              <a:t>            代わりに</a:t>
            </a:r>
            <a:r>
              <a:rPr lang="ja-JP" altLang="en-US" sz="2800" dirty="0">
                <a:solidFill>
                  <a:srgbClr val="FF0000"/>
                </a:solidFill>
              </a:rPr>
              <a:t>デバッグ</a:t>
            </a:r>
            <a:r>
              <a:rPr lang="ja-JP" altLang="en-US" sz="2800" dirty="0"/>
              <a:t>が行われている</a:t>
            </a:r>
            <a:endParaRPr lang="en-US" altLang="ja-JP" sz="2800" dirty="0"/>
          </a:p>
          <a:p>
            <a:endParaRPr lang="en-US" altLang="ja-JP" sz="2800" dirty="0"/>
          </a:p>
          <a:p>
            <a:r>
              <a:rPr kumimoji="1" lang="ja-JP" altLang="en-US" sz="2800" dirty="0"/>
              <a:t>サーバ・ライブラリ・ツール</a:t>
            </a:r>
            <a:r>
              <a:rPr lang="en-US" altLang="ja-JP" sz="2800" dirty="0"/>
              <a:t>: </a:t>
            </a:r>
            <a:r>
              <a:rPr kumimoji="1" lang="ja-JP" altLang="en-US" sz="2800" dirty="0"/>
              <a:t>単体テスト</a:t>
            </a:r>
            <a:endParaRPr kumimoji="1" lang="en-US" altLang="ja-JP" sz="2800" dirty="0"/>
          </a:p>
          <a:p>
            <a:r>
              <a:rPr kumimoji="1" lang="ja-JP" altLang="en-US" sz="2800" dirty="0">
                <a:solidFill>
                  <a:srgbClr val="FF0000"/>
                </a:solidFill>
              </a:rPr>
              <a:t>結合テスト</a:t>
            </a:r>
            <a:r>
              <a:rPr kumimoji="1" lang="en-US" altLang="ja-JP" sz="2800" dirty="0">
                <a:solidFill>
                  <a:srgbClr val="FF0000"/>
                </a:solidFill>
              </a:rPr>
              <a:t>,  </a:t>
            </a:r>
            <a:r>
              <a:rPr kumimoji="1" lang="ja-JP" altLang="en-US" sz="2800" dirty="0">
                <a:solidFill>
                  <a:srgbClr val="FF0000"/>
                </a:solidFill>
              </a:rPr>
              <a:t>テスト設計</a:t>
            </a:r>
            <a:r>
              <a:rPr kumimoji="1" lang="en-US" altLang="ja-JP" sz="2800" dirty="0">
                <a:solidFill>
                  <a:srgbClr val="FF0000"/>
                </a:solidFill>
              </a:rPr>
              <a:t>,</a:t>
            </a:r>
            <a:r>
              <a:rPr kumimoji="1" lang="ja-JP" altLang="en-US" sz="2800" dirty="0">
                <a:solidFill>
                  <a:srgbClr val="FF0000"/>
                </a:solidFill>
              </a:rPr>
              <a:t>　テスト仕様書はほぼ存在していない</a:t>
            </a:r>
          </a:p>
        </p:txBody>
      </p:sp>
      <p:sp>
        <p:nvSpPr>
          <p:cNvPr id="4" name="矢印: 下 3">
            <a:extLst>
              <a:ext uri="{FF2B5EF4-FFF2-40B4-BE49-F238E27FC236}">
                <a16:creationId xmlns:a16="http://schemas.microsoft.com/office/drawing/2014/main" id="{4DCEC295-3570-4BA5-A0F5-0075516C4CD7}"/>
              </a:ext>
            </a:extLst>
          </p:cNvPr>
          <p:cNvSpPr/>
          <p:nvPr/>
        </p:nvSpPr>
        <p:spPr>
          <a:xfrm>
            <a:off x="2996419" y="2686930"/>
            <a:ext cx="2025748" cy="74207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4491296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a:t>ゲームにおけるバグの例</a:t>
            </a:r>
          </a:p>
        </p:txBody>
      </p:sp>
      <p:pic>
        <p:nvPicPr>
          <p:cNvPr id="4" name="コンテンツ プレースホルダー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12108" y="1846263"/>
            <a:ext cx="7080422" cy="4455683"/>
          </a:xfrm>
        </p:spPr>
      </p:pic>
    </p:spTree>
    <p:extLst>
      <p:ext uri="{BB962C8B-B14F-4D97-AF65-F5344CB8AC3E}">
        <p14:creationId xmlns:p14="http://schemas.microsoft.com/office/powerpoint/2010/main" val="1035504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4400" dirty="0"/>
              <a:t>一般的なテストはあまりしない</a:t>
            </a:r>
          </a:p>
        </p:txBody>
      </p:sp>
      <p:sp>
        <p:nvSpPr>
          <p:cNvPr id="3" name="コンテンツ プレースホルダー 2"/>
          <p:cNvSpPr>
            <a:spLocks noGrp="1"/>
          </p:cNvSpPr>
          <p:nvPr>
            <p:ph idx="1"/>
          </p:nvPr>
        </p:nvSpPr>
        <p:spPr>
          <a:xfrm>
            <a:off x="822959" y="2070817"/>
            <a:ext cx="7543801" cy="4023360"/>
          </a:xfrm>
        </p:spPr>
        <p:txBody>
          <a:bodyPr>
            <a:normAutofit/>
          </a:bodyPr>
          <a:lstStyle/>
          <a:p>
            <a:r>
              <a:rPr kumimoji="1" lang="ja-JP" altLang="en-US" sz="2400" dirty="0"/>
              <a:t>かつて：　ソフト買い切りビジネス</a:t>
            </a:r>
            <a:endParaRPr kumimoji="1" lang="en-US" altLang="ja-JP" sz="2400" dirty="0"/>
          </a:p>
          <a:p>
            <a:r>
              <a:rPr kumimoji="1" lang="ja-JP" altLang="en-US" sz="2400" dirty="0"/>
              <a:t>　 近年：</a:t>
            </a:r>
            <a:r>
              <a:rPr lang="ja-JP" altLang="en-US" sz="2400" dirty="0"/>
              <a:t>  </a:t>
            </a:r>
            <a:r>
              <a:rPr kumimoji="1" lang="ja-JP" altLang="en-US" sz="2400" dirty="0"/>
              <a:t> 追加コンテンツに課金するビジネスモデル</a:t>
            </a:r>
            <a:endParaRPr kumimoji="1" lang="en-US" altLang="ja-JP" sz="2400" dirty="0"/>
          </a:p>
          <a:p>
            <a:endParaRPr lang="en-US" altLang="ja-JP" sz="2400" dirty="0"/>
          </a:p>
          <a:p>
            <a:r>
              <a:rPr lang="ja-JP" altLang="en-US" sz="2800" dirty="0"/>
              <a:t>・ゲーム開発では</a:t>
            </a:r>
            <a:r>
              <a:rPr lang="ja-JP" altLang="en-US" sz="2800" dirty="0">
                <a:solidFill>
                  <a:srgbClr val="FF0000"/>
                </a:solidFill>
              </a:rPr>
              <a:t>厳格な開発を取らず</a:t>
            </a:r>
            <a:r>
              <a:rPr lang="en-US" altLang="ja-JP" sz="2800" dirty="0">
                <a:solidFill>
                  <a:srgbClr val="FF0000"/>
                </a:solidFill>
              </a:rPr>
              <a:t>,</a:t>
            </a:r>
            <a:r>
              <a:rPr lang="ja-JP" altLang="en-US" sz="2800" dirty="0">
                <a:solidFill>
                  <a:srgbClr val="FF0000"/>
                </a:solidFill>
              </a:rPr>
              <a:t>　設計書も無い</a:t>
            </a:r>
            <a:r>
              <a:rPr lang="ja-JP" altLang="en-US" sz="2800" dirty="0"/>
              <a:t>に等しい環境となっている</a:t>
            </a:r>
            <a:endParaRPr lang="en-US" altLang="ja-JP" sz="2800" dirty="0"/>
          </a:p>
          <a:p>
            <a:endParaRPr lang="en-US" altLang="ja-JP" sz="2800" dirty="0"/>
          </a:p>
          <a:p>
            <a:r>
              <a:rPr lang="ja-JP" altLang="en-US" sz="2800" dirty="0"/>
              <a:t>・開発スタイルが</a:t>
            </a:r>
            <a:r>
              <a:rPr lang="ja-JP" altLang="en-US" sz="2800" dirty="0">
                <a:solidFill>
                  <a:srgbClr val="FF0000"/>
                </a:solidFill>
              </a:rPr>
              <a:t>アジャイル型</a:t>
            </a:r>
            <a:r>
              <a:rPr lang="ja-JP" altLang="en-US" sz="2800" dirty="0"/>
              <a:t>であることが多い</a:t>
            </a:r>
            <a:endParaRPr lang="en-US" altLang="ja-JP" sz="2800" dirty="0"/>
          </a:p>
        </p:txBody>
      </p:sp>
    </p:spTree>
    <p:extLst>
      <p:ext uri="{BB962C8B-B14F-4D97-AF65-F5344CB8AC3E}">
        <p14:creationId xmlns:p14="http://schemas.microsoft.com/office/powerpoint/2010/main" val="20818315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a:t>ゲーム業界のデバッグ</a:t>
            </a:r>
          </a:p>
        </p:txBody>
      </p:sp>
      <p:sp>
        <p:nvSpPr>
          <p:cNvPr id="3" name="コンテンツ プレースホルダー 2"/>
          <p:cNvSpPr>
            <a:spLocks noGrp="1"/>
          </p:cNvSpPr>
          <p:nvPr>
            <p:ph idx="1"/>
          </p:nvPr>
        </p:nvSpPr>
        <p:spPr>
          <a:xfrm>
            <a:off x="822959" y="1845734"/>
            <a:ext cx="7543801" cy="4442524"/>
          </a:xfrm>
        </p:spPr>
        <p:txBody>
          <a:bodyPr/>
          <a:lstStyle/>
          <a:p>
            <a:r>
              <a:rPr kumimoji="1" lang="ja-JP" altLang="en-US" sz="2400" dirty="0"/>
              <a:t>テストの代わりに</a:t>
            </a:r>
            <a:r>
              <a:rPr kumimoji="1" lang="ja-JP" altLang="en-US" sz="2400" dirty="0">
                <a:solidFill>
                  <a:srgbClr val="FF0000"/>
                </a:solidFill>
              </a:rPr>
              <a:t>デバッグ</a:t>
            </a:r>
            <a:r>
              <a:rPr kumimoji="1" lang="ja-JP" altLang="en-US" sz="2400" dirty="0"/>
              <a:t>を行う</a:t>
            </a:r>
            <a:endParaRPr kumimoji="1" lang="en-US" altLang="ja-JP" sz="2400" dirty="0"/>
          </a:p>
          <a:p>
            <a:r>
              <a:rPr lang="ja-JP" altLang="en-US" sz="2400" dirty="0"/>
              <a:t>例：　延々と壁にぶつかって壁抜けできる場所を探す</a:t>
            </a:r>
            <a:endParaRPr kumimoji="1" lang="en-US" altLang="ja-JP" sz="2400" dirty="0"/>
          </a:p>
          <a:p>
            <a:r>
              <a:rPr kumimoji="1" lang="ja-JP" altLang="en-US" sz="2400" dirty="0"/>
              <a:t>一般業界でいうところの</a:t>
            </a:r>
            <a:r>
              <a:rPr kumimoji="1" lang="ja-JP" altLang="en-US" sz="2400" dirty="0">
                <a:solidFill>
                  <a:srgbClr val="FF0000"/>
                </a:solidFill>
              </a:rPr>
              <a:t>受入テスト</a:t>
            </a:r>
            <a:r>
              <a:rPr kumimoji="1" lang="ja-JP" altLang="en-US" sz="2400" dirty="0"/>
              <a:t>に近い</a:t>
            </a:r>
            <a:endParaRPr kumimoji="1" lang="en-US" altLang="ja-JP" sz="2400" dirty="0"/>
          </a:p>
          <a:p>
            <a:endParaRPr lang="en-US" altLang="ja-JP" sz="2400" dirty="0"/>
          </a:p>
          <a:p>
            <a:r>
              <a:rPr kumimoji="1" lang="ja-JP" altLang="en-US" sz="2400" dirty="0"/>
              <a:t>バグを見つけたらデバッガーは</a:t>
            </a:r>
            <a:r>
              <a:rPr kumimoji="1" lang="en-US" altLang="ja-JP" sz="2400" dirty="0"/>
              <a:t>BTS(Bug Tracking System)</a:t>
            </a:r>
            <a:r>
              <a:rPr kumimoji="1" lang="ja-JP" altLang="en-US" sz="2400" dirty="0"/>
              <a:t>に報告</a:t>
            </a:r>
            <a:r>
              <a:rPr lang="en-US" altLang="ja-JP" sz="2400" dirty="0"/>
              <a:t>,  </a:t>
            </a:r>
            <a:r>
              <a:rPr lang="ja-JP" altLang="en-US" sz="2400" dirty="0"/>
              <a:t>エンジニアは報告を手掛かりに修正する</a:t>
            </a:r>
            <a:endParaRPr lang="en-US" altLang="ja-JP" sz="2400" dirty="0"/>
          </a:p>
          <a:p>
            <a:endParaRPr lang="en-US" altLang="ja-JP" sz="2400" dirty="0"/>
          </a:p>
          <a:p>
            <a:endParaRPr lang="en-US" altLang="ja-JP" sz="2400" dirty="0"/>
          </a:p>
          <a:p>
            <a:r>
              <a:rPr lang="ja-JP" altLang="en-US" sz="2400" dirty="0"/>
              <a:t>これが遅れると「</a:t>
            </a:r>
            <a:r>
              <a:rPr lang="ja-JP" altLang="en-US" sz="2400" dirty="0">
                <a:solidFill>
                  <a:srgbClr val="0070C0"/>
                </a:solidFill>
              </a:rPr>
              <a:t>クソゲー</a:t>
            </a:r>
            <a:r>
              <a:rPr lang="ja-JP" altLang="en-US" sz="2400" dirty="0"/>
              <a:t>」となってしまう</a:t>
            </a:r>
            <a:r>
              <a:rPr lang="en-US" altLang="ja-JP" sz="2400" dirty="0"/>
              <a:t>…..</a:t>
            </a:r>
          </a:p>
          <a:p>
            <a:endParaRPr kumimoji="1" lang="en-US" altLang="ja-JP" dirty="0"/>
          </a:p>
          <a:p>
            <a:endParaRPr kumimoji="1" lang="ja-JP" altLang="en-US" dirty="0"/>
          </a:p>
        </p:txBody>
      </p:sp>
      <p:sp>
        <p:nvSpPr>
          <p:cNvPr id="4" name="矢印: 上 3">
            <a:extLst>
              <a:ext uri="{FF2B5EF4-FFF2-40B4-BE49-F238E27FC236}">
                <a16:creationId xmlns:a16="http://schemas.microsoft.com/office/drawing/2014/main" id="{8AC95CE7-169E-448F-B431-8463595E8CF6}"/>
              </a:ext>
            </a:extLst>
          </p:cNvPr>
          <p:cNvSpPr/>
          <p:nvPr/>
        </p:nvSpPr>
        <p:spPr>
          <a:xfrm>
            <a:off x="2723855" y="4740813"/>
            <a:ext cx="2194560" cy="738553"/>
          </a:xfrm>
          <a:prstGeom prst="upArrow">
            <a:avLst/>
          </a:prstGeom>
          <a:solidFill>
            <a:schemeClr val="bg2">
              <a:lumMod val="5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28500223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pPr algn="ctr"/>
            <a:r>
              <a:rPr kumimoji="1" lang="ja-JP" altLang="en-US" dirty="0"/>
              <a:t>開発中の品質管理</a:t>
            </a:r>
          </a:p>
        </p:txBody>
      </p:sp>
      <p:sp>
        <p:nvSpPr>
          <p:cNvPr id="5" name="コンテンツ プレースホルダー 4"/>
          <p:cNvSpPr>
            <a:spLocks noGrp="1"/>
          </p:cNvSpPr>
          <p:nvPr>
            <p:ph idx="1"/>
          </p:nvPr>
        </p:nvSpPr>
        <p:spPr>
          <a:xfrm>
            <a:off x="822960" y="2098953"/>
            <a:ext cx="7543801" cy="4023360"/>
          </a:xfrm>
        </p:spPr>
        <p:txBody>
          <a:bodyPr>
            <a:normAutofit/>
          </a:bodyPr>
          <a:lstStyle/>
          <a:p>
            <a:r>
              <a:rPr kumimoji="1" lang="ja-JP" altLang="en-US" sz="2400" dirty="0"/>
              <a:t>普段の品質管理活動は行う</a:t>
            </a:r>
            <a:endParaRPr kumimoji="1" lang="en-US" altLang="ja-JP" sz="2400" dirty="0"/>
          </a:p>
          <a:p>
            <a:endParaRPr lang="en-US" altLang="ja-JP" sz="2400" dirty="0"/>
          </a:p>
          <a:p>
            <a:r>
              <a:rPr lang="ja-JP" altLang="en-US" sz="2400" dirty="0">
                <a:solidFill>
                  <a:srgbClr val="FF0000"/>
                </a:solidFill>
              </a:rPr>
              <a:t>静的解析</a:t>
            </a:r>
            <a:r>
              <a:rPr lang="ja-JP" altLang="en-US" sz="2400" dirty="0"/>
              <a:t>：</a:t>
            </a:r>
            <a:endParaRPr lang="en-US" altLang="ja-JP" sz="2400" dirty="0"/>
          </a:p>
          <a:p>
            <a:r>
              <a:rPr lang="ja-JP" altLang="en-US" sz="2400" dirty="0"/>
              <a:t>・有償の</a:t>
            </a:r>
            <a:r>
              <a:rPr lang="en-US" altLang="ja-JP" sz="2400" dirty="0" err="1"/>
              <a:t>Coverity</a:t>
            </a:r>
            <a:r>
              <a:rPr lang="ja-JP" altLang="en-US" sz="2400" dirty="0"/>
              <a:t>が業界内にかなり広まっている</a:t>
            </a:r>
            <a:endParaRPr lang="en-US" altLang="ja-JP" sz="2400" dirty="0"/>
          </a:p>
          <a:p>
            <a:r>
              <a:rPr lang="ja-JP" altLang="en-US" sz="2400" dirty="0"/>
              <a:t>・対応はやや遅いがいくつかのゲームプラットフォームにも対応していることもあり</a:t>
            </a:r>
            <a:r>
              <a:rPr lang="en-US" altLang="ja-JP" sz="2400" dirty="0"/>
              <a:t>,</a:t>
            </a:r>
            <a:r>
              <a:rPr lang="ja-JP" altLang="en-US" sz="2400" dirty="0"/>
              <a:t>　重宝している</a:t>
            </a:r>
            <a:endParaRPr lang="en-US" altLang="ja-JP" sz="2400" dirty="0"/>
          </a:p>
          <a:p>
            <a:endParaRPr lang="en-US" altLang="ja-JP" sz="2400" dirty="0"/>
          </a:p>
          <a:p>
            <a:r>
              <a:rPr lang="ja-JP" altLang="en-US" sz="2400" dirty="0"/>
              <a:t>他にも：</a:t>
            </a:r>
            <a:r>
              <a:rPr lang="en-US" altLang="ja-JP" sz="2400" dirty="0"/>
              <a:t>C++</a:t>
            </a:r>
            <a:r>
              <a:rPr lang="ja-JP" altLang="en-US" sz="2400" dirty="0"/>
              <a:t>の</a:t>
            </a:r>
            <a:r>
              <a:rPr lang="en-US" altLang="ja-JP" sz="2400" dirty="0" err="1"/>
              <a:t>cppcheck</a:t>
            </a:r>
            <a:r>
              <a:rPr lang="en-US" altLang="ja-JP" sz="2400" dirty="0"/>
              <a:t>,</a:t>
            </a:r>
            <a:r>
              <a:rPr lang="ja-JP" altLang="en-US" sz="2400" dirty="0"/>
              <a:t>　</a:t>
            </a:r>
            <a:r>
              <a:rPr lang="en-US" altLang="ja-JP" sz="2400" dirty="0"/>
              <a:t>Python</a:t>
            </a:r>
            <a:r>
              <a:rPr lang="ja-JP" altLang="en-US" sz="2400" dirty="0"/>
              <a:t>向けの</a:t>
            </a:r>
            <a:r>
              <a:rPr lang="en-US" altLang="ja-JP" sz="2400" dirty="0"/>
              <a:t>Flake8</a:t>
            </a:r>
            <a:r>
              <a:rPr lang="ja-JP" altLang="en-US" sz="2400" dirty="0"/>
              <a:t>や</a:t>
            </a:r>
            <a:r>
              <a:rPr lang="en-US" altLang="ja-JP" sz="2400" dirty="0" err="1"/>
              <a:t>PyLint</a:t>
            </a:r>
            <a:r>
              <a:rPr lang="ja-JP" altLang="en-US" sz="2400" dirty="0"/>
              <a:t>など</a:t>
            </a:r>
            <a:endParaRPr lang="en-US" altLang="ja-JP" sz="2400" dirty="0"/>
          </a:p>
        </p:txBody>
      </p:sp>
    </p:spTree>
    <p:extLst>
      <p:ext uri="{BB962C8B-B14F-4D97-AF65-F5344CB8AC3E}">
        <p14:creationId xmlns:p14="http://schemas.microsoft.com/office/powerpoint/2010/main" val="24568118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4000" dirty="0"/>
              <a:t>ゲーム業界のテスト最先端事情</a:t>
            </a:r>
          </a:p>
        </p:txBody>
      </p:sp>
      <p:sp>
        <p:nvSpPr>
          <p:cNvPr id="3" name="コンテンツ プレースホルダー 2"/>
          <p:cNvSpPr>
            <a:spLocks noGrp="1"/>
          </p:cNvSpPr>
          <p:nvPr>
            <p:ph idx="1"/>
          </p:nvPr>
        </p:nvSpPr>
        <p:spPr>
          <a:xfrm>
            <a:off x="800099" y="2295899"/>
            <a:ext cx="7543801" cy="4023360"/>
          </a:xfrm>
        </p:spPr>
        <p:txBody>
          <a:bodyPr>
            <a:normAutofit/>
          </a:bodyPr>
          <a:lstStyle/>
          <a:p>
            <a:r>
              <a:rPr kumimoji="1" lang="ja-JP" altLang="en-US" sz="2400" dirty="0"/>
              <a:t>モバイル系のテスト：</a:t>
            </a:r>
            <a:endParaRPr kumimoji="1" lang="en-US" altLang="ja-JP" sz="2400" dirty="0"/>
          </a:p>
          <a:p>
            <a:r>
              <a:rPr lang="ja-JP" altLang="en-US" sz="2400" dirty="0"/>
              <a:t>サーバはテスト事例が豊富で</a:t>
            </a:r>
            <a:r>
              <a:rPr lang="en-US" altLang="ja-JP" sz="2400" dirty="0"/>
              <a:t>,</a:t>
            </a:r>
            <a:r>
              <a:rPr lang="ja-JP" altLang="en-US" sz="2400" dirty="0"/>
              <a:t>　ゲーム業界以外とも大差がない</a:t>
            </a:r>
            <a:endParaRPr lang="en-US" altLang="ja-JP" sz="2400" dirty="0"/>
          </a:p>
          <a:p>
            <a:endParaRPr kumimoji="1" lang="en-US" altLang="ja-JP" sz="2400" dirty="0"/>
          </a:p>
          <a:p>
            <a:r>
              <a:rPr lang="en-US" altLang="ja-JP" sz="2400" dirty="0"/>
              <a:t>-CEDEC</a:t>
            </a:r>
            <a:r>
              <a:rPr lang="ja-JP" altLang="en-US" sz="2400" dirty="0"/>
              <a:t>　</a:t>
            </a:r>
            <a:r>
              <a:rPr lang="en-US" altLang="ja-JP" sz="2400" dirty="0"/>
              <a:t>2016-</a:t>
            </a:r>
          </a:p>
          <a:p>
            <a:r>
              <a:rPr kumimoji="1" lang="ja-JP" altLang="en-US" sz="2400" dirty="0"/>
              <a:t>ゲーム開発におけるデバッグ作業の自動化</a:t>
            </a:r>
            <a:endParaRPr kumimoji="1" lang="en-US" altLang="ja-JP" sz="2400" dirty="0"/>
          </a:p>
          <a:p>
            <a:r>
              <a:rPr lang="ja-JP" altLang="en-US" sz="1200" dirty="0"/>
              <a:t>＊株式会社</a:t>
            </a:r>
            <a:r>
              <a:rPr lang="en-US" altLang="ja-JP" sz="1200" dirty="0" err="1"/>
              <a:t>Cygames</a:t>
            </a:r>
            <a:r>
              <a:rPr lang="ja-JP" altLang="en-US" sz="1200" dirty="0"/>
              <a:t>の折田氏の講演内容が掲載されているので</a:t>
            </a:r>
            <a:r>
              <a:rPr lang="en-US" altLang="ja-JP" sz="1200" dirty="0"/>
              <a:t>,</a:t>
            </a:r>
            <a:r>
              <a:rPr lang="ja-JP" altLang="en-US" sz="1200" dirty="0"/>
              <a:t>　よろしければご覧になってください</a:t>
            </a:r>
            <a:endParaRPr lang="en-US" altLang="ja-JP" sz="1200" dirty="0"/>
          </a:p>
          <a:p>
            <a:r>
              <a:rPr kumimoji="1" lang="ja-JP" altLang="en-US" sz="1200" dirty="0"/>
              <a:t>＊</a:t>
            </a:r>
            <a:r>
              <a:rPr kumimoji="1" lang="en-US" altLang="ja-JP" sz="1200" dirty="0" err="1"/>
              <a:t>Cedil</a:t>
            </a:r>
            <a:r>
              <a:rPr kumimoji="1" lang="ja-JP" altLang="en-US" sz="1200" dirty="0"/>
              <a:t>というサイトと登録すると様々な事例を見ることができます</a:t>
            </a:r>
            <a:endParaRPr kumimoji="1" lang="en-US" altLang="ja-JP" sz="1200" dirty="0"/>
          </a:p>
        </p:txBody>
      </p:sp>
    </p:spTree>
    <p:extLst>
      <p:ext uri="{BB962C8B-B14F-4D97-AF65-F5344CB8AC3E}">
        <p14:creationId xmlns:p14="http://schemas.microsoft.com/office/powerpoint/2010/main" val="33644453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6E2B3ED-688F-42F8-AB95-AE262F8176D0}"/>
              </a:ext>
            </a:extLst>
          </p:cNvPr>
          <p:cNvSpPr>
            <a:spLocks noGrp="1"/>
          </p:cNvSpPr>
          <p:nvPr>
            <p:ph type="title"/>
          </p:nvPr>
        </p:nvSpPr>
        <p:spPr>
          <a:xfrm>
            <a:off x="822959" y="286604"/>
            <a:ext cx="7716129" cy="1450757"/>
          </a:xfrm>
        </p:spPr>
        <p:txBody>
          <a:bodyPr>
            <a:normAutofit fontScale="90000"/>
          </a:bodyPr>
          <a:lstStyle/>
          <a:p>
            <a:pPr algn="ctr"/>
            <a:r>
              <a:rPr lang="ja-JP" altLang="en-US" sz="5400" dirty="0"/>
              <a:t>ゲーム開発におけるデバッグ作業の自動化</a:t>
            </a:r>
            <a:endParaRPr kumimoji="1" lang="ja-JP" altLang="en-US" sz="7200" dirty="0"/>
          </a:p>
        </p:txBody>
      </p:sp>
      <p:pic>
        <p:nvPicPr>
          <p:cNvPr id="5" name="コンテンツ プレースホルダー 4" descr="スクリーンショット が含まれている画像&#10;&#10;非常に高い精度で生成された説明">
            <a:extLst>
              <a:ext uri="{FF2B5EF4-FFF2-40B4-BE49-F238E27FC236}">
                <a16:creationId xmlns:a16="http://schemas.microsoft.com/office/drawing/2014/main" id="{6735A15E-8CF6-4BB3-A738-FD85BC9DE1F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1692" y="1930669"/>
            <a:ext cx="8440615" cy="4385725"/>
          </a:xfrm>
        </p:spPr>
      </p:pic>
    </p:spTree>
    <p:extLst>
      <p:ext uri="{BB962C8B-B14F-4D97-AF65-F5344CB8AC3E}">
        <p14:creationId xmlns:p14="http://schemas.microsoft.com/office/powerpoint/2010/main" val="14483670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63551FB-0EA3-48DD-9C3E-F1DFE0E54019}"/>
              </a:ext>
            </a:extLst>
          </p:cNvPr>
          <p:cNvSpPr>
            <a:spLocks noGrp="1"/>
          </p:cNvSpPr>
          <p:nvPr>
            <p:ph type="title" idx="4294967295"/>
          </p:nvPr>
        </p:nvSpPr>
        <p:spPr>
          <a:xfrm>
            <a:off x="800100" y="2275034"/>
            <a:ext cx="7543800" cy="1449387"/>
          </a:xfrm>
        </p:spPr>
        <p:txBody>
          <a:bodyPr>
            <a:normAutofit/>
          </a:bodyPr>
          <a:lstStyle/>
          <a:p>
            <a:pPr algn="ctr"/>
            <a:r>
              <a:rPr lang="ja-JP" altLang="en-US" sz="6000" dirty="0"/>
              <a:t>所感</a:t>
            </a:r>
            <a:endParaRPr kumimoji="1" lang="ja-JP" altLang="en-US" sz="6000" dirty="0"/>
          </a:p>
        </p:txBody>
      </p:sp>
      <p:pic>
        <p:nvPicPr>
          <p:cNvPr id="5" name="図 4">
            <a:extLst>
              <a:ext uri="{FF2B5EF4-FFF2-40B4-BE49-F238E27FC236}">
                <a16:creationId xmlns:a16="http://schemas.microsoft.com/office/drawing/2014/main" id="{9A10C915-407C-46D4-AFD6-ED6EA1C6A0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26361" y="3179595"/>
            <a:ext cx="2678488" cy="3178585"/>
          </a:xfrm>
          <a:prstGeom prst="rect">
            <a:avLst/>
          </a:prstGeom>
        </p:spPr>
      </p:pic>
    </p:spTree>
    <p:extLst>
      <p:ext uri="{BB962C8B-B14F-4D97-AF65-F5344CB8AC3E}">
        <p14:creationId xmlns:p14="http://schemas.microsoft.com/office/powerpoint/2010/main" val="32481104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C4FE444-E1AC-4792-BDCD-909F555963CD}"/>
              </a:ext>
            </a:extLst>
          </p:cNvPr>
          <p:cNvSpPr>
            <a:spLocks noGrp="1"/>
          </p:cNvSpPr>
          <p:nvPr>
            <p:ph type="title"/>
          </p:nvPr>
        </p:nvSpPr>
        <p:spPr/>
        <p:txBody>
          <a:bodyPr/>
          <a:lstStyle/>
          <a:p>
            <a:pPr algn="ctr"/>
            <a:r>
              <a:rPr lang="ja-JP" altLang="en-US" dirty="0"/>
              <a:t>所感</a:t>
            </a:r>
            <a:endParaRPr kumimoji="1" lang="ja-JP" altLang="en-US" dirty="0"/>
          </a:p>
        </p:txBody>
      </p:sp>
      <p:sp>
        <p:nvSpPr>
          <p:cNvPr id="3" name="コンテンツ プレースホルダー 2">
            <a:extLst>
              <a:ext uri="{FF2B5EF4-FFF2-40B4-BE49-F238E27FC236}">
                <a16:creationId xmlns:a16="http://schemas.microsoft.com/office/drawing/2014/main" id="{441D56E8-83D5-4FF6-BA91-F2D826910A4C}"/>
              </a:ext>
            </a:extLst>
          </p:cNvPr>
          <p:cNvSpPr>
            <a:spLocks noGrp="1"/>
          </p:cNvSpPr>
          <p:nvPr>
            <p:ph idx="1"/>
          </p:nvPr>
        </p:nvSpPr>
        <p:spPr>
          <a:xfrm>
            <a:off x="822960" y="2548036"/>
            <a:ext cx="7543801" cy="4023360"/>
          </a:xfrm>
        </p:spPr>
        <p:txBody>
          <a:bodyPr>
            <a:normAutofit/>
          </a:bodyPr>
          <a:lstStyle/>
          <a:p>
            <a:r>
              <a:rPr kumimoji="1" lang="ja-JP" altLang="en-US" sz="2400" dirty="0"/>
              <a:t>・デバッグの効率性を考えることが非常に大切になってきていることを感じた（せっかくコンピュータがあるのに使わないともったいない）</a:t>
            </a:r>
            <a:endParaRPr kumimoji="1" lang="en-US" altLang="ja-JP" sz="2400" dirty="0"/>
          </a:p>
          <a:p>
            <a:endParaRPr lang="en-US" altLang="ja-JP" sz="2400" dirty="0"/>
          </a:p>
          <a:p>
            <a:r>
              <a:rPr kumimoji="1" lang="ja-JP" altLang="en-US" sz="2400" dirty="0"/>
              <a:t>・ゲーム業界におけるテストの重要性をもう少し上げないといけない（自身もゲームをしていますが</a:t>
            </a:r>
            <a:r>
              <a:rPr kumimoji="1" lang="en-US" altLang="ja-JP" sz="2400" dirty="0"/>
              <a:t>,</a:t>
            </a:r>
            <a:r>
              <a:rPr kumimoji="1" lang="ja-JP" altLang="en-US" sz="2400" dirty="0"/>
              <a:t>　たまに質の悪すぎるものがあります</a:t>
            </a:r>
            <a:r>
              <a:rPr lang="en-US" altLang="ja-JP" sz="2400" dirty="0"/>
              <a:t>…</a:t>
            </a:r>
            <a:r>
              <a:rPr kumimoji="1" lang="ja-JP" altLang="en-US" sz="2400" dirty="0"/>
              <a:t>）</a:t>
            </a:r>
          </a:p>
        </p:txBody>
      </p:sp>
    </p:spTree>
    <p:extLst>
      <p:ext uri="{BB962C8B-B14F-4D97-AF65-F5344CB8AC3E}">
        <p14:creationId xmlns:p14="http://schemas.microsoft.com/office/powerpoint/2010/main" val="1373178015"/>
      </p:ext>
    </p:extLst>
  </p:cSld>
  <p:clrMapOvr>
    <a:masterClrMapping/>
  </p:clrMapOvr>
</p:sld>
</file>

<file path=ppt/theme/theme1.xml><?xml version="1.0" encoding="utf-8"?>
<a:theme xmlns:a="http://schemas.openxmlformats.org/drawingml/2006/main" name="レトロスペクト">
  <a:themeElements>
    <a:clrScheme name="レトロスペクト">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166</TotalTime>
  <Words>645</Words>
  <Application>Microsoft Office PowerPoint</Application>
  <PresentationFormat>画面に合わせる (4:3)</PresentationFormat>
  <Paragraphs>143</Paragraphs>
  <Slides>18</Slides>
  <Notes>11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18</vt:i4>
      </vt:variant>
    </vt:vector>
  </HeadingPairs>
  <TitlesOfParts>
    <vt:vector size="24" baseType="lpstr">
      <vt:lpstr>ＭＳ Ｐゴシック</vt:lpstr>
      <vt:lpstr>新細明體</vt:lpstr>
      <vt:lpstr>游ゴシック</vt:lpstr>
      <vt:lpstr>Calibri</vt:lpstr>
      <vt:lpstr>Calibri Light</vt:lpstr>
      <vt:lpstr>レトロスペクト</vt:lpstr>
      <vt:lpstr>自動デバッグの概要</vt:lpstr>
      <vt:lpstr>目次</vt:lpstr>
      <vt:lpstr>引用</vt:lpstr>
      <vt:lpstr>バグの特徴を用いた自動プログラム修正ツールの比較</vt:lpstr>
      <vt:lpstr>デバッグにかかる労力</vt:lpstr>
      <vt:lpstr>自動プログラム修正</vt:lpstr>
      <vt:lpstr>デバッグ自動化技術の概要</vt:lpstr>
      <vt:lpstr>自動プログラム修正の処理概要</vt:lpstr>
      <vt:lpstr>ゲーム業界のテスト事情</vt:lpstr>
      <vt:lpstr>ゲーム業界でテストはしている？</vt:lpstr>
      <vt:lpstr>ゲームにおけるバグの例</vt:lpstr>
      <vt:lpstr>一般的なテストはあまりしない</vt:lpstr>
      <vt:lpstr>ゲーム業界のデバッグ</vt:lpstr>
      <vt:lpstr>開発中の品質管理</vt:lpstr>
      <vt:lpstr>ゲーム業界のテスト最先端事情</vt:lpstr>
      <vt:lpstr>ゲーム開発におけるデバッグ作業の自動化</vt:lpstr>
      <vt:lpstr>所感</vt:lpstr>
      <vt:lpstr>所感</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自動デバッグの概要</dc:title>
  <dc:creator>Fuga Yoshitomi</dc:creator>
  <cp:lastModifiedBy>Fuga Yoshitomi</cp:lastModifiedBy>
  <cp:revision>18</cp:revision>
  <dcterms:created xsi:type="dcterms:W3CDTF">2017-12-06T03:10:51Z</dcterms:created>
  <dcterms:modified xsi:type="dcterms:W3CDTF">2017-12-06T12:57:25Z</dcterms:modified>
</cp:coreProperties>
</file>