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6" r:id="rId6"/>
    <p:sldId id="268" r:id="rId7"/>
    <p:sldId id="272" r:id="rId8"/>
    <p:sldId id="276" r:id="rId9"/>
    <p:sldId id="275" r:id="rId10"/>
    <p:sldId id="277" r:id="rId11"/>
    <p:sldId id="278" r:id="rId12"/>
    <p:sldId id="279" r:id="rId13"/>
    <p:sldId id="280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06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F0FC8-6755-4381-9D88-8548DF3D439E}" type="datetimeFigureOut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AC0A0-AF82-4268-AEB9-0D1AD801D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895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AC0A0-AF82-4268-AEB9-0D1AD801D33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74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8AD3C-42AB-4A3D-984F-564D9BBF4286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16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7677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A840-45EC-4204-B5F5-D43073BF97B1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86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9F12-A56B-4D20-A11E-B04CE381C526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543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1081-E3A7-48B8-9242-D92D0F0A3A30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71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F66BA-0B08-40BB-A315-9BA55F2219F9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797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64802-BAB2-434C-A6DE-73E82CA897B0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32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C41C-63E0-4942-9BAF-C1074EBF2F24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19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C3B5-04EE-4CF9-BD13-DABFB5220029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55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C7D3-AE2D-470E-919D-5D47B34D2F04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44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AF08-6820-4A0F-8CBA-659EBD727D6B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754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DF4FE-6230-4AAD-A523-762BB1A600C7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25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An Empirical Study of the </a:t>
            </a:r>
            <a:r>
              <a:rPr kumimoji="1" lang="en-US" altLang="ja-JP" sz="3600" dirty="0" smtClean="0"/>
              <a:t>Copy and </a:t>
            </a:r>
            <a:r>
              <a:rPr kumimoji="1" lang="en-US" altLang="ja-JP" sz="3600" dirty="0" smtClean="0"/>
              <a:t>Paste</a:t>
            </a:r>
            <a:br>
              <a:rPr kumimoji="1" lang="en-US" altLang="ja-JP" sz="3600" dirty="0" smtClean="0"/>
            </a:br>
            <a:r>
              <a:rPr lang="en-US" altLang="ja-JP" sz="3600" dirty="0"/>
              <a:t>Behavior during Development</a:t>
            </a:r>
            <a:endParaRPr kumimoji="1" lang="ja-JP" altLang="en-US" sz="3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Tarek M. Ahmed</a:t>
            </a:r>
          </a:p>
          <a:p>
            <a:r>
              <a:rPr kumimoji="1" lang="en-US" altLang="ja-JP" dirty="0" err="1" smtClean="0"/>
              <a:t>Weiyi</a:t>
            </a:r>
            <a:r>
              <a:rPr kumimoji="1" lang="en-US" altLang="ja-JP" dirty="0" smtClean="0"/>
              <a:t> Shang</a:t>
            </a:r>
          </a:p>
          <a:p>
            <a:r>
              <a:rPr kumimoji="1" lang="en-US" altLang="ja-JP" dirty="0" smtClean="0"/>
              <a:t>Ahmed E. Hassan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5445B-9868-43AF-BD88-5A84DA7C7E64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79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開発者はたびたびコピー＆ペースト（</a:t>
            </a:r>
            <a:r>
              <a:rPr kumimoji="1" lang="en-US" altLang="ja-JP" smtClean="0"/>
              <a:t>C&amp;P</a:t>
            </a:r>
            <a:r>
              <a:rPr kumimoji="1" lang="ja-JP" altLang="en-US" smtClean="0"/>
              <a:t>）を行うことでコーディングする</a:t>
            </a:r>
            <a:endParaRPr kumimoji="1" lang="en-US" altLang="ja-JP" smtClean="0"/>
          </a:p>
          <a:p>
            <a:endParaRPr lang="en-US" altLang="ja-JP"/>
          </a:p>
          <a:p>
            <a:r>
              <a:rPr kumimoji="1" lang="ja-JP" altLang="en-US" smtClean="0"/>
              <a:t>先行研究で、</a:t>
            </a:r>
            <a:r>
              <a:rPr kumimoji="1" lang="en-US" altLang="ja-JP" smtClean="0"/>
              <a:t>C&amp;P</a:t>
            </a:r>
            <a:r>
              <a:rPr kumimoji="1" lang="ja-JP" altLang="en-US" smtClean="0"/>
              <a:t>が及ぼす影響を、大きな規模で分析した事例は少ない</a:t>
            </a:r>
            <a:endParaRPr lang="en-US" altLang="ja-JP" dirty="0"/>
          </a:p>
          <a:p>
            <a:pPr lvl="1"/>
            <a:r>
              <a:rPr kumimoji="1" lang="en-US" altLang="ja-JP" smtClean="0"/>
              <a:t>Kim</a:t>
            </a:r>
            <a:r>
              <a:rPr kumimoji="1" lang="ja-JP" altLang="en-US" smtClean="0"/>
              <a:t>らによる研究で、</a:t>
            </a:r>
            <a:r>
              <a:rPr kumimoji="1" lang="en-US" altLang="ja-JP" smtClean="0"/>
              <a:t>IBM</a:t>
            </a:r>
            <a:r>
              <a:rPr kumimoji="1" lang="ja-JP" altLang="en-US" smtClean="0"/>
              <a:t> </a:t>
            </a:r>
            <a:r>
              <a:rPr kumimoji="1" lang="en-US" altLang="ja-JP" smtClean="0"/>
              <a:t>T. J.Watson Research Center</a:t>
            </a:r>
            <a:r>
              <a:rPr kumimoji="1" lang="ja-JP" altLang="en-US" smtClean="0"/>
              <a:t>での</a:t>
            </a:r>
            <a:r>
              <a:rPr kumimoji="1" lang="en-US" altLang="ja-JP" smtClean="0"/>
              <a:t>C&amp;P</a:t>
            </a:r>
            <a:r>
              <a:rPr kumimoji="1" lang="ja-JP" altLang="en-US" smtClean="0"/>
              <a:t>活動の観測</a:t>
            </a:r>
            <a:endParaRPr kumimoji="1" lang="en-US" altLang="ja-JP" dirty="0"/>
          </a:p>
          <a:p>
            <a:endParaRPr kumimoji="1" lang="en-US" altLang="ja-JP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分析対象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mtClean="0"/>
              <a:t>Eclipse</a:t>
            </a:r>
            <a:r>
              <a:rPr lang="ja-JP" altLang="en-US" smtClean="0"/>
              <a:t>のユーザ</a:t>
            </a:r>
            <a:endParaRPr lang="en-US" altLang="ja-JP" smtClean="0"/>
          </a:p>
          <a:p>
            <a:endParaRPr lang="en-US" altLang="ja-JP"/>
          </a:p>
          <a:p>
            <a:r>
              <a:rPr lang="en-US" altLang="ja-JP" smtClean="0"/>
              <a:t>Eclipse</a:t>
            </a:r>
            <a:r>
              <a:rPr lang="ja-JP" altLang="en-US" smtClean="0"/>
              <a:t>の</a:t>
            </a:r>
            <a:r>
              <a:rPr lang="en-US" altLang="ja-JP" smtClean="0"/>
              <a:t>Usage Data Collector</a:t>
            </a:r>
            <a:r>
              <a:rPr lang="ja-JP" altLang="en-US" smtClean="0"/>
              <a:t>（</a:t>
            </a:r>
            <a:r>
              <a:rPr lang="en-US" altLang="ja-JP" smtClean="0"/>
              <a:t>UDC</a:t>
            </a:r>
            <a:r>
              <a:rPr lang="ja-JP" altLang="en-US" smtClean="0"/>
              <a:t>）データセット</a:t>
            </a:r>
            <a:endParaRPr lang="en-US" altLang="ja-JP" smtClean="0"/>
          </a:p>
          <a:p>
            <a:r>
              <a:rPr lang="en-US" altLang="ja-JP" smtClean="0"/>
              <a:t>2009</a:t>
            </a:r>
            <a:r>
              <a:rPr lang="ja-JP" altLang="en-US" smtClean="0"/>
              <a:t>年</a:t>
            </a:r>
            <a:r>
              <a:rPr lang="en-US" altLang="ja-JP" smtClean="0"/>
              <a:t>1</a:t>
            </a:r>
            <a:r>
              <a:rPr lang="ja-JP" altLang="en-US" smtClean="0"/>
              <a:t>月～</a:t>
            </a:r>
            <a:r>
              <a:rPr lang="en-US" altLang="ja-JP" smtClean="0"/>
              <a:t>2010</a:t>
            </a:r>
            <a:r>
              <a:rPr lang="ja-JP" altLang="en-US" smtClean="0"/>
              <a:t>年</a:t>
            </a:r>
            <a:r>
              <a:rPr lang="en-US" altLang="ja-JP" smtClean="0"/>
              <a:t>8</a:t>
            </a:r>
            <a:r>
              <a:rPr lang="ja-JP" altLang="en-US" smtClean="0"/>
              <a:t>月</a:t>
            </a:r>
            <a:endParaRPr lang="en-US" altLang="ja-JP"/>
          </a:p>
          <a:p>
            <a:r>
              <a:rPr lang="en-US" altLang="ja-JP" smtClean="0"/>
              <a:t>21,770</a:t>
            </a:r>
            <a:r>
              <a:rPr lang="ja-JP" altLang="en-US" smtClean="0"/>
              <a:t>人</a:t>
            </a:r>
            <a:endParaRPr lang="en-US" altLang="ja-JP"/>
          </a:p>
          <a:p>
            <a:r>
              <a:rPr lang="en-US" altLang="ja-JP"/>
              <a:t>C&amp;P</a:t>
            </a:r>
            <a:r>
              <a:rPr lang="ja-JP" altLang="en-US"/>
              <a:t>の総数 </a:t>
            </a:r>
            <a:r>
              <a:rPr lang="en-US" altLang="ja-JP"/>
              <a:t>: 4,058,046 </a:t>
            </a:r>
            <a:r>
              <a:rPr lang="ja-JP" altLang="en-US"/>
              <a:t>件</a:t>
            </a:r>
            <a:endParaRPr lang="en-US" altLang="ja-JP"/>
          </a:p>
          <a:p>
            <a:pPr lvl="1"/>
            <a:r>
              <a:rPr lang="en-US" altLang="ja-JP" smtClean="0"/>
              <a:t>3,218,437</a:t>
            </a:r>
            <a:r>
              <a:rPr lang="ja-JP" altLang="en-US" smtClean="0"/>
              <a:t>件 （内部）</a:t>
            </a:r>
            <a:endParaRPr lang="en-US" altLang="ja-JP" smtClean="0"/>
          </a:p>
          <a:p>
            <a:pPr lvl="1"/>
            <a:r>
              <a:rPr lang="en-US" altLang="ja-JP" smtClean="0"/>
              <a:t>839,609</a:t>
            </a:r>
            <a:r>
              <a:rPr lang="ja-JP" altLang="en-US" smtClean="0"/>
              <a:t>件（外部）</a:t>
            </a:r>
            <a:endParaRPr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36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何が取れるか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プラグイン</a:t>
            </a:r>
            <a:endParaRPr kumimoji="1" lang="en-US" altLang="ja-JP" smtClean="0"/>
          </a:p>
          <a:p>
            <a:r>
              <a:rPr lang="ja-JP" altLang="en-US" smtClean="0"/>
              <a:t>ショートカットキーの入力</a:t>
            </a:r>
            <a:endParaRPr lang="en-US" altLang="ja-JP" smtClean="0"/>
          </a:p>
          <a:p>
            <a:r>
              <a:rPr kumimoji="1" lang="ja-JP" altLang="en-US" smtClean="0"/>
              <a:t>パースペクティブの切り替え</a:t>
            </a:r>
            <a:endParaRPr kumimoji="1" lang="en-US" altLang="ja-JP" smtClean="0"/>
          </a:p>
          <a:p>
            <a:r>
              <a:rPr lang="ja-JP" altLang="en-US" smtClean="0"/>
              <a:t>エディターの開閉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26" name="Picture 2" descr="D:\table1_ex_UD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09" y="4223942"/>
            <a:ext cx="8804420" cy="158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52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RQ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mtClean="0"/>
              <a:t>RQ</a:t>
            </a:r>
            <a:r>
              <a:rPr kumimoji="1" lang="ja-JP" altLang="en-US" smtClean="0"/>
              <a:t> </a:t>
            </a:r>
            <a:r>
              <a:rPr kumimoji="1" lang="en-US" altLang="ja-JP" smtClean="0"/>
              <a:t>:</a:t>
            </a:r>
            <a:r>
              <a:rPr kumimoji="1" lang="ja-JP" altLang="en-US" smtClean="0"/>
              <a:t> </a:t>
            </a:r>
            <a:r>
              <a:rPr kumimoji="1" lang="en-US" altLang="ja-JP" smtClean="0"/>
              <a:t>1</a:t>
            </a:r>
          </a:p>
          <a:p>
            <a:pPr marL="0" indent="0">
              <a:buNone/>
            </a:pPr>
            <a:r>
              <a:rPr kumimoji="1" lang="en-US" altLang="ja-JP" smtClean="0"/>
              <a:t>Eclipse</a:t>
            </a:r>
            <a:r>
              <a:rPr kumimoji="1" lang="ja-JP" altLang="en-US" smtClean="0"/>
              <a:t> </a:t>
            </a:r>
            <a:r>
              <a:rPr kumimoji="1" lang="en-US" altLang="ja-JP" smtClean="0"/>
              <a:t>IDE</a:t>
            </a:r>
            <a:r>
              <a:rPr kumimoji="1" lang="ja-JP" altLang="en-US" smtClean="0"/>
              <a:t>ユーザの</a:t>
            </a:r>
            <a:r>
              <a:rPr kumimoji="1" lang="en-US" altLang="ja-JP" smtClean="0"/>
              <a:t>C&amp;P</a:t>
            </a:r>
            <a:r>
              <a:rPr kumimoji="1" lang="ja-JP" altLang="en-US" smtClean="0"/>
              <a:t>パターンは一般のユーザと同じ結果になるか</a:t>
            </a:r>
            <a:endParaRPr kumimoji="1" lang="en-US" altLang="ja-JP" smtClean="0"/>
          </a:p>
          <a:p>
            <a:endParaRPr lang="en-US" altLang="ja-JP"/>
          </a:p>
          <a:p>
            <a:r>
              <a:rPr kumimoji="1" lang="en-US" altLang="ja-JP" smtClean="0"/>
              <a:t>RQ : 2</a:t>
            </a:r>
          </a:p>
          <a:p>
            <a:pPr marL="0" indent="0">
              <a:buNone/>
            </a:pPr>
            <a:r>
              <a:rPr lang="ja-JP" altLang="en-US" smtClean="0"/>
              <a:t>コピー元の言語とペースト先の言語間の関係はどのようなものか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4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先行研究で、定義されたもの</a:t>
            </a:r>
            <a:endParaRPr kumimoji="1" lang="en-US" altLang="ja-JP" smtClean="0"/>
          </a:p>
          <a:p>
            <a:endParaRPr kumimoji="1" lang="en-US" altLang="ja-JP" smtClean="0"/>
          </a:p>
          <a:p>
            <a:r>
              <a:rPr lang="en-US" altLang="ja-JP"/>
              <a:t>Elementary </a:t>
            </a:r>
            <a:r>
              <a:rPr lang="en-US" altLang="ja-JP" smtClean="0"/>
              <a:t>Patterns</a:t>
            </a:r>
          </a:p>
          <a:p>
            <a:pPr lvl="1"/>
            <a:r>
              <a:rPr lang="en-US" altLang="ja-JP" smtClean="0"/>
              <a:t>C&amp;P</a:t>
            </a:r>
            <a:r>
              <a:rPr lang="ja-JP" altLang="en-US" smtClean="0"/>
              <a:t>の組が、影響を及ぼす範囲が</a:t>
            </a:r>
            <a:r>
              <a:rPr lang="en-US" altLang="ja-JP" smtClean="0"/>
              <a:t>1</a:t>
            </a:r>
            <a:r>
              <a:rPr lang="ja-JP" altLang="en-US" smtClean="0"/>
              <a:t>つのファイル</a:t>
            </a:r>
            <a:endParaRPr lang="en-US" altLang="ja-JP" smtClean="0"/>
          </a:p>
          <a:p>
            <a:endParaRPr kumimoji="1" lang="en-US" altLang="ja-JP" smtClean="0"/>
          </a:p>
          <a:p>
            <a:r>
              <a:rPr kumimoji="1" lang="en-US" altLang="ja-JP" smtClean="0"/>
              <a:t>Complex Patterns</a:t>
            </a:r>
          </a:p>
          <a:p>
            <a:pPr lvl="1"/>
            <a:r>
              <a:rPr kumimoji="1" lang="en-US" altLang="ja-JP" smtClean="0"/>
              <a:t>C&amp;P</a:t>
            </a:r>
            <a:r>
              <a:rPr kumimoji="1" lang="ja-JP" altLang="en-US" smtClean="0"/>
              <a:t>の組が、影響を及ぼす範囲が</a:t>
            </a:r>
            <a:r>
              <a:rPr kumimoji="1" lang="en-US" altLang="ja-JP" smtClean="0"/>
              <a:t>2</a:t>
            </a:r>
            <a:r>
              <a:rPr kumimoji="1" lang="ja-JP" altLang="en-US" smtClean="0"/>
              <a:t>つ以上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61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RQ 1 :</a:t>
            </a:r>
            <a:r>
              <a:rPr kumimoji="1" lang="ja-JP" altLang="en-US" smtClean="0"/>
              <a:t>分析に用いるパターン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mtClean="0"/>
              <a:t>Within</a:t>
            </a:r>
          </a:p>
          <a:p>
            <a:pPr marL="685800" lvl="2">
              <a:spcBef>
                <a:spcPts val="1000"/>
              </a:spcBef>
            </a:pPr>
            <a:r>
              <a:rPr lang="ja-JP" altLang="en-US" sz="2400"/>
              <a:t>一つのファイルの中で、コピーとペーストが行われたもの</a:t>
            </a:r>
          </a:p>
          <a:p>
            <a:pPr marL="0" indent="0">
              <a:buNone/>
            </a:pPr>
            <a:endParaRPr kumimoji="1" lang="en-US" altLang="ja-JP" smtClean="0"/>
          </a:p>
          <a:p>
            <a:r>
              <a:rPr kumimoji="1" lang="en-US" altLang="ja-JP" smtClean="0"/>
              <a:t>Between</a:t>
            </a:r>
          </a:p>
          <a:p>
            <a:pPr lvl="1"/>
            <a:r>
              <a:rPr kumimoji="1" lang="ja-JP" altLang="en-US" smtClean="0"/>
              <a:t>コピー元と、ペースト先が別のファイルであるもの</a:t>
            </a:r>
            <a:endParaRPr kumimoji="1" lang="en-US" altLang="ja-JP" smtClean="0"/>
          </a:p>
          <a:p>
            <a:pPr marL="457200" lvl="1" indent="0">
              <a:buNone/>
            </a:pPr>
            <a:endParaRPr kumimoji="1" lang="en-US" alt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1026" name="Picture 2" descr="D:\名称未設定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390" y="2984257"/>
            <a:ext cx="1803401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名称未設定 2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890" y="4513507"/>
            <a:ext cx="1485901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61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RQ 1 :</a:t>
            </a:r>
            <a:r>
              <a:rPr lang="ja-JP" altLang="en-US"/>
              <a:t>分析に用いるパターン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mtClean="0"/>
              <a:t>Within and Between</a:t>
            </a:r>
          </a:p>
          <a:p>
            <a:pPr lvl="1"/>
            <a:r>
              <a:rPr lang="ja-JP" altLang="en-US" smtClean="0"/>
              <a:t>コピー元と同じファイルと、別のファイルにペーストしたもの</a:t>
            </a:r>
            <a:endParaRPr lang="en-US" altLang="ja-JP" smtClean="0"/>
          </a:p>
          <a:p>
            <a:pPr lvl="1"/>
            <a:endParaRPr kumimoji="1" lang="en-US" altLang="ja-JP" smtClean="0"/>
          </a:p>
          <a:p>
            <a:pPr lvl="1"/>
            <a:endParaRPr lang="en-US" altLang="ja-JP"/>
          </a:p>
          <a:p>
            <a:pPr lvl="1"/>
            <a:endParaRPr kumimoji="1" lang="en-US" altLang="ja-JP" smtClean="0"/>
          </a:p>
          <a:p>
            <a:r>
              <a:rPr lang="en-US" altLang="ja-JP"/>
              <a:t>External </a:t>
            </a:r>
            <a:r>
              <a:rPr lang="en-US" altLang="ja-JP" smtClean="0"/>
              <a:t>paste</a:t>
            </a:r>
          </a:p>
          <a:p>
            <a:pPr lvl="1"/>
            <a:r>
              <a:rPr kumimoji="1" lang="ja-JP" altLang="en-US" smtClean="0"/>
              <a:t>外部からコピーしてきたもの</a:t>
            </a:r>
            <a:endParaRPr kumimoji="1" lang="en-US" altLang="ja-JP" smtClean="0"/>
          </a:p>
          <a:p>
            <a:pPr marL="457200" lvl="1" indent="0">
              <a:buNone/>
            </a:pPr>
            <a:endParaRPr kumimoji="1" lang="en-US" alt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2050" name="Picture 2" descr="D:\名称未設定 2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514" y="2718532"/>
            <a:ext cx="1638301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名称未設定 2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514" y="4722080"/>
            <a:ext cx="13716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58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結果（１）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3074" name="Picture 2" descr="D:\table4_resul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369" y="1550967"/>
            <a:ext cx="6119036" cy="497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89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結果（１）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RQ</a:t>
            </a:r>
            <a:r>
              <a:rPr lang="ja-JP" altLang="en-US" dirty="0"/>
              <a:t> </a:t>
            </a:r>
            <a:r>
              <a:rPr lang="en-US" altLang="ja-JP" dirty="0"/>
              <a:t>:</a:t>
            </a:r>
            <a:r>
              <a:rPr lang="ja-JP" altLang="en-US" dirty="0"/>
              <a:t> </a:t>
            </a:r>
            <a:r>
              <a:rPr lang="en-US" altLang="ja-JP" dirty="0"/>
              <a:t>1</a:t>
            </a:r>
          </a:p>
          <a:p>
            <a:pPr marL="0" indent="0">
              <a:buNone/>
            </a:pPr>
            <a:r>
              <a:rPr lang="en-US" altLang="ja-JP" dirty="0"/>
              <a:t>Eclipse</a:t>
            </a:r>
            <a:r>
              <a:rPr lang="ja-JP" altLang="en-US" dirty="0"/>
              <a:t> </a:t>
            </a:r>
            <a:r>
              <a:rPr lang="en-US" altLang="ja-JP" dirty="0"/>
              <a:t>IDE</a:t>
            </a:r>
            <a:r>
              <a:rPr lang="ja-JP" altLang="en-US" dirty="0"/>
              <a:t>ユーザの</a:t>
            </a:r>
            <a:r>
              <a:rPr lang="en-US" altLang="ja-JP" dirty="0"/>
              <a:t>C&amp;P</a:t>
            </a:r>
            <a:r>
              <a:rPr lang="ja-JP" altLang="en-US" dirty="0"/>
              <a:t>パターンは一般のユーザと同じ結果になる</a:t>
            </a:r>
            <a:r>
              <a:rPr lang="ja-JP" altLang="en-US" dirty="0" smtClean="0"/>
              <a:t>か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	A.</a:t>
            </a:r>
            <a:r>
              <a:rPr lang="ja-JP" altLang="en-US" dirty="0" smtClean="0"/>
              <a:t> ならない。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 smtClean="0"/>
              <a:t>よって、統合開発環境で開発する人は、一般的な</a:t>
            </a:r>
            <a:r>
              <a:rPr lang="en-US" altLang="ja-JP" dirty="0" smtClean="0"/>
              <a:t>C&amp;P</a:t>
            </a:r>
            <a:r>
              <a:rPr lang="ja-JP" altLang="en-US" smtClean="0"/>
              <a:t>パターンで構築したモデルは適用できない可能性がある</a:t>
            </a:r>
            <a:endParaRPr lang="en-US" alt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55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RQ </a:t>
            </a:r>
            <a:r>
              <a:rPr lang="en-US" altLang="ja-JP" smtClean="0"/>
              <a:t>2 </a:t>
            </a:r>
            <a:r>
              <a:rPr lang="en-US" altLang="ja-JP"/>
              <a:t>:</a:t>
            </a:r>
            <a:r>
              <a:rPr lang="ja-JP" altLang="en-US"/>
              <a:t>分析に用いるパターン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/>
              <a:t>RQ : </a:t>
            </a:r>
            <a:r>
              <a:rPr lang="en-US" altLang="ja-JP" smtClean="0"/>
              <a:t>2</a:t>
            </a:r>
          </a:p>
          <a:p>
            <a:pPr lvl="1"/>
            <a:r>
              <a:rPr lang="ja-JP" altLang="en-US" smtClean="0"/>
              <a:t>コピー元</a:t>
            </a:r>
            <a:r>
              <a:rPr lang="ja-JP" altLang="en-US"/>
              <a:t>の言語とペースト先の言語間の関係はどのようなもの</a:t>
            </a:r>
            <a:r>
              <a:rPr lang="ja-JP" altLang="en-US" smtClean="0"/>
              <a:t>か</a:t>
            </a:r>
            <a:endParaRPr lang="en-US" altLang="ja-JP" smtClean="0"/>
          </a:p>
          <a:p>
            <a:pPr lvl="1"/>
            <a:endParaRPr kumimoji="1" lang="en-US" altLang="ja-JP" smtClean="0"/>
          </a:p>
          <a:p>
            <a:r>
              <a:rPr kumimoji="1" lang="en-US" altLang="ja-JP" smtClean="0"/>
              <a:t>Within Editors</a:t>
            </a:r>
          </a:p>
          <a:p>
            <a:pPr lvl="1"/>
            <a:r>
              <a:rPr lang="ja-JP" altLang="en-US" smtClean="0"/>
              <a:t>同じ言語用のエディタ間</a:t>
            </a:r>
            <a:endParaRPr kumimoji="1" lang="en-US" altLang="ja-JP" smtClean="0"/>
          </a:p>
          <a:p>
            <a:r>
              <a:rPr lang="en-US" altLang="ja-JP" smtClean="0"/>
              <a:t>Between Editors</a:t>
            </a:r>
          </a:p>
          <a:p>
            <a:pPr lvl="1"/>
            <a:r>
              <a:rPr lang="ja-JP" altLang="en-US" sz="2000" smtClean="0"/>
              <a:t>コピー元とペースト先のエディタが使用する言語が別のもの</a:t>
            </a:r>
            <a:endParaRPr lang="en-US" altLang="ja-JP" sz="2000" smtClean="0"/>
          </a:p>
          <a:p>
            <a:r>
              <a:rPr kumimoji="1" lang="en-US" altLang="ja-JP" smtClean="0"/>
              <a:t>Within and Between Editors</a:t>
            </a:r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98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結果（２）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4098" name="Picture 2" descr="D:\table7_rq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855" y="1612133"/>
            <a:ext cx="5995403" cy="464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29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結果（２）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97%</a:t>
            </a:r>
            <a:r>
              <a:rPr kumimoji="1" lang="ja-JP" altLang="en-US" dirty="0" smtClean="0"/>
              <a:t>が、同一の言語内での</a:t>
            </a:r>
            <a:r>
              <a:rPr kumimoji="1" lang="en-US" altLang="ja-JP" dirty="0" smtClean="0"/>
              <a:t>C&amp;P</a:t>
            </a:r>
            <a:r>
              <a:rPr kumimoji="1" lang="ja-JP" altLang="en-US" dirty="0" smtClean="0"/>
              <a:t>であった</a:t>
            </a:r>
            <a:endParaRPr kumimoji="1" lang="en-US" altLang="ja-JP" dirty="0" smtClean="0"/>
          </a:p>
          <a:p>
            <a:r>
              <a:rPr lang="en-US" altLang="ja-JP" dirty="0"/>
              <a:t>Java -&gt; </a:t>
            </a:r>
            <a:r>
              <a:rPr lang="en-US" altLang="ja-JP" dirty="0" smtClean="0"/>
              <a:t>JSP</a:t>
            </a:r>
            <a:r>
              <a:rPr lang="ja-JP" altLang="en-US" dirty="0" smtClean="0"/>
              <a:t>や、</a:t>
            </a:r>
            <a:r>
              <a:rPr lang="en-US" altLang="ja-JP" dirty="0" smtClean="0"/>
              <a:t>PHP -&gt; JavaScript</a:t>
            </a:r>
            <a:r>
              <a:rPr lang="ja-JP" altLang="en-US" dirty="0" smtClean="0"/>
              <a:t>など、関係するものがペーストされやすかった</a:t>
            </a:r>
            <a:endParaRPr lang="en-US" altLang="ja-JP" dirty="0" smtClean="0"/>
          </a:p>
          <a:p>
            <a:r>
              <a:rPr kumimoji="1" lang="ja-JP" altLang="en-US" dirty="0"/>
              <a:t>他</a:t>
            </a:r>
            <a:r>
              <a:rPr kumimoji="1" lang="ja-JP" altLang="en-US" dirty="0" smtClean="0"/>
              <a:t>の言語への干渉が少ないのは、</a:t>
            </a:r>
            <a:r>
              <a:rPr kumimoji="1" lang="en-US" altLang="ja-JP" dirty="0" smtClean="0"/>
              <a:t>C</a:t>
            </a:r>
            <a:r>
              <a:rPr kumimoji="1" lang="ja-JP" altLang="en-US" dirty="0" smtClean="0"/>
              <a:t>言語であった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2015/6/9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5122" name="Picture 2" descr="D:\table8_rq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53" y="3899877"/>
            <a:ext cx="8261848" cy="239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21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463</TotalTime>
  <Words>418</Words>
  <Application>Microsoft Office PowerPoint</Application>
  <PresentationFormat>画面に合わせる (4:3)</PresentationFormat>
  <Paragraphs>100</Paragraphs>
  <Slides>13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ＭＳ Ｐゴシック</vt:lpstr>
      <vt:lpstr>Arial</vt:lpstr>
      <vt:lpstr>Calibri</vt:lpstr>
      <vt:lpstr>Calibri Light</vt:lpstr>
      <vt:lpstr>Office テーマ</vt:lpstr>
      <vt:lpstr>An Empirical Study of the Copy and Paste Behavior during Development</vt:lpstr>
      <vt:lpstr>背景</vt:lpstr>
      <vt:lpstr>分析対象</vt:lpstr>
      <vt:lpstr>何が取れるか</vt:lpstr>
      <vt:lpstr>RQ</vt:lpstr>
      <vt:lpstr>定義</vt:lpstr>
      <vt:lpstr>RQ 1 :分析に用いるパターン</vt:lpstr>
      <vt:lpstr>RQ 1 :分析に用いるパターン</vt:lpstr>
      <vt:lpstr>結果（１）</vt:lpstr>
      <vt:lpstr>結果（１）</vt:lpstr>
      <vt:lpstr>RQ 2 :分析に用いるパターン</vt:lpstr>
      <vt:lpstr>結果（２）</vt:lpstr>
      <vt:lpstr>結果（２）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小ゼミ20150528</dc:title>
  <dc:creator>max</dc:creator>
  <cp:lastModifiedBy>max</cp:lastModifiedBy>
  <cp:revision>76</cp:revision>
  <dcterms:created xsi:type="dcterms:W3CDTF">2015-05-28T05:48:25Z</dcterms:created>
  <dcterms:modified xsi:type="dcterms:W3CDTF">2015-06-09T08:57:01Z</dcterms:modified>
</cp:coreProperties>
</file>