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9"/>
  </p:notesMasterIdLst>
  <p:sldIdLst>
    <p:sldId id="256" r:id="rId2"/>
    <p:sldId id="257" r:id="rId3"/>
    <p:sldId id="258" r:id="rId4"/>
    <p:sldId id="259" r:id="rId5"/>
    <p:sldId id="260" r:id="rId6"/>
    <p:sldId id="262" r:id="rId7"/>
    <p:sldId id="261" r:id="rId8"/>
    <p:sldId id="274" r:id="rId9"/>
    <p:sldId id="275" r:id="rId10"/>
    <p:sldId id="273" r:id="rId11"/>
    <p:sldId id="272" r:id="rId12"/>
    <p:sldId id="263" r:id="rId13"/>
    <p:sldId id="265" r:id="rId14"/>
    <p:sldId id="266" r:id="rId15"/>
    <p:sldId id="268" r:id="rId16"/>
    <p:sldId id="267" r:id="rId17"/>
    <p:sldId id="264" r:id="rId18"/>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3574" autoAdjust="0"/>
  </p:normalViewPr>
  <p:slideViewPr>
    <p:cSldViewPr>
      <p:cViewPr varScale="1">
        <p:scale>
          <a:sx n="114" d="100"/>
          <a:sy n="114" d="100"/>
        </p:scale>
        <p:origin x="-1542" y="-9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B118F92-5590-45FA-80E0-F6BC02AC4AEA}" type="datetimeFigureOut">
              <a:rPr kumimoji="1" lang="ja-JP" altLang="en-US" smtClean="0"/>
              <a:t>2013/12/24</a:t>
            </a:fld>
            <a:endParaRPr kumimoji="1" lang="ja-JP" altLang="en-US"/>
          </a:p>
        </p:txBody>
      </p:sp>
      <p:sp>
        <p:nvSpPr>
          <p:cNvPr id="4" name="スライド イメージ プレースホルダー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3DAE7DF-C91F-450C-A3D7-6A84E13539BA}" type="slidenum">
              <a:rPr kumimoji="1" lang="ja-JP" altLang="en-US" smtClean="0"/>
              <a:t>‹#›</a:t>
            </a:fld>
            <a:endParaRPr kumimoji="1" lang="ja-JP" altLang="en-US"/>
          </a:p>
        </p:txBody>
      </p:sp>
    </p:spTree>
    <p:extLst>
      <p:ext uri="{BB962C8B-B14F-4D97-AF65-F5344CB8AC3E}">
        <p14:creationId xmlns:p14="http://schemas.microsoft.com/office/powerpoint/2010/main" val="2973017697"/>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03DAE7DF-C91F-450C-A3D7-6A84E13539BA}" type="slidenum">
              <a:rPr kumimoji="1" lang="ja-JP" altLang="en-US" smtClean="0"/>
              <a:t>3</a:t>
            </a:fld>
            <a:endParaRPr kumimoji="1" lang="ja-JP" altLang="en-US"/>
          </a:p>
        </p:txBody>
      </p:sp>
    </p:spTree>
    <p:extLst>
      <p:ext uri="{BB962C8B-B14F-4D97-AF65-F5344CB8AC3E}">
        <p14:creationId xmlns:p14="http://schemas.microsoft.com/office/powerpoint/2010/main" val="2108420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0"/>
            <a:ext cx="7848600" cy="1927225"/>
          </a:xfrm>
        </p:spPr>
        <p:txBody>
          <a:bodyPr anchor="b">
            <a:noAutofit/>
          </a:bodyPr>
          <a:lstStyle>
            <a:lvl1pPr>
              <a:defRPr sz="5400" cap="all" baseline="0"/>
            </a:lvl1pPr>
          </a:lstStyle>
          <a:p>
            <a:r>
              <a:rPr lang="ja-JP" altLang="en-US" smtClean="0"/>
              <a:t>マスター タイトルの書式設定</a:t>
            </a:r>
            <a:endParaRPr lang="en-US" dirty="0"/>
          </a:p>
        </p:txBody>
      </p:sp>
      <p:sp>
        <p:nvSpPr>
          <p:cNvPr id="3" name="Subtitle 2"/>
          <p:cNvSpPr>
            <a:spLocks noGrp="1"/>
          </p:cNvSpPr>
          <p:nvPr>
            <p:ph type="subTitle" idx="1"/>
          </p:nvPr>
        </p:nvSpPr>
        <p:spPr>
          <a:xfrm>
            <a:off x="685800" y="3505200"/>
            <a:ext cx="64008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ja-JP" altLang="en-US" smtClean="0"/>
              <a:t>マスター サブタイトルの書式設定</a:t>
            </a:r>
            <a:endParaRPr lang="en-US" dirty="0"/>
          </a:p>
        </p:txBody>
      </p:sp>
      <p:sp>
        <p:nvSpPr>
          <p:cNvPr id="4" name="Date Placeholder 3"/>
          <p:cNvSpPr>
            <a:spLocks noGrp="1"/>
          </p:cNvSpPr>
          <p:nvPr>
            <p:ph type="dt" sz="half" idx="10"/>
          </p:nvPr>
        </p:nvSpPr>
        <p:spPr/>
        <p:txBody>
          <a:bodyPr/>
          <a:lstStyle/>
          <a:p>
            <a:fld id="{17AACA21-0897-453E-B762-4B4491983222}" type="datetimeFigureOut">
              <a:rPr kumimoji="1" lang="ja-JP" altLang="en-US" smtClean="0"/>
              <a:t>2013/12/24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D75BC202-143D-4F70-96D4-76ADA7CB5F2B}" type="slidenum">
              <a:rPr kumimoji="1" lang="ja-JP" altLang="en-US" smtClean="0"/>
              <a:t>‹#›</a:t>
            </a:fld>
            <a:endParaRPr kumimoji="1" lang="ja-JP" altLang="en-US"/>
          </a:p>
        </p:txBody>
      </p:sp>
      <p:cxnSp>
        <p:nvCxnSpPr>
          <p:cNvPr id="8" name="Straight Connector 7"/>
          <p:cNvCxnSpPr/>
          <p:nvPr/>
        </p:nvCxnSpPr>
        <p:spPr>
          <a:xfrm>
            <a:off x="685800" y="3398520"/>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a:p>
        </p:txBody>
      </p:sp>
      <p:sp>
        <p:nvSpPr>
          <p:cNvPr id="3" name="Content Placeholder 2"/>
          <p:cNvSpPr>
            <a:spLocks noGrp="1"/>
          </p:cNvSpPr>
          <p:nvPr>
            <p:ph idx="1"/>
          </p:nvPr>
        </p:nvSpPr>
        <p:spPr/>
        <p:txBody>
          <a:bodyPr>
            <a:normAutofit/>
          </a:bodyPr>
          <a:lstStyle>
            <a:lvl1pPr>
              <a:defRPr sz="2800"/>
            </a:lvl1pPr>
            <a:lvl2pPr>
              <a:defRPr sz="2400"/>
            </a:lvl2pPr>
            <a:lvl3pPr>
              <a:defRPr sz="2000"/>
            </a:lvl3pPr>
            <a:lvl4pPr>
              <a:defRPr sz="1800"/>
            </a:lvl4pPr>
            <a:lvl5pPr>
              <a:defRPr sz="1600"/>
            </a:lvl5pPr>
          </a:lstStyle>
          <a:p>
            <a:pPr lvl="0"/>
            <a:r>
              <a:rPr lang="ja-JP" altLang="en-US" dirty="0" smtClean="0"/>
              <a:t>マスター テキストの書式設定</a:t>
            </a:r>
          </a:p>
          <a:p>
            <a:pPr lvl="1"/>
            <a:r>
              <a:rPr lang="ja-JP" altLang="en-US" dirty="0" smtClean="0"/>
              <a:t>第 </a:t>
            </a:r>
            <a:r>
              <a:rPr lang="en-US" altLang="ja-JP" dirty="0" smtClean="0"/>
              <a:t>2 </a:t>
            </a:r>
            <a:r>
              <a:rPr lang="ja-JP" altLang="en-US" dirty="0" smtClean="0"/>
              <a:t>レベル</a:t>
            </a:r>
          </a:p>
          <a:p>
            <a:pPr lvl="2"/>
            <a:r>
              <a:rPr lang="ja-JP" altLang="en-US" dirty="0" smtClean="0"/>
              <a:t>第 </a:t>
            </a:r>
            <a:r>
              <a:rPr lang="en-US" altLang="ja-JP" dirty="0" smtClean="0"/>
              <a:t>3 </a:t>
            </a:r>
            <a:r>
              <a:rPr lang="ja-JP" altLang="en-US" dirty="0" smtClean="0"/>
              <a:t>レベル</a:t>
            </a:r>
          </a:p>
          <a:p>
            <a:pPr lvl="3"/>
            <a:r>
              <a:rPr lang="ja-JP" altLang="en-US" dirty="0" smtClean="0"/>
              <a:t>第 </a:t>
            </a:r>
            <a:r>
              <a:rPr lang="en-US" altLang="ja-JP" dirty="0" smtClean="0"/>
              <a:t>4 </a:t>
            </a:r>
            <a:r>
              <a:rPr lang="ja-JP" altLang="en-US" dirty="0" smtClean="0"/>
              <a:t>レベル</a:t>
            </a:r>
          </a:p>
          <a:p>
            <a:pPr lvl="4"/>
            <a:r>
              <a:rPr lang="ja-JP" altLang="en-US" dirty="0" smtClean="0"/>
              <a:t>第 </a:t>
            </a:r>
            <a:r>
              <a:rPr lang="en-US" altLang="ja-JP" dirty="0" smtClean="0"/>
              <a:t>5 </a:t>
            </a:r>
            <a:r>
              <a:rPr lang="ja-JP" altLang="en-US" dirty="0" smtClean="0"/>
              <a:t>レベル</a:t>
            </a:r>
            <a:endParaRPr lang="en-US" dirty="0"/>
          </a:p>
        </p:txBody>
      </p:sp>
      <p:sp>
        <p:nvSpPr>
          <p:cNvPr id="4" name="Date Placeholder 3"/>
          <p:cNvSpPr>
            <a:spLocks noGrp="1"/>
          </p:cNvSpPr>
          <p:nvPr>
            <p:ph type="dt" sz="half" idx="10"/>
          </p:nvPr>
        </p:nvSpPr>
        <p:spPr/>
        <p:txBody>
          <a:bodyPr/>
          <a:lstStyle/>
          <a:p>
            <a:fld id="{17AACA21-0897-453E-B762-4B4491983222}" type="datetimeFigureOut">
              <a:rPr kumimoji="1" lang="ja-JP" altLang="en-US" smtClean="0"/>
              <a:t>2013/12/24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D75BC202-143D-4F70-96D4-76ADA7CB5F2B}" type="slidenum">
              <a:rPr kumimoji="1" lang="ja-JP" altLang="en-US" smtClean="0"/>
              <a:t>‹#›</a:t>
            </a:fld>
            <a:endParaRPr kumimoji="1" lang="ja-JP"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2362200"/>
            <a:ext cx="7772400" cy="2200275"/>
          </a:xfrm>
        </p:spPr>
        <p:txBody>
          <a:bodyPr anchor="b">
            <a:normAutofit/>
          </a:bodyPr>
          <a:lstStyle>
            <a:lvl1pPr algn="l">
              <a:defRPr sz="4800" b="0" cap="all"/>
            </a:lvl1p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722313" y="4626864"/>
            <a:ext cx="77724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smtClean="0"/>
              <a:t>マスター テキストの書式設定</a:t>
            </a:r>
          </a:p>
        </p:txBody>
      </p:sp>
      <p:sp>
        <p:nvSpPr>
          <p:cNvPr id="4" name="Date Placeholder 3"/>
          <p:cNvSpPr>
            <a:spLocks noGrp="1"/>
          </p:cNvSpPr>
          <p:nvPr>
            <p:ph type="dt" sz="half" idx="10"/>
          </p:nvPr>
        </p:nvSpPr>
        <p:spPr/>
        <p:txBody>
          <a:bodyPr/>
          <a:lstStyle/>
          <a:p>
            <a:fld id="{17AACA21-0897-453E-B762-4B4491983222}" type="datetimeFigureOut">
              <a:rPr kumimoji="1" lang="ja-JP" altLang="en-US" smtClean="0"/>
              <a:t>2013/12/24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D75BC202-143D-4F70-96D4-76ADA7CB5F2B}" type="slidenum">
              <a:rPr kumimoji="1" lang="ja-JP" altLang="en-US" smtClean="0"/>
              <a:t>‹#›</a:t>
            </a:fld>
            <a:endParaRPr kumimoji="1" lang="ja-JP" altLang="en-US"/>
          </a:p>
        </p:txBody>
      </p:sp>
      <p:cxnSp>
        <p:nvCxnSpPr>
          <p:cNvPr id="7" name="Straight Connector 6"/>
          <p:cNvCxnSpPr/>
          <p:nvPr/>
        </p:nvCxnSpPr>
        <p:spPr>
          <a:xfrm>
            <a:off x="731520" y="4599432"/>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Date Placeholder 4"/>
          <p:cNvSpPr>
            <a:spLocks noGrp="1"/>
          </p:cNvSpPr>
          <p:nvPr>
            <p:ph type="dt" sz="half" idx="10"/>
          </p:nvPr>
        </p:nvSpPr>
        <p:spPr/>
        <p:txBody>
          <a:bodyPr/>
          <a:lstStyle/>
          <a:p>
            <a:fld id="{17AACA21-0897-453E-B762-4B4491983222}" type="datetimeFigureOut">
              <a:rPr kumimoji="1" lang="ja-JP" altLang="en-US" smtClean="0"/>
              <a:t>2013/12/24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D75BC202-143D-4F70-96D4-76ADA7CB5F2B}" type="slidenum">
              <a:rPr kumimoji="1" lang="ja-JP" altLang="en-US" smtClean="0"/>
              <a:t>‹#›</a:t>
            </a:fld>
            <a:endParaRPr kumimoji="1" lang="ja-JP"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45720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Text Placeholder 4"/>
          <p:cNvSpPr>
            <a:spLocks noGrp="1"/>
          </p:cNvSpPr>
          <p:nvPr>
            <p:ph type="body" sz="quarter" idx="3"/>
          </p:nvPr>
        </p:nvSpPr>
        <p:spPr>
          <a:xfrm>
            <a:off x="475488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7" name="Date Placeholder 6"/>
          <p:cNvSpPr>
            <a:spLocks noGrp="1"/>
          </p:cNvSpPr>
          <p:nvPr>
            <p:ph type="dt" sz="half" idx="10"/>
          </p:nvPr>
        </p:nvSpPr>
        <p:spPr/>
        <p:txBody>
          <a:bodyPr/>
          <a:lstStyle/>
          <a:p>
            <a:fld id="{17AACA21-0897-453E-B762-4B4491983222}" type="datetimeFigureOut">
              <a:rPr kumimoji="1" lang="ja-JP" altLang="en-US" smtClean="0"/>
              <a:t>2013/12/24</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D75BC202-143D-4F70-96D4-76ADA7CB5F2B}" type="slidenum">
              <a:rPr kumimoji="1" lang="ja-JP" altLang="en-US" smtClean="0"/>
              <a:t>‹#›</a:t>
            </a:fld>
            <a:endParaRPr kumimoji="1" lang="ja-JP" altLang="en-US"/>
          </a:p>
        </p:txBody>
      </p:sp>
      <p:cxnSp>
        <p:nvCxnSpPr>
          <p:cNvPr id="11" name="Straight Connector 10"/>
          <p:cNvCxnSpPr/>
          <p:nvPr/>
        </p:nvCxnSpPr>
        <p:spPr>
          <a:xfrm rot="5400000">
            <a:off x="2217817" y="4045823"/>
            <a:ext cx="470916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a:p>
        </p:txBody>
      </p:sp>
      <p:sp>
        <p:nvSpPr>
          <p:cNvPr id="3" name="Date Placeholder 2"/>
          <p:cNvSpPr>
            <a:spLocks noGrp="1"/>
          </p:cNvSpPr>
          <p:nvPr>
            <p:ph type="dt" sz="half" idx="10"/>
          </p:nvPr>
        </p:nvSpPr>
        <p:spPr/>
        <p:txBody>
          <a:bodyPr/>
          <a:lstStyle/>
          <a:p>
            <a:fld id="{17AACA21-0897-453E-B762-4B4491983222}" type="datetimeFigureOut">
              <a:rPr kumimoji="1" lang="ja-JP" altLang="en-US" smtClean="0"/>
              <a:t>2013/12/24</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D75BC202-143D-4F70-96D4-76ADA7CB5F2B}" type="slidenum">
              <a:rPr kumimoji="1" lang="ja-JP" altLang="en-US" smtClean="0"/>
              <a:t>‹#›</a:t>
            </a:fld>
            <a:endParaRPr kumimoji="1" lang="ja-JP"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7AACA21-0897-453E-B762-4B4491983222}" type="datetimeFigureOut">
              <a:rPr kumimoji="1" lang="ja-JP" altLang="en-US" smtClean="0"/>
              <a:t>2013/12/24</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D75BC202-143D-4F70-96D4-76ADA7CB5F2B}" type="slidenum">
              <a:rPr kumimoji="1" lang="ja-JP" altLang="en-US" smtClean="0"/>
              <a:t>‹#›</a:t>
            </a:fld>
            <a:endParaRPr kumimoji="1" lang="ja-JP"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ja-JP" altLang="en-US" smtClean="0"/>
              <a:t>マスター タイトルの書式設定</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Text Placeholder 3"/>
          <p:cNvSpPr>
            <a:spLocks noGrp="1"/>
          </p:cNvSpPr>
          <p:nvPr>
            <p:ph type="body" sz="half" idx="2"/>
          </p:nvPr>
        </p:nvSpPr>
        <p:spPr>
          <a:xfrm>
            <a:off x="457201" y="2130552"/>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17AACA21-0897-453E-B762-4B4491983222}" type="datetimeFigureOut">
              <a:rPr kumimoji="1" lang="ja-JP" altLang="en-US" smtClean="0"/>
              <a:t>2013/12/24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D75BC202-143D-4F70-96D4-76ADA7CB5F2B}" type="slidenum">
              <a:rPr kumimoji="1" lang="ja-JP" altLang="en-US" smtClean="0"/>
              <a:t>‹#›</a:t>
            </a:fld>
            <a:endParaRPr kumimoji="1" lang="ja-JP" altLang="en-US"/>
          </a:p>
        </p:txBody>
      </p:sp>
      <p:cxnSp>
        <p:nvCxnSpPr>
          <p:cNvPr id="9" name="Straight Connector 8"/>
          <p:cNvCxnSpPr/>
          <p:nvPr/>
        </p:nvCxnSpPr>
        <p:spPr>
          <a:xfrm rot="5400000">
            <a:off x="-13116" y="3580206"/>
            <a:ext cx="557784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2142680" cy="1264920"/>
          </a:xfrm>
        </p:spPr>
        <p:txBody>
          <a:bodyPr anchor="b">
            <a:normAutofit/>
          </a:bodyPr>
          <a:lstStyle>
            <a:lvl1pPr algn="l">
              <a:defRPr sz="2400" b="0"/>
            </a:lvl1pPr>
          </a:lstStyle>
          <a:p>
            <a:r>
              <a:rPr lang="ja-JP" altLang="en-US" smtClean="0"/>
              <a:t>マスター タイトルの書式設定</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smtClean="0"/>
              <a:t>アイコンをクリックして図を追加</a:t>
            </a:r>
            <a:endParaRPr lang="en-US" dirty="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17AACA21-0897-453E-B762-4B4491983222}" type="datetimeFigureOut">
              <a:rPr kumimoji="1" lang="ja-JP" altLang="en-US" smtClean="0"/>
              <a:t>2013/12/24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D75BC202-143D-4F70-96D4-76ADA7CB5F2B}" type="slidenum">
              <a:rPr kumimoji="1" lang="ja-JP" altLang="en-US" smtClean="0"/>
              <a:t>‹#›</a:t>
            </a:fld>
            <a:endParaRPr kumimoji="1" lang="ja-JP"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a:p>
        </p:txBody>
      </p:sp>
      <p:sp>
        <p:nvSpPr>
          <p:cNvPr id="3" name="Vertical Text Placeholder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4" name="Date Placeholder 3"/>
          <p:cNvSpPr>
            <a:spLocks noGrp="1"/>
          </p:cNvSpPr>
          <p:nvPr>
            <p:ph type="dt" sz="half" idx="10"/>
          </p:nvPr>
        </p:nvSpPr>
        <p:spPr/>
        <p:txBody>
          <a:bodyPr/>
          <a:lstStyle/>
          <a:p>
            <a:fld id="{17AACA21-0897-453E-B762-4B4491983222}" type="datetimeFigureOut">
              <a:rPr kumimoji="1" lang="ja-JP" altLang="en-US" smtClean="0"/>
              <a:t>2013/12/24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D75BC202-143D-4F70-96D4-76ADA7CB5F2B}" type="slidenum">
              <a:rPr kumimoji="1" lang="ja-JP" altLang="en-US" smtClean="0"/>
              <a:t>‹#›</a:t>
            </a:fld>
            <a:endParaRPr kumimoji="1" lang="ja-JP"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17AACA21-0897-453E-B762-4B4491983222}" type="datetimeFigureOut">
              <a:rPr kumimoji="1" lang="ja-JP" altLang="en-US" smtClean="0"/>
              <a:t>2013/12/24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D75BC202-143D-4F70-96D4-76ADA7CB5F2B}" type="slidenum">
              <a:rPr kumimoji="1" lang="ja-JP" altLang="en-US" smtClean="0"/>
              <a:t>‹#›</a:t>
            </a:fld>
            <a:endParaRPr kumimoji="1" lang="ja-JP"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6"/>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457200" y="1600200"/>
            <a:ext cx="8229600" cy="4876800"/>
          </a:xfrm>
          <a:prstGeom prst="rect">
            <a:avLst/>
          </a:prstGeom>
        </p:spPr>
        <p:txBody>
          <a:bodyPr vert="horz" lIns="91440" tIns="45720" rIns="91440" bIns="45720" rtlCol="0">
            <a:normAutofit/>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7" name="Rectangle 6"/>
          <p:cNvSpPr/>
          <p:nvPr/>
        </p:nvSpPr>
        <p:spPr>
          <a:xfrm>
            <a:off x="0" y="0"/>
            <a:ext cx="9144000"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2"/>
          </p:nvPr>
        </p:nvSpPr>
        <p:spPr>
          <a:xfrm>
            <a:off x="457200" y="18288"/>
            <a:ext cx="2895600" cy="329184"/>
          </a:xfrm>
          <a:prstGeom prst="rect">
            <a:avLst/>
          </a:prstGeom>
        </p:spPr>
        <p:txBody>
          <a:bodyPr vert="horz" lIns="91440" tIns="45720" rIns="91440" bIns="45720" rtlCol="0" anchor="ctr"/>
          <a:lstStyle>
            <a:lvl1pPr algn="l">
              <a:defRPr sz="1200">
                <a:solidFill>
                  <a:srgbClr val="FFFFFF"/>
                </a:solidFill>
              </a:defRPr>
            </a:lvl1pPr>
          </a:lstStyle>
          <a:p>
            <a:fld id="{17AACA21-0897-453E-B762-4B4491983222}" type="datetimeFigureOut">
              <a:rPr kumimoji="1" lang="ja-JP" altLang="en-US" smtClean="0"/>
              <a:t>2013/12/24</a:t>
            </a:fld>
            <a:endParaRPr kumimoji="1" lang="ja-JP" altLang="en-US"/>
          </a:p>
        </p:txBody>
      </p:sp>
      <p:sp>
        <p:nvSpPr>
          <p:cNvPr id="5" name="Footer Placeholder 4"/>
          <p:cNvSpPr>
            <a:spLocks noGrp="1"/>
          </p:cNvSpPr>
          <p:nvPr>
            <p:ph type="ftr" sz="quarter" idx="3"/>
          </p:nvPr>
        </p:nvSpPr>
        <p:spPr>
          <a:xfrm>
            <a:off x="3429000" y="18288"/>
            <a:ext cx="4114800" cy="329184"/>
          </a:xfrm>
          <a:prstGeom prst="rect">
            <a:avLst/>
          </a:prstGeom>
        </p:spPr>
        <p:txBody>
          <a:bodyPr vert="horz" lIns="91440" tIns="45720" rIns="91440" bIns="45720" rtlCol="0" anchor="ctr"/>
          <a:lstStyle>
            <a:lvl1pPr algn="ctr">
              <a:defRPr sz="1200">
                <a:solidFill>
                  <a:srgbClr val="FFFFFF"/>
                </a:solidFill>
              </a:defRPr>
            </a:lvl1pPr>
          </a:lstStyle>
          <a:p>
            <a:endParaRPr kumimoji="1" lang="ja-JP" altLang="en-US"/>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fld id="{D75BC202-143D-4F70-96D4-76ADA7CB5F2B}" type="slidenum">
              <a:rPr kumimoji="1" lang="ja-JP" altLang="en-US" smtClean="0"/>
              <a:t>‹#›</a:t>
            </a:fld>
            <a:endParaRPr kumimoji="1" lang="ja-JP" alt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kumimoji="1"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kumimoji="1"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kumimoji="1"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kumimoji="1"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kumimoji="1"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kumimoji="1"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kumimoji="1"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kumimoji="1"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kumimoji="1"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kumimoji="1" sz="13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p:txBody>
          <a:bodyPr/>
          <a:lstStyle/>
          <a:p>
            <a:r>
              <a:rPr lang="ja-JP" altLang="en-US" dirty="0" smtClean="0"/>
              <a:t>ソフトウェア進化研究の</a:t>
            </a:r>
            <a:r>
              <a:rPr lang="en-US" altLang="ja-JP" dirty="0" smtClean="0"/>
              <a:t/>
            </a:r>
            <a:br>
              <a:rPr lang="en-US" altLang="ja-JP" dirty="0" smtClean="0"/>
            </a:br>
            <a:r>
              <a:rPr lang="ja-JP" altLang="en-US" dirty="0"/>
              <a:t>分類</a:t>
            </a:r>
            <a:r>
              <a:rPr lang="ja-JP" altLang="en-US" dirty="0" smtClean="0"/>
              <a:t>と動向</a:t>
            </a:r>
            <a:endParaRPr kumimoji="1" lang="ja-JP" altLang="en-US" dirty="0"/>
          </a:p>
        </p:txBody>
      </p:sp>
      <p:sp>
        <p:nvSpPr>
          <p:cNvPr id="3" name="サブタイトル 2"/>
          <p:cNvSpPr>
            <a:spLocks noGrp="1"/>
          </p:cNvSpPr>
          <p:nvPr>
            <p:ph type="subTitle" idx="1"/>
          </p:nvPr>
        </p:nvSpPr>
        <p:spPr>
          <a:xfrm>
            <a:off x="685800" y="3505200"/>
            <a:ext cx="8062664" cy="1435968"/>
          </a:xfrm>
        </p:spPr>
        <p:txBody>
          <a:bodyPr/>
          <a:lstStyle/>
          <a:p>
            <a:r>
              <a:rPr kumimoji="1" lang="ja-JP" altLang="en-US" dirty="0" smtClean="0"/>
              <a:t>コンピュータソフトウェア</a:t>
            </a:r>
            <a:r>
              <a:rPr kumimoji="1" lang="en-US" altLang="ja-JP" dirty="0" smtClean="0"/>
              <a:t>	Vol. 29  No.3(2012)  pp.3-28</a:t>
            </a:r>
          </a:p>
          <a:p>
            <a:r>
              <a:rPr kumimoji="1" lang="ja-JP" altLang="en-US" dirty="0" smtClean="0"/>
              <a:t>大森隆行</a:t>
            </a:r>
            <a:r>
              <a:rPr kumimoji="1" lang="en-US" altLang="ja-JP" dirty="0" smtClean="0"/>
              <a:t>	</a:t>
            </a:r>
            <a:r>
              <a:rPr kumimoji="1" lang="ja-JP" altLang="en-US" dirty="0" smtClean="0"/>
              <a:t>丸山勝久</a:t>
            </a:r>
            <a:r>
              <a:rPr kumimoji="1" lang="en-US" altLang="ja-JP" dirty="0" smtClean="0"/>
              <a:t>	</a:t>
            </a:r>
            <a:r>
              <a:rPr kumimoji="1" lang="ja-JP" altLang="en-US" dirty="0" smtClean="0"/>
              <a:t>林晋平</a:t>
            </a:r>
            <a:r>
              <a:rPr kumimoji="1" lang="en-US" altLang="ja-JP" dirty="0" smtClean="0"/>
              <a:t>	</a:t>
            </a:r>
            <a:r>
              <a:rPr kumimoji="1" lang="ja-JP" altLang="en-US" dirty="0" smtClean="0"/>
              <a:t>沢田篤史</a:t>
            </a:r>
            <a:endParaRPr kumimoji="1" lang="ja-JP" altLang="en-US" dirty="0"/>
          </a:p>
        </p:txBody>
      </p:sp>
      <p:pic>
        <p:nvPicPr>
          <p:cNvPr id="1026" name="Picture 2" descr="C:\Users\kyusuke\Documents\情報システム演習2013\第12回資料\sawada_atsushi.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70761" y="4941168"/>
            <a:ext cx="1081559" cy="1433066"/>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kyusuke\Documents\情報システム演習2013\第12回資料\maruyama_katsuhisa.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38797" y="5013175"/>
            <a:ext cx="1113123" cy="140605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sers\kyusuke\Documents\情報システム演習2013\顔写真\1000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55976" y="4975278"/>
            <a:ext cx="1140277" cy="147805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C:\Users\kyusuke\Documents\情報システム演習2013\顔写真\1000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27584" y="5013176"/>
            <a:ext cx="1140277" cy="14780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46342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本論文は</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ソフトウェアは，利用者を満足させ続けるために絶えず進化しなければならない</a:t>
            </a:r>
            <a:endParaRPr kumimoji="1" lang="en-US" altLang="ja-JP" dirty="0" smtClean="0"/>
          </a:p>
          <a:p>
            <a:endParaRPr kumimoji="1" lang="en-US" altLang="ja-JP" dirty="0" smtClean="0"/>
          </a:p>
          <a:p>
            <a:r>
              <a:rPr kumimoji="1" lang="ja-JP" altLang="en-US" dirty="0" smtClean="0"/>
              <a:t>ソフトウェア進化に関連する研究を，手法，対象，目的という</a:t>
            </a:r>
            <a:r>
              <a:rPr kumimoji="1" lang="en-US" altLang="ja-JP" dirty="0" smtClean="0"/>
              <a:t>3</a:t>
            </a:r>
            <a:r>
              <a:rPr kumimoji="1" lang="ja-JP" altLang="en-US" dirty="0" err="1" smtClean="0"/>
              <a:t>つの</a:t>
            </a:r>
            <a:r>
              <a:rPr kumimoji="1" lang="ja-JP" altLang="en-US" dirty="0" smtClean="0"/>
              <a:t>視点から分類する</a:t>
            </a:r>
            <a:endParaRPr kumimoji="1" lang="ja-JP" altLang="en-US" dirty="0"/>
          </a:p>
        </p:txBody>
      </p:sp>
    </p:spTree>
    <p:extLst>
      <p:ext uri="{BB962C8B-B14F-4D97-AF65-F5344CB8AC3E}">
        <p14:creationId xmlns:p14="http://schemas.microsoft.com/office/powerpoint/2010/main" val="29474058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ソフトウェア進化とは</a:t>
            </a:r>
            <a:endParaRPr kumimoji="1" lang="ja-JP" altLang="en-US" dirty="0"/>
          </a:p>
        </p:txBody>
      </p:sp>
      <p:sp>
        <p:nvSpPr>
          <p:cNvPr id="3" name="コンテンツ プレースホルダー 2"/>
          <p:cNvSpPr>
            <a:spLocks noGrp="1"/>
          </p:cNvSpPr>
          <p:nvPr>
            <p:ph idx="1"/>
          </p:nvPr>
        </p:nvSpPr>
        <p:spPr/>
        <p:txBody>
          <a:bodyPr>
            <a:normAutofit/>
          </a:bodyPr>
          <a:lstStyle/>
          <a:p>
            <a:r>
              <a:rPr kumimoji="1" lang="ja-JP" altLang="en-US" dirty="0" smtClean="0"/>
              <a:t>一旦出荷されたソフトウェアに対する変更を受け入れる仕組みや活動</a:t>
            </a:r>
            <a:endParaRPr kumimoji="1" lang="en-US" altLang="ja-JP" dirty="0" smtClean="0"/>
          </a:p>
          <a:p>
            <a:endParaRPr lang="en-US" altLang="ja-JP" dirty="0"/>
          </a:p>
          <a:p>
            <a:r>
              <a:rPr kumimoji="1" lang="ja-JP" altLang="en-US" dirty="0" smtClean="0"/>
              <a:t>従来はソフトウェア保守として</a:t>
            </a:r>
            <a:r>
              <a:rPr lang="ja-JP" altLang="en-US" dirty="0"/>
              <a:t>捉えられて</a:t>
            </a:r>
            <a:r>
              <a:rPr lang="ja-JP" altLang="en-US" dirty="0" smtClean="0"/>
              <a:t>いた</a:t>
            </a:r>
            <a:endParaRPr lang="en-US" altLang="ja-JP" dirty="0" smtClean="0"/>
          </a:p>
          <a:p>
            <a:endParaRPr kumimoji="1" lang="en-US" altLang="ja-JP" dirty="0" smtClean="0"/>
          </a:p>
          <a:p>
            <a:r>
              <a:rPr kumimoji="1" lang="ja-JP" altLang="en-US" dirty="0" smtClean="0"/>
              <a:t>ソフトウェアそのものの変化だけでなく，その環境の共進化で考える</a:t>
            </a:r>
            <a:endParaRPr kumimoji="1" lang="en-US" altLang="ja-JP" dirty="0" smtClean="0"/>
          </a:p>
          <a:p>
            <a:endParaRPr kumimoji="1" lang="en-US" altLang="ja-JP" dirty="0" smtClean="0"/>
          </a:p>
          <a:p>
            <a:r>
              <a:rPr lang="ja-JP" altLang="en-US" dirty="0" smtClean="0"/>
              <a:t>ソフトウェア進化の意味は</a:t>
            </a:r>
            <a:r>
              <a:rPr lang="ja-JP" altLang="en-US" dirty="0" smtClean="0">
                <a:solidFill>
                  <a:srgbClr val="FF0000"/>
                </a:solidFill>
              </a:rPr>
              <a:t>多種多様</a:t>
            </a:r>
            <a:endParaRPr kumimoji="1" lang="en-US" altLang="ja-JP" dirty="0">
              <a:solidFill>
                <a:srgbClr val="FF0000"/>
              </a:solidFill>
            </a:endParaRPr>
          </a:p>
        </p:txBody>
      </p:sp>
    </p:spTree>
    <p:extLst>
      <p:ext uri="{BB962C8B-B14F-4D97-AF65-F5344CB8AC3E}">
        <p14:creationId xmlns:p14="http://schemas.microsoft.com/office/powerpoint/2010/main" val="4479625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初期</a:t>
            </a:r>
            <a:r>
              <a:rPr lang="ja-JP" altLang="en-US" dirty="0" smtClean="0"/>
              <a:t>の研究</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科学的観点</a:t>
            </a:r>
            <a:endParaRPr kumimoji="1" lang="en-US" altLang="ja-JP" dirty="0" smtClean="0"/>
          </a:p>
          <a:p>
            <a:pPr lvl="1"/>
            <a:r>
              <a:rPr lang="ja-JP" altLang="en-US" dirty="0" smtClean="0"/>
              <a:t>ソフトウェア進化の現象を観察</a:t>
            </a:r>
            <a:endParaRPr kumimoji="1" lang="en-US" altLang="ja-JP" dirty="0" smtClean="0"/>
          </a:p>
          <a:p>
            <a:pPr lvl="1"/>
            <a:r>
              <a:rPr lang="ja-JP" altLang="en-US" dirty="0"/>
              <a:t>進化</a:t>
            </a:r>
            <a:r>
              <a:rPr lang="ja-JP" altLang="en-US" dirty="0" smtClean="0"/>
              <a:t>の本質</a:t>
            </a:r>
            <a:r>
              <a:rPr lang="ja-JP" altLang="en-US" dirty="0"/>
              <a:t>（</a:t>
            </a:r>
            <a:r>
              <a:rPr lang="en-US" altLang="ja-JP" dirty="0">
                <a:solidFill>
                  <a:srgbClr val="FF0000"/>
                </a:solidFill>
              </a:rPr>
              <a:t>what</a:t>
            </a:r>
            <a:r>
              <a:rPr lang="ja-JP" altLang="en-US" dirty="0" err="1"/>
              <a:t>，</a:t>
            </a:r>
            <a:r>
              <a:rPr lang="en-US" altLang="ja-JP" dirty="0">
                <a:solidFill>
                  <a:srgbClr val="FF0000"/>
                </a:solidFill>
              </a:rPr>
              <a:t>why</a:t>
            </a:r>
            <a:r>
              <a:rPr lang="ja-JP" altLang="en-US" dirty="0"/>
              <a:t>）</a:t>
            </a:r>
            <a:r>
              <a:rPr lang="ja-JP" altLang="en-US" dirty="0" smtClean="0"/>
              <a:t>を解明</a:t>
            </a:r>
            <a:endParaRPr lang="en-US" altLang="ja-JP" dirty="0" smtClean="0"/>
          </a:p>
          <a:p>
            <a:pPr lvl="1"/>
            <a:r>
              <a:rPr kumimoji="1" lang="ja-JP" altLang="en-US" dirty="0"/>
              <a:t>規則性</a:t>
            </a:r>
            <a:r>
              <a:rPr kumimoji="1" lang="ja-JP" altLang="en-US" dirty="0" smtClean="0"/>
              <a:t>を見つけ出す</a:t>
            </a:r>
            <a:endParaRPr kumimoji="1" lang="en-US" altLang="ja-JP" dirty="0" smtClean="0"/>
          </a:p>
          <a:p>
            <a:pPr lvl="1"/>
            <a:endParaRPr kumimoji="1" lang="en-US" altLang="ja-JP" dirty="0" smtClean="0"/>
          </a:p>
          <a:p>
            <a:r>
              <a:rPr lang="ja-JP" altLang="en-US" dirty="0" smtClean="0"/>
              <a:t>工学的観点</a:t>
            </a:r>
            <a:endParaRPr lang="en-US" altLang="ja-JP" dirty="0" smtClean="0"/>
          </a:p>
          <a:p>
            <a:pPr lvl="1"/>
            <a:r>
              <a:rPr lang="ja-JP" altLang="en-US" dirty="0">
                <a:solidFill>
                  <a:srgbClr val="FF0000"/>
                </a:solidFill>
              </a:rPr>
              <a:t>進化</a:t>
            </a:r>
            <a:r>
              <a:rPr lang="ja-JP" altLang="en-US" dirty="0" smtClean="0">
                <a:solidFill>
                  <a:srgbClr val="FF0000"/>
                </a:solidFill>
              </a:rPr>
              <a:t>の実現，制御</a:t>
            </a:r>
            <a:r>
              <a:rPr lang="ja-JP" altLang="en-US" dirty="0" smtClean="0"/>
              <a:t>したりするための技術の探求</a:t>
            </a:r>
            <a:endParaRPr lang="en-US" altLang="ja-JP" dirty="0" smtClean="0"/>
          </a:p>
          <a:p>
            <a:pPr lvl="1"/>
            <a:r>
              <a:rPr lang="ja-JP" altLang="en-US" dirty="0" smtClean="0"/>
              <a:t>ソフトウェアをどのように進化させるか</a:t>
            </a:r>
            <a:r>
              <a:rPr lang="ja-JP" altLang="en-US" dirty="0"/>
              <a:t>（</a:t>
            </a:r>
            <a:r>
              <a:rPr lang="en-US" altLang="ja-JP" dirty="0" smtClean="0">
                <a:solidFill>
                  <a:srgbClr val="FF0000"/>
                </a:solidFill>
              </a:rPr>
              <a:t>how</a:t>
            </a:r>
            <a:r>
              <a:rPr lang="ja-JP" altLang="en-US" dirty="0" smtClean="0"/>
              <a:t>）が主眼</a:t>
            </a:r>
            <a:endParaRPr lang="en-US" altLang="ja-JP" dirty="0" smtClean="0"/>
          </a:p>
          <a:p>
            <a:pPr lvl="1"/>
            <a:r>
              <a:rPr lang="en-US" altLang="ja-JP" dirty="0" smtClean="0"/>
              <a:t>1990</a:t>
            </a:r>
            <a:r>
              <a:rPr lang="ja-JP" altLang="en-US" dirty="0" smtClean="0"/>
              <a:t>年後半以降のソフトウェア進化の研究に多く見られる</a:t>
            </a:r>
            <a:endParaRPr lang="en-US" altLang="ja-JP" dirty="0"/>
          </a:p>
        </p:txBody>
      </p:sp>
    </p:spTree>
    <p:extLst>
      <p:ext uri="{BB962C8B-B14F-4D97-AF65-F5344CB8AC3E}">
        <p14:creationId xmlns:p14="http://schemas.microsoft.com/office/powerpoint/2010/main" val="120827262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ソフトウェア進化研究の分類</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進化に特化した技術があるわけでなく，</a:t>
            </a:r>
            <a:r>
              <a:rPr kumimoji="1" lang="ja-JP" altLang="en-US" dirty="0" smtClean="0">
                <a:solidFill>
                  <a:srgbClr val="FF0000"/>
                </a:solidFill>
              </a:rPr>
              <a:t>開発や保守関連の技術側面</a:t>
            </a:r>
            <a:r>
              <a:rPr kumimoji="1" lang="ja-JP" altLang="en-US" dirty="0" smtClean="0"/>
              <a:t>からのアプローチが重要</a:t>
            </a:r>
            <a:endParaRPr kumimoji="1" lang="en-US" altLang="ja-JP" dirty="0" smtClean="0"/>
          </a:p>
          <a:p>
            <a:endParaRPr lang="en-US" altLang="ja-JP" dirty="0"/>
          </a:p>
          <a:p>
            <a:r>
              <a:rPr kumimoji="1" lang="ja-JP" altLang="en-US" dirty="0" smtClean="0"/>
              <a:t>手法（</a:t>
            </a:r>
            <a:r>
              <a:rPr kumimoji="1" lang="en-US" altLang="ja-JP" dirty="0" smtClean="0"/>
              <a:t>Method</a:t>
            </a:r>
            <a:r>
              <a:rPr kumimoji="1" lang="ja-JP" altLang="en-US" dirty="0" smtClean="0"/>
              <a:t>）</a:t>
            </a:r>
            <a:endParaRPr kumimoji="1" lang="en-US" altLang="ja-JP" dirty="0" smtClean="0"/>
          </a:p>
          <a:p>
            <a:pPr lvl="1"/>
            <a:r>
              <a:rPr lang="ja-JP" altLang="en-US" dirty="0"/>
              <a:t>目的</a:t>
            </a:r>
            <a:r>
              <a:rPr lang="ja-JP" altLang="en-US" dirty="0" smtClean="0"/>
              <a:t>を達成するためのアプローチや手段</a:t>
            </a:r>
            <a:endParaRPr lang="en-US" altLang="ja-JP" dirty="0" smtClean="0"/>
          </a:p>
          <a:p>
            <a:r>
              <a:rPr kumimoji="1" lang="ja-JP" altLang="en-US" dirty="0" smtClean="0"/>
              <a:t>対象（</a:t>
            </a:r>
            <a:r>
              <a:rPr kumimoji="1" lang="en-US" altLang="ja-JP" dirty="0" smtClean="0"/>
              <a:t>Target</a:t>
            </a:r>
            <a:r>
              <a:rPr kumimoji="1" lang="ja-JP" altLang="en-US" dirty="0" smtClean="0"/>
              <a:t>）</a:t>
            </a:r>
            <a:endParaRPr kumimoji="1" lang="en-US" altLang="ja-JP" dirty="0" smtClean="0"/>
          </a:p>
          <a:p>
            <a:pPr lvl="1"/>
            <a:r>
              <a:rPr lang="ja-JP" altLang="en-US" dirty="0"/>
              <a:t>進化</a:t>
            </a:r>
            <a:r>
              <a:rPr lang="ja-JP" altLang="en-US" dirty="0" smtClean="0"/>
              <a:t>の対象</a:t>
            </a:r>
            <a:endParaRPr kumimoji="1" lang="en-US" altLang="ja-JP" dirty="0" smtClean="0"/>
          </a:p>
          <a:p>
            <a:r>
              <a:rPr lang="ja-JP" altLang="en-US" dirty="0" smtClean="0"/>
              <a:t>目的（</a:t>
            </a:r>
            <a:r>
              <a:rPr lang="en-US" altLang="ja-JP" dirty="0" smtClean="0"/>
              <a:t>Objective</a:t>
            </a:r>
            <a:r>
              <a:rPr lang="ja-JP" altLang="en-US" dirty="0" smtClean="0"/>
              <a:t>）</a:t>
            </a:r>
            <a:endParaRPr lang="en-US" altLang="ja-JP" dirty="0" smtClean="0"/>
          </a:p>
          <a:p>
            <a:pPr lvl="1"/>
            <a:r>
              <a:rPr kumimoji="1" lang="ja-JP" altLang="en-US" dirty="0" smtClean="0"/>
              <a:t>手法の利用目的や手法による達成目標</a:t>
            </a:r>
            <a:endParaRPr kumimoji="1" lang="ja-JP" altLang="en-US" dirty="0"/>
          </a:p>
        </p:txBody>
      </p:sp>
    </p:spTree>
    <p:extLst>
      <p:ext uri="{BB962C8B-B14F-4D97-AF65-F5344CB8AC3E}">
        <p14:creationId xmlns:p14="http://schemas.microsoft.com/office/powerpoint/2010/main" val="189837784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ソフトウェア進化研究の分類（表）</a:t>
            </a:r>
            <a:endParaRPr kumimoji="1" lang="ja-JP" altLang="en-US" dirty="0"/>
          </a:p>
        </p:txBody>
      </p:sp>
      <p:pic>
        <p:nvPicPr>
          <p:cNvPr id="8" name="コンテンツ プレースホルダー 7"/>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71600" y="1360512"/>
            <a:ext cx="6264696" cy="5391928"/>
          </a:xfrm>
        </p:spPr>
      </p:pic>
    </p:spTree>
    <p:extLst>
      <p:ext uri="{BB962C8B-B14F-4D97-AF65-F5344CB8AC3E}">
        <p14:creationId xmlns:p14="http://schemas.microsoft.com/office/powerpoint/2010/main" val="352189283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分類に関する全体像</a:t>
            </a:r>
            <a:endParaRPr kumimoji="1" lang="ja-JP" altLang="en-US" dirty="0"/>
          </a:p>
        </p:txBody>
      </p:sp>
      <p:sp>
        <p:nvSpPr>
          <p:cNvPr id="3" name="コンテンツ プレースホルダー 2"/>
          <p:cNvSpPr>
            <a:spLocks noGrp="1"/>
          </p:cNvSpPr>
          <p:nvPr>
            <p:ph idx="1"/>
          </p:nvPr>
        </p:nvSpPr>
        <p:spPr>
          <a:xfrm>
            <a:off x="457200" y="1628800"/>
            <a:ext cx="4186808" cy="4848200"/>
          </a:xfrm>
        </p:spPr>
        <p:txBody>
          <a:bodyPr/>
          <a:lstStyle/>
          <a:p>
            <a:r>
              <a:rPr kumimoji="1" lang="ja-JP" altLang="en-US" dirty="0" smtClean="0"/>
              <a:t>三つの分類の視点（手法，対象，目的）を軸とする三次元空間</a:t>
            </a:r>
            <a:endParaRPr kumimoji="1" lang="en-US" altLang="ja-JP" dirty="0" smtClean="0"/>
          </a:p>
          <a:p>
            <a:endParaRPr lang="en-US" altLang="ja-JP" dirty="0"/>
          </a:p>
          <a:p>
            <a:r>
              <a:rPr kumimoji="1" lang="ja-JP" altLang="en-US" dirty="0" smtClean="0"/>
              <a:t>重複の少ない「手法</a:t>
            </a:r>
            <a:r>
              <a:rPr lang="ja-JP" altLang="en-US" dirty="0" smtClean="0"/>
              <a:t>」の観点でそれぞれ文献調査の結果を示す</a:t>
            </a:r>
            <a:endParaRPr kumimoji="1" lang="ja-JP" altLang="en-US" dirty="0"/>
          </a:p>
        </p:txBody>
      </p:sp>
      <p:pic>
        <p:nvPicPr>
          <p:cNvPr id="4" name="図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51311" y="1451937"/>
            <a:ext cx="4067743" cy="3696216"/>
          </a:xfrm>
          <a:prstGeom prst="rect">
            <a:avLst/>
          </a:prstGeom>
        </p:spPr>
      </p:pic>
    </p:spTree>
    <p:extLst>
      <p:ext uri="{BB962C8B-B14F-4D97-AF65-F5344CB8AC3E}">
        <p14:creationId xmlns:p14="http://schemas.microsoft.com/office/powerpoint/2010/main" val="62980353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形式的手法に関する研究</a:t>
            </a:r>
            <a:endParaRPr kumimoji="1" lang="ja-JP" altLang="en-US" dirty="0"/>
          </a:p>
        </p:txBody>
      </p:sp>
      <p:sp>
        <p:nvSpPr>
          <p:cNvPr id="3" name="コンテンツ プレースホルダー 2"/>
          <p:cNvSpPr>
            <a:spLocks noGrp="1"/>
          </p:cNvSpPr>
          <p:nvPr>
            <p:ph idx="1"/>
          </p:nvPr>
        </p:nvSpPr>
        <p:spPr>
          <a:xfrm>
            <a:off x="457200" y="3645024"/>
            <a:ext cx="8229600" cy="2831976"/>
          </a:xfrm>
        </p:spPr>
        <p:txBody>
          <a:bodyPr>
            <a:normAutofit/>
          </a:bodyPr>
          <a:lstStyle/>
          <a:p>
            <a:r>
              <a:rPr lang="ja-JP" altLang="en-US" dirty="0"/>
              <a:t>アーキテクチャの進化を扱う手法</a:t>
            </a:r>
            <a:endParaRPr lang="en-US" altLang="ja-JP" dirty="0"/>
          </a:p>
          <a:p>
            <a:pPr lvl="1"/>
            <a:r>
              <a:rPr lang="en-US" altLang="ja-JP" dirty="0" smtClean="0"/>
              <a:t>[48]</a:t>
            </a:r>
          </a:p>
          <a:p>
            <a:pPr lvl="1"/>
            <a:r>
              <a:rPr lang="ja-JP" altLang="en-US" dirty="0" smtClean="0"/>
              <a:t>再構</a:t>
            </a:r>
            <a:r>
              <a:rPr lang="ja-JP" altLang="en-US" dirty="0"/>
              <a:t>成可能とするためのアーキテクチャ言語</a:t>
            </a:r>
            <a:r>
              <a:rPr lang="en-US" altLang="ja-JP" dirty="0"/>
              <a:t>Clock</a:t>
            </a:r>
            <a:r>
              <a:rPr lang="ja-JP" altLang="en-US" dirty="0"/>
              <a:t>を提案</a:t>
            </a:r>
            <a:endParaRPr lang="en-US" altLang="ja-JP" dirty="0"/>
          </a:p>
          <a:p>
            <a:endParaRPr kumimoji="1" lang="en-US" altLang="ja-JP" dirty="0" smtClean="0"/>
          </a:p>
          <a:p>
            <a:pPr lvl="1"/>
            <a:r>
              <a:rPr kumimoji="1" lang="en-US" altLang="ja-JP" dirty="0" smtClean="0"/>
              <a:t>[116]</a:t>
            </a:r>
          </a:p>
          <a:p>
            <a:pPr lvl="1"/>
            <a:r>
              <a:rPr lang="ja-JP" altLang="en-US" dirty="0" smtClean="0"/>
              <a:t>要求保証契約という形式的概念を導入したモデルの提案</a:t>
            </a:r>
            <a:endParaRPr kumimoji="1" lang="ja-JP" altLang="en-US" dirty="0"/>
          </a:p>
        </p:txBody>
      </p:sp>
      <p:pic>
        <p:nvPicPr>
          <p:cNvPr id="1026" name="Picture 2" descr="C:\Users\kyusuke\Documents\情報システム演習2013\第12回資料\分類結果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7" y="1556792"/>
            <a:ext cx="7951815" cy="1800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5208182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解析的手法に関する研究</a:t>
            </a:r>
            <a:endParaRPr kumimoji="1" lang="ja-JP" altLang="en-US" dirty="0"/>
          </a:p>
        </p:txBody>
      </p:sp>
      <p:sp>
        <p:nvSpPr>
          <p:cNvPr id="3" name="コンテンツ プレースホルダー 2"/>
          <p:cNvSpPr>
            <a:spLocks noGrp="1"/>
          </p:cNvSpPr>
          <p:nvPr>
            <p:ph idx="1"/>
          </p:nvPr>
        </p:nvSpPr>
        <p:spPr>
          <a:xfrm>
            <a:off x="457200" y="3789040"/>
            <a:ext cx="8229600" cy="2687960"/>
          </a:xfrm>
        </p:spPr>
        <p:txBody>
          <a:bodyPr/>
          <a:lstStyle/>
          <a:p>
            <a:r>
              <a:rPr kumimoji="1" lang="ja-JP" altLang="en-US" dirty="0" smtClean="0"/>
              <a:t>コードの進化を扱う手法</a:t>
            </a:r>
            <a:endParaRPr kumimoji="1" lang="en-US" altLang="ja-JP" dirty="0" smtClean="0"/>
          </a:p>
          <a:p>
            <a:pPr lvl="1"/>
            <a:r>
              <a:rPr lang="en-US" altLang="ja-JP" dirty="0"/>
              <a:t>[122</a:t>
            </a:r>
            <a:r>
              <a:rPr lang="en-US" altLang="ja-JP" dirty="0" smtClean="0"/>
              <a:t>]</a:t>
            </a:r>
          </a:p>
          <a:p>
            <a:pPr lvl="1"/>
            <a:r>
              <a:rPr kumimoji="1" lang="ja-JP" altLang="en-US" dirty="0"/>
              <a:t>例外フロー</a:t>
            </a:r>
            <a:r>
              <a:rPr kumimoji="1" lang="ja-JP" altLang="en-US" dirty="0" smtClean="0"/>
              <a:t>を可視化する分析ツールの提案</a:t>
            </a:r>
            <a:endParaRPr kumimoji="1" lang="en-US" altLang="ja-JP" dirty="0" smtClean="0"/>
          </a:p>
          <a:p>
            <a:pPr lvl="1"/>
            <a:r>
              <a:rPr lang="en-US" altLang="ja-JP" dirty="0"/>
              <a:t>[42</a:t>
            </a:r>
            <a:r>
              <a:rPr lang="en-US" altLang="ja-JP" dirty="0" smtClean="0"/>
              <a:t>]</a:t>
            </a:r>
          </a:p>
          <a:p>
            <a:pPr lvl="1"/>
            <a:r>
              <a:rPr kumimoji="1" lang="ja-JP" altLang="en-US" dirty="0"/>
              <a:t>横断的</a:t>
            </a:r>
            <a:r>
              <a:rPr kumimoji="1" lang="ja-JP" altLang="en-US" dirty="0" smtClean="0"/>
              <a:t>に発生するソフトウェア変更から，隠された依存関係を明らかにするための，概念分析</a:t>
            </a:r>
            <a:endParaRPr kumimoji="1" lang="ja-JP" altLang="en-US" dirty="0"/>
          </a:p>
        </p:txBody>
      </p:sp>
      <p:pic>
        <p:nvPicPr>
          <p:cNvPr id="2050" name="Picture 2" descr="C:\Users\kyusuke\Documents\情報システム演習2013\第12回資料\分類結果2.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8" y="1412776"/>
            <a:ext cx="7404523" cy="20882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194763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実践</a:t>
            </a:r>
            <a:r>
              <a:rPr kumimoji="1" lang="ja-JP" altLang="en-US" dirty="0" smtClean="0"/>
              <a:t>的手法に関する研究</a:t>
            </a:r>
            <a:endParaRPr kumimoji="1" lang="ja-JP" altLang="en-US" dirty="0"/>
          </a:p>
        </p:txBody>
      </p:sp>
      <p:sp>
        <p:nvSpPr>
          <p:cNvPr id="3" name="コンテンツ プレースホルダー 2"/>
          <p:cNvSpPr>
            <a:spLocks noGrp="1"/>
          </p:cNvSpPr>
          <p:nvPr>
            <p:ph idx="1"/>
          </p:nvPr>
        </p:nvSpPr>
        <p:spPr>
          <a:xfrm>
            <a:off x="457200" y="3861048"/>
            <a:ext cx="8229600" cy="2615952"/>
          </a:xfrm>
        </p:spPr>
        <p:txBody>
          <a:bodyPr>
            <a:normAutofit lnSpcReduction="10000"/>
          </a:bodyPr>
          <a:lstStyle/>
          <a:p>
            <a:r>
              <a:rPr lang="ja-JP" altLang="en-US" dirty="0" smtClean="0"/>
              <a:t>アーキテクチャの進化を扱う手法</a:t>
            </a:r>
            <a:endParaRPr lang="en-US" altLang="ja-JP" dirty="0" smtClean="0"/>
          </a:p>
          <a:p>
            <a:pPr lvl="1"/>
            <a:r>
              <a:rPr lang="en-US" altLang="ja-JP" dirty="0"/>
              <a:t>[104</a:t>
            </a:r>
            <a:r>
              <a:rPr lang="en-US" altLang="ja-JP" dirty="0" smtClean="0"/>
              <a:t>]</a:t>
            </a:r>
          </a:p>
          <a:p>
            <a:pPr lvl="1"/>
            <a:r>
              <a:rPr lang="ja-JP" altLang="en-US" dirty="0" smtClean="0"/>
              <a:t>ソフトウェアシステムの動的な変更を支援するツール</a:t>
            </a:r>
            <a:endParaRPr lang="en-US" altLang="ja-JP" dirty="0" smtClean="0"/>
          </a:p>
          <a:p>
            <a:pPr lvl="1"/>
            <a:r>
              <a:rPr lang="en-US" altLang="ja-JP" dirty="0"/>
              <a:t>[112</a:t>
            </a:r>
            <a:r>
              <a:rPr lang="en-US" altLang="ja-JP" dirty="0" smtClean="0"/>
              <a:t>]</a:t>
            </a:r>
          </a:p>
          <a:p>
            <a:pPr lvl="1"/>
            <a:r>
              <a:rPr lang="ja-JP" altLang="en-US" dirty="0"/>
              <a:t>将来</a:t>
            </a:r>
            <a:r>
              <a:rPr lang="ja-JP" altLang="en-US" dirty="0" smtClean="0"/>
              <a:t>の再利用や進化に強い直交型ソフトウェアアーキテクチャの提案</a:t>
            </a:r>
            <a:endParaRPr lang="ja-JP" altLang="en-US" dirty="0"/>
          </a:p>
        </p:txBody>
      </p:sp>
      <p:pic>
        <p:nvPicPr>
          <p:cNvPr id="3074" name="Picture 2" descr="C:\Users\kyusuke\Documents\情報システム演習2013\第12回資料\分類結果3.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1412776"/>
            <a:ext cx="8568952" cy="21688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8753000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実証</a:t>
            </a:r>
            <a:r>
              <a:rPr kumimoji="1" lang="ja-JP" altLang="en-US" dirty="0" smtClean="0"/>
              <a:t>的手法に関する研究</a:t>
            </a:r>
            <a:endParaRPr kumimoji="1" lang="ja-JP" altLang="en-US" dirty="0"/>
          </a:p>
        </p:txBody>
      </p:sp>
      <p:sp>
        <p:nvSpPr>
          <p:cNvPr id="3" name="コンテンツ プレースホルダー 2"/>
          <p:cNvSpPr>
            <a:spLocks noGrp="1"/>
          </p:cNvSpPr>
          <p:nvPr>
            <p:ph idx="1"/>
          </p:nvPr>
        </p:nvSpPr>
        <p:spPr>
          <a:xfrm>
            <a:off x="457200" y="3645024"/>
            <a:ext cx="8229600" cy="2831976"/>
          </a:xfrm>
        </p:spPr>
        <p:txBody>
          <a:bodyPr/>
          <a:lstStyle/>
          <a:p>
            <a:r>
              <a:rPr lang="ja-JP" altLang="en-US" dirty="0" smtClean="0"/>
              <a:t>コードの進化を扱う手法</a:t>
            </a:r>
            <a:endParaRPr lang="en-US" altLang="ja-JP" dirty="0" smtClean="0"/>
          </a:p>
          <a:p>
            <a:pPr lvl="1"/>
            <a:r>
              <a:rPr lang="en-US" altLang="ja-JP" dirty="0"/>
              <a:t>[7</a:t>
            </a:r>
            <a:r>
              <a:rPr lang="en-US" altLang="ja-JP" dirty="0" smtClean="0"/>
              <a:t>]</a:t>
            </a:r>
          </a:p>
          <a:p>
            <a:pPr lvl="1"/>
            <a:r>
              <a:rPr lang="ja-JP" altLang="en-US" dirty="0" smtClean="0"/>
              <a:t>ソフトウェア変更をベクトルで表現し，バグを引き起こす変更を識別する手法</a:t>
            </a:r>
            <a:endParaRPr lang="en-US" altLang="ja-JP" dirty="0" smtClean="0"/>
          </a:p>
          <a:p>
            <a:pPr lvl="1"/>
            <a:r>
              <a:rPr lang="en-US" altLang="ja-JP" dirty="0"/>
              <a:t>[45</a:t>
            </a:r>
            <a:r>
              <a:rPr lang="en-US" altLang="ja-JP" dirty="0" smtClean="0"/>
              <a:t>]</a:t>
            </a:r>
          </a:p>
          <a:p>
            <a:pPr lvl="1"/>
            <a:r>
              <a:rPr lang="ja-JP" altLang="en-US" dirty="0" smtClean="0"/>
              <a:t>各バージョンのクローンからクローンの進化を追跡</a:t>
            </a:r>
            <a:endParaRPr lang="en-US" altLang="ja-JP" dirty="0" smtClean="0"/>
          </a:p>
        </p:txBody>
      </p:sp>
      <p:pic>
        <p:nvPicPr>
          <p:cNvPr id="4098" name="Picture 2" descr="C:\Users\kyusuke\Documents\情報システム演習2013\第12回資料\分類結果4.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1412776"/>
            <a:ext cx="8148312" cy="20882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9600835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適用手法の動向</a:t>
            </a:r>
            <a:endParaRPr kumimoji="1" lang="ja-JP" altLang="en-US" dirty="0"/>
          </a:p>
        </p:txBody>
      </p:sp>
      <p:sp>
        <p:nvSpPr>
          <p:cNvPr id="3" name="コンテンツ プレースホルダー 2"/>
          <p:cNvSpPr>
            <a:spLocks noGrp="1"/>
          </p:cNvSpPr>
          <p:nvPr>
            <p:ph idx="1"/>
          </p:nvPr>
        </p:nvSpPr>
        <p:spPr>
          <a:xfrm>
            <a:off x="457200" y="3226346"/>
            <a:ext cx="8229600" cy="3250654"/>
          </a:xfrm>
        </p:spPr>
        <p:txBody>
          <a:bodyPr>
            <a:normAutofit lnSpcReduction="10000"/>
          </a:bodyPr>
          <a:lstStyle/>
          <a:p>
            <a:r>
              <a:rPr kumimoji="1" lang="ja-JP" altLang="en-US" dirty="0" smtClean="0"/>
              <a:t>実証的手法の増加</a:t>
            </a:r>
            <a:endParaRPr kumimoji="1" lang="en-US" altLang="ja-JP" dirty="0" smtClean="0"/>
          </a:p>
          <a:p>
            <a:pPr lvl="1"/>
            <a:r>
              <a:rPr kumimoji="1" lang="ja-JP" altLang="en-US" dirty="0" smtClean="0"/>
              <a:t>進化機構の解明や支援技術の実現に実証的手法が適用できることを指摘した基調講演（</a:t>
            </a:r>
            <a:r>
              <a:rPr kumimoji="1" lang="en-US" altLang="ja-JP" dirty="0" smtClean="0"/>
              <a:t>ISPSE2000</a:t>
            </a:r>
            <a:r>
              <a:rPr kumimoji="1" lang="ja-JP" altLang="en-US" dirty="0" err="1" smtClean="0"/>
              <a:t>，</a:t>
            </a:r>
            <a:r>
              <a:rPr kumimoji="1" lang="en-US" altLang="ja-JP" dirty="0" smtClean="0"/>
              <a:t>Lehman</a:t>
            </a:r>
            <a:r>
              <a:rPr kumimoji="1" lang="ja-JP" altLang="en-US" dirty="0" smtClean="0"/>
              <a:t>）がきっかけ</a:t>
            </a:r>
            <a:endParaRPr kumimoji="1" lang="en-US" altLang="ja-JP" dirty="0" smtClean="0"/>
          </a:p>
          <a:p>
            <a:pPr lvl="1"/>
            <a:endParaRPr lang="en-US" altLang="ja-JP" dirty="0"/>
          </a:p>
          <a:p>
            <a:r>
              <a:rPr kumimoji="1" lang="ja-JP" altLang="en-US" dirty="0" smtClean="0"/>
              <a:t>解析的手法の現象</a:t>
            </a:r>
            <a:endParaRPr kumimoji="1" lang="en-US" altLang="ja-JP" dirty="0" smtClean="0"/>
          </a:p>
          <a:p>
            <a:pPr lvl="1"/>
            <a:r>
              <a:rPr lang="ja-JP" altLang="en-US" dirty="0"/>
              <a:t>進化の支援</a:t>
            </a:r>
            <a:r>
              <a:rPr lang="ja-JP" altLang="en-US" dirty="0" smtClean="0"/>
              <a:t>を支える</a:t>
            </a:r>
            <a:r>
              <a:rPr lang="ja-JP" altLang="en-US" dirty="0" smtClean="0">
                <a:solidFill>
                  <a:srgbClr val="FF0000"/>
                </a:solidFill>
              </a:rPr>
              <a:t>基盤技術</a:t>
            </a:r>
            <a:r>
              <a:rPr lang="ja-JP" altLang="en-US" dirty="0" smtClean="0"/>
              <a:t>として変わりつつあることの表れである</a:t>
            </a:r>
            <a:endParaRPr kumimoji="1" lang="ja-JP" altLang="en-US" dirty="0"/>
          </a:p>
        </p:txBody>
      </p:sp>
      <p:pic>
        <p:nvPicPr>
          <p:cNvPr id="5122" name="Picture 2" descr="C:\Users\kyusuke\Documents\情報システム演習2013\第12回資料\適用手法動向.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60032" y="692696"/>
            <a:ext cx="3448050" cy="2533650"/>
          </a:xfrm>
          <a:prstGeom prst="rect">
            <a:avLst/>
          </a:prstGeom>
          <a:noFill/>
          <a:extLst>
            <a:ext uri="{909E8E84-426E-40DD-AFC4-6F175D3DCCD1}">
              <a14:hiddenFill xmlns:a14="http://schemas.microsoft.com/office/drawing/2010/main">
                <a:solidFill>
                  <a:srgbClr val="FFFFFF"/>
                </a:solidFill>
              </a14:hiddenFill>
            </a:ext>
          </a:extLst>
        </p:spPr>
      </p:pic>
      <p:pic>
        <p:nvPicPr>
          <p:cNvPr id="5123" name="Picture 3" descr="C:\Users\kyusuke\Documents\情報システム演習2013\第12回資料\分類の概要.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576" y="1484784"/>
            <a:ext cx="2751350" cy="14401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2704420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dirty="0" smtClean="0"/>
              <a:t>対象および支援目的の動向（形式的）</a:t>
            </a:r>
            <a:endParaRPr kumimoji="1" lang="ja-JP" altLang="en-US" dirty="0"/>
          </a:p>
        </p:txBody>
      </p:sp>
      <p:sp>
        <p:nvSpPr>
          <p:cNvPr id="3" name="コンテンツ プレースホルダー 2"/>
          <p:cNvSpPr>
            <a:spLocks noGrp="1"/>
          </p:cNvSpPr>
          <p:nvPr>
            <p:ph idx="1"/>
          </p:nvPr>
        </p:nvSpPr>
        <p:spPr>
          <a:xfrm>
            <a:off x="457200" y="1600200"/>
            <a:ext cx="4402832" cy="4876800"/>
          </a:xfrm>
        </p:spPr>
        <p:txBody>
          <a:bodyPr/>
          <a:lstStyle/>
          <a:p>
            <a:r>
              <a:rPr kumimoji="1" lang="ja-JP" altLang="en-US" dirty="0" smtClean="0"/>
              <a:t>進化支援の対象</a:t>
            </a:r>
            <a:endParaRPr kumimoji="1" lang="en-US" altLang="ja-JP" dirty="0" smtClean="0"/>
          </a:p>
          <a:p>
            <a:pPr lvl="1"/>
            <a:r>
              <a:rPr lang="ja-JP" altLang="en-US" dirty="0" smtClean="0"/>
              <a:t>プロダクト全体（要求除く）</a:t>
            </a:r>
            <a:endParaRPr lang="en-US" altLang="ja-JP" dirty="0" smtClean="0"/>
          </a:p>
          <a:p>
            <a:r>
              <a:rPr kumimoji="1" lang="ja-JP" altLang="en-US" dirty="0"/>
              <a:t>進化</a:t>
            </a:r>
            <a:r>
              <a:rPr kumimoji="1" lang="ja-JP" altLang="en-US" dirty="0" smtClean="0"/>
              <a:t>支援の目的</a:t>
            </a:r>
            <a:endParaRPr kumimoji="1" lang="en-US" altLang="ja-JP" dirty="0" smtClean="0"/>
          </a:p>
          <a:p>
            <a:pPr lvl="1"/>
            <a:r>
              <a:rPr lang="ja-JP" altLang="en-US" dirty="0"/>
              <a:t>進化</a:t>
            </a:r>
            <a:r>
              <a:rPr lang="ja-JP" altLang="en-US" dirty="0" smtClean="0"/>
              <a:t>の実現と検査</a:t>
            </a:r>
            <a:endParaRPr lang="en-US" altLang="ja-JP" dirty="0" smtClean="0"/>
          </a:p>
          <a:p>
            <a:pPr lvl="1"/>
            <a:endParaRPr kumimoji="1" lang="en-US" altLang="ja-JP" dirty="0"/>
          </a:p>
          <a:p>
            <a:r>
              <a:rPr kumimoji="1" lang="ja-JP" altLang="en-US" dirty="0" smtClean="0"/>
              <a:t>進化とその検査支援に結び付ける形式手法の特徴が表れている</a:t>
            </a:r>
            <a:endParaRPr kumimoji="1" lang="ja-JP" altLang="en-US" dirty="0"/>
          </a:p>
        </p:txBody>
      </p:sp>
      <p:pic>
        <p:nvPicPr>
          <p:cNvPr id="6146" name="Picture 2" descr="C:\Users\kyusuke\Documents\情報システム演習2013\第12回資料\動向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92080" y="1484784"/>
            <a:ext cx="3528392" cy="38959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4328940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dirty="0" smtClean="0"/>
              <a:t>対象および支援目的の動向（解析的）</a:t>
            </a:r>
            <a:endParaRPr kumimoji="1" lang="ja-JP" altLang="en-US" dirty="0"/>
          </a:p>
        </p:txBody>
      </p:sp>
      <p:sp>
        <p:nvSpPr>
          <p:cNvPr id="3" name="コンテンツ プレースホルダー 2"/>
          <p:cNvSpPr>
            <a:spLocks noGrp="1"/>
          </p:cNvSpPr>
          <p:nvPr>
            <p:ph idx="1"/>
          </p:nvPr>
        </p:nvSpPr>
        <p:spPr>
          <a:xfrm>
            <a:off x="457200" y="1600200"/>
            <a:ext cx="4186808" cy="4876800"/>
          </a:xfrm>
        </p:spPr>
        <p:txBody>
          <a:bodyPr/>
          <a:lstStyle/>
          <a:p>
            <a:r>
              <a:rPr kumimoji="1" lang="ja-JP" altLang="en-US" dirty="0" smtClean="0"/>
              <a:t>進化支援の対象</a:t>
            </a:r>
            <a:endParaRPr kumimoji="1" lang="en-US" altLang="ja-JP" dirty="0" smtClean="0"/>
          </a:p>
          <a:p>
            <a:pPr lvl="1"/>
            <a:r>
              <a:rPr lang="ja-JP" altLang="en-US" dirty="0" smtClean="0"/>
              <a:t>ソースコード</a:t>
            </a:r>
            <a:endParaRPr lang="en-US" altLang="ja-JP" dirty="0" smtClean="0"/>
          </a:p>
          <a:p>
            <a:pPr lvl="1"/>
            <a:r>
              <a:rPr kumimoji="1" lang="ja-JP" altLang="en-US" dirty="0" smtClean="0"/>
              <a:t>モジュール</a:t>
            </a:r>
            <a:endParaRPr kumimoji="1" lang="en-US" altLang="ja-JP" dirty="0" smtClean="0"/>
          </a:p>
          <a:p>
            <a:r>
              <a:rPr lang="ja-JP" altLang="en-US" dirty="0"/>
              <a:t>進化支援</a:t>
            </a:r>
            <a:r>
              <a:rPr lang="ja-JP" altLang="en-US" dirty="0" smtClean="0"/>
              <a:t>の目的</a:t>
            </a:r>
            <a:endParaRPr lang="en-US" altLang="ja-JP" dirty="0" smtClean="0"/>
          </a:p>
          <a:p>
            <a:pPr lvl="1"/>
            <a:r>
              <a:rPr kumimoji="1" lang="ja-JP" altLang="en-US" dirty="0"/>
              <a:t>依存</a:t>
            </a:r>
            <a:r>
              <a:rPr kumimoji="1" lang="ja-JP" altLang="en-US" dirty="0" smtClean="0"/>
              <a:t>関係，欠陥の原因の発見</a:t>
            </a:r>
            <a:endParaRPr kumimoji="1" lang="en-US" altLang="ja-JP" dirty="0" smtClean="0"/>
          </a:p>
          <a:p>
            <a:pPr lvl="1"/>
            <a:endParaRPr lang="en-US" altLang="ja-JP" dirty="0"/>
          </a:p>
          <a:p>
            <a:r>
              <a:rPr kumimoji="1" lang="ja-JP" altLang="en-US" dirty="0" smtClean="0"/>
              <a:t>どんな対象に対する進化支援かだけでなく，何</a:t>
            </a:r>
            <a:r>
              <a:rPr kumimoji="1" lang="ja-JP" altLang="en-US" dirty="0" smtClean="0">
                <a:solidFill>
                  <a:srgbClr val="FF0000"/>
                </a:solidFill>
              </a:rPr>
              <a:t>を解析の対象</a:t>
            </a:r>
            <a:r>
              <a:rPr kumimoji="1" lang="ja-JP" altLang="en-US" dirty="0" smtClean="0"/>
              <a:t>とするか</a:t>
            </a:r>
            <a:endParaRPr kumimoji="1" lang="ja-JP" altLang="en-US" dirty="0"/>
          </a:p>
        </p:txBody>
      </p:sp>
      <p:pic>
        <p:nvPicPr>
          <p:cNvPr id="7170" name="Picture 2" descr="C:\Users\kyusuke\Documents\情報システム演習2013\第12回資料\動向2.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51424" y="1653388"/>
            <a:ext cx="3697039" cy="40798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1354613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dirty="0" smtClean="0"/>
              <a:t>対象および支援目的の動向（実践的）</a:t>
            </a:r>
            <a:endParaRPr kumimoji="1" lang="ja-JP" altLang="en-US" dirty="0"/>
          </a:p>
        </p:txBody>
      </p:sp>
      <p:sp>
        <p:nvSpPr>
          <p:cNvPr id="3" name="コンテンツ プレースホルダー 2"/>
          <p:cNvSpPr>
            <a:spLocks noGrp="1"/>
          </p:cNvSpPr>
          <p:nvPr>
            <p:ph idx="1"/>
          </p:nvPr>
        </p:nvSpPr>
        <p:spPr>
          <a:xfrm>
            <a:off x="457200" y="1600200"/>
            <a:ext cx="4186808" cy="4876800"/>
          </a:xfrm>
        </p:spPr>
        <p:txBody>
          <a:bodyPr/>
          <a:lstStyle/>
          <a:p>
            <a:r>
              <a:rPr lang="ja-JP" altLang="en-US" dirty="0"/>
              <a:t>進化支援の</a:t>
            </a:r>
            <a:r>
              <a:rPr lang="ja-JP" altLang="en-US" dirty="0" smtClean="0"/>
              <a:t>対象</a:t>
            </a:r>
            <a:endParaRPr lang="en-US" altLang="ja-JP" dirty="0" smtClean="0"/>
          </a:p>
          <a:p>
            <a:pPr lvl="1"/>
            <a:r>
              <a:rPr lang="ja-JP" altLang="en-US" dirty="0" smtClean="0"/>
              <a:t>アーキテクチャが多い</a:t>
            </a:r>
            <a:endParaRPr lang="en-US" altLang="ja-JP" dirty="0"/>
          </a:p>
          <a:p>
            <a:r>
              <a:rPr lang="ja-JP" altLang="en-US" dirty="0" smtClean="0"/>
              <a:t>進化</a:t>
            </a:r>
            <a:r>
              <a:rPr lang="ja-JP" altLang="en-US" dirty="0"/>
              <a:t>支援の目的</a:t>
            </a:r>
            <a:endParaRPr lang="en-US" altLang="ja-JP" dirty="0"/>
          </a:p>
          <a:p>
            <a:pPr lvl="1"/>
            <a:r>
              <a:rPr lang="ja-JP" altLang="en-US" dirty="0" smtClean="0"/>
              <a:t>進化の実現が多い</a:t>
            </a:r>
            <a:endParaRPr lang="en-US" altLang="ja-JP" dirty="0" smtClean="0"/>
          </a:p>
          <a:p>
            <a:pPr lvl="1"/>
            <a:endParaRPr lang="en-US" altLang="ja-JP" dirty="0"/>
          </a:p>
          <a:p>
            <a:r>
              <a:rPr lang="ja-JP" altLang="en-US" dirty="0" smtClean="0"/>
              <a:t>重大な設計判断を支援するには</a:t>
            </a:r>
            <a:r>
              <a:rPr lang="ja-JP" altLang="en-US" dirty="0" smtClean="0">
                <a:solidFill>
                  <a:srgbClr val="FF0000"/>
                </a:solidFill>
              </a:rPr>
              <a:t>経験則の確立</a:t>
            </a:r>
            <a:r>
              <a:rPr lang="ja-JP" altLang="en-US" dirty="0" smtClean="0"/>
              <a:t>が欠かせない</a:t>
            </a:r>
            <a:endParaRPr lang="en-US" altLang="ja-JP" dirty="0"/>
          </a:p>
          <a:p>
            <a:endParaRPr kumimoji="1" lang="ja-JP" altLang="en-US" dirty="0"/>
          </a:p>
        </p:txBody>
      </p:sp>
      <p:pic>
        <p:nvPicPr>
          <p:cNvPr id="8194" name="Picture 2" descr="C:\Users\kyusuke\Documents\情報システム演習2013\第12回資料\動向3.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48064" y="1838700"/>
            <a:ext cx="3672408" cy="40385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0345187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dirty="0" smtClean="0"/>
              <a:t>対象および支援目的の動向（実証的）</a:t>
            </a:r>
            <a:endParaRPr kumimoji="1" lang="ja-JP" altLang="en-US" dirty="0"/>
          </a:p>
        </p:txBody>
      </p:sp>
      <p:sp>
        <p:nvSpPr>
          <p:cNvPr id="3" name="コンテンツ プレースホルダー 2"/>
          <p:cNvSpPr>
            <a:spLocks noGrp="1"/>
          </p:cNvSpPr>
          <p:nvPr>
            <p:ph idx="1"/>
          </p:nvPr>
        </p:nvSpPr>
        <p:spPr>
          <a:xfrm>
            <a:off x="457200" y="1600200"/>
            <a:ext cx="4114800" cy="4876800"/>
          </a:xfrm>
        </p:spPr>
        <p:txBody>
          <a:bodyPr/>
          <a:lstStyle/>
          <a:p>
            <a:r>
              <a:rPr lang="ja-JP" altLang="en-US" dirty="0"/>
              <a:t>進化支援の対象</a:t>
            </a:r>
            <a:endParaRPr lang="en-US" altLang="ja-JP" dirty="0"/>
          </a:p>
          <a:p>
            <a:pPr lvl="1"/>
            <a:r>
              <a:rPr lang="ja-JP" altLang="en-US" dirty="0" smtClean="0"/>
              <a:t>ソースコード中心</a:t>
            </a:r>
            <a:endParaRPr lang="en-US" altLang="ja-JP" dirty="0" smtClean="0"/>
          </a:p>
          <a:p>
            <a:pPr lvl="1"/>
            <a:r>
              <a:rPr lang="ja-JP" altLang="en-US" dirty="0" smtClean="0"/>
              <a:t>プロダクト全般とプロセス</a:t>
            </a:r>
            <a:endParaRPr lang="en-US" altLang="ja-JP" dirty="0" smtClean="0"/>
          </a:p>
          <a:p>
            <a:r>
              <a:rPr lang="ja-JP" altLang="en-US" dirty="0" smtClean="0"/>
              <a:t>進化</a:t>
            </a:r>
            <a:r>
              <a:rPr lang="ja-JP" altLang="en-US" dirty="0"/>
              <a:t>支援の目的</a:t>
            </a:r>
            <a:endParaRPr lang="en-US" altLang="ja-JP" dirty="0"/>
          </a:p>
          <a:p>
            <a:pPr lvl="1"/>
            <a:r>
              <a:rPr lang="ja-JP" altLang="en-US" dirty="0"/>
              <a:t>進化</a:t>
            </a:r>
            <a:r>
              <a:rPr lang="ja-JP" altLang="en-US" dirty="0" smtClean="0"/>
              <a:t>の解明</a:t>
            </a:r>
            <a:endParaRPr lang="en-US" altLang="ja-JP" dirty="0" smtClean="0"/>
          </a:p>
          <a:p>
            <a:pPr lvl="1"/>
            <a:endParaRPr lang="en-US" altLang="ja-JP" dirty="0"/>
          </a:p>
          <a:p>
            <a:r>
              <a:rPr lang="ja-JP" altLang="en-US" dirty="0" smtClean="0">
                <a:solidFill>
                  <a:srgbClr val="FF0000"/>
                </a:solidFill>
              </a:rPr>
              <a:t>大量のデータ</a:t>
            </a:r>
            <a:r>
              <a:rPr lang="ja-JP" altLang="en-US" dirty="0" smtClean="0"/>
              <a:t>から進化という作業の</a:t>
            </a:r>
            <a:r>
              <a:rPr lang="ja-JP" altLang="en-US" dirty="0" smtClean="0">
                <a:solidFill>
                  <a:srgbClr val="FF0000"/>
                </a:solidFill>
              </a:rPr>
              <a:t>本質を解明</a:t>
            </a:r>
            <a:r>
              <a:rPr lang="ja-JP" altLang="en-US" dirty="0" smtClean="0"/>
              <a:t>することがテーマ</a:t>
            </a:r>
            <a:endParaRPr lang="en-US" altLang="ja-JP" dirty="0"/>
          </a:p>
          <a:p>
            <a:endParaRPr kumimoji="1" lang="ja-JP" altLang="en-US" dirty="0"/>
          </a:p>
        </p:txBody>
      </p:sp>
      <p:pic>
        <p:nvPicPr>
          <p:cNvPr id="9218" name="Picture 2" descr="C:\Users\kyusuke\Documents\情報システム演習2013\第12回資料\動向4.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76055" y="1772816"/>
            <a:ext cx="3786437" cy="42484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4199059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今後の展望</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実証的手法を適用した研究が下流プロダクトから上流プロダクトへ領域を拡大</a:t>
            </a:r>
            <a:endParaRPr kumimoji="1" lang="en-US" altLang="ja-JP" dirty="0" smtClean="0"/>
          </a:p>
          <a:p>
            <a:endParaRPr lang="en-US" altLang="ja-JP" dirty="0" smtClean="0"/>
          </a:p>
          <a:p>
            <a:r>
              <a:rPr lang="ja-JP" altLang="en-US" dirty="0" smtClean="0"/>
              <a:t>抽象度の高い創造的な進化の実現は</a:t>
            </a:r>
            <a:r>
              <a:rPr lang="ja-JP" altLang="en-US" dirty="0" smtClean="0">
                <a:solidFill>
                  <a:srgbClr val="FF0000"/>
                </a:solidFill>
              </a:rPr>
              <a:t>個別性が高い</a:t>
            </a:r>
            <a:r>
              <a:rPr lang="ja-JP" altLang="en-US" dirty="0" smtClean="0"/>
              <a:t>ため，実践経験に裏付けされたモデルが必要</a:t>
            </a:r>
            <a:endParaRPr lang="en-US" altLang="ja-JP" dirty="0"/>
          </a:p>
          <a:p>
            <a:endParaRPr kumimoji="1" lang="en-US" altLang="ja-JP" dirty="0" smtClean="0"/>
          </a:p>
          <a:p>
            <a:r>
              <a:rPr kumimoji="1" lang="ja-JP" altLang="en-US" dirty="0" smtClean="0"/>
              <a:t>一つの手法だけで全ては解決しないので，各手法の利点を活かし，欠点を補うよう連携，融合させる</a:t>
            </a:r>
            <a:endParaRPr kumimoji="1" lang="ja-JP" altLang="en-US" dirty="0"/>
          </a:p>
        </p:txBody>
      </p:sp>
    </p:spTree>
    <p:extLst>
      <p:ext uri="{BB962C8B-B14F-4D97-AF65-F5344CB8AC3E}">
        <p14:creationId xmlns:p14="http://schemas.microsoft.com/office/powerpoint/2010/main" val="2770788198"/>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クラリティ">
  <a:themeElements>
    <a:clrScheme name="クラリティ">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fontScheme name="Office クラシック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クラリティ">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Clarity</Template>
  <TotalTime>916</TotalTime>
  <Words>715</Words>
  <Application>Microsoft Office PowerPoint</Application>
  <PresentationFormat>画面に合わせる (4:3)</PresentationFormat>
  <Paragraphs>107</Paragraphs>
  <Slides>17</Slides>
  <Notes>1</Notes>
  <HiddenSlides>0</HiddenSlides>
  <MMClips>0</MMClips>
  <ScaleCrop>false</ScaleCrop>
  <HeadingPairs>
    <vt:vector size="4" baseType="variant">
      <vt:variant>
        <vt:lpstr>テーマ</vt:lpstr>
      </vt:variant>
      <vt:variant>
        <vt:i4>1</vt:i4>
      </vt:variant>
      <vt:variant>
        <vt:lpstr>スライド タイトル</vt:lpstr>
      </vt:variant>
      <vt:variant>
        <vt:i4>17</vt:i4>
      </vt:variant>
    </vt:vector>
  </HeadingPairs>
  <TitlesOfParts>
    <vt:vector size="18" baseType="lpstr">
      <vt:lpstr>クラリティ</vt:lpstr>
      <vt:lpstr>ソフトウェア進化研究の 分類と動向</vt:lpstr>
      <vt:lpstr>本論文は</vt:lpstr>
      <vt:lpstr>ソフトウェア進化とは</vt:lpstr>
      <vt:lpstr>初期の研究</vt:lpstr>
      <vt:lpstr>ソフトウェア進化研究の分類</vt:lpstr>
      <vt:lpstr>ソフトウェア進化研究の分類（表）</vt:lpstr>
      <vt:lpstr>分類に関する全体像</vt:lpstr>
      <vt:lpstr>形式的手法に関する研究</vt:lpstr>
      <vt:lpstr>解析的手法に関する研究</vt:lpstr>
      <vt:lpstr>実践的手法に関する研究</vt:lpstr>
      <vt:lpstr>実証的手法に関する研究</vt:lpstr>
      <vt:lpstr>適用手法の動向</vt:lpstr>
      <vt:lpstr>対象および支援目的の動向（形式的）</vt:lpstr>
      <vt:lpstr>対象および支援目的の動向（解析的）</vt:lpstr>
      <vt:lpstr>対象および支援目的の動向（実践的）</vt:lpstr>
      <vt:lpstr>対象および支援目的の動向（実証的）</vt:lpstr>
      <vt:lpstr>今後の展望</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ソフトウェア進化研究の 分類と動向</dc:title>
  <dc:creator>kyusuke</dc:creator>
  <cp:lastModifiedBy>kyusuke</cp:lastModifiedBy>
  <cp:revision>31</cp:revision>
  <dcterms:created xsi:type="dcterms:W3CDTF">2013-12-24T02:21:53Z</dcterms:created>
  <dcterms:modified xsi:type="dcterms:W3CDTF">2013-12-24T20:11:12Z</dcterms:modified>
</cp:coreProperties>
</file>