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57" r:id="rId3"/>
    <p:sldId id="273" r:id="rId4"/>
    <p:sldId id="277" r:id="rId5"/>
    <p:sldId id="276" r:id="rId6"/>
    <p:sldId id="259" r:id="rId7"/>
    <p:sldId id="266" r:id="rId8"/>
    <p:sldId id="260" r:id="rId9"/>
    <p:sldId id="272" r:id="rId10"/>
    <p:sldId id="261" r:id="rId11"/>
    <p:sldId id="262" r:id="rId12"/>
    <p:sldId id="264" r:id="rId13"/>
    <p:sldId id="263" r:id="rId14"/>
    <p:sldId id="265" r:id="rId15"/>
    <p:sldId id="274" r:id="rId16"/>
    <p:sldId id="270" r:id="rId17"/>
    <p:sldId id="267" r:id="rId18"/>
    <p:sldId id="268" r:id="rId19"/>
    <p:sldId id="271" r:id="rId20"/>
    <p:sldId id="269"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5" d="100"/>
          <a:sy n="125" d="100"/>
        </p:scale>
        <p:origin x="-122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dirty="0" smtClean="0"/>
              <a:t>精度</a:t>
            </a:r>
            <a:r>
              <a:rPr lang="en-US" altLang="ja-JP" dirty="0" smtClean="0"/>
              <a:t>=12/19=0.631</a:t>
            </a:r>
            <a:endParaRPr lang="ja-JP" altLang="en-US" dirty="0"/>
          </a:p>
        </c:rich>
      </c:tx>
      <c:layout/>
      <c:overlay val="0"/>
    </c:title>
    <c:autoTitleDeleted val="0"/>
    <c:plotArea>
      <c:layout/>
      <c:pieChart>
        <c:varyColors val="1"/>
        <c:ser>
          <c:idx val="0"/>
          <c:order val="0"/>
          <c:tx>
            <c:strRef>
              <c:f>Sheet1!$B$1</c:f>
              <c:strCache>
                <c:ptCount val="1"/>
                <c:pt idx="0">
                  <c:v>ライセンス</c:v>
                </c:pt>
              </c:strCache>
            </c:strRef>
          </c:tx>
          <c:dLbls>
            <c:showLegendKey val="0"/>
            <c:showVal val="1"/>
            <c:showCatName val="0"/>
            <c:showSerName val="0"/>
            <c:showPercent val="0"/>
            <c:showBubbleSize val="0"/>
            <c:showLeaderLines val="1"/>
          </c:dLbls>
          <c:cat>
            <c:strRef>
              <c:f>Sheet1!$A$2:$A$3</c:f>
              <c:strCache>
                <c:ptCount val="2"/>
                <c:pt idx="0">
                  <c:v>正解</c:v>
                </c:pt>
                <c:pt idx="1">
                  <c:v>不正解</c:v>
                </c:pt>
              </c:strCache>
            </c:strRef>
          </c:cat>
          <c:val>
            <c:numRef>
              <c:f>Sheet1!$B$2:$B$3</c:f>
              <c:numCache>
                <c:formatCode>General</c:formatCode>
                <c:ptCount val="2"/>
                <c:pt idx="0">
                  <c:v>12</c:v>
                </c:pt>
                <c:pt idx="1">
                  <c:v>7</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dirty="0" smtClean="0"/>
              <a:t>精度</a:t>
            </a:r>
            <a:r>
              <a:rPr lang="en-US" altLang="ja-JP" dirty="0" smtClean="0"/>
              <a:t>=10/19=0.53</a:t>
            </a:r>
            <a:endParaRPr lang="ja-JP" altLang="en-US" dirty="0"/>
          </a:p>
        </c:rich>
      </c:tx>
      <c:layout/>
      <c:overlay val="0"/>
    </c:title>
    <c:autoTitleDeleted val="0"/>
    <c:plotArea>
      <c:layout/>
      <c:pieChart>
        <c:varyColors val="1"/>
        <c:ser>
          <c:idx val="0"/>
          <c:order val="0"/>
          <c:tx>
            <c:strRef>
              <c:f>Sheet1!$B$1</c:f>
              <c:strCache>
                <c:ptCount val="1"/>
                <c:pt idx="0">
                  <c:v>精度</c:v>
                </c:pt>
              </c:strCache>
            </c:strRef>
          </c:tx>
          <c:dLbls>
            <c:showLegendKey val="0"/>
            <c:showVal val="1"/>
            <c:showCatName val="0"/>
            <c:showSerName val="0"/>
            <c:showPercent val="0"/>
            <c:showBubbleSize val="0"/>
            <c:showLeaderLines val="1"/>
          </c:dLbls>
          <c:cat>
            <c:strRef>
              <c:f>Sheet1!$A$2:$A$3</c:f>
              <c:strCache>
                <c:ptCount val="2"/>
                <c:pt idx="0">
                  <c:v>正解</c:v>
                </c:pt>
                <c:pt idx="1">
                  <c:v>不正解</c:v>
                </c:pt>
              </c:strCache>
            </c:strRef>
          </c:cat>
          <c:val>
            <c:numRef>
              <c:f>Sheet1!$B$2:$B$3</c:f>
              <c:numCache>
                <c:formatCode>General</c:formatCode>
                <c:ptCount val="2"/>
                <c:pt idx="0">
                  <c:v>10</c:v>
                </c:pt>
                <c:pt idx="1">
                  <c:v>9</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4258241621577705"/>
          <c:y val="0.45328649046121167"/>
          <c:w val="0.21000444395067214"/>
          <c:h val="0.41738348930849334"/>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dirty="0" smtClean="0"/>
              <a:t>精度</a:t>
            </a:r>
            <a:r>
              <a:rPr lang="en-US" altLang="ja-JP" dirty="0" smtClean="0"/>
              <a:t>=10/19=0.53</a:t>
            </a:r>
            <a:endParaRPr lang="ja-JP" altLang="en-US" dirty="0"/>
          </a:p>
        </c:rich>
      </c:tx>
      <c:layout/>
      <c:overlay val="0"/>
    </c:title>
    <c:autoTitleDeleted val="0"/>
    <c:plotArea>
      <c:layout/>
      <c:pieChart>
        <c:varyColors val="1"/>
        <c:ser>
          <c:idx val="0"/>
          <c:order val="0"/>
          <c:tx>
            <c:strRef>
              <c:f>Sheet1!$B$1</c:f>
              <c:strCache>
                <c:ptCount val="1"/>
                <c:pt idx="0">
                  <c:v>精度</c:v>
                </c:pt>
              </c:strCache>
            </c:strRef>
          </c:tx>
          <c:dLbls>
            <c:showLegendKey val="0"/>
            <c:showVal val="1"/>
            <c:showCatName val="0"/>
            <c:showSerName val="0"/>
            <c:showPercent val="0"/>
            <c:showBubbleSize val="0"/>
            <c:showLeaderLines val="1"/>
          </c:dLbls>
          <c:cat>
            <c:strRef>
              <c:f>Sheet1!$A$2:$A$3</c:f>
              <c:strCache>
                <c:ptCount val="2"/>
                <c:pt idx="0">
                  <c:v>正解</c:v>
                </c:pt>
                <c:pt idx="1">
                  <c:v>不正解</c:v>
                </c:pt>
              </c:strCache>
            </c:strRef>
          </c:cat>
          <c:val>
            <c:numRef>
              <c:f>Sheet1!$B$2:$B$3</c:f>
              <c:numCache>
                <c:formatCode>General</c:formatCode>
                <c:ptCount val="2"/>
                <c:pt idx="0">
                  <c:v>10</c:v>
                </c:pt>
                <c:pt idx="1">
                  <c:v>9</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9259758865930321"/>
          <c:y val="0.43072944511444594"/>
          <c:w val="0.21000444395067214"/>
          <c:h val="0.41738348930849334"/>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ja-JP" altLang="en-US" dirty="0" smtClean="0"/>
              <a:t>ライセンス特定</a:t>
            </a:r>
            <a:endParaRPr lang="ja-JP" altLang="en-US" dirty="0"/>
          </a:p>
        </c:rich>
      </c:tx>
      <c:layout/>
      <c:overlay val="0"/>
    </c:title>
    <c:autoTitleDeleted val="0"/>
    <c:plotArea>
      <c:layout/>
      <c:pieChart>
        <c:varyColors val="1"/>
        <c:ser>
          <c:idx val="0"/>
          <c:order val="0"/>
          <c:tx>
            <c:strRef>
              <c:f>Sheet1!$B$1</c:f>
              <c:strCache>
                <c:ptCount val="1"/>
                <c:pt idx="0">
                  <c:v>ライセンス特定</c:v>
                </c:pt>
              </c:strCache>
            </c:strRef>
          </c:tx>
          <c:dLbls>
            <c:showLegendKey val="0"/>
            <c:showVal val="1"/>
            <c:showCatName val="0"/>
            <c:showSerName val="0"/>
            <c:showPercent val="0"/>
            <c:showBubbleSize val="0"/>
            <c:showLeaderLines val="1"/>
          </c:dLbls>
          <c:cat>
            <c:strRef>
              <c:f>Sheet1!$A$2:$A$3</c:f>
              <c:strCache>
                <c:ptCount val="2"/>
                <c:pt idx="0">
                  <c:v>成功</c:v>
                </c:pt>
                <c:pt idx="1">
                  <c:v>失敗</c:v>
                </c:pt>
              </c:strCache>
            </c:strRef>
          </c:cat>
          <c:val>
            <c:numRef>
              <c:f>Sheet1!$B$2:$B$3</c:f>
              <c:numCache>
                <c:formatCode>General</c:formatCode>
                <c:ptCount val="2"/>
                <c:pt idx="0">
                  <c:v>9</c:v>
                </c:pt>
                <c:pt idx="1">
                  <c:v>19</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7108764304325963"/>
          <c:y val="0.46282499366895452"/>
          <c:w val="0.1867976404528624"/>
          <c:h val="0.28610725115744501"/>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ライセンス抽出</c:v>
                </c:pt>
              </c:strCache>
            </c:strRef>
          </c:tx>
          <c:dLbls>
            <c:showLegendKey val="0"/>
            <c:showVal val="1"/>
            <c:showCatName val="0"/>
            <c:showSerName val="0"/>
            <c:showPercent val="0"/>
            <c:showBubbleSize val="0"/>
            <c:showLeaderLines val="1"/>
          </c:dLbls>
          <c:cat>
            <c:strRef>
              <c:f>Sheet1!$A$2:$A$3</c:f>
              <c:strCache>
                <c:ptCount val="2"/>
                <c:pt idx="0">
                  <c:v>成功</c:v>
                </c:pt>
                <c:pt idx="1">
                  <c:v>失敗</c:v>
                </c:pt>
              </c:strCache>
            </c:strRef>
          </c:cat>
          <c:val>
            <c:numRef>
              <c:f>Sheet1!$B$2:$B$3</c:f>
              <c:numCache>
                <c:formatCode>General</c:formatCode>
                <c:ptCount val="2"/>
                <c:pt idx="0">
                  <c:v>28</c:v>
                </c:pt>
                <c:pt idx="1">
                  <c:v>10</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4992162143629906"/>
          <c:y val="0.46282499366895452"/>
          <c:w val="0.1867976404528624"/>
          <c:h val="0.28610725115744501"/>
        </c:manualLayout>
      </c:layout>
      <c:overlay val="0"/>
    </c:legend>
    <c:plotVisOnly val="1"/>
    <c:dispBlanksAs val="gap"/>
    <c:showDLblsOverMax val="0"/>
  </c:chart>
  <c:txPr>
    <a:bodyPr/>
    <a:lstStyle/>
    <a:p>
      <a:pPr>
        <a:defRPr sz="1800"/>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42128B-EB35-4A9D-B6A7-A6B7454467E3}" type="datetimeFigureOut">
              <a:rPr kumimoji="1" lang="ja-JP" altLang="en-US" smtClean="0"/>
              <a:t>2014/12/3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7072BD-15FC-412F-A5AA-591BA10D3872}" type="slidenum">
              <a:rPr kumimoji="1" lang="ja-JP" altLang="en-US" smtClean="0"/>
              <a:t>‹#›</a:t>
            </a:fld>
            <a:endParaRPr kumimoji="1" lang="ja-JP" altLang="en-US"/>
          </a:p>
        </p:txBody>
      </p:sp>
    </p:spTree>
    <p:extLst>
      <p:ext uri="{BB962C8B-B14F-4D97-AF65-F5344CB8AC3E}">
        <p14:creationId xmlns:p14="http://schemas.microsoft.com/office/powerpoint/2010/main" val="40079953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2014/12/1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519781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2014/12/1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1778495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2014/12/1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195015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2014/12/1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634083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2014/12/1</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812419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2014/12/1</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62632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2014/12/1</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2692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2014/12/1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1800799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2014/12/1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3910683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2014/12/1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2998366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2014/12/1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208211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2014/12/1</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822E20-693A-4851-B154-9271C5ECB21D}" type="slidenum">
              <a:rPr kumimoji="1" lang="ja-JP" altLang="en-US" smtClean="0"/>
              <a:t>‹#›</a:t>
            </a:fld>
            <a:endParaRPr kumimoji="1" lang="ja-JP" altLang="en-US"/>
          </a:p>
        </p:txBody>
      </p:sp>
    </p:spTree>
    <p:extLst>
      <p:ext uri="{BB962C8B-B14F-4D97-AF65-F5344CB8AC3E}">
        <p14:creationId xmlns:p14="http://schemas.microsoft.com/office/powerpoint/2010/main" val="1756683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進捗</a:t>
            </a:r>
            <a:r>
              <a:rPr kumimoji="1" lang="en-US" altLang="ja-JP" dirty="0" smtClean="0"/>
              <a:t>MTG</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東　裕之輔</a:t>
            </a:r>
            <a:endParaRPr kumimoji="1" lang="ja-JP" altLang="en-US" dirty="0"/>
          </a:p>
        </p:txBody>
      </p:sp>
    </p:spTree>
    <p:extLst>
      <p:ext uri="{BB962C8B-B14F-4D97-AF65-F5344CB8AC3E}">
        <p14:creationId xmlns:p14="http://schemas.microsoft.com/office/powerpoint/2010/main" val="1930154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Done</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ナイーブベイズフィルターの段階的な改善</a:t>
            </a:r>
            <a:endParaRPr lang="en-US" altLang="ja-JP" dirty="0" smtClean="0"/>
          </a:p>
          <a:p>
            <a:endParaRPr lang="en-US" altLang="ja-JP" dirty="0" smtClean="0"/>
          </a:p>
          <a:p>
            <a:r>
              <a:rPr lang="en-US" altLang="ja-JP" dirty="0" err="1" smtClean="0"/>
              <a:t>Debian</a:t>
            </a:r>
            <a:r>
              <a:rPr lang="en-US" altLang="ja-JP" dirty="0" smtClean="0"/>
              <a:t> (</a:t>
            </a:r>
            <a:r>
              <a:rPr lang="en-US" altLang="ja-JP" dirty="0" err="1" smtClean="0"/>
              <a:t>Ninka</a:t>
            </a:r>
            <a:r>
              <a:rPr lang="ja-JP" altLang="en-US" dirty="0" smtClean="0"/>
              <a:t>評価データ</a:t>
            </a:r>
            <a:r>
              <a:rPr lang="en-US" altLang="ja-JP" dirty="0" smtClean="0"/>
              <a:t>)Unknown</a:t>
            </a:r>
            <a:r>
              <a:rPr lang="ja-JP" altLang="en-US" dirty="0" smtClean="0"/>
              <a:t>テスト</a:t>
            </a:r>
            <a:endParaRPr lang="en-US" altLang="ja-JP" dirty="0"/>
          </a:p>
          <a:p>
            <a:endParaRPr lang="en-US" altLang="ja-JP" dirty="0" smtClean="0"/>
          </a:p>
          <a:p>
            <a:r>
              <a:rPr lang="ja-JP" altLang="en-US" dirty="0" smtClean="0"/>
              <a:t>卒論</a:t>
            </a:r>
            <a:r>
              <a:rPr lang="ja-JP" altLang="en-US" dirty="0" smtClean="0"/>
              <a:t>の考察を考える</a:t>
            </a:r>
            <a:endParaRPr lang="en-US" altLang="ja-JP" dirty="0" smtClean="0"/>
          </a:p>
          <a:p>
            <a:endParaRPr lang="en-US" altLang="ja-JP" dirty="0" smtClean="0"/>
          </a:p>
          <a:p>
            <a:pPr marL="0" indent="0">
              <a:buNone/>
            </a:pPr>
            <a:endParaRPr lang="en-US" altLang="ja-JP" dirty="0"/>
          </a:p>
          <a:p>
            <a:endParaRPr lang="en-US" altLang="ja-JP" dirty="0"/>
          </a:p>
          <a:p>
            <a:endParaRPr kumimoji="1" lang="en-US" altLang="ja-JP" dirty="0" smtClean="0"/>
          </a:p>
          <a:p>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2</a:t>
            </a:fld>
            <a:endParaRPr kumimoji="1" lang="ja-JP" altLang="en-US"/>
          </a:p>
        </p:txBody>
      </p:sp>
    </p:spTree>
    <p:extLst>
      <p:ext uri="{BB962C8B-B14F-4D97-AF65-F5344CB8AC3E}">
        <p14:creationId xmlns:p14="http://schemas.microsoft.com/office/powerpoint/2010/main" val="407676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05822E20-693A-4851-B154-9271C5ECB21D}" type="slidenum">
              <a:rPr kumimoji="1" lang="ja-JP" altLang="en-US" smtClean="0"/>
              <a:t>3</a:t>
            </a:fld>
            <a:endParaRPr kumimoji="1" lang="ja-JP" altLang="en-US"/>
          </a:p>
        </p:txBody>
      </p:sp>
      <p:sp>
        <p:nvSpPr>
          <p:cNvPr id="5" name="下矢印吹き出し 4"/>
          <p:cNvSpPr/>
          <p:nvPr/>
        </p:nvSpPr>
        <p:spPr>
          <a:xfrm>
            <a:off x="1492353" y="4761736"/>
            <a:ext cx="4759890" cy="623551"/>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ライセンス記述セグメンテーショ</a:t>
            </a:r>
            <a:r>
              <a:rPr lang="ja-JP" altLang="en-US" dirty="0" smtClean="0">
                <a:solidFill>
                  <a:schemeClr val="tx1"/>
                </a:solidFill>
              </a:rPr>
              <a:t>ン</a:t>
            </a:r>
            <a:endParaRPr lang="en-US" altLang="ja-JP" dirty="0" smtClean="0">
              <a:solidFill>
                <a:schemeClr val="tx1"/>
              </a:solidFill>
            </a:endParaRPr>
          </a:p>
        </p:txBody>
      </p:sp>
      <p:sp>
        <p:nvSpPr>
          <p:cNvPr id="6" name="下矢印吹き出し 5"/>
          <p:cNvSpPr/>
          <p:nvPr/>
        </p:nvSpPr>
        <p:spPr>
          <a:xfrm>
            <a:off x="1492353" y="3115330"/>
            <a:ext cx="4759890" cy="599487"/>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コメントアウトセグメンテーション</a:t>
            </a:r>
            <a:endParaRPr kumimoji="1" lang="ja-JP" altLang="en-US" dirty="0">
              <a:solidFill>
                <a:schemeClr val="tx1"/>
              </a:solidFill>
            </a:endParaRPr>
          </a:p>
        </p:txBody>
      </p:sp>
      <p:sp>
        <p:nvSpPr>
          <p:cNvPr id="7" name="下矢印吹き出し 6"/>
          <p:cNvSpPr/>
          <p:nvPr/>
        </p:nvSpPr>
        <p:spPr>
          <a:xfrm>
            <a:off x="1492353" y="1412776"/>
            <a:ext cx="4759890" cy="579606"/>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ソースコード</a:t>
            </a:r>
            <a:endParaRPr kumimoji="1" lang="ja-JP" altLang="en-US" dirty="0">
              <a:solidFill>
                <a:schemeClr val="tx1"/>
              </a:solidFill>
            </a:endParaRPr>
          </a:p>
        </p:txBody>
      </p:sp>
      <p:sp>
        <p:nvSpPr>
          <p:cNvPr id="8" name="下矢印吹き出し 7"/>
          <p:cNvSpPr/>
          <p:nvPr/>
        </p:nvSpPr>
        <p:spPr>
          <a:xfrm>
            <a:off x="1492353" y="2222901"/>
            <a:ext cx="4759890" cy="648000"/>
          </a:xfrm>
          <a:prstGeom prst="downArrow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bg1"/>
                </a:solidFill>
              </a:rPr>
              <a:t>コメントアウトをセグメンテーション単位で</a:t>
            </a:r>
            <a:r>
              <a:rPr lang="ja-JP" altLang="en-US" dirty="0" smtClean="0">
                <a:solidFill>
                  <a:schemeClr val="bg1"/>
                </a:solidFill>
              </a:rPr>
              <a:t>抽出</a:t>
            </a:r>
            <a:endParaRPr lang="ja-JP" altLang="en-US" dirty="0">
              <a:solidFill>
                <a:schemeClr val="bg1"/>
              </a:solidFill>
            </a:endParaRPr>
          </a:p>
        </p:txBody>
      </p:sp>
      <p:sp>
        <p:nvSpPr>
          <p:cNvPr id="9" name="下矢印吹き出し 8"/>
          <p:cNvSpPr/>
          <p:nvPr/>
        </p:nvSpPr>
        <p:spPr>
          <a:xfrm>
            <a:off x="1492353" y="3885008"/>
            <a:ext cx="4759890" cy="648000"/>
          </a:xfrm>
          <a:prstGeom prst="downArrow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bg1"/>
                </a:solidFill>
              </a:rPr>
              <a:t>ライセンス記述か</a:t>
            </a:r>
            <a:r>
              <a:rPr lang="ja-JP" altLang="en-US" dirty="0" smtClean="0">
                <a:solidFill>
                  <a:schemeClr val="bg1"/>
                </a:solidFill>
              </a:rPr>
              <a:t>その他のコメントかで分類</a:t>
            </a:r>
            <a:endParaRPr kumimoji="1" lang="ja-JP" altLang="en-US" dirty="0">
              <a:solidFill>
                <a:schemeClr val="bg1"/>
              </a:solidFill>
            </a:endParaRPr>
          </a:p>
        </p:txBody>
      </p:sp>
      <p:sp>
        <p:nvSpPr>
          <p:cNvPr id="10" name="下矢印吹き出し 9"/>
          <p:cNvSpPr/>
          <p:nvPr/>
        </p:nvSpPr>
        <p:spPr>
          <a:xfrm>
            <a:off x="1492353" y="5625919"/>
            <a:ext cx="4759890" cy="648000"/>
          </a:xfrm>
          <a:prstGeom prst="downArrow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bg1"/>
                </a:solidFill>
              </a:rPr>
              <a:t>ライセンス記述からライセンスを特定</a:t>
            </a:r>
            <a:endParaRPr kumimoji="1" lang="ja-JP" altLang="en-US" dirty="0">
              <a:solidFill>
                <a:schemeClr val="bg1"/>
              </a:solidFill>
            </a:endParaRPr>
          </a:p>
        </p:txBody>
      </p:sp>
      <p:sp>
        <p:nvSpPr>
          <p:cNvPr id="11" name="正方形/長方形 10"/>
          <p:cNvSpPr/>
          <p:nvPr/>
        </p:nvSpPr>
        <p:spPr>
          <a:xfrm>
            <a:off x="7169681" y="1528480"/>
            <a:ext cx="288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7177702" y="2017962"/>
            <a:ext cx="288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7676147" y="1528480"/>
            <a:ext cx="554704" cy="369332"/>
          </a:xfrm>
          <a:prstGeom prst="rect">
            <a:avLst/>
          </a:prstGeom>
          <a:noFill/>
        </p:spPr>
        <p:txBody>
          <a:bodyPr wrap="none" rtlCol="0">
            <a:spAutoFit/>
          </a:bodyPr>
          <a:lstStyle/>
          <a:p>
            <a:r>
              <a:rPr lang="en-US" altLang="ja-JP" dirty="0"/>
              <a:t>F</a:t>
            </a:r>
            <a:r>
              <a:rPr kumimoji="1" lang="en-US" altLang="ja-JP" dirty="0" smtClean="0"/>
              <a:t>lex</a:t>
            </a:r>
            <a:endParaRPr kumimoji="1" lang="ja-JP" altLang="en-US" dirty="0"/>
          </a:p>
        </p:txBody>
      </p:sp>
      <p:sp>
        <p:nvSpPr>
          <p:cNvPr id="14" name="テキスト ボックス 13"/>
          <p:cNvSpPr txBox="1"/>
          <p:nvPr/>
        </p:nvSpPr>
        <p:spPr>
          <a:xfrm>
            <a:off x="7676147" y="1992382"/>
            <a:ext cx="1305422" cy="646331"/>
          </a:xfrm>
          <a:prstGeom prst="rect">
            <a:avLst/>
          </a:prstGeom>
          <a:noFill/>
        </p:spPr>
        <p:txBody>
          <a:bodyPr wrap="none" rtlCol="0">
            <a:spAutoFit/>
          </a:bodyPr>
          <a:lstStyle/>
          <a:p>
            <a:r>
              <a:rPr kumimoji="1" lang="en-US" altLang="ja-JP" dirty="0" smtClean="0"/>
              <a:t>Naïve Bayes</a:t>
            </a:r>
          </a:p>
          <a:p>
            <a:endParaRPr kumimoji="1" lang="ja-JP" altLang="en-US" dirty="0"/>
          </a:p>
        </p:txBody>
      </p:sp>
      <p:sp>
        <p:nvSpPr>
          <p:cNvPr id="15" name="タイトル 1"/>
          <p:cNvSpPr>
            <a:spLocks noGrp="1"/>
          </p:cNvSpPr>
          <p:nvPr>
            <p:ph type="title"/>
          </p:nvPr>
        </p:nvSpPr>
        <p:spPr>
          <a:xfrm>
            <a:off x="457200" y="274638"/>
            <a:ext cx="8229600" cy="778098"/>
          </a:xfrm>
        </p:spPr>
        <p:txBody>
          <a:bodyPr>
            <a:normAutofit fontScale="90000"/>
          </a:bodyPr>
          <a:lstStyle/>
          <a:p>
            <a:r>
              <a:rPr kumimoji="1" lang="ja-JP" altLang="en-US" dirty="0" smtClean="0"/>
              <a:t>東手法のライセンス特定までの流れ</a:t>
            </a:r>
            <a:endParaRPr kumimoji="1" lang="ja-JP" altLang="en-US" dirty="0"/>
          </a:p>
        </p:txBody>
      </p:sp>
      <p:sp>
        <p:nvSpPr>
          <p:cNvPr id="19" name="円/楕円 18"/>
          <p:cNvSpPr/>
          <p:nvPr/>
        </p:nvSpPr>
        <p:spPr>
          <a:xfrm>
            <a:off x="827584" y="3893000"/>
            <a:ext cx="360040" cy="360040"/>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１</a:t>
            </a:r>
            <a:endParaRPr kumimoji="1" lang="ja-JP" altLang="en-US" dirty="0">
              <a:solidFill>
                <a:schemeClr val="tx1"/>
              </a:solidFill>
            </a:endParaRPr>
          </a:p>
        </p:txBody>
      </p:sp>
      <p:sp>
        <p:nvSpPr>
          <p:cNvPr id="20" name="円/楕円 19"/>
          <p:cNvSpPr/>
          <p:nvPr/>
        </p:nvSpPr>
        <p:spPr>
          <a:xfrm>
            <a:off x="827584" y="5632383"/>
            <a:ext cx="360040" cy="360040"/>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2</a:t>
            </a:r>
            <a:endParaRPr kumimoji="1" lang="ja-JP" altLang="en-US" dirty="0">
              <a:solidFill>
                <a:schemeClr val="tx1"/>
              </a:solidFill>
            </a:endParaRPr>
          </a:p>
        </p:txBody>
      </p:sp>
    </p:spTree>
    <p:extLst>
      <p:ext uri="{BB962C8B-B14F-4D97-AF65-F5344CB8AC3E}">
        <p14:creationId xmlns:p14="http://schemas.microsoft.com/office/powerpoint/2010/main" val="1752041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05822E20-693A-4851-B154-9271C5ECB21D}" type="slidenum">
              <a:rPr kumimoji="1" lang="ja-JP" altLang="en-US" smtClean="0"/>
              <a:t>4</a:t>
            </a:fld>
            <a:endParaRPr kumimoji="1" lang="ja-JP" altLang="en-US"/>
          </a:p>
        </p:txBody>
      </p:sp>
      <p:sp>
        <p:nvSpPr>
          <p:cNvPr id="5" name="下矢印吹き出し 4"/>
          <p:cNvSpPr/>
          <p:nvPr/>
        </p:nvSpPr>
        <p:spPr>
          <a:xfrm>
            <a:off x="1492353" y="4761736"/>
            <a:ext cx="4759890" cy="623551"/>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ライセンス記述セグメンテーショ</a:t>
            </a:r>
            <a:r>
              <a:rPr lang="ja-JP" altLang="en-US" dirty="0" smtClean="0">
                <a:solidFill>
                  <a:schemeClr val="tx1"/>
                </a:solidFill>
              </a:rPr>
              <a:t>ン</a:t>
            </a:r>
            <a:endParaRPr lang="en-US" altLang="ja-JP" dirty="0" smtClean="0">
              <a:solidFill>
                <a:schemeClr val="tx1"/>
              </a:solidFill>
            </a:endParaRPr>
          </a:p>
        </p:txBody>
      </p:sp>
      <p:sp>
        <p:nvSpPr>
          <p:cNvPr id="6" name="下矢印吹き出し 5"/>
          <p:cNvSpPr/>
          <p:nvPr/>
        </p:nvSpPr>
        <p:spPr>
          <a:xfrm>
            <a:off x="1492353" y="3115330"/>
            <a:ext cx="4759890" cy="599487"/>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コメントアウトセグメンテーション</a:t>
            </a:r>
            <a:endParaRPr kumimoji="1" lang="ja-JP" altLang="en-US" dirty="0">
              <a:solidFill>
                <a:schemeClr val="tx1"/>
              </a:solidFill>
            </a:endParaRPr>
          </a:p>
        </p:txBody>
      </p:sp>
      <p:sp>
        <p:nvSpPr>
          <p:cNvPr id="7" name="下矢印吹き出し 6"/>
          <p:cNvSpPr/>
          <p:nvPr/>
        </p:nvSpPr>
        <p:spPr>
          <a:xfrm>
            <a:off x="1492353" y="1412776"/>
            <a:ext cx="4759890" cy="579606"/>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ソースコード</a:t>
            </a:r>
            <a:endParaRPr kumimoji="1" lang="ja-JP" altLang="en-US" dirty="0">
              <a:solidFill>
                <a:schemeClr val="tx1"/>
              </a:solidFill>
            </a:endParaRPr>
          </a:p>
        </p:txBody>
      </p:sp>
      <p:sp>
        <p:nvSpPr>
          <p:cNvPr id="8" name="下矢印吹き出し 7"/>
          <p:cNvSpPr/>
          <p:nvPr/>
        </p:nvSpPr>
        <p:spPr>
          <a:xfrm>
            <a:off x="1492353" y="2222901"/>
            <a:ext cx="4759890" cy="648000"/>
          </a:xfrm>
          <a:prstGeom prst="downArrow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bg1"/>
                </a:solidFill>
              </a:rPr>
              <a:t>コメントアウトをセグメンテーション単位で</a:t>
            </a:r>
            <a:r>
              <a:rPr lang="ja-JP" altLang="en-US" dirty="0" smtClean="0">
                <a:solidFill>
                  <a:schemeClr val="bg1"/>
                </a:solidFill>
              </a:rPr>
              <a:t>抽出</a:t>
            </a:r>
            <a:endParaRPr lang="ja-JP" altLang="en-US" dirty="0">
              <a:solidFill>
                <a:schemeClr val="bg1"/>
              </a:solidFill>
            </a:endParaRPr>
          </a:p>
        </p:txBody>
      </p:sp>
      <p:sp>
        <p:nvSpPr>
          <p:cNvPr id="9" name="下矢印吹き出し 8"/>
          <p:cNvSpPr/>
          <p:nvPr/>
        </p:nvSpPr>
        <p:spPr>
          <a:xfrm>
            <a:off x="1492353" y="3885008"/>
            <a:ext cx="4759890" cy="648000"/>
          </a:xfrm>
          <a:prstGeom prst="downArrow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bg1"/>
                </a:solidFill>
              </a:rPr>
              <a:t>ライセンス記述か</a:t>
            </a:r>
            <a:r>
              <a:rPr lang="ja-JP" altLang="en-US" dirty="0" smtClean="0">
                <a:solidFill>
                  <a:schemeClr val="bg1"/>
                </a:solidFill>
              </a:rPr>
              <a:t>その他のコメントかで分類</a:t>
            </a:r>
            <a:endParaRPr kumimoji="1" lang="ja-JP" altLang="en-US" dirty="0">
              <a:solidFill>
                <a:schemeClr val="bg1"/>
              </a:solidFill>
            </a:endParaRPr>
          </a:p>
        </p:txBody>
      </p:sp>
      <p:sp>
        <p:nvSpPr>
          <p:cNvPr id="10" name="下矢印吹き出し 9"/>
          <p:cNvSpPr/>
          <p:nvPr/>
        </p:nvSpPr>
        <p:spPr>
          <a:xfrm>
            <a:off x="1492353" y="5625919"/>
            <a:ext cx="4759890" cy="648000"/>
          </a:xfrm>
          <a:prstGeom prst="downArrow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bg1"/>
                </a:solidFill>
              </a:rPr>
              <a:t>ライセンス記述からライセンスを特定</a:t>
            </a:r>
            <a:endParaRPr kumimoji="1" lang="ja-JP" altLang="en-US" dirty="0">
              <a:solidFill>
                <a:schemeClr val="bg1"/>
              </a:solidFill>
            </a:endParaRPr>
          </a:p>
        </p:txBody>
      </p:sp>
      <p:sp>
        <p:nvSpPr>
          <p:cNvPr id="11" name="正方形/長方形 10"/>
          <p:cNvSpPr/>
          <p:nvPr/>
        </p:nvSpPr>
        <p:spPr>
          <a:xfrm>
            <a:off x="7169681" y="1528480"/>
            <a:ext cx="288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7177702" y="2017962"/>
            <a:ext cx="288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7676147" y="1528480"/>
            <a:ext cx="554704" cy="369332"/>
          </a:xfrm>
          <a:prstGeom prst="rect">
            <a:avLst/>
          </a:prstGeom>
          <a:noFill/>
        </p:spPr>
        <p:txBody>
          <a:bodyPr wrap="none" rtlCol="0">
            <a:spAutoFit/>
          </a:bodyPr>
          <a:lstStyle/>
          <a:p>
            <a:r>
              <a:rPr lang="en-US" altLang="ja-JP" dirty="0"/>
              <a:t>F</a:t>
            </a:r>
            <a:r>
              <a:rPr kumimoji="1" lang="en-US" altLang="ja-JP" dirty="0" smtClean="0"/>
              <a:t>lex</a:t>
            </a:r>
            <a:endParaRPr kumimoji="1" lang="ja-JP" altLang="en-US" dirty="0"/>
          </a:p>
        </p:txBody>
      </p:sp>
      <p:sp>
        <p:nvSpPr>
          <p:cNvPr id="14" name="テキスト ボックス 13"/>
          <p:cNvSpPr txBox="1"/>
          <p:nvPr/>
        </p:nvSpPr>
        <p:spPr>
          <a:xfrm>
            <a:off x="7676147" y="1992382"/>
            <a:ext cx="1305422" cy="646331"/>
          </a:xfrm>
          <a:prstGeom prst="rect">
            <a:avLst/>
          </a:prstGeom>
          <a:noFill/>
        </p:spPr>
        <p:txBody>
          <a:bodyPr wrap="none" rtlCol="0">
            <a:spAutoFit/>
          </a:bodyPr>
          <a:lstStyle/>
          <a:p>
            <a:r>
              <a:rPr kumimoji="1" lang="en-US" altLang="ja-JP" dirty="0" smtClean="0"/>
              <a:t>Naïve Bayes</a:t>
            </a:r>
          </a:p>
          <a:p>
            <a:endParaRPr kumimoji="1" lang="ja-JP" altLang="en-US" dirty="0"/>
          </a:p>
        </p:txBody>
      </p:sp>
      <p:sp>
        <p:nvSpPr>
          <p:cNvPr id="15" name="タイトル 1"/>
          <p:cNvSpPr>
            <a:spLocks noGrp="1"/>
          </p:cNvSpPr>
          <p:nvPr>
            <p:ph type="title"/>
          </p:nvPr>
        </p:nvSpPr>
        <p:spPr>
          <a:xfrm>
            <a:off x="457200" y="274638"/>
            <a:ext cx="8229600" cy="778098"/>
          </a:xfrm>
        </p:spPr>
        <p:txBody>
          <a:bodyPr>
            <a:normAutofit fontScale="90000"/>
          </a:bodyPr>
          <a:lstStyle/>
          <a:p>
            <a:r>
              <a:rPr kumimoji="1" lang="ja-JP" altLang="en-US" dirty="0" smtClean="0"/>
              <a:t>東手法のライセンス特定までの流れ</a:t>
            </a:r>
            <a:endParaRPr kumimoji="1" lang="ja-JP" altLang="en-US" dirty="0"/>
          </a:p>
        </p:txBody>
      </p:sp>
      <p:sp>
        <p:nvSpPr>
          <p:cNvPr id="18" name="正方形/長方形 17"/>
          <p:cNvSpPr/>
          <p:nvPr/>
        </p:nvSpPr>
        <p:spPr>
          <a:xfrm>
            <a:off x="1259632" y="5445224"/>
            <a:ext cx="5184576"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827584" y="3893000"/>
            <a:ext cx="360040" cy="360040"/>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１</a:t>
            </a:r>
            <a:endParaRPr kumimoji="1" lang="ja-JP" altLang="en-US" dirty="0">
              <a:solidFill>
                <a:schemeClr val="tx1"/>
              </a:solidFill>
            </a:endParaRPr>
          </a:p>
        </p:txBody>
      </p:sp>
      <p:sp>
        <p:nvSpPr>
          <p:cNvPr id="17" name="円/楕円 16"/>
          <p:cNvSpPr/>
          <p:nvPr/>
        </p:nvSpPr>
        <p:spPr>
          <a:xfrm>
            <a:off x="827584" y="5632383"/>
            <a:ext cx="360040" cy="360040"/>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2</a:t>
            </a:r>
            <a:endParaRPr kumimoji="1" lang="ja-JP" altLang="en-US" dirty="0">
              <a:solidFill>
                <a:schemeClr val="tx1"/>
              </a:solidFill>
            </a:endParaRPr>
          </a:p>
        </p:txBody>
      </p:sp>
      <p:sp>
        <p:nvSpPr>
          <p:cNvPr id="3" name="テキスト ボックス 2"/>
          <p:cNvSpPr txBox="1"/>
          <p:nvPr/>
        </p:nvSpPr>
        <p:spPr>
          <a:xfrm>
            <a:off x="5076056" y="6453336"/>
            <a:ext cx="1233030" cy="369332"/>
          </a:xfrm>
          <a:prstGeom prst="rect">
            <a:avLst/>
          </a:prstGeom>
          <a:noFill/>
        </p:spPr>
        <p:txBody>
          <a:bodyPr wrap="none" rtlCol="0">
            <a:spAutoFit/>
          </a:bodyPr>
          <a:lstStyle/>
          <a:p>
            <a:r>
              <a:rPr kumimoji="1" lang="ja-JP" altLang="en-US" dirty="0" smtClean="0"/>
              <a:t>ここのお話</a:t>
            </a:r>
            <a:endParaRPr kumimoji="1" lang="ja-JP" altLang="en-US" dirty="0"/>
          </a:p>
        </p:txBody>
      </p:sp>
    </p:spTree>
    <p:extLst>
      <p:ext uri="{BB962C8B-B14F-4D97-AF65-F5344CB8AC3E}">
        <p14:creationId xmlns:p14="http://schemas.microsoft.com/office/powerpoint/2010/main" val="2282726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学習データ収集先</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015752561"/>
              </p:ext>
            </p:extLst>
          </p:nvPr>
        </p:nvGraphicFramePr>
        <p:xfrm>
          <a:off x="394007" y="2448967"/>
          <a:ext cx="4534830" cy="3693160"/>
        </p:xfrm>
        <a:graphic>
          <a:graphicData uri="http://schemas.openxmlformats.org/drawingml/2006/table">
            <a:tbl>
              <a:tblPr firstRow="1" bandRow="1">
                <a:tableStyleId>{5C22544A-7EE6-4342-B048-85BDC9FD1C3A}</a:tableStyleId>
              </a:tblPr>
              <a:tblGrid>
                <a:gridCol w="1758177"/>
                <a:gridCol w="2776653"/>
              </a:tblGrid>
              <a:tr h="370840">
                <a:tc>
                  <a:txBody>
                    <a:bodyPr/>
                    <a:lstStyle/>
                    <a:p>
                      <a:r>
                        <a:rPr kumimoji="1" lang="ja-JP" altLang="en-US" dirty="0" smtClean="0"/>
                        <a:t>ライセンス</a:t>
                      </a:r>
                      <a:endParaRPr kumimoji="1" lang="ja-JP" altLang="en-US" dirty="0"/>
                    </a:p>
                  </a:txBody>
                  <a:tcPr/>
                </a:tc>
                <a:tc>
                  <a:txBody>
                    <a:bodyPr/>
                    <a:lstStyle/>
                    <a:p>
                      <a:r>
                        <a:rPr kumimoji="1" lang="en-US" altLang="ja-JP" dirty="0" smtClean="0"/>
                        <a:t>OSS</a:t>
                      </a:r>
                      <a:r>
                        <a:rPr kumimoji="1" lang="ja-JP" altLang="en-US" dirty="0" smtClean="0"/>
                        <a:t>プロジェクト</a:t>
                      </a:r>
                      <a:endParaRPr kumimoji="1" lang="ja-JP" altLang="en-US" dirty="0"/>
                    </a:p>
                  </a:txBody>
                  <a:tcPr/>
                </a:tc>
              </a:tr>
              <a:tr h="370840">
                <a:tc>
                  <a:txBody>
                    <a:bodyPr/>
                    <a:lstStyle/>
                    <a:p>
                      <a:r>
                        <a:rPr kumimoji="1" lang="en-US" altLang="ja-JP" dirty="0" smtClean="0"/>
                        <a:t>GPLv1</a:t>
                      </a:r>
                      <a:endParaRPr kumimoji="1" lang="ja-JP" altLang="en-US" dirty="0"/>
                    </a:p>
                  </a:txBody>
                  <a:tcPr/>
                </a:tc>
                <a:tc>
                  <a:txBody>
                    <a:bodyPr/>
                    <a:lstStyle/>
                    <a:p>
                      <a:r>
                        <a:rPr kumimoji="1" lang="en-US" altLang="ja-JP" dirty="0" err="1" smtClean="0"/>
                        <a:t>Gcc</a:t>
                      </a:r>
                      <a:r>
                        <a:rPr kumimoji="1" lang="en-US" altLang="ja-JP" baseline="0" dirty="0" smtClean="0"/>
                        <a:t> v2.9.0</a:t>
                      </a:r>
                      <a:endParaRPr kumimoji="1" lang="ja-JP" altLang="en-US" dirty="0"/>
                    </a:p>
                  </a:txBody>
                  <a:tcPr/>
                </a:tc>
              </a:tr>
              <a:tr h="370840">
                <a:tc>
                  <a:txBody>
                    <a:bodyPr/>
                    <a:lstStyle/>
                    <a:p>
                      <a:r>
                        <a:rPr kumimoji="1" lang="en-US" altLang="ja-JP" dirty="0" smtClean="0"/>
                        <a:t>GPLv2</a:t>
                      </a:r>
                      <a:endParaRPr kumimoji="1" lang="ja-JP" altLang="en-US" dirty="0"/>
                    </a:p>
                  </a:txBody>
                  <a:tcPr/>
                </a:tc>
                <a:tc>
                  <a:txBody>
                    <a:bodyPr/>
                    <a:lstStyle/>
                    <a:p>
                      <a:r>
                        <a:rPr kumimoji="1" lang="en-US" altLang="ja-JP" dirty="0" err="1" smtClean="0"/>
                        <a:t>Gcc</a:t>
                      </a:r>
                      <a:r>
                        <a:rPr kumimoji="1" lang="en-US" altLang="ja-JP" dirty="0" smtClean="0"/>
                        <a:t> v3.0.1</a:t>
                      </a:r>
                      <a:endParaRPr kumimoji="1" lang="ja-JP" altLang="en-US" dirty="0"/>
                    </a:p>
                  </a:txBody>
                  <a:tcPr/>
                </a:tc>
              </a:tr>
              <a:tr h="370840">
                <a:tc>
                  <a:txBody>
                    <a:bodyPr/>
                    <a:lstStyle/>
                    <a:p>
                      <a:r>
                        <a:rPr kumimoji="1" lang="en-US" altLang="ja-JP" dirty="0" smtClean="0"/>
                        <a:t>GPLv3</a:t>
                      </a:r>
                      <a:endParaRPr kumimoji="1" lang="ja-JP" altLang="en-US" dirty="0"/>
                    </a:p>
                  </a:txBody>
                  <a:tcPr/>
                </a:tc>
                <a:tc>
                  <a:txBody>
                    <a:bodyPr/>
                    <a:lstStyle/>
                    <a:p>
                      <a:r>
                        <a:rPr kumimoji="1" lang="en-US" altLang="ja-JP" dirty="0" smtClean="0"/>
                        <a:t>Gcc4.9.2</a:t>
                      </a:r>
                      <a:endParaRPr kumimoji="1" lang="ja-JP" altLang="en-US" dirty="0"/>
                    </a:p>
                  </a:txBody>
                  <a:tcPr/>
                </a:tc>
              </a:tr>
              <a:tr h="370840">
                <a:tc>
                  <a:txBody>
                    <a:bodyPr/>
                    <a:lstStyle/>
                    <a:p>
                      <a:r>
                        <a:rPr kumimoji="1" lang="en-US" altLang="ja-JP" dirty="0" err="1" smtClean="0"/>
                        <a:t>LibraryGPL</a:t>
                      </a:r>
                      <a:r>
                        <a:rPr kumimoji="1" lang="en-US" altLang="ja-JP" dirty="0" smtClean="0"/>
                        <a:t> v2.0</a:t>
                      </a:r>
                      <a:endParaRPr kumimoji="1" lang="ja-JP" altLang="en-US" dirty="0"/>
                    </a:p>
                  </a:txBody>
                  <a:tcPr/>
                </a:tc>
                <a:tc>
                  <a:txBody>
                    <a:bodyPr/>
                    <a:lstStyle/>
                    <a:p>
                      <a:r>
                        <a:rPr kumimoji="1" lang="en-US" altLang="ja-JP" dirty="0" err="1" smtClean="0"/>
                        <a:t>Gcc+Glibc+firefox</a:t>
                      </a:r>
                      <a:r>
                        <a:rPr kumimoji="1" lang="en-US" altLang="ja-JP" baseline="0" dirty="0" smtClean="0"/>
                        <a:t> </a:t>
                      </a:r>
                      <a:r>
                        <a:rPr kumimoji="1" lang="en-US" altLang="ja-JP" dirty="0" smtClean="0"/>
                        <a:t>v9</a:t>
                      </a:r>
                      <a:endParaRPr kumimoji="1" lang="ja-JP" altLang="en-US" dirty="0"/>
                    </a:p>
                  </a:txBody>
                  <a:tcPr/>
                </a:tc>
              </a:tr>
              <a:tr h="370840">
                <a:tc>
                  <a:txBody>
                    <a:bodyPr/>
                    <a:lstStyle/>
                    <a:p>
                      <a:r>
                        <a:rPr kumimoji="1" lang="en-US" altLang="ja-JP" dirty="0" err="1" smtClean="0"/>
                        <a:t>LesserGPL</a:t>
                      </a:r>
                      <a:r>
                        <a:rPr kumimoji="1" lang="en-US" altLang="ja-JP" dirty="0" smtClean="0"/>
                        <a:t> v2.1</a:t>
                      </a:r>
                      <a:endParaRPr kumimoji="1" lang="ja-JP" altLang="en-US" dirty="0"/>
                    </a:p>
                  </a:txBody>
                  <a:tcPr/>
                </a:tc>
                <a:tc>
                  <a:txBody>
                    <a:bodyPr/>
                    <a:lstStyle/>
                    <a:p>
                      <a:r>
                        <a:rPr kumimoji="1" lang="en-US" altLang="ja-JP" dirty="0" err="1" smtClean="0"/>
                        <a:t>Glibc</a:t>
                      </a:r>
                      <a:r>
                        <a:rPr kumimoji="1" lang="en-US" altLang="ja-JP" dirty="0" smtClean="0"/>
                        <a:t> v2.20</a:t>
                      </a:r>
                      <a:endParaRPr kumimoji="1" lang="ja-JP" altLang="en-US" dirty="0"/>
                    </a:p>
                  </a:txBody>
                  <a:tcPr/>
                </a:tc>
              </a:tr>
              <a:tr h="370840">
                <a:tc>
                  <a:txBody>
                    <a:bodyPr/>
                    <a:lstStyle/>
                    <a:p>
                      <a:r>
                        <a:rPr kumimoji="1" lang="en-US" altLang="ja-JP" dirty="0" err="1" smtClean="0"/>
                        <a:t>LesserGPL</a:t>
                      </a:r>
                      <a:r>
                        <a:rPr kumimoji="1" lang="en-US" altLang="ja-JP" dirty="0" smtClean="0"/>
                        <a:t> v3.0</a:t>
                      </a:r>
                      <a:endParaRPr kumimoji="1" lang="ja-JP" altLang="en-US" dirty="0"/>
                    </a:p>
                  </a:txBody>
                  <a:tcPr/>
                </a:tc>
                <a:tc>
                  <a:txBody>
                    <a:bodyPr/>
                    <a:lstStyle/>
                    <a:p>
                      <a:r>
                        <a:rPr kumimoji="1" lang="en-US" altLang="ja-JP" dirty="0" err="1" smtClean="0"/>
                        <a:t>OracleOpenOffice</a:t>
                      </a:r>
                      <a:r>
                        <a:rPr kumimoji="1" lang="ja-JP" altLang="en-US" baseline="0" dirty="0" smtClean="0"/>
                        <a:t> </a:t>
                      </a:r>
                      <a:r>
                        <a:rPr kumimoji="1" lang="en-US" altLang="ja-JP" dirty="0" smtClean="0"/>
                        <a:t>v3.3.0</a:t>
                      </a:r>
                      <a:endParaRPr kumimoji="1" lang="ja-JP" altLang="en-US" dirty="0"/>
                    </a:p>
                  </a:txBody>
                  <a:tcPr/>
                </a:tc>
              </a:tr>
              <a:tr h="185420">
                <a:tc>
                  <a:txBody>
                    <a:bodyPr/>
                    <a:lstStyle/>
                    <a:p>
                      <a:r>
                        <a:rPr kumimoji="1" lang="en-US" altLang="ja-JP" dirty="0" err="1" smtClean="0"/>
                        <a:t>AfferoGPL</a:t>
                      </a:r>
                      <a:r>
                        <a:rPr kumimoji="1" lang="ja-JP" altLang="en-US" baseline="0" dirty="0" smtClean="0"/>
                        <a:t> </a:t>
                      </a:r>
                      <a:r>
                        <a:rPr kumimoji="1" lang="en-US" altLang="ja-JP" dirty="0" smtClean="0"/>
                        <a:t>v3.0</a:t>
                      </a:r>
                      <a:endParaRPr kumimoji="1" lang="ja-JP" altLang="en-US" dirty="0"/>
                    </a:p>
                  </a:txBody>
                  <a:tcPr/>
                </a:tc>
                <a:tc>
                  <a:txBody>
                    <a:bodyPr/>
                    <a:lstStyle/>
                    <a:p>
                      <a:r>
                        <a:rPr kumimoji="1" lang="en-US" altLang="ja-JP" dirty="0" err="1" smtClean="0"/>
                        <a:t>scambio</a:t>
                      </a:r>
                      <a:endParaRPr kumimoji="1" lang="ja-JP" altLang="en-US" dirty="0"/>
                    </a:p>
                  </a:txBody>
                  <a:tcPr/>
                </a:tc>
              </a:tr>
              <a:tr h="182880">
                <a:tc>
                  <a:txBody>
                    <a:bodyPr/>
                    <a:lstStyle/>
                    <a:p>
                      <a:r>
                        <a:rPr kumimoji="1" lang="en-US" altLang="ja-JP" dirty="0" smtClean="0"/>
                        <a:t>CPLv1.1</a:t>
                      </a:r>
                      <a:endParaRPr kumimoji="1" lang="ja-JP" altLang="en-US" dirty="0"/>
                    </a:p>
                  </a:txBody>
                  <a:tcPr/>
                </a:tc>
                <a:tc>
                  <a:txBody>
                    <a:bodyPr/>
                    <a:lstStyle/>
                    <a:p>
                      <a:r>
                        <a:rPr kumimoji="1" lang="en-US" altLang="ja-JP" dirty="0" smtClean="0"/>
                        <a:t>Eclipse r14641</a:t>
                      </a:r>
                      <a:endParaRPr kumimoji="1" lang="ja-JP" altLang="en-US" dirty="0"/>
                    </a:p>
                  </a:txBody>
                  <a:tcPr/>
                </a:tc>
              </a:tr>
              <a:tr h="182880">
                <a:tc>
                  <a:txBody>
                    <a:bodyPr/>
                    <a:lstStyle/>
                    <a:p>
                      <a:r>
                        <a:rPr kumimoji="1" lang="en-US" altLang="ja-JP" dirty="0" smtClean="0"/>
                        <a:t>EPLv1.1</a:t>
                      </a:r>
                      <a:endParaRPr kumimoji="1" lang="ja-JP" altLang="en-US" dirty="0"/>
                    </a:p>
                  </a:txBody>
                  <a:tcPr/>
                </a:tc>
                <a:tc>
                  <a:txBody>
                    <a:bodyPr/>
                    <a:lstStyle/>
                    <a:p>
                      <a:r>
                        <a:rPr kumimoji="1" lang="en-US" altLang="ja-JP" dirty="0" smtClean="0"/>
                        <a:t>Eclipse</a:t>
                      </a:r>
                      <a:r>
                        <a:rPr kumimoji="1" lang="en-US" altLang="ja-JP" baseline="0" dirty="0" smtClean="0"/>
                        <a:t> MARS</a:t>
                      </a:r>
                      <a:endParaRPr kumimoji="1" lang="ja-JP" altLang="en-US" dirty="0"/>
                    </a:p>
                  </a:txBody>
                  <a:tcPr/>
                </a:tc>
              </a:tr>
            </a:tbl>
          </a:graphicData>
        </a:graphic>
      </p:graphicFrame>
      <p:graphicFrame>
        <p:nvGraphicFramePr>
          <p:cNvPr id="5" name="コンテンツ プレースホルダー 3"/>
          <p:cNvGraphicFramePr>
            <a:graphicFrameLocks/>
          </p:cNvGraphicFramePr>
          <p:nvPr>
            <p:extLst>
              <p:ext uri="{D42A27DB-BD31-4B8C-83A1-F6EECF244321}">
                <p14:modId xmlns:p14="http://schemas.microsoft.com/office/powerpoint/2010/main" val="3762763285"/>
              </p:ext>
            </p:extLst>
          </p:nvPr>
        </p:nvGraphicFramePr>
        <p:xfrm>
          <a:off x="5384443" y="2448967"/>
          <a:ext cx="3201994" cy="3962400"/>
        </p:xfrm>
        <a:graphic>
          <a:graphicData uri="http://schemas.openxmlformats.org/drawingml/2006/table">
            <a:tbl>
              <a:tblPr firstRow="1" bandRow="1">
                <a:tableStyleId>{5C22544A-7EE6-4342-B048-85BDC9FD1C3A}</a:tableStyleId>
              </a:tblPr>
              <a:tblGrid>
                <a:gridCol w="1283985"/>
                <a:gridCol w="1918009"/>
              </a:tblGrid>
              <a:tr h="370840">
                <a:tc>
                  <a:txBody>
                    <a:bodyPr/>
                    <a:lstStyle/>
                    <a:p>
                      <a:r>
                        <a:rPr kumimoji="1" lang="ja-JP" altLang="en-US" dirty="0" smtClean="0"/>
                        <a:t>ライセンス</a:t>
                      </a:r>
                      <a:endParaRPr kumimoji="1" lang="ja-JP" altLang="en-US" dirty="0"/>
                    </a:p>
                  </a:txBody>
                  <a:tcPr/>
                </a:tc>
                <a:tc>
                  <a:txBody>
                    <a:bodyPr/>
                    <a:lstStyle/>
                    <a:p>
                      <a:r>
                        <a:rPr kumimoji="1" lang="en-US" altLang="ja-JP" dirty="0" smtClean="0"/>
                        <a:t>OSS</a:t>
                      </a:r>
                      <a:r>
                        <a:rPr kumimoji="1" lang="ja-JP" altLang="en-US" dirty="0" smtClean="0"/>
                        <a:t>プロジェクト</a:t>
                      </a:r>
                      <a:endParaRPr kumimoji="1" lang="ja-JP" altLang="en-US" dirty="0"/>
                    </a:p>
                  </a:txBody>
                  <a:tcPr/>
                </a:tc>
              </a:tr>
              <a:tr h="370840">
                <a:tc>
                  <a:txBody>
                    <a:bodyPr/>
                    <a:lstStyle/>
                    <a:p>
                      <a:r>
                        <a:rPr kumimoji="1" lang="en-US" altLang="ja-JP" dirty="0" smtClean="0"/>
                        <a:t>BSD4clause</a:t>
                      </a:r>
                      <a:endParaRPr kumimoji="1" lang="ja-JP" altLang="en-US" dirty="0"/>
                    </a:p>
                  </a:txBody>
                  <a:tcPr/>
                </a:tc>
                <a:tc>
                  <a:txBody>
                    <a:bodyPr/>
                    <a:lstStyle/>
                    <a:p>
                      <a:r>
                        <a:rPr kumimoji="1" lang="en-US" altLang="ja-JP" dirty="0" err="1" smtClean="0"/>
                        <a:t>OpenBSD</a:t>
                      </a:r>
                      <a:r>
                        <a:rPr kumimoji="1" lang="en-US" altLang="ja-JP" dirty="0" smtClean="0"/>
                        <a:t> v5.3</a:t>
                      </a:r>
                      <a:endParaRPr kumimoji="1" lang="ja-JP" altLang="en-US" dirty="0"/>
                    </a:p>
                  </a:txBody>
                  <a:tcPr/>
                </a:tc>
              </a:tr>
              <a:tr h="370840">
                <a:tc>
                  <a:txBody>
                    <a:bodyPr/>
                    <a:lstStyle/>
                    <a:p>
                      <a:r>
                        <a:rPr kumimoji="1" lang="en-US" altLang="ja-JP" dirty="0" smtClean="0"/>
                        <a:t>BSD3clause</a:t>
                      </a:r>
                      <a:endParaRPr kumimoji="1" lang="ja-JP" altLang="en-US" dirty="0"/>
                    </a:p>
                  </a:txBody>
                  <a:tcPr/>
                </a:tc>
                <a:tc>
                  <a:txBody>
                    <a:bodyPr/>
                    <a:lstStyle/>
                    <a:p>
                      <a:r>
                        <a:rPr kumimoji="1" lang="en-US" altLang="ja-JP" dirty="0" smtClean="0"/>
                        <a:t>j-</a:t>
                      </a:r>
                      <a:r>
                        <a:rPr kumimoji="1" lang="en-US" altLang="ja-JP" dirty="0" err="1" smtClean="0"/>
                        <a:t>git</a:t>
                      </a:r>
                      <a:r>
                        <a:rPr kumimoji="1" lang="ja-JP" altLang="en-US" baseline="0" dirty="0" smtClean="0"/>
                        <a:t> </a:t>
                      </a:r>
                      <a:r>
                        <a:rPr kumimoji="1" lang="en-US" altLang="ja-JP" baseline="0" dirty="0" smtClean="0"/>
                        <a:t>v</a:t>
                      </a:r>
                      <a:r>
                        <a:rPr kumimoji="1" lang="en-US" altLang="ja-JP" dirty="0" smtClean="0"/>
                        <a:t>3.5.1 (201410131835-r)</a:t>
                      </a:r>
                      <a:endParaRPr kumimoji="1" lang="ja-JP" altLang="en-US" dirty="0"/>
                    </a:p>
                  </a:txBody>
                  <a:tcPr/>
                </a:tc>
              </a:tr>
              <a:tr h="370840">
                <a:tc>
                  <a:txBody>
                    <a:bodyPr/>
                    <a:lstStyle/>
                    <a:p>
                      <a:r>
                        <a:rPr kumimoji="1" lang="en-US" altLang="ja-JP" dirty="0" smtClean="0"/>
                        <a:t>BSD2clause</a:t>
                      </a:r>
                      <a:endParaRPr kumimoji="1" lang="ja-JP" altLang="en-US" dirty="0"/>
                    </a:p>
                  </a:txBody>
                  <a:tcPr/>
                </a:tc>
                <a:tc>
                  <a:txBody>
                    <a:bodyPr/>
                    <a:lstStyle/>
                    <a:p>
                      <a:r>
                        <a:rPr kumimoji="1" lang="en-US" altLang="ja-JP" dirty="0" err="1" smtClean="0"/>
                        <a:t>OpenSSh</a:t>
                      </a:r>
                      <a:r>
                        <a:rPr kumimoji="1" lang="en-US" altLang="ja-JP" dirty="0" smtClean="0"/>
                        <a:t> v6.7p1</a:t>
                      </a:r>
                      <a:endParaRPr kumimoji="1" lang="ja-JP" altLang="en-US" dirty="0"/>
                    </a:p>
                  </a:txBody>
                  <a:tcPr/>
                </a:tc>
              </a:tr>
              <a:tr h="370840">
                <a:tc>
                  <a:txBody>
                    <a:bodyPr/>
                    <a:lstStyle/>
                    <a:p>
                      <a:r>
                        <a:rPr kumimoji="1" lang="en-US" altLang="ja-JP" dirty="0" smtClean="0"/>
                        <a:t>MIT</a:t>
                      </a:r>
                      <a:endParaRPr kumimoji="1" lang="ja-JP" altLang="en-US" dirty="0"/>
                    </a:p>
                  </a:txBody>
                  <a:tcPr/>
                </a:tc>
                <a:tc>
                  <a:txBody>
                    <a:bodyPr/>
                    <a:lstStyle/>
                    <a:p>
                      <a:r>
                        <a:rPr kumimoji="1" lang="en-US" altLang="ja-JP" dirty="0" smtClean="0"/>
                        <a:t>Firefox v33</a:t>
                      </a:r>
                      <a:endParaRPr kumimoji="1" lang="ja-JP" altLang="en-US" dirty="0"/>
                    </a:p>
                  </a:txBody>
                  <a:tcPr/>
                </a:tc>
              </a:tr>
              <a:tr h="370840">
                <a:tc>
                  <a:txBody>
                    <a:bodyPr/>
                    <a:lstStyle/>
                    <a:p>
                      <a:r>
                        <a:rPr kumimoji="1" lang="en-US" altLang="ja-JP" dirty="0" smtClean="0"/>
                        <a:t>MPLv1.1</a:t>
                      </a:r>
                      <a:endParaRPr kumimoji="1" lang="ja-JP" altLang="en-US" dirty="0"/>
                    </a:p>
                  </a:txBody>
                  <a:tcPr/>
                </a:tc>
                <a:tc>
                  <a:txBody>
                    <a:bodyPr/>
                    <a:lstStyle/>
                    <a:p>
                      <a:r>
                        <a:rPr kumimoji="1" lang="en-US" altLang="ja-JP" dirty="0" smtClean="0"/>
                        <a:t>Firefox</a:t>
                      </a:r>
                      <a:r>
                        <a:rPr kumimoji="1" lang="en-US" altLang="ja-JP" baseline="0" dirty="0" smtClean="0"/>
                        <a:t> v9.0</a:t>
                      </a:r>
                      <a:endParaRPr kumimoji="1" lang="ja-JP" altLang="en-US" dirty="0"/>
                    </a:p>
                  </a:txBody>
                  <a:tcPr/>
                </a:tc>
              </a:tr>
              <a:tr h="370840">
                <a:tc>
                  <a:txBody>
                    <a:bodyPr/>
                    <a:lstStyle/>
                    <a:p>
                      <a:r>
                        <a:rPr kumimoji="1" lang="en-US" altLang="ja-JP" dirty="0" smtClean="0"/>
                        <a:t>MPLv2.0</a:t>
                      </a:r>
                      <a:endParaRPr kumimoji="1" lang="ja-JP" altLang="en-US" dirty="0"/>
                    </a:p>
                  </a:txBody>
                  <a:tcPr/>
                </a:tc>
                <a:tc>
                  <a:txBody>
                    <a:bodyPr/>
                    <a:lstStyle/>
                    <a:p>
                      <a:r>
                        <a:rPr kumimoji="1" lang="en-US" altLang="ja-JP" dirty="0" smtClean="0"/>
                        <a:t>Firefox v33</a:t>
                      </a:r>
                      <a:endParaRPr kumimoji="1" lang="ja-JP" altLang="en-US" dirty="0"/>
                    </a:p>
                  </a:txBody>
                  <a:tcPr/>
                </a:tc>
              </a:tr>
              <a:tr h="182880">
                <a:tc>
                  <a:txBody>
                    <a:bodyPr/>
                    <a:lstStyle/>
                    <a:p>
                      <a:r>
                        <a:rPr kumimoji="1" lang="en-US" altLang="ja-JP" dirty="0" smtClean="0"/>
                        <a:t>APL v1.0</a:t>
                      </a:r>
                      <a:endParaRPr kumimoji="1" lang="ja-JP" altLang="en-US" dirty="0"/>
                    </a:p>
                  </a:txBody>
                  <a:tcPr/>
                </a:tc>
                <a:tc>
                  <a:txBody>
                    <a:bodyPr/>
                    <a:lstStyle/>
                    <a:p>
                      <a:r>
                        <a:rPr kumimoji="1" lang="en-US" altLang="ja-JP" dirty="0" err="1" smtClean="0"/>
                        <a:t>Httpd</a:t>
                      </a:r>
                      <a:r>
                        <a:rPr kumimoji="1" lang="en-US" altLang="ja-JP" dirty="0" smtClean="0"/>
                        <a:t> 1.3.0</a:t>
                      </a:r>
                      <a:endParaRPr kumimoji="1" lang="ja-JP" altLang="en-US" dirty="0"/>
                    </a:p>
                  </a:txBody>
                  <a:tcPr/>
                </a:tc>
              </a:tr>
              <a:tr h="182880">
                <a:tc>
                  <a:txBody>
                    <a:bodyPr/>
                    <a:lstStyle/>
                    <a:p>
                      <a:r>
                        <a:rPr kumimoji="1" lang="en-US" altLang="ja-JP" dirty="0" smtClean="0"/>
                        <a:t>APL v1.1</a:t>
                      </a:r>
                      <a:endParaRPr kumimoji="1" lang="ja-JP" altLang="en-US" dirty="0"/>
                    </a:p>
                  </a:txBody>
                  <a:tcPr/>
                </a:tc>
                <a:tc>
                  <a:txBody>
                    <a:bodyPr/>
                    <a:lstStyle/>
                    <a:p>
                      <a:r>
                        <a:rPr kumimoji="1" lang="en-US" altLang="ja-JP" dirty="0" err="1" smtClean="0"/>
                        <a:t>Httpd</a:t>
                      </a:r>
                      <a:r>
                        <a:rPr kumimoji="1" lang="en-US" altLang="ja-JP" dirty="0" smtClean="0"/>
                        <a:t> 2.0.35</a:t>
                      </a:r>
                      <a:endParaRPr kumimoji="1" lang="ja-JP" altLang="en-US" dirty="0"/>
                    </a:p>
                  </a:txBody>
                  <a:tcPr/>
                </a:tc>
              </a:tr>
              <a:tr h="185420">
                <a:tc>
                  <a:txBody>
                    <a:bodyPr/>
                    <a:lstStyle/>
                    <a:p>
                      <a:r>
                        <a:rPr kumimoji="1" lang="en-US" altLang="ja-JP" dirty="0" smtClean="0"/>
                        <a:t>APL v2.0</a:t>
                      </a:r>
                      <a:endParaRPr kumimoji="1" lang="ja-JP" altLang="en-US" dirty="0"/>
                    </a:p>
                  </a:txBody>
                  <a:tcPr/>
                </a:tc>
                <a:tc>
                  <a:txBody>
                    <a:bodyPr/>
                    <a:lstStyle/>
                    <a:p>
                      <a:r>
                        <a:rPr kumimoji="1" lang="en-US" altLang="ja-JP" dirty="0" err="1" smtClean="0"/>
                        <a:t>OpenOffice</a:t>
                      </a:r>
                      <a:r>
                        <a:rPr kumimoji="1" lang="en-US" altLang="ja-JP" dirty="0" smtClean="0"/>
                        <a:t> v3.4.0</a:t>
                      </a:r>
                      <a:endParaRPr kumimoji="1" lang="ja-JP" altLang="en-US" dirty="0"/>
                    </a:p>
                  </a:txBody>
                  <a:tcPr/>
                </a:tc>
              </a:tr>
            </a:tbl>
          </a:graphicData>
        </a:graphic>
      </p:graphicFrame>
    </p:spTree>
    <p:extLst>
      <p:ext uri="{BB962C8B-B14F-4D97-AF65-F5344CB8AC3E}">
        <p14:creationId xmlns:p14="http://schemas.microsoft.com/office/powerpoint/2010/main" val="35737575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段階的改善</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solidFill>
                  <a:schemeClr val="accent1"/>
                </a:solidFill>
              </a:rPr>
              <a:t>Done</a:t>
            </a:r>
          </a:p>
          <a:p>
            <a:pPr marL="971550" lvl="1" indent="-514350">
              <a:buFont typeface="+mj-lt"/>
              <a:buAutoNum type="arabicPeriod"/>
            </a:pPr>
            <a:r>
              <a:rPr lang="en-US" altLang="ja-JP" dirty="0" smtClean="0">
                <a:solidFill>
                  <a:schemeClr val="accent1"/>
                </a:solidFill>
              </a:rPr>
              <a:t>No</a:t>
            </a:r>
            <a:r>
              <a:rPr lang="ja-JP" altLang="en-US" dirty="0" smtClean="0">
                <a:solidFill>
                  <a:schemeClr val="accent1"/>
                </a:solidFill>
              </a:rPr>
              <a:t> </a:t>
            </a:r>
            <a:r>
              <a:rPr lang="en-US" altLang="ja-JP" dirty="0" smtClean="0">
                <a:solidFill>
                  <a:schemeClr val="accent1"/>
                </a:solidFill>
              </a:rPr>
              <a:t>Option</a:t>
            </a:r>
          </a:p>
          <a:p>
            <a:pPr marL="971550" lvl="1" indent="-514350">
              <a:buFont typeface="+mj-lt"/>
              <a:buAutoNum type="arabicPeriod"/>
            </a:pPr>
            <a:r>
              <a:rPr lang="ja-JP" altLang="en-US" dirty="0" smtClean="0">
                <a:solidFill>
                  <a:schemeClr val="accent1"/>
                </a:solidFill>
              </a:rPr>
              <a:t>個人名・団体名・ファイル名の削除</a:t>
            </a:r>
            <a:endParaRPr lang="en-US" altLang="ja-JP" dirty="0" smtClean="0">
              <a:solidFill>
                <a:schemeClr val="accent1"/>
              </a:solidFill>
            </a:endParaRPr>
          </a:p>
          <a:p>
            <a:pPr marL="971550" lvl="1" indent="-514350">
              <a:buFont typeface="+mj-lt"/>
              <a:buAutoNum type="arabicPeriod"/>
            </a:pPr>
            <a:r>
              <a:rPr lang="ja-JP" altLang="en-US" dirty="0" smtClean="0">
                <a:solidFill>
                  <a:schemeClr val="accent1"/>
                </a:solidFill>
              </a:rPr>
              <a:t>バージョンの</a:t>
            </a:r>
            <a:r>
              <a:rPr lang="ja-JP" altLang="en-US" dirty="0">
                <a:solidFill>
                  <a:schemeClr val="accent1"/>
                </a:solidFill>
              </a:rPr>
              <a:t>修正</a:t>
            </a:r>
            <a:endParaRPr kumimoji="1" lang="en-US" altLang="ja-JP" dirty="0" smtClean="0">
              <a:solidFill>
                <a:schemeClr val="accent1"/>
              </a:solidFill>
            </a:endParaRPr>
          </a:p>
          <a:p>
            <a:pPr marL="971550" lvl="1" indent="-514350">
              <a:buFont typeface="+mj-lt"/>
              <a:buAutoNum type="arabicPeriod"/>
            </a:pPr>
            <a:r>
              <a:rPr kumimoji="1" lang="en-US" altLang="ja-JP" dirty="0" err="1" smtClean="0">
                <a:solidFill>
                  <a:schemeClr val="accent1"/>
                </a:solidFill>
              </a:rPr>
              <a:t>Tf-Idf</a:t>
            </a:r>
            <a:endParaRPr kumimoji="1" lang="en-US" altLang="ja-JP" dirty="0" smtClean="0">
              <a:solidFill>
                <a:schemeClr val="accent1"/>
              </a:solidFill>
            </a:endParaRPr>
          </a:p>
          <a:p>
            <a:pPr marL="971550" lvl="1" indent="-514350">
              <a:buFont typeface="+mj-lt"/>
              <a:buAutoNum type="arabicPeriod"/>
            </a:pPr>
            <a:r>
              <a:rPr lang="ja-JP" altLang="en-US" dirty="0" smtClean="0"/>
              <a:t>ステミング</a:t>
            </a:r>
            <a:endParaRPr lang="en-US" altLang="ja-JP" dirty="0" smtClean="0"/>
          </a:p>
          <a:p>
            <a:pPr marL="971550" lvl="1" indent="-514350">
              <a:buFont typeface="+mj-lt"/>
              <a:buAutoNum type="arabicPeriod"/>
            </a:pPr>
            <a:r>
              <a:rPr lang="ja-JP" altLang="en-US" dirty="0" smtClean="0"/>
              <a:t>複数のプロジェクトから学習データ採取</a:t>
            </a:r>
            <a:endParaRPr kumimoji="1" lang="en-US" altLang="ja-JP" dirty="0" smtClean="0"/>
          </a:p>
        </p:txBody>
      </p:sp>
      <p:sp>
        <p:nvSpPr>
          <p:cNvPr id="4" name="下矢印 3"/>
          <p:cNvSpPr/>
          <p:nvPr/>
        </p:nvSpPr>
        <p:spPr>
          <a:xfrm>
            <a:off x="7740352" y="2060848"/>
            <a:ext cx="484632" cy="324036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 name="正方形/長方形 4"/>
          <p:cNvSpPr/>
          <p:nvPr/>
        </p:nvSpPr>
        <p:spPr>
          <a:xfrm>
            <a:off x="7851540" y="2060848"/>
            <a:ext cx="288000" cy="2160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p:cNvSpPr>
            <a:spLocks noGrp="1"/>
          </p:cNvSpPr>
          <p:nvPr>
            <p:ph type="sldNum" sz="quarter" idx="12"/>
          </p:nvPr>
        </p:nvSpPr>
        <p:spPr/>
        <p:txBody>
          <a:bodyPr/>
          <a:lstStyle/>
          <a:p>
            <a:fld id="{05822E20-693A-4851-B154-9271C5ECB21D}" type="slidenum">
              <a:rPr kumimoji="1" lang="ja-JP" altLang="en-US" smtClean="0"/>
              <a:t>6</a:t>
            </a:fld>
            <a:endParaRPr kumimoji="1" lang="ja-JP" altLang="en-US"/>
          </a:p>
        </p:txBody>
      </p:sp>
    </p:spTree>
    <p:extLst>
      <p:ext uri="{BB962C8B-B14F-4D97-AF65-F5344CB8AC3E}">
        <p14:creationId xmlns:p14="http://schemas.microsoft.com/office/powerpoint/2010/main" val="3474785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テストデータ　</a:t>
            </a:r>
            <a:r>
              <a:rPr lang="en-US" altLang="ja-JP" dirty="0" smtClean="0"/>
              <a:t>19</a:t>
            </a:r>
            <a:r>
              <a:rPr lang="ja-JP" altLang="en-US" dirty="0" smtClean="0"/>
              <a:t>ライセンス</a:t>
            </a:r>
            <a:r>
              <a:rPr lang="en-US" altLang="ja-JP" dirty="0" smtClean="0"/>
              <a:t>txt</a:t>
            </a:r>
            <a:r>
              <a:rPr lang="ja-JP" altLang="en-US" dirty="0" smtClean="0"/>
              <a:t>ファイル</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pPr lvl="1"/>
            <a:r>
              <a:rPr kumimoji="1" lang="en-US" altLang="ja-JP" dirty="0" smtClean="0"/>
              <a:t>APL</a:t>
            </a:r>
            <a:r>
              <a:rPr kumimoji="1" lang="ja-JP" altLang="en-US" dirty="0" smtClean="0"/>
              <a:t>・・・</a:t>
            </a:r>
            <a:r>
              <a:rPr kumimoji="1" lang="en-US" altLang="ja-JP" dirty="0" smtClean="0"/>
              <a:t>ASF</a:t>
            </a:r>
            <a:r>
              <a:rPr kumimoji="1" lang="ja-JP" altLang="en-US" dirty="0" smtClean="0"/>
              <a:t>から取得</a:t>
            </a:r>
            <a:endParaRPr lang="en-US" altLang="ja-JP" dirty="0" smtClean="0"/>
          </a:p>
          <a:p>
            <a:pPr lvl="1"/>
            <a:r>
              <a:rPr kumimoji="1" lang="en-US" altLang="ja-JP" dirty="0" smtClean="0"/>
              <a:t>GPL,AGPL,LGPL</a:t>
            </a:r>
            <a:r>
              <a:rPr kumimoji="1" lang="ja-JP" altLang="en-US" dirty="0" smtClean="0"/>
              <a:t>・・・</a:t>
            </a:r>
            <a:r>
              <a:rPr kumimoji="1" lang="en-US" altLang="ja-JP" dirty="0" smtClean="0"/>
              <a:t>FSF</a:t>
            </a:r>
            <a:r>
              <a:rPr kumimoji="1" lang="ja-JP" altLang="en-US" dirty="0" smtClean="0"/>
              <a:t>から雛形取得</a:t>
            </a:r>
            <a:endParaRPr kumimoji="1" lang="en-US" altLang="ja-JP" dirty="0" smtClean="0"/>
          </a:p>
          <a:p>
            <a:pPr lvl="1"/>
            <a:r>
              <a:rPr lang="en-US" altLang="ja-JP" dirty="0" smtClean="0"/>
              <a:t>MPL,NPL</a:t>
            </a:r>
            <a:r>
              <a:rPr lang="ja-JP" altLang="en-US" dirty="0" smtClean="0"/>
              <a:t>・・・</a:t>
            </a:r>
            <a:r>
              <a:rPr lang="en-US" altLang="ja-JP" dirty="0" smtClean="0"/>
              <a:t>Mozilla</a:t>
            </a:r>
            <a:r>
              <a:rPr lang="ja-JP" altLang="en-US" dirty="0" smtClean="0"/>
              <a:t>の</a:t>
            </a:r>
            <a:r>
              <a:rPr lang="en-US" altLang="ja-JP" dirty="0" smtClean="0"/>
              <a:t>HP</a:t>
            </a:r>
            <a:r>
              <a:rPr lang="ja-JP" altLang="en-US" dirty="0" smtClean="0"/>
              <a:t>から取得し修正</a:t>
            </a:r>
            <a:endParaRPr lang="en-US" altLang="ja-JP" dirty="0" smtClean="0"/>
          </a:p>
          <a:p>
            <a:pPr lvl="1"/>
            <a:r>
              <a:rPr kumimoji="1" lang="en-US" altLang="ja-JP" dirty="0" smtClean="0"/>
              <a:t>BSD</a:t>
            </a:r>
            <a:r>
              <a:rPr lang="ja-JP" altLang="en-US" dirty="0" smtClean="0"/>
              <a:t>・・・</a:t>
            </a:r>
            <a:r>
              <a:rPr lang="en-US" altLang="ja-JP" dirty="0" err="1" smtClean="0"/>
              <a:t>wikipedia</a:t>
            </a:r>
            <a:r>
              <a:rPr lang="ja-JP" altLang="en-US" dirty="0" smtClean="0"/>
              <a:t>から取得し修正</a:t>
            </a:r>
            <a:endParaRPr lang="en-US" altLang="ja-JP" dirty="0" smtClean="0"/>
          </a:p>
          <a:p>
            <a:pPr lvl="1"/>
            <a:r>
              <a:rPr lang="en-US" altLang="ja-JP" dirty="0" smtClean="0"/>
              <a:t>MIT</a:t>
            </a:r>
            <a:r>
              <a:rPr lang="ja-JP" altLang="en-US" dirty="0" smtClean="0"/>
              <a:t>・・・</a:t>
            </a:r>
            <a:r>
              <a:rPr lang="en-US" altLang="ja-JP" dirty="0" smtClean="0"/>
              <a:t>OSI</a:t>
            </a:r>
            <a:endParaRPr lang="en-US" altLang="ja-JP" dirty="0"/>
          </a:p>
          <a:p>
            <a:pPr lvl="1"/>
            <a:r>
              <a:rPr lang="en-US" altLang="ja-JP" dirty="0" smtClean="0"/>
              <a:t>EPL,CPL</a:t>
            </a:r>
            <a:r>
              <a:rPr lang="ja-JP" altLang="en-US" dirty="0" smtClean="0"/>
              <a:t>・・・</a:t>
            </a:r>
            <a:r>
              <a:rPr lang="en-US" altLang="ja-JP" dirty="0" smtClean="0"/>
              <a:t>eclipse</a:t>
            </a:r>
            <a:r>
              <a:rPr lang="ja-JP" altLang="en-US" dirty="0" smtClean="0"/>
              <a:t>のソースから取得し修正</a:t>
            </a:r>
            <a:endParaRPr lang="en-US" altLang="ja-JP" dirty="0" smtClean="0"/>
          </a:p>
          <a:p>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7</a:t>
            </a:fld>
            <a:endParaRPr kumimoji="1" lang="ja-JP" altLang="en-US"/>
          </a:p>
        </p:txBody>
      </p:sp>
    </p:spTree>
    <p:extLst>
      <p:ext uri="{BB962C8B-B14F-4D97-AF65-F5344CB8AC3E}">
        <p14:creationId xmlns:p14="http://schemas.microsoft.com/office/powerpoint/2010/main" val="436621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433" y="1844824"/>
            <a:ext cx="8582015"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タイトル 1"/>
          <p:cNvSpPr>
            <a:spLocks noGrp="1"/>
          </p:cNvSpPr>
          <p:nvPr>
            <p:ph type="title"/>
          </p:nvPr>
        </p:nvSpPr>
        <p:spPr/>
        <p:txBody>
          <a:bodyPr/>
          <a:lstStyle/>
          <a:p>
            <a:r>
              <a:rPr kumimoji="1" lang="en-US" altLang="ja-JP" dirty="0" err="1" smtClean="0"/>
              <a:t>NoOption</a:t>
            </a:r>
            <a:endParaRPr kumimoji="1" lang="ja-JP" altLang="en-US" dirty="0"/>
          </a:p>
        </p:txBody>
      </p:sp>
      <p:graphicFrame>
        <p:nvGraphicFramePr>
          <p:cNvPr id="6" name="グラフ 5"/>
          <p:cNvGraphicFramePr/>
          <p:nvPr>
            <p:extLst>
              <p:ext uri="{D42A27DB-BD31-4B8C-83A1-F6EECF244321}">
                <p14:modId xmlns:p14="http://schemas.microsoft.com/office/powerpoint/2010/main" val="782352306"/>
              </p:ext>
            </p:extLst>
          </p:nvPr>
        </p:nvGraphicFramePr>
        <p:xfrm>
          <a:off x="755576" y="4725144"/>
          <a:ext cx="4032448" cy="1759744"/>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p:cNvSpPr txBox="1"/>
          <p:nvPr/>
        </p:nvSpPr>
        <p:spPr>
          <a:xfrm>
            <a:off x="5148064" y="5157192"/>
            <a:ext cx="3780074" cy="923330"/>
          </a:xfrm>
          <a:prstGeom prst="rect">
            <a:avLst/>
          </a:prstGeom>
          <a:noFill/>
          <a:ln>
            <a:solidFill>
              <a:schemeClr val="tx1"/>
            </a:solidFill>
          </a:ln>
        </p:spPr>
        <p:txBody>
          <a:bodyPr wrap="none" rtlCol="0">
            <a:spAutoFit/>
          </a:bodyPr>
          <a:lstStyle/>
          <a:p>
            <a:r>
              <a:rPr lang="ja-JP" altLang="en-US" dirty="0" smtClean="0"/>
              <a:t>不正解</a:t>
            </a:r>
            <a:endParaRPr lang="en-US" altLang="ja-JP" dirty="0" smtClean="0"/>
          </a:p>
          <a:p>
            <a:r>
              <a:rPr kumimoji="1" lang="en-US" altLang="ja-JP" dirty="0" smtClean="0"/>
              <a:t>AGPLv3,</a:t>
            </a:r>
            <a:r>
              <a:rPr lang="en-US" altLang="ja-JP" dirty="0" smtClean="0"/>
              <a:t>GPLv1,GPLv3,LGPLv2.1,LGPLv3</a:t>
            </a:r>
          </a:p>
          <a:p>
            <a:r>
              <a:rPr lang="en-US" altLang="ja-JP" dirty="0" smtClean="0"/>
              <a:t>BSD2,NPLv1.1</a:t>
            </a:r>
          </a:p>
        </p:txBody>
      </p:sp>
      <p:sp>
        <p:nvSpPr>
          <p:cNvPr id="5" name="スライド番号プレースホルダー 4"/>
          <p:cNvSpPr>
            <a:spLocks noGrp="1"/>
          </p:cNvSpPr>
          <p:nvPr>
            <p:ph type="sldNum" sz="quarter" idx="12"/>
          </p:nvPr>
        </p:nvSpPr>
        <p:spPr/>
        <p:txBody>
          <a:bodyPr/>
          <a:lstStyle/>
          <a:p>
            <a:fld id="{05822E20-693A-4851-B154-9271C5ECB21D}" type="slidenum">
              <a:rPr kumimoji="1" lang="ja-JP" altLang="en-US" smtClean="0"/>
              <a:t>8</a:t>
            </a:fld>
            <a:endParaRPr kumimoji="1" lang="ja-JP" altLang="en-US"/>
          </a:p>
        </p:txBody>
      </p:sp>
    </p:spTree>
    <p:extLst>
      <p:ext uri="{BB962C8B-B14F-4D97-AF65-F5344CB8AC3E}">
        <p14:creationId xmlns:p14="http://schemas.microsoft.com/office/powerpoint/2010/main" val="984815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添付ファイル</a:t>
            </a:r>
            <a:r>
              <a:rPr lang="en-US" altLang="ja-JP" dirty="0" err="1"/>
              <a:t>o</a:t>
            </a:r>
            <a:r>
              <a:rPr kumimoji="1" lang="en-US" altLang="ja-JP" dirty="0" err="1" smtClean="0"/>
              <a:t>utput_improve</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lnSpcReduction="10000"/>
          </a:bodyPr>
          <a:lstStyle/>
          <a:p>
            <a:r>
              <a:rPr lang="en-US" altLang="ja-JP" dirty="0" smtClean="0"/>
              <a:t>Classify.txt</a:t>
            </a:r>
          </a:p>
          <a:p>
            <a:pPr lvl="1"/>
            <a:r>
              <a:rPr lang="ja-JP" altLang="en-US" dirty="0"/>
              <a:t>分類結果</a:t>
            </a:r>
            <a:endParaRPr lang="en-US" altLang="ja-JP" dirty="0" smtClean="0"/>
          </a:p>
          <a:p>
            <a:r>
              <a:rPr lang="en-US" altLang="ja-JP" dirty="0" smtClean="0"/>
              <a:t>freq-dencity-occur.txt</a:t>
            </a:r>
          </a:p>
          <a:p>
            <a:pPr lvl="1"/>
            <a:r>
              <a:rPr lang="ja-JP" altLang="en-US" dirty="0" smtClean="0"/>
              <a:t>各ライセンスの学習時のデータフレーム</a:t>
            </a:r>
            <a:endParaRPr lang="en-US" altLang="ja-JP" dirty="0"/>
          </a:p>
          <a:p>
            <a:r>
              <a:rPr kumimoji="1" lang="en-US" altLang="ja-JP" dirty="0" err="1" smtClean="0"/>
              <a:t>Rpng</a:t>
            </a:r>
            <a:endParaRPr kumimoji="1" lang="en-US" altLang="ja-JP" dirty="0" smtClean="0"/>
          </a:p>
          <a:p>
            <a:pPr lvl="1"/>
            <a:r>
              <a:rPr lang="ja-JP" altLang="en-US" dirty="0"/>
              <a:t>分類</a:t>
            </a:r>
            <a:r>
              <a:rPr lang="ja-JP" altLang="en-US" dirty="0" smtClean="0"/>
              <a:t>時の数値を</a:t>
            </a:r>
            <a:r>
              <a:rPr lang="en-US" altLang="ja-JP" dirty="0" smtClean="0"/>
              <a:t>8</a:t>
            </a:r>
            <a:r>
              <a:rPr lang="ja-JP" altLang="en-US" dirty="0" smtClean="0"/>
              <a:t>乗根してプロット</a:t>
            </a:r>
            <a:endParaRPr lang="en-US" altLang="ja-JP" dirty="0" smtClean="0"/>
          </a:p>
          <a:p>
            <a:pPr lvl="2"/>
            <a:r>
              <a:rPr lang="ja-JP" altLang="en-US" dirty="0"/>
              <a:t>未知</a:t>
            </a:r>
            <a:r>
              <a:rPr lang="ja-JP" altLang="en-US" dirty="0" smtClean="0"/>
              <a:t>の単語の確率</a:t>
            </a:r>
            <a:r>
              <a:rPr lang="en-US" altLang="ja-JP" dirty="0" smtClean="0"/>
              <a:t>0.001</a:t>
            </a:r>
            <a:r>
              <a:rPr lang="ja-JP" altLang="en-US" dirty="0" smtClean="0"/>
              <a:t>により，値が離れてしまう</a:t>
            </a:r>
            <a:endParaRPr lang="en-US" altLang="ja-JP" dirty="0" smtClean="0"/>
          </a:p>
          <a:p>
            <a:pPr lvl="1"/>
            <a:r>
              <a:rPr kumimoji="1" lang="en-US" altLang="ja-JP" dirty="0" smtClean="0"/>
              <a:t>probabry_value.txt</a:t>
            </a:r>
          </a:p>
          <a:p>
            <a:pPr lvl="2"/>
            <a:r>
              <a:rPr lang="en-US" altLang="ja-JP" dirty="0" smtClean="0"/>
              <a:t>8</a:t>
            </a:r>
            <a:r>
              <a:rPr lang="ja-JP" altLang="en-US" dirty="0" smtClean="0"/>
              <a:t>乗根をかける前の値</a:t>
            </a:r>
            <a:r>
              <a:rPr lang="en-US" altLang="ja-JP" dirty="0" smtClean="0"/>
              <a:t>(</a:t>
            </a:r>
            <a:r>
              <a:rPr lang="ja-JP" altLang="en-US" dirty="0" smtClean="0"/>
              <a:t>実際の値</a:t>
            </a:r>
            <a:r>
              <a:rPr lang="en-US" altLang="ja-JP" dirty="0" smtClean="0"/>
              <a:t>)</a:t>
            </a:r>
          </a:p>
          <a:p>
            <a:r>
              <a:rPr lang="en-US" altLang="ja-JP" dirty="0" err="1"/>
              <a:t>t</a:t>
            </a:r>
            <a:r>
              <a:rPr kumimoji="1" lang="en-US" altLang="ja-JP" dirty="0" err="1" smtClean="0"/>
              <a:t>est_license</a:t>
            </a:r>
            <a:r>
              <a:rPr kumimoji="1" lang="en-US" altLang="ja-JP" dirty="0" smtClean="0"/>
              <a:t> </a:t>
            </a:r>
            <a:r>
              <a:rPr kumimoji="1" lang="en-US" altLang="ja-JP" sz="2400" dirty="0" smtClean="0"/>
              <a:t>19</a:t>
            </a:r>
            <a:r>
              <a:rPr lang="ja-JP" altLang="en-US" sz="2400" dirty="0" smtClean="0"/>
              <a:t>のライセンスファイル</a:t>
            </a:r>
            <a:endParaRPr kumimoji="1" lang="en-US" altLang="ja-JP" sz="2400" dirty="0" smtClean="0"/>
          </a:p>
          <a:p>
            <a:pPr marL="0" indent="0">
              <a:buNone/>
            </a:pPr>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9</a:t>
            </a:fld>
            <a:endParaRPr kumimoji="1" lang="ja-JP" altLang="en-US"/>
          </a:p>
        </p:txBody>
      </p:sp>
    </p:spTree>
    <p:extLst>
      <p:ext uri="{BB962C8B-B14F-4D97-AF65-F5344CB8AC3E}">
        <p14:creationId xmlns:p14="http://schemas.microsoft.com/office/powerpoint/2010/main" val="3275450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個人名</a:t>
            </a:r>
            <a:r>
              <a:rPr lang="ja-JP" altLang="en-US" dirty="0"/>
              <a:t>・</a:t>
            </a:r>
            <a:r>
              <a:rPr kumimoji="1" lang="ja-JP" altLang="en-US" dirty="0" smtClean="0"/>
              <a:t>団体名・ファイル名の削除</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053422693"/>
              </p:ext>
            </p:extLst>
          </p:nvPr>
        </p:nvGraphicFramePr>
        <p:xfrm>
          <a:off x="323528" y="4725144"/>
          <a:ext cx="4824536" cy="1689051"/>
        </p:xfrm>
        <a:graphic>
          <a:graphicData uri="http://schemas.openxmlformats.org/drawingml/2006/chart">
            <c:chart xmlns:c="http://schemas.openxmlformats.org/drawingml/2006/chart" xmlns:r="http://schemas.openxmlformats.org/officeDocument/2006/relationships" r:id="rId2"/>
          </a:graphicData>
        </a:graphic>
      </p:graphicFrame>
      <p:sp>
        <p:nvSpPr>
          <p:cNvPr id="7" name="テキスト ボックス 6"/>
          <p:cNvSpPr txBox="1"/>
          <p:nvPr/>
        </p:nvSpPr>
        <p:spPr>
          <a:xfrm>
            <a:off x="4499992" y="5013176"/>
            <a:ext cx="4499993" cy="923330"/>
          </a:xfrm>
          <a:prstGeom prst="rect">
            <a:avLst/>
          </a:prstGeom>
          <a:noFill/>
          <a:ln>
            <a:solidFill>
              <a:schemeClr val="tx1"/>
            </a:solidFill>
          </a:ln>
        </p:spPr>
        <p:txBody>
          <a:bodyPr wrap="square" rtlCol="0">
            <a:spAutoFit/>
          </a:bodyPr>
          <a:lstStyle/>
          <a:p>
            <a:r>
              <a:rPr lang="ja-JP" altLang="en-US" dirty="0" smtClean="0"/>
              <a:t>不正解</a:t>
            </a:r>
            <a:endParaRPr lang="en-US" altLang="ja-JP" dirty="0" smtClean="0"/>
          </a:p>
          <a:p>
            <a:r>
              <a:rPr lang="en-US" altLang="ja-JP" dirty="0" smtClean="0"/>
              <a:t>AGPLv3,GPLv1,GPLv2,GPLv3,LGPLv2.1,LGPLv3 MPL1.1,NPL1.1 BSD2</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917" y="1790658"/>
            <a:ext cx="835006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10</a:t>
            </a:fld>
            <a:endParaRPr kumimoji="1" lang="ja-JP" altLang="en-US"/>
          </a:p>
        </p:txBody>
      </p:sp>
    </p:spTree>
    <p:extLst>
      <p:ext uri="{BB962C8B-B14F-4D97-AF65-F5344CB8AC3E}">
        <p14:creationId xmlns:p14="http://schemas.microsoft.com/office/powerpoint/2010/main" val="16642793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バージョンの取得</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数字が</a:t>
            </a:r>
            <a:r>
              <a:rPr lang="en-US" altLang="ja-JP" dirty="0" smtClean="0"/>
              <a:t>1</a:t>
            </a:r>
            <a:r>
              <a:rPr lang="ja-JP" altLang="en-US" dirty="0" smtClean="0"/>
              <a:t>ケタだと単語として扱ってくれていなかった</a:t>
            </a:r>
            <a:endParaRPr lang="en-US" altLang="ja-JP" dirty="0" smtClean="0"/>
          </a:p>
          <a:p>
            <a:pPr lvl="1"/>
            <a:r>
              <a:rPr lang="ja-JP" altLang="en-US" dirty="0" smtClean="0"/>
              <a:t>各ライセンスのデータフレーム</a:t>
            </a:r>
            <a:endParaRPr lang="en-US" altLang="ja-JP" dirty="0" smtClean="0"/>
          </a:p>
          <a:p>
            <a:pPr lvl="1"/>
            <a:r>
              <a:rPr lang="en-US" altLang="ja-JP" dirty="0"/>
              <a:t>f</a:t>
            </a:r>
            <a:r>
              <a:rPr lang="en-US" altLang="ja-JP" dirty="0" smtClean="0"/>
              <a:t>req-dencity-occur.txt</a:t>
            </a:r>
          </a:p>
          <a:p>
            <a:pPr lvl="1"/>
            <a:r>
              <a:rPr kumimoji="1" lang="en-US" altLang="ja-JP" dirty="0" smtClean="0"/>
              <a:t>Version 2 </a:t>
            </a:r>
            <a:r>
              <a:rPr kumimoji="1" lang="ja-JP" altLang="en-US" dirty="0" smtClean="0"/>
              <a:t>⇒</a:t>
            </a:r>
            <a:r>
              <a:rPr kumimoji="1" lang="en-US" altLang="ja-JP" dirty="0" smtClean="0"/>
              <a:t>Version2</a:t>
            </a:r>
            <a:r>
              <a:rPr kumimoji="1" lang="ja-JP" altLang="en-US" dirty="0" smtClean="0"/>
              <a:t>に学習データとテストデータを修正</a:t>
            </a:r>
            <a:endParaRPr kumimoji="1" lang="en-US" altLang="ja-JP" dirty="0"/>
          </a:p>
          <a:p>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11</a:t>
            </a:fld>
            <a:endParaRPr kumimoji="1" lang="ja-JP" altLang="en-US"/>
          </a:p>
        </p:txBody>
      </p:sp>
    </p:spTree>
    <p:extLst>
      <p:ext uri="{BB962C8B-B14F-4D97-AF65-F5344CB8AC3E}">
        <p14:creationId xmlns:p14="http://schemas.microsoft.com/office/powerpoint/2010/main" val="8706956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バージョンの</a:t>
            </a:r>
            <a:r>
              <a:rPr lang="ja-JP" altLang="en-US" dirty="0"/>
              <a:t>修正</a:t>
            </a:r>
            <a:endParaRPr kumimoji="1" lang="ja-JP" altLang="en-US" dirty="0"/>
          </a:p>
        </p:txBody>
      </p:sp>
      <p:graphicFrame>
        <p:nvGraphicFramePr>
          <p:cNvPr id="7" name="コンテンツ プレースホルダー 4"/>
          <p:cNvGraphicFramePr>
            <a:graphicFrameLocks/>
          </p:cNvGraphicFramePr>
          <p:nvPr>
            <p:extLst>
              <p:ext uri="{D42A27DB-BD31-4B8C-83A1-F6EECF244321}">
                <p14:modId xmlns:p14="http://schemas.microsoft.com/office/powerpoint/2010/main" val="3129133782"/>
              </p:ext>
            </p:extLst>
          </p:nvPr>
        </p:nvGraphicFramePr>
        <p:xfrm>
          <a:off x="323528" y="4725144"/>
          <a:ext cx="4824536" cy="1689051"/>
        </p:xfrm>
        <a:graphic>
          <a:graphicData uri="http://schemas.openxmlformats.org/drawingml/2006/chart">
            <c:chart xmlns:c="http://schemas.openxmlformats.org/drawingml/2006/chart" xmlns:r="http://schemas.openxmlformats.org/officeDocument/2006/relationships" r:id="rId2"/>
          </a:graphicData>
        </a:graphic>
      </p:graphicFrame>
      <p:sp>
        <p:nvSpPr>
          <p:cNvPr id="8" name="テキスト ボックス 7"/>
          <p:cNvSpPr txBox="1"/>
          <p:nvPr/>
        </p:nvSpPr>
        <p:spPr>
          <a:xfrm>
            <a:off x="4875162" y="5013176"/>
            <a:ext cx="4068871" cy="923330"/>
          </a:xfrm>
          <a:prstGeom prst="rect">
            <a:avLst/>
          </a:prstGeom>
          <a:noFill/>
          <a:ln>
            <a:solidFill>
              <a:schemeClr val="tx1"/>
            </a:solidFill>
          </a:ln>
        </p:spPr>
        <p:txBody>
          <a:bodyPr wrap="none" rtlCol="0">
            <a:spAutoFit/>
          </a:bodyPr>
          <a:lstStyle/>
          <a:p>
            <a:r>
              <a:rPr lang="ja-JP" altLang="en-US" dirty="0" smtClean="0"/>
              <a:t>不正解</a:t>
            </a:r>
            <a:endParaRPr lang="en-US" altLang="ja-JP" dirty="0" smtClean="0"/>
          </a:p>
          <a:p>
            <a:r>
              <a:rPr lang="en-US" altLang="ja-JP" dirty="0" smtClean="0"/>
              <a:t>AGPL,GPL1,GPLv2,GPLv3,LGPLv2.1,LGPL3</a:t>
            </a:r>
          </a:p>
          <a:p>
            <a:r>
              <a:rPr lang="en-US" altLang="ja-JP" dirty="0" smtClean="0"/>
              <a:t>MPL1.1,NPL1.1,BSD2</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1772816"/>
            <a:ext cx="8100835" cy="2526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スライド番号プレースホルダー 4"/>
          <p:cNvSpPr>
            <a:spLocks noGrp="1"/>
          </p:cNvSpPr>
          <p:nvPr>
            <p:ph type="sldNum" sz="quarter" idx="12"/>
          </p:nvPr>
        </p:nvSpPr>
        <p:spPr/>
        <p:txBody>
          <a:bodyPr/>
          <a:lstStyle/>
          <a:p>
            <a:fld id="{05822E20-693A-4851-B154-9271C5ECB21D}" type="slidenum">
              <a:rPr kumimoji="1" lang="ja-JP" altLang="en-US" smtClean="0"/>
              <a:t>12</a:t>
            </a:fld>
            <a:endParaRPr kumimoji="1" lang="ja-JP" altLang="en-US"/>
          </a:p>
        </p:txBody>
      </p:sp>
    </p:spTree>
    <p:extLst>
      <p:ext uri="{BB962C8B-B14F-4D97-AF65-F5344CB8AC3E}">
        <p14:creationId xmlns:p14="http://schemas.microsoft.com/office/powerpoint/2010/main" val="25293862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TF-IDF</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TF-IDF</a:t>
            </a:r>
          </a:p>
          <a:p>
            <a:pPr lvl="1"/>
            <a:r>
              <a:rPr lang="en-US" altLang="ja-JP" dirty="0" smtClean="0"/>
              <a:t>R</a:t>
            </a:r>
            <a:r>
              <a:rPr lang="ja-JP" altLang="en-US" dirty="0" smtClean="0"/>
              <a:t>のコマンドで</a:t>
            </a:r>
            <a:r>
              <a:rPr lang="en-US" altLang="ja-JP" dirty="0" err="1" smtClean="0"/>
              <a:t>tdm</a:t>
            </a:r>
            <a:r>
              <a:rPr lang="en-US" altLang="ja-JP" dirty="0" smtClean="0"/>
              <a:t>(Text Document Matrix</a:t>
            </a:r>
            <a:r>
              <a:rPr lang="ja-JP" altLang="en-US" dirty="0" smtClean="0"/>
              <a:t>に対して</a:t>
            </a:r>
            <a:r>
              <a:rPr lang="en-US" altLang="ja-JP" dirty="0" smtClean="0"/>
              <a:t>)TF-IDF</a:t>
            </a:r>
            <a:r>
              <a:rPr lang="ja-JP" altLang="en-US" dirty="0" smtClean="0"/>
              <a:t>の重みづけが可能</a:t>
            </a:r>
            <a:endParaRPr lang="en-US" altLang="ja-JP" dirty="0" smtClean="0"/>
          </a:p>
          <a:p>
            <a:pPr lvl="1"/>
            <a:endParaRPr lang="en-US" altLang="ja-JP" dirty="0"/>
          </a:p>
          <a:p>
            <a:pPr lvl="1"/>
            <a:r>
              <a:rPr lang="ja-JP" altLang="en-US" dirty="0" smtClean="0"/>
              <a:t>差分が</a:t>
            </a:r>
            <a:r>
              <a:rPr lang="ja-JP" altLang="en-US" dirty="0"/>
              <a:t>あまりない</a:t>
            </a:r>
            <a:r>
              <a:rPr lang="ja-JP" altLang="en-US" dirty="0" smtClean="0"/>
              <a:t>ので，値が</a:t>
            </a:r>
            <a:r>
              <a:rPr lang="en-US" altLang="ja-JP" dirty="0" smtClean="0"/>
              <a:t>0</a:t>
            </a:r>
            <a:r>
              <a:rPr lang="ja-JP" altLang="en-US" dirty="0" smtClean="0"/>
              <a:t>になってしまい</a:t>
            </a:r>
            <a:r>
              <a:rPr kumimoji="1" lang="ja-JP" altLang="en-US" dirty="0" smtClean="0"/>
              <a:t>計算することができなかった</a:t>
            </a:r>
            <a:endParaRPr kumimoji="1" lang="en-US" altLang="ja-JP" dirty="0" smtClean="0"/>
          </a:p>
          <a:p>
            <a:pPr lvl="1"/>
            <a:endParaRPr lang="en-US" altLang="ja-JP" dirty="0"/>
          </a:p>
          <a:p>
            <a:pPr lvl="1"/>
            <a:r>
              <a:rPr kumimoji="1" lang="en-US" altLang="ja-JP" dirty="0" smtClean="0"/>
              <a:t>100</a:t>
            </a:r>
            <a:r>
              <a:rPr kumimoji="1" lang="ja-JP" altLang="en-US" dirty="0" smtClean="0"/>
              <a:t>ファイル全て同じ記述のライセンスも存在する</a:t>
            </a:r>
            <a:endParaRPr lang="en-US" altLang="ja-JP" dirty="0"/>
          </a:p>
          <a:p>
            <a:pPr lvl="1"/>
            <a:r>
              <a:rPr lang="ja-JP" altLang="en-US" dirty="0" smtClean="0"/>
              <a:t>あらかじめ別で重みを計算する必要がある</a:t>
            </a:r>
            <a:endParaRPr lang="en-US" altLang="ja-JP" dirty="0"/>
          </a:p>
          <a:p>
            <a:pPr lvl="1"/>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13</a:t>
            </a:fld>
            <a:endParaRPr kumimoji="1" lang="ja-JP" altLang="en-US"/>
          </a:p>
        </p:txBody>
      </p:sp>
    </p:spTree>
    <p:extLst>
      <p:ext uri="{BB962C8B-B14F-4D97-AF65-F5344CB8AC3E}">
        <p14:creationId xmlns:p14="http://schemas.microsoft.com/office/powerpoint/2010/main" val="205085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改善結果からの考察</a:t>
            </a:r>
            <a:endParaRPr kumimoji="1" lang="ja-JP" altLang="en-US" dirty="0"/>
          </a:p>
        </p:txBody>
      </p:sp>
      <p:sp>
        <p:nvSpPr>
          <p:cNvPr id="3" name="コンテンツ プレースホルダー 2"/>
          <p:cNvSpPr>
            <a:spLocks noGrp="1"/>
          </p:cNvSpPr>
          <p:nvPr>
            <p:ph idx="1"/>
          </p:nvPr>
        </p:nvSpPr>
        <p:spPr>
          <a:xfrm>
            <a:off x="457200" y="1600200"/>
            <a:ext cx="8229600" cy="4925144"/>
          </a:xfrm>
        </p:spPr>
        <p:txBody>
          <a:bodyPr>
            <a:normAutofit/>
          </a:bodyPr>
          <a:lstStyle/>
          <a:p>
            <a:r>
              <a:rPr kumimoji="1" lang="en-US" altLang="ja-JP" dirty="0" err="1" smtClean="0"/>
              <a:t>LibraryGPL</a:t>
            </a:r>
            <a:r>
              <a:rPr kumimoji="1" lang="ja-JP" altLang="en-US" dirty="0" smtClean="0"/>
              <a:t>が多く出力される原因</a:t>
            </a:r>
            <a:endParaRPr kumimoji="1" lang="en-US" altLang="ja-JP" dirty="0" smtClean="0"/>
          </a:p>
          <a:p>
            <a:pPr lvl="1"/>
            <a:r>
              <a:rPr lang="en-US" altLang="ja-JP" dirty="0" err="1" smtClean="0"/>
              <a:t>LibraryGPL</a:t>
            </a:r>
            <a:r>
              <a:rPr lang="ja-JP" altLang="en-US" dirty="0" smtClean="0"/>
              <a:t>の学習データは</a:t>
            </a:r>
            <a:r>
              <a:rPr lang="en-US" altLang="ja-JP" dirty="0" smtClean="0"/>
              <a:t>3</a:t>
            </a:r>
            <a:r>
              <a:rPr lang="ja-JP" altLang="en-US" dirty="0" err="1" smtClean="0"/>
              <a:t>つの</a:t>
            </a:r>
            <a:r>
              <a:rPr lang="ja-JP" altLang="en-US" dirty="0" smtClean="0"/>
              <a:t>プロジェクトから取得しており，表記ゆれが多い</a:t>
            </a:r>
            <a:endParaRPr lang="en-US" altLang="ja-JP" dirty="0" smtClean="0"/>
          </a:p>
          <a:p>
            <a:pPr lvl="1"/>
            <a:r>
              <a:rPr kumimoji="1" lang="ja-JP" altLang="en-US" dirty="0" smtClean="0"/>
              <a:t>未知の単語の確率は</a:t>
            </a:r>
            <a:r>
              <a:rPr kumimoji="1" lang="en-US" altLang="ja-JP" dirty="0" smtClean="0"/>
              <a:t>0.001</a:t>
            </a:r>
            <a:r>
              <a:rPr kumimoji="1" lang="ja-JP" altLang="en-US" dirty="0" smtClean="0"/>
              <a:t>に設定</a:t>
            </a:r>
            <a:endParaRPr kumimoji="1" lang="en-US" altLang="ja-JP" dirty="0" smtClean="0"/>
          </a:p>
          <a:p>
            <a:pPr lvl="1"/>
            <a:r>
              <a:rPr kumimoji="1" lang="ja-JP" altLang="en-US" dirty="0" smtClean="0"/>
              <a:t>単語を持っている数が多いほど結果が出やすい</a:t>
            </a:r>
            <a:endParaRPr kumimoji="1" lang="en-US" altLang="ja-JP" dirty="0" smtClean="0"/>
          </a:p>
          <a:p>
            <a:pPr lvl="1"/>
            <a:endParaRPr lang="en-US" altLang="ja-JP" dirty="0"/>
          </a:p>
          <a:p>
            <a:pPr lvl="1"/>
            <a:r>
              <a:rPr kumimoji="1" lang="en-US" altLang="ja-JP" dirty="0" smtClean="0"/>
              <a:t>100</a:t>
            </a:r>
            <a:r>
              <a:rPr kumimoji="1" lang="ja-JP" altLang="en-US" dirty="0" smtClean="0"/>
              <a:t>ファイル全て同じ記述のライセンスも存在する</a:t>
            </a:r>
            <a:endParaRPr kumimoji="1" lang="en-US" altLang="ja-JP" dirty="0" smtClean="0"/>
          </a:p>
          <a:p>
            <a:pPr marL="1200150" lvl="2" indent="-342900"/>
            <a:r>
              <a:rPr kumimoji="1" lang="ja-JP" altLang="en-US" dirty="0" smtClean="0"/>
              <a:t>クレンジング前</a:t>
            </a:r>
            <a:r>
              <a:rPr kumimoji="1" lang="en-US" altLang="ja-JP" dirty="0" smtClean="0"/>
              <a:t>:AGPLv3,APLv2.0,LGPLv3</a:t>
            </a:r>
          </a:p>
          <a:p>
            <a:pPr marL="1200150" lvl="2" indent="-342900"/>
            <a:r>
              <a:rPr lang="ja-JP" altLang="en-US" dirty="0" smtClean="0"/>
              <a:t>後</a:t>
            </a:r>
            <a:r>
              <a:rPr kumimoji="1" lang="en-US" altLang="ja-JP" dirty="0" smtClean="0"/>
              <a:t>:AGPLv3,APL,BSD3,EPLv1.1,GPLv1,LGPLv3,MPLv11</a:t>
            </a:r>
          </a:p>
          <a:p>
            <a:pPr lvl="1"/>
            <a:endParaRPr kumimoji="1" lang="en-US" altLang="ja-JP" dirty="0" smtClean="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14</a:t>
            </a:fld>
            <a:endParaRPr kumimoji="1" lang="ja-JP" altLang="en-US"/>
          </a:p>
        </p:txBody>
      </p:sp>
    </p:spTree>
    <p:extLst>
      <p:ext uri="{BB962C8B-B14F-4D97-AF65-F5344CB8AC3E}">
        <p14:creationId xmlns:p14="http://schemas.microsoft.com/office/powerpoint/2010/main" val="1025558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5822E20-693A-4851-B154-9271C5ECB21D}" type="slidenum">
              <a:rPr kumimoji="1" lang="ja-JP" altLang="en-US" smtClean="0"/>
              <a:t>15</a:t>
            </a:fld>
            <a:endParaRPr kumimoji="1" lang="ja-JP" altLang="en-US"/>
          </a:p>
        </p:txBody>
      </p:sp>
      <p:pic>
        <p:nvPicPr>
          <p:cNvPr id="1029" name="Picture 5" descr="C:\Users\oss.wakayama\Dropbox\OSSE\MEMBERS\東\眞鍋さんMTG資料\20141201\output_improve\output_improve\NoOption\Rpng\GPL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88840"/>
            <a:ext cx="8517695" cy="3995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60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kumimoji="1" lang="en-US" altLang="ja-JP" dirty="0" err="1" smtClean="0"/>
              <a:t>Debian</a:t>
            </a:r>
            <a:r>
              <a:rPr kumimoji="1" lang="en-US" altLang="ja-JP" dirty="0" smtClean="0"/>
              <a:t>(</a:t>
            </a:r>
            <a:r>
              <a:rPr kumimoji="1" lang="en-US" altLang="ja-JP" dirty="0" err="1" smtClean="0"/>
              <a:t>Ninka</a:t>
            </a:r>
            <a:r>
              <a:rPr kumimoji="1" lang="ja-JP" altLang="en-US" dirty="0" smtClean="0"/>
              <a:t>評価データ</a:t>
            </a:r>
            <a:r>
              <a:rPr kumimoji="1" lang="en-US" altLang="ja-JP" dirty="0" smtClean="0"/>
              <a:t>)</a:t>
            </a:r>
          </a:p>
          <a:p>
            <a:pPr lvl="1"/>
            <a:r>
              <a:rPr lang="en-US" altLang="ja-JP" dirty="0" smtClean="0"/>
              <a:t>UNMATHED+UNKNOWN=38</a:t>
            </a:r>
            <a:r>
              <a:rPr lang="ja-JP" altLang="en-US" dirty="0" smtClean="0"/>
              <a:t>ファイル対象</a:t>
            </a:r>
            <a:endParaRPr lang="en-US" altLang="ja-JP" dirty="0" smtClean="0"/>
          </a:p>
          <a:p>
            <a:pPr lvl="2"/>
            <a:r>
              <a:rPr lang="en-US" altLang="ja-JP" dirty="0" err="1" smtClean="0"/>
              <a:t>Debian_Unknown_Bayes_Test</a:t>
            </a:r>
            <a:r>
              <a:rPr lang="ja-JP" altLang="en-US" dirty="0" smtClean="0"/>
              <a:t>参照</a:t>
            </a:r>
            <a:endParaRPr lang="en-US" altLang="ja-JP" dirty="0" smtClean="0"/>
          </a:p>
          <a:p>
            <a:pPr marL="457200" lvl="1" indent="0">
              <a:buNone/>
            </a:pPr>
            <a:endParaRPr kumimoji="1" lang="en-US" altLang="ja-JP" dirty="0" smtClean="0"/>
          </a:p>
          <a:p>
            <a:endParaRPr kumimoji="1" lang="en-US" altLang="ja-JP" dirty="0"/>
          </a:p>
          <a:p>
            <a:endParaRPr kumimoji="1" lang="ja-JP" altLang="en-US" dirty="0"/>
          </a:p>
        </p:txBody>
      </p:sp>
      <p:sp>
        <p:nvSpPr>
          <p:cNvPr id="4" name="タイトル 3"/>
          <p:cNvSpPr>
            <a:spLocks noGrp="1"/>
          </p:cNvSpPr>
          <p:nvPr>
            <p:ph type="title"/>
          </p:nvPr>
        </p:nvSpPr>
        <p:spPr/>
        <p:txBody>
          <a:bodyPr/>
          <a:lstStyle/>
          <a:p>
            <a:r>
              <a:rPr kumimoji="1" lang="en-US" altLang="ja-JP" dirty="0" err="1" smtClean="0"/>
              <a:t>Debian_Unknown_Bayes_Test</a:t>
            </a:r>
            <a:endParaRPr kumimoji="1" lang="ja-JP" altLang="en-US" dirty="0"/>
          </a:p>
        </p:txBody>
      </p:sp>
      <p:graphicFrame>
        <p:nvGraphicFramePr>
          <p:cNvPr id="5" name="グラフ 4"/>
          <p:cNvGraphicFramePr/>
          <p:nvPr>
            <p:extLst>
              <p:ext uri="{D42A27DB-BD31-4B8C-83A1-F6EECF244321}">
                <p14:modId xmlns:p14="http://schemas.microsoft.com/office/powerpoint/2010/main" val="4270318828"/>
              </p:ext>
            </p:extLst>
          </p:nvPr>
        </p:nvGraphicFramePr>
        <p:xfrm>
          <a:off x="4355976" y="3573016"/>
          <a:ext cx="4200128" cy="24640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グラフ 5"/>
          <p:cNvGraphicFramePr/>
          <p:nvPr>
            <p:extLst>
              <p:ext uri="{D42A27DB-BD31-4B8C-83A1-F6EECF244321}">
                <p14:modId xmlns:p14="http://schemas.microsoft.com/office/powerpoint/2010/main" val="147931329"/>
              </p:ext>
            </p:extLst>
          </p:nvPr>
        </p:nvGraphicFramePr>
        <p:xfrm>
          <a:off x="611560" y="3573016"/>
          <a:ext cx="4200128" cy="2464048"/>
        </p:xfrm>
        <a:graphic>
          <a:graphicData uri="http://schemas.openxmlformats.org/drawingml/2006/chart">
            <c:chart xmlns:c="http://schemas.openxmlformats.org/drawingml/2006/chart" xmlns:r="http://schemas.openxmlformats.org/officeDocument/2006/relationships" r:id="rId3"/>
          </a:graphicData>
        </a:graphic>
      </p:graphicFrame>
      <p:sp>
        <p:nvSpPr>
          <p:cNvPr id="8" name="スライド番号プレースホルダー 7"/>
          <p:cNvSpPr>
            <a:spLocks noGrp="1"/>
          </p:cNvSpPr>
          <p:nvPr>
            <p:ph type="sldNum" sz="quarter" idx="12"/>
          </p:nvPr>
        </p:nvSpPr>
        <p:spPr/>
        <p:txBody>
          <a:bodyPr/>
          <a:lstStyle/>
          <a:p>
            <a:fld id="{05822E20-693A-4851-B154-9271C5ECB21D}" type="slidenum">
              <a:rPr kumimoji="1" lang="ja-JP" altLang="en-US" smtClean="0"/>
              <a:t>16</a:t>
            </a:fld>
            <a:endParaRPr kumimoji="1" lang="ja-JP" altLang="en-US"/>
          </a:p>
        </p:txBody>
      </p:sp>
    </p:spTree>
    <p:extLst>
      <p:ext uri="{BB962C8B-B14F-4D97-AF65-F5344CB8AC3E}">
        <p14:creationId xmlns:p14="http://schemas.microsoft.com/office/powerpoint/2010/main" val="29188179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考察１</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a:bodyPr>
          <a:lstStyle/>
          <a:p>
            <a:r>
              <a:rPr lang="ja-JP" altLang="en-US" dirty="0" smtClean="0"/>
              <a:t>結果</a:t>
            </a:r>
            <a:endParaRPr lang="en-US" altLang="ja-JP" dirty="0" smtClean="0"/>
          </a:p>
          <a:p>
            <a:pPr lvl="1"/>
            <a:r>
              <a:rPr lang="ja-JP" altLang="en-US" dirty="0" smtClean="0"/>
              <a:t>ライセンス文が類似しているライセンスという括りならば特定できる</a:t>
            </a:r>
            <a:endParaRPr lang="en-US" altLang="ja-JP" dirty="0" smtClean="0"/>
          </a:p>
          <a:p>
            <a:pPr lvl="1"/>
            <a:r>
              <a:rPr lang="ja-JP" altLang="en-US" dirty="0" smtClean="0"/>
              <a:t>ライセンス記述の抽出は一定の精度が出る</a:t>
            </a:r>
            <a:endParaRPr lang="en-US" altLang="ja-JP" dirty="0" smtClean="0"/>
          </a:p>
          <a:p>
            <a:pPr lvl="1"/>
            <a:r>
              <a:rPr lang="ja-JP" altLang="en-US" dirty="0" smtClean="0"/>
              <a:t>バージョンの識別や</a:t>
            </a:r>
            <a:r>
              <a:rPr lang="en-US" altLang="ja-JP" dirty="0" smtClean="0"/>
              <a:t>GPL,LGPL</a:t>
            </a:r>
            <a:r>
              <a:rPr lang="ja-JP" altLang="en-US" dirty="0"/>
              <a:t>などの</a:t>
            </a:r>
            <a:r>
              <a:rPr lang="ja-JP" altLang="en-US" dirty="0" smtClean="0"/>
              <a:t>識別は精度が低い</a:t>
            </a:r>
            <a:endParaRPr lang="en-US" altLang="ja-JP" dirty="0" smtClean="0"/>
          </a:p>
          <a:p>
            <a:r>
              <a:rPr lang="ja-JP" altLang="en-US" dirty="0"/>
              <a:t>対応ライセンス</a:t>
            </a:r>
          </a:p>
          <a:p>
            <a:pPr lvl="1"/>
            <a:r>
              <a:rPr lang="ja-JP" altLang="en-US" dirty="0"/>
              <a:t>対応ライセンス数が多いと精度が落ちる</a:t>
            </a:r>
          </a:p>
          <a:p>
            <a:pPr lvl="2"/>
            <a:r>
              <a:rPr lang="ja-JP" altLang="en-US" dirty="0" smtClean="0"/>
              <a:t>類似</a:t>
            </a:r>
            <a:r>
              <a:rPr lang="ja-JP" altLang="en-US" dirty="0"/>
              <a:t>した記述を判別している</a:t>
            </a:r>
          </a:p>
          <a:p>
            <a:pPr lvl="1"/>
            <a:r>
              <a:rPr lang="en-US" altLang="ja-JP" dirty="0" err="1"/>
              <a:t>SeeFile,PublicDomain</a:t>
            </a:r>
            <a:r>
              <a:rPr lang="ja-JP" altLang="en-US" dirty="0"/>
              <a:t>の難しさ</a:t>
            </a:r>
          </a:p>
          <a:p>
            <a:pPr lvl="1"/>
            <a:endParaRPr lang="en-US" altLang="ja-JP" dirty="0"/>
          </a:p>
          <a:p>
            <a:endParaRPr kumimoji="1" lang="en-US" altLang="ja-JP" dirty="0" smtClean="0"/>
          </a:p>
          <a:p>
            <a:endParaRPr lang="en-US" altLang="ja-JP" dirty="0"/>
          </a:p>
          <a:p>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17</a:t>
            </a:fld>
            <a:endParaRPr kumimoji="1" lang="ja-JP" altLang="en-US"/>
          </a:p>
        </p:txBody>
      </p:sp>
    </p:spTree>
    <p:extLst>
      <p:ext uri="{BB962C8B-B14F-4D97-AF65-F5344CB8AC3E}">
        <p14:creationId xmlns:p14="http://schemas.microsoft.com/office/powerpoint/2010/main" val="1981772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r>
              <a:rPr kumimoji="1" lang="ja-JP" altLang="en-US" dirty="0" smtClean="0"/>
              <a:t>２</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特定に失敗したライセンス</a:t>
            </a:r>
            <a:endParaRPr lang="en-US" altLang="ja-JP" dirty="0"/>
          </a:p>
          <a:p>
            <a:pPr lvl="1"/>
            <a:r>
              <a:rPr lang="ja-JP" altLang="en-US" dirty="0" smtClean="0"/>
              <a:t>ライセンスを特定できるのが目的ではなく機械学習でどこまでライセンス特定が可能かを示す</a:t>
            </a:r>
            <a:endParaRPr lang="en-US" altLang="ja-JP" dirty="0" smtClean="0"/>
          </a:p>
          <a:p>
            <a:pPr lvl="1"/>
            <a:r>
              <a:rPr lang="ja-JP" altLang="en-US" dirty="0" smtClean="0"/>
              <a:t>対応していないライセンス</a:t>
            </a:r>
            <a:r>
              <a:rPr lang="en-US" altLang="ja-JP" dirty="0" smtClean="0"/>
              <a:t>---Unknown</a:t>
            </a:r>
            <a:r>
              <a:rPr lang="ja-JP" altLang="en-US" dirty="0" smtClean="0"/>
              <a:t>の設定</a:t>
            </a:r>
            <a:endParaRPr lang="en-US" altLang="ja-JP" dirty="0" smtClean="0"/>
          </a:p>
          <a:p>
            <a:endParaRPr lang="en-US" altLang="ja-JP" dirty="0" smtClean="0"/>
          </a:p>
          <a:p>
            <a:r>
              <a:rPr lang="ja-JP" altLang="en-US" dirty="0" smtClean="0"/>
              <a:t>クラスタリング</a:t>
            </a:r>
            <a:endParaRPr lang="ja-JP" altLang="en-US" dirty="0"/>
          </a:p>
          <a:p>
            <a:pPr lvl="1"/>
            <a:r>
              <a:rPr lang="ja-JP" altLang="en-US" dirty="0"/>
              <a:t>教師なし学習での結果は？</a:t>
            </a:r>
          </a:p>
          <a:p>
            <a:endParaRPr lang="en-US" altLang="ja-JP"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18</a:t>
            </a:fld>
            <a:endParaRPr kumimoji="1" lang="ja-JP" altLang="en-US"/>
          </a:p>
        </p:txBody>
      </p:sp>
    </p:spTree>
    <p:extLst>
      <p:ext uri="{BB962C8B-B14F-4D97-AF65-F5344CB8AC3E}">
        <p14:creationId xmlns:p14="http://schemas.microsoft.com/office/powerpoint/2010/main" val="3135336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r>
              <a:rPr kumimoji="1" lang="ja-JP" altLang="en-US" dirty="0" smtClean="0"/>
              <a:t>３</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文字数とライセンス特定</a:t>
            </a:r>
            <a:endParaRPr kumimoji="1" lang="en-US" altLang="ja-JP" dirty="0" smtClean="0"/>
          </a:p>
          <a:p>
            <a:pPr lvl="1"/>
            <a:r>
              <a:rPr lang="ja-JP" altLang="en-US" dirty="0" smtClean="0"/>
              <a:t>ベイズフィルターを用いた手法では，コメントアウトが極端に長いと確率が極端に下がってしまう</a:t>
            </a:r>
            <a:endParaRPr kumimoji="1" lang="en-US" altLang="ja-JP" dirty="0" smtClean="0"/>
          </a:p>
          <a:p>
            <a:endParaRPr lang="en-US" altLang="ja-JP" dirty="0"/>
          </a:p>
          <a:p>
            <a:r>
              <a:rPr lang="en-US" altLang="ja-JP" dirty="0" err="1" smtClean="0"/>
              <a:t>Debian</a:t>
            </a:r>
            <a:r>
              <a:rPr lang="ja-JP" altLang="en-US" dirty="0" smtClean="0"/>
              <a:t>のライセンス記述が自由すぎる</a:t>
            </a:r>
            <a:endParaRPr lang="en-US" altLang="ja-JP" dirty="0" smtClean="0"/>
          </a:p>
          <a:p>
            <a:pPr marL="857250" lvl="1" indent="-457200"/>
            <a:r>
              <a:rPr lang="en-US" altLang="ja-JP" dirty="0" smtClean="0"/>
              <a:t>GPL</a:t>
            </a:r>
            <a:r>
              <a:rPr lang="ja-JP" altLang="en-US" dirty="0" smtClean="0"/>
              <a:t>の１単語のみ、バージョンなしなど</a:t>
            </a:r>
            <a:endParaRPr lang="en-US" altLang="ja-JP" dirty="0" smtClean="0"/>
          </a:p>
          <a:p>
            <a:pPr marL="857250" lvl="1" indent="-457200"/>
            <a:r>
              <a:rPr lang="ja-JP" altLang="en-US" dirty="0" smtClean="0"/>
              <a:t>今まできれいなものばかりを学習していた</a:t>
            </a:r>
            <a:endParaRPr lang="en-US" altLang="ja-JP" dirty="0" smtClean="0"/>
          </a:p>
          <a:p>
            <a:pPr marL="857250" lvl="1" indent="-457200"/>
            <a:r>
              <a:rPr lang="ja-JP" altLang="en-US" dirty="0" smtClean="0"/>
              <a:t>あまり学習データが生かされていない</a:t>
            </a:r>
            <a:endParaRPr lang="en-US" altLang="ja-JP" dirty="0" smtClean="0"/>
          </a:p>
          <a:p>
            <a:endParaRPr lang="en-US" altLang="ja-JP" dirty="0" smtClean="0"/>
          </a:p>
          <a:p>
            <a:endParaRPr lang="en-US" altLang="ja-JP" dirty="0" smtClean="0"/>
          </a:p>
          <a:p>
            <a:pPr lvl="1"/>
            <a:endParaRPr kumimoji="1" lang="en-US" altLang="ja-JP" dirty="0"/>
          </a:p>
          <a:p>
            <a:pPr lvl="1"/>
            <a:endParaRPr kumimoji="1"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19</a:t>
            </a:fld>
            <a:endParaRPr kumimoji="1" lang="ja-JP" altLang="en-US"/>
          </a:p>
        </p:txBody>
      </p:sp>
    </p:spTree>
    <p:extLst>
      <p:ext uri="{BB962C8B-B14F-4D97-AF65-F5344CB8AC3E}">
        <p14:creationId xmlns:p14="http://schemas.microsoft.com/office/powerpoint/2010/main" val="24589578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Todo</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改善</a:t>
            </a:r>
            <a:endParaRPr lang="en-US" altLang="ja-JP" dirty="0" smtClean="0"/>
          </a:p>
          <a:p>
            <a:pPr marL="400050" lvl="1" indent="0">
              <a:buNone/>
            </a:pPr>
            <a:r>
              <a:rPr lang="en-US" altLang="ja-JP" dirty="0" smtClean="0"/>
              <a:t>-</a:t>
            </a:r>
            <a:r>
              <a:rPr lang="ja-JP" altLang="en-US" dirty="0" smtClean="0"/>
              <a:t>単体テスト</a:t>
            </a:r>
            <a:endParaRPr lang="en-US" altLang="ja-JP" dirty="0" smtClean="0"/>
          </a:p>
          <a:p>
            <a:pPr marL="1257300" lvl="2" indent="-457200"/>
            <a:r>
              <a:rPr lang="ja-JP" altLang="en-US" dirty="0" smtClean="0"/>
              <a:t>加算的に改善していた</a:t>
            </a:r>
            <a:endParaRPr lang="en-US" altLang="ja-JP" dirty="0" smtClean="0"/>
          </a:p>
          <a:p>
            <a:endParaRPr lang="en-US" altLang="ja-JP" dirty="0" smtClean="0"/>
          </a:p>
          <a:p>
            <a:r>
              <a:rPr lang="ja-JP" altLang="en-US" dirty="0" smtClean="0"/>
              <a:t>学習データ</a:t>
            </a:r>
            <a:endParaRPr lang="en-US" altLang="ja-JP" dirty="0" smtClean="0"/>
          </a:p>
          <a:p>
            <a:pPr lvl="1"/>
            <a:r>
              <a:rPr lang="ja-JP" altLang="en-US" dirty="0" smtClean="0"/>
              <a:t>汚い世界をどうやって吸収するか</a:t>
            </a:r>
            <a:endParaRPr lang="en-US" altLang="ja-JP" dirty="0" smtClean="0"/>
          </a:p>
          <a:p>
            <a:r>
              <a:rPr lang="ja-JP" altLang="en-US" dirty="0" smtClean="0"/>
              <a:t>機械学習アプローチ</a:t>
            </a:r>
            <a:endParaRPr lang="en-US" altLang="ja-JP" dirty="0" smtClean="0"/>
          </a:p>
          <a:p>
            <a:pPr lvl="1"/>
            <a:r>
              <a:rPr lang="ja-JP" altLang="en-US" dirty="0" smtClean="0"/>
              <a:t>ランダムフォレスト</a:t>
            </a:r>
            <a:r>
              <a:rPr lang="en-US" altLang="ja-JP" dirty="0" smtClean="0"/>
              <a:t>,</a:t>
            </a:r>
            <a:r>
              <a:rPr lang="ja-JP" altLang="en-US" dirty="0" smtClean="0"/>
              <a:t>ソフトクラスタリング</a:t>
            </a:r>
            <a:endParaRPr lang="en-US" altLang="ja-JP" dirty="0" smtClean="0"/>
          </a:p>
          <a:p>
            <a:pPr marL="457200" lvl="1" indent="0">
              <a:buNone/>
            </a:pPr>
            <a:endParaRPr lang="ja-JP" altLang="en-US" dirty="0"/>
          </a:p>
        </p:txBody>
      </p:sp>
      <p:sp>
        <p:nvSpPr>
          <p:cNvPr id="6" name="スライド番号プレースホルダー 5"/>
          <p:cNvSpPr>
            <a:spLocks noGrp="1"/>
          </p:cNvSpPr>
          <p:nvPr>
            <p:ph type="sldNum" sz="quarter" idx="12"/>
          </p:nvPr>
        </p:nvSpPr>
        <p:spPr/>
        <p:txBody>
          <a:bodyPr/>
          <a:lstStyle/>
          <a:p>
            <a:fld id="{05822E20-693A-4851-B154-9271C5ECB21D}" type="slidenum">
              <a:rPr kumimoji="1" lang="ja-JP" altLang="en-US" smtClean="0"/>
              <a:t>20</a:t>
            </a:fld>
            <a:endParaRPr kumimoji="1" lang="ja-JP" altLang="en-US"/>
          </a:p>
        </p:txBody>
      </p:sp>
    </p:spTree>
    <p:extLst>
      <p:ext uri="{BB962C8B-B14F-4D97-AF65-F5344CB8AC3E}">
        <p14:creationId xmlns:p14="http://schemas.microsoft.com/office/powerpoint/2010/main" val="358516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TotalTime>
  <Words>701</Words>
  <Application>Microsoft Office PowerPoint</Application>
  <PresentationFormat>画面に合わせる (4:3)</PresentationFormat>
  <Paragraphs>200</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Office ​​テーマ</vt:lpstr>
      <vt:lpstr>進捗MTG</vt:lpstr>
      <vt:lpstr>Done</vt:lpstr>
      <vt:lpstr>東手法のライセンス特定までの流れ</vt:lpstr>
      <vt:lpstr>東手法のライセンス特定までの流れ</vt:lpstr>
      <vt:lpstr>学習データ収集先</vt:lpstr>
      <vt:lpstr>段階的改善</vt:lpstr>
      <vt:lpstr>テストデータ　19ライセンスtxtファイル</vt:lpstr>
      <vt:lpstr>NoOption</vt:lpstr>
      <vt:lpstr>添付ファイルoutput_improve</vt:lpstr>
      <vt:lpstr>個人名・団体名・ファイル名の削除</vt:lpstr>
      <vt:lpstr>バージョンの取得</vt:lpstr>
      <vt:lpstr>バージョンの修正</vt:lpstr>
      <vt:lpstr>TF-IDF</vt:lpstr>
      <vt:lpstr>改善結果からの考察</vt:lpstr>
      <vt:lpstr>PowerPoint プレゼンテーション</vt:lpstr>
      <vt:lpstr>Debian_Unknown_Bayes_Test</vt:lpstr>
      <vt:lpstr>考察１</vt:lpstr>
      <vt:lpstr>考察２</vt:lpstr>
      <vt:lpstr>考察３</vt:lpstr>
      <vt:lpstr>Todo</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12/01眞鍋先生MTG</dc:title>
  <dc:creator>東　裕之輔</dc:creator>
  <cp:lastModifiedBy>oss.wakayama</cp:lastModifiedBy>
  <cp:revision>48</cp:revision>
  <dcterms:created xsi:type="dcterms:W3CDTF">2014-11-30T10:10:49Z</dcterms:created>
  <dcterms:modified xsi:type="dcterms:W3CDTF">2014-12-03T04:43:32Z</dcterms:modified>
</cp:coreProperties>
</file>