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16"/>
  </p:notesMasterIdLst>
  <p:handoutMasterIdLst>
    <p:handoutMasterId r:id="rId17"/>
  </p:handoutMasterIdLst>
  <p:sldIdLst>
    <p:sldId id="256" r:id="rId2"/>
    <p:sldId id="261" r:id="rId3"/>
    <p:sldId id="270" r:id="rId4"/>
    <p:sldId id="278" r:id="rId5"/>
    <p:sldId id="275" r:id="rId6"/>
    <p:sldId id="282" r:id="rId7"/>
    <p:sldId id="279" r:id="rId8"/>
    <p:sldId id="285" r:id="rId9"/>
    <p:sldId id="277" r:id="rId10"/>
    <p:sldId id="280" r:id="rId11"/>
    <p:sldId id="281" r:id="rId12"/>
    <p:sldId id="283" r:id="rId13"/>
    <p:sldId id="287" r:id="rId14"/>
    <p:sldId id="286" r:id="rId15"/>
  </p:sldIdLst>
  <p:sldSz cx="9144000" cy="6858000" type="screen4x3"/>
  <p:notesSz cx="6807200"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ソフトウェア工学講座" initials="ソフトウェア工学"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9E6E5"/>
    <a:srgbClr val="A819B3"/>
    <a:srgbClr val="0033CC"/>
    <a:srgbClr val="B56A17"/>
    <a:srgbClr val="A89F28"/>
    <a:srgbClr val="008080"/>
    <a:srgbClr val="333333"/>
    <a:srgbClr val="5F5F5F"/>
    <a:srgbClr val="003399"/>
    <a:srgbClr val="0033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7276" autoAdjust="0"/>
    <p:restoredTop sz="84400" autoAdjust="0"/>
  </p:normalViewPr>
  <p:slideViewPr>
    <p:cSldViewPr>
      <p:cViewPr varScale="1">
        <p:scale>
          <a:sx n="113" d="100"/>
          <a:sy n="113" d="100"/>
        </p:scale>
        <p:origin x="-1584" y="-102"/>
      </p:cViewPr>
      <p:guideLst>
        <p:guide orient="horz" pos="2160"/>
        <p:guide pos="2880"/>
      </p:guideLst>
    </p:cSldViewPr>
  </p:slideViewPr>
  <p:outlineViewPr>
    <p:cViewPr>
      <p:scale>
        <a:sx n="33" d="100"/>
        <a:sy n="33" d="100"/>
      </p:scale>
      <p:origin x="0" y="318"/>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3" d="100"/>
          <a:sy n="93" d="100"/>
        </p:scale>
        <p:origin x="-3726" y="-120"/>
      </p:cViewPr>
      <p:guideLst>
        <p:guide orient="horz" pos="3130"/>
        <p:guide pos="214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38283;&#30330;&#32773;&#20154;&#2147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mizuki-y.SELAB\&#12487;&#12473;&#12463;&#12488;&#12483;&#12503;\work\ab&#12524;&#12499;&#125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solidFill>
                <a:latin typeface="+mn-lt"/>
                <a:ea typeface="+mn-ea"/>
                <a:cs typeface="+mn-cs"/>
              </a:defRPr>
            </a:pPr>
            <a:r>
              <a:rPr lang="en-US" altLang="ja-JP" sz="1800" b="0" dirty="0" smtClean="0"/>
              <a:t>Changes in</a:t>
            </a:r>
            <a:r>
              <a:rPr lang="ja-JP" altLang="en-US" sz="1800" b="0" baseline="0" dirty="0" smtClean="0"/>
              <a:t> </a:t>
            </a:r>
            <a:r>
              <a:rPr lang="en-US" altLang="ja-JP" sz="1800" b="0" baseline="0" dirty="0" smtClean="0"/>
              <a:t>code review rate</a:t>
            </a:r>
            <a:endParaRPr lang="ja-JP" altLang="en-US" sz="1800" b="0" dirty="0" smtClean="0"/>
          </a:p>
        </c:rich>
      </c:tx>
      <c:layout>
        <c:manualLayout>
          <c:xMode val="edge"/>
          <c:yMode val="edge"/>
          <c:x val="0.21563397435897433"/>
          <c:y val="2.8222222222222235E-2"/>
        </c:manualLayout>
      </c:layout>
    </c:title>
    <c:plotArea>
      <c:layout>
        <c:manualLayout>
          <c:layoutTarget val="inner"/>
          <c:xMode val="edge"/>
          <c:yMode val="edge"/>
          <c:x val="0.12328717948718089"/>
          <c:y val="0.13302"/>
          <c:w val="0.83717628205128214"/>
          <c:h val="0.66030148148148826"/>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67.741935483871927</c:v>
                </c:pt>
                <c:pt idx="5">
                  <c:v>65.137614678899126</c:v>
                </c:pt>
                <c:pt idx="6">
                  <c:v>72.5</c:v>
                </c:pt>
                <c:pt idx="7">
                  <c:v>74.41860465116406</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63.829787234042094</c:v>
                </c:pt>
                <c:pt idx="7">
                  <c:v>51.785714285714292</c:v>
                </c:pt>
                <c:pt idx="8">
                  <c:v>55.223880597014926</c:v>
                </c:pt>
                <c:pt idx="9">
                  <c:v>42.028985507245999</c:v>
                </c:pt>
                <c:pt idx="10">
                  <c:v>48.148148148148657</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5293E-2"/>
                  <c:y val="-0.78111712847694137"/>
                </c:manualLayout>
              </c:layout>
              <c:showVal val="1"/>
            </c:dLbl>
            <c:dLbl>
              <c:idx val="2"/>
              <c:layout>
                <c:manualLayout>
                  <c:x val="-3.5124360323243099E-2"/>
                  <c:y val="-0.7786137487247905"/>
                </c:manualLayout>
              </c:layout>
              <c:showVal val="1"/>
            </c:dLbl>
            <c:dLbl>
              <c:idx val="3"/>
              <c:layout>
                <c:manualLayout>
                  <c:x val="-3.3275709779915293E-2"/>
                  <c:y val="-0.7814450714474257"/>
                </c:manualLayout>
              </c:layout>
              <c:showVal val="1"/>
            </c:dLbl>
            <c:dLbl>
              <c:idx val="4"/>
              <c:layout>
                <c:manualLayout>
                  <c:x val="-2.9578408693257351E-2"/>
                  <c:y val="-0.78109238227048061"/>
                </c:manualLayout>
              </c:layout>
              <c:showVal val="1"/>
            </c:dLbl>
            <c:dLbl>
              <c:idx val="5"/>
              <c:layout>
                <c:manualLayout>
                  <c:x val="-3.1427059236585932E-2"/>
                  <c:y val="-0.77295110327952943"/>
                </c:manualLayout>
              </c:layout>
              <c:showVal val="1"/>
            </c:dLbl>
            <c:dLbl>
              <c:idx val="6"/>
              <c:layout>
                <c:manualLayout>
                  <c:x val="-3.1427059236585932E-2"/>
                  <c:y val="-0.77578242600215452"/>
                </c:manualLayout>
              </c:layout>
              <c:showVal val="1"/>
            </c:dLbl>
            <c:dLbl>
              <c:idx val="7"/>
              <c:layout>
                <c:manualLayout>
                  <c:x val="-3.3275709779915293E-2"/>
                  <c:y val="-0.78395179528154491"/>
                </c:manualLayout>
              </c:layout>
              <c:showVal val="1"/>
            </c:dLbl>
            <c:dLbl>
              <c:idx val="8"/>
              <c:layout>
                <c:manualLayout>
                  <c:x val="-3.1427059236585932E-2"/>
                  <c:y val="-0.77830074265372551"/>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6.1524178999999846E-2</c:v>
                </c:pt>
                <c:pt idx="4">
                  <c:v>8.6320000000000268E-3</c:v>
                </c:pt>
                <c:pt idx="5">
                  <c:v>0.98945818999998802</c:v>
                </c:pt>
                <c:pt idx="6">
                  <c:v>0.22244500000000325</c:v>
                </c:pt>
                <c:pt idx="7">
                  <c:v>5.5609670000000434E-3</c:v>
                </c:pt>
                <c:pt idx="8">
                  <c:v>4.3004000000000124E-3</c:v>
                </c:pt>
                <c:pt idx="9">
                  <c:v>2.1138866000000006E-2</c:v>
                </c:pt>
                <c:pt idx="10">
                  <c:v>0.39169100000000001</c:v>
                </c:pt>
              </c:numCache>
            </c:numRef>
          </c:val>
        </c:ser>
        <c:marker val="1"/>
        <c:axId val="60878208"/>
        <c:axId val="60986496"/>
      </c:lineChart>
      <c:catAx>
        <c:axId val="60878208"/>
        <c:scaling>
          <c:orientation val="minMax"/>
        </c:scaling>
        <c:axPos val="b"/>
        <c:title>
          <c:tx>
            <c:rich>
              <a:bodyPr/>
              <a:lstStyle/>
              <a:p>
                <a:pPr>
                  <a:defRPr sz="1400" b="0"/>
                </a:pPr>
                <a:r>
                  <a:rPr lang="en-US" altLang="ja-JP" sz="1400" b="0" dirty="0" smtClean="0"/>
                  <a:t>Year</a:t>
                </a:r>
                <a:endParaRPr lang="ja-JP" altLang="en-US" sz="1400" b="0" dirty="0"/>
              </a:p>
            </c:rich>
          </c:tx>
          <c:layout>
            <c:manualLayout>
              <c:xMode val="edge"/>
              <c:yMode val="edge"/>
              <c:x val="0.49174850427350431"/>
              <c:y val="0.89745925925925962"/>
            </c:manualLayout>
          </c:layout>
        </c:title>
        <c:numFmt formatCode="General" sourceLinked="1"/>
        <c:tickLblPos val="nextTo"/>
        <c:txPr>
          <a:bodyPr/>
          <a:lstStyle/>
          <a:p>
            <a:pPr>
              <a:defRPr sz="1100"/>
            </a:pPr>
            <a:endParaRPr lang="ja-JP"/>
          </a:p>
        </c:txPr>
        <c:crossAx val="60986496"/>
        <c:crosses val="autoZero"/>
        <c:auto val="1"/>
        <c:lblAlgn val="ctr"/>
        <c:lblOffset val="100"/>
      </c:catAx>
      <c:valAx>
        <c:axId val="60986496"/>
        <c:scaling>
          <c:orientation val="minMax"/>
          <c:min val="40"/>
        </c:scaling>
        <c:axPos val="l"/>
        <c:majorGridlines/>
        <c:title>
          <c:tx>
            <c:rich>
              <a:bodyPr rot="-5400000" vert="horz"/>
              <a:lstStyle/>
              <a:p>
                <a:pPr>
                  <a:defRPr sz="1400" b="0"/>
                </a:pPr>
                <a:r>
                  <a:rPr lang="en-US" altLang="ja-JP" sz="1400" b="0" dirty="0" smtClean="0"/>
                  <a:t>Code review rate</a:t>
                </a:r>
                <a:r>
                  <a:rPr lang="en-US" altLang="ja-JP" sz="1400" b="0" baseline="0" dirty="0" smtClean="0"/>
                  <a:t> </a:t>
                </a:r>
                <a:r>
                  <a:rPr lang="en-US" altLang="ja-JP" sz="1400" b="0" dirty="0" smtClean="0"/>
                  <a:t>[%]</a:t>
                </a:r>
                <a:endParaRPr lang="en-US" sz="1400" b="0" dirty="0"/>
              </a:p>
            </c:rich>
          </c:tx>
          <c:layout>
            <c:manualLayout>
              <c:xMode val="edge"/>
              <c:yMode val="edge"/>
              <c:x val="8.1410256410256402E-3"/>
              <c:y val="0.17535333333333342"/>
            </c:manualLayout>
          </c:layout>
        </c:title>
        <c:numFmt formatCode="General" sourceLinked="1"/>
        <c:tickLblPos val="nextTo"/>
        <c:crossAx val="60878208"/>
        <c:crosses val="autoZero"/>
        <c:crossBetween val="between"/>
      </c:valAx>
      <c:spPr>
        <a:noFill/>
      </c:spPr>
    </c:plotArea>
    <c:legend>
      <c:legendPos val="r"/>
      <c:legendEntry>
        <c:idx val="2"/>
        <c:delete val="1"/>
      </c:legendEntry>
      <c:layout>
        <c:manualLayout>
          <c:xMode val="edge"/>
          <c:yMode val="edge"/>
          <c:x val="0.77193076923076498"/>
          <c:y val="0.12811888888888889"/>
          <c:w val="0.22806933677864194"/>
          <c:h val="0.16165745652814759"/>
        </c:manualLayout>
      </c:layout>
      <c:spPr>
        <a:noFill/>
      </c:spPr>
      <c:txPr>
        <a:bodyPr/>
        <a:lstStyle/>
        <a:p>
          <a:pPr>
            <a:defRPr sz="1400"/>
          </a:pPr>
          <a:endParaRPr lang="ja-JP"/>
        </a:p>
      </c:txPr>
    </c:legend>
    <c:plotVisOnly val="1"/>
  </c:chart>
  <c:spPr>
    <a:noFill/>
    <a:ln>
      <a:noFill/>
    </a:ln>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lgn="ctr" rtl="0">
              <a:defRPr sz="1800" b="0"/>
            </a:pPr>
            <a:r>
              <a:rPr lang="en-US" sz="1800" b="0" dirty="0"/>
              <a:t>Changes in number of developers</a:t>
            </a:r>
            <a:endParaRPr lang="ja-JP" sz="1800" b="0" dirty="0"/>
          </a:p>
        </c:rich>
      </c:tx>
      <c:layout>
        <c:manualLayout>
          <c:xMode val="edge"/>
          <c:yMode val="edge"/>
          <c:x val="0.18360576923076927"/>
          <c:y val="0"/>
        </c:manualLayout>
      </c:layout>
    </c:title>
    <c:plotArea>
      <c:layout>
        <c:manualLayout>
          <c:layoutTarget val="inner"/>
          <c:xMode val="edge"/>
          <c:yMode val="edge"/>
          <c:x val="0.13336943627183859"/>
          <c:y val="0.10618777777777778"/>
          <c:w val="0.84288589743590558"/>
          <c:h val="0.68704666666666681"/>
        </c:manualLayout>
      </c:layout>
      <c:lineChart>
        <c:grouping val="standard"/>
        <c:ser>
          <c:idx val="0"/>
          <c:order val="0"/>
          <c:tx>
            <c:strRef>
              <c:f>Sheet1!$C$4</c:f>
              <c:strCache>
                <c:ptCount val="1"/>
                <c:pt idx="0">
                  <c:v>core</c:v>
                </c:pt>
              </c:strCache>
            </c:strRef>
          </c:tx>
          <c:spPr>
            <a:ln>
              <a:solidFill>
                <a:srgbClr val="00B050"/>
              </a:solidFill>
            </a:ln>
          </c:spPr>
          <c:marker>
            <c:symbol val="diamond"/>
            <c:size val="7"/>
            <c:spPr>
              <a:solidFill>
                <a:srgbClr val="00B050"/>
              </a:solidFill>
              <a:ln>
                <a:solidFill>
                  <a:srgbClr val="00B050"/>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Sheet1!$C$6:$C$16</c:f>
              <c:numCache>
                <c:formatCode>General</c:formatCode>
                <c:ptCount val="11"/>
                <c:pt idx="0">
                  <c:v>17</c:v>
                </c:pt>
                <c:pt idx="1">
                  <c:v>23</c:v>
                </c:pt>
                <c:pt idx="2">
                  <c:v>30</c:v>
                </c:pt>
                <c:pt idx="3">
                  <c:v>41</c:v>
                </c:pt>
                <c:pt idx="4">
                  <c:v>47</c:v>
                </c:pt>
                <c:pt idx="5">
                  <c:v>47</c:v>
                </c:pt>
                <c:pt idx="6">
                  <c:v>43</c:v>
                </c:pt>
                <c:pt idx="7">
                  <c:v>49</c:v>
                </c:pt>
                <c:pt idx="8">
                  <c:v>49</c:v>
                </c:pt>
                <c:pt idx="9">
                  <c:v>44</c:v>
                </c:pt>
                <c:pt idx="10">
                  <c:v>45</c:v>
                </c:pt>
              </c:numCache>
            </c:numRef>
          </c:val>
        </c:ser>
        <c:ser>
          <c:idx val="1"/>
          <c:order val="1"/>
          <c:tx>
            <c:strRef>
              <c:f>Sheet1!$D$4</c:f>
              <c:strCache>
                <c:ptCount val="1"/>
                <c:pt idx="0">
                  <c:v>noncore</c:v>
                </c:pt>
              </c:strCache>
            </c:strRef>
          </c:tx>
          <c:spPr>
            <a:ln>
              <a:solidFill>
                <a:schemeClr val="accent6">
                  <a:lumMod val="50000"/>
                </a:schemeClr>
              </a:solidFill>
            </a:ln>
          </c:spPr>
          <c:marker>
            <c:symbol val="square"/>
            <c:size val="7"/>
            <c:spPr>
              <a:solidFill>
                <a:schemeClr val="accent2">
                  <a:lumMod val="50000"/>
                </a:schemeClr>
              </a:solidFill>
              <a:ln>
                <a:solidFill>
                  <a:schemeClr val="accent6">
                    <a:lumMod val="50000"/>
                  </a:schemeClr>
                </a:solidFill>
              </a:ln>
            </c:spPr>
          </c:marker>
          <c:cat>
            <c:numRef>
              <c:f>Sheet1!$B$6:$B$16</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Sheet1!$D$6:$D$16</c:f>
              <c:numCache>
                <c:formatCode>General</c:formatCode>
                <c:ptCount val="11"/>
                <c:pt idx="0">
                  <c:v>159</c:v>
                </c:pt>
                <c:pt idx="1">
                  <c:v>262</c:v>
                </c:pt>
                <c:pt idx="2">
                  <c:v>297</c:v>
                </c:pt>
                <c:pt idx="3">
                  <c:v>335</c:v>
                </c:pt>
                <c:pt idx="4">
                  <c:v>401</c:v>
                </c:pt>
                <c:pt idx="5">
                  <c:v>456</c:v>
                </c:pt>
                <c:pt idx="6">
                  <c:v>393</c:v>
                </c:pt>
                <c:pt idx="7">
                  <c:v>365</c:v>
                </c:pt>
                <c:pt idx="8">
                  <c:v>365</c:v>
                </c:pt>
                <c:pt idx="9">
                  <c:v>271</c:v>
                </c:pt>
                <c:pt idx="10">
                  <c:v>295</c:v>
                </c:pt>
              </c:numCache>
            </c:numRef>
          </c:val>
        </c:ser>
        <c:marker val="1"/>
        <c:axId val="61691776"/>
        <c:axId val="61694336"/>
      </c:lineChart>
      <c:catAx>
        <c:axId val="61691776"/>
        <c:scaling>
          <c:orientation val="minMax"/>
        </c:scaling>
        <c:axPos val="b"/>
        <c:title>
          <c:tx>
            <c:rich>
              <a:bodyPr/>
              <a:lstStyle/>
              <a:p>
                <a:pPr>
                  <a:defRPr sz="1400" b="0"/>
                </a:pPr>
                <a:r>
                  <a:rPr lang="en-US" altLang="ja-JP" sz="1400" b="0" dirty="0" smtClean="0"/>
                  <a:t>Year</a:t>
                </a:r>
                <a:endParaRPr lang="ja-JP" sz="1400" b="0" dirty="0"/>
              </a:p>
            </c:rich>
          </c:tx>
          <c:layout/>
        </c:title>
        <c:numFmt formatCode="General" sourceLinked="1"/>
        <c:tickLblPos val="nextTo"/>
        <c:txPr>
          <a:bodyPr/>
          <a:lstStyle/>
          <a:p>
            <a:pPr>
              <a:defRPr sz="1100"/>
            </a:pPr>
            <a:endParaRPr lang="ja-JP"/>
          </a:p>
        </c:txPr>
        <c:crossAx val="61694336"/>
        <c:crosses val="autoZero"/>
        <c:auto val="1"/>
        <c:lblAlgn val="ctr"/>
        <c:lblOffset val="100"/>
      </c:catAx>
      <c:valAx>
        <c:axId val="61694336"/>
        <c:scaling>
          <c:orientation val="minMax"/>
        </c:scaling>
        <c:axPos val="l"/>
        <c:majorGridlines/>
        <c:title>
          <c:tx>
            <c:rich>
              <a:bodyPr rot="-5400000" vert="horz"/>
              <a:lstStyle/>
              <a:p>
                <a:pPr>
                  <a:defRPr sz="1400" b="0"/>
                </a:pPr>
                <a:r>
                  <a:rPr lang="en-US" altLang="ja-JP" sz="1400" b="0" dirty="0" smtClean="0"/>
                  <a:t>Number of developers</a:t>
                </a:r>
                <a:endParaRPr lang="ja-JP" sz="1400" b="0" dirty="0"/>
              </a:p>
            </c:rich>
          </c:tx>
          <c:layout/>
        </c:title>
        <c:numFmt formatCode="General" sourceLinked="1"/>
        <c:tickLblPos val="nextTo"/>
        <c:crossAx val="61691776"/>
        <c:crosses val="autoZero"/>
        <c:crossBetween val="between"/>
      </c:valAx>
      <c:spPr>
        <a:noFill/>
      </c:spPr>
    </c:plotArea>
    <c:legend>
      <c:legendPos val="r"/>
      <c:layout>
        <c:manualLayout>
          <c:xMode val="edge"/>
          <c:yMode val="edge"/>
          <c:x val="0.78176858974358976"/>
          <c:y val="8.2003703703703482E-2"/>
          <c:w val="0.2182313989429053"/>
          <c:h val="0.21246275491635144"/>
        </c:manualLayout>
      </c:layout>
      <c:spPr>
        <a:noFill/>
      </c:spPr>
      <c:txPr>
        <a:bodyPr/>
        <a:lstStyle/>
        <a:p>
          <a:pPr>
            <a:defRPr sz="1400"/>
          </a:pPr>
          <a:endParaRPr lang="ja-JP"/>
        </a:p>
      </c:txPr>
    </c:legend>
    <c:plotVisOnly val="1"/>
  </c:chart>
  <c:spPr>
    <a:noFill/>
    <a:ln>
      <a:noFill/>
    </a:ln>
  </c:spPr>
  <c:txPr>
    <a:bodyPr/>
    <a:lstStyle/>
    <a:p>
      <a:pPr>
        <a:defRPr sz="900"/>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solidFill>
                <a:latin typeface="+mn-lt"/>
                <a:ea typeface="+mn-ea"/>
                <a:cs typeface="+mn-cs"/>
              </a:defRPr>
            </a:pPr>
            <a:r>
              <a:rPr lang="en-US" altLang="ja-JP" sz="1800" b="0" dirty="0" smtClean="0"/>
              <a:t>Changes in number</a:t>
            </a:r>
            <a:r>
              <a:rPr lang="en-US" altLang="ja-JP" sz="1800" b="0" baseline="0" dirty="0" smtClean="0"/>
              <a:t> of patches</a:t>
            </a:r>
            <a:endParaRPr lang="ja-JP" altLang="en-US" sz="1800" b="0" dirty="0" smtClean="0"/>
          </a:p>
        </c:rich>
      </c:tx>
      <c:layout>
        <c:manualLayout>
          <c:xMode val="edge"/>
          <c:yMode val="edge"/>
          <c:x val="0.22225534188034199"/>
          <c:y val="0"/>
        </c:manualLayout>
      </c:layout>
    </c:title>
    <c:plotArea>
      <c:layout>
        <c:manualLayout>
          <c:layoutTarget val="inner"/>
          <c:xMode val="edge"/>
          <c:yMode val="edge"/>
          <c:x val="0.13551430181973204"/>
          <c:y val="0.11569592813748612"/>
          <c:w val="0.84155030363658401"/>
          <c:h val="0.677039259259265"/>
        </c:manualLayout>
      </c:layout>
      <c:lineChart>
        <c:grouping val="standard"/>
        <c:ser>
          <c:idx val="0"/>
          <c:order val="0"/>
          <c:tx>
            <c:v>core</c:v>
          </c:tx>
          <c:spPr>
            <a:ln>
              <a:solidFill>
                <a:srgbClr val="00B050"/>
              </a:solidFill>
            </a:ln>
          </c:spPr>
          <c:marker>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Sheet1!$D$2:$D$12</c:f>
              <c:numCache>
                <c:formatCode>General</c:formatCode>
                <c:ptCount val="11"/>
                <c:pt idx="0">
                  <c:v>534</c:v>
                </c:pt>
                <c:pt idx="1">
                  <c:v>242</c:v>
                </c:pt>
                <c:pt idx="2">
                  <c:v>100</c:v>
                </c:pt>
                <c:pt idx="3">
                  <c:v>185</c:v>
                </c:pt>
                <c:pt idx="4">
                  <c:v>248</c:v>
                </c:pt>
                <c:pt idx="5">
                  <c:v>218</c:v>
                </c:pt>
                <c:pt idx="6">
                  <c:v>80</c:v>
                </c:pt>
                <c:pt idx="7">
                  <c:v>86</c:v>
                </c:pt>
                <c:pt idx="8">
                  <c:v>74</c:v>
                </c:pt>
                <c:pt idx="9">
                  <c:v>28</c:v>
                </c:pt>
                <c:pt idx="10">
                  <c:v>25</c:v>
                </c:pt>
              </c:numCache>
            </c:numRef>
          </c:val>
        </c:ser>
        <c:ser>
          <c:idx val="1"/>
          <c:order val="1"/>
          <c:tx>
            <c:v>noncore</c:v>
          </c:tx>
          <c:spPr>
            <a:ln>
              <a:solidFill>
                <a:schemeClr val="accent6">
                  <a:lumMod val="50000"/>
                </a:schemeClr>
              </a:solidFill>
            </a:ln>
          </c:spPr>
          <c:marker>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Sheet1!$I$2:$I$12</c:f>
              <c:numCache>
                <c:formatCode>General</c:formatCode>
                <c:ptCount val="11"/>
                <c:pt idx="0">
                  <c:v>54</c:v>
                </c:pt>
                <c:pt idx="1">
                  <c:v>68</c:v>
                </c:pt>
                <c:pt idx="2">
                  <c:v>154</c:v>
                </c:pt>
                <c:pt idx="3">
                  <c:v>226</c:v>
                </c:pt>
                <c:pt idx="4">
                  <c:v>174</c:v>
                </c:pt>
                <c:pt idx="5">
                  <c:v>252</c:v>
                </c:pt>
                <c:pt idx="6">
                  <c:v>94</c:v>
                </c:pt>
                <c:pt idx="7">
                  <c:v>56</c:v>
                </c:pt>
                <c:pt idx="8">
                  <c:v>67</c:v>
                </c:pt>
                <c:pt idx="9">
                  <c:v>69</c:v>
                </c:pt>
                <c:pt idx="10">
                  <c:v>27</c:v>
                </c:pt>
              </c:numCache>
            </c:numRef>
          </c:val>
        </c:ser>
        <c:marker val="1"/>
        <c:axId val="61942016"/>
        <c:axId val="61944576"/>
      </c:lineChart>
      <c:catAx>
        <c:axId val="61942016"/>
        <c:scaling>
          <c:orientation val="minMax"/>
        </c:scaling>
        <c:axPos val="b"/>
        <c:title>
          <c:tx>
            <c:rich>
              <a:bodyPr/>
              <a:lstStyle/>
              <a:p>
                <a:pPr>
                  <a:defRPr sz="1400" b="0"/>
                </a:pPr>
                <a:r>
                  <a:rPr lang="en-US" altLang="ja-JP" sz="1400" b="0" dirty="0" smtClean="0"/>
                  <a:t>Year</a:t>
                </a:r>
                <a:endParaRPr lang="ja-JP" altLang="en-US" sz="1400" b="0" dirty="0"/>
              </a:p>
            </c:rich>
          </c:tx>
          <c:layout/>
        </c:title>
        <c:numFmt formatCode="General" sourceLinked="1"/>
        <c:tickLblPos val="nextTo"/>
        <c:txPr>
          <a:bodyPr/>
          <a:lstStyle/>
          <a:p>
            <a:pPr>
              <a:defRPr sz="1100"/>
            </a:pPr>
            <a:endParaRPr lang="ja-JP"/>
          </a:p>
        </c:txPr>
        <c:crossAx val="61944576"/>
        <c:crosses val="autoZero"/>
        <c:auto val="1"/>
        <c:lblAlgn val="ctr"/>
        <c:lblOffset val="100"/>
      </c:catAx>
      <c:valAx>
        <c:axId val="61944576"/>
        <c:scaling>
          <c:orientation val="minMax"/>
        </c:scaling>
        <c:axPos val="l"/>
        <c:majorGridlines/>
        <c:title>
          <c:tx>
            <c:rich>
              <a:bodyPr rot="-5400000" vert="horz"/>
              <a:lstStyle/>
              <a:p>
                <a:pPr>
                  <a:defRPr sz="1400" b="0"/>
                </a:pPr>
                <a:r>
                  <a:rPr lang="en-US" sz="1400" b="0" dirty="0" smtClean="0"/>
                  <a:t>Number of patches</a:t>
                </a:r>
                <a:endParaRPr lang="en-US" sz="1400" b="0" dirty="0"/>
              </a:p>
            </c:rich>
          </c:tx>
          <c:layout/>
        </c:title>
        <c:numFmt formatCode="General" sourceLinked="1"/>
        <c:tickLblPos val="nextTo"/>
        <c:crossAx val="61942016"/>
        <c:crosses val="autoZero"/>
        <c:crossBetween val="between"/>
      </c:valAx>
      <c:spPr>
        <a:noFill/>
      </c:spPr>
    </c:plotArea>
    <c:legend>
      <c:legendPos val="r"/>
      <c:layout>
        <c:manualLayout>
          <c:xMode val="edge"/>
          <c:yMode val="edge"/>
          <c:x val="0.76892692307692312"/>
          <c:y val="0.13089185185185184"/>
          <c:w val="0.23107307692307538"/>
          <c:h val="0.17775559282034725"/>
        </c:manualLayout>
      </c:layout>
      <c:spPr>
        <a:noFill/>
      </c:spPr>
      <c:txPr>
        <a:bodyPr/>
        <a:lstStyle/>
        <a:p>
          <a:pPr>
            <a:defRPr sz="1400"/>
          </a:pPr>
          <a:endParaRPr lang="ja-JP"/>
        </a:p>
      </c:txPr>
    </c:legend>
    <c:plotVisOnly val="1"/>
  </c:chart>
  <c:spPr>
    <a:no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en-US" sz="1800" b="0" i="0" baseline="0" dirty="0" smtClean="0"/>
              <a:t>Changes in code review rate</a:t>
            </a:r>
            <a:endParaRPr lang="ja-JP" sz="1800" b="0" i="0" baseline="0" dirty="0"/>
          </a:p>
        </c:rich>
      </c:tx>
      <c:layout>
        <c:manualLayout>
          <c:xMode val="edge"/>
          <c:yMode val="edge"/>
          <c:x val="0.23859700854700872"/>
          <c:y val="2.3518518518518518E-2"/>
        </c:manualLayout>
      </c:layout>
    </c:title>
    <c:plotArea>
      <c:layout>
        <c:manualLayout>
          <c:layoutTarget val="inner"/>
          <c:xMode val="edge"/>
          <c:yMode val="edge"/>
          <c:x val="0.12871452991452967"/>
          <c:y val="0.13186814814814821"/>
          <c:w val="0.83973632478631899"/>
          <c:h val="0.66190888888889843"/>
        </c:manualLayout>
      </c:layout>
      <c:lineChart>
        <c:grouping val="standard"/>
        <c:ser>
          <c:idx val="0"/>
          <c:order val="0"/>
          <c:tx>
            <c:v>core</c:v>
          </c:tx>
          <c:spPr>
            <a:ln>
              <a:solidFill>
                <a:srgbClr val="00B050"/>
              </a:solidFill>
            </a:ln>
          </c:spPr>
          <c:marker>
            <c:symbol val="diamond"/>
            <c:size val="7"/>
            <c:spPr>
              <a:solidFill>
                <a:srgbClr val="00B050"/>
              </a:solidFill>
              <a:ln>
                <a:solidFill>
                  <a:srgbClr val="00B050"/>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Sheet1!$F$2:$F$12</c:f>
              <c:numCache>
                <c:formatCode>General</c:formatCode>
                <c:ptCount val="11"/>
                <c:pt idx="0">
                  <c:v>78.089887640449419</c:v>
                </c:pt>
                <c:pt idx="1">
                  <c:v>69.421487603305792</c:v>
                </c:pt>
                <c:pt idx="2">
                  <c:v>56.000000000000007</c:v>
                </c:pt>
                <c:pt idx="3">
                  <c:v>60.540540540540547</c:v>
                </c:pt>
                <c:pt idx="4">
                  <c:v>67.741935483871927</c:v>
                </c:pt>
                <c:pt idx="5">
                  <c:v>65.137614678899126</c:v>
                </c:pt>
                <c:pt idx="6">
                  <c:v>72.5</c:v>
                </c:pt>
                <c:pt idx="7">
                  <c:v>74.418604651164031</c:v>
                </c:pt>
                <c:pt idx="8">
                  <c:v>71.621621621621628</c:v>
                </c:pt>
                <c:pt idx="9">
                  <c:v>67.857142857142819</c:v>
                </c:pt>
                <c:pt idx="10">
                  <c:v>60</c:v>
                </c:pt>
              </c:numCache>
            </c:numRef>
          </c:val>
        </c:ser>
        <c:ser>
          <c:idx val="1"/>
          <c:order val="1"/>
          <c:tx>
            <c:v>noncore</c:v>
          </c:tx>
          <c:spPr>
            <a:ln>
              <a:solidFill>
                <a:schemeClr val="accent6">
                  <a:lumMod val="50000"/>
                </a:schemeClr>
              </a:solidFill>
            </a:ln>
          </c:spPr>
          <c:marker>
            <c:symbol val="square"/>
            <c:size val="7"/>
            <c:spPr>
              <a:solidFill>
                <a:schemeClr val="accent6">
                  <a:lumMod val="50000"/>
                </a:schemeClr>
              </a:solidFill>
              <a:ln>
                <a:solidFill>
                  <a:schemeClr val="accent6">
                    <a:lumMod val="50000"/>
                  </a:schemeClr>
                </a:solidFill>
              </a:ln>
            </c:spPr>
          </c:marker>
          <c:cat>
            <c:numRef>
              <c:f>Sheet1!$A$2:$A$12</c:f>
              <c:numCache>
                <c:formatCode>General</c:formatCode>
                <c:ptCount val="11"/>
                <c:pt idx="0">
                  <c:v>1997</c:v>
                </c:pt>
                <c:pt idx="1">
                  <c:v>1998</c:v>
                </c:pt>
                <c:pt idx="2">
                  <c:v>1999</c:v>
                </c:pt>
                <c:pt idx="3">
                  <c:v>2000</c:v>
                </c:pt>
                <c:pt idx="4">
                  <c:v>2001</c:v>
                </c:pt>
                <c:pt idx="5">
                  <c:v>2002</c:v>
                </c:pt>
                <c:pt idx="6">
                  <c:v>2003</c:v>
                </c:pt>
                <c:pt idx="7">
                  <c:v>2004</c:v>
                </c:pt>
                <c:pt idx="8">
                  <c:v>2005</c:v>
                </c:pt>
                <c:pt idx="9">
                  <c:v>2006</c:v>
                </c:pt>
                <c:pt idx="10">
                  <c:v>2007</c:v>
                </c:pt>
              </c:numCache>
            </c:numRef>
          </c:cat>
          <c:val>
            <c:numRef>
              <c:f>Sheet1!$K$2:$K$12</c:f>
              <c:numCache>
                <c:formatCode>General</c:formatCode>
                <c:ptCount val="11"/>
                <c:pt idx="0">
                  <c:v>75.925925925925924</c:v>
                </c:pt>
                <c:pt idx="1">
                  <c:v>51.470588235294095</c:v>
                </c:pt>
                <c:pt idx="2">
                  <c:v>62.987012987012974</c:v>
                </c:pt>
                <c:pt idx="3">
                  <c:v>51.327433628318545</c:v>
                </c:pt>
                <c:pt idx="4">
                  <c:v>55.172413793103452</c:v>
                </c:pt>
                <c:pt idx="5">
                  <c:v>65.079365079365076</c:v>
                </c:pt>
                <c:pt idx="6">
                  <c:v>63.829787234042101</c:v>
                </c:pt>
                <c:pt idx="7">
                  <c:v>51.785714285714292</c:v>
                </c:pt>
                <c:pt idx="8">
                  <c:v>55.223880597014926</c:v>
                </c:pt>
                <c:pt idx="9">
                  <c:v>42.028985507245999</c:v>
                </c:pt>
                <c:pt idx="10">
                  <c:v>48.148148148148643</c:v>
                </c:pt>
              </c:numCache>
            </c:numRef>
          </c:val>
        </c:ser>
        <c:ser>
          <c:idx val="2"/>
          <c:order val="2"/>
          <c:tx>
            <c:strRef>
              <c:f>Sheet1!$P$1</c:f>
              <c:strCache>
                <c:ptCount val="1"/>
                <c:pt idx="0">
                  <c:v>p値</c:v>
                </c:pt>
              </c:strCache>
            </c:strRef>
          </c:tx>
          <c:spPr>
            <a:ln w="28575">
              <a:noFill/>
            </a:ln>
          </c:spPr>
          <c:marker>
            <c:symbol val="none"/>
          </c:marker>
          <c:dLbls>
            <c:dLbl>
              <c:idx val="0"/>
              <c:layout>
                <c:manualLayout>
                  <c:x val="-3.1427059236585932E-2"/>
                  <c:y val="-0.78027977035520391"/>
                </c:manualLayout>
              </c:layout>
              <c:showVal val="1"/>
            </c:dLbl>
            <c:dLbl>
              <c:idx val="1"/>
              <c:layout>
                <c:manualLayout>
                  <c:x val="-3.3275709779915133E-2"/>
                  <c:y val="-0.78111712847694137"/>
                </c:manualLayout>
              </c:layout>
              <c:showVal val="1"/>
            </c:dLbl>
            <c:dLbl>
              <c:idx val="2"/>
              <c:layout>
                <c:manualLayout>
                  <c:x val="-3.5124360323243099E-2"/>
                  <c:y val="-0.77861374872479061"/>
                </c:manualLayout>
              </c:layout>
              <c:showVal val="1"/>
            </c:dLbl>
            <c:dLbl>
              <c:idx val="3"/>
              <c:layout>
                <c:manualLayout>
                  <c:x val="-3.3275709779915133E-2"/>
                  <c:y val="-0.7814450714474257"/>
                </c:manualLayout>
              </c:layout>
              <c:showVal val="1"/>
            </c:dLbl>
            <c:dLbl>
              <c:idx val="4"/>
              <c:layout>
                <c:manualLayout>
                  <c:x val="-2.9578408693257344E-2"/>
                  <c:y val="-0.78109238227048061"/>
                </c:manualLayout>
              </c:layout>
              <c:showVal val="1"/>
            </c:dLbl>
            <c:dLbl>
              <c:idx val="5"/>
              <c:layout>
                <c:manualLayout>
                  <c:x val="-3.1427059236585932E-2"/>
                  <c:y val="-0.77295110327953398"/>
                </c:manualLayout>
              </c:layout>
              <c:showVal val="1"/>
            </c:dLbl>
            <c:dLbl>
              <c:idx val="6"/>
              <c:layout>
                <c:manualLayout>
                  <c:x val="-3.1427059236585932E-2"/>
                  <c:y val="-0.77578242600215463"/>
                </c:manualLayout>
              </c:layout>
              <c:showVal val="1"/>
            </c:dLbl>
            <c:dLbl>
              <c:idx val="7"/>
              <c:layout>
                <c:manualLayout>
                  <c:x val="-3.3275709779915133E-2"/>
                  <c:y val="-0.78395179528154491"/>
                </c:manualLayout>
              </c:layout>
              <c:showVal val="1"/>
            </c:dLbl>
            <c:dLbl>
              <c:idx val="8"/>
              <c:layout>
                <c:manualLayout>
                  <c:x val="-3.1427059236585932E-2"/>
                  <c:y val="-0.77830074265373284"/>
                </c:manualLayout>
              </c:layout>
              <c:showVal val="1"/>
            </c:dLbl>
            <c:dLbl>
              <c:idx val="9"/>
              <c:layout>
                <c:manualLayout>
                  <c:x val="-3.1427059236585932E-2"/>
                  <c:y val="-0.78097779172879223"/>
                </c:manualLayout>
              </c:layout>
              <c:showVal val="1"/>
            </c:dLbl>
            <c:dLbl>
              <c:idx val="10"/>
              <c:layout>
                <c:manualLayout>
                  <c:x val="-3.1427059236585932E-2"/>
                  <c:y val="-0.78607484144592754"/>
                </c:manualLayout>
              </c:layout>
              <c:showVal val="1"/>
            </c:dLbl>
            <c:numFmt formatCode="#,##0.00;[Red]\-#,##0.00" sourceLinked="0"/>
            <c:showVal val="1"/>
          </c:dLbls>
          <c:val>
            <c:numRef>
              <c:f>Sheet1!$P$2:$P$12</c:f>
              <c:numCache>
                <c:formatCode>General</c:formatCode>
                <c:ptCount val="11"/>
                <c:pt idx="0">
                  <c:v>0.71498099999999998</c:v>
                </c:pt>
                <c:pt idx="1">
                  <c:v>5.9415140000000114E-3</c:v>
                </c:pt>
                <c:pt idx="2">
                  <c:v>0.266295</c:v>
                </c:pt>
                <c:pt idx="3">
                  <c:v>6.1524178999999846E-2</c:v>
                </c:pt>
                <c:pt idx="4">
                  <c:v>8.6320000000000008E-3</c:v>
                </c:pt>
                <c:pt idx="5">
                  <c:v>0.98945818999998836</c:v>
                </c:pt>
                <c:pt idx="6">
                  <c:v>0.22244500000000184</c:v>
                </c:pt>
                <c:pt idx="7">
                  <c:v>5.5609670000000104E-3</c:v>
                </c:pt>
                <c:pt idx="8">
                  <c:v>4.3004000000000002E-3</c:v>
                </c:pt>
                <c:pt idx="9">
                  <c:v>2.1138865999999999E-2</c:v>
                </c:pt>
                <c:pt idx="10">
                  <c:v>0.39169100000000001</c:v>
                </c:pt>
              </c:numCache>
            </c:numRef>
          </c:val>
        </c:ser>
        <c:marker val="1"/>
        <c:axId val="61962880"/>
        <c:axId val="61977344"/>
      </c:lineChart>
      <c:catAx>
        <c:axId val="61962880"/>
        <c:scaling>
          <c:orientation val="minMax"/>
        </c:scaling>
        <c:axPos val="b"/>
        <c:title>
          <c:tx>
            <c:rich>
              <a:bodyPr/>
              <a:lstStyle/>
              <a:p>
                <a:pPr>
                  <a:defRPr sz="1400" b="0"/>
                </a:pPr>
                <a:r>
                  <a:rPr lang="en-US" altLang="ja-JP" sz="1400" b="0" dirty="0" smtClean="0"/>
                  <a:t>Year</a:t>
                </a:r>
                <a:endParaRPr lang="ja-JP" altLang="en-US" sz="1400" b="0" dirty="0"/>
              </a:p>
            </c:rich>
          </c:tx>
          <c:layout/>
        </c:title>
        <c:numFmt formatCode="General" sourceLinked="1"/>
        <c:tickLblPos val="nextTo"/>
        <c:txPr>
          <a:bodyPr/>
          <a:lstStyle/>
          <a:p>
            <a:pPr>
              <a:defRPr sz="1100"/>
            </a:pPr>
            <a:endParaRPr lang="ja-JP"/>
          </a:p>
        </c:txPr>
        <c:crossAx val="61977344"/>
        <c:crosses val="autoZero"/>
        <c:auto val="1"/>
        <c:lblAlgn val="ctr"/>
        <c:lblOffset val="100"/>
      </c:catAx>
      <c:valAx>
        <c:axId val="61977344"/>
        <c:scaling>
          <c:orientation val="minMax"/>
          <c:min val="40"/>
        </c:scaling>
        <c:axPos val="l"/>
        <c:majorGridlines/>
        <c:title>
          <c:tx>
            <c:rich>
              <a:bodyPr rot="-5400000" vert="horz"/>
              <a:lstStyle/>
              <a:p>
                <a:pPr>
                  <a:defRPr sz="1400" b="0"/>
                </a:pPr>
                <a:r>
                  <a:rPr lang="en-US" sz="1400" b="0" i="0" baseline="0" dirty="0" smtClean="0"/>
                  <a:t>Code review rate[%]</a:t>
                </a:r>
                <a:endParaRPr lang="en-US" sz="1400" b="0" i="0" baseline="0" dirty="0"/>
              </a:p>
            </c:rich>
          </c:tx>
          <c:layout>
            <c:manualLayout>
              <c:xMode val="edge"/>
              <c:yMode val="edge"/>
              <c:x val="1.6282051282051367E-2"/>
              <c:y val="0.20312222222222223"/>
            </c:manualLayout>
          </c:layout>
        </c:title>
        <c:numFmt formatCode="General" sourceLinked="1"/>
        <c:tickLblPos val="nextTo"/>
        <c:crossAx val="61962880"/>
        <c:crosses val="autoZero"/>
        <c:crossBetween val="between"/>
      </c:valAx>
      <c:spPr>
        <a:noFill/>
      </c:spPr>
    </c:plotArea>
    <c:legend>
      <c:legendPos val="r"/>
      <c:legendEntry>
        <c:idx val="2"/>
        <c:delete val="1"/>
      </c:legendEntry>
      <c:layout>
        <c:manualLayout>
          <c:xMode val="edge"/>
          <c:yMode val="edge"/>
          <c:x val="0.7719307692307692"/>
          <c:y val="0.12892962962962962"/>
          <c:w val="0.22806933677863941"/>
          <c:h val="0.1616574565281462"/>
        </c:manualLayout>
      </c:layout>
      <c:spPr>
        <a:noFill/>
      </c:spPr>
      <c:txPr>
        <a:bodyPr/>
        <a:lstStyle/>
        <a:p>
          <a:pPr>
            <a:defRPr sz="1400"/>
          </a:pPr>
          <a:endParaRPr lang="ja-JP"/>
        </a:p>
      </c:txPr>
    </c:legend>
    <c:plotVisOnly val="1"/>
  </c:chart>
  <c:spPr>
    <a:noFill/>
    <a:ln>
      <a:noFill/>
    </a:ln>
  </c:sp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1973357F-0A18-46D2-959D-02DE2BE608ED}" type="datetimeFigureOut">
              <a:rPr kumimoji="1" lang="ja-JP" altLang="en-US" smtClean="0"/>
              <a:pPr/>
              <a:t>2009/10/22</a:t>
            </a:fld>
            <a:endParaRPr kumimoji="1"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BD6591D5-43BA-428C-822A-E05AD13225BA}"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5123" name="Rectangle 3"/>
          <p:cNvSpPr>
            <a:spLocks noGrp="1" noChangeArrowheads="1"/>
          </p:cNvSpPr>
          <p:nvPr>
            <p:ph type="dt" idx="1"/>
          </p:nvPr>
        </p:nvSpPr>
        <p:spPr bwMode="auto">
          <a:xfrm>
            <a:off x="3855838"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5124"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126" name="Rectangle 6"/>
          <p:cNvSpPr>
            <a:spLocks noGrp="1" noChangeArrowheads="1"/>
          </p:cNvSpPr>
          <p:nvPr>
            <p:ph type="ftr" sz="quarter" idx="4"/>
          </p:nvPr>
        </p:nvSpPr>
        <p:spPr bwMode="auto">
          <a:xfrm>
            <a:off x="0"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5127" name="Rectangle 7"/>
          <p:cNvSpPr>
            <a:spLocks noGrp="1" noChangeArrowheads="1"/>
          </p:cNvSpPr>
          <p:nvPr>
            <p:ph type="sldNum" sz="quarter" idx="5"/>
          </p:nvPr>
        </p:nvSpPr>
        <p:spPr bwMode="auto">
          <a:xfrm>
            <a:off x="3855838"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B5234F4-4FB2-4DF3-B967-C2546D3A0502}"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4BFD26-4322-4D48-9812-9CA97D7149DB}" type="slidenum">
              <a:rPr lang="en-US" altLang="ja-JP"/>
              <a:pPr/>
              <a:t>0</a:t>
            </a:fld>
            <a:endParaRPr lang="en-US" altLang="ja-JP"/>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r>
              <a:rPr lang="en-US" altLang="ja-JP" dirty="0" smtClean="0"/>
              <a:t>My name is Shoji Fujita. I am a master course student at Nara Institute of Science and Technology in Japan.</a:t>
            </a:r>
          </a:p>
          <a:p>
            <a:endParaRPr lang="en-US" altLang="ja-JP" dirty="0" smtClean="0"/>
          </a:p>
          <a:p>
            <a:r>
              <a:rPr lang="en-US" altLang="ja-JP" dirty="0" smtClean="0"/>
              <a:t>I'd like to thank you all for coming here today.</a:t>
            </a:r>
          </a:p>
          <a:p>
            <a:endParaRPr lang="en-US" altLang="ja-JP" dirty="0" smtClean="0"/>
          </a:p>
          <a:p>
            <a:r>
              <a:rPr lang="en-US" altLang="ja-JP" dirty="0" smtClean="0"/>
              <a:t>The title of my research is Analyzing Code Review Practices in the OSS Communities: Are OSS Communities Really Open?</a:t>
            </a:r>
          </a:p>
          <a:p>
            <a:endParaRPr lang="en-US" altLang="ja-JP" dirty="0" smtClean="0"/>
          </a:p>
          <a:p>
            <a:r>
              <a:rPr lang="en-US" altLang="ja-JP" dirty="0" smtClean="0"/>
              <a:t>This research aims to investigate how the code review rate affects the productivity of an OSS product.</a:t>
            </a:r>
            <a:endParaRPr lang="ja-JP" altLang="ja-JP"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In general, developers who voluntarily participate in the open source software community create OSS products.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If an OSS community needs high productivity, developers are more likely to accept contributions from new developers.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That is because some new developers likely to be valuable workers to create products.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When OSS communities don't accept contributions from new developers, they lose a lot of fresh new ideas and voluntary workers.</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The acceptance or rejection of contributions from new developers determines whether a community is open or closed.</a:t>
            </a:r>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en-US" altLang="ja-JP" dirty="0" smtClean="0"/>
              <a:t>In the next slide, I will illustrate the models of open and closed communities.</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kumimoji="1" lang="en-US" altLang="ja-JP" baseline="0" dirty="0" smtClean="0"/>
              <a:t>At the beginning, there is an OSS community consisting of some developers.</a:t>
            </a:r>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One day, a new face comes to participate in the community.</a:t>
            </a:r>
          </a:p>
          <a:p>
            <a:r>
              <a:rPr kumimoji="1" lang="en-US" altLang="ja-JP" baseline="0" dirty="0" smtClean="0"/>
              <a:t>At </a:t>
            </a:r>
            <a:r>
              <a:rPr kumimoji="1" lang="en-US" altLang="ja-JP" baseline="0" dirty="0" smtClean="0"/>
              <a:t>this point, the community selects one of two options.</a:t>
            </a:r>
          </a:p>
          <a:p>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One is that the community accepts the participation of the new member.</a:t>
            </a:r>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Another is that the community rejects or ignores the participation</a:t>
            </a:r>
            <a:r>
              <a:rPr kumimoji="1" lang="en-US" altLang="ja-JP" baseline="0" dirty="0" smtClean="0"/>
              <a:t>.</a:t>
            </a:r>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p>
          <a:p>
            <a:r>
              <a:rPr kumimoji="1" lang="en-US" altLang="ja-JP" baseline="0" dirty="0" smtClean="0"/>
              <a:t>An open community is likely to have new ideas and many contributions. So the community might be more productive or create OSS products with innovative features</a:t>
            </a:r>
            <a:r>
              <a:rPr kumimoji="1" lang="en-US" altLang="ja-JP" baseline="0" dirty="0" smtClean="0"/>
              <a:t>.</a:t>
            </a:r>
            <a:endParaRPr kumimoji="1" lang="en-US" altLang="ja-JP" baseline="0" dirty="0" smtClean="0"/>
          </a:p>
          <a:p>
            <a:endParaRPr kumimoji="1" lang="en-US" altLang="ja-JP" baseline="0" dirty="0" smtClean="0"/>
          </a:p>
          <a:p>
            <a:r>
              <a:rPr kumimoji="1" lang="en-US" altLang="ja-JP" baseline="0" dirty="0" smtClean="0"/>
              <a:t>In </a:t>
            </a:r>
            <a:r>
              <a:rPr kumimoji="1" lang="en-US" altLang="ja-JP" baseline="0" dirty="0" smtClean="0"/>
              <a:t>contrast, a closed community may easily maintain quality of products or have a speedy process for problem solving.</a:t>
            </a:r>
          </a:p>
          <a:p>
            <a:endParaRPr kumimoji="1" lang="en-US" altLang="ja-JP" baseline="0" dirty="0" smtClean="0"/>
          </a:p>
          <a:p>
            <a:r>
              <a:rPr kumimoji="1" lang="en-US" altLang="ja-JP" baseline="0" dirty="0" smtClean="0"/>
              <a:t>Based on such a model...</a:t>
            </a:r>
            <a:endParaRPr kumimoji="1" lang="en-US" altLang="ja-JP" sz="1200" b="0" kern="1200" baseline="0" dirty="0" smtClean="0">
              <a:solidFill>
                <a:schemeClr val="tx1"/>
              </a:solidFill>
              <a:latin typeface="+mn-lt"/>
              <a:ea typeface="+mn-ea"/>
              <a:cs typeface="+mn-cs"/>
            </a:endParaRPr>
          </a:p>
        </p:txBody>
      </p:sp>
      <p:sp>
        <p:nvSpPr>
          <p:cNvPr id="4" name="スライド番号プレースホルダ 3"/>
          <p:cNvSpPr>
            <a:spLocks noGrp="1"/>
          </p:cNvSpPr>
          <p:nvPr>
            <p:ph type="sldNum" sz="quarter" idx="10"/>
          </p:nvPr>
        </p:nvSpPr>
        <p:spPr/>
        <p:txBody>
          <a:bodyPr/>
          <a:lstStyle/>
          <a:p>
            <a:fld id="{94C6B12A-C783-4702-BDF6-9A464ACD1369}"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The objective of my research is to investigate whether the code review rate is a good indicator of the productivity and quality of OSS product.</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a:t>
            </a:r>
            <a:r>
              <a:rPr kumimoji="1" lang="ja-JP" altLang="en-US" baseline="0" dirty="0" smtClean="0"/>
              <a:t>クリック</a:t>
            </a:r>
            <a:r>
              <a:rPr kumimoji="1" lang="en-US" altLang="ja-JP" baseline="0" dirty="0" smtClean="0"/>
              <a:t>]</a:t>
            </a:r>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At this time, I present my research results on the underlined part of the objective. Focus on the productivity.</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To attain the objective, I analyzed the correlations between the code review rate and the number of developers and patches using developers' e-mail lists.</a:t>
            </a:r>
          </a:p>
          <a:p>
            <a:pPr marL="0" marR="0" lvl="1" indent="0" algn="l" defTabSz="914400" rtl="0" eaLnBrk="1" fontAlgn="base" latinLnBrk="0" hangingPunct="1">
              <a:lnSpc>
                <a:spcPct val="100000"/>
              </a:lnSpc>
              <a:spcBef>
                <a:spcPct val="30000"/>
              </a:spcBef>
              <a:spcAft>
                <a:spcPct val="0"/>
              </a:spcAft>
              <a:buClrTx/>
              <a:buSzTx/>
              <a:buFontTx/>
              <a:buNone/>
              <a:tabLst/>
              <a:defRPr/>
            </a:pPr>
            <a:endParaRPr kumimoji="1" lang="en-US" altLang="ja-JP" baseline="0"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kumimoji="1" lang="en-US" altLang="ja-JP" baseline="0" dirty="0" smtClean="0"/>
              <a:t>In this research, I define the phrase "code review rate" as</a:t>
            </a:r>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equation.</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In most open source software development, the practice is that core developers have to review a patch posted by non-core developers before the patch is accepted and used in the software.</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So I focused on this process.</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 defined an open community as one where contributions by non-core developers are reviewed as frequently as contributions by core developers. I defined the core developers as those who have commit permission.</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Then the code review rate is described as the number of patches reviewed by developers divided by the number of patches posted by developers.</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figure shows an example of the changes in the code review rate between core and non-core developers. The x-axis shows the years, while the Y. axis shows the review rate.</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The green line is the code review rate for core </a:t>
            </a:r>
            <a:r>
              <a:rPr kumimoji="1" lang="en-US" altLang="ja-JP" dirty="0" err="1" smtClean="0"/>
              <a:t>developers.The</a:t>
            </a:r>
            <a:r>
              <a:rPr kumimoji="1" lang="en-US" altLang="ja-JP" dirty="0" smtClean="0"/>
              <a:t> </a:t>
            </a:r>
            <a:r>
              <a:rPr kumimoji="1" lang="en-US" altLang="ja-JP" dirty="0" smtClean="0"/>
              <a:t>black line is the code review rate for non-core developers. </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As the figure shows, if all patches were reviewed regardless of their source, the difference in the code review rates would be small, and the community would be regarded as open. </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However, if the patches posted by core developers are more likely to be reviewed, then the difference in the code review rates is large, and the community would be regarded as closed.</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Based on this example...</a:t>
            </a:r>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 made two hypotheses of the affects of the code review rate.</a:t>
            </a:r>
          </a:p>
          <a:p>
            <a:endParaRPr kumimoji="1" lang="en-US" altLang="ja-JP" dirty="0" smtClean="0"/>
          </a:p>
          <a:p>
            <a:r>
              <a:rPr kumimoji="1" lang="en-US" altLang="ja-JP" dirty="0" smtClean="0"/>
              <a:t>Hypothesis one. When the community is open</a:t>
            </a:r>
            <a:r>
              <a:rPr kumimoji="1" lang="en-US" altLang="ja-JP" baseline="0" dirty="0" smtClean="0"/>
              <a:t> or </a:t>
            </a:r>
            <a:r>
              <a:rPr kumimoji="1" lang="en-US" altLang="ja-JP" dirty="0" smtClean="0"/>
              <a:t>closed, non-core members will increase or decrease over time.</a:t>
            </a:r>
          </a:p>
          <a:p>
            <a:endParaRPr kumimoji="1" lang="en-US" altLang="ja-JP" dirty="0" smtClean="0"/>
          </a:p>
          <a:p>
            <a:r>
              <a:rPr kumimoji="1" lang="en-US" altLang="ja-JP" dirty="0" smtClean="0"/>
              <a:t>Hypothesis two. When the community is open or closed, the number of contributions from non-core members will increase or decrease over time.</a:t>
            </a:r>
            <a:endParaRPr kumimoji="1" lang="ja-JP" altLang="en-US" dirty="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 investigated the Apache http server that is a Web server product with the biggest market share.</a:t>
            </a:r>
          </a:p>
          <a:p>
            <a:endParaRPr kumimoji="1" lang="en-US" altLang="ja-JP" dirty="0" smtClean="0"/>
          </a:p>
          <a:p>
            <a:r>
              <a:rPr kumimoji="1" lang="en-US" altLang="ja-JP" dirty="0" smtClean="0"/>
              <a:t>The target data is developers e-mail lists and subversion log messages.</a:t>
            </a:r>
          </a:p>
          <a:p>
            <a:endParaRPr kumimoji="1" lang="en-US" altLang="ja-JP" dirty="0" smtClean="0"/>
          </a:p>
          <a:p>
            <a:r>
              <a:rPr kumimoji="1" lang="en-US" altLang="ja-JP" dirty="0" smtClean="0"/>
              <a:t>The analysis term is 1997 to 2007. </a:t>
            </a:r>
          </a:p>
          <a:p>
            <a:endParaRPr kumimoji="1" lang="en-US" altLang="ja-JP" dirty="0" smtClean="0"/>
          </a:p>
          <a:p>
            <a:r>
              <a:rPr kumimoji="1" lang="en-US" altLang="ja-JP" dirty="0" smtClean="0"/>
              <a:t>The number of e-mails is about 100 thousand, while the number of e-mails with attached patches is about 3 thousand.</a:t>
            </a:r>
            <a:endParaRPr kumimoji="1" lang="ja-JP" altLang="en-US" dirty="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920750" y="746125"/>
            <a:ext cx="4962525" cy="3722688"/>
          </a:xfrm>
        </p:spPr>
      </p:sp>
      <p:sp>
        <p:nvSpPr>
          <p:cNvPr id="3" name="ノート プレースホルダ 2"/>
          <p:cNvSpPr>
            <a:spLocks noGrp="1"/>
          </p:cNvSpPr>
          <p:nvPr>
            <p:ph type="body" idx="1"/>
          </p:nvPr>
        </p:nvSpPr>
        <p:spPr/>
        <p:txBody>
          <a:bodyPr>
            <a:normAutofit fontScale="77500" lnSpcReduction="20000"/>
          </a:bodyPr>
          <a:lstStyle/>
          <a:p>
            <a:r>
              <a:rPr kumimoji="1" lang="en-US" altLang="ja-JP" dirty="0" smtClean="0"/>
              <a:t>Now I would like to explain the results.</a:t>
            </a:r>
          </a:p>
          <a:p>
            <a:r>
              <a:rPr kumimoji="1" lang="en-US" altLang="ja-JP" dirty="0" smtClean="0"/>
              <a:t>At first, I investigated the relationship between the code review rate and the number of developers. </a:t>
            </a:r>
          </a:p>
          <a:p>
            <a:r>
              <a:rPr kumimoji="1" lang="en-US" altLang="ja-JP" dirty="0" smtClean="0"/>
              <a:t>Please look at the top figure. </a:t>
            </a:r>
          </a:p>
          <a:p>
            <a:endParaRPr kumimoji="1" lang="en-US" altLang="ja-JP" dirty="0" smtClean="0"/>
          </a:p>
          <a:p>
            <a:r>
              <a:rPr kumimoji="1" lang="en-US" altLang="ja-JP" dirty="0" smtClean="0"/>
              <a:t>This figure shows the changes in percentage of code review patches. In other words, this figure shows if a community is open or closed.</a:t>
            </a:r>
          </a:p>
          <a:p>
            <a:r>
              <a:rPr kumimoji="1" lang="en-US" altLang="ja-JP" dirty="0" smtClean="0"/>
              <a:t>The x-axis shows the years 1997 to 2007. The Y. axis shows the percentage of reviewed patches. </a:t>
            </a:r>
          </a:p>
          <a:p>
            <a:r>
              <a:rPr kumimoji="1" lang="en-US" altLang="ja-JP" dirty="0" smtClean="0"/>
              <a:t>The green line is the core developers. </a:t>
            </a:r>
            <a:r>
              <a:rPr kumimoji="1" lang="en-US" altLang="ja-JP" dirty="0" smtClean="0"/>
              <a:t>The </a:t>
            </a:r>
            <a:r>
              <a:rPr kumimoji="1" lang="en-US" altLang="ja-JP" dirty="0" smtClean="0"/>
              <a:t>black line is the non-core developers.</a:t>
            </a:r>
          </a:p>
          <a:p>
            <a:endParaRPr kumimoji="1" lang="en-US" altLang="ja-JP" dirty="0" smtClean="0"/>
          </a:p>
          <a:p>
            <a:r>
              <a:rPr kumimoji="1" lang="en-US" altLang="ja-JP" dirty="0" smtClean="0"/>
              <a:t>The bottom figure shows the changes in the number of developers. </a:t>
            </a:r>
          </a:p>
          <a:p>
            <a:r>
              <a:rPr kumimoji="1" lang="en-US" altLang="ja-JP" dirty="0" smtClean="0"/>
              <a:t>The x-axis shows the same years. However, the Y. axis is the number of developers.</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As the top figure shows, in the first half of the analysis period, the difference in the code review rate between core and non-core developers is small.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in the last half of the analysis period, the code review rates are different. In other words, during the first half, the community was open, however, in the last half, the community was closed.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The bottom figure shows that the number of core developers is stable for 11 years. </a:t>
            </a:r>
            <a:endParaRPr kumimoji="1" lang="en-US" altLang="ja-JP" baseline="0"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when the code review rates were similar, indicating that the community was open, the number of non-core developers increased.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In contrast, when the code review rates were different, indicating that the community was closed, the number of non-core developers decreased.</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kumimoji="1" lang="en-US" altLang="ja-JP" dirty="0" smtClean="0"/>
              <a:t>I investigated the relationship between the code review rate and the number of patches. </a:t>
            </a:r>
          </a:p>
          <a:p>
            <a:endParaRPr kumimoji="1" lang="en-US" altLang="ja-JP" dirty="0" smtClean="0"/>
          </a:p>
          <a:p>
            <a:r>
              <a:rPr kumimoji="1" lang="en-US" altLang="ja-JP" dirty="0" smtClean="0"/>
              <a:t>The top figure is the same as on the previous slide, showing changes in the percentage of code review patches.</a:t>
            </a:r>
          </a:p>
          <a:p>
            <a:endParaRPr kumimoji="1" lang="en-US" altLang="ja-JP" dirty="0" smtClean="0"/>
          </a:p>
          <a:p>
            <a:r>
              <a:rPr kumimoji="1" lang="en-US" altLang="ja-JP" dirty="0" smtClean="0"/>
              <a:t>The bottom figure shows changes in the number of patches.</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First, looking at the core developers, during the last half when there is a big difference in the code review rate, the number of patches sent by core developers decreased.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Second, looking at the non-core developers, during the first half with an open community, the number of patches sent by non-core developers increased. </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However, during the second half with a closed community, the number of patches sent by non-core developers decreased.</a:t>
            </a:r>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From this results, I can say that the code review rate affects the productivity of the product.</a:t>
            </a:r>
            <a:endParaRPr kumimoji="1" lang="en-US" altLang="ja-JP" baseline="0" dirty="0" smtClean="0"/>
          </a:p>
          <a:p>
            <a:endParaRPr kumimoji="1" lang="en-US" altLang="ja-JP" baseline="0" dirty="0" smtClean="0"/>
          </a:p>
          <a:p>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The Apache HTTP server community got closed after 2002. </a:t>
            </a:r>
          </a:p>
          <a:p>
            <a:endParaRPr kumimoji="1" lang="en-US" altLang="ja-JP" dirty="0" smtClean="0"/>
          </a:p>
          <a:p>
            <a:r>
              <a:rPr kumimoji="1" lang="en-US" altLang="ja-JP" dirty="0" smtClean="0"/>
              <a:t>The major version 2.0 was released in 2002, and novel functions such as triple X. and IPv6 were also supported in this version. </a:t>
            </a:r>
          </a:p>
          <a:p>
            <a:endParaRPr kumimoji="1" lang="en-US" altLang="ja-JP" dirty="0" smtClean="0"/>
          </a:p>
          <a:p>
            <a:r>
              <a:rPr kumimoji="1" lang="ja-JP" altLang="en-US" dirty="0" smtClean="0"/>
              <a:t>Ｉ</a:t>
            </a:r>
            <a:r>
              <a:rPr kumimoji="1" lang="en-US" altLang="ja-JP" dirty="0" smtClean="0"/>
              <a:t> believe that the community became closed in order to fix many bugs that were caused by novel functions.</a:t>
            </a:r>
            <a:endParaRPr kumimoji="1" lang="en-US" altLang="ja-JP" baseline="0"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In summary, I determined that the code review rate could be an indicator of OSS productivity. </a:t>
            </a:r>
          </a:p>
          <a:p>
            <a:endParaRPr kumimoji="1" lang="en-US" altLang="ja-JP" dirty="0" smtClean="0"/>
          </a:p>
          <a:p>
            <a:r>
              <a:rPr kumimoji="1" lang="en-US" altLang="ja-JP" dirty="0" smtClean="0"/>
              <a:t>When the project was open, the number of developers and patches increased. </a:t>
            </a:r>
          </a:p>
          <a:p>
            <a:endParaRPr kumimoji="1" lang="en-US" altLang="ja-JP" dirty="0" smtClean="0"/>
          </a:p>
          <a:p>
            <a:r>
              <a:rPr kumimoji="1" lang="en-US" altLang="ja-JP" dirty="0" smtClean="0"/>
              <a:t>When the project was closed, the number of developers and patches decreased.</a:t>
            </a:r>
          </a:p>
          <a:p>
            <a:endParaRPr kumimoji="1" lang="en-US" altLang="ja-JP" dirty="0" smtClean="0"/>
          </a:p>
          <a:p>
            <a:r>
              <a:rPr kumimoji="1" lang="en-US" altLang="ja-JP" dirty="0" smtClean="0"/>
              <a:t>For future work, I would like to analyze a case study of post-GRE SQL as an example of a closed community. </a:t>
            </a:r>
          </a:p>
          <a:p>
            <a:endParaRPr kumimoji="1" lang="en-US" altLang="ja-JP" dirty="0" smtClean="0"/>
          </a:p>
          <a:p>
            <a:r>
              <a:rPr kumimoji="1" lang="en-US" altLang="ja-JP" dirty="0" smtClean="0"/>
              <a:t>I would also like to investigate the relationship between the code review rate and the number of bugs in a product.</a:t>
            </a:r>
          </a:p>
          <a:p>
            <a:endParaRPr kumimoji="1" lang="en-US" altLang="ja-JP" dirty="0" smtClean="0"/>
          </a:p>
          <a:p>
            <a:r>
              <a:rPr kumimoji="1" lang="en-US" altLang="ja-JP" baseline="0" dirty="0" smtClean="0"/>
              <a:t>[</a:t>
            </a:r>
            <a:r>
              <a:rPr kumimoji="1" lang="ja-JP" altLang="en-US" baseline="0" dirty="0" smtClean="0"/>
              <a:t>クリック</a:t>
            </a:r>
            <a:r>
              <a:rPr kumimoji="1" lang="en-US" altLang="ja-JP" baseline="0" dirty="0" smtClean="0"/>
              <a:t>]</a:t>
            </a:r>
            <a:endParaRPr kumimoji="1" lang="en-US" altLang="ja-JP" dirty="0" smtClean="0"/>
          </a:p>
          <a:p>
            <a:r>
              <a:rPr kumimoji="1" lang="en-US" altLang="ja-JP" dirty="0" smtClean="0"/>
              <a:t>In the next slide I will explain the underlined part.</a:t>
            </a:r>
          </a:p>
          <a:p>
            <a:r>
              <a:rPr kumimoji="1" lang="en-US" altLang="ja-JP" dirty="0" smtClean="0"/>
              <a:t>The reason why I chosen to work on </a:t>
            </a:r>
            <a:r>
              <a:rPr kumimoji="1" lang="en-US" altLang="ja-JP" dirty="0" err="1" smtClean="0"/>
              <a:t>PostgreSQL</a:t>
            </a:r>
            <a:r>
              <a:rPr kumimoji="1" lang="en-US" altLang="ja-JP" dirty="0" smtClean="0"/>
              <a:t> is that...</a:t>
            </a:r>
            <a:endParaRPr lang="en-US" altLang="ja-JP" dirty="0" smtClean="0"/>
          </a:p>
        </p:txBody>
      </p:sp>
      <p:sp>
        <p:nvSpPr>
          <p:cNvPr id="4" name="スライド番号プレースホルダ 3"/>
          <p:cNvSpPr>
            <a:spLocks noGrp="1"/>
          </p:cNvSpPr>
          <p:nvPr>
            <p:ph type="sldNum" sz="quarter" idx="10"/>
          </p:nvPr>
        </p:nvSpPr>
        <p:spPr/>
        <p:txBody>
          <a:bodyPr/>
          <a:lstStyle/>
          <a:p>
            <a:fld id="{2BAE6E3F-79FF-4529-A399-B37ABCF4B4F9}"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The </a:t>
            </a:r>
            <a:r>
              <a:rPr kumimoji="1" lang="en-US" altLang="ja-JP" dirty="0" err="1" smtClean="0"/>
              <a:t>PostgreSQL</a:t>
            </a:r>
            <a:r>
              <a:rPr kumimoji="1" lang="en-US" altLang="ja-JP" dirty="0" smtClean="0"/>
              <a:t> community has developed an open-source database with a big market share. </a:t>
            </a:r>
          </a:p>
          <a:p>
            <a:endParaRPr kumimoji="1" lang="en-US" altLang="ja-JP" dirty="0" smtClean="0"/>
          </a:p>
          <a:p>
            <a:r>
              <a:rPr kumimoji="1" lang="en-US" altLang="ja-JP" dirty="0" smtClean="0"/>
              <a:t>The community is famous as a typical example of a closed community, with a small fixed number of committers.</a:t>
            </a:r>
          </a:p>
          <a:p>
            <a:endParaRPr kumimoji="1" lang="en-US" altLang="ja-JP" dirty="0" smtClean="0"/>
          </a:p>
          <a:p>
            <a:r>
              <a:rPr kumimoji="1" lang="en-US" altLang="ja-JP" dirty="0" smtClean="0"/>
              <a:t>This makes the </a:t>
            </a:r>
            <a:r>
              <a:rPr kumimoji="1" lang="en-US" altLang="ja-JP" dirty="0" err="1" smtClean="0"/>
              <a:t>PostgreSQL</a:t>
            </a:r>
            <a:r>
              <a:rPr kumimoji="1" lang="en-US" altLang="ja-JP" dirty="0" smtClean="0"/>
              <a:t> community a good test of the postulated relationship between the type of community and the quality of products.</a:t>
            </a:r>
          </a:p>
          <a:p>
            <a:endParaRPr kumimoji="1" lang="en-US" altLang="ja-JP" dirty="0" smtClean="0"/>
          </a:p>
          <a:p>
            <a:r>
              <a:rPr kumimoji="1" lang="en-US" altLang="ja-JP" dirty="0" smtClean="0"/>
              <a:t>So I am now looking</a:t>
            </a:r>
            <a:r>
              <a:rPr kumimoji="1" lang="en-US" altLang="ja-JP" baseline="0" dirty="0" smtClean="0"/>
              <a:t> forward to research on this project.</a:t>
            </a:r>
            <a:endParaRPr kumimoji="1" lang="en-US" altLang="ja-JP" dirty="0" smtClean="0"/>
          </a:p>
          <a:p>
            <a:endParaRPr kumimoji="1" lang="en-US" altLang="ja-JP" dirty="0" smtClean="0"/>
          </a:p>
          <a:p>
            <a:r>
              <a:rPr kumimoji="1" lang="en-US" altLang="ja-JP" dirty="0" smtClean="0"/>
              <a:t>Thank you for listening!!</a:t>
            </a:r>
            <a:endParaRPr lang="en-US" altLang="ja-JP" dirty="0" smtClean="0"/>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11</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B5234F4-4FB2-4DF3-B967-C2546D3A0502}" type="slidenum">
              <a:rPr lang="en-US" altLang="ja-JP" smtClean="0"/>
              <a:pPr/>
              <a:t>13</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79" name="Rectangle 7"/>
          <p:cNvSpPr>
            <a:spLocks noChangeArrowheads="1"/>
          </p:cNvSpPr>
          <p:nvPr/>
        </p:nvSpPr>
        <p:spPr bwMode="auto">
          <a:xfrm>
            <a:off x="0" y="0"/>
            <a:ext cx="9144000" cy="3789363"/>
          </a:xfrm>
          <a:prstGeom prst="rect">
            <a:avLst/>
          </a:prstGeom>
          <a:gradFill rotWithShape="1">
            <a:gsLst>
              <a:gs pos="0">
                <a:srgbClr val="008080">
                  <a:gamma/>
                  <a:tint val="60392"/>
                  <a:invGamma/>
                </a:srgbClr>
              </a:gs>
              <a:gs pos="100000">
                <a:srgbClr val="008080"/>
              </a:gs>
            </a:gsLst>
            <a:lin ang="5400000" scaled="1"/>
          </a:gradFill>
          <a:ln w="9525" algn="ctr">
            <a:noFill/>
            <a:miter lim="800000"/>
            <a:headEnd/>
            <a:tailEnd/>
          </a:ln>
          <a:effectLst/>
        </p:spPr>
        <p:txBody>
          <a:bodyPr wrap="none" anchor="ctr"/>
          <a:lstStyle/>
          <a:p>
            <a:endParaRPr lang="ja-JP" altLang="en-US"/>
          </a:p>
        </p:txBody>
      </p:sp>
      <p:sp>
        <p:nvSpPr>
          <p:cNvPr id="3075" name="Rectangle 3"/>
          <p:cNvSpPr>
            <a:spLocks noGrp="1" noChangeArrowheads="1"/>
          </p:cNvSpPr>
          <p:nvPr>
            <p:ph type="subTitle" idx="1"/>
          </p:nvPr>
        </p:nvSpPr>
        <p:spPr>
          <a:xfrm>
            <a:off x="1371600" y="4005263"/>
            <a:ext cx="6400800" cy="1368425"/>
          </a:xfrm>
        </p:spPr>
        <p:txBody>
          <a:bodyPr/>
          <a:lstStyle>
            <a:lvl1pPr marL="0" indent="0" algn="ctr">
              <a:buFontTx/>
              <a:buNone/>
              <a:defRPr sz="2400"/>
            </a:lvl1pPr>
          </a:lstStyle>
          <a:p>
            <a:r>
              <a:rPr lang="ja-JP" altLang="en-US" smtClean="0"/>
              <a:t>マスタ サブタイトルの書式設定</a:t>
            </a:r>
            <a:endParaRPr lang="ja-JP" altLang="en-US"/>
          </a:p>
        </p:txBody>
      </p:sp>
      <p:sp>
        <p:nvSpPr>
          <p:cNvPr id="3076" name="Rectangle 4"/>
          <p:cNvSpPr>
            <a:spLocks noGrp="1" noChangeArrowheads="1"/>
          </p:cNvSpPr>
          <p:nvPr>
            <p:ph type="dt" sz="half" idx="2"/>
          </p:nvPr>
        </p:nvSpPr>
        <p:spPr>
          <a:xfrm>
            <a:off x="3505200" y="5949950"/>
            <a:ext cx="2133600" cy="358775"/>
          </a:xfrm>
        </p:spPr>
        <p:txBody>
          <a:bodyPr/>
          <a:lstStyle>
            <a:lvl1pPr algn="ctr">
              <a:defRPr/>
            </a:lvl1pPr>
          </a:lstStyle>
          <a:p>
            <a:fld id="{62D9167B-695C-4C34-8253-D85E8DCD0E3A}" type="datetime1">
              <a:rPr lang="ja-JP" altLang="en-US" smtClean="0"/>
              <a:pPr/>
              <a:t>2009/10/22</a:t>
            </a:fld>
            <a:endParaRPr lang="en-US" altLang="ja-JP"/>
          </a:p>
        </p:txBody>
      </p:sp>
      <p:sp>
        <p:nvSpPr>
          <p:cNvPr id="3077" name="Rectangle 5"/>
          <p:cNvSpPr>
            <a:spLocks noGrp="1" noChangeArrowheads="1"/>
          </p:cNvSpPr>
          <p:nvPr>
            <p:ph type="ftr" sz="quarter" idx="3"/>
          </p:nvPr>
        </p:nvSpPr>
        <p:spPr>
          <a:xfrm>
            <a:off x="3124200" y="5472113"/>
            <a:ext cx="2895600" cy="358775"/>
          </a:xfrm>
        </p:spPr>
        <p:txBody>
          <a:bodyPr/>
          <a:lstStyle>
            <a:lvl1pPr>
              <a:defRPr/>
            </a:lvl1pPr>
          </a:lstStyle>
          <a:p>
            <a:r>
              <a:rPr lang="en-US" altLang="ja-JP" smtClean="0"/>
              <a:t>Analyzing Code Review Practices in OSS Communities: Are OSS Communities Really Open?</a:t>
            </a:r>
            <a:endParaRPr lang="en-US" altLang="ja-JP"/>
          </a:p>
        </p:txBody>
      </p:sp>
      <p:sp>
        <p:nvSpPr>
          <p:cNvPr id="3124" name="Oval 52"/>
          <p:cNvSpPr>
            <a:spLocks noChangeAspect="1" noChangeArrowheads="1"/>
          </p:cNvSpPr>
          <p:nvPr/>
        </p:nvSpPr>
        <p:spPr bwMode="auto">
          <a:xfrm>
            <a:off x="87693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5" name="Oval 53"/>
          <p:cNvSpPr>
            <a:spLocks noChangeAspect="1" noChangeArrowheads="1"/>
          </p:cNvSpPr>
          <p:nvPr/>
        </p:nvSpPr>
        <p:spPr bwMode="auto">
          <a:xfrm>
            <a:off x="840898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6" name="Oval 54"/>
          <p:cNvSpPr>
            <a:spLocks noChangeAspect="1" noChangeArrowheads="1"/>
          </p:cNvSpPr>
          <p:nvPr/>
        </p:nvSpPr>
        <p:spPr bwMode="auto">
          <a:xfrm>
            <a:off x="80486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7" name="Oval 55"/>
          <p:cNvSpPr>
            <a:spLocks noChangeAspect="1" noChangeArrowheads="1"/>
          </p:cNvSpPr>
          <p:nvPr/>
        </p:nvSpPr>
        <p:spPr bwMode="auto">
          <a:xfrm>
            <a:off x="76898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8" name="Oval 56"/>
          <p:cNvSpPr>
            <a:spLocks noChangeAspect="1" noChangeArrowheads="1"/>
          </p:cNvSpPr>
          <p:nvPr/>
        </p:nvSpPr>
        <p:spPr bwMode="auto">
          <a:xfrm>
            <a:off x="732948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29" name="Oval 57"/>
          <p:cNvSpPr>
            <a:spLocks noChangeAspect="1" noChangeArrowheads="1"/>
          </p:cNvSpPr>
          <p:nvPr/>
        </p:nvSpPr>
        <p:spPr bwMode="auto">
          <a:xfrm>
            <a:off x="69691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0" name="Oval 58"/>
          <p:cNvSpPr>
            <a:spLocks noChangeAspect="1" noChangeArrowheads="1"/>
          </p:cNvSpPr>
          <p:nvPr/>
        </p:nvSpPr>
        <p:spPr bwMode="auto">
          <a:xfrm>
            <a:off x="66087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1" name="Oval 59"/>
          <p:cNvSpPr>
            <a:spLocks noChangeAspect="1" noChangeArrowheads="1"/>
          </p:cNvSpPr>
          <p:nvPr/>
        </p:nvSpPr>
        <p:spPr bwMode="auto">
          <a:xfrm>
            <a:off x="62484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2" name="Oval 60"/>
          <p:cNvSpPr>
            <a:spLocks noChangeAspect="1" noChangeArrowheads="1"/>
          </p:cNvSpPr>
          <p:nvPr/>
        </p:nvSpPr>
        <p:spPr bwMode="auto">
          <a:xfrm>
            <a:off x="588962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3" name="Oval 61"/>
          <p:cNvSpPr>
            <a:spLocks noChangeAspect="1" noChangeArrowheads="1"/>
          </p:cNvSpPr>
          <p:nvPr/>
        </p:nvSpPr>
        <p:spPr bwMode="auto">
          <a:xfrm>
            <a:off x="55292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4" name="Oval 62"/>
          <p:cNvSpPr>
            <a:spLocks noChangeAspect="1" noChangeArrowheads="1"/>
          </p:cNvSpPr>
          <p:nvPr/>
        </p:nvSpPr>
        <p:spPr bwMode="auto">
          <a:xfrm>
            <a:off x="51689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5" name="Oval 63"/>
          <p:cNvSpPr>
            <a:spLocks noChangeAspect="1" noChangeArrowheads="1"/>
          </p:cNvSpPr>
          <p:nvPr/>
        </p:nvSpPr>
        <p:spPr bwMode="auto">
          <a:xfrm>
            <a:off x="48085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6" name="Oval 64"/>
          <p:cNvSpPr>
            <a:spLocks noChangeAspect="1" noChangeArrowheads="1"/>
          </p:cNvSpPr>
          <p:nvPr/>
        </p:nvSpPr>
        <p:spPr bwMode="auto">
          <a:xfrm>
            <a:off x="44481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7" name="Oval 65"/>
          <p:cNvSpPr>
            <a:spLocks noChangeAspect="1" noChangeArrowheads="1"/>
          </p:cNvSpPr>
          <p:nvPr/>
        </p:nvSpPr>
        <p:spPr bwMode="auto">
          <a:xfrm>
            <a:off x="408940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8" name="Oval 66"/>
          <p:cNvSpPr>
            <a:spLocks noChangeAspect="1" noChangeArrowheads="1"/>
          </p:cNvSpPr>
          <p:nvPr/>
        </p:nvSpPr>
        <p:spPr bwMode="auto">
          <a:xfrm>
            <a:off x="37290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39" name="Oval 67"/>
          <p:cNvSpPr>
            <a:spLocks noChangeAspect="1" noChangeArrowheads="1"/>
          </p:cNvSpPr>
          <p:nvPr/>
        </p:nvSpPr>
        <p:spPr bwMode="auto">
          <a:xfrm>
            <a:off x="33686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0" name="Oval 68"/>
          <p:cNvSpPr>
            <a:spLocks noChangeAspect="1" noChangeArrowheads="1"/>
          </p:cNvSpPr>
          <p:nvPr/>
        </p:nvSpPr>
        <p:spPr bwMode="auto">
          <a:xfrm>
            <a:off x="300831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1" name="Oval 69"/>
          <p:cNvSpPr>
            <a:spLocks noChangeAspect="1" noChangeArrowheads="1"/>
          </p:cNvSpPr>
          <p:nvPr/>
        </p:nvSpPr>
        <p:spPr bwMode="auto">
          <a:xfrm>
            <a:off x="2647950"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2" name="Oval 70"/>
          <p:cNvSpPr>
            <a:spLocks noChangeAspect="1" noChangeArrowheads="1"/>
          </p:cNvSpPr>
          <p:nvPr/>
        </p:nvSpPr>
        <p:spPr bwMode="auto">
          <a:xfrm>
            <a:off x="229076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3" name="Oval 71"/>
          <p:cNvSpPr>
            <a:spLocks noChangeAspect="1" noChangeArrowheads="1"/>
          </p:cNvSpPr>
          <p:nvPr/>
        </p:nvSpPr>
        <p:spPr bwMode="auto">
          <a:xfrm>
            <a:off x="1930400" y="7222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44" name="Oval 72"/>
          <p:cNvSpPr>
            <a:spLocks noChangeAspect="1" noChangeArrowheads="1"/>
          </p:cNvSpPr>
          <p:nvPr/>
        </p:nvSpPr>
        <p:spPr bwMode="auto">
          <a:xfrm>
            <a:off x="15700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5" name="Oval 73"/>
          <p:cNvSpPr>
            <a:spLocks noChangeAspect="1" noChangeArrowheads="1"/>
          </p:cNvSpPr>
          <p:nvPr/>
        </p:nvSpPr>
        <p:spPr bwMode="auto">
          <a:xfrm>
            <a:off x="12096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6" name="Oval 74"/>
          <p:cNvSpPr>
            <a:spLocks noChangeAspect="1" noChangeArrowheads="1"/>
          </p:cNvSpPr>
          <p:nvPr/>
        </p:nvSpPr>
        <p:spPr bwMode="auto">
          <a:xfrm>
            <a:off x="849313"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7" name="Oval 75"/>
          <p:cNvSpPr>
            <a:spLocks noChangeAspect="1" noChangeArrowheads="1"/>
          </p:cNvSpPr>
          <p:nvPr/>
        </p:nvSpPr>
        <p:spPr bwMode="auto">
          <a:xfrm>
            <a:off x="490538"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8" name="Oval 76"/>
          <p:cNvSpPr>
            <a:spLocks noChangeAspect="1" noChangeArrowheads="1"/>
          </p:cNvSpPr>
          <p:nvPr/>
        </p:nvSpPr>
        <p:spPr bwMode="auto">
          <a:xfrm>
            <a:off x="130175" y="62230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3149" name="Oval 77"/>
          <p:cNvSpPr>
            <a:spLocks noChangeAspect="1" noChangeArrowheads="1"/>
          </p:cNvSpPr>
          <p:nvPr/>
        </p:nvSpPr>
        <p:spPr bwMode="auto">
          <a:xfrm>
            <a:off x="1928813" y="10826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0" name="Oval 78"/>
          <p:cNvSpPr>
            <a:spLocks noChangeAspect="1" noChangeArrowheads="1"/>
          </p:cNvSpPr>
          <p:nvPr/>
        </p:nvSpPr>
        <p:spPr bwMode="auto">
          <a:xfrm>
            <a:off x="1928813" y="14414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1" name="Oval 79"/>
          <p:cNvSpPr>
            <a:spLocks noChangeAspect="1" noChangeArrowheads="1"/>
          </p:cNvSpPr>
          <p:nvPr/>
        </p:nvSpPr>
        <p:spPr bwMode="auto">
          <a:xfrm>
            <a:off x="1928813" y="18017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2" name="Oval 80"/>
          <p:cNvSpPr>
            <a:spLocks noChangeAspect="1" noChangeArrowheads="1"/>
          </p:cNvSpPr>
          <p:nvPr/>
        </p:nvSpPr>
        <p:spPr bwMode="auto">
          <a:xfrm>
            <a:off x="1928813" y="21621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3" name="Oval 81"/>
          <p:cNvSpPr>
            <a:spLocks noChangeAspect="1" noChangeArrowheads="1"/>
          </p:cNvSpPr>
          <p:nvPr/>
        </p:nvSpPr>
        <p:spPr bwMode="auto">
          <a:xfrm>
            <a:off x="1928813" y="25209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4" name="Oval 82"/>
          <p:cNvSpPr>
            <a:spLocks noChangeAspect="1" noChangeArrowheads="1"/>
          </p:cNvSpPr>
          <p:nvPr/>
        </p:nvSpPr>
        <p:spPr bwMode="auto">
          <a:xfrm>
            <a:off x="1928813" y="3619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5" name="Oval 83"/>
          <p:cNvSpPr>
            <a:spLocks noChangeAspect="1" noChangeArrowheads="1"/>
          </p:cNvSpPr>
          <p:nvPr/>
        </p:nvSpPr>
        <p:spPr bwMode="auto">
          <a:xfrm>
            <a:off x="1928813" y="2881289"/>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6" name="Oval 84"/>
          <p:cNvSpPr>
            <a:spLocks noChangeAspect="1" noChangeArrowheads="1"/>
          </p:cNvSpPr>
          <p:nvPr/>
        </p:nvSpPr>
        <p:spPr bwMode="auto">
          <a:xfrm>
            <a:off x="1928813" y="3241652"/>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7" name="Oval 85"/>
          <p:cNvSpPr>
            <a:spLocks noChangeAspect="1" noChangeArrowheads="1"/>
          </p:cNvSpPr>
          <p:nvPr/>
        </p:nvSpPr>
        <p:spPr bwMode="auto">
          <a:xfrm>
            <a:off x="1928813" y="3600427"/>
            <a:ext cx="107950" cy="107950"/>
          </a:xfrm>
          <a:prstGeom prst="ellipse">
            <a:avLst/>
          </a:prstGeom>
          <a:solidFill>
            <a:srgbClr val="A9E6E5"/>
          </a:solidFill>
          <a:ln w="9525" algn="ctr">
            <a:noFill/>
            <a:round/>
            <a:headEnd/>
            <a:tailEnd/>
          </a:ln>
          <a:effectLst/>
        </p:spPr>
        <p:txBody>
          <a:bodyPr wrap="none" anchor="ctr"/>
          <a:lstStyle/>
          <a:p>
            <a:endParaRPr lang="ja-JP" altLang="en-US"/>
          </a:p>
        </p:txBody>
      </p:sp>
      <p:sp>
        <p:nvSpPr>
          <p:cNvPr id="3158" name="Oval 86"/>
          <p:cNvSpPr>
            <a:spLocks noChangeAspect="1" noChangeArrowheads="1"/>
          </p:cNvSpPr>
          <p:nvPr userDrawn="1"/>
        </p:nvSpPr>
        <p:spPr bwMode="auto">
          <a:xfrm>
            <a:off x="1928813" y="-24"/>
            <a:ext cx="107950" cy="107951"/>
          </a:xfrm>
          <a:prstGeom prst="ellipse">
            <a:avLst/>
          </a:prstGeom>
          <a:solidFill>
            <a:srgbClr val="A9E6E5"/>
          </a:solidFill>
          <a:ln w="9525" algn="ctr">
            <a:noFill/>
            <a:round/>
            <a:headEnd/>
            <a:tailEnd/>
          </a:ln>
          <a:effectLst/>
        </p:spPr>
        <p:txBody>
          <a:bodyPr wrap="none" anchor="ctr"/>
          <a:lstStyle/>
          <a:p>
            <a:endParaRPr lang="ja-JP" altLang="en-US"/>
          </a:p>
        </p:txBody>
      </p:sp>
      <p:sp>
        <p:nvSpPr>
          <p:cNvPr id="3074" name="Rectangle 2"/>
          <p:cNvSpPr>
            <a:spLocks noGrp="1" noChangeArrowheads="1"/>
          </p:cNvSpPr>
          <p:nvPr>
            <p:ph type="ctrTitle"/>
          </p:nvPr>
        </p:nvSpPr>
        <p:spPr>
          <a:xfrm>
            <a:off x="685800" y="2103438"/>
            <a:ext cx="7772400" cy="1470025"/>
          </a:xfrm>
        </p:spPr>
        <p:txBody>
          <a:bodyPr/>
          <a:lstStyle>
            <a:lvl1pPr algn="ctr">
              <a:defRPr sz="4000"/>
            </a:lvl1pPr>
          </a:lstStyle>
          <a:p>
            <a:r>
              <a:rPr lang="ja-JP" altLang="en-US" smtClean="0"/>
              <a:t>マスタ タイトルの書式設定</a:t>
            </a:r>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90ACBAC5-5F00-4166-A0CC-6DAD83BFAEB6}" type="datetime1">
              <a:rPr lang="ja-JP" altLang="en-US" smtClean="0"/>
              <a:pPr/>
              <a:t>2009/10/22</a:t>
            </a:fld>
            <a:endParaRPr lang="en-US" altLang="ja-JP"/>
          </a:p>
        </p:txBody>
      </p:sp>
      <p:sp>
        <p:nvSpPr>
          <p:cNvPr id="5" name="フッター プレースホルダ 4"/>
          <p:cNvSpPr>
            <a:spLocks noGrp="1"/>
          </p:cNvSpPr>
          <p:nvPr>
            <p:ph type="ftr" sz="quarter" idx="11"/>
          </p:nvPr>
        </p:nvSpPr>
        <p:spPr>
          <a:xfrm>
            <a:off x="785786" y="6494507"/>
            <a:ext cx="7715304" cy="292079"/>
          </a:xfrm>
        </p:spPr>
        <p:txBody>
          <a:bodyPr/>
          <a:lstStyle>
            <a:lvl1pPr>
              <a:defRPr sz="1400"/>
            </a:lvl1pPr>
          </a:lstStyle>
          <a:p>
            <a:r>
              <a:rPr lang="en-US" altLang="ja-JP" dirty="0" smtClean="0"/>
              <a:t>Analyzing Code Review Practices in OSS Communities: Are OSS Communities Really Open?</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EA8EBD4-81D7-4DEF-A545-BC84E86665E7}"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6953230A-3CA0-4314-BDCB-D47CBAE8EA9D}" type="datetime1">
              <a:rPr lang="ja-JP" altLang="en-US" smtClean="0"/>
              <a:pPr/>
              <a:t>2009/10/22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F81AEEC0-A622-49D1-B0B2-8400E40F207F}" type="slidenum">
              <a:rPr lang="en-US" altLang="ja-JP"/>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341438"/>
            <a:ext cx="4038600" cy="4784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61C48298-272F-41C4-A2F9-66D4DCBBD8B3}" type="datetime1">
              <a:rPr lang="ja-JP" altLang="en-US" smtClean="0"/>
              <a:pPr/>
              <a:t>2009/10/22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39334D9-4480-48D9-A6B6-DAAA9BA35B48}" type="slidenum">
              <a:rPr lang="en-US" altLang="ja-JP"/>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EF8C79B0-B4C7-46DA-A196-609D62558F6C}" type="datetime1">
              <a:rPr lang="ja-JP" altLang="en-US" smtClean="0"/>
              <a:pPr/>
              <a:t>2009/10/22</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FCA4216A-8408-4D78-AEFB-7142973010C3}" type="slidenum">
              <a:rPr lang="en-US" altLang="ja-JP"/>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3CEE447B-9386-477B-8CFA-543415965E07}" type="datetime1">
              <a:rPr lang="ja-JP" altLang="en-US" smtClean="0"/>
              <a:pPr/>
              <a:t>2009/10/22</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5712114F-2521-4F27-AAF9-C0A4253B5232}" type="slidenum">
              <a:rPr lang="en-US" altLang="ja-JP"/>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689269EA-DB96-4DA2-A929-CE7B1162FA1E}" type="datetime1">
              <a:rPr lang="ja-JP" altLang="en-US" smtClean="0"/>
              <a:pPr/>
              <a:t>2009/10/22</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DC51F0C1-CD61-4E38-A0F2-45E552FCE40D}" type="slidenum">
              <a:rPr lang="en-US" altLang="ja-JP"/>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6BCA1E23-2D56-4ED5-ACAC-E6A30D34E661}" type="datetime1">
              <a:rPr lang="ja-JP" altLang="en-US" smtClean="0"/>
              <a:pPr/>
              <a:t>2009/10/22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66043B7-DE58-4A23-9604-E311EBFC4DA1}" type="slidenum">
              <a:rPr lang="en-US" altLang="ja-JP"/>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302D47EC-B901-483A-9A77-EBED6001D761}" type="datetime1">
              <a:rPr lang="ja-JP" altLang="en-US" smtClean="0"/>
              <a:pPr/>
              <a:t>2009/10/22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470277C2-13F2-4007-AAF9-7C484984AAEE}" type="slidenum">
              <a:rPr lang="en-US" altLang="ja-JP"/>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6A5602EA-FCC0-419D-A74D-67EAC657F907}" type="datetime1">
              <a:rPr lang="ja-JP" altLang="en-US" smtClean="0"/>
              <a:pPr/>
              <a:t>2009/10/22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9EF12847-EAF8-4077-9819-0B8901142ED3}" type="slidenum">
              <a:rPr lang="en-US" altLang="ja-JP"/>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83375" y="188913"/>
            <a:ext cx="2143125" cy="593725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88913"/>
            <a:ext cx="6278562" cy="593725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AADD629B-7A58-4048-9BD7-3F4A6FD8C388}" type="datetime1">
              <a:rPr lang="ja-JP" altLang="en-US" smtClean="0"/>
              <a:pPr/>
              <a:t>2009/10/22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Analyzing Code Review Practices in OSS Communities: Are OSS Communities Really Open?</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C0F27122-F4B0-4CB1-A42D-4934D9512A4B}"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4000" cy="981075"/>
          </a:xfrm>
          <a:prstGeom prst="rect">
            <a:avLst/>
          </a:prstGeom>
          <a:gradFill rotWithShape="1">
            <a:gsLst>
              <a:gs pos="0">
                <a:srgbClr val="008080">
                  <a:gamma/>
                  <a:tint val="60392"/>
                  <a:invGamma/>
                </a:srgbClr>
              </a:gs>
              <a:gs pos="100000">
                <a:srgbClr val="008080"/>
              </a:gs>
            </a:gsLst>
            <a:lin ang="5400000" scaled="1"/>
          </a:gradFill>
          <a:ln w="9525" algn="ctr">
            <a:noFill/>
            <a:miter lim="800000"/>
            <a:headEnd/>
            <a:tailEnd/>
          </a:ln>
          <a:effectLst/>
        </p:spPr>
        <p:txBody>
          <a:bodyPr wrap="none" anchor="ctr"/>
          <a:lstStyle/>
          <a:p>
            <a:endParaRPr lang="ja-JP" altLang="en-US"/>
          </a:p>
        </p:txBody>
      </p:sp>
      <p:sp>
        <p:nvSpPr>
          <p:cNvPr id="1027" name="Rectangle 3"/>
          <p:cNvSpPr>
            <a:spLocks noGrp="1" noChangeArrowheads="1"/>
          </p:cNvSpPr>
          <p:nvPr>
            <p:ph type="body" idx="1"/>
          </p:nvPr>
        </p:nvSpPr>
        <p:spPr bwMode="auto">
          <a:xfrm>
            <a:off x="457200" y="1341438"/>
            <a:ext cx="8229600" cy="4784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3175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941719CF-F6D7-4DD0-BF18-32DBCE72F33B}" type="datetime1">
              <a:rPr lang="ja-JP" altLang="en-US" smtClean="0"/>
              <a:pPr/>
              <a:t>2009/10/22</a:t>
            </a:fld>
            <a:endParaRPr lang="en-US" altLang="ja-JP"/>
          </a:p>
        </p:txBody>
      </p:sp>
      <p:sp>
        <p:nvSpPr>
          <p:cNvPr id="1029" name="Rectangle 5"/>
          <p:cNvSpPr>
            <a:spLocks noGrp="1" noChangeArrowheads="1"/>
          </p:cNvSpPr>
          <p:nvPr>
            <p:ph type="ftr" sz="quarter" idx="3"/>
          </p:nvPr>
        </p:nvSpPr>
        <p:spPr bwMode="auto">
          <a:xfrm>
            <a:off x="3124200" y="6453188"/>
            <a:ext cx="2895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r>
              <a:rPr lang="en-US" altLang="ja-JP" smtClean="0"/>
              <a:t>Analyzing Code Review Practices in OSS Communities: Are OSS Communities Really Open?</a:t>
            </a:r>
            <a:endParaRPr lang="en-US" altLang="ja-JP" dirty="0"/>
          </a:p>
        </p:txBody>
      </p:sp>
      <p:sp>
        <p:nvSpPr>
          <p:cNvPr id="1030" name="Rectangle 6"/>
          <p:cNvSpPr>
            <a:spLocks noGrp="1" noChangeArrowheads="1"/>
          </p:cNvSpPr>
          <p:nvPr>
            <p:ph type="sldNum" sz="quarter" idx="4"/>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3FA3063-156A-4203-B0B2-0F46902B05DB}" type="slidenum">
              <a:rPr lang="en-US" altLang="ja-JP"/>
              <a:pPr/>
              <a:t>&lt;#&gt;</a:t>
            </a:fld>
            <a:endParaRPr lang="en-US" altLang="ja-JP"/>
          </a:p>
        </p:txBody>
      </p:sp>
      <p:sp>
        <p:nvSpPr>
          <p:cNvPr id="1059" name="Oval 35"/>
          <p:cNvSpPr>
            <a:spLocks noChangeAspect="1" noChangeArrowheads="1"/>
          </p:cNvSpPr>
          <p:nvPr/>
        </p:nvSpPr>
        <p:spPr bwMode="auto">
          <a:xfrm>
            <a:off x="87693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0" name="Oval 36"/>
          <p:cNvSpPr>
            <a:spLocks noChangeAspect="1" noChangeArrowheads="1"/>
          </p:cNvSpPr>
          <p:nvPr/>
        </p:nvSpPr>
        <p:spPr bwMode="auto">
          <a:xfrm>
            <a:off x="840898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1" name="Oval 37"/>
          <p:cNvSpPr>
            <a:spLocks noChangeAspect="1" noChangeArrowheads="1"/>
          </p:cNvSpPr>
          <p:nvPr/>
        </p:nvSpPr>
        <p:spPr bwMode="auto">
          <a:xfrm>
            <a:off x="80486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2" name="Oval 38"/>
          <p:cNvSpPr>
            <a:spLocks noChangeAspect="1" noChangeArrowheads="1"/>
          </p:cNvSpPr>
          <p:nvPr/>
        </p:nvSpPr>
        <p:spPr bwMode="auto">
          <a:xfrm>
            <a:off x="76898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3" name="Oval 39"/>
          <p:cNvSpPr>
            <a:spLocks noChangeAspect="1" noChangeArrowheads="1"/>
          </p:cNvSpPr>
          <p:nvPr/>
        </p:nvSpPr>
        <p:spPr bwMode="auto">
          <a:xfrm>
            <a:off x="732948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4" name="Oval 40"/>
          <p:cNvSpPr>
            <a:spLocks noChangeAspect="1" noChangeArrowheads="1"/>
          </p:cNvSpPr>
          <p:nvPr/>
        </p:nvSpPr>
        <p:spPr bwMode="auto">
          <a:xfrm>
            <a:off x="69691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5" name="Oval 41"/>
          <p:cNvSpPr>
            <a:spLocks noChangeAspect="1" noChangeArrowheads="1"/>
          </p:cNvSpPr>
          <p:nvPr/>
        </p:nvSpPr>
        <p:spPr bwMode="auto">
          <a:xfrm>
            <a:off x="66087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6" name="Oval 42"/>
          <p:cNvSpPr>
            <a:spLocks noChangeAspect="1" noChangeArrowheads="1"/>
          </p:cNvSpPr>
          <p:nvPr/>
        </p:nvSpPr>
        <p:spPr bwMode="auto">
          <a:xfrm>
            <a:off x="6248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7" name="Oval 43"/>
          <p:cNvSpPr>
            <a:spLocks noChangeAspect="1" noChangeArrowheads="1"/>
          </p:cNvSpPr>
          <p:nvPr/>
        </p:nvSpPr>
        <p:spPr bwMode="auto">
          <a:xfrm>
            <a:off x="588962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8" name="Oval 44"/>
          <p:cNvSpPr>
            <a:spLocks noChangeAspect="1" noChangeArrowheads="1"/>
          </p:cNvSpPr>
          <p:nvPr/>
        </p:nvSpPr>
        <p:spPr bwMode="auto">
          <a:xfrm>
            <a:off x="55292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69" name="Oval 45"/>
          <p:cNvSpPr>
            <a:spLocks noChangeAspect="1" noChangeArrowheads="1"/>
          </p:cNvSpPr>
          <p:nvPr/>
        </p:nvSpPr>
        <p:spPr bwMode="auto">
          <a:xfrm>
            <a:off x="51689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0" name="Oval 46"/>
          <p:cNvSpPr>
            <a:spLocks noChangeAspect="1" noChangeArrowheads="1"/>
          </p:cNvSpPr>
          <p:nvPr/>
        </p:nvSpPr>
        <p:spPr bwMode="auto">
          <a:xfrm>
            <a:off x="48085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1" name="Oval 47"/>
          <p:cNvSpPr>
            <a:spLocks noChangeAspect="1" noChangeArrowheads="1"/>
          </p:cNvSpPr>
          <p:nvPr/>
        </p:nvSpPr>
        <p:spPr bwMode="auto">
          <a:xfrm>
            <a:off x="44481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2" name="Oval 48"/>
          <p:cNvSpPr>
            <a:spLocks noChangeAspect="1" noChangeArrowheads="1"/>
          </p:cNvSpPr>
          <p:nvPr/>
        </p:nvSpPr>
        <p:spPr bwMode="auto">
          <a:xfrm>
            <a:off x="4089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3" name="Oval 49"/>
          <p:cNvSpPr>
            <a:spLocks noChangeAspect="1" noChangeArrowheads="1"/>
          </p:cNvSpPr>
          <p:nvPr/>
        </p:nvSpPr>
        <p:spPr bwMode="auto">
          <a:xfrm>
            <a:off x="37290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4" name="Oval 50"/>
          <p:cNvSpPr>
            <a:spLocks noChangeAspect="1" noChangeArrowheads="1"/>
          </p:cNvSpPr>
          <p:nvPr/>
        </p:nvSpPr>
        <p:spPr bwMode="auto">
          <a:xfrm>
            <a:off x="33686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5" name="Oval 51"/>
          <p:cNvSpPr>
            <a:spLocks noChangeAspect="1" noChangeArrowheads="1"/>
          </p:cNvSpPr>
          <p:nvPr/>
        </p:nvSpPr>
        <p:spPr bwMode="auto">
          <a:xfrm>
            <a:off x="300831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6" name="Oval 52"/>
          <p:cNvSpPr>
            <a:spLocks noChangeAspect="1" noChangeArrowheads="1"/>
          </p:cNvSpPr>
          <p:nvPr/>
        </p:nvSpPr>
        <p:spPr bwMode="auto">
          <a:xfrm>
            <a:off x="264795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7" name="Oval 53"/>
          <p:cNvSpPr>
            <a:spLocks noChangeAspect="1" noChangeArrowheads="1"/>
          </p:cNvSpPr>
          <p:nvPr/>
        </p:nvSpPr>
        <p:spPr bwMode="auto">
          <a:xfrm>
            <a:off x="229076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8" name="Oval 54"/>
          <p:cNvSpPr>
            <a:spLocks noChangeAspect="1" noChangeArrowheads="1"/>
          </p:cNvSpPr>
          <p:nvPr/>
        </p:nvSpPr>
        <p:spPr bwMode="auto">
          <a:xfrm>
            <a:off x="1930400"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79" name="Oval 55"/>
          <p:cNvSpPr>
            <a:spLocks noChangeAspect="1" noChangeArrowheads="1"/>
          </p:cNvSpPr>
          <p:nvPr/>
        </p:nvSpPr>
        <p:spPr bwMode="auto">
          <a:xfrm>
            <a:off x="15700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0" name="Oval 56"/>
          <p:cNvSpPr>
            <a:spLocks noChangeAspect="1" noChangeArrowheads="1"/>
          </p:cNvSpPr>
          <p:nvPr/>
        </p:nvSpPr>
        <p:spPr bwMode="auto">
          <a:xfrm>
            <a:off x="12096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1" name="Oval 57"/>
          <p:cNvSpPr>
            <a:spLocks noChangeAspect="1" noChangeArrowheads="1"/>
          </p:cNvSpPr>
          <p:nvPr/>
        </p:nvSpPr>
        <p:spPr bwMode="auto">
          <a:xfrm>
            <a:off x="849313"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2" name="Oval 58"/>
          <p:cNvSpPr>
            <a:spLocks noChangeAspect="1" noChangeArrowheads="1"/>
          </p:cNvSpPr>
          <p:nvPr/>
        </p:nvSpPr>
        <p:spPr bwMode="auto">
          <a:xfrm>
            <a:off x="490538"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83" name="Oval 59"/>
          <p:cNvSpPr>
            <a:spLocks noChangeAspect="1" noChangeArrowheads="1"/>
          </p:cNvSpPr>
          <p:nvPr/>
        </p:nvSpPr>
        <p:spPr bwMode="auto">
          <a:xfrm>
            <a:off x="130175" y="820720"/>
            <a:ext cx="107950" cy="107950"/>
          </a:xfrm>
          <a:prstGeom prst="ellipse">
            <a:avLst/>
          </a:prstGeom>
          <a:solidFill>
            <a:srgbClr val="7ED8D8"/>
          </a:solidFill>
          <a:ln w="9525" algn="ctr">
            <a:noFill/>
            <a:round/>
            <a:headEnd/>
            <a:tailEnd/>
          </a:ln>
          <a:effectLst/>
        </p:spPr>
        <p:txBody>
          <a:bodyPr wrap="none" anchor="ctr"/>
          <a:lstStyle/>
          <a:p>
            <a:endParaRPr lang="ja-JP" altLang="en-US"/>
          </a:p>
        </p:txBody>
      </p:sp>
      <p:sp>
        <p:nvSpPr>
          <p:cNvPr id="1026" name="Rectangle 2"/>
          <p:cNvSpPr>
            <a:spLocks noGrp="1" noChangeArrowheads="1"/>
          </p:cNvSpPr>
          <p:nvPr>
            <p:ph type="title"/>
          </p:nvPr>
        </p:nvSpPr>
        <p:spPr bwMode="auto">
          <a:xfrm>
            <a:off x="252413" y="188913"/>
            <a:ext cx="8574087" cy="6334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1" fontAlgn="base" hangingPunct="1">
        <a:spcBef>
          <a:spcPct val="0"/>
        </a:spcBef>
        <a:spcAft>
          <a:spcPct val="0"/>
        </a:spcAft>
        <a:defRPr kumimoji="1" sz="3600">
          <a:solidFill>
            <a:schemeClr val="bg1"/>
          </a:solidFill>
          <a:latin typeface="+mj-lt"/>
          <a:ea typeface="+mj-ea"/>
          <a:cs typeface="+mj-cs"/>
        </a:defRPr>
      </a:lvl1pPr>
      <a:lvl2pPr algn="l" rtl="0" eaLnBrk="1" fontAlgn="base" hangingPunct="1">
        <a:spcBef>
          <a:spcPct val="0"/>
        </a:spcBef>
        <a:spcAft>
          <a:spcPct val="0"/>
        </a:spcAft>
        <a:defRPr kumimoji="1" sz="3600">
          <a:solidFill>
            <a:schemeClr val="bg1"/>
          </a:solidFill>
          <a:latin typeface="Arial" charset="0"/>
          <a:ea typeface="ＭＳ Ｐゴシック" charset="-128"/>
        </a:defRPr>
      </a:lvl2pPr>
      <a:lvl3pPr algn="l" rtl="0" eaLnBrk="1" fontAlgn="base" hangingPunct="1">
        <a:spcBef>
          <a:spcPct val="0"/>
        </a:spcBef>
        <a:spcAft>
          <a:spcPct val="0"/>
        </a:spcAft>
        <a:defRPr kumimoji="1" sz="3600">
          <a:solidFill>
            <a:schemeClr val="bg1"/>
          </a:solidFill>
          <a:latin typeface="Arial" charset="0"/>
          <a:ea typeface="ＭＳ Ｐゴシック" charset="-128"/>
        </a:defRPr>
      </a:lvl3pPr>
      <a:lvl4pPr algn="l" rtl="0" eaLnBrk="1" fontAlgn="base" hangingPunct="1">
        <a:spcBef>
          <a:spcPct val="0"/>
        </a:spcBef>
        <a:spcAft>
          <a:spcPct val="0"/>
        </a:spcAft>
        <a:defRPr kumimoji="1" sz="3600">
          <a:solidFill>
            <a:schemeClr val="bg1"/>
          </a:solidFill>
          <a:latin typeface="Arial" charset="0"/>
          <a:ea typeface="ＭＳ Ｐゴシック" charset="-128"/>
        </a:defRPr>
      </a:lvl4pPr>
      <a:lvl5pPr algn="l" rtl="0" eaLnBrk="1" fontAlgn="base" hangingPunct="1">
        <a:spcBef>
          <a:spcPct val="0"/>
        </a:spcBef>
        <a:spcAft>
          <a:spcPct val="0"/>
        </a:spcAft>
        <a:defRPr kumimoji="1" sz="3600">
          <a:solidFill>
            <a:schemeClr val="bg1"/>
          </a:solidFill>
          <a:latin typeface="Arial" charset="0"/>
          <a:ea typeface="ＭＳ Ｐゴシック" charset="-128"/>
        </a:defRPr>
      </a:lvl5pPr>
      <a:lvl6pPr marL="457200" algn="l" rtl="0" eaLnBrk="1" fontAlgn="base" hangingPunct="1">
        <a:spcBef>
          <a:spcPct val="0"/>
        </a:spcBef>
        <a:spcAft>
          <a:spcPct val="0"/>
        </a:spcAft>
        <a:defRPr kumimoji="1" sz="3600">
          <a:solidFill>
            <a:schemeClr val="bg1"/>
          </a:solidFill>
          <a:latin typeface="Arial" charset="0"/>
          <a:ea typeface="ＭＳ Ｐゴシック" charset="-128"/>
        </a:defRPr>
      </a:lvl6pPr>
      <a:lvl7pPr marL="914400" algn="l" rtl="0" eaLnBrk="1" fontAlgn="base" hangingPunct="1">
        <a:spcBef>
          <a:spcPct val="0"/>
        </a:spcBef>
        <a:spcAft>
          <a:spcPct val="0"/>
        </a:spcAft>
        <a:defRPr kumimoji="1" sz="3600">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3600">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3600">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wmf"/><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chart" Target="../charts/chart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ltLang="ja-JP" sz="3600" dirty="0" smtClean="0"/>
              <a:t>Analyzing Code Review Practices in OSS Communities:</a:t>
            </a:r>
            <a:br>
              <a:rPr lang="en-US" altLang="ja-JP" sz="3600" dirty="0" smtClean="0"/>
            </a:br>
            <a:r>
              <a:rPr lang="en-US" altLang="ja-JP" sz="3600" dirty="0" smtClean="0"/>
              <a:t>Are OSS Communities Really Open?</a:t>
            </a:r>
            <a:endParaRPr lang="ja-JP" altLang="ja-JP" sz="3600" dirty="0"/>
          </a:p>
        </p:txBody>
      </p:sp>
      <p:sp>
        <p:nvSpPr>
          <p:cNvPr id="2051" name="Rectangle 3"/>
          <p:cNvSpPr>
            <a:spLocks noGrp="1" noChangeArrowheads="1"/>
          </p:cNvSpPr>
          <p:nvPr>
            <p:ph type="subTitle" idx="1"/>
          </p:nvPr>
        </p:nvSpPr>
        <p:spPr>
          <a:xfrm>
            <a:off x="2643174" y="4643446"/>
            <a:ext cx="6400800" cy="2009780"/>
          </a:xfrm>
        </p:spPr>
        <p:txBody>
          <a:bodyPr/>
          <a:lstStyle/>
          <a:p>
            <a:pPr algn="r"/>
            <a:r>
              <a:rPr lang="en-US" altLang="ja-JP" dirty="0" smtClean="0"/>
              <a:t>Shoji Fujita</a:t>
            </a:r>
          </a:p>
          <a:p>
            <a:pPr algn="r"/>
            <a:endParaRPr lang="en-US" altLang="ja-JP" dirty="0" smtClean="0"/>
          </a:p>
          <a:p>
            <a:pPr algn="r"/>
            <a:r>
              <a:rPr lang="en-US" altLang="ja-JP" sz="1800" dirty="0" smtClean="0"/>
              <a:t>Software Engineering Laboratory</a:t>
            </a:r>
          </a:p>
          <a:p>
            <a:pPr algn="r"/>
            <a:r>
              <a:rPr lang="en-US" altLang="ja-JP" sz="1800" dirty="0" smtClean="0"/>
              <a:t>Nara Institute of Science and Technology</a:t>
            </a:r>
          </a:p>
          <a:p>
            <a:pPr algn="r"/>
            <a:r>
              <a:rPr lang="en-US" altLang="ja-JP" sz="1800" dirty="0" smtClean="0"/>
              <a:t>Japan</a:t>
            </a:r>
            <a:endParaRPr lang="ja-JP" altLang="ja-JP" sz="1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Introduction</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Developers who voluntarily participate in the Open </a:t>
            </a:r>
            <a:r>
              <a:rPr kumimoji="1" lang="en-US" altLang="ja-JP" dirty="0" smtClean="0"/>
              <a:t>Source </a:t>
            </a:r>
            <a:r>
              <a:rPr lang="en-US" altLang="ja-JP" dirty="0" smtClean="0"/>
              <a:t>S</a:t>
            </a:r>
            <a:r>
              <a:rPr kumimoji="1" lang="en-US" altLang="ja-JP" dirty="0" smtClean="0"/>
              <a:t>oftware (OSS) community create OSS products</a:t>
            </a:r>
          </a:p>
          <a:p>
            <a:pPr lvl="5"/>
            <a:endParaRPr kumimoji="1" lang="en-US" altLang="ja-JP" dirty="0" smtClean="0"/>
          </a:p>
          <a:p>
            <a:r>
              <a:rPr lang="en-US" altLang="ja-JP" dirty="0" smtClean="0"/>
              <a:t>If an OSS community needs high productivity, developers are more likely to </a:t>
            </a:r>
            <a:r>
              <a:rPr lang="en-US" altLang="ja-JP" dirty="0" smtClean="0">
                <a:solidFill>
                  <a:srgbClr val="FF0000"/>
                </a:solidFill>
              </a:rPr>
              <a:t>accept contributions from new developers</a:t>
            </a:r>
          </a:p>
          <a:p>
            <a:pPr lvl="1"/>
            <a:r>
              <a:rPr lang="en-US" altLang="ja-JP" dirty="0" smtClean="0"/>
              <a:t>New developers likely to be valuable workers to create products</a:t>
            </a:r>
            <a:endParaRPr kumimoji="1" lang="en-US" altLang="ja-JP" dirty="0" smtClean="0"/>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1</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円/楕円 957"/>
          <p:cNvSpPr/>
          <p:nvPr/>
        </p:nvSpPr>
        <p:spPr>
          <a:xfrm>
            <a:off x="190440" y="2312071"/>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2" name="タイトル 1"/>
          <p:cNvSpPr>
            <a:spLocks noGrp="1"/>
          </p:cNvSpPr>
          <p:nvPr>
            <p:ph type="title"/>
          </p:nvPr>
        </p:nvSpPr>
        <p:spPr>
          <a:xfrm>
            <a:off x="252413" y="188913"/>
            <a:ext cx="8748743" cy="633412"/>
          </a:xfrm>
        </p:spPr>
        <p:txBody>
          <a:bodyPr>
            <a:noAutofit/>
          </a:bodyPr>
          <a:lstStyle/>
          <a:p>
            <a:r>
              <a:rPr lang="en-US" altLang="ja-JP" sz="2800" dirty="0" smtClean="0"/>
              <a:t>Acceptance of a contribution from a new developer</a:t>
            </a:r>
            <a:endParaRPr lang="ja-JP" altLang="en-US" sz="2800" dirty="0" smtClean="0"/>
          </a:p>
        </p:txBody>
      </p:sp>
      <p:grpSp>
        <p:nvGrpSpPr>
          <p:cNvPr id="2" name="グループ化 522"/>
          <p:cNvGrpSpPr/>
          <p:nvPr/>
        </p:nvGrpSpPr>
        <p:grpSpPr>
          <a:xfrm>
            <a:off x="726999" y="1845750"/>
            <a:ext cx="246512" cy="811601"/>
            <a:chOff x="5510241" y="1885908"/>
            <a:chExt cx="146806" cy="483342"/>
          </a:xfrm>
          <a:scene3d>
            <a:camera prst="orthographicFront">
              <a:rot lat="0" lon="10800000" rev="0"/>
            </a:camera>
            <a:lightRig rig="threePt" dir="t"/>
          </a:scene3d>
        </p:grpSpPr>
        <p:sp>
          <p:nvSpPr>
            <p:cNvPr id="49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49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0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1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516" name="テキスト ボックス 22"/>
          <p:cNvSpPr txBox="1">
            <a:spLocks noChangeArrowheads="1"/>
          </p:cNvSpPr>
          <p:nvPr/>
        </p:nvSpPr>
        <p:spPr bwMode="auto">
          <a:xfrm>
            <a:off x="580063" y="4969900"/>
            <a:ext cx="2471738" cy="646331"/>
          </a:xfrm>
          <a:prstGeom prst="rect">
            <a:avLst/>
          </a:prstGeom>
          <a:noFill/>
          <a:ln w="9525">
            <a:noFill/>
            <a:miter lim="800000"/>
            <a:headEnd/>
            <a:tailEnd/>
          </a:ln>
        </p:spPr>
        <p:txBody>
          <a:bodyPr>
            <a:spAutoFit/>
          </a:bodyPr>
          <a:lstStyle/>
          <a:p>
            <a:r>
              <a:rPr lang="en-US" altLang="ja-JP" dirty="0">
                <a:latin typeface="Calibri" pitchFamily="34" charset="0"/>
              </a:rPr>
              <a:t>Expert</a:t>
            </a:r>
          </a:p>
          <a:p>
            <a:r>
              <a:rPr lang="en-US" altLang="ja-JP" dirty="0">
                <a:latin typeface="Calibri" pitchFamily="34" charset="0"/>
              </a:rPr>
              <a:t>(e.g., Core developer)</a:t>
            </a:r>
            <a:endParaRPr lang="ja-JP" altLang="en-US" dirty="0">
              <a:latin typeface="Calibri" pitchFamily="34" charset="0"/>
            </a:endParaRPr>
          </a:p>
        </p:txBody>
      </p:sp>
      <p:sp>
        <p:nvSpPr>
          <p:cNvPr id="517" name="テキスト ボックス 23"/>
          <p:cNvSpPr txBox="1">
            <a:spLocks noChangeArrowheads="1"/>
          </p:cNvSpPr>
          <p:nvPr/>
        </p:nvSpPr>
        <p:spPr bwMode="auto">
          <a:xfrm>
            <a:off x="575301" y="5756862"/>
            <a:ext cx="2782253" cy="646331"/>
          </a:xfrm>
          <a:prstGeom prst="rect">
            <a:avLst/>
          </a:prstGeom>
          <a:noFill/>
          <a:ln w="9525">
            <a:noFill/>
            <a:miter lim="800000"/>
            <a:headEnd/>
            <a:tailEnd/>
          </a:ln>
        </p:spPr>
        <p:txBody>
          <a:bodyPr wrap="square">
            <a:spAutoFit/>
          </a:bodyPr>
          <a:lstStyle/>
          <a:p>
            <a:r>
              <a:rPr lang="en-US" altLang="ja-JP" dirty="0">
                <a:latin typeface="Calibri" pitchFamily="34" charset="0"/>
              </a:rPr>
              <a:t>New face</a:t>
            </a:r>
          </a:p>
          <a:p>
            <a:r>
              <a:rPr lang="en-US" altLang="ja-JP" dirty="0">
                <a:latin typeface="Calibri" pitchFamily="34" charset="0"/>
              </a:rPr>
              <a:t>(e.g., Non-core developer)</a:t>
            </a:r>
          </a:p>
        </p:txBody>
      </p:sp>
      <p:grpSp>
        <p:nvGrpSpPr>
          <p:cNvPr id="3" name="グループ化 861"/>
          <p:cNvGrpSpPr/>
          <p:nvPr/>
        </p:nvGrpSpPr>
        <p:grpSpPr>
          <a:xfrm>
            <a:off x="296643" y="4926566"/>
            <a:ext cx="212325" cy="697391"/>
            <a:chOff x="5510241" y="1885908"/>
            <a:chExt cx="146806" cy="483342"/>
          </a:xfrm>
          <a:scene3d>
            <a:camera prst="orthographicFront">
              <a:rot lat="0" lon="10800000" rev="0"/>
            </a:camera>
            <a:lightRig rig="threePt" dir="t"/>
          </a:scene3d>
        </p:grpSpPr>
        <p:sp>
          <p:nvSpPr>
            <p:cNvPr id="51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2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3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grpSp>
      <p:grpSp>
        <p:nvGrpSpPr>
          <p:cNvPr id="4" name="グループ化 886"/>
          <p:cNvGrpSpPr/>
          <p:nvPr/>
        </p:nvGrpSpPr>
        <p:grpSpPr>
          <a:xfrm>
            <a:off x="293150" y="5723050"/>
            <a:ext cx="211114" cy="697390"/>
            <a:chOff x="3429754" y="2408540"/>
            <a:chExt cx="583454" cy="1920964"/>
          </a:xfrm>
          <a:scene3d>
            <a:camera prst="orthographicFront">
              <a:rot lat="0" lon="10800000" rev="0"/>
            </a:camera>
            <a:lightRig rig="threePt" dir="t"/>
          </a:scene3d>
        </p:grpSpPr>
        <p:sp>
          <p:nvSpPr>
            <p:cNvPr id="544"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5"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6"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7"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8"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49"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0"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1"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2"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3"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4"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5"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6"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7"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8"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59"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0"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1"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2"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3"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4"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5"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6"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sp>
          <p:nvSpPr>
            <p:cNvPr id="567"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1600">
                <a:latin typeface="+mn-lt"/>
                <a:ea typeface="+mn-ea"/>
              </a:endParaRPr>
            </a:p>
          </p:txBody>
        </p:sp>
      </p:grpSp>
      <p:sp>
        <p:nvSpPr>
          <p:cNvPr id="569" name="円形吹き出し 36"/>
          <p:cNvSpPr>
            <a:spLocks noChangeArrowheads="1"/>
          </p:cNvSpPr>
          <p:nvPr/>
        </p:nvSpPr>
        <p:spPr bwMode="auto">
          <a:xfrm>
            <a:off x="731777" y="1533312"/>
            <a:ext cx="1174750" cy="280988"/>
          </a:xfrm>
          <a:prstGeom prst="wedgeEllipseCallout">
            <a:avLst>
              <a:gd name="adj1" fmla="val -33801"/>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570" name="円形吹き出し 37"/>
          <p:cNvSpPr>
            <a:spLocks noChangeArrowheads="1"/>
          </p:cNvSpPr>
          <p:nvPr/>
        </p:nvSpPr>
        <p:spPr bwMode="auto">
          <a:xfrm>
            <a:off x="739715" y="2079412"/>
            <a:ext cx="582612" cy="246063"/>
          </a:xfrm>
          <a:prstGeom prst="wedgeEllipseCallout">
            <a:avLst>
              <a:gd name="adj1" fmla="val -20833"/>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571" name="テキスト ボックス 38"/>
          <p:cNvSpPr txBox="1">
            <a:spLocks noChangeArrowheads="1"/>
          </p:cNvSpPr>
          <p:nvPr/>
        </p:nvSpPr>
        <p:spPr bwMode="auto">
          <a:xfrm>
            <a:off x="739715" y="2079412"/>
            <a:ext cx="514350" cy="233363"/>
          </a:xfrm>
          <a:prstGeom prst="rect">
            <a:avLst/>
          </a:prstGeom>
          <a:noFill/>
          <a:ln w="9525">
            <a:noFill/>
            <a:miter lim="800000"/>
            <a:headEnd/>
            <a:tailEnd/>
          </a:ln>
        </p:spPr>
        <p:txBody>
          <a:bodyPr wrap="none">
            <a:spAutoFit/>
          </a:bodyPr>
          <a:lstStyle/>
          <a:p>
            <a:r>
              <a:rPr lang="en-US" altLang="ja-JP" sz="1200">
                <a:latin typeface="Calibri" pitchFamily="34" charset="0"/>
              </a:rPr>
              <a:t>I mean</a:t>
            </a:r>
            <a:endParaRPr lang="ja-JP" altLang="en-US" sz="1200">
              <a:latin typeface="Calibri" pitchFamily="34" charset="0"/>
            </a:endParaRPr>
          </a:p>
        </p:txBody>
      </p:sp>
      <p:sp>
        <p:nvSpPr>
          <p:cNvPr id="572" name="テキスト ボックス 39"/>
          <p:cNvSpPr txBox="1">
            <a:spLocks noChangeArrowheads="1"/>
          </p:cNvSpPr>
          <p:nvPr/>
        </p:nvSpPr>
        <p:spPr bwMode="auto">
          <a:xfrm>
            <a:off x="847665" y="1558712"/>
            <a:ext cx="855662" cy="231775"/>
          </a:xfrm>
          <a:prstGeom prst="rect">
            <a:avLst/>
          </a:prstGeom>
          <a:noFill/>
          <a:ln w="9525">
            <a:noFill/>
            <a:miter lim="800000"/>
            <a:headEnd/>
            <a:tailEnd/>
          </a:ln>
        </p:spPr>
        <p:txBody>
          <a:bodyPr wrap="none">
            <a:spAutoFit/>
          </a:bodyPr>
          <a:lstStyle/>
          <a:p>
            <a:r>
              <a:rPr lang="en-US" altLang="ja-JP" sz="1200">
                <a:latin typeface="Calibri" pitchFamily="34" charset="0"/>
              </a:rPr>
              <a:t>How about….</a:t>
            </a:r>
            <a:endParaRPr lang="ja-JP" altLang="en-US" sz="1200">
              <a:latin typeface="Calibri" pitchFamily="34" charset="0"/>
            </a:endParaRPr>
          </a:p>
        </p:txBody>
      </p:sp>
      <p:grpSp>
        <p:nvGrpSpPr>
          <p:cNvPr id="5" name="グループ化 547"/>
          <p:cNvGrpSpPr/>
          <p:nvPr/>
        </p:nvGrpSpPr>
        <p:grpSpPr>
          <a:xfrm>
            <a:off x="739305" y="2392217"/>
            <a:ext cx="246512" cy="811601"/>
            <a:chOff x="5510241" y="1885908"/>
            <a:chExt cx="146806" cy="483342"/>
          </a:xfrm>
          <a:scene3d>
            <a:camera prst="orthographicFront">
              <a:rot lat="0" lon="10800000" rev="0"/>
            </a:camera>
            <a:lightRig rig="threePt" dir="t"/>
          </a:scene3d>
        </p:grpSpPr>
        <p:sp>
          <p:nvSpPr>
            <p:cNvPr id="57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8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59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6" name="グループ化 572"/>
          <p:cNvGrpSpPr/>
          <p:nvPr/>
        </p:nvGrpSpPr>
        <p:grpSpPr>
          <a:xfrm>
            <a:off x="1285771" y="1923819"/>
            <a:ext cx="246512" cy="811601"/>
            <a:chOff x="5510241" y="1885908"/>
            <a:chExt cx="146806" cy="483342"/>
          </a:xfrm>
          <a:scene3d>
            <a:camera prst="orthographicFront">
              <a:rot lat="0" lon="0" rev="0"/>
            </a:camera>
            <a:lightRig rig="threePt" dir="t"/>
          </a:scene3d>
        </p:grpSpPr>
        <p:sp>
          <p:nvSpPr>
            <p:cNvPr id="604"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5"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6"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7"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8"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09"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0"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1"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2"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3"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4"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5"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6"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7"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8"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19"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0"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1"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2"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3"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4"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5"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6"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27"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7" name="グループ化 967"/>
          <p:cNvGrpSpPr/>
          <p:nvPr/>
        </p:nvGrpSpPr>
        <p:grpSpPr>
          <a:xfrm>
            <a:off x="586205" y="2954060"/>
            <a:ext cx="1795463" cy="1142776"/>
            <a:chOff x="10998288" y="2910928"/>
            <a:chExt cx="1795463" cy="1142776"/>
          </a:xfrm>
        </p:grpSpPr>
        <p:sp>
          <p:nvSpPr>
            <p:cNvPr id="573" name="円形吹き出し 40"/>
            <p:cNvSpPr>
              <a:spLocks noChangeArrowheads="1"/>
            </p:cNvSpPr>
            <p:nvPr/>
          </p:nvSpPr>
          <p:spPr bwMode="auto">
            <a:xfrm>
              <a:off x="11472951" y="2950392"/>
              <a:ext cx="1314450" cy="219075"/>
            </a:xfrm>
            <a:prstGeom prst="wedgeEllipseCallout">
              <a:avLst>
                <a:gd name="adj1" fmla="val 14602"/>
                <a:gd name="adj2" fmla="val 104241"/>
              </a:avLst>
            </a:prstGeom>
            <a:solidFill>
              <a:schemeClr val="bg1"/>
            </a:solidFill>
            <a:ln w="6350" algn="ctr">
              <a:solidFill>
                <a:schemeClr val="tx1"/>
              </a:solidFill>
              <a:round/>
              <a:headEnd/>
              <a:tailEnd/>
            </a:ln>
          </p:spPr>
          <p:txBody>
            <a:bodyPr/>
            <a:lstStyle/>
            <a:p>
              <a:pPr>
                <a:spcBef>
                  <a:spcPct val="20000"/>
                </a:spcBef>
              </a:pPr>
              <a:endParaRPr lang="ja-JP" altLang="en-US" sz="1600"/>
            </a:p>
          </p:txBody>
        </p:sp>
        <p:grpSp>
          <p:nvGrpSpPr>
            <p:cNvPr id="8" name="グループ化 485"/>
            <p:cNvGrpSpPr>
              <a:grpSpLocks/>
            </p:cNvGrpSpPr>
            <p:nvPr/>
          </p:nvGrpSpPr>
          <p:grpSpPr bwMode="auto">
            <a:xfrm>
              <a:off x="10998288" y="2910928"/>
              <a:ext cx="1795463" cy="1142776"/>
              <a:chOff x="3184506" y="3645327"/>
              <a:chExt cx="1795523" cy="1142971"/>
            </a:xfrm>
          </p:grpSpPr>
          <p:sp>
            <p:nvSpPr>
              <p:cNvPr id="631" name="テキスト ボックス 44"/>
              <p:cNvSpPr txBox="1">
                <a:spLocks noChangeArrowheads="1"/>
              </p:cNvSpPr>
              <p:nvPr/>
            </p:nvSpPr>
            <p:spPr bwMode="auto">
              <a:xfrm>
                <a:off x="3878253" y="3645327"/>
                <a:ext cx="876423" cy="307830"/>
              </a:xfrm>
              <a:prstGeom prst="rect">
                <a:avLst/>
              </a:prstGeom>
              <a:noFill/>
              <a:ln w="9525">
                <a:noFill/>
                <a:miter lim="800000"/>
                <a:headEnd/>
                <a:tailEnd/>
              </a:ln>
            </p:spPr>
            <p:txBody>
              <a:bodyPr wrap="none">
                <a:spAutoFit/>
              </a:bodyPr>
              <a:lstStyle/>
              <a:p>
                <a:r>
                  <a:rPr lang="en-US" altLang="ja-JP" sz="1400" dirty="0" smtClean="0">
                    <a:latin typeface="Calibri" pitchFamily="34" charset="0"/>
                  </a:rPr>
                  <a:t>Hi, there!</a:t>
                </a:r>
                <a:endParaRPr lang="ja-JP" altLang="en-US" sz="1400" dirty="0">
                  <a:latin typeface="Calibri" pitchFamily="34" charset="0"/>
                </a:endParaRPr>
              </a:p>
            </p:txBody>
          </p:sp>
          <p:sp>
            <p:nvSpPr>
              <p:cNvPr id="632" name="テキスト ボックス 52"/>
              <p:cNvSpPr txBox="1">
                <a:spLocks noChangeArrowheads="1"/>
              </p:cNvSpPr>
              <p:nvPr/>
            </p:nvSpPr>
            <p:spPr bwMode="auto">
              <a:xfrm>
                <a:off x="3184506" y="4013208"/>
                <a:ext cx="1795523" cy="697519"/>
              </a:xfrm>
              <a:prstGeom prst="rect">
                <a:avLst/>
              </a:prstGeom>
              <a:noFill/>
              <a:ln w="9525">
                <a:noFill/>
                <a:miter lim="800000"/>
                <a:headEnd/>
                <a:tailEnd/>
              </a:ln>
            </p:spPr>
            <p:txBody>
              <a:bodyPr>
                <a:spAutoFit/>
              </a:bodyPr>
              <a:lstStyle/>
              <a:p>
                <a:r>
                  <a:rPr lang="en-US" altLang="ja-JP" sz="2400" b="1" dirty="0">
                    <a:latin typeface="Calibri" pitchFamily="34" charset="0"/>
                  </a:rPr>
                  <a:t>New face coming!</a:t>
                </a:r>
                <a:endParaRPr lang="ja-JP" altLang="en-US" sz="2400" b="1" dirty="0">
                  <a:latin typeface="Calibri" pitchFamily="34" charset="0"/>
                </a:endParaRPr>
              </a:p>
            </p:txBody>
          </p:sp>
          <p:grpSp>
            <p:nvGrpSpPr>
              <p:cNvPr id="9" name="グループ化 672"/>
              <p:cNvGrpSpPr/>
              <p:nvPr/>
            </p:nvGrpSpPr>
            <p:grpSpPr>
              <a:xfrm>
                <a:off x="4462480" y="3976696"/>
                <a:ext cx="246502" cy="811602"/>
                <a:chOff x="3429754" y="2408540"/>
                <a:chExt cx="583454" cy="1920964"/>
              </a:xfrm>
              <a:scene3d>
                <a:camera prst="orthographicFront">
                  <a:rot lat="0" lon="10800000" rev="0"/>
                </a:camera>
                <a:lightRig rig="threePt" dir="t"/>
              </a:scene3d>
            </p:grpSpPr>
            <p:sp>
              <p:nvSpPr>
                <p:cNvPr id="634"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5"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6"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7"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8"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39"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0"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1"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2"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3"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4"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5"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6"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7"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8"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49"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0"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1"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2"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3"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4"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5"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6"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657"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grpSp>
      <p:grpSp>
        <p:nvGrpSpPr>
          <p:cNvPr id="10" name="グループ化 968"/>
          <p:cNvGrpSpPr/>
          <p:nvPr/>
        </p:nvGrpSpPr>
        <p:grpSpPr>
          <a:xfrm>
            <a:off x="2205071" y="1142984"/>
            <a:ext cx="3613457" cy="2193021"/>
            <a:chOff x="2205071" y="1448841"/>
            <a:chExt cx="3613457" cy="2193021"/>
          </a:xfrm>
        </p:grpSpPr>
        <p:grpSp>
          <p:nvGrpSpPr>
            <p:cNvPr id="11" name="グループ化 966"/>
            <p:cNvGrpSpPr/>
            <p:nvPr/>
          </p:nvGrpSpPr>
          <p:grpSpPr>
            <a:xfrm>
              <a:off x="2205071" y="2604207"/>
              <a:ext cx="1350978" cy="432000"/>
              <a:chOff x="-4118092" y="2103897"/>
              <a:chExt cx="1350978" cy="432000"/>
            </a:xfrm>
          </p:grpSpPr>
          <p:sp>
            <p:nvSpPr>
              <p:cNvPr id="574" name="下矢印 573"/>
              <p:cNvSpPr/>
              <p:nvPr/>
            </p:nvSpPr>
            <p:spPr bwMode="auto">
              <a:xfrm rot="16200000">
                <a:off x="-3631114" y="1671897"/>
                <a:ext cx="432000" cy="1296000"/>
              </a:xfrm>
              <a:prstGeom prst="downArrow">
                <a:avLst/>
              </a:prstGeom>
              <a:gradFill flip="none" rotWithShape="1">
                <a:gsLst>
                  <a:gs pos="100000">
                    <a:schemeClr val="accent2">
                      <a:lumMod val="20000"/>
                      <a:lumOff val="80000"/>
                    </a:schemeClr>
                  </a:gs>
                  <a:gs pos="0">
                    <a:srgbClr val="FF0000">
                      <a:alpha val="70000"/>
                    </a:srgb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575" name="テキスト ボックス 53"/>
              <p:cNvSpPr txBox="1">
                <a:spLocks noChangeArrowheads="1"/>
              </p:cNvSpPr>
              <p:nvPr/>
            </p:nvSpPr>
            <p:spPr bwMode="auto">
              <a:xfrm>
                <a:off x="-4118092" y="2115085"/>
                <a:ext cx="1327150" cy="400110"/>
              </a:xfrm>
              <a:prstGeom prst="rect">
                <a:avLst/>
              </a:prstGeom>
              <a:noFill/>
              <a:ln w="9525">
                <a:noFill/>
                <a:miter lim="800000"/>
                <a:headEnd/>
                <a:tailEnd/>
              </a:ln>
            </p:spPr>
            <p:txBody>
              <a:bodyPr>
                <a:spAutoFit/>
              </a:bodyPr>
              <a:lstStyle/>
              <a:p>
                <a:r>
                  <a:rPr lang="en-US" altLang="ja-JP" sz="2000" b="1" dirty="0" smtClean="0">
                    <a:latin typeface="Calibri" pitchFamily="34" charset="0"/>
                  </a:rPr>
                  <a:t>Welcomed</a:t>
                </a:r>
              </a:p>
            </p:txBody>
          </p:sp>
        </p:grpSp>
        <p:grpSp>
          <p:nvGrpSpPr>
            <p:cNvPr id="12" name="グループ化 961"/>
            <p:cNvGrpSpPr/>
            <p:nvPr/>
          </p:nvGrpSpPr>
          <p:grpSpPr>
            <a:xfrm>
              <a:off x="3481325" y="1448841"/>
              <a:ext cx="2337203" cy="2193021"/>
              <a:chOff x="4572000" y="1448841"/>
              <a:chExt cx="2337203" cy="2193021"/>
            </a:xfrm>
          </p:grpSpPr>
          <p:sp>
            <p:nvSpPr>
              <p:cNvPr id="960" name="円/楕円 959"/>
              <p:cNvSpPr/>
              <p:nvPr/>
            </p:nvSpPr>
            <p:spPr>
              <a:xfrm>
                <a:off x="4733261" y="2312464"/>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8" name="テキスト ボックス 27"/>
              <p:cNvSpPr txBox="1">
                <a:spLocks noChangeArrowheads="1"/>
              </p:cNvSpPr>
              <p:nvPr/>
            </p:nvSpPr>
            <p:spPr bwMode="auto">
              <a:xfrm>
                <a:off x="4572000" y="3179899"/>
                <a:ext cx="2337203" cy="461963"/>
              </a:xfrm>
              <a:prstGeom prst="rect">
                <a:avLst/>
              </a:prstGeom>
              <a:noFill/>
              <a:ln w="9525">
                <a:noFill/>
                <a:miter lim="800000"/>
                <a:headEnd/>
                <a:tailEnd/>
              </a:ln>
            </p:spPr>
            <p:txBody>
              <a:bodyPr wrap="square">
                <a:spAutoFit/>
              </a:bodyPr>
              <a:lstStyle/>
              <a:p>
                <a:pPr algn="ctr"/>
                <a:r>
                  <a:rPr lang="en-US" altLang="ja-JP" sz="2400" b="1" dirty="0" smtClean="0">
                    <a:solidFill>
                      <a:srgbClr val="FF0000"/>
                    </a:solidFill>
                    <a:latin typeface="Calibri" pitchFamily="34" charset="0"/>
                  </a:rPr>
                  <a:t>open </a:t>
                </a:r>
                <a:r>
                  <a:rPr lang="en-US" altLang="ja-JP" sz="2400" b="1" dirty="0">
                    <a:solidFill>
                      <a:srgbClr val="FF0000"/>
                    </a:solidFill>
                    <a:latin typeface="Calibri" pitchFamily="34" charset="0"/>
                  </a:rPr>
                  <a:t>community</a:t>
                </a:r>
                <a:endParaRPr lang="ja-JP" altLang="en-US" sz="2400" b="1" dirty="0">
                  <a:solidFill>
                    <a:srgbClr val="FF0000"/>
                  </a:solidFill>
                  <a:latin typeface="Calibri" pitchFamily="34" charset="0"/>
                </a:endParaRPr>
              </a:p>
            </p:txBody>
          </p:sp>
          <p:grpSp>
            <p:nvGrpSpPr>
              <p:cNvPr id="13" name="グループ化 487"/>
              <p:cNvGrpSpPr>
                <a:grpSpLocks/>
              </p:cNvGrpSpPr>
              <p:nvPr/>
            </p:nvGrpSpPr>
            <p:grpSpPr bwMode="auto">
              <a:xfrm>
                <a:off x="5105396" y="1448841"/>
                <a:ext cx="1258888" cy="1616075"/>
                <a:chOff x="7317978" y="2272880"/>
                <a:chExt cx="1258490" cy="1616481"/>
              </a:xfrm>
            </p:grpSpPr>
            <p:grpSp>
              <p:nvGrpSpPr>
                <p:cNvPr id="14" name="グループ化 754"/>
                <p:cNvGrpSpPr/>
                <p:nvPr/>
              </p:nvGrpSpPr>
              <p:grpSpPr>
                <a:xfrm>
                  <a:off x="7630207" y="2453219"/>
                  <a:ext cx="246511" cy="811599"/>
                  <a:chOff x="5510241" y="1885908"/>
                  <a:chExt cx="146806" cy="483342"/>
                </a:xfrm>
                <a:scene3d>
                  <a:camera prst="orthographicFront">
                    <a:rot lat="0" lon="10800000" rev="0"/>
                  </a:camera>
                  <a:lightRig rig="threePt" dir="t"/>
                </a:scene3d>
              </p:grpSpPr>
              <p:sp>
                <p:nvSpPr>
                  <p:cNvPr id="929"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0"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1"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2"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3"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4"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5"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6"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7"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8"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39"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0"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1"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2"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3"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4"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5"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6"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7"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8"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49"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0"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1"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52"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848" name="円形吹き出し 29"/>
                <p:cNvSpPr>
                  <a:spLocks noChangeArrowheads="1"/>
                </p:cNvSpPr>
                <p:nvPr/>
              </p:nvSpPr>
              <p:spPr bwMode="auto">
                <a:xfrm>
                  <a:off x="7727306" y="2297082"/>
                  <a:ext cx="745372" cy="265704"/>
                </a:xfrm>
                <a:prstGeom prst="wedgeEllipseCallout">
                  <a:avLst>
                    <a:gd name="adj1" fmla="val -20833"/>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849" name="円形吹き出し 30"/>
                <p:cNvSpPr>
                  <a:spLocks noChangeArrowheads="1"/>
                </p:cNvSpPr>
                <p:nvPr/>
              </p:nvSpPr>
              <p:spPr bwMode="auto">
                <a:xfrm>
                  <a:off x="7345369" y="2773722"/>
                  <a:ext cx="744596" cy="324781"/>
                </a:xfrm>
                <a:prstGeom prst="wedgeEllipseCallout">
                  <a:avLst>
                    <a:gd name="adj1" fmla="val -29361"/>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850" name="テキスト ボックス 45"/>
                <p:cNvSpPr txBox="1">
                  <a:spLocks noChangeArrowheads="1"/>
                </p:cNvSpPr>
                <p:nvPr/>
              </p:nvSpPr>
              <p:spPr bwMode="auto">
                <a:xfrm>
                  <a:off x="7342485" y="2742982"/>
                  <a:ext cx="863979" cy="307777"/>
                </a:xfrm>
                <a:prstGeom prst="rect">
                  <a:avLst/>
                </a:prstGeom>
                <a:noFill/>
                <a:ln w="9525">
                  <a:noFill/>
                  <a:miter lim="800000"/>
                  <a:headEnd/>
                  <a:tailEnd/>
                </a:ln>
              </p:spPr>
              <p:txBody>
                <a:bodyPr>
                  <a:spAutoFit/>
                </a:bodyPr>
                <a:lstStyle/>
                <a:p>
                  <a:r>
                    <a:rPr lang="en-US" altLang="ja-JP" sz="1400">
                      <a:latin typeface="Calibri" pitchFamily="34" charset="0"/>
                    </a:rPr>
                    <a:t>I mean</a:t>
                  </a:r>
                  <a:endParaRPr lang="ja-JP" altLang="en-US" sz="1400">
                    <a:latin typeface="Calibri" pitchFamily="34" charset="0"/>
                  </a:endParaRPr>
                </a:p>
              </p:txBody>
            </p:sp>
            <p:sp>
              <p:nvSpPr>
                <p:cNvPr id="851" name="テキスト ボックス 49"/>
                <p:cNvSpPr txBox="1">
                  <a:spLocks noChangeArrowheads="1"/>
                </p:cNvSpPr>
                <p:nvPr/>
              </p:nvSpPr>
              <p:spPr bwMode="auto">
                <a:xfrm>
                  <a:off x="7752781" y="2272880"/>
                  <a:ext cx="735520" cy="307777"/>
                </a:xfrm>
                <a:prstGeom prst="rect">
                  <a:avLst/>
                </a:prstGeom>
                <a:noFill/>
                <a:ln w="9525">
                  <a:noFill/>
                  <a:miter lim="800000"/>
                  <a:headEnd/>
                  <a:tailEnd/>
                </a:ln>
              </p:spPr>
              <p:txBody>
                <a:bodyPr>
                  <a:spAutoFit/>
                </a:bodyPr>
                <a:lstStyle/>
                <a:p>
                  <a:r>
                    <a:rPr lang="en-US" altLang="ja-JP" sz="1400">
                      <a:latin typeface="Calibri" pitchFamily="34" charset="0"/>
                    </a:rPr>
                    <a:t>Um…</a:t>
                  </a:r>
                  <a:endParaRPr lang="ja-JP" altLang="en-US" sz="1400">
                    <a:latin typeface="Calibri" pitchFamily="34" charset="0"/>
                  </a:endParaRPr>
                </a:p>
              </p:txBody>
            </p:sp>
            <p:grpSp>
              <p:nvGrpSpPr>
                <p:cNvPr id="15" name="グループ化 779"/>
                <p:cNvGrpSpPr/>
                <p:nvPr/>
              </p:nvGrpSpPr>
              <p:grpSpPr>
                <a:xfrm>
                  <a:off x="7317940" y="3077752"/>
                  <a:ext cx="246511" cy="811599"/>
                  <a:chOff x="5510241" y="1885908"/>
                  <a:chExt cx="146806" cy="483342"/>
                </a:xfrm>
                <a:scene3d>
                  <a:camera prst="orthographicFront">
                    <a:rot lat="0" lon="10800000" rev="0"/>
                  </a:camera>
                  <a:lightRig rig="threePt" dir="t"/>
                </a:scene3d>
              </p:grpSpPr>
              <p:sp>
                <p:nvSpPr>
                  <p:cNvPr id="905"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6"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7"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8"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9"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0"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1"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2"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3"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4"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5"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6"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7"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8"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19"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0"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1"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2"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3"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4"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5"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6"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7"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28"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16" name="グループ化 804"/>
                <p:cNvGrpSpPr/>
                <p:nvPr/>
              </p:nvGrpSpPr>
              <p:grpSpPr>
                <a:xfrm>
                  <a:off x="8100006" y="2582960"/>
                  <a:ext cx="246511" cy="811599"/>
                  <a:chOff x="5510241" y="1885908"/>
                  <a:chExt cx="146806" cy="483342"/>
                </a:xfrm>
                <a:scene3d>
                  <a:camera prst="orthographicFront">
                    <a:rot lat="0" lon="0" rev="0"/>
                  </a:camera>
                  <a:lightRig rig="threePt" dir="t"/>
                </a:scene3d>
              </p:grpSpPr>
              <p:sp>
                <p:nvSpPr>
                  <p:cNvPr id="881"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2"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3"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4"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5"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6"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7"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8"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9"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0"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1"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2"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3"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4"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5"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6"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7"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8"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99"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0"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1"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2"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3"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904"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17" name="グループ化 954"/>
                <p:cNvGrpSpPr/>
                <p:nvPr/>
              </p:nvGrpSpPr>
              <p:grpSpPr>
                <a:xfrm>
                  <a:off x="8329988" y="3076174"/>
                  <a:ext cx="246502" cy="811602"/>
                  <a:chOff x="3429754" y="2408540"/>
                  <a:chExt cx="583454" cy="1920964"/>
                </a:xfrm>
                <a:scene3d>
                  <a:camera prst="orthographicFront">
                    <a:rot lat="0" lon="10800000" rev="0"/>
                  </a:camera>
                  <a:lightRig rig="threePt" dir="t"/>
                </a:scene3d>
              </p:grpSpPr>
              <p:sp>
                <p:nvSpPr>
                  <p:cNvPr id="857"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58"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59"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0"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1" name="Freeform 48"/>
                  <p:cNvSpPr>
                    <a:spLocks/>
                  </p:cNvSpPr>
                  <p:nvPr/>
                </p:nvSpPr>
                <p:spPr bwMode="auto">
                  <a:xfrm>
                    <a:off x="3624238" y="3278604"/>
                    <a:ext cx="317316" cy="962189"/>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2"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3"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4"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5"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6"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7"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8"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69"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0"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1"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2"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3"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4"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5"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6"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7"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8"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79"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80"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855" name="円形吹き出し 28"/>
                <p:cNvSpPr>
                  <a:spLocks noChangeArrowheads="1"/>
                </p:cNvSpPr>
                <p:nvPr/>
              </p:nvSpPr>
              <p:spPr bwMode="auto">
                <a:xfrm>
                  <a:off x="7866667" y="2718477"/>
                  <a:ext cx="706918" cy="318774"/>
                </a:xfrm>
                <a:prstGeom prst="wedgeEllipseCallout">
                  <a:avLst>
                    <a:gd name="adj1" fmla="val 18556"/>
                    <a:gd name="adj2" fmla="val 78153"/>
                  </a:avLst>
                </a:prstGeom>
                <a:solidFill>
                  <a:schemeClr val="bg1"/>
                </a:solidFill>
                <a:ln w="6350" algn="ctr">
                  <a:solidFill>
                    <a:schemeClr val="tx1"/>
                  </a:solidFill>
                  <a:round/>
                  <a:headEnd/>
                  <a:tailEnd/>
                </a:ln>
              </p:spPr>
              <p:txBody>
                <a:bodyPr/>
                <a:lstStyle/>
                <a:p>
                  <a:pPr>
                    <a:spcBef>
                      <a:spcPct val="20000"/>
                    </a:spcBef>
                  </a:pPr>
                  <a:endParaRPr lang="ja-JP" altLang="en-US" sz="1600"/>
                </a:p>
              </p:txBody>
            </p:sp>
            <p:sp>
              <p:nvSpPr>
                <p:cNvPr id="856" name="テキスト ボックス 46"/>
                <p:cNvSpPr txBox="1">
                  <a:spLocks noChangeArrowheads="1"/>
                </p:cNvSpPr>
                <p:nvPr/>
              </p:nvSpPr>
              <p:spPr bwMode="auto">
                <a:xfrm>
                  <a:off x="7977538" y="2717566"/>
                  <a:ext cx="539823" cy="258342"/>
                </a:xfrm>
                <a:prstGeom prst="rect">
                  <a:avLst/>
                </a:prstGeom>
                <a:noFill/>
                <a:ln w="9525">
                  <a:noFill/>
                  <a:miter lim="800000"/>
                  <a:headEnd/>
                  <a:tailEnd/>
                </a:ln>
              </p:spPr>
              <p:txBody>
                <a:bodyPr wrap="none">
                  <a:spAutoFit/>
                </a:bodyPr>
                <a:lstStyle/>
                <a:p>
                  <a:r>
                    <a:rPr lang="en-US" altLang="ja-JP" sz="1400">
                      <a:latin typeface="Calibri" pitchFamily="34" charset="0"/>
                    </a:rPr>
                    <a:t>I think</a:t>
                  </a:r>
                  <a:endParaRPr lang="ja-JP" altLang="en-US" sz="1400">
                    <a:latin typeface="Calibri" pitchFamily="34" charset="0"/>
                  </a:endParaRPr>
                </a:p>
              </p:txBody>
            </p:sp>
          </p:grpSp>
        </p:grpSp>
      </p:grpSp>
      <p:grpSp>
        <p:nvGrpSpPr>
          <p:cNvPr id="421" name="グループ化 420"/>
          <p:cNvGrpSpPr/>
          <p:nvPr/>
        </p:nvGrpSpPr>
        <p:grpSpPr>
          <a:xfrm>
            <a:off x="2214546" y="3429000"/>
            <a:ext cx="3795689" cy="3071833"/>
            <a:chOff x="2205071" y="3429000"/>
            <a:chExt cx="3795689" cy="3071833"/>
          </a:xfrm>
        </p:grpSpPr>
        <p:grpSp>
          <p:nvGrpSpPr>
            <p:cNvPr id="420" name="グループ化 419"/>
            <p:cNvGrpSpPr/>
            <p:nvPr/>
          </p:nvGrpSpPr>
          <p:grpSpPr>
            <a:xfrm>
              <a:off x="3669466" y="3690230"/>
              <a:ext cx="2234384" cy="2810603"/>
              <a:chOff x="3669466" y="3690230"/>
              <a:chExt cx="2234384" cy="2810603"/>
            </a:xfrm>
          </p:grpSpPr>
          <p:sp>
            <p:nvSpPr>
              <p:cNvPr id="959" name="円/楕円 958"/>
              <p:cNvSpPr/>
              <p:nvPr/>
            </p:nvSpPr>
            <p:spPr>
              <a:xfrm>
                <a:off x="3669466" y="4360780"/>
                <a:ext cx="1862104" cy="999242"/>
              </a:xfrm>
              <a:prstGeom prst="ellips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484"/>
              <p:cNvGrpSpPr>
                <a:grpSpLocks/>
              </p:cNvGrpSpPr>
              <p:nvPr/>
            </p:nvGrpSpPr>
            <p:grpSpPr bwMode="auto">
              <a:xfrm>
                <a:off x="5143504" y="5572138"/>
                <a:ext cx="760346" cy="928695"/>
                <a:chOff x="8338546" y="5929221"/>
                <a:chExt cx="761064" cy="928784"/>
              </a:xfrm>
            </p:grpSpPr>
            <p:sp>
              <p:nvSpPr>
                <p:cNvPr id="739" name="円形吹き出し 55"/>
                <p:cNvSpPr>
                  <a:spLocks noChangeArrowheads="1"/>
                </p:cNvSpPr>
                <p:nvPr/>
              </p:nvSpPr>
              <p:spPr bwMode="auto">
                <a:xfrm>
                  <a:off x="8338546" y="5978921"/>
                  <a:ext cx="572044" cy="210450"/>
                </a:xfrm>
                <a:prstGeom prst="wedgeEllipseCallout">
                  <a:avLst>
                    <a:gd name="adj1" fmla="val 58079"/>
                    <a:gd name="adj2" fmla="val 78153"/>
                  </a:avLst>
                </a:prstGeom>
                <a:solidFill>
                  <a:schemeClr val="bg1"/>
                </a:solidFill>
                <a:ln w="6350" algn="ctr">
                  <a:solidFill>
                    <a:schemeClr val="tx1"/>
                  </a:solidFill>
                  <a:round/>
                  <a:headEnd/>
                  <a:tailEnd/>
                </a:ln>
              </p:spPr>
              <p:txBody>
                <a:bodyPr/>
                <a:lstStyle/>
                <a:p>
                  <a:pPr>
                    <a:spcBef>
                      <a:spcPct val="20000"/>
                    </a:spcBef>
                  </a:pPr>
                  <a:endParaRPr lang="ja-JP" altLang="en-US" sz="1600"/>
                </a:p>
              </p:txBody>
            </p:sp>
            <p:sp>
              <p:nvSpPr>
                <p:cNvPr id="740" name="テキスト ボックス 56"/>
                <p:cNvSpPr txBox="1">
                  <a:spLocks noChangeArrowheads="1"/>
                </p:cNvSpPr>
                <p:nvPr/>
              </p:nvSpPr>
              <p:spPr bwMode="auto">
                <a:xfrm>
                  <a:off x="8338546" y="5929221"/>
                  <a:ext cx="668950" cy="261635"/>
                </a:xfrm>
                <a:prstGeom prst="rect">
                  <a:avLst/>
                </a:prstGeom>
                <a:noFill/>
                <a:ln w="9525">
                  <a:noFill/>
                  <a:miter lim="800000"/>
                  <a:headEnd/>
                  <a:tailEnd/>
                </a:ln>
              </p:spPr>
              <p:txBody>
                <a:bodyPr wrap="square">
                  <a:spAutoFit/>
                </a:bodyPr>
                <a:lstStyle/>
                <a:p>
                  <a:r>
                    <a:rPr lang="en-US" altLang="ja-JP" sz="1100" dirty="0" smtClean="0">
                      <a:latin typeface="Calibri" pitchFamily="34" charset="0"/>
                    </a:rPr>
                    <a:t>oh my…</a:t>
                  </a:r>
                  <a:endParaRPr lang="en-US" altLang="ja-JP" sz="1100" dirty="0">
                    <a:latin typeface="Calibri" pitchFamily="34" charset="0"/>
                  </a:endParaRPr>
                </a:p>
              </p:txBody>
            </p:sp>
            <p:grpSp>
              <p:nvGrpSpPr>
                <p:cNvPr id="21" name="グループ化 979"/>
                <p:cNvGrpSpPr/>
                <p:nvPr/>
              </p:nvGrpSpPr>
              <p:grpSpPr>
                <a:xfrm>
                  <a:off x="8919322" y="6264412"/>
                  <a:ext cx="180288" cy="593593"/>
                  <a:chOff x="3429754" y="2408540"/>
                  <a:chExt cx="583454" cy="1920964"/>
                </a:xfrm>
                <a:scene3d>
                  <a:camera prst="orthographicFront">
                    <a:rot lat="0" lon="10800000" rev="0"/>
                  </a:camera>
                  <a:lightRig rig="threePt" dir="t"/>
                </a:scene3d>
              </p:grpSpPr>
              <p:sp>
                <p:nvSpPr>
                  <p:cNvPr id="742" name="Freeform 44"/>
                  <p:cNvSpPr>
                    <a:spLocks/>
                  </p:cNvSpPr>
                  <p:nvPr/>
                </p:nvSpPr>
                <p:spPr bwMode="auto">
                  <a:xfrm>
                    <a:off x="3668594" y="2705386"/>
                    <a:ext cx="262725" cy="33096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3" name="Freeform 45"/>
                  <p:cNvSpPr>
                    <a:spLocks/>
                  </p:cNvSpPr>
                  <p:nvPr/>
                </p:nvSpPr>
                <p:spPr bwMode="auto">
                  <a:xfrm>
                    <a:off x="3736835" y="2933991"/>
                    <a:ext cx="197897" cy="98949"/>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4" name="Freeform 46"/>
                  <p:cNvSpPr>
                    <a:spLocks/>
                  </p:cNvSpPr>
                  <p:nvPr/>
                </p:nvSpPr>
                <p:spPr bwMode="auto">
                  <a:xfrm>
                    <a:off x="3777779" y="4220321"/>
                    <a:ext cx="235429" cy="81889"/>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5" name="Freeform 47"/>
                  <p:cNvSpPr>
                    <a:spLocks/>
                  </p:cNvSpPr>
                  <p:nvPr/>
                </p:nvSpPr>
                <p:spPr bwMode="auto">
                  <a:xfrm>
                    <a:off x="3439990" y="4244204"/>
                    <a:ext cx="252489" cy="85300"/>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6" name="Freeform 48"/>
                  <p:cNvSpPr>
                    <a:spLocks/>
                  </p:cNvSpPr>
                  <p:nvPr/>
                </p:nvSpPr>
                <p:spPr bwMode="auto">
                  <a:xfrm>
                    <a:off x="3632919" y="3308882"/>
                    <a:ext cx="317318" cy="962188"/>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7" name="Freeform 49"/>
                  <p:cNvSpPr>
                    <a:spLocks/>
                  </p:cNvSpPr>
                  <p:nvPr/>
                </p:nvSpPr>
                <p:spPr bwMode="auto">
                  <a:xfrm>
                    <a:off x="3569646" y="2548432"/>
                    <a:ext cx="153541" cy="174012"/>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8" name="Freeform 50"/>
                  <p:cNvSpPr>
                    <a:spLocks/>
                  </p:cNvSpPr>
                  <p:nvPr/>
                </p:nvSpPr>
                <p:spPr bwMode="auto">
                  <a:xfrm>
                    <a:off x="3846018" y="2882811"/>
                    <a:ext cx="6824" cy="1705"/>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rgbClr val="A17A57"/>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49" name="Freeform 51"/>
                  <p:cNvSpPr>
                    <a:spLocks/>
                  </p:cNvSpPr>
                  <p:nvPr/>
                </p:nvSpPr>
                <p:spPr bwMode="auto">
                  <a:xfrm>
                    <a:off x="3436578" y="3285428"/>
                    <a:ext cx="344612" cy="989486"/>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tx1">
                      <a:lumMod val="65000"/>
                      <a:lumOff val="3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0" name="Freeform 52"/>
                  <p:cNvSpPr>
                    <a:spLocks/>
                  </p:cNvSpPr>
                  <p:nvPr/>
                </p:nvSpPr>
                <p:spPr bwMode="auto">
                  <a:xfrm>
                    <a:off x="3453637" y="2667854"/>
                    <a:ext cx="392381" cy="607340"/>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1" name="Freeform 53"/>
                  <p:cNvSpPr>
                    <a:spLocks/>
                  </p:cNvSpPr>
                  <p:nvPr/>
                </p:nvSpPr>
                <p:spPr bwMode="auto">
                  <a:xfrm>
                    <a:off x="3573058" y="2415364"/>
                    <a:ext cx="174011" cy="232017"/>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2" name="Freeform 54"/>
                  <p:cNvSpPr>
                    <a:spLocks/>
                  </p:cNvSpPr>
                  <p:nvPr/>
                </p:nvSpPr>
                <p:spPr bwMode="auto">
                  <a:xfrm>
                    <a:off x="3562822" y="2408540"/>
                    <a:ext cx="163777" cy="139892"/>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3" name="Freeform 57"/>
                  <p:cNvSpPr>
                    <a:spLocks/>
                  </p:cNvSpPr>
                  <p:nvPr/>
                </p:nvSpPr>
                <p:spPr bwMode="auto">
                  <a:xfrm>
                    <a:off x="3566235" y="2500665"/>
                    <a:ext cx="37532" cy="51180"/>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4" name="Freeform 58"/>
                  <p:cNvSpPr>
                    <a:spLocks/>
                  </p:cNvSpPr>
                  <p:nvPr/>
                </p:nvSpPr>
                <p:spPr bwMode="auto">
                  <a:xfrm>
                    <a:off x="3573058" y="2510902"/>
                    <a:ext cx="23883" cy="30709"/>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5" name="Freeform 59"/>
                  <p:cNvSpPr>
                    <a:spLocks/>
                  </p:cNvSpPr>
                  <p:nvPr/>
                </p:nvSpPr>
                <p:spPr bwMode="auto">
                  <a:xfrm>
                    <a:off x="3576471" y="2514312"/>
                    <a:ext cx="20473" cy="27296"/>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6" name="Freeform 60"/>
                  <p:cNvSpPr>
                    <a:spLocks/>
                  </p:cNvSpPr>
                  <p:nvPr/>
                </p:nvSpPr>
                <p:spPr bwMode="auto">
                  <a:xfrm>
                    <a:off x="3586708" y="2531372"/>
                    <a:ext cx="6824" cy="6824"/>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7" name="Freeform 72"/>
                  <p:cNvSpPr>
                    <a:spLocks/>
                  </p:cNvSpPr>
                  <p:nvPr/>
                </p:nvSpPr>
                <p:spPr bwMode="auto">
                  <a:xfrm>
                    <a:off x="3699303" y="2968111"/>
                    <a:ext cx="255900" cy="105772"/>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8" name="Freeform 73"/>
                  <p:cNvSpPr>
                    <a:spLocks/>
                  </p:cNvSpPr>
                  <p:nvPr/>
                </p:nvSpPr>
                <p:spPr bwMode="auto">
                  <a:xfrm>
                    <a:off x="3429754" y="4237381"/>
                    <a:ext cx="187660" cy="44356"/>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59" name="Freeform 74"/>
                  <p:cNvSpPr>
                    <a:spLocks/>
                  </p:cNvSpPr>
                  <p:nvPr/>
                </p:nvSpPr>
                <p:spPr bwMode="auto">
                  <a:xfrm>
                    <a:off x="3767542" y="4213497"/>
                    <a:ext cx="180837" cy="44356"/>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0" name="Freeform 78"/>
                  <p:cNvSpPr>
                    <a:spLocks/>
                  </p:cNvSpPr>
                  <p:nvPr/>
                </p:nvSpPr>
                <p:spPr bwMode="auto">
                  <a:xfrm>
                    <a:off x="3538939" y="3244484"/>
                    <a:ext cx="272960" cy="64829"/>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1" name="Freeform 79"/>
                  <p:cNvSpPr>
                    <a:spLocks/>
                  </p:cNvSpPr>
                  <p:nvPr/>
                </p:nvSpPr>
                <p:spPr bwMode="auto">
                  <a:xfrm>
                    <a:off x="3562822" y="2640557"/>
                    <a:ext cx="187660" cy="98949"/>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2" name="Freeform 80"/>
                  <p:cNvSpPr>
                    <a:spLocks/>
                  </p:cNvSpPr>
                  <p:nvPr/>
                </p:nvSpPr>
                <p:spPr bwMode="auto">
                  <a:xfrm>
                    <a:off x="3525290" y="2937404"/>
                    <a:ext cx="337788" cy="25249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3" name="Freeform 90"/>
                  <p:cNvSpPr>
                    <a:spLocks/>
                  </p:cNvSpPr>
                  <p:nvPr/>
                </p:nvSpPr>
                <p:spPr bwMode="auto">
                  <a:xfrm>
                    <a:off x="3443403" y="2715623"/>
                    <a:ext cx="252489" cy="378733"/>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4" name="Freeform 91"/>
                  <p:cNvSpPr>
                    <a:spLocks/>
                  </p:cNvSpPr>
                  <p:nvPr/>
                </p:nvSpPr>
                <p:spPr bwMode="auto">
                  <a:xfrm>
                    <a:off x="3528702" y="2951051"/>
                    <a:ext cx="174011" cy="156952"/>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tx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5" name="Freeform 92"/>
                  <p:cNvSpPr>
                    <a:spLocks/>
                  </p:cNvSpPr>
                  <p:nvPr/>
                </p:nvSpPr>
                <p:spPr bwMode="auto">
                  <a:xfrm>
                    <a:off x="3610591" y="2947638"/>
                    <a:ext cx="122832" cy="116009"/>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grpSp>
            <p:nvGrpSpPr>
              <p:cNvPr id="22" name="グループ化 1054"/>
              <p:cNvGrpSpPr/>
              <p:nvPr/>
            </p:nvGrpSpPr>
            <p:grpSpPr>
              <a:xfrm>
                <a:off x="4866138" y="3929423"/>
                <a:ext cx="246512" cy="811601"/>
                <a:chOff x="5510241" y="1885908"/>
                <a:chExt cx="146806" cy="483342"/>
              </a:xfrm>
              <a:scene3d>
                <a:camera prst="orthographicFront">
                  <a:rot lat="0" lon="0" rev="0"/>
                </a:camera>
                <a:lightRig rig="threePt" dir="t"/>
              </a:scene3d>
            </p:grpSpPr>
            <p:sp>
              <p:nvSpPr>
                <p:cNvPr id="76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6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7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8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sp>
            <p:nvSpPr>
              <p:cNvPr id="791" name="円形吹き出し 32"/>
              <p:cNvSpPr>
                <a:spLocks noChangeArrowheads="1"/>
              </p:cNvSpPr>
              <p:nvPr/>
            </p:nvSpPr>
            <p:spPr bwMode="auto">
              <a:xfrm>
                <a:off x="4243322" y="3769605"/>
                <a:ext cx="512763" cy="257175"/>
              </a:xfrm>
              <a:prstGeom prst="wedgeEllipseCallout">
                <a:avLst>
                  <a:gd name="adj1" fmla="val -20833"/>
                  <a:gd name="adj2" fmla="val 62500"/>
                </a:avLst>
              </a:prstGeom>
              <a:noFill/>
              <a:ln w="6350" algn="ctr">
                <a:solidFill>
                  <a:schemeClr val="tx1"/>
                </a:solidFill>
                <a:round/>
                <a:headEnd/>
                <a:tailEnd/>
              </a:ln>
            </p:spPr>
            <p:txBody>
              <a:bodyPr/>
              <a:lstStyle/>
              <a:p>
                <a:pPr>
                  <a:spcBef>
                    <a:spcPct val="20000"/>
                  </a:spcBef>
                </a:pPr>
                <a:endParaRPr lang="ja-JP" altLang="en-US" sz="1200"/>
              </a:p>
            </p:txBody>
          </p:sp>
          <p:sp>
            <p:nvSpPr>
              <p:cNvPr id="792" name="円形吹き出し 33"/>
              <p:cNvSpPr>
                <a:spLocks noChangeArrowheads="1"/>
              </p:cNvSpPr>
              <p:nvPr/>
            </p:nvSpPr>
            <p:spPr bwMode="auto">
              <a:xfrm>
                <a:off x="4289360" y="4058530"/>
                <a:ext cx="754062" cy="288925"/>
              </a:xfrm>
              <a:prstGeom prst="wedgeEllipseCallout">
                <a:avLst>
                  <a:gd name="adj1" fmla="val -20833"/>
                  <a:gd name="adj2" fmla="val 62500"/>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793" name="円形吹き出し 35"/>
              <p:cNvSpPr>
                <a:spLocks noChangeArrowheads="1"/>
              </p:cNvSpPr>
              <p:nvPr/>
            </p:nvSpPr>
            <p:spPr bwMode="auto">
              <a:xfrm>
                <a:off x="4479860" y="3690230"/>
                <a:ext cx="511175" cy="255588"/>
              </a:xfrm>
              <a:prstGeom prst="wedgeEllipseCallout">
                <a:avLst>
                  <a:gd name="adj1" fmla="val 33273"/>
                  <a:gd name="adj2" fmla="val 68866"/>
                </a:avLst>
              </a:prstGeom>
              <a:solidFill>
                <a:schemeClr val="bg1"/>
              </a:solidFill>
              <a:ln w="6350" algn="ctr">
                <a:solidFill>
                  <a:schemeClr val="tx1"/>
                </a:solidFill>
                <a:round/>
                <a:headEnd/>
                <a:tailEnd/>
              </a:ln>
            </p:spPr>
            <p:txBody>
              <a:bodyPr/>
              <a:lstStyle/>
              <a:p>
                <a:pPr>
                  <a:spcBef>
                    <a:spcPct val="20000"/>
                  </a:spcBef>
                </a:pPr>
                <a:endParaRPr lang="ja-JP" altLang="en-US" sz="1200"/>
              </a:p>
            </p:txBody>
          </p:sp>
          <p:sp>
            <p:nvSpPr>
              <p:cNvPr id="794" name="テキスト ボックス 50"/>
              <p:cNvSpPr txBox="1">
                <a:spLocks noChangeArrowheads="1"/>
              </p:cNvSpPr>
              <p:nvPr/>
            </p:nvSpPr>
            <p:spPr bwMode="auto">
              <a:xfrm>
                <a:off x="4302060" y="4058530"/>
                <a:ext cx="574675" cy="258763"/>
              </a:xfrm>
              <a:prstGeom prst="rect">
                <a:avLst/>
              </a:prstGeom>
              <a:noFill/>
              <a:ln w="9525">
                <a:noFill/>
                <a:miter lim="800000"/>
                <a:headEnd/>
                <a:tailEnd/>
              </a:ln>
            </p:spPr>
            <p:txBody>
              <a:bodyPr wrap="none">
                <a:spAutoFit/>
              </a:bodyPr>
              <a:lstStyle/>
              <a:p>
                <a:r>
                  <a:rPr lang="en-US" altLang="ja-JP" sz="1400" dirty="0">
                    <a:latin typeface="Calibri" pitchFamily="34" charset="0"/>
                  </a:rPr>
                  <a:t>I mean</a:t>
                </a:r>
                <a:endParaRPr lang="ja-JP" altLang="en-US" sz="1400" dirty="0">
                  <a:latin typeface="Calibri" pitchFamily="34" charset="0"/>
                </a:endParaRPr>
              </a:p>
            </p:txBody>
          </p:sp>
          <p:sp>
            <p:nvSpPr>
              <p:cNvPr id="795" name="テキスト ボックス 51"/>
              <p:cNvSpPr txBox="1">
                <a:spLocks noChangeArrowheads="1"/>
              </p:cNvSpPr>
              <p:nvPr/>
            </p:nvSpPr>
            <p:spPr bwMode="auto">
              <a:xfrm>
                <a:off x="4429060" y="3696580"/>
                <a:ext cx="474662" cy="257175"/>
              </a:xfrm>
              <a:prstGeom prst="rect">
                <a:avLst/>
              </a:prstGeom>
              <a:noFill/>
              <a:ln w="9525">
                <a:noFill/>
                <a:miter lim="800000"/>
                <a:headEnd/>
                <a:tailEnd/>
              </a:ln>
            </p:spPr>
            <p:txBody>
              <a:bodyPr wrap="none">
                <a:spAutoFit/>
              </a:bodyPr>
              <a:lstStyle/>
              <a:p>
                <a:r>
                  <a:rPr lang="en-US" altLang="ja-JP" sz="1400">
                    <a:latin typeface="Calibri" pitchFamily="34" charset="0"/>
                  </a:rPr>
                  <a:t>Um…</a:t>
                </a:r>
                <a:endParaRPr lang="ja-JP" altLang="en-US" sz="1400">
                  <a:latin typeface="Calibri" pitchFamily="34" charset="0"/>
                </a:endParaRPr>
              </a:p>
            </p:txBody>
          </p:sp>
          <p:grpSp>
            <p:nvGrpSpPr>
              <p:cNvPr id="23" name="グループ化 1004"/>
              <p:cNvGrpSpPr/>
              <p:nvPr/>
            </p:nvGrpSpPr>
            <p:grpSpPr>
              <a:xfrm>
                <a:off x="4068529" y="3980207"/>
                <a:ext cx="246512" cy="811601"/>
                <a:chOff x="5510241" y="1885908"/>
                <a:chExt cx="146806" cy="483342"/>
              </a:xfrm>
              <a:scene3d>
                <a:camera prst="orthographicFront">
                  <a:rot lat="0" lon="10800000" rev="0"/>
                </a:camera>
                <a:lightRig rig="threePt" dir="t"/>
              </a:scene3d>
            </p:grpSpPr>
            <p:sp>
              <p:nvSpPr>
                <p:cNvPr id="797"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8"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799"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0"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1"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2"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3"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4"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5"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6"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7"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8"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09"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0"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1"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2"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3"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4"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5"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6"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7"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8"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19"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0"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nvGrpSpPr>
              <p:cNvPr id="24" name="グループ化 1029"/>
              <p:cNvGrpSpPr/>
              <p:nvPr/>
            </p:nvGrpSpPr>
            <p:grpSpPr>
              <a:xfrm>
                <a:off x="4302715" y="4370541"/>
                <a:ext cx="246512" cy="811601"/>
                <a:chOff x="5510241" y="1885908"/>
                <a:chExt cx="146806" cy="483342"/>
              </a:xfrm>
              <a:scene3d>
                <a:camera prst="orthographicFront">
                  <a:rot lat="0" lon="10800000" rev="0"/>
                </a:camera>
                <a:lightRig rig="threePt" dir="t"/>
              </a:scene3d>
            </p:grpSpPr>
            <p:sp>
              <p:nvSpPr>
                <p:cNvPr id="822" name="Freeform 44"/>
                <p:cNvSpPr>
                  <a:spLocks/>
                </p:cNvSpPr>
                <p:nvPr/>
              </p:nvSpPr>
              <p:spPr bwMode="auto">
                <a:xfrm flipH="1">
                  <a:off x="5530846" y="1960599"/>
                  <a:ext cx="66106" cy="83276"/>
                </a:xfrm>
                <a:custGeom>
                  <a:avLst/>
                  <a:gdLst/>
                  <a:ahLst/>
                  <a:cxnLst>
                    <a:cxn ang="0">
                      <a:pos x="154" y="150"/>
                    </a:cxn>
                    <a:cxn ang="0">
                      <a:pos x="54" y="194"/>
                    </a:cxn>
                    <a:cxn ang="0">
                      <a:pos x="0" y="58"/>
                    </a:cxn>
                    <a:cxn ang="0">
                      <a:pos x="0" y="58"/>
                    </a:cxn>
                    <a:cxn ang="0">
                      <a:pos x="4" y="50"/>
                    </a:cxn>
                    <a:cxn ang="0">
                      <a:pos x="10" y="34"/>
                    </a:cxn>
                    <a:cxn ang="0">
                      <a:pos x="22" y="16"/>
                    </a:cxn>
                    <a:cxn ang="0">
                      <a:pos x="28" y="8"/>
                    </a:cxn>
                    <a:cxn ang="0">
                      <a:pos x="34" y="2"/>
                    </a:cxn>
                    <a:cxn ang="0">
                      <a:pos x="34" y="2"/>
                    </a:cxn>
                    <a:cxn ang="0">
                      <a:pos x="42" y="0"/>
                    </a:cxn>
                    <a:cxn ang="0">
                      <a:pos x="50" y="0"/>
                    </a:cxn>
                    <a:cxn ang="0">
                      <a:pos x="58" y="0"/>
                    </a:cxn>
                    <a:cxn ang="0">
                      <a:pos x="66" y="4"/>
                    </a:cxn>
                    <a:cxn ang="0">
                      <a:pos x="78" y="10"/>
                    </a:cxn>
                    <a:cxn ang="0">
                      <a:pos x="82" y="14"/>
                    </a:cxn>
                    <a:cxn ang="0">
                      <a:pos x="154" y="150"/>
                    </a:cxn>
                  </a:cxnLst>
                  <a:rect l="0" t="0" r="r" b="b"/>
                  <a:pathLst>
                    <a:path w="154" h="194">
                      <a:moveTo>
                        <a:pt x="154" y="150"/>
                      </a:moveTo>
                      <a:lnTo>
                        <a:pt x="54" y="194"/>
                      </a:lnTo>
                      <a:lnTo>
                        <a:pt x="0" y="58"/>
                      </a:lnTo>
                      <a:lnTo>
                        <a:pt x="0" y="58"/>
                      </a:lnTo>
                      <a:lnTo>
                        <a:pt x="4" y="50"/>
                      </a:lnTo>
                      <a:lnTo>
                        <a:pt x="10" y="34"/>
                      </a:lnTo>
                      <a:lnTo>
                        <a:pt x="22" y="16"/>
                      </a:lnTo>
                      <a:lnTo>
                        <a:pt x="28" y="8"/>
                      </a:lnTo>
                      <a:lnTo>
                        <a:pt x="34" y="2"/>
                      </a:lnTo>
                      <a:lnTo>
                        <a:pt x="34" y="2"/>
                      </a:lnTo>
                      <a:lnTo>
                        <a:pt x="42" y="0"/>
                      </a:lnTo>
                      <a:lnTo>
                        <a:pt x="50" y="0"/>
                      </a:lnTo>
                      <a:lnTo>
                        <a:pt x="58" y="0"/>
                      </a:lnTo>
                      <a:lnTo>
                        <a:pt x="66" y="4"/>
                      </a:lnTo>
                      <a:lnTo>
                        <a:pt x="78" y="10"/>
                      </a:lnTo>
                      <a:lnTo>
                        <a:pt x="82" y="14"/>
                      </a:lnTo>
                      <a:lnTo>
                        <a:pt x="154"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3" name="Freeform 45"/>
                <p:cNvSpPr>
                  <a:spLocks/>
                </p:cNvSpPr>
                <p:nvPr/>
              </p:nvSpPr>
              <p:spPr bwMode="auto">
                <a:xfrm flipH="1">
                  <a:off x="5529987" y="2018119"/>
                  <a:ext cx="49794" cy="24897"/>
                </a:xfrm>
                <a:custGeom>
                  <a:avLst/>
                  <a:gdLst/>
                  <a:ahLst/>
                  <a:cxnLst>
                    <a:cxn ang="0">
                      <a:pos x="116" y="16"/>
                    </a:cxn>
                    <a:cxn ang="0">
                      <a:pos x="2" y="58"/>
                    </a:cxn>
                    <a:cxn ang="0">
                      <a:pos x="0" y="40"/>
                    </a:cxn>
                    <a:cxn ang="0">
                      <a:pos x="110" y="0"/>
                    </a:cxn>
                    <a:cxn ang="0">
                      <a:pos x="116" y="16"/>
                    </a:cxn>
                  </a:cxnLst>
                  <a:rect l="0" t="0" r="r" b="b"/>
                  <a:pathLst>
                    <a:path w="116" h="58">
                      <a:moveTo>
                        <a:pt x="116" y="16"/>
                      </a:moveTo>
                      <a:lnTo>
                        <a:pt x="2" y="58"/>
                      </a:lnTo>
                      <a:lnTo>
                        <a:pt x="0" y="40"/>
                      </a:lnTo>
                      <a:lnTo>
                        <a:pt x="110" y="0"/>
                      </a:lnTo>
                      <a:lnTo>
                        <a:pt x="116"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4" name="Freeform 46"/>
                <p:cNvSpPr>
                  <a:spLocks/>
                </p:cNvSpPr>
                <p:nvPr/>
              </p:nvSpPr>
              <p:spPr bwMode="auto">
                <a:xfrm flipH="1">
                  <a:off x="5510241" y="2341778"/>
                  <a:ext cx="59238" cy="20604"/>
                </a:xfrm>
                <a:custGeom>
                  <a:avLst/>
                  <a:gdLst/>
                  <a:ahLst/>
                  <a:cxnLst>
                    <a:cxn ang="0">
                      <a:pos x="64" y="0"/>
                    </a:cxn>
                    <a:cxn ang="0">
                      <a:pos x="2" y="10"/>
                    </a:cxn>
                    <a:cxn ang="0">
                      <a:pos x="0" y="28"/>
                    </a:cxn>
                    <a:cxn ang="0">
                      <a:pos x="4" y="48"/>
                    </a:cxn>
                    <a:cxn ang="0">
                      <a:pos x="36" y="48"/>
                    </a:cxn>
                    <a:cxn ang="0">
                      <a:pos x="36" y="38"/>
                    </a:cxn>
                    <a:cxn ang="0">
                      <a:pos x="44" y="46"/>
                    </a:cxn>
                    <a:cxn ang="0">
                      <a:pos x="136" y="46"/>
                    </a:cxn>
                    <a:cxn ang="0">
                      <a:pos x="136" y="46"/>
                    </a:cxn>
                    <a:cxn ang="0">
                      <a:pos x="138" y="36"/>
                    </a:cxn>
                    <a:cxn ang="0">
                      <a:pos x="136" y="30"/>
                    </a:cxn>
                    <a:cxn ang="0">
                      <a:pos x="134" y="24"/>
                    </a:cxn>
                    <a:cxn ang="0">
                      <a:pos x="134" y="24"/>
                    </a:cxn>
                    <a:cxn ang="0">
                      <a:pos x="120" y="18"/>
                    </a:cxn>
                    <a:cxn ang="0">
                      <a:pos x="96" y="10"/>
                    </a:cxn>
                    <a:cxn ang="0">
                      <a:pos x="64" y="0"/>
                    </a:cxn>
                    <a:cxn ang="0">
                      <a:pos x="64" y="0"/>
                    </a:cxn>
                  </a:cxnLst>
                  <a:rect l="0" t="0" r="r" b="b"/>
                  <a:pathLst>
                    <a:path w="138" h="48">
                      <a:moveTo>
                        <a:pt x="64" y="0"/>
                      </a:moveTo>
                      <a:lnTo>
                        <a:pt x="2" y="10"/>
                      </a:lnTo>
                      <a:lnTo>
                        <a:pt x="0" y="28"/>
                      </a:lnTo>
                      <a:lnTo>
                        <a:pt x="4" y="48"/>
                      </a:lnTo>
                      <a:lnTo>
                        <a:pt x="36" y="48"/>
                      </a:lnTo>
                      <a:lnTo>
                        <a:pt x="36" y="38"/>
                      </a:lnTo>
                      <a:lnTo>
                        <a:pt x="44" y="46"/>
                      </a:lnTo>
                      <a:lnTo>
                        <a:pt x="136" y="46"/>
                      </a:lnTo>
                      <a:lnTo>
                        <a:pt x="136" y="46"/>
                      </a:lnTo>
                      <a:lnTo>
                        <a:pt x="138" y="36"/>
                      </a:lnTo>
                      <a:lnTo>
                        <a:pt x="136" y="30"/>
                      </a:lnTo>
                      <a:lnTo>
                        <a:pt x="134" y="24"/>
                      </a:lnTo>
                      <a:lnTo>
                        <a:pt x="134" y="24"/>
                      </a:lnTo>
                      <a:lnTo>
                        <a:pt x="120" y="18"/>
                      </a:lnTo>
                      <a:lnTo>
                        <a:pt x="96" y="10"/>
                      </a:lnTo>
                      <a:lnTo>
                        <a:pt x="64" y="0"/>
                      </a:lnTo>
                      <a:lnTo>
                        <a:pt x="64"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5" name="Freeform 47"/>
                <p:cNvSpPr>
                  <a:spLocks/>
                </p:cNvSpPr>
                <p:nvPr/>
              </p:nvSpPr>
              <p:spPr bwMode="auto">
                <a:xfrm flipH="1">
                  <a:off x="5590941" y="2347787"/>
                  <a:ext cx="63530" cy="21463"/>
                </a:xfrm>
                <a:custGeom>
                  <a:avLst/>
                  <a:gdLst/>
                  <a:ahLst/>
                  <a:cxnLst>
                    <a:cxn ang="0">
                      <a:pos x="70" y="0"/>
                    </a:cxn>
                    <a:cxn ang="0">
                      <a:pos x="4" y="10"/>
                    </a:cxn>
                    <a:cxn ang="0">
                      <a:pos x="0" y="30"/>
                    </a:cxn>
                    <a:cxn ang="0">
                      <a:pos x="4" y="50"/>
                    </a:cxn>
                    <a:cxn ang="0">
                      <a:pos x="40" y="50"/>
                    </a:cxn>
                    <a:cxn ang="0">
                      <a:pos x="40" y="42"/>
                    </a:cxn>
                    <a:cxn ang="0">
                      <a:pos x="50" y="50"/>
                    </a:cxn>
                    <a:cxn ang="0">
                      <a:pos x="148" y="50"/>
                    </a:cxn>
                    <a:cxn ang="0">
                      <a:pos x="148" y="50"/>
                    </a:cxn>
                    <a:cxn ang="0">
                      <a:pos x="148" y="38"/>
                    </a:cxn>
                    <a:cxn ang="0">
                      <a:pos x="146" y="30"/>
                    </a:cxn>
                    <a:cxn ang="0">
                      <a:pos x="144" y="26"/>
                    </a:cxn>
                    <a:cxn ang="0">
                      <a:pos x="142" y="24"/>
                    </a:cxn>
                    <a:cxn ang="0">
                      <a:pos x="142" y="24"/>
                    </a:cxn>
                    <a:cxn ang="0">
                      <a:pos x="128" y="20"/>
                    </a:cxn>
                    <a:cxn ang="0">
                      <a:pos x="104" y="10"/>
                    </a:cxn>
                    <a:cxn ang="0">
                      <a:pos x="70" y="0"/>
                    </a:cxn>
                    <a:cxn ang="0">
                      <a:pos x="70" y="0"/>
                    </a:cxn>
                  </a:cxnLst>
                  <a:rect l="0" t="0" r="r" b="b"/>
                  <a:pathLst>
                    <a:path w="148" h="50">
                      <a:moveTo>
                        <a:pt x="70" y="0"/>
                      </a:moveTo>
                      <a:lnTo>
                        <a:pt x="4" y="10"/>
                      </a:lnTo>
                      <a:lnTo>
                        <a:pt x="0" y="30"/>
                      </a:lnTo>
                      <a:lnTo>
                        <a:pt x="4" y="50"/>
                      </a:lnTo>
                      <a:lnTo>
                        <a:pt x="40" y="50"/>
                      </a:lnTo>
                      <a:lnTo>
                        <a:pt x="40" y="42"/>
                      </a:lnTo>
                      <a:lnTo>
                        <a:pt x="50" y="50"/>
                      </a:lnTo>
                      <a:lnTo>
                        <a:pt x="148" y="50"/>
                      </a:lnTo>
                      <a:lnTo>
                        <a:pt x="148" y="50"/>
                      </a:lnTo>
                      <a:lnTo>
                        <a:pt x="148" y="38"/>
                      </a:lnTo>
                      <a:lnTo>
                        <a:pt x="146" y="30"/>
                      </a:lnTo>
                      <a:lnTo>
                        <a:pt x="144" y="26"/>
                      </a:lnTo>
                      <a:lnTo>
                        <a:pt x="142" y="24"/>
                      </a:lnTo>
                      <a:lnTo>
                        <a:pt x="142" y="24"/>
                      </a:lnTo>
                      <a:lnTo>
                        <a:pt x="128" y="20"/>
                      </a:lnTo>
                      <a:lnTo>
                        <a:pt x="104" y="10"/>
                      </a:lnTo>
                      <a:lnTo>
                        <a:pt x="70" y="0"/>
                      </a:lnTo>
                      <a:lnTo>
                        <a:pt x="70" y="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6" name="Freeform 48"/>
                <p:cNvSpPr>
                  <a:spLocks/>
                </p:cNvSpPr>
                <p:nvPr/>
              </p:nvSpPr>
              <p:spPr bwMode="auto">
                <a:xfrm flipH="1">
                  <a:off x="5528270" y="2104829"/>
                  <a:ext cx="79842" cy="242101"/>
                </a:xfrm>
                <a:custGeom>
                  <a:avLst/>
                  <a:gdLst/>
                  <a:ahLst/>
                  <a:cxnLst>
                    <a:cxn ang="0">
                      <a:pos x="0" y="0"/>
                    </a:cxn>
                    <a:cxn ang="0">
                      <a:pos x="90" y="564"/>
                    </a:cxn>
                    <a:cxn ang="0">
                      <a:pos x="186" y="560"/>
                    </a:cxn>
                    <a:cxn ang="0">
                      <a:pos x="108" y="10"/>
                    </a:cxn>
                    <a:cxn ang="0">
                      <a:pos x="0" y="0"/>
                    </a:cxn>
                  </a:cxnLst>
                  <a:rect l="0" t="0" r="r" b="b"/>
                  <a:pathLst>
                    <a:path w="186" h="564">
                      <a:moveTo>
                        <a:pt x="0" y="0"/>
                      </a:moveTo>
                      <a:lnTo>
                        <a:pt x="90" y="564"/>
                      </a:lnTo>
                      <a:lnTo>
                        <a:pt x="186" y="560"/>
                      </a:lnTo>
                      <a:lnTo>
                        <a:pt x="108" y="10"/>
                      </a:lnTo>
                      <a:lnTo>
                        <a:pt x="0" y="0"/>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7" name="Freeform 49"/>
                <p:cNvSpPr>
                  <a:spLocks/>
                </p:cNvSpPr>
                <p:nvPr/>
              </p:nvSpPr>
              <p:spPr bwMode="auto">
                <a:xfrm flipH="1">
                  <a:off x="5583215" y="1921107"/>
                  <a:ext cx="38633" cy="43784"/>
                </a:xfrm>
                <a:custGeom>
                  <a:avLst/>
                  <a:gdLst/>
                  <a:ahLst/>
                  <a:cxnLst>
                    <a:cxn ang="0">
                      <a:pos x="10" y="0"/>
                    </a:cxn>
                    <a:cxn ang="0">
                      <a:pos x="0" y="76"/>
                    </a:cxn>
                    <a:cxn ang="0">
                      <a:pos x="0" y="76"/>
                    </a:cxn>
                    <a:cxn ang="0">
                      <a:pos x="10" y="82"/>
                    </a:cxn>
                    <a:cxn ang="0">
                      <a:pos x="34" y="92"/>
                    </a:cxn>
                    <a:cxn ang="0">
                      <a:pos x="48" y="96"/>
                    </a:cxn>
                    <a:cxn ang="0">
                      <a:pos x="62" y="100"/>
                    </a:cxn>
                    <a:cxn ang="0">
                      <a:pos x="74" y="102"/>
                    </a:cxn>
                    <a:cxn ang="0">
                      <a:pos x="86" y="102"/>
                    </a:cxn>
                    <a:cxn ang="0">
                      <a:pos x="86" y="102"/>
                    </a:cxn>
                    <a:cxn ang="0">
                      <a:pos x="88" y="100"/>
                    </a:cxn>
                    <a:cxn ang="0">
                      <a:pos x="90" y="98"/>
                    </a:cxn>
                    <a:cxn ang="0">
                      <a:pos x="90" y="90"/>
                    </a:cxn>
                    <a:cxn ang="0">
                      <a:pos x="86" y="80"/>
                    </a:cxn>
                    <a:cxn ang="0">
                      <a:pos x="84" y="68"/>
                    </a:cxn>
                    <a:cxn ang="0">
                      <a:pos x="84" y="68"/>
                    </a:cxn>
                    <a:cxn ang="0">
                      <a:pos x="80" y="24"/>
                    </a:cxn>
                    <a:cxn ang="0">
                      <a:pos x="80" y="0"/>
                    </a:cxn>
                    <a:cxn ang="0">
                      <a:pos x="10" y="0"/>
                    </a:cxn>
                  </a:cxnLst>
                  <a:rect l="0" t="0" r="r" b="b"/>
                  <a:pathLst>
                    <a:path w="90" h="102">
                      <a:moveTo>
                        <a:pt x="10" y="0"/>
                      </a:moveTo>
                      <a:lnTo>
                        <a:pt x="0" y="76"/>
                      </a:lnTo>
                      <a:lnTo>
                        <a:pt x="0" y="76"/>
                      </a:lnTo>
                      <a:lnTo>
                        <a:pt x="10" y="82"/>
                      </a:lnTo>
                      <a:lnTo>
                        <a:pt x="34" y="92"/>
                      </a:lnTo>
                      <a:lnTo>
                        <a:pt x="48" y="96"/>
                      </a:lnTo>
                      <a:lnTo>
                        <a:pt x="62" y="100"/>
                      </a:lnTo>
                      <a:lnTo>
                        <a:pt x="74" y="102"/>
                      </a:lnTo>
                      <a:lnTo>
                        <a:pt x="86" y="102"/>
                      </a:lnTo>
                      <a:lnTo>
                        <a:pt x="86" y="102"/>
                      </a:lnTo>
                      <a:lnTo>
                        <a:pt x="88" y="100"/>
                      </a:lnTo>
                      <a:lnTo>
                        <a:pt x="90" y="98"/>
                      </a:lnTo>
                      <a:lnTo>
                        <a:pt x="90" y="90"/>
                      </a:lnTo>
                      <a:lnTo>
                        <a:pt x="86" y="80"/>
                      </a:lnTo>
                      <a:lnTo>
                        <a:pt x="84" y="68"/>
                      </a:lnTo>
                      <a:lnTo>
                        <a:pt x="84" y="68"/>
                      </a:lnTo>
                      <a:lnTo>
                        <a:pt x="80" y="24"/>
                      </a:lnTo>
                      <a:lnTo>
                        <a:pt x="80" y="0"/>
                      </a:lnTo>
                      <a:lnTo>
                        <a:pt x="1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8" name="Freeform 50"/>
                <p:cNvSpPr>
                  <a:spLocks/>
                </p:cNvSpPr>
                <p:nvPr/>
              </p:nvSpPr>
              <p:spPr bwMode="auto">
                <a:xfrm flipH="1">
                  <a:off x="5550592" y="2005241"/>
                  <a:ext cx="1717" cy="429"/>
                </a:xfrm>
                <a:custGeom>
                  <a:avLst/>
                  <a:gdLst/>
                  <a:ahLst/>
                  <a:cxnLst>
                    <a:cxn ang="0">
                      <a:pos x="0" y="0"/>
                    </a:cxn>
                    <a:cxn ang="0">
                      <a:pos x="0" y="0"/>
                    </a:cxn>
                    <a:cxn ang="0">
                      <a:pos x="4" y="0"/>
                    </a:cxn>
                    <a:cxn ang="0">
                      <a:pos x="4" y="0"/>
                    </a:cxn>
                    <a:cxn ang="0">
                      <a:pos x="0" y="0"/>
                    </a:cxn>
                    <a:cxn ang="0">
                      <a:pos x="0" y="0"/>
                    </a:cxn>
                  </a:cxnLst>
                  <a:rect l="0" t="0" r="r" b="b"/>
                  <a:pathLst>
                    <a:path w="4">
                      <a:moveTo>
                        <a:pt x="0" y="0"/>
                      </a:moveTo>
                      <a:lnTo>
                        <a:pt x="0" y="0"/>
                      </a:lnTo>
                      <a:lnTo>
                        <a:pt x="4" y="0"/>
                      </a:lnTo>
                      <a:lnTo>
                        <a:pt x="4" y="0"/>
                      </a:lnTo>
                      <a:lnTo>
                        <a:pt x="0" y="0"/>
                      </a:lnTo>
                      <a:lnTo>
                        <a:pt x="0"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29" name="Freeform 51"/>
                <p:cNvSpPr>
                  <a:spLocks/>
                </p:cNvSpPr>
                <p:nvPr/>
              </p:nvSpPr>
              <p:spPr bwMode="auto">
                <a:xfrm flipH="1">
                  <a:off x="5568620" y="2106546"/>
                  <a:ext cx="86710" cy="248969"/>
                </a:xfrm>
                <a:custGeom>
                  <a:avLst/>
                  <a:gdLst/>
                  <a:ahLst/>
                  <a:cxnLst>
                    <a:cxn ang="0">
                      <a:pos x="134" y="8"/>
                    </a:cxn>
                    <a:cxn ang="0">
                      <a:pos x="134" y="8"/>
                    </a:cxn>
                    <a:cxn ang="0">
                      <a:pos x="102" y="6"/>
                    </a:cxn>
                    <a:cxn ang="0">
                      <a:pos x="78" y="2"/>
                    </a:cxn>
                    <a:cxn ang="0">
                      <a:pos x="60" y="0"/>
                    </a:cxn>
                    <a:cxn ang="0">
                      <a:pos x="20" y="324"/>
                    </a:cxn>
                    <a:cxn ang="0">
                      <a:pos x="0" y="580"/>
                    </a:cxn>
                    <a:cxn ang="0">
                      <a:pos x="82" y="572"/>
                    </a:cxn>
                    <a:cxn ang="0">
                      <a:pos x="98" y="570"/>
                    </a:cxn>
                    <a:cxn ang="0">
                      <a:pos x="136" y="340"/>
                    </a:cxn>
                    <a:cxn ang="0">
                      <a:pos x="162" y="290"/>
                    </a:cxn>
                    <a:cxn ang="0">
                      <a:pos x="202" y="96"/>
                    </a:cxn>
                    <a:cxn ang="0">
                      <a:pos x="202" y="0"/>
                    </a:cxn>
                    <a:cxn ang="0">
                      <a:pos x="202" y="0"/>
                    </a:cxn>
                    <a:cxn ang="0">
                      <a:pos x="198" y="2"/>
                    </a:cxn>
                    <a:cxn ang="0">
                      <a:pos x="186" y="6"/>
                    </a:cxn>
                    <a:cxn ang="0">
                      <a:pos x="164" y="8"/>
                    </a:cxn>
                    <a:cxn ang="0">
                      <a:pos x="134" y="8"/>
                    </a:cxn>
                    <a:cxn ang="0">
                      <a:pos x="134" y="8"/>
                    </a:cxn>
                  </a:cxnLst>
                  <a:rect l="0" t="0" r="r" b="b"/>
                  <a:pathLst>
                    <a:path w="202" h="580">
                      <a:moveTo>
                        <a:pt x="134" y="8"/>
                      </a:moveTo>
                      <a:lnTo>
                        <a:pt x="134" y="8"/>
                      </a:lnTo>
                      <a:lnTo>
                        <a:pt x="102" y="6"/>
                      </a:lnTo>
                      <a:lnTo>
                        <a:pt x="78" y="2"/>
                      </a:lnTo>
                      <a:lnTo>
                        <a:pt x="60" y="0"/>
                      </a:lnTo>
                      <a:lnTo>
                        <a:pt x="20" y="324"/>
                      </a:lnTo>
                      <a:lnTo>
                        <a:pt x="0" y="580"/>
                      </a:lnTo>
                      <a:lnTo>
                        <a:pt x="82" y="572"/>
                      </a:lnTo>
                      <a:lnTo>
                        <a:pt x="98" y="570"/>
                      </a:lnTo>
                      <a:lnTo>
                        <a:pt x="136" y="340"/>
                      </a:lnTo>
                      <a:lnTo>
                        <a:pt x="162" y="290"/>
                      </a:lnTo>
                      <a:lnTo>
                        <a:pt x="202" y="96"/>
                      </a:lnTo>
                      <a:lnTo>
                        <a:pt x="202" y="0"/>
                      </a:lnTo>
                      <a:lnTo>
                        <a:pt x="202" y="0"/>
                      </a:lnTo>
                      <a:lnTo>
                        <a:pt x="198" y="2"/>
                      </a:lnTo>
                      <a:lnTo>
                        <a:pt x="186" y="6"/>
                      </a:lnTo>
                      <a:lnTo>
                        <a:pt x="164" y="8"/>
                      </a:lnTo>
                      <a:lnTo>
                        <a:pt x="134" y="8"/>
                      </a:lnTo>
                      <a:lnTo>
                        <a:pt x="134" y="8"/>
                      </a:lnTo>
                      <a:close/>
                    </a:path>
                  </a:pathLst>
                </a:custGeom>
                <a:solidFill>
                  <a:schemeClr val="bg1">
                    <a:lumMod val="85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0" name="Freeform 52"/>
                <p:cNvSpPr>
                  <a:spLocks/>
                </p:cNvSpPr>
                <p:nvPr/>
              </p:nvSpPr>
              <p:spPr bwMode="auto">
                <a:xfrm flipH="1">
                  <a:off x="5552309" y="1951155"/>
                  <a:ext cx="98729" cy="152815"/>
                </a:xfrm>
                <a:custGeom>
                  <a:avLst/>
                  <a:gdLst/>
                  <a:ahLst/>
                  <a:cxnLst>
                    <a:cxn ang="0">
                      <a:pos x="74" y="0"/>
                    </a:cxn>
                    <a:cxn ang="0">
                      <a:pos x="74" y="0"/>
                    </a:cxn>
                    <a:cxn ang="0">
                      <a:pos x="58" y="8"/>
                    </a:cxn>
                    <a:cxn ang="0">
                      <a:pos x="42" y="18"/>
                    </a:cxn>
                    <a:cxn ang="0">
                      <a:pos x="30" y="28"/>
                    </a:cxn>
                    <a:cxn ang="0">
                      <a:pos x="24" y="38"/>
                    </a:cxn>
                    <a:cxn ang="0">
                      <a:pos x="0" y="92"/>
                    </a:cxn>
                    <a:cxn ang="0">
                      <a:pos x="28" y="302"/>
                    </a:cxn>
                    <a:cxn ang="0">
                      <a:pos x="58" y="344"/>
                    </a:cxn>
                    <a:cxn ang="0">
                      <a:pos x="58" y="344"/>
                    </a:cxn>
                    <a:cxn ang="0">
                      <a:pos x="88" y="352"/>
                    </a:cxn>
                    <a:cxn ang="0">
                      <a:pos x="126" y="356"/>
                    </a:cxn>
                    <a:cxn ang="0">
                      <a:pos x="146" y="356"/>
                    </a:cxn>
                    <a:cxn ang="0">
                      <a:pos x="166" y="356"/>
                    </a:cxn>
                    <a:cxn ang="0">
                      <a:pos x="184" y="354"/>
                    </a:cxn>
                    <a:cxn ang="0">
                      <a:pos x="198" y="350"/>
                    </a:cxn>
                    <a:cxn ang="0">
                      <a:pos x="198" y="350"/>
                    </a:cxn>
                    <a:cxn ang="0">
                      <a:pos x="204" y="346"/>
                    </a:cxn>
                    <a:cxn ang="0">
                      <a:pos x="210" y="340"/>
                    </a:cxn>
                    <a:cxn ang="0">
                      <a:pos x="220" y="322"/>
                    </a:cxn>
                    <a:cxn ang="0">
                      <a:pos x="226" y="306"/>
                    </a:cxn>
                    <a:cxn ang="0">
                      <a:pos x="230" y="294"/>
                    </a:cxn>
                    <a:cxn ang="0">
                      <a:pos x="230" y="294"/>
                    </a:cxn>
                    <a:cxn ang="0">
                      <a:pos x="228" y="226"/>
                    </a:cxn>
                    <a:cxn ang="0">
                      <a:pos x="228" y="186"/>
                    </a:cxn>
                    <a:cxn ang="0">
                      <a:pos x="228" y="186"/>
                    </a:cxn>
                    <a:cxn ang="0">
                      <a:pos x="226" y="148"/>
                    </a:cxn>
                    <a:cxn ang="0">
                      <a:pos x="222" y="118"/>
                    </a:cxn>
                    <a:cxn ang="0">
                      <a:pos x="218" y="92"/>
                    </a:cxn>
                    <a:cxn ang="0">
                      <a:pos x="210" y="70"/>
                    </a:cxn>
                    <a:cxn ang="0">
                      <a:pos x="204" y="56"/>
                    </a:cxn>
                    <a:cxn ang="0">
                      <a:pos x="198" y="44"/>
                    </a:cxn>
                    <a:cxn ang="0">
                      <a:pos x="194" y="36"/>
                    </a:cxn>
                    <a:cxn ang="0">
                      <a:pos x="160" y="12"/>
                    </a:cxn>
                    <a:cxn ang="0">
                      <a:pos x="160" y="12"/>
                    </a:cxn>
                    <a:cxn ang="0">
                      <a:pos x="144" y="16"/>
                    </a:cxn>
                    <a:cxn ang="0">
                      <a:pos x="74" y="0"/>
                    </a:cxn>
                  </a:cxnLst>
                  <a:rect l="0" t="0" r="r" b="b"/>
                  <a:pathLst>
                    <a:path w="230" h="356">
                      <a:moveTo>
                        <a:pt x="74" y="0"/>
                      </a:moveTo>
                      <a:lnTo>
                        <a:pt x="74" y="0"/>
                      </a:lnTo>
                      <a:lnTo>
                        <a:pt x="58" y="8"/>
                      </a:lnTo>
                      <a:lnTo>
                        <a:pt x="42" y="18"/>
                      </a:lnTo>
                      <a:lnTo>
                        <a:pt x="30" y="28"/>
                      </a:lnTo>
                      <a:lnTo>
                        <a:pt x="24" y="38"/>
                      </a:lnTo>
                      <a:lnTo>
                        <a:pt x="0" y="92"/>
                      </a:lnTo>
                      <a:lnTo>
                        <a:pt x="28" y="302"/>
                      </a:lnTo>
                      <a:lnTo>
                        <a:pt x="58" y="344"/>
                      </a:lnTo>
                      <a:lnTo>
                        <a:pt x="58" y="344"/>
                      </a:lnTo>
                      <a:lnTo>
                        <a:pt x="88" y="352"/>
                      </a:lnTo>
                      <a:lnTo>
                        <a:pt x="126" y="356"/>
                      </a:lnTo>
                      <a:lnTo>
                        <a:pt x="146" y="356"/>
                      </a:lnTo>
                      <a:lnTo>
                        <a:pt x="166" y="356"/>
                      </a:lnTo>
                      <a:lnTo>
                        <a:pt x="184" y="354"/>
                      </a:lnTo>
                      <a:lnTo>
                        <a:pt x="198" y="350"/>
                      </a:lnTo>
                      <a:lnTo>
                        <a:pt x="198" y="350"/>
                      </a:lnTo>
                      <a:lnTo>
                        <a:pt x="204" y="346"/>
                      </a:lnTo>
                      <a:lnTo>
                        <a:pt x="210" y="340"/>
                      </a:lnTo>
                      <a:lnTo>
                        <a:pt x="220" y="322"/>
                      </a:lnTo>
                      <a:lnTo>
                        <a:pt x="226" y="306"/>
                      </a:lnTo>
                      <a:lnTo>
                        <a:pt x="230" y="294"/>
                      </a:lnTo>
                      <a:lnTo>
                        <a:pt x="230" y="294"/>
                      </a:lnTo>
                      <a:lnTo>
                        <a:pt x="228" y="226"/>
                      </a:lnTo>
                      <a:lnTo>
                        <a:pt x="228" y="186"/>
                      </a:lnTo>
                      <a:lnTo>
                        <a:pt x="228" y="186"/>
                      </a:lnTo>
                      <a:lnTo>
                        <a:pt x="226" y="148"/>
                      </a:lnTo>
                      <a:lnTo>
                        <a:pt x="222" y="118"/>
                      </a:lnTo>
                      <a:lnTo>
                        <a:pt x="218" y="92"/>
                      </a:lnTo>
                      <a:lnTo>
                        <a:pt x="210" y="70"/>
                      </a:lnTo>
                      <a:lnTo>
                        <a:pt x="204" y="56"/>
                      </a:lnTo>
                      <a:lnTo>
                        <a:pt x="198" y="44"/>
                      </a:lnTo>
                      <a:lnTo>
                        <a:pt x="194" y="36"/>
                      </a:lnTo>
                      <a:lnTo>
                        <a:pt x="160" y="12"/>
                      </a:lnTo>
                      <a:lnTo>
                        <a:pt x="160" y="12"/>
                      </a:lnTo>
                      <a:lnTo>
                        <a:pt x="144" y="16"/>
                      </a:lnTo>
                      <a:lnTo>
                        <a:pt x="7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1" name="Freeform 53"/>
                <p:cNvSpPr>
                  <a:spLocks/>
                </p:cNvSpPr>
                <p:nvPr/>
              </p:nvSpPr>
              <p:spPr bwMode="auto">
                <a:xfrm flipH="1">
                  <a:off x="5577206" y="1887625"/>
                  <a:ext cx="43784" cy="58379"/>
                </a:xfrm>
                <a:custGeom>
                  <a:avLst/>
                  <a:gdLst/>
                  <a:ahLst/>
                  <a:cxnLst>
                    <a:cxn ang="0">
                      <a:pos x="102" y="34"/>
                    </a:cxn>
                    <a:cxn ang="0">
                      <a:pos x="102" y="34"/>
                    </a:cxn>
                    <a:cxn ang="0">
                      <a:pos x="90" y="18"/>
                    </a:cxn>
                    <a:cxn ang="0">
                      <a:pos x="90" y="18"/>
                    </a:cxn>
                    <a:cxn ang="0">
                      <a:pos x="82" y="12"/>
                    </a:cxn>
                    <a:cxn ang="0">
                      <a:pos x="70" y="4"/>
                    </a:cxn>
                    <a:cxn ang="0">
                      <a:pos x="62" y="2"/>
                    </a:cxn>
                    <a:cxn ang="0">
                      <a:pos x="54" y="0"/>
                    </a:cxn>
                    <a:cxn ang="0">
                      <a:pos x="46" y="0"/>
                    </a:cxn>
                    <a:cxn ang="0">
                      <a:pos x="38" y="0"/>
                    </a:cxn>
                    <a:cxn ang="0">
                      <a:pos x="38" y="0"/>
                    </a:cxn>
                    <a:cxn ang="0">
                      <a:pos x="24" y="4"/>
                    </a:cxn>
                    <a:cxn ang="0">
                      <a:pos x="18" y="8"/>
                    </a:cxn>
                    <a:cxn ang="0">
                      <a:pos x="12" y="12"/>
                    </a:cxn>
                    <a:cxn ang="0">
                      <a:pos x="8" y="20"/>
                    </a:cxn>
                    <a:cxn ang="0">
                      <a:pos x="4" y="28"/>
                    </a:cxn>
                    <a:cxn ang="0">
                      <a:pos x="2" y="38"/>
                    </a:cxn>
                    <a:cxn ang="0">
                      <a:pos x="0" y="50"/>
                    </a:cxn>
                    <a:cxn ang="0">
                      <a:pos x="0" y="50"/>
                    </a:cxn>
                    <a:cxn ang="0">
                      <a:pos x="8" y="76"/>
                    </a:cxn>
                    <a:cxn ang="0">
                      <a:pos x="18" y="98"/>
                    </a:cxn>
                    <a:cxn ang="0">
                      <a:pos x="28" y="116"/>
                    </a:cxn>
                    <a:cxn ang="0">
                      <a:pos x="42" y="134"/>
                    </a:cxn>
                    <a:cxn ang="0">
                      <a:pos x="42" y="134"/>
                    </a:cxn>
                    <a:cxn ang="0">
                      <a:pos x="46" y="136"/>
                    </a:cxn>
                    <a:cxn ang="0">
                      <a:pos x="54" y="136"/>
                    </a:cxn>
                    <a:cxn ang="0">
                      <a:pos x="74" y="134"/>
                    </a:cxn>
                    <a:cxn ang="0">
                      <a:pos x="94" y="130"/>
                    </a:cxn>
                    <a:cxn ang="0">
                      <a:pos x="100" y="128"/>
                    </a:cxn>
                    <a:cxn ang="0">
                      <a:pos x="102" y="126"/>
                    </a:cxn>
                    <a:cxn ang="0">
                      <a:pos x="102" y="126"/>
                    </a:cxn>
                    <a:cxn ang="0">
                      <a:pos x="100" y="104"/>
                    </a:cxn>
                    <a:cxn ang="0">
                      <a:pos x="100" y="74"/>
                    </a:cxn>
                    <a:cxn ang="0">
                      <a:pos x="102" y="34"/>
                    </a:cxn>
                    <a:cxn ang="0">
                      <a:pos x="102" y="34"/>
                    </a:cxn>
                  </a:cxnLst>
                  <a:rect l="0" t="0" r="r" b="b"/>
                  <a:pathLst>
                    <a:path w="102" h="136">
                      <a:moveTo>
                        <a:pt x="102" y="34"/>
                      </a:moveTo>
                      <a:lnTo>
                        <a:pt x="102" y="34"/>
                      </a:lnTo>
                      <a:lnTo>
                        <a:pt x="90" y="18"/>
                      </a:lnTo>
                      <a:lnTo>
                        <a:pt x="90" y="18"/>
                      </a:lnTo>
                      <a:lnTo>
                        <a:pt x="82" y="12"/>
                      </a:lnTo>
                      <a:lnTo>
                        <a:pt x="70" y="4"/>
                      </a:lnTo>
                      <a:lnTo>
                        <a:pt x="62" y="2"/>
                      </a:lnTo>
                      <a:lnTo>
                        <a:pt x="54" y="0"/>
                      </a:lnTo>
                      <a:lnTo>
                        <a:pt x="46" y="0"/>
                      </a:lnTo>
                      <a:lnTo>
                        <a:pt x="38" y="0"/>
                      </a:lnTo>
                      <a:lnTo>
                        <a:pt x="38" y="0"/>
                      </a:lnTo>
                      <a:lnTo>
                        <a:pt x="24" y="4"/>
                      </a:lnTo>
                      <a:lnTo>
                        <a:pt x="18" y="8"/>
                      </a:lnTo>
                      <a:lnTo>
                        <a:pt x="12" y="12"/>
                      </a:lnTo>
                      <a:lnTo>
                        <a:pt x="8" y="20"/>
                      </a:lnTo>
                      <a:lnTo>
                        <a:pt x="4" y="28"/>
                      </a:lnTo>
                      <a:lnTo>
                        <a:pt x="2" y="38"/>
                      </a:lnTo>
                      <a:lnTo>
                        <a:pt x="0" y="50"/>
                      </a:lnTo>
                      <a:lnTo>
                        <a:pt x="0" y="50"/>
                      </a:lnTo>
                      <a:lnTo>
                        <a:pt x="8" y="76"/>
                      </a:lnTo>
                      <a:lnTo>
                        <a:pt x="18" y="98"/>
                      </a:lnTo>
                      <a:lnTo>
                        <a:pt x="28" y="116"/>
                      </a:lnTo>
                      <a:lnTo>
                        <a:pt x="42" y="134"/>
                      </a:lnTo>
                      <a:lnTo>
                        <a:pt x="42" y="134"/>
                      </a:lnTo>
                      <a:lnTo>
                        <a:pt x="46" y="136"/>
                      </a:lnTo>
                      <a:lnTo>
                        <a:pt x="54" y="136"/>
                      </a:lnTo>
                      <a:lnTo>
                        <a:pt x="74" y="134"/>
                      </a:lnTo>
                      <a:lnTo>
                        <a:pt x="94" y="130"/>
                      </a:lnTo>
                      <a:lnTo>
                        <a:pt x="100" y="128"/>
                      </a:lnTo>
                      <a:lnTo>
                        <a:pt x="102" y="126"/>
                      </a:lnTo>
                      <a:lnTo>
                        <a:pt x="102" y="126"/>
                      </a:lnTo>
                      <a:lnTo>
                        <a:pt x="100" y="104"/>
                      </a:lnTo>
                      <a:lnTo>
                        <a:pt x="100" y="74"/>
                      </a:lnTo>
                      <a:lnTo>
                        <a:pt x="102" y="34"/>
                      </a:lnTo>
                      <a:lnTo>
                        <a:pt x="102" y="3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2" name="Freeform 54"/>
                <p:cNvSpPr>
                  <a:spLocks/>
                </p:cNvSpPr>
                <p:nvPr/>
              </p:nvSpPr>
              <p:spPr bwMode="auto">
                <a:xfrm flipH="1">
                  <a:off x="5582356" y="1885908"/>
                  <a:ext cx="41209" cy="35199"/>
                </a:xfrm>
                <a:custGeom>
                  <a:avLst/>
                  <a:gdLst/>
                  <a:ahLst/>
                  <a:cxnLst>
                    <a:cxn ang="0">
                      <a:pos x="24" y="80"/>
                    </a:cxn>
                    <a:cxn ang="0">
                      <a:pos x="32" y="82"/>
                    </a:cxn>
                    <a:cxn ang="0">
                      <a:pos x="26" y="58"/>
                    </a:cxn>
                    <a:cxn ang="0">
                      <a:pos x="26" y="58"/>
                    </a:cxn>
                    <a:cxn ang="0">
                      <a:pos x="26" y="48"/>
                    </a:cxn>
                    <a:cxn ang="0">
                      <a:pos x="28" y="40"/>
                    </a:cxn>
                    <a:cxn ang="0">
                      <a:pos x="32" y="34"/>
                    </a:cxn>
                    <a:cxn ang="0">
                      <a:pos x="36" y="30"/>
                    </a:cxn>
                    <a:cxn ang="0">
                      <a:pos x="44" y="26"/>
                    </a:cxn>
                    <a:cxn ang="0">
                      <a:pos x="48" y="24"/>
                    </a:cxn>
                    <a:cxn ang="0">
                      <a:pos x="38" y="36"/>
                    </a:cxn>
                    <a:cxn ang="0">
                      <a:pos x="60" y="26"/>
                    </a:cxn>
                    <a:cxn ang="0">
                      <a:pos x="58" y="38"/>
                    </a:cxn>
                    <a:cxn ang="0">
                      <a:pos x="58" y="38"/>
                    </a:cxn>
                    <a:cxn ang="0">
                      <a:pos x="62" y="32"/>
                    </a:cxn>
                    <a:cxn ang="0">
                      <a:pos x="68" y="28"/>
                    </a:cxn>
                    <a:cxn ang="0">
                      <a:pos x="78" y="24"/>
                    </a:cxn>
                    <a:cxn ang="0">
                      <a:pos x="88" y="22"/>
                    </a:cxn>
                    <a:cxn ang="0">
                      <a:pos x="96" y="22"/>
                    </a:cxn>
                    <a:cxn ang="0">
                      <a:pos x="96" y="22"/>
                    </a:cxn>
                    <a:cxn ang="0">
                      <a:pos x="82" y="6"/>
                    </a:cxn>
                    <a:cxn ang="0">
                      <a:pos x="82" y="6"/>
                    </a:cxn>
                    <a:cxn ang="0">
                      <a:pos x="80" y="4"/>
                    </a:cxn>
                    <a:cxn ang="0">
                      <a:pos x="74" y="2"/>
                    </a:cxn>
                    <a:cxn ang="0">
                      <a:pos x="64" y="0"/>
                    </a:cxn>
                    <a:cxn ang="0">
                      <a:pos x="50" y="2"/>
                    </a:cxn>
                    <a:cxn ang="0">
                      <a:pos x="36" y="4"/>
                    </a:cxn>
                    <a:cxn ang="0">
                      <a:pos x="36" y="4"/>
                    </a:cxn>
                    <a:cxn ang="0">
                      <a:pos x="24" y="8"/>
                    </a:cxn>
                    <a:cxn ang="0">
                      <a:pos x="14" y="14"/>
                    </a:cxn>
                    <a:cxn ang="0">
                      <a:pos x="6" y="20"/>
                    </a:cxn>
                    <a:cxn ang="0">
                      <a:pos x="6" y="20"/>
                    </a:cxn>
                    <a:cxn ang="0">
                      <a:pos x="4" y="30"/>
                    </a:cxn>
                    <a:cxn ang="0">
                      <a:pos x="0" y="36"/>
                    </a:cxn>
                    <a:cxn ang="0">
                      <a:pos x="0" y="44"/>
                    </a:cxn>
                    <a:cxn ang="0">
                      <a:pos x="4" y="56"/>
                    </a:cxn>
                    <a:cxn ang="0">
                      <a:pos x="4" y="56"/>
                    </a:cxn>
                    <a:cxn ang="0">
                      <a:pos x="10" y="56"/>
                    </a:cxn>
                    <a:cxn ang="0">
                      <a:pos x="14" y="56"/>
                    </a:cxn>
                    <a:cxn ang="0">
                      <a:pos x="16" y="60"/>
                    </a:cxn>
                    <a:cxn ang="0">
                      <a:pos x="20" y="66"/>
                    </a:cxn>
                    <a:cxn ang="0">
                      <a:pos x="22" y="76"/>
                    </a:cxn>
                    <a:cxn ang="0">
                      <a:pos x="24" y="80"/>
                    </a:cxn>
                    <a:cxn ang="0">
                      <a:pos x="24" y="80"/>
                    </a:cxn>
                  </a:cxnLst>
                  <a:rect l="0" t="0" r="r" b="b"/>
                  <a:pathLst>
                    <a:path w="96" h="82">
                      <a:moveTo>
                        <a:pt x="24" y="80"/>
                      </a:moveTo>
                      <a:lnTo>
                        <a:pt x="32" y="82"/>
                      </a:lnTo>
                      <a:lnTo>
                        <a:pt x="26" y="58"/>
                      </a:lnTo>
                      <a:lnTo>
                        <a:pt x="26" y="58"/>
                      </a:lnTo>
                      <a:lnTo>
                        <a:pt x="26" y="48"/>
                      </a:lnTo>
                      <a:lnTo>
                        <a:pt x="28" y="40"/>
                      </a:lnTo>
                      <a:lnTo>
                        <a:pt x="32" y="34"/>
                      </a:lnTo>
                      <a:lnTo>
                        <a:pt x="36" y="30"/>
                      </a:lnTo>
                      <a:lnTo>
                        <a:pt x="44" y="26"/>
                      </a:lnTo>
                      <a:lnTo>
                        <a:pt x="48" y="24"/>
                      </a:lnTo>
                      <a:lnTo>
                        <a:pt x="38" y="36"/>
                      </a:lnTo>
                      <a:lnTo>
                        <a:pt x="60" y="26"/>
                      </a:lnTo>
                      <a:lnTo>
                        <a:pt x="58" y="38"/>
                      </a:lnTo>
                      <a:lnTo>
                        <a:pt x="58" y="38"/>
                      </a:lnTo>
                      <a:lnTo>
                        <a:pt x="62" y="32"/>
                      </a:lnTo>
                      <a:lnTo>
                        <a:pt x="68" y="28"/>
                      </a:lnTo>
                      <a:lnTo>
                        <a:pt x="78" y="24"/>
                      </a:lnTo>
                      <a:lnTo>
                        <a:pt x="88" y="22"/>
                      </a:lnTo>
                      <a:lnTo>
                        <a:pt x="96" y="22"/>
                      </a:lnTo>
                      <a:lnTo>
                        <a:pt x="96" y="22"/>
                      </a:lnTo>
                      <a:lnTo>
                        <a:pt x="82" y="6"/>
                      </a:lnTo>
                      <a:lnTo>
                        <a:pt x="82" y="6"/>
                      </a:lnTo>
                      <a:lnTo>
                        <a:pt x="80" y="4"/>
                      </a:lnTo>
                      <a:lnTo>
                        <a:pt x="74" y="2"/>
                      </a:lnTo>
                      <a:lnTo>
                        <a:pt x="64" y="0"/>
                      </a:lnTo>
                      <a:lnTo>
                        <a:pt x="50" y="2"/>
                      </a:lnTo>
                      <a:lnTo>
                        <a:pt x="36" y="4"/>
                      </a:lnTo>
                      <a:lnTo>
                        <a:pt x="36" y="4"/>
                      </a:lnTo>
                      <a:lnTo>
                        <a:pt x="24" y="8"/>
                      </a:lnTo>
                      <a:lnTo>
                        <a:pt x="14" y="14"/>
                      </a:lnTo>
                      <a:lnTo>
                        <a:pt x="6" y="20"/>
                      </a:lnTo>
                      <a:lnTo>
                        <a:pt x="6" y="20"/>
                      </a:lnTo>
                      <a:lnTo>
                        <a:pt x="4" y="30"/>
                      </a:lnTo>
                      <a:lnTo>
                        <a:pt x="0" y="36"/>
                      </a:lnTo>
                      <a:lnTo>
                        <a:pt x="0" y="44"/>
                      </a:lnTo>
                      <a:lnTo>
                        <a:pt x="4" y="56"/>
                      </a:lnTo>
                      <a:lnTo>
                        <a:pt x="4" y="56"/>
                      </a:lnTo>
                      <a:lnTo>
                        <a:pt x="10" y="56"/>
                      </a:lnTo>
                      <a:lnTo>
                        <a:pt x="14" y="56"/>
                      </a:lnTo>
                      <a:lnTo>
                        <a:pt x="16" y="60"/>
                      </a:lnTo>
                      <a:lnTo>
                        <a:pt x="20" y="66"/>
                      </a:lnTo>
                      <a:lnTo>
                        <a:pt x="22" y="76"/>
                      </a:lnTo>
                      <a:lnTo>
                        <a:pt x="24" y="80"/>
                      </a:lnTo>
                      <a:lnTo>
                        <a:pt x="24" y="80"/>
                      </a:lnTo>
                      <a:close/>
                    </a:path>
                  </a:pathLst>
                </a:custGeom>
                <a:solidFill>
                  <a:srgbClr val="000000"/>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3" name="Freeform 57"/>
                <p:cNvSpPr>
                  <a:spLocks/>
                </p:cNvSpPr>
                <p:nvPr/>
              </p:nvSpPr>
              <p:spPr bwMode="auto">
                <a:xfrm flipH="1">
                  <a:off x="5613263" y="1909088"/>
                  <a:ext cx="9444" cy="12878"/>
                </a:xfrm>
                <a:custGeom>
                  <a:avLst/>
                  <a:gdLst/>
                  <a:ahLst/>
                  <a:cxnLst>
                    <a:cxn ang="0">
                      <a:pos x="18" y="16"/>
                    </a:cxn>
                    <a:cxn ang="0">
                      <a:pos x="18" y="16"/>
                    </a:cxn>
                    <a:cxn ang="0">
                      <a:pos x="18" y="12"/>
                    </a:cxn>
                    <a:cxn ang="0">
                      <a:pos x="12" y="4"/>
                    </a:cxn>
                    <a:cxn ang="0">
                      <a:pos x="10" y="2"/>
                    </a:cxn>
                    <a:cxn ang="0">
                      <a:pos x="8" y="0"/>
                    </a:cxn>
                    <a:cxn ang="0">
                      <a:pos x="4" y="2"/>
                    </a:cxn>
                    <a:cxn ang="0">
                      <a:pos x="0" y="4"/>
                    </a:cxn>
                    <a:cxn ang="0">
                      <a:pos x="0" y="4"/>
                    </a:cxn>
                    <a:cxn ang="0">
                      <a:pos x="2" y="10"/>
                    </a:cxn>
                    <a:cxn ang="0">
                      <a:pos x="6" y="18"/>
                    </a:cxn>
                    <a:cxn ang="0">
                      <a:pos x="6" y="18"/>
                    </a:cxn>
                    <a:cxn ang="0">
                      <a:pos x="10" y="24"/>
                    </a:cxn>
                    <a:cxn ang="0">
                      <a:pos x="14" y="28"/>
                    </a:cxn>
                    <a:cxn ang="0">
                      <a:pos x="18" y="30"/>
                    </a:cxn>
                    <a:cxn ang="0">
                      <a:pos x="20" y="28"/>
                    </a:cxn>
                    <a:cxn ang="0">
                      <a:pos x="22" y="26"/>
                    </a:cxn>
                    <a:cxn ang="0">
                      <a:pos x="18" y="16"/>
                    </a:cxn>
                  </a:cxnLst>
                  <a:rect l="0" t="0" r="r" b="b"/>
                  <a:pathLst>
                    <a:path w="22" h="30">
                      <a:moveTo>
                        <a:pt x="18" y="16"/>
                      </a:moveTo>
                      <a:lnTo>
                        <a:pt x="18" y="16"/>
                      </a:lnTo>
                      <a:lnTo>
                        <a:pt x="18" y="12"/>
                      </a:lnTo>
                      <a:lnTo>
                        <a:pt x="12" y="4"/>
                      </a:lnTo>
                      <a:lnTo>
                        <a:pt x="10" y="2"/>
                      </a:lnTo>
                      <a:lnTo>
                        <a:pt x="8" y="0"/>
                      </a:lnTo>
                      <a:lnTo>
                        <a:pt x="4" y="2"/>
                      </a:lnTo>
                      <a:lnTo>
                        <a:pt x="0" y="4"/>
                      </a:lnTo>
                      <a:lnTo>
                        <a:pt x="0" y="4"/>
                      </a:lnTo>
                      <a:lnTo>
                        <a:pt x="2" y="10"/>
                      </a:lnTo>
                      <a:lnTo>
                        <a:pt x="6" y="18"/>
                      </a:lnTo>
                      <a:lnTo>
                        <a:pt x="6" y="18"/>
                      </a:lnTo>
                      <a:lnTo>
                        <a:pt x="10" y="24"/>
                      </a:lnTo>
                      <a:lnTo>
                        <a:pt x="14" y="28"/>
                      </a:lnTo>
                      <a:lnTo>
                        <a:pt x="18" y="30"/>
                      </a:lnTo>
                      <a:lnTo>
                        <a:pt x="20" y="28"/>
                      </a:lnTo>
                      <a:lnTo>
                        <a:pt x="22" y="26"/>
                      </a:lnTo>
                      <a:lnTo>
                        <a:pt x="18" y="16"/>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4" name="Freeform 58"/>
                <p:cNvSpPr>
                  <a:spLocks/>
                </p:cNvSpPr>
                <p:nvPr/>
              </p:nvSpPr>
              <p:spPr bwMode="auto">
                <a:xfrm flipH="1">
                  <a:off x="5614980" y="1911664"/>
                  <a:ext cx="6009" cy="7727"/>
                </a:xfrm>
                <a:custGeom>
                  <a:avLst/>
                  <a:gdLst/>
                  <a:ahLst/>
                  <a:cxnLst>
                    <a:cxn ang="0">
                      <a:pos x="14" y="10"/>
                    </a:cxn>
                    <a:cxn ang="0">
                      <a:pos x="14" y="10"/>
                    </a:cxn>
                    <a:cxn ang="0">
                      <a:pos x="10" y="4"/>
                    </a:cxn>
                    <a:cxn ang="0">
                      <a:pos x="6" y="0"/>
                    </a:cxn>
                    <a:cxn ang="0">
                      <a:pos x="2" y="0"/>
                    </a:cxn>
                    <a:cxn ang="0">
                      <a:pos x="0" y="2"/>
                    </a:cxn>
                    <a:cxn ang="0">
                      <a:pos x="0" y="2"/>
                    </a:cxn>
                    <a:cxn ang="0">
                      <a:pos x="0" y="4"/>
                    </a:cxn>
                    <a:cxn ang="0">
                      <a:pos x="0" y="6"/>
                    </a:cxn>
                    <a:cxn ang="0">
                      <a:pos x="4" y="12"/>
                    </a:cxn>
                    <a:cxn ang="0">
                      <a:pos x="4" y="12"/>
                    </a:cxn>
                    <a:cxn ang="0">
                      <a:pos x="8" y="18"/>
                    </a:cxn>
                    <a:cxn ang="0">
                      <a:pos x="10" y="18"/>
                    </a:cxn>
                    <a:cxn ang="0">
                      <a:pos x="12" y="18"/>
                    </a:cxn>
                    <a:cxn ang="0">
                      <a:pos x="14" y="10"/>
                    </a:cxn>
                  </a:cxnLst>
                  <a:rect l="0" t="0" r="r" b="b"/>
                  <a:pathLst>
                    <a:path w="14" h="18">
                      <a:moveTo>
                        <a:pt x="14" y="10"/>
                      </a:moveTo>
                      <a:lnTo>
                        <a:pt x="14" y="10"/>
                      </a:lnTo>
                      <a:lnTo>
                        <a:pt x="10" y="4"/>
                      </a:lnTo>
                      <a:lnTo>
                        <a:pt x="6" y="0"/>
                      </a:lnTo>
                      <a:lnTo>
                        <a:pt x="2" y="0"/>
                      </a:lnTo>
                      <a:lnTo>
                        <a:pt x="0" y="2"/>
                      </a:lnTo>
                      <a:lnTo>
                        <a:pt x="0" y="2"/>
                      </a:lnTo>
                      <a:lnTo>
                        <a:pt x="0" y="4"/>
                      </a:lnTo>
                      <a:lnTo>
                        <a:pt x="0" y="6"/>
                      </a:lnTo>
                      <a:lnTo>
                        <a:pt x="4" y="12"/>
                      </a:lnTo>
                      <a:lnTo>
                        <a:pt x="4" y="12"/>
                      </a:lnTo>
                      <a:lnTo>
                        <a:pt x="8" y="18"/>
                      </a:lnTo>
                      <a:lnTo>
                        <a:pt x="10" y="18"/>
                      </a:lnTo>
                      <a:lnTo>
                        <a:pt x="12" y="18"/>
                      </a:lnTo>
                      <a:lnTo>
                        <a:pt x="14" y="1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5" name="Freeform 59"/>
                <p:cNvSpPr>
                  <a:spLocks/>
                </p:cNvSpPr>
                <p:nvPr/>
              </p:nvSpPr>
              <p:spPr bwMode="auto">
                <a:xfrm flipH="1">
                  <a:off x="5614979" y="1912522"/>
                  <a:ext cx="5151" cy="6868"/>
                </a:xfrm>
                <a:custGeom>
                  <a:avLst/>
                  <a:gdLst/>
                  <a:ahLst/>
                  <a:cxnLst>
                    <a:cxn ang="0">
                      <a:pos x="0" y="2"/>
                    </a:cxn>
                    <a:cxn ang="0">
                      <a:pos x="0" y="2"/>
                    </a:cxn>
                    <a:cxn ang="0">
                      <a:pos x="2" y="0"/>
                    </a:cxn>
                    <a:cxn ang="0">
                      <a:pos x="6" y="2"/>
                    </a:cxn>
                    <a:cxn ang="0">
                      <a:pos x="6" y="2"/>
                    </a:cxn>
                    <a:cxn ang="0">
                      <a:pos x="10" y="8"/>
                    </a:cxn>
                    <a:cxn ang="0">
                      <a:pos x="12" y="16"/>
                    </a:cxn>
                    <a:cxn ang="0">
                      <a:pos x="12" y="16"/>
                    </a:cxn>
                    <a:cxn ang="0">
                      <a:pos x="10" y="16"/>
                    </a:cxn>
                    <a:cxn ang="0">
                      <a:pos x="10" y="16"/>
                    </a:cxn>
                    <a:cxn ang="0">
                      <a:pos x="10" y="16"/>
                    </a:cxn>
                    <a:cxn ang="0">
                      <a:pos x="10" y="16"/>
                    </a:cxn>
                    <a:cxn ang="0">
                      <a:pos x="8" y="10"/>
                    </a:cxn>
                    <a:cxn ang="0">
                      <a:pos x="6" y="4"/>
                    </a:cxn>
                    <a:cxn ang="0">
                      <a:pos x="6" y="4"/>
                    </a:cxn>
                    <a:cxn ang="0">
                      <a:pos x="4" y="2"/>
                    </a:cxn>
                    <a:cxn ang="0">
                      <a:pos x="0" y="4"/>
                    </a:cxn>
                    <a:cxn ang="0">
                      <a:pos x="0" y="4"/>
                    </a:cxn>
                    <a:cxn ang="0">
                      <a:pos x="0" y="4"/>
                    </a:cxn>
                    <a:cxn ang="0">
                      <a:pos x="0" y="4"/>
                    </a:cxn>
                    <a:cxn ang="0">
                      <a:pos x="0" y="2"/>
                    </a:cxn>
                    <a:cxn ang="0">
                      <a:pos x="0" y="2"/>
                    </a:cxn>
                  </a:cxnLst>
                  <a:rect l="0" t="0" r="r" b="b"/>
                  <a:pathLst>
                    <a:path w="12" h="16">
                      <a:moveTo>
                        <a:pt x="0" y="2"/>
                      </a:moveTo>
                      <a:lnTo>
                        <a:pt x="0" y="2"/>
                      </a:lnTo>
                      <a:lnTo>
                        <a:pt x="2" y="0"/>
                      </a:lnTo>
                      <a:lnTo>
                        <a:pt x="6" y="2"/>
                      </a:lnTo>
                      <a:lnTo>
                        <a:pt x="6" y="2"/>
                      </a:lnTo>
                      <a:lnTo>
                        <a:pt x="10" y="8"/>
                      </a:lnTo>
                      <a:lnTo>
                        <a:pt x="12" y="16"/>
                      </a:lnTo>
                      <a:lnTo>
                        <a:pt x="12" y="16"/>
                      </a:lnTo>
                      <a:lnTo>
                        <a:pt x="10" y="16"/>
                      </a:lnTo>
                      <a:lnTo>
                        <a:pt x="10" y="16"/>
                      </a:lnTo>
                      <a:lnTo>
                        <a:pt x="10" y="16"/>
                      </a:lnTo>
                      <a:lnTo>
                        <a:pt x="10" y="16"/>
                      </a:lnTo>
                      <a:lnTo>
                        <a:pt x="8" y="10"/>
                      </a:lnTo>
                      <a:lnTo>
                        <a:pt x="6" y="4"/>
                      </a:lnTo>
                      <a:lnTo>
                        <a:pt x="6" y="4"/>
                      </a:lnTo>
                      <a:lnTo>
                        <a:pt x="4" y="2"/>
                      </a:lnTo>
                      <a:lnTo>
                        <a:pt x="0" y="4"/>
                      </a:lnTo>
                      <a:lnTo>
                        <a:pt x="0" y="4"/>
                      </a:lnTo>
                      <a:lnTo>
                        <a:pt x="0" y="4"/>
                      </a:lnTo>
                      <a:lnTo>
                        <a:pt x="0" y="4"/>
                      </a:lnTo>
                      <a:lnTo>
                        <a:pt x="0" y="2"/>
                      </a:lnTo>
                      <a:lnTo>
                        <a:pt x="0"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6" name="Freeform 60"/>
                <p:cNvSpPr>
                  <a:spLocks/>
                </p:cNvSpPr>
                <p:nvPr/>
              </p:nvSpPr>
              <p:spPr bwMode="auto">
                <a:xfrm flipH="1">
                  <a:off x="5615838" y="1916814"/>
                  <a:ext cx="1717" cy="1717"/>
                </a:xfrm>
                <a:custGeom>
                  <a:avLst/>
                  <a:gdLst/>
                  <a:ahLst/>
                  <a:cxnLst>
                    <a:cxn ang="0">
                      <a:pos x="4" y="2"/>
                    </a:cxn>
                    <a:cxn ang="0">
                      <a:pos x="4" y="2"/>
                    </a:cxn>
                    <a:cxn ang="0">
                      <a:pos x="2" y="2"/>
                    </a:cxn>
                    <a:cxn ang="0">
                      <a:pos x="0" y="4"/>
                    </a:cxn>
                    <a:cxn ang="0">
                      <a:pos x="0" y="4"/>
                    </a:cxn>
                    <a:cxn ang="0">
                      <a:pos x="0" y="4"/>
                    </a:cxn>
                    <a:cxn ang="0">
                      <a:pos x="0" y="4"/>
                    </a:cxn>
                    <a:cxn ang="0">
                      <a:pos x="0" y="2"/>
                    </a:cxn>
                    <a:cxn ang="0">
                      <a:pos x="0" y="2"/>
                    </a:cxn>
                    <a:cxn ang="0">
                      <a:pos x="2" y="0"/>
                    </a:cxn>
                    <a:cxn ang="0">
                      <a:pos x="4" y="0"/>
                    </a:cxn>
                    <a:cxn ang="0">
                      <a:pos x="4" y="0"/>
                    </a:cxn>
                    <a:cxn ang="0">
                      <a:pos x="4" y="2"/>
                    </a:cxn>
                    <a:cxn ang="0">
                      <a:pos x="4" y="2"/>
                    </a:cxn>
                    <a:cxn ang="0">
                      <a:pos x="4" y="2"/>
                    </a:cxn>
                    <a:cxn ang="0">
                      <a:pos x="4" y="2"/>
                    </a:cxn>
                  </a:cxnLst>
                  <a:rect l="0" t="0" r="r" b="b"/>
                  <a:pathLst>
                    <a:path w="4" h="4">
                      <a:moveTo>
                        <a:pt x="4" y="2"/>
                      </a:moveTo>
                      <a:lnTo>
                        <a:pt x="4" y="2"/>
                      </a:lnTo>
                      <a:lnTo>
                        <a:pt x="2" y="2"/>
                      </a:lnTo>
                      <a:lnTo>
                        <a:pt x="0" y="4"/>
                      </a:lnTo>
                      <a:lnTo>
                        <a:pt x="0" y="4"/>
                      </a:lnTo>
                      <a:lnTo>
                        <a:pt x="0" y="4"/>
                      </a:lnTo>
                      <a:lnTo>
                        <a:pt x="0" y="4"/>
                      </a:lnTo>
                      <a:lnTo>
                        <a:pt x="0" y="2"/>
                      </a:lnTo>
                      <a:lnTo>
                        <a:pt x="0" y="2"/>
                      </a:lnTo>
                      <a:lnTo>
                        <a:pt x="2" y="0"/>
                      </a:lnTo>
                      <a:lnTo>
                        <a:pt x="4" y="0"/>
                      </a:lnTo>
                      <a:lnTo>
                        <a:pt x="4" y="0"/>
                      </a:lnTo>
                      <a:lnTo>
                        <a:pt x="4" y="2"/>
                      </a:lnTo>
                      <a:lnTo>
                        <a:pt x="4" y="2"/>
                      </a:lnTo>
                      <a:lnTo>
                        <a:pt x="4" y="2"/>
                      </a:lnTo>
                      <a:lnTo>
                        <a:pt x="4" y="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7" name="Freeform 72"/>
                <p:cNvSpPr>
                  <a:spLocks/>
                </p:cNvSpPr>
                <p:nvPr/>
              </p:nvSpPr>
              <p:spPr bwMode="auto">
                <a:xfrm flipH="1">
                  <a:off x="5524836" y="2026704"/>
                  <a:ext cx="64388" cy="26614"/>
                </a:xfrm>
                <a:custGeom>
                  <a:avLst/>
                  <a:gdLst/>
                  <a:ahLst/>
                  <a:cxnLst>
                    <a:cxn ang="0">
                      <a:pos x="96" y="12"/>
                    </a:cxn>
                    <a:cxn ang="0">
                      <a:pos x="24" y="4"/>
                    </a:cxn>
                    <a:cxn ang="0">
                      <a:pos x="0" y="28"/>
                    </a:cxn>
                    <a:cxn ang="0">
                      <a:pos x="0" y="28"/>
                    </a:cxn>
                    <a:cxn ang="0">
                      <a:pos x="44" y="44"/>
                    </a:cxn>
                    <a:cxn ang="0">
                      <a:pos x="78" y="54"/>
                    </a:cxn>
                    <a:cxn ang="0">
                      <a:pos x="102" y="62"/>
                    </a:cxn>
                    <a:cxn ang="0">
                      <a:pos x="102" y="62"/>
                    </a:cxn>
                    <a:cxn ang="0">
                      <a:pos x="114" y="62"/>
                    </a:cxn>
                    <a:cxn ang="0">
                      <a:pos x="124" y="62"/>
                    </a:cxn>
                    <a:cxn ang="0">
                      <a:pos x="134" y="60"/>
                    </a:cxn>
                    <a:cxn ang="0">
                      <a:pos x="140" y="58"/>
                    </a:cxn>
                    <a:cxn ang="0">
                      <a:pos x="148" y="52"/>
                    </a:cxn>
                    <a:cxn ang="0">
                      <a:pos x="150" y="50"/>
                    </a:cxn>
                    <a:cxn ang="0">
                      <a:pos x="128" y="0"/>
                    </a:cxn>
                    <a:cxn ang="0">
                      <a:pos x="96" y="12"/>
                    </a:cxn>
                  </a:cxnLst>
                  <a:rect l="0" t="0" r="r" b="b"/>
                  <a:pathLst>
                    <a:path w="150" h="62">
                      <a:moveTo>
                        <a:pt x="96" y="12"/>
                      </a:moveTo>
                      <a:lnTo>
                        <a:pt x="24" y="4"/>
                      </a:lnTo>
                      <a:lnTo>
                        <a:pt x="0" y="28"/>
                      </a:lnTo>
                      <a:lnTo>
                        <a:pt x="0" y="28"/>
                      </a:lnTo>
                      <a:lnTo>
                        <a:pt x="44" y="44"/>
                      </a:lnTo>
                      <a:lnTo>
                        <a:pt x="78" y="54"/>
                      </a:lnTo>
                      <a:lnTo>
                        <a:pt x="102" y="62"/>
                      </a:lnTo>
                      <a:lnTo>
                        <a:pt x="102" y="62"/>
                      </a:lnTo>
                      <a:lnTo>
                        <a:pt x="114" y="62"/>
                      </a:lnTo>
                      <a:lnTo>
                        <a:pt x="124" y="62"/>
                      </a:lnTo>
                      <a:lnTo>
                        <a:pt x="134" y="60"/>
                      </a:lnTo>
                      <a:lnTo>
                        <a:pt x="140" y="58"/>
                      </a:lnTo>
                      <a:lnTo>
                        <a:pt x="148" y="52"/>
                      </a:lnTo>
                      <a:lnTo>
                        <a:pt x="150" y="50"/>
                      </a:lnTo>
                      <a:lnTo>
                        <a:pt x="128" y="0"/>
                      </a:lnTo>
                      <a:lnTo>
                        <a:pt x="96" y="1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8" name="Freeform 73"/>
                <p:cNvSpPr>
                  <a:spLocks/>
                </p:cNvSpPr>
                <p:nvPr/>
              </p:nvSpPr>
              <p:spPr bwMode="auto">
                <a:xfrm flipH="1">
                  <a:off x="5609829" y="2346071"/>
                  <a:ext cx="47218" cy="11161"/>
                </a:xfrm>
                <a:custGeom>
                  <a:avLst/>
                  <a:gdLst/>
                  <a:ahLst/>
                  <a:cxnLst>
                    <a:cxn ang="0">
                      <a:pos x="2" y="26"/>
                    </a:cxn>
                    <a:cxn ang="0">
                      <a:pos x="110" y="16"/>
                    </a:cxn>
                    <a:cxn ang="0">
                      <a:pos x="104" y="0"/>
                    </a:cxn>
                    <a:cxn ang="0">
                      <a:pos x="0" y="8"/>
                    </a:cxn>
                    <a:cxn ang="0">
                      <a:pos x="2" y="26"/>
                    </a:cxn>
                  </a:cxnLst>
                  <a:rect l="0" t="0" r="r" b="b"/>
                  <a:pathLst>
                    <a:path w="110" h="26">
                      <a:moveTo>
                        <a:pt x="2" y="26"/>
                      </a:moveTo>
                      <a:lnTo>
                        <a:pt x="110" y="16"/>
                      </a:lnTo>
                      <a:lnTo>
                        <a:pt x="104" y="0"/>
                      </a:lnTo>
                      <a:lnTo>
                        <a:pt x="0" y="8"/>
                      </a:lnTo>
                      <a:lnTo>
                        <a:pt x="2" y="26"/>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39" name="Freeform 74"/>
                <p:cNvSpPr>
                  <a:spLocks/>
                </p:cNvSpPr>
                <p:nvPr/>
              </p:nvSpPr>
              <p:spPr bwMode="auto">
                <a:xfrm flipH="1">
                  <a:off x="5526553" y="2340061"/>
                  <a:ext cx="45501" cy="11161"/>
                </a:xfrm>
                <a:custGeom>
                  <a:avLst/>
                  <a:gdLst/>
                  <a:ahLst/>
                  <a:cxnLst>
                    <a:cxn ang="0">
                      <a:pos x="106" y="14"/>
                    </a:cxn>
                    <a:cxn ang="0">
                      <a:pos x="2" y="26"/>
                    </a:cxn>
                    <a:cxn ang="0">
                      <a:pos x="0" y="10"/>
                    </a:cxn>
                    <a:cxn ang="0">
                      <a:pos x="104" y="0"/>
                    </a:cxn>
                    <a:cxn ang="0">
                      <a:pos x="106" y="14"/>
                    </a:cxn>
                  </a:cxnLst>
                  <a:rect l="0" t="0" r="r" b="b"/>
                  <a:pathLst>
                    <a:path w="106" h="26">
                      <a:moveTo>
                        <a:pt x="106" y="14"/>
                      </a:moveTo>
                      <a:lnTo>
                        <a:pt x="2" y="26"/>
                      </a:lnTo>
                      <a:lnTo>
                        <a:pt x="0" y="10"/>
                      </a:lnTo>
                      <a:lnTo>
                        <a:pt x="104" y="0"/>
                      </a:lnTo>
                      <a:lnTo>
                        <a:pt x="106" y="14"/>
                      </a:lnTo>
                      <a:close/>
                    </a:path>
                  </a:pathLst>
                </a:custGeom>
                <a:solidFill>
                  <a:schemeClr val="tx1">
                    <a:lumMod val="50000"/>
                    <a:lumOff val="50000"/>
                  </a:schemeClr>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0" name="Freeform 78"/>
                <p:cNvSpPr>
                  <a:spLocks/>
                </p:cNvSpPr>
                <p:nvPr/>
              </p:nvSpPr>
              <p:spPr bwMode="auto">
                <a:xfrm flipH="1">
                  <a:off x="5560893" y="2096243"/>
                  <a:ext cx="68681" cy="16312"/>
                </a:xfrm>
                <a:custGeom>
                  <a:avLst/>
                  <a:gdLst/>
                  <a:ahLst/>
                  <a:cxnLst>
                    <a:cxn ang="0">
                      <a:pos x="158" y="4"/>
                    </a:cxn>
                    <a:cxn ang="0">
                      <a:pos x="158" y="4"/>
                    </a:cxn>
                    <a:cxn ang="0">
                      <a:pos x="118" y="10"/>
                    </a:cxn>
                    <a:cxn ang="0">
                      <a:pos x="80" y="10"/>
                    </a:cxn>
                    <a:cxn ang="0">
                      <a:pos x="80" y="10"/>
                    </a:cxn>
                    <a:cxn ang="0">
                      <a:pos x="56" y="10"/>
                    </a:cxn>
                    <a:cxn ang="0">
                      <a:pos x="34" y="8"/>
                    </a:cxn>
                    <a:cxn ang="0">
                      <a:pos x="16" y="4"/>
                    </a:cxn>
                    <a:cxn ang="0">
                      <a:pos x="0" y="0"/>
                    </a:cxn>
                    <a:cxn ang="0">
                      <a:pos x="0" y="0"/>
                    </a:cxn>
                    <a:cxn ang="0">
                      <a:pos x="0" y="28"/>
                    </a:cxn>
                    <a:cxn ang="0">
                      <a:pos x="0" y="28"/>
                    </a:cxn>
                    <a:cxn ang="0">
                      <a:pos x="14" y="32"/>
                    </a:cxn>
                    <a:cxn ang="0">
                      <a:pos x="34" y="34"/>
                    </a:cxn>
                    <a:cxn ang="0">
                      <a:pos x="54" y="36"/>
                    </a:cxn>
                    <a:cxn ang="0">
                      <a:pos x="78" y="38"/>
                    </a:cxn>
                    <a:cxn ang="0">
                      <a:pos x="78" y="38"/>
                    </a:cxn>
                    <a:cxn ang="0">
                      <a:pos x="118" y="36"/>
                    </a:cxn>
                    <a:cxn ang="0">
                      <a:pos x="160" y="30"/>
                    </a:cxn>
                    <a:cxn ang="0">
                      <a:pos x="158" y="4"/>
                    </a:cxn>
                  </a:cxnLst>
                  <a:rect l="0" t="0" r="r" b="b"/>
                  <a:pathLst>
                    <a:path w="160" h="38">
                      <a:moveTo>
                        <a:pt x="158" y="4"/>
                      </a:moveTo>
                      <a:lnTo>
                        <a:pt x="158" y="4"/>
                      </a:lnTo>
                      <a:lnTo>
                        <a:pt x="118" y="10"/>
                      </a:lnTo>
                      <a:lnTo>
                        <a:pt x="80" y="10"/>
                      </a:lnTo>
                      <a:lnTo>
                        <a:pt x="80" y="10"/>
                      </a:lnTo>
                      <a:lnTo>
                        <a:pt x="56" y="10"/>
                      </a:lnTo>
                      <a:lnTo>
                        <a:pt x="34" y="8"/>
                      </a:lnTo>
                      <a:lnTo>
                        <a:pt x="16" y="4"/>
                      </a:lnTo>
                      <a:lnTo>
                        <a:pt x="0" y="0"/>
                      </a:lnTo>
                      <a:lnTo>
                        <a:pt x="0" y="0"/>
                      </a:lnTo>
                      <a:lnTo>
                        <a:pt x="0" y="28"/>
                      </a:lnTo>
                      <a:lnTo>
                        <a:pt x="0" y="28"/>
                      </a:lnTo>
                      <a:lnTo>
                        <a:pt x="14" y="32"/>
                      </a:lnTo>
                      <a:lnTo>
                        <a:pt x="34" y="34"/>
                      </a:lnTo>
                      <a:lnTo>
                        <a:pt x="54" y="36"/>
                      </a:lnTo>
                      <a:lnTo>
                        <a:pt x="78" y="38"/>
                      </a:lnTo>
                      <a:lnTo>
                        <a:pt x="78" y="38"/>
                      </a:lnTo>
                      <a:lnTo>
                        <a:pt x="118" y="36"/>
                      </a:lnTo>
                      <a:lnTo>
                        <a:pt x="160" y="30"/>
                      </a:lnTo>
                      <a:lnTo>
                        <a:pt x="158" y="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1" name="Freeform 79"/>
                <p:cNvSpPr>
                  <a:spLocks/>
                </p:cNvSpPr>
                <p:nvPr/>
              </p:nvSpPr>
              <p:spPr bwMode="auto">
                <a:xfrm flipH="1">
                  <a:off x="5576347" y="1944287"/>
                  <a:ext cx="47218" cy="24897"/>
                </a:xfrm>
                <a:custGeom>
                  <a:avLst/>
                  <a:gdLst/>
                  <a:ahLst/>
                  <a:cxnLst>
                    <a:cxn ang="0">
                      <a:pos x="4" y="0"/>
                    </a:cxn>
                    <a:cxn ang="0">
                      <a:pos x="0" y="20"/>
                    </a:cxn>
                    <a:cxn ang="0">
                      <a:pos x="76" y="58"/>
                    </a:cxn>
                    <a:cxn ang="0">
                      <a:pos x="90" y="32"/>
                    </a:cxn>
                    <a:cxn ang="0">
                      <a:pos x="110" y="38"/>
                    </a:cxn>
                    <a:cxn ang="0">
                      <a:pos x="88" y="14"/>
                    </a:cxn>
                    <a:cxn ang="0">
                      <a:pos x="88" y="26"/>
                    </a:cxn>
                    <a:cxn ang="0">
                      <a:pos x="4" y="0"/>
                    </a:cxn>
                  </a:cxnLst>
                  <a:rect l="0" t="0" r="r" b="b"/>
                  <a:pathLst>
                    <a:path w="110" h="58">
                      <a:moveTo>
                        <a:pt x="4" y="0"/>
                      </a:moveTo>
                      <a:lnTo>
                        <a:pt x="0" y="20"/>
                      </a:lnTo>
                      <a:lnTo>
                        <a:pt x="76" y="58"/>
                      </a:lnTo>
                      <a:lnTo>
                        <a:pt x="90" y="32"/>
                      </a:lnTo>
                      <a:lnTo>
                        <a:pt x="110" y="38"/>
                      </a:lnTo>
                      <a:lnTo>
                        <a:pt x="88" y="14"/>
                      </a:lnTo>
                      <a:lnTo>
                        <a:pt x="88" y="26"/>
                      </a:lnTo>
                      <a:lnTo>
                        <a:pt x="4" y="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2" name="Freeform 80"/>
                <p:cNvSpPr>
                  <a:spLocks/>
                </p:cNvSpPr>
                <p:nvPr/>
              </p:nvSpPr>
              <p:spPr bwMode="auto">
                <a:xfrm flipH="1">
                  <a:off x="5548016" y="2018978"/>
                  <a:ext cx="84993" cy="63530"/>
                </a:xfrm>
                <a:custGeom>
                  <a:avLst/>
                  <a:gdLst/>
                  <a:ahLst/>
                  <a:cxnLst>
                    <a:cxn ang="0">
                      <a:pos x="180" y="28"/>
                    </a:cxn>
                    <a:cxn ang="0">
                      <a:pos x="180" y="28"/>
                    </a:cxn>
                    <a:cxn ang="0">
                      <a:pos x="164" y="32"/>
                    </a:cxn>
                    <a:cxn ang="0">
                      <a:pos x="46" y="148"/>
                    </a:cxn>
                    <a:cxn ang="0">
                      <a:pos x="0" y="44"/>
                    </a:cxn>
                    <a:cxn ang="0">
                      <a:pos x="78" y="6"/>
                    </a:cxn>
                    <a:cxn ang="0">
                      <a:pos x="90" y="36"/>
                    </a:cxn>
                    <a:cxn ang="0">
                      <a:pos x="90" y="36"/>
                    </a:cxn>
                    <a:cxn ang="0">
                      <a:pos x="124" y="20"/>
                    </a:cxn>
                    <a:cxn ang="0">
                      <a:pos x="150" y="8"/>
                    </a:cxn>
                    <a:cxn ang="0">
                      <a:pos x="166" y="0"/>
                    </a:cxn>
                    <a:cxn ang="0">
                      <a:pos x="166" y="0"/>
                    </a:cxn>
                    <a:cxn ang="0">
                      <a:pos x="170" y="0"/>
                    </a:cxn>
                    <a:cxn ang="0">
                      <a:pos x="176" y="4"/>
                    </a:cxn>
                    <a:cxn ang="0">
                      <a:pos x="188" y="14"/>
                    </a:cxn>
                    <a:cxn ang="0">
                      <a:pos x="196" y="24"/>
                    </a:cxn>
                    <a:cxn ang="0">
                      <a:pos x="198" y="30"/>
                    </a:cxn>
                    <a:cxn ang="0">
                      <a:pos x="180" y="28"/>
                    </a:cxn>
                  </a:cxnLst>
                  <a:rect l="0" t="0" r="r" b="b"/>
                  <a:pathLst>
                    <a:path w="198" h="148">
                      <a:moveTo>
                        <a:pt x="180" y="28"/>
                      </a:moveTo>
                      <a:lnTo>
                        <a:pt x="180" y="28"/>
                      </a:lnTo>
                      <a:lnTo>
                        <a:pt x="164" y="32"/>
                      </a:lnTo>
                      <a:lnTo>
                        <a:pt x="46" y="148"/>
                      </a:lnTo>
                      <a:lnTo>
                        <a:pt x="0" y="44"/>
                      </a:lnTo>
                      <a:lnTo>
                        <a:pt x="78" y="6"/>
                      </a:lnTo>
                      <a:lnTo>
                        <a:pt x="90" y="36"/>
                      </a:lnTo>
                      <a:lnTo>
                        <a:pt x="90" y="36"/>
                      </a:lnTo>
                      <a:lnTo>
                        <a:pt x="124" y="20"/>
                      </a:lnTo>
                      <a:lnTo>
                        <a:pt x="150" y="8"/>
                      </a:lnTo>
                      <a:lnTo>
                        <a:pt x="166" y="0"/>
                      </a:lnTo>
                      <a:lnTo>
                        <a:pt x="166" y="0"/>
                      </a:lnTo>
                      <a:lnTo>
                        <a:pt x="170" y="0"/>
                      </a:lnTo>
                      <a:lnTo>
                        <a:pt x="176" y="4"/>
                      </a:lnTo>
                      <a:lnTo>
                        <a:pt x="188" y="14"/>
                      </a:lnTo>
                      <a:lnTo>
                        <a:pt x="196" y="24"/>
                      </a:lnTo>
                      <a:lnTo>
                        <a:pt x="198" y="30"/>
                      </a:lnTo>
                      <a:lnTo>
                        <a:pt x="180" y="28"/>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3" name="Freeform 90"/>
                <p:cNvSpPr>
                  <a:spLocks/>
                </p:cNvSpPr>
                <p:nvPr/>
              </p:nvSpPr>
              <p:spPr bwMode="auto">
                <a:xfrm flipH="1">
                  <a:off x="5590083" y="1963174"/>
                  <a:ext cx="63530" cy="95295"/>
                </a:xfrm>
                <a:custGeom>
                  <a:avLst/>
                  <a:gdLst/>
                  <a:ahLst/>
                  <a:cxnLst>
                    <a:cxn ang="0">
                      <a:pos x="148" y="150"/>
                    </a:cxn>
                    <a:cxn ang="0">
                      <a:pos x="60" y="222"/>
                    </a:cxn>
                    <a:cxn ang="0">
                      <a:pos x="0" y="68"/>
                    </a:cxn>
                    <a:cxn ang="0">
                      <a:pos x="0" y="68"/>
                    </a:cxn>
                    <a:cxn ang="0">
                      <a:pos x="2" y="60"/>
                    </a:cxn>
                    <a:cxn ang="0">
                      <a:pos x="6" y="42"/>
                    </a:cxn>
                    <a:cxn ang="0">
                      <a:pos x="12" y="30"/>
                    </a:cxn>
                    <a:cxn ang="0">
                      <a:pos x="18" y="20"/>
                    </a:cxn>
                    <a:cxn ang="0">
                      <a:pos x="26" y="10"/>
                    </a:cxn>
                    <a:cxn ang="0">
                      <a:pos x="38" y="2"/>
                    </a:cxn>
                    <a:cxn ang="0">
                      <a:pos x="38" y="2"/>
                    </a:cxn>
                    <a:cxn ang="0">
                      <a:pos x="46" y="0"/>
                    </a:cxn>
                    <a:cxn ang="0">
                      <a:pos x="54" y="0"/>
                    </a:cxn>
                    <a:cxn ang="0">
                      <a:pos x="68" y="4"/>
                    </a:cxn>
                    <a:cxn ang="0">
                      <a:pos x="80" y="8"/>
                    </a:cxn>
                    <a:cxn ang="0">
                      <a:pos x="84" y="10"/>
                    </a:cxn>
                    <a:cxn ang="0">
                      <a:pos x="148" y="150"/>
                    </a:cxn>
                  </a:cxnLst>
                  <a:rect l="0" t="0" r="r" b="b"/>
                  <a:pathLst>
                    <a:path w="148" h="222">
                      <a:moveTo>
                        <a:pt x="148" y="150"/>
                      </a:moveTo>
                      <a:lnTo>
                        <a:pt x="60" y="222"/>
                      </a:lnTo>
                      <a:lnTo>
                        <a:pt x="0" y="68"/>
                      </a:lnTo>
                      <a:lnTo>
                        <a:pt x="0" y="68"/>
                      </a:lnTo>
                      <a:lnTo>
                        <a:pt x="2" y="60"/>
                      </a:lnTo>
                      <a:lnTo>
                        <a:pt x="6" y="42"/>
                      </a:lnTo>
                      <a:lnTo>
                        <a:pt x="12" y="30"/>
                      </a:lnTo>
                      <a:lnTo>
                        <a:pt x="18" y="20"/>
                      </a:lnTo>
                      <a:lnTo>
                        <a:pt x="26" y="10"/>
                      </a:lnTo>
                      <a:lnTo>
                        <a:pt x="38" y="2"/>
                      </a:lnTo>
                      <a:lnTo>
                        <a:pt x="38" y="2"/>
                      </a:lnTo>
                      <a:lnTo>
                        <a:pt x="46" y="0"/>
                      </a:lnTo>
                      <a:lnTo>
                        <a:pt x="54" y="0"/>
                      </a:lnTo>
                      <a:lnTo>
                        <a:pt x="68" y="4"/>
                      </a:lnTo>
                      <a:lnTo>
                        <a:pt x="80" y="8"/>
                      </a:lnTo>
                      <a:lnTo>
                        <a:pt x="84" y="10"/>
                      </a:lnTo>
                      <a:lnTo>
                        <a:pt x="148" y="150"/>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4" name="Freeform 91"/>
                <p:cNvSpPr>
                  <a:spLocks/>
                </p:cNvSpPr>
                <p:nvPr/>
              </p:nvSpPr>
              <p:spPr bwMode="auto">
                <a:xfrm flipH="1">
                  <a:off x="5588366" y="2022412"/>
                  <a:ext cx="43784" cy="39491"/>
                </a:xfrm>
                <a:custGeom>
                  <a:avLst/>
                  <a:gdLst/>
                  <a:ahLst/>
                  <a:cxnLst>
                    <a:cxn ang="0">
                      <a:pos x="102" y="14"/>
                    </a:cxn>
                    <a:cxn ang="0">
                      <a:pos x="8" y="92"/>
                    </a:cxn>
                    <a:cxn ang="0">
                      <a:pos x="0" y="72"/>
                    </a:cxn>
                    <a:cxn ang="0">
                      <a:pos x="92" y="0"/>
                    </a:cxn>
                    <a:cxn ang="0">
                      <a:pos x="102" y="14"/>
                    </a:cxn>
                  </a:cxnLst>
                  <a:rect l="0" t="0" r="r" b="b"/>
                  <a:pathLst>
                    <a:path w="102" h="92">
                      <a:moveTo>
                        <a:pt x="102" y="14"/>
                      </a:moveTo>
                      <a:lnTo>
                        <a:pt x="8" y="92"/>
                      </a:lnTo>
                      <a:lnTo>
                        <a:pt x="0" y="72"/>
                      </a:lnTo>
                      <a:lnTo>
                        <a:pt x="92" y="0"/>
                      </a:lnTo>
                      <a:lnTo>
                        <a:pt x="102" y="14"/>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sp>
              <p:nvSpPr>
                <p:cNvPr id="845" name="Freeform 92"/>
                <p:cNvSpPr>
                  <a:spLocks/>
                </p:cNvSpPr>
                <p:nvPr/>
              </p:nvSpPr>
              <p:spPr bwMode="auto">
                <a:xfrm flipH="1">
                  <a:off x="5580639" y="2021553"/>
                  <a:ext cx="30906" cy="29190"/>
                </a:xfrm>
                <a:custGeom>
                  <a:avLst/>
                  <a:gdLst/>
                  <a:ahLst/>
                  <a:cxnLst>
                    <a:cxn ang="0">
                      <a:pos x="34" y="32"/>
                    </a:cxn>
                    <a:cxn ang="0">
                      <a:pos x="34" y="32"/>
                    </a:cxn>
                    <a:cxn ang="0">
                      <a:pos x="38" y="28"/>
                    </a:cxn>
                    <a:cxn ang="0">
                      <a:pos x="38" y="28"/>
                    </a:cxn>
                    <a:cxn ang="0">
                      <a:pos x="34" y="32"/>
                    </a:cxn>
                    <a:cxn ang="0">
                      <a:pos x="34" y="32"/>
                    </a:cxn>
                    <a:cxn ang="0">
                      <a:pos x="24" y="48"/>
                    </a:cxn>
                    <a:cxn ang="0">
                      <a:pos x="18" y="60"/>
                    </a:cxn>
                    <a:cxn ang="0">
                      <a:pos x="26" y="68"/>
                    </a:cxn>
                    <a:cxn ang="0">
                      <a:pos x="26" y="68"/>
                    </a:cxn>
                    <a:cxn ang="0">
                      <a:pos x="36" y="48"/>
                    </a:cxn>
                    <a:cxn ang="0">
                      <a:pos x="46" y="34"/>
                    </a:cxn>
                    <a:cxn ang="0">
                      <a:pos x="52" y="26"/>
                    </a:cxn>
                    <a:cxn ang="0">
                      <a:pos x="52" y="26"/>
                    </a:cxn>
                    <a:cxn ang="0">
                      <a:pos x="72" y="14"/>
                    </a:cxn>
                    <a:cxn ang="0">
                      <a:pos x="72" y="14"/>
                    </a:cxn>
                    <a:cxn ang="0">
                      <a:pos x="70" y="12"/>
                    </a:cxn>
                    <a:cxn ang="0">
                      <a:pos x="64" y="6"/>
                    </a:cxn>
                    <a:cxn ang="0">
                      <a:pos x="54" y="2"/>
                    </a:cxn>
                    <a:cxn ang="0">
                      <a:pos x="48" y="0"/>
                    </a:cxn>
                    <a:cxn ang="0">
                      <a:pos x="42" y="0"/>
                    </a:cxn>
                    <a:cxn ang="0">
                      <a:pos x="42" y="0"/>
                    </a:cxn>
                    <a:cxn ang="0">
                      <a:pos x="30" y="6"/>
                    </a:cxn>
                    <a:cxn ang="0">
                      <a:pos x="22" y="10"/>
                    </a:cxn>
                    <a:cxn ang="0">
                      <a:pos x="14" y="16"/>
                    </a:cxn>
                    <a:cxn ang="0">
                      <a:pos x="14" y="16"/>
                    </a:cxn>
                    <a:cxn ang="0">
                      <a:pos x="10" y="22"/>
                    </a:cxn>
                    <a:cxn ang="0">
                      <a:pos x="6" y="32"/>
                    </a:cxn>
                    <a:cxn ang="0">
                      <a:pos x="0" y="44"/>
                    </a:cxn>
                    <a:cxn ang="0">
                      <a:pos x="14" y="56"/>
                    </a:cxn>
                    <a:cxn ang="0">
                      <a:pos x="16" y="58"/>
                    </a:cxn>
                    <a:cxn ang="0">
                      <a:pos x="16" y="58"/>
                    </a:cxn>
                    <a:cxn ang="0">
                      <a:pos x="20" y="52"/>
                    </a:cxn>
                    <a:cxn ang="0">
                      <a:pos x="24" y="44"/>
                    </a:cxn>
                    <a:cxn ang="0">
                      <a:pos x="34" y="32"/>
                    </a:cxn>
                    <a:cxn ang="0">
                      <a:pos x="34" y="32"/>
                    </a:cxn>
                  </a:cxnLst>
                  <a:rect l="0" t="0" r="r" b="b"/>
                  <a:pathLst>
                    <a:path w="72" h="68">
                      <a:moveTo>
                        <a:pt x="34" y="32"/>
                      </a:moveTo>
                      <a:lnTo>
                        <a:pt x="34" y="32"/>
                      </a:lnTo>
                      <a:lnTo>
                        <a:pt x="38" y="28"/>
                      </a:lnTo>
                      <a:lnTo>
                        <a:pt x="38" y="28"/>
                      </a:lnTo>
                      <a:lnTo>
                        <a:pt x="34" y="32"/>
                      </a:lnTo>
                      <a:lnTo>
                        <a:pt x="34" y="32"/>
                      </a:lnTo>
                      <a:lnTo>
                        <a:pt x="24" y="48"/>
                      </a:lnTo>
                      <a:lnTo>
                        <a:pt x="18" y="60"/>
                      </a:lnTo>
                      <a:lnTo>
                        <a:pt x="26" y="68"/>
                      </a:lnTo>
                      <a:lnTo>
                        <a:pt x="26" y="68"/>
                      </a:lnTo>
                      <a:lnTo>
                        <a:pt x="36" y="48"/>
                      </a:lnTo>
                      <a:lnTo>
                        <a:pt x="46" y="34"/>
                      </a:lnTo>
                      <a:lnTo>
                        <a:pt x="52" y="26"/>
                      </a:lnTo>
                      <a:lnTo>
                        <a:pt x="52" y="26"/>
                      </a:lnTo>
                      <a:lnTo>
                        <a:pt x="72" y="14"/>
                      </a:lnTo>
                      <a:lnTo>
                        <a:pt x="72" y="14"/>
                      </a:lnTo>
                      <a:lnTo>
                        <a:pt x="70" y="12"/>
                      </a:lnTo>
                      <a:lnTo>
                        <a:pt x="64" y="6"/>
                      </a:lnTo>
                      <a:lnTo>
                        <a:pt x="54" y="2"/>
                      </a:lnTo>
                      <a:lnTo>
                        <a:pt x="48" y="0"/>
                      </a:lnTo>
                      <a:lnTo>
                        <a:pt x="42" y="0"/>
                      </a:lnTo>
                      <a:lnTo>
                        <a:pt x="42" y="0"/>
                      </a:lnTo>
                      <a:lnTo>
                        <a:pt x="30" y="6"/>
                      </a:lnTo>
                      <a:lnTo>
                        <a:pt x="22" y="10"/>
                      </a:lnTo>
                      <a:lnTo>
                        <a:pt x="14" y="16"/>
                      </a:lnTo>
                      <a:lnTo>
                        <a:pt x="14" y="16"/>
                      </a:lnTo>
                      <a:lnTo>
                        <a:pt x="10" y="22"/>
                      </a:lnTo>
                      <a:lnTo>
                        <a:pt x="6" y="32"/>
                      </a:lnTo>
                      <a:lnTo>
                        <a:pt x="0" y="44"/>
                      </a:lnTo>
                      <a:lnTo>
                        <a:pt x="14" y="56"/>
                      </a:lnTo>
                      <a:lnTo>
                        <a:pt x="16" y="58"/>
                      </a:lnTo>
                      <a:lnTo>
                        <a:pt x="16" y="58"/>
                      </a:lnTo>
                      <a:lnTo>
                        <a:pt x="20" y="52"/>
                      </a:lnTo>
                      <a:lnTo>
                        <a:pt x="24" y="44"/>
                      </a:lnTo>
                      <a:lnTo>
                        <a:pt x="34" y="32"/>
                      </a:lnTo>
                      <a:lnTo>
                        <a:pt x="34" y="32"/>
                      </a:lnTo>
                      <a:close/>
                    </a:path>
                  </a:pathLst>
                </a:custGeom>
                <a:solidFill>
                  <a:schemeClr val="bg1"/>
                </a:solidFill>
                <a:ln w="3175">
                  <a:solidFill>
                    <a:schemeClr val="tx1"/>
                  </a:solidFill>
                  <a:round/>
                  <a:headEnd/>
                  <a:tailEnd/>
                </a:ln>
              </p:spPr>
              <p:txBody>
                <a:bodyPr/>
                <a:lstStyle/>
                <a:p>
                  <a:pPr fontAlgn="auto">
                    <a:spcBef>
                      <a:spcPts val="0"/>
                    </a:spcBef>
                    <a:spcAft>
                      <a:spcPts val="0"/>
                    </a:spcAft>
                    <a:defRPr/>
                  </a:pPr>
                  <a:endParaRPr lang="ja-JP" altLang="en-US" sz="6600">
                    <a:latin typeface="+mn-lt"/>
                    <a:ea typeface="+mn-ea"/>
                  </a:endParaRPr>
                </a:p>
              </p:txBody>
            </p:sp>
          </p:grpSp>
        </p:grpSp>
        <p:sp>
          <p:nvSpPr>
            <p:cNvPr id="953" name="テキスト ボックス 26"/>
            <p:cNvSpPr txBox="1">
              <a:spLocks noChangeArrowheads="1"/>
            </p:cNvSpPr>
            <p:nvPr/>
          </p:nvSpPr>
          <p:spPr bwMode="auto">
            <a:xfrm>
              <a:off x="3449565" y="5214950"/>
              <a:ext cx="2551195" cy="461962"/>
            </a:xfrm>
            <a:prstGeom prst="rect">
              <a:avLst/>
            </a:prstGeom>
            <a:noFill/>
            <a:ln w="9525">
              <a:noFill/>
              <a:miter lim="800000"/>
              <a:headEnd/>
              <a:tailEnd/>
            </a:ln>
          </p:spPr>
          <p:txBody>
            <a:bodyPr wrap="square">
              <a:spAutoFit/>
            </a:bodyPr>
            <a:lstStyle/>
            <a:p>
              <a:r>
                <a:rPr lang="en-US" altLang="ja-JP" sz="2400" b="1" dirty="0" smtClean="0">
                  <a:solidFill>
                    <a:srgbClr val="0000FF"/>
                  </a:solidFill>
                  <a:latin typeface="Calibri" pitchFamily="34" charset="0"/>
                </a:rPr>
                <a:t>closed </a:t>
              </a:r>
              <a:r>
                <a:rPr lang="en-US" altLang="ja-JP" sz="2400" b="1" dirty="0">
                  <a:solidFill>
                    <a:srgbClr val="0000FF"/>
                  </a:solidFill>
                  <a:latin typeface="Calibri" pitchFamily="34" charset="0"/>
                </a:rPr>
                <a:t>community</a:t>
              </a:r>
              <a:endParaRPr lang="ja-JP" altLang="en-US" sz="2400" b="1" dirty="0">
                <a:solidFill>
                  <a:srgbClr val="0000FF"/>
                </a:solidFill>
                <a:latin typeface="Calibri" pitchFamily="34" charset="0"/>
              </a:endParaRPr>
            </a:p>
          </p:txBody>
        </p:sp>
        <p:grpSp>
          <p:nvGrpSpPr>
            <p:cNvPr id="25" name="グループ化 965"/>
            <p:cNvGrpSpPr/>
            <p:nvPr/>
          </p:nvGrpSpPr>
          <p:grpSpPr>
            <a:xfrm rot="1863959">
              <a:off x="2205071" y="3429000"/>
              <a:ext cx="1482725" cy="432000"/>
              <a:chOff x="-3822019" y="3794130"/>
              <a:chExt cx="1482725" cy="432000"/>
            </a:xfrm>
          </p:grpSpPr>
          <p:sp>
            <p:nvSpPr>
              <p:cNvPr id="954" name="下矢印 953"/>
              <p:cNvSpPr/>
              <p:nvPr/>
            </p:nvSpPr>
            <p:spPr bwMode="auto">
              <a:xfrm rot="16200000">
                <a:off x="-3379706" y="3362130"/>
                <a:ext cx="432000" cy="1296000"/>
              </a:xfrm>
              <a:prstGeom prst="downArrow">
                <a:avLst/>
              </a:prstGeom>
              <a:gradFill flip="none" rotWithShape="1">
                <a:gsLst>
                  <a:gs pos="100000">
                    <a:schemeClr val="accent1">
                      <a:lumMod val="20000"/>
                      <a:lumOff val="80000"/>
                    </a:schemeClr>
                  </a:gs>
                  <a:gs pos="0">
                    <a:srgbClr val="0000FF"/>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55" name="テキスト ボックス 54"/>
              <p:cNvSpPr txBox="1">
                <a:spLocks noChangeArrowheads="1"/>
              </p:cNvSpPr>
              <p:nvPr/>
            </p:nvSpPr>
            <p:spPr bwMode="auto">
              <a:xfrm>
                <a:off x="-3822019" y="3810075"/>
                <a:ext cx="1482725" cy="400110"/>
              </a:xfrm>
              <a:prstGeom prst="rect">
                <a:avLst/>
              </a:prstGeom>
              <a:noFill/>
              <a:ln w="9525">
                <a:noFill/>
                <a:miter lim="800000"/>
                <a:headEnd/>
                <a:tailEnd/>
              </a:ln>
            </p:spPr>
            <p:txBody>
              <a:bodyPr>
                <a:spAutoFit/>
              </a:bodyPr>
              <a:lstStyle/>
              <a:p>
                <a:r>
                  <a:rPr lang="en-US" altLang="ja-JP" sz="2000" b="1" dirty="0" smtClean="0">
                    <a:latin typeface="Calibri" pitchFamily="34" charset="0"/>
                  </a:rPr>
                  <a:t>ignored</a:t>
                </a:r>
                <a:endParaRPr lang="ja-JP" altLang="en-US" sz="2000" b="1" dirty="0">
                  <a:latin typeface="Calibri" pitchFamily="34" charset="0"/>
                </a:endParaRPr>
              </a:p>
            </p:txBody>
          </p:sp>
        </p:grpSp>
      </p:grpSp>
      <p:sp>
        <p:nvSpPr>
          <p:cNvPr id="964" name="下矢印 963"/>
          <p:cNvSpPr/>
          <p:nvPr/>
        </p:nvSpPr>
        <p:spPr bwMode="auto">
          <a:xfrm rot="16200000">
            <a:off x="6149995" y="4605043"/>
            <a:ext cx="468312" cy="703262"/>
          </a:xfrm>
          <a:prstGeom prst="downArrow">
            <a:avLst/>
          </a:prstGeom>
          <a:gradFill flip="none" rotWithShape="1">
            <a:gsLst>
              <a:gs pos="100000">
                <a:schemeClr val="bg1">
                  <a:lumMod val="85000"/>
                </a:schemeClr>
              </a:gs>
              <a:gs pos="0">
                <a:schemeClr val="bg1">
                  <a:lumMod val="50000"/>
                </a:scheme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65" name="下矢印 964"/>
          <p:cNvSpPr/>
          <p:nvPr/>
        </p:nvSpPr>
        <p:spPr bwMode="auto">
          <a:xfrm rot="16200000">
            <a:off x="6140480" y="2034350"/>
            <a:ext cx="468312" cy="703262"/>
          </a:xfrm>
          <a:prstGeom prst="downArrow">
            <a:avLst/>
          </a:prstGeom>
          <a:gradFill flip="none" rotWithShape="1">
            <a:gsLst>
              <a:gs pos="100000">
                <a:schemeClr val="bg1">
                  <a:lumMod val="85000"/>
                </a:schemeClr>
              </a:gs>
              <a:gs pos="0">
                <a:schemeClr val="bg1">
                  <a:lumMod val="50000"/>
                </a:schemeClr>
              </a:gs>
            </a:gsLst>
            <a:lin ang="16200000" scaled="1"/>
            <a:tileRect/>
          </a:gradFill>
          <a:ln w="9525" cap="flat" cmpd="sng" algn="ctr">
            <a:noFill/>
            <a:prstDash val="solid"/>
            <a:round/>
            <a:headEnd type="none" w="med" len="med"/>
            <a:tailEnd type="none" w="med" len="med"/>
          </a:ln>
          <a:effectLst/>
        </p:spPr>
        <p:txBody>
          <a:bodyPr/>
          <a:lstStyle/>
          <a:p>
            <a:pPr>
              <a:spcBef>
                <a:spcPct val="20000"/>
              </a:spcBef>
              <a:buFont typeface="Wingdings" pitchFamily="2" charset="2"/>
              <a:buChar char="•"/>
              <a:defRPr/>
            </a:pPr>
            <a:endParaRPr lang="ja-JP" altLang="en-US" sz="6000" dirty="0">
              <a:ea typeface="ＭＳ Ｐゴシック" pitchFamily="50" charset="-128"/>
            </a:endParaRPr>
          </a:p>
        </p:txBody>
      </p:sp>
      <p:sp>
        <p:nvSpPr>
          <p:cNvPr id="971" name="正方形/長方形 970"/>
          <p:cNvSpPr/>
          <p:nvPr/>
        </p:nvSpPr>
        <p:spPr>
          <a:xfrm>
            <a:off x="155285" y="4873922"/>
            <a:ext cx="3202269" cy="159588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6" name="グループ化 979"/>
          <p:cNvGrpSpPr/>
          <p:nvPr/>
        </p:nvGrpSpPr>
        <p:grpSpPr>
          <a:xfrm>
            <a:off x="6403162" y="1326113"/>
            <a:ext cx="2574587" cy="2121483"/>
            <a:chOff x="6403162" y="1631970"/>
            <a:chExt cx="2574587" cy="2121483"/>
          </a:xfrm>
        </p:grpSpPr>
        <p:pic>
          <p:nvPicPr>
            <p:cNvPr id="1027"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6622495" y="2153860"/>
              <a:ext cx="945495" cy="523441"/>
            </a:xfrm>
            <a:prstGeom prst="rect">
              <a:avLst/>
            </a:prstGeom>
            <a:noFill/>
          </p:spPr>
        </p:pic>
        <p:pic>
          <p:nvPicPr>
            <p:cNvPr id="1030"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6834738" y="2756104"/>
              <a:ext cx="728216" cy="728216"/>
            </a:xfrm>
            <a:prstGeom prst="rect">
              <a:avLst/>
            </a:prstGeom>
            <a:noFill/>
          </p:spPr>
        </p:pic>
        <p:pic>
          <p:nvPicPr>
            <p:cNvPr id="974"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7639835" y="2140659"/>
              <a:ext cx="945495" cy="523441"/>
            </a:xfrm>
            <a:prstGeom prst="rect">
              <a:avLst/>
            </a:prstGeom>
            <a:noFill/>
          </p:spPr>
        </p:pic>
        <p:pic>
          <p:nvPicPr>
            <p:cNvPr id="973" name="Picture 3" descr="F:\Documents and Settings\masao\Local Settings\Temporary Internet Files\Content.IE5\R14NPM5W\MCj03000550000[1].wmf"/>
            <p:cNvPicPr>
              <a:picLocks noChangeAspect="1" noChangeArrowheads="1"/>
            </p:cNvPicPr>
            <p:nvPr/>
          </p:nvPicPr>
          <p:blipFill>
            <a:blip r:embed="rId3" cstate="print"/>
            <a:srcRect/>
            <a:stretch>
              <a:fillRect/>
            </a:stretch>
          </p:blipFill>
          <p:spPr bwMode="auto">
            <a:xfrm>
              <a:off x="7279911" y="2422992"/>
              <a:ext cx="945495" cy="523441"/>
            </a:xfrm>
            <a:prstGeom prst="rect">
              <a:avLst/>
            </a:prstGeom>
            <a:noFill/>
          </p:spPr>
        </p:pic>
        <p:pic>
          <p:nvPicPr>
            <p:cNvPr id="975"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7376243" y="3025237"/>
              <a:ext cx="728216" cy="728216"/>
            </a:xfrm>
            <a:prstGeom prst="rect">
              <a:avLst/>
            </a:prstGeom>
            <a:noFill/>
          </p:spPr>
        </p:pic>
        <p:pic>
          <p:nvPicPr>
            <p:cNvPr id="976" name="Picture 6" descr="F:\Documents and Settings\masao\Local Settings\Temporary Internet Files\Content.IE5\8R83P2OM\MCj04338520000[1].png"/>
            <p:cNvPicPr>
              <a:picLocks noChangeAspect="1" noChangeArrowheads="1"/>
            </p:cNvPicPr>
            <p:nvPr/>
          </p:nvPicPr>
          <p:blipFill>
            <a:blip r:embed="rId4" cstate="print"/>
            <a:srcRect/>
            <a:stretch>
              <a:fillRect/>
            </a:stretch>
          </p:blipFill>
          <p:spPr bwMode="auto">
            <a:xfrm>
              <a:off x="7989085" y="2846897"/>
              <a:ext cx="728216" cy="728216"/>
            </a:xfrm>
            <a:prstGeom prst="rect">
              <a:avLst/>
            </a:prstGeom>
            <a:noFill/>
          </p:spPr>
        </p:pic>
        <p:sp>
          <p:nvSpPr>
            <p:cNvPr id="977" name="テキスト ボックス 976"/>
            <p:cNvSpPr txBox="1"/>
            <p:nvPr/>
          </p:nvSpPr>
          <p:spPr>
            <a:xfrm>
              <a:off x="6403162" y="1631970"/>
              <a:ext cx="2574587" cy="461665"/>
            </a:xfrm>
            <a:prstGeom prst="rect">
              <a:avLst/>
            </a:prstGeom>
            <a:noFill/>
          </p:spPr>
          <p:txBody>
            <a:bodyPr wrap="square" rtlCol="0">
              <a:spAutoFit/>
            </a:bodyPr>
            <a:lstStyle/>
            <a:p>
              <a:pPr algn="ctr"/>
              <a:r>
                <a:rPr lang="en-US" altLang="ja-JP" sz="2400" b="1" dirty="0" smtClean="0">
                  <a:solidFill>
                    <a:srgbClr val="FF0000"/>
                  </a:solidFill>
                  <a:latin typeface="Calibri" pitchFamily="34" charset="0"/>
                </a:rPr>
                <a:t>high productivity</a:t>
              </a:r>
              <a:endParaRPr lang="ja-JP" altLang="en-US" sz="2400" b="1" dirty="0" smtClean="0">
                <a:solidFill>
                  <a:srgbClr val="FF0000"/>
                </a:solidFill>
                <a:latin typeface="Calibri" pitchFamily="34" charset="0"/>
              </a:endParaRPr>
            </a:p>
          </p:txBody>
        </p:sp>
      </p:grpSp>
      <p:grpSp>
        <p:nvGrpSpPr>
          <p:cNvPr id="27" name="グループ化 988"/>
          <p:cNvGrpSpPr/>
          <p:nvPr/>
        </p:nvGrpSpPr>
        <p:grpSpPr>
          <a:xfrm>
            <a:off x="6542505" y="4071942"/>
            <a:ext cx="2413531" cy="1748361"/>
            <a:chOff x="6542505" y="4297218"/>
            <a:chExt cx="2413531" cy="1748361"/>
          </a:xfrm>
        </p:grpSpPr>
        <p:grpSp>
          <p:nvGrpSpPr>
            <p:cNvPr id="28" name="グループ化 978"/>
            <p:cNvGrpSpPr/>
            <p:nvPr/>
          </p:nvGrpSpPr>
          <p:grpSpPr>
            <a:xfrm>
              <a:off x="6542505" y="4297218"/>
              <a:ext cx="2328363" cy="1748361"/>
              <a:chOff x="6613755" y="4095343"/>
              <a:chExt cx="2328363" cy="1748361"/>
            </a:xfrm>
          </p:grpSpPr>
          <p:pic>
            <p:nvPicPr>
              <p:cNvPr id="1026" name="Picture 2" descr="F:\Documents and Settings\masao\Local Settings\Temporary Internet Files\Content.IE5\8R83P2OM\MCj04315730000[1].png"/>
              <p:cNvPicPr>
                <a:picLocks noChangeAspect="1" noChangeArrowheads="1"/>
              </p:cNvPicPr>
              <p:nvPr/>
            </p:nvPicPr>
            <p:blipFill>
              <a:blip r:embed="rId5" cstate="print"/>
              <a:srcRect/>
              <a:stretch>
                <a:fillRect/>
              </a:stretch>
            </p:blipFill>
            <p:spPr bwMode="auto">
              <a:xfrm>
                <a:off x="6721435" y="4548261"/>
                <a:ext cx="1286864" cy="1295443"/>
              </a:xfrm>
              <a:prstGeom prst="rect">
                <a:avLst/>
              </a:prstGeom>
              <a:noFill/>
            </p:spPr>
          </p:pic>
          <p:pic>
            <p:nvPicPr>
              <p:cNvPr id="1029" name="Picture 5" descr="F:\Documents and Settings\masao\Local Settings\Temporary Internet Files\Content.IE5\VUE2YMQH\MCj03000910000[1].wmf"/>
              <p:cNvPicPr>
                <a:picLocks noChangeAspect="1" noChangeArrowheads="1"/>
              </p:cNvPicPr>
              <p:nvPr/>
            </p:nvPicPr>
            <p:blipFill>
              <a:blip r:embed="rId6" cstate="print"/>
              <a:srcRect/>
              <a:stretch>
                <a:fillRect/>
              </a:stretch>
            </p:blipFill>
            <p:spPr bwMode="auto">
              <a:xfrm>
                <a:off x="7865596" y="4775717"/>
                <a:ext cx="900744" cy="782979"/>
              </a:xfrm>
              <a:prstGeom prst="rect">
                <a:avLst/>
              </a:prstGeom>
              <a:noFill/>
            </p:spPr>
          </p:pic>
          <p:sp>
            <p:nvSpPr>
              <p:cNvPr id="978" name="テキスト ボックス 977"/>
              <p:cNvSpPr txBox="1"/>
              <p:nvPr/>
            </p:nvSpPr>
            <p:spPr>
              <a:xfrm>
                <a:off x="6613755" y="4095343"/>
                <a:ext cx="2328363" cy="461665"/>
              </a:xfrm>
              <a:prstGeom prst="rect">
                <a:avLst/>
              </a:prstGeom>
              <a:noFill/>
            </p:spPr>
            <p:txBody>
              <a:bodyPr wrap="square" rtlCol="0">
                <a:spAutoFit/>
              </a:bodyPr>
              <a:lstStyle/>
              <a:p>
                <a:pPr lvl="0" algn="ctr"/>
                <a:r>
                  <a:rPr lang="en-US" altLang="ja-JP" sz="2400" b="1" dirty="0" smtClean="0">
                    <a:solidFill>
                      <a:srgbClr val="0000FF"/>
                    </a:solidFill>
                    <a:latin typeface="Calibri" pitchFamily="34" charset="0"/>
                  </a:rPr>
                  <a:t>high quality</a:t>
                </a:r>
                <a:endParaRPr lang="ja-JP" altLang="en-US" sz="2400" b="1" dirty="0">
                  <a:solidFill>
                    <a:srgbClr val="0000FF"/>
                  </a:solidFill>
                  <a:latin typeface="Calibri" pitchFamily="34" charset="0"/>
                </a:endParaRPr>
              </a:p>
            </p:txBody>
          </p:sp>
        </p:grpSp>
        <p:sp>
          <p:nvSpPr>
            <p:cNvPr id="981" name="星 5 980"/>
            <p:cNvSpPr/>
            <p:nvPr/>
          </p:nvSpPr>
          <p:spPr>
            <a:xfrm>
              <a:off x="6749569" y="4658039"/>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2" name="星 5 981"/>
            <p:cNvSpPr/>
            <p:nvPr/>
          </p:nvSpPr>
          <p:spPr>
            <a:xfrm>
              <a:off x="8140237" y="4879904"/>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3" name="星 5 982"/>
            <p:cNvSpPr>
              <a:spLocks noChangeAspect="1"/>
            </p:cNvSpPr>
            <p:nvPr/>
          </p:nvSpPr>
          <p:spPr>
            <a:xfrm>
              <a:off x="6735782" y="5756495"/>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4" name="星 5 983"/>
            <p:cNvSpPr>
              <a:spLocks noChangeAspect="1"/>
            </p:cNvSpPr>
            <p:nvPr/>
          </p:nvSpPr>
          <p:spPr>
            <a:xfrm>
              <a:off x="7730470" y="5210230"/>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5" name="星 5 984"/>
            <p:cNvSpPr/>
            <p:nvPr/>
          </p:nvSpPr>
          <p:spPr>
            <a:xfrm>
              <a:off x="7554666" y="4707254"/>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6" name="星 5 985"/>
            <p:cNvSpPr/>
            <p:nvPr/>
          </p:nvSpPr>
          <p:spPr>
            <a:xfrm>
              <a:off x="8785699" y="5117327"/>
              <a:ext cx="170337" cy="166817"/>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7" name="星 5 986"/>
            <p:cNvSpPr>
              <a:spLocks noChangeAspect="1"/>
            </p:cNvSpPr>
            <p:nvPr/>
          </p:nvSpPr>
          <p:spPr>
            <a:xfrm>
              <a:off x="8515154" y="4871092"/>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8" name="星 5 987"/>
            <p:cNvSpPr>
              <a:spLocks noChangeAspect="1"/>
            </p:cNvSpPr>
            <p:nvPr/>
          </p:nvSpPr>
          <p:spPr>
            <a:xfrm>
              <a:off x="8795306" y="5606617"/>
              <a:ext cx="127752" cy="93835"/>
            </a:xfrm>
            <a:prstGeom prst="star5">
              <a:avLst/>
            </a:prstGeom>
            <a:solidFill>
              <a:srgbClr val="D4B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19" name="スライド番号プレースホルダ 418"/>
          <p:cNvSpPr>
            <a:spLocks noGrp="1"/>
          </p:cNvSpPr>
          <p:nvPr>
            <p:ph type="sldNum" sz="quarter" idx="12"/>
          </p:nvPr>
        </p:nvSpPr>
        <p:spPr/>
        <p:txBody>
          <a:bodyPr/>
          <a:lstStyle/>
          <a:p>
            <a:fld id="{FA2143DA-46D9-4062-BB0B-C11AA5046C13}" type="slidenum">
              <a:rPr kumimoji="1" lang="ja-JP" altLang="en-US" smtClean="0"/>
              <a:pPr/>
              <a:t>2</a:t>
            </a:fld>
            <a:endParaRPr kumimoji="1" lang="ja-JP" altLang="en-US"/>
          </a:p>
        </p:txBody>
      </p:sp>
      <p:sp>
        <p:nvSpPr>
          <p:cNvPr id="422" name="フッター プレースホルダ 421"/>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421"/>
                                        </p:tgtEl>
                                        <p:attrNameLst>
                                          <p:attrName>style.visibility</p:attrName>
                                        </p:attrNameLst>
                                      </p:cBhvr>
                                      <p:to>
                                        <p:strVal val="visible"/>
                                      </p:to>
                                    </p:set>
                                    <p:animEffect transition="in" filter="blinds(horizontal)">
                                      <p:cBhvr>
                                        <p:cTn id="18" dur="500"/>
                                        <p:tgtEl>
                                          <p:spTgt spid="4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65"/>
                                        </p:tgtEl>
                                        <p:attrNameLst>
                                          <p:attrName>style.visibility</p:attrName>
                                        </p:attrNameLst>
                                      </p:cBhvr>
                                      <p:to>
                                        <p:strVal val="visible"/>
                                      </p:to>
                                    </p:set>
                                    <p:animEffect transition="in" filter="blinds(horizontal)">
                                      <p:cBhvr>
                                        <p:cTn id="21" dur="500"/>
                                        <p:tgtEl>
                                          <p:spTgt spid="965"/>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64"/>
                                        </p:tgtEl>
                                        <p:attrNameLst>
                                          <p:attrName>style.visibility</p:attrName>
                                        </p:attrNameLst>
                                      </p:cBhvr>
                                      <p:to>
                                        <p:strVal val="visible"/>
                                      </p:to>
                                    </p:set>
                                    <p:animEffect transition="in" filter="blinds(horizontal)">
                                      <p:cBhvr>
                                        <p:cTn id="24" dur="500"/>
                                        <p:tgtEl>
                                          <p:spTgt spid="964"/>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linds(horizontal)">
                                      <p:cBhvr>
                                        <p:cTn id="29" dur="500"/>
                                        <p:tgtEl>
                                          <p:spTgt spid="26"/>
                                        </p:tgtEl>
                                      </p:cBhvr>
                                    </p:animEffect>
                                  </p:childTnLst>
                                </p:cTn>
                              </p:par>
                              <p:par>
                                <p:cTn id="30" presetID="3" presetClass="entr" presetSubtype="1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4" grpId="0" animBg="1"/>
      <p:bldP spid="9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Objective and Approach</a:t>
            </a:r>
            <a:endParaRPr lang="ja-JP" altLang="en-US" dirty="0"/>
          </a:p>
        </p:txBody>
      </p:sp>
      <p:sp>
        <p:nvSpPr>
          <p:cNvPr id="3" name="コンテンツ プレースホルダ 2"/>
          <p:cNvSpPr>
            <a:spLocks noGrp="1"/>
          </p:cNvSpPr>
          <p:nvPr>
            <p:ph idx="1"/>
          </p:nvPr>
        </p:nvSpPr>
        <p:spPr>
          <a:xfrm>
            <a:off x="457200" y="1142984"/>
            <a:ext cx="8401080" cy="5143536"/>
          </a:xfrm>
        </p:spPr>
        <p:txBody>
          <a:bodyPr>
            <a:normAutofit/>
          </a:bodyPr>
          <a:lstStyle/>
          <a:p>
            <a:r>
              <a:rPr lang="en-US" altLang="ja-JP" dirty="0" smtClean="0"/>
              <a:t>Objective</a:t>
            </a:r>
          </a:p>
          <a:p>
            <a:pPr lvl="1"/>
            <a:r>
              <a:rPr lang="en-US" altLang="ja-JP" dirty="0" smtClean="0"/>
              <a:t>To investigate whether the code review rate is a good indicator of the productivity and quality of an OSS</a:t>
            </a:r>
            <a:r>
              <a:rPr lang="ja-JP" altLang="en-US" dirty="0" smtClean="0"/>
              <a:t> </a:t>
            </a:r>
            <a:r>
              <a:rPr lang="en-US" altLang="ja-JP" dirty="0" smtClean="0"/>
              <a:t>product</a:t>
            </a:r>
          </a:p>
          <a:p>
            <a:pPr lvl="1">
              <a:buNone/>
            </a:pPr>
            <a:endParaRPr lang="en-US" altLang="ja-JP" dirty="0" smtClean="0"/>
          </a:p>
          <a:p>
            <a:r>
              <a:rPr lang="en-US" altLang="ja-JP" dirty="0" smtClean="0"/>
              <a:t>Approach</a:t>
            </a:r>
          </a:p>
          <a:p>
            <a:pPr lvl="1"/>
            <a:r>
              <a:rPr lang="en-US" altLang="ja-JP" dirty="0" smtClean="0"/>
              <a:t>To analyze the correlations between the code review rate and the number of developers and patches using developers’ email lists</a:t>
            </a:r>
          </a:p>
          <a:p>
            <a:pPr lvl="1">
              <a:buNone/>
            </a:pPr>
            <a:endParaRPr lang="en-US" altLang="ja-JP" dirty="0" smtClean="0">
              <a:solidFill>
                <a:srgbClr val="FF0000"/>
              </a:solidFill>
            </a:endParaRPr>
          </a:p>
        </p:txBody>
      </p:sp>
      <p:sp>
        <p:nvSpPr>
          <p:cNvPr id="8" name="スライド番号プレースホルダ 7"/>
          <p:cNvSpPr>
            <a:spLocks noGrp="1"/>
          </p:cNvSpPr>
          <p:nvPr>
            <p:ph type="sldNum" sz="quarter" idx="12"/>
          </p:nvPr>
        </p:nvSpPr>
        <p:spPr/>
        <p:txBody>
          <a:bodyPr/>
          <a:lstStyle/>
          <a:p>
            <a:fld id="{FA2143DA-46D9-4062-BB0B-C11AA5046C13}" type="slidenum">
              <a:rPr lang="ja-JP" altLang="en-US" smtClean="0"/>
              <a:pPr/>
              <a:t>3</a:t>
            </a:fld>
            <a:endParaRPr lang="ja-JP" altLang="en-US"/>
          </a:p>
        </p:txBody>
      </p:sp>
      <p:cxnSp>
        <p:nvCxnSpPr>
          <p:cNvPr id="11" name="直線コネクタ 10"/>
          <p:cNvCxnSpPr/>
          <p:nvPr/>
        </p:nvCxnSpPr>
        <p:spPr>
          <a:xfrm>
            <a:off x="4857752" y="2571744"/>
            <a:ext cx="1857388"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フッター プレースホルダ 13"/>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Code review rate</a:t>
            </a:r>
            <a:endParaRPr kumimoji="1" lang="ja-JP" altLang="en-US" dirty="0"/>
          </a:p>
        </p:txBody>
      </p:sp>
      <p:sp>
        <p:nvSpPr>
          <p:cNvPr id="330" name="テキスト ボックス 329"/>
          <p:cNvSpPr txBox="1"/>
          <p:nvPr/>
        </p:nvSpPr>
        <p:spPr>
          <a:xfrm>
            <a:off x="0" y="1857364"/>
            <a:ext cx="2500298" cy="461665"/>
          </a:xfrm>
          <a:prstGeom prst="rect">
            <a:avLst/>
          </a:prstGeom>
          <a:noFill/>
        </p:spPr>
        <p:txBody>
          <a:bodyPr wrap="square" rtlCol="0">
            <a:spAutoFit/>
          </a:bodyPr>
          <a:lstStyle/>
          <a:p>
            <a:r>
              <a:rPr lang="en-US" altLang="ja-JP" sz="2400" dirty="0" smtClean="0">
                <a:solidFill>
                  <a:srgbClr val="FF0000"/>
                </a:solidFill>
              </a:rPr>
              <a:t>Code review rate</a:t>
            </a:r>
            <a:endParaRPr kumimoji="1" lang="ja-JP" altLang="en-US" sz="2400" dirty="0">
              <a:solidFill>
                <a:srgbClr val="FF0000"/>
              </a:solidFill>
            </a:endParaRPr>
          </a:p>
        </p:txBody>
      </p:sp>
      <p:grpSp>
        <p:nvGrpSpPr>
          <p:cNvPr id="5" name="グループ化 335"/>
          <p:cNvGrpSpPr/>
          <p:nvPr/>
        </p:nvGrpSpPr>
        <p:grpSpPr>
          <a:xfrm>
            <a:off x="3058254" y="1714489"/>
            <a:ext cx="6442968" cy="890292"/>
            <a:chOff x="1985192" y="2285992"/>
            <a:chExt cx="4901396" cy="905423"/>
          </a:xfrm>
        </p:grpSpPr>
        <p:sp>
          <p:nvSpPr>
            <p:cNvPr id="331" name="テキスト ボックス 330"/>
            <p:cNvSpPr txBox="1"/>
            <p:nvPr/>
          </p:nvSpPr>
          <p:spPr>
            <a:xfrm>
              <a:off x="1995410" y="2721904"/>
              <a:ext cx="4616428" cy="469511"/>
            </a:xfrm>
            <a:prstGeom prst="rect">
              <a:avLst/>
            </a:prstGeom>
            <a:noFill/>
          </p:spPr>
          <p:txBody>
            <a:bodyPr wrap="square" rtlCol="0">
              <a:spAutoFit/>
            </a:bodyPr>
            <a:lstStyle/>
            <a:p>
              <a:pPr marL="0" lvl="1"/>
              <a:r>
                <a:rPr kumimoji="1" lang="en-US" altLang="ja-JP" sz="2400" dirty="0" smtClean="0"/>
                <a:t>Number of patches </a:t>
              </a:r>
              <a:r>
                <a:rPr lang="en-US" altLang="ja-JP" sz="2400" dirty="0" smtClean="0"/>
                <a:t>posted</a:t>
              </a:r>
              <a:r>
                <a:rPr kumimoji="1" lang="en-US" altLang="ja-JP" sz="2400" dirty="0" smtClean="0"/>
                <a:t> by developers</a:t>
              </a:r>
              <a:endParaRPr kumimoji="1" lang="ja-JP" altLang="en-US" sz="2400" dirty="0"/>
            </a:p>
          </p:txBody>
        </p:sp>
        <p:sp>
          <p:nvSpPr>
            <p:cNvPr id="332" name="テキスト ボックス 331"/>
            <p:cNvSpPr txBox="1"/>
            <p:nvPr/>
          </p:nvSpPr>
          <p:spPr>
            <a:xfrm>
              <a:off x="1985192" y="2285992"/>
              <a:ext cx="4901396" cy="469511"/>
            </a:xfrm>
            <a:prstGeom prst="rect">
              <a:avLst/>
            </a:prstGeom>
            <a:noFill/>
          </p:spPr>
          <p:txBody>
            <a:bodyPr wrap="square" rtlCol="0">
              <a:spAutoFit/>
            </a:bodyPr>
            <a:lstStyle/>
            <a:p>
              <a:r>
                <a:rPr lang="en-US" altLang="ja-JP" sz="2400" dirty="0" smtClean="0"/>
                <a:t>Number of patches reviewed by developers </a:t>
              </a:r>
              <a:endParaRPr kumimoji="1" lang="ja-JP" altLang="en-US" sz="2400" dirty="0"/>
            </a:p>
          </p:txBody>
        </p:sp>
        <p:cxnSp>
          <p:nvCxnSpPr>
            <p:cNvPr id="334" name="直線コネクタ 333"/>
            <p:cNvCxnSpPr/>
            <p:nvPr/>
          </p:nvCxnSpPr>
          <p:spPr>
            <a:xfrm>
              <a:off x="1995409" y="2721905"/>
              <a:ext cx="4514956" cy="1615"/>
            </a:xfrm>
            <a:prstGeom prst="line">
              <a:avLst/>
            </a:prstGeom>
            <a:ln w="19050"/>
          </p:spPr>
          <p:style>
            <a:lnRef idx="1">
              <a:schemeClr val="dk1"/>
            </a:lnRef>
            <a:fillRef idx="0">
              <a:schemeClr val="dk1"/>
            </a:fillRef>
            <a:effectRef idx="0">
              <a:schemeClr val="dk1"/>
            </a:effectRef>
            <a:fontRef idx="minor">
              <a:schemeClr val="tx1"/>
            </a:fontRef>
          </p:style>
        </p:cxnSp>
      </p:grpSp>
      <p:grpSp>
        <p:nvGrpSpPr>
          <p:cNvPr id="6" name="グループ化 340"/>
          <p:cNvGrpSpPr/>
          <p:nvPr/>
        </p:nvGrpSpPr>
        <p:grpSpPr>
          <a:xfrm>
            <a:off x="2643174" y="2071691"/>
            <a:ext cx="263257" cy="142930"/>
            <a:chOff x="3114468" y="2539556"/>
            <a:chExt cx="331916" cy="39225"/>
          </a:xfrm>
        </p:grpSpPr>
        <p:cxnSp>
          <p:nvCxnSpPr>
            <p:cNvPr id="339" name="直線コネクタ 338"/>
            <p:cNvCxnSpPr/>
            <p:nvPr/>
          </p:nvCxnSpPr>
          <p:spPr>
            <a:xfrm>
              <a:off x="3114484" y="2539556"/>
              <a:ext cx="329330" cy="15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3114468" y="2577193"/>
              <a:ext cx="331916"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5" name="フッター プレースホルダ 3"/>
          <p:cNvSpPr>
            <a:spLocks noGrp="1"/>
          </p:cNvSpPr>
          <p:nvPr>
            <p:ph type="ftr" sz="quarter" idx="11"/>
          </p:nvPr>
        </p:nvSpPr>
        <p:spPr>
          <a:xfrm>
            <a:off x="714348" y="6494507"/>
            <a:ext cx="7858180" cy="292079"/>
          </a:xfrm>
        </p:spPr>
        <p:txBody>
          <a:bodyPr/>
          <a:lstStyle/>
          <a:p>
            <a:r>
              <a:rPr lang="en-US" altLang="ja-JP" dirty="0" smtClean="0"/>
              <a:t>Analyzing Code Review Practices in OSS Communities: Are OSS Communities Really Open?</a:t>
            </a:r>
            <a:endParaRPr lang="en-US" altLang="ja-JP" dirty="0"/>
          </a:p>
        </p:txBody>
      </p:sp>
      <p:sp>
        <p:nvSpPr>
          <p:cNvPr id="386" name="スライド番号プレースホルダ 4"/>
          <p:cNvSpPr>
            <a:spLocks noGrp="1"/>
          </p:cNvSpPr>
          <p:nvPr>
            <p:ph type="sldNum" sz="quarter" idx="12"/>
          </p:nvPr>
        </p:nvSpPr>
        <p:spPr>
          <a:xfrm>
            <a:off x="6692900" y="6453188"/>
            <a:ext cx="2133600" cy="268287"/>
          </a:xfrm>
        </p:spPr>
        <p:txBody>
          <a:bodyPr/>
          <a:lstStyle/>
          <a:p>
            <a:fld id="{AEA8EBD4-81D7-4DEF-A545-BC84E86665E7}" type="slidenum">
              <a:rPr lang="en-US" altLang="ja-JP" smtClean="0"/>
              <a:pPr/>
              <a:t>4</a:t>
            </a:fld>
            <a:endParaRPr lang="en-US" altLang="ja-JP"/>
          </a:p>
        </p:txBody>
      </p:sp>
      <p:sp>
        <p:nvSpPr>
          <p:cNvPr id="408" name="スライド番号プレースホルダ 33"/>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2143DA-46D9-4062-BB0B-C11AA5046C13}" type="slidenum">
              <a:rPr kumimoji="1" lang="ja-JP" altLang="en-US"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1" lang="ja-JP" altLang="en-US"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grpSp>
        <p:nvGrpSpPr>
          <p:cNvPr id="37" name="グループ化 36"/>
          <p:cNvGrpSpPr/>
          <p:nvPr/>
        </p:nvGrpSpPr>
        <p:grpSpPr>
          <a:xfrm>
            <a:off x="895624" y="3500438"/>
            <a:ext cx="7176838" cy="2842725"/>
            <a:chOff x="895624" y="3829646"/>
            <a:chExt cx="7176838" cy="2842725"/>
          </a:xfrm>
        </p:grpSpPr>
        <p:grpSp>
          <p:nvGrpSpPr>
            <p:cNvPr id="38" name="グループ化 720"/>
            <p:cNvGrpSpPr/>
            <p:nvPr/>
          </p:nvGrpSpPr>
          <p:grpSpPr>
            <a:xfrm>
              <a:off x="1428728" y="4057683"/>
              <a:ext cx="6643734" cy="2253908"/>
              <a:chOff x="642910" y="5841850"/>
              <a:chExt cx="6643734" cy="2825412"/>
            </a:xfrm>
          </p:grpSpPr>
          <p:grpSp>
            <p:nvGrpSpPr>
              <p:cNvPr id="51" name="グループ化 357"/>
              <p:cNvGrpSpPr/>
              <p:nvPr/>
            </p:nvGrpSpPr>
            <p:grpSpPr>
              <a:xfrm>
                <a:off x="642910" y="5841850"/>
                <a:ext cx="6643734" cy="2825412"/>
                <a:chOff x="642910" y="6532918"/>
                <a:chExt cx="6747256" cy="2825412"/>
              </a:xfrm>
            </p:grpSpPr>
            <p:sp>
              <p:nvSpPr>
                <p:cNvPr id="54" name="正方形/長方形 53"/>
                <p:cNvSpPr/>
                <p:nvPr/>
              </p:nvSpPr>
              <p:spPr>
                <a:xfrm>
                  <a:off x="642910" y="6643710"/>
                  <a:ext cx="6643734" cy="2714620"/>
                </a:xfrm>
                <a:prstGeom prst="rect">
                  <a:avLst/>
                </a:prstGeom>
                <a:solidFill>
                  <a:schemeClr val="accent1">
                    <a:lumMod val="20000"/>
                    <a:lumOff val="80000"/>
                  </a:schemeClr>
                </a:solidFill>
                <a:ln w="571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55" name="正方形/長方形 15"/>
                <p:cNvSpPr/>
                <p:nvPr/>
              </p:nvSpPr>
              <p:spPr>
                <a:xfrm>
                  <a:off x="674994" y="6532918"/>
                  <a:ext cx="6715172" cy="2786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2" name="フリーフォーム 51"/>
              <p:cNvSpPr/>
              <p:nvPr/>
            </p:nvSpPr>
            <p:spPr>
              <a:xfrm>
                <a:off x="657726" y="7004572"/>
                <a:ext cx="6497053" cy="628316"/>
              </a:xfrm>
              <a:custGeom>
                <a:avLst/>
                <a:gdLst>
                  <a:gd name="connsiteX0" fmla="*/ 0 w 6497053"/>
                  <a:gd name="connsiteY0" fmla="*/ 227263 h 628316"/>
                  <a:gd name="connsiteX1" fmla="*/ 1203158 w 6497053"/>
                  <a:gd name="connsiteY1" fmla="*/ 2674 h 628316"/>
                  <a:gd name="connsiteX2" fmla="*/ 3914274 w 6497053"/>
                  <a:gd name="connsiteY2" fmla="*/ 211221 h 628316"/>
                  <a:gd name="connsiteX3" fmla="*/ 6497053 w 6497053"/>
                  <a:gd name="connsiteY3" fmla="*/ 628316 h 628316"/>
                </a:gdLst>
                <a:ahLst/>
                <a:cxnLst>
                  <a:cxn ang="0">
                    <a:pos x="connsiteX0" y="connsiteY0"/>
                  </a:cxn>
                  <a:cxn ang="0">
                    <a:pos x="connsiteX1" y="connsiteY1"/>
                  </a:cxn>
                  <a:cxn ang="0">
                    <a:pos x="connsiteX2" y="connsiteY2"/>
                  </a:cxn>
                  <a:cxn ang="0">
                    <a:pos x="connsiteX3" y="connsiteY3"/>
                  </a:cxn>
                </a:cxnLst>
                <a:rect l="l" t="t" r="r" b="b"/>
                <a:pathLst>
                  <a:path w="6497053" h="628316">
                    <a:moveTo>
                      <a:pt x="0" y="227263"/>
                    </a:moveTo>
                    <a:cubicBezTo>
                      <a:pt x="275389" y="116305"/>
                      <a:pt x="550779" y="5348"/>
                      <a:pt x="1203158" y="2674"/>
                    </a:cubicBezTo>
                    <a:cubicBezTo>
                      <a:pt x="1855537" y="0"/>
                      <a:pt x="3031958" y="106947"/>
                      <a:pt x="3914274" y="211221"/>
                    </a:cubicBezTo>
                    <a:cubicBezTo>
                      <a:pt x="4796590" y="315495"/>
                      <a:pt x="5646821" y="471905"/>
                      <a:pt x="6497053" y="628316"/>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3" name="フリーフォーム 52"/>
              <p:cNvSpPr/>
              <p:nvPr/>
            </p:nvSpPr>
            <p:spPr>
              <a:xfrm>
                <a:off x="673768" y="6550526"/>
                <a:ext cx="6432885" cy="267369"/>
              </a:xfrm>
              <a:custGeom>
                <a:avLst/>
                <a:gdLst>
                  <a:gd name="connsiteX0" fmla="*/ 0 w 6432885"/>
                  <a:gd name="connsiteY0" fmla="*/ 267369 h 267369"/>
                  <a:gd name="connsiteX1" fmla="*/ 1042737 w 6432885"/>
                  <a:gd name="connsiteY1" fmla="*/ 42779 h 267369"/>
                  <a:gd name="connsiteX2" fmla="*/ 4908885 w 6432885"/>
                  <a:gd name="connsiteY2" fmla="*/ 10695 h 267369"/>
                  <a:gd name="connsiteX3" fmla="*/ 6432885 w 6432885"/>
                  <a:gd name="connsiteY3" fmla="*/ 42779 h 267369"/>
                </a:gdLst>
                <a:ahLst/>
                <a:cxnLst>
                  <a:cxn ang="0">
                    <a:pos x="connsiteX0" y="connsiteY0"/>
                  </a:cxn>
                  <a:cxn ang="0">
                    <a:pos x="connsiteX1" y="connsiteY1"/>
                  </a:cxn>
                  <a:cxn ang="0">
                    <a:pos x="connsiteX2" y="connsiteY2"/>
                  </a:cxn>
                  <a:cxn ang="0">
                    <a:pos x="connsiteX3" y="connsiteY3"/>
                  </a:cxn>
                </a:cxnLst>
                <a:rect l="l" t="t" r="r" b="b"/>
                <a:pathLst>
                  <a:path w="6432885" h="267369">
                    <a:moveTo>
                      <a:pt x="0" y="267369"/>
                    </a:moveTo>
                    <a:cubicBezTo>
                      <a:pt x="112295" y="176463"/>
                      <a:pt x="224590" y="85558"/>
                      <a:pt x="1042737" y="42779"/>
                    </a:cubicBezTo>
                    <a:cubicBezTo>
                      <a:pt x="1860885" y="0"/>
                      <a:pt x="4010527" y="10695"/>
                      <a:pt x="4908885" y="10695"/>
                    </a:cubicBezTo>
                    <a:cubicBezTo>
                      <a:pt x="5807243" y="10695"/>
                      <a:pt x="6120064" y="26737"/>
                      <a:pt x="6432885" y="42779"/>
                    </a:cubicBezTo>
                  </a:path>
                </a:pathLst>
              </a:cu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39" name="テキスト ボックス 38"/>
            <p:cNvSpPr txBox="1"/>
            <p:nvPr/>
          </p:nvSpPr>
          <p:spPr>
            <a:xfrm rot="10800000">
              <a:off x="895624" y="3829646"/>
              <a:ext cx="461665" cy="2631490"/>
            </a:xfrm>
            <a:prstGeom prst="rect">
              <a:avLst/>
            </a:prstGeom>
            <a:noFill/>
          </p:spPr>
          <p:txBody>
            <a:bodyPr vert="eaVert" wrap="none" rtlCol="0">
              <a:spAutoFit/>
            </a:bodyPr>
            <a:lstStyle/>
            <a:p>
              <a:r>
                <a:rPr lang="en-US" altLang="ja-JP" b="1" dirty="0" smtClean="0">
                  <a:solidFill>
                    <a:srgbClr val="FF0000"/>
                  </a:solidFill>
                </a:rPr>
                <a:t>Code reviewed rate </a:t>
              </a:r>
              <a:r>
                <a:rPr lang="en-US" altLang="ja-JP" b="1" dirty="0" smtClean="0"/>
                <a:t>[%]</a:t>
              </a:r>
              <a:endParaRPr kumimoji="1" lang="ja-JP" altLang="en-US" b="1" dirty="0"/>
            </a:p>
          </p:txBody>
        </p:sp>
        <p:sp>
          <p:nvSpPr>
            <p:cNvPr id="40" name="テキスト ボックス 39"/>
            <p:cNvSpPr txBox="1"/>
            <p:nvPr/>
          </p:nvSpPr>
          <p:spPr>
            <a:xfrm>
              <a:off x="4037599" y="6272261"/>
              <a:ext cx="772969" cy="400110"/>
            </a:xfrm>
            <a:prstGeom prst="rect">
              <a:avLst/>
            </a:prstGeom>
            <a:noFill/>
          </p:spPr>
          <p:txBody>
            <a:bodyPr wrap="none" rtlCol="0">
              <a:spAutoFit/>
            </a:bodyPr>
            <a:lstStyle/>
            <a:p>
              <a:r>
                <a:rPr lang="en-US" altLang="ja-JP" sz="2000" b="1" dirty="0" smtClean="0"/>
                <a:t>Year</a:t>
              </a:r>
              <a:endParaRPr kumimoji="1" lang="ja-JP" altLang="en-US" sz="2000" b="1" dirty="0"/>
            </a:p>
          </p:txBody>
        </p:sp>
        <p:cxnSp>
          <p:nvCxnSpPr>
            <p:cNvPr id="41" name="直線矢印コネクタ 40"/>
            <p:cNvCxnSpPr/>
            <p:nvPr/>
          </p:nvCxnSpPr>
          <p:spPr>
            <a:xfrm rot="5400000">
              <a:off x="7037405" y="5021302"/>
              <a:ext cx="785818" cy="1588"/>
            </a:xfrm>
            <a:prstGeom prst="straightConnector1">
              <a:avLst/>
            </a:prstGeom>
            <a:ln w="38100">
              <a:solidFill>
                <a:srgbClr val="0033CC"/>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6200000" flipH="1">
              <a:off x="2465856" y="4806505"/>
              <a:ext cx="358164" cy="352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43" name="グループ化 32"/>
            <p:cNvGrpSpPr/>
            <p:nvPr/>
          </p:nvGrpSpPr>
          <p:grpSpPr>
            <a:xfrm>
              <a:off x="1516208" y="5589965"/>
              <a:ext cx="2071702" cy="646331"/>
              <a:chOff x="1516208" y="5604224"/>
              <a:chExt cx="2071702" cy="646331"/>
            </a:xfrm>
          </p:grpSpPr>
          <p:sp>
            <p:nvSpPr>
              <p:cNvPr id="48" name="テキスト ボックス 47"/>
              <p:cNvSpPr txBox="1"/>
              <p:nvPr/>
            </p:nvSpPr>
            <p:spPr>
              <a:xfrm>
                <a:off x="1516208" y="5604224"/>
                <a:ext cx="2071702" cy="646331"/>
              </a:xfrm>
              <a:prstGeom prst="rect">
                <a:avLst/>
              </a:prstGeom>
              <a:noFill/>
              <a:ln>
                <a:solidFill>
                  <a:schemeClr val="tx1"/>
                </a:solidFill>
              </a:ln>
            </p:spPr>
            <p:txBody>
              <a:bodyPr wrap="square" rtlCol="0">
                <a:spAutoFit/>
              </a:bodyPr>
              <a:lstStyle/>
              <a:p>
                <a:r>
                  <a:rPr kumimoji="1" lang="en-US" altLang="ja-JP" dirty="0" smtClean="0"/>
                  <a:t>Core</a:t>
                </a:r>
              </a:p>
              <a:p>
                <a:r>
                  <a:rPr lang="en-US" altLang="ja-JP" dirty="0" smtClean="0"/>
                  <a:t>Non-core</a:t>
                </a:r>
                <a:endParaRPr kumimoji="1" lang="ja-JP" altLang="en-US" dirty="0"/>
              </a:p>
            </p:txBody>
          </p:sp>
          <p:cxnSp>
            <p:nvCxnSpPr>
              <p:cNvPr id="49" name="直線コネクタ 48"/>
              <p:cNvCxnSpPr/>
              <p:nvPr/>
            </p:nvCxnSpPr>
            <p:spPr>
              <a:xfrm>
                <a:off x="2698570" y="5776180"/>
                <a:ext cx="357190"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2698570" y="6072206"/>
                <a:ext cx="3571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テキスト ボックス 43"/>
            <p:cNvSpPr txBox="1"/>
            <p:nvPr/>
          </p:nvSpPr>
          <p:spPr>
            <a:xfrm>
              <a:off x="2857488" y="4045541"/>
              <a:ext cx="2851102" cy="461665"/>
            </a:xfrm>
            <a:prstGeom prst="rect">
              <a:avLst/>
            </a:prstGeom>
            <a:noFill/>
            <a:ln>
              <a:solidFill>
                <a:schemeClr val="tx1"/>
              </a:solidFill>
            </a:ln>
          </p:spPr>
          <p:txBody>
            <a:bodyPr wrap="none" rtlCol="0">
              <a:spAutoFit/>
            </a:bodyPr>
            <a:lstStyle/>
            <a:p>
              <a:r>
                <a:rPr lang="en-US" altLang="ja-JP" dirty="0" smtClean="0"/>
                <a:t>Small difference = </a:t>
              </a:r>
              <a:r>
                <a:rPr lang="en-US" altLang="ja-JP" sz="2400" dirty="0" smtClean="0">
                  <a:solidFill>
                    <a:srgbClr val="FF0000"/>
                  </a:solidFill>
                </a:rPr>
                <a:t>Open</a:t>
              </a:r>
              <a:endParaRPr kumimoji="1" lang="ja-JP" altLang="en-US" sz="2400" dirty="0">
                <a:solidFill>
                  <a:srgbClr val="FF0000"/>
                </a:solidFill>
              </a:endParaRPr>
            </a:p>
          </p:txBody>
        </p:sp>
        <p:sp>
          <p:nvSpPr>
            <p:cNvPr id="45" name="テキスト ボックス 44"/>
            <p:cNvSpPr txBox="1"/>
            <p:nvPr/>
          </p:nvSpPr>
          <p:spPr>
            <a:xfrm>
              <a:off x="4143372" y="5557881"/>
              <a:ext cx="3070712" cy="461665"/>
            </a:xfrm>
            <a:prstGeom prst="rect">
              <a:avLst/>
            </a:prstGeom>
            <a:noFill/>
            <a:ln>
              <a:solidFill>
                <a:schemeClr val="tx1"/>
              </a:solidFill>
            </a:ln>
          </p:spPr>
          <p:txBody>
            <a:bodyPr wrap="none" rtlCol="0">
              <a:spAutoFit/>
            </a:bodyPr>
            <a:lstStyle/>
            <a:p>
              <a:r>
                <a:rPr lang="en-US" altLang="ja-JP" dirty="0" smtClean="0"/>
                <a:t>Large difference = </a:t>
              </a:r>
              <a:r>
                <a:rPr lang="en-US" altLang="ja-JP" sz="2400" dirty="0" smtClean="0">
                  <a:solidFill>
                    <a:srgbClr val="0033CC"/>
                  </a:solidFill>
                </a:rPr>
                <a:t>Closed</a:t>
              </a:r>
              <a:endParaRPr kumimoji="1" lang="ja-JP" altLang="en-US" sz="2400" dirty="0">
                <a:solidFill>
                  <a:srgbClr val="0033CC"/>
                </a:solidFill>
              </a:endParaRPr>
            </a:p>
          </p:txBody>
        </p:sp>
        <p:cxnSp>
          <p:nvCxnSpPr>
            <p:cNvPr id="46" name="直線矢印コネクタ 45"/>
            <p:cNvCxnSpPr/>
            <p:nvPr/>
          </p:nvCxnSpPr>
          <p:spPr>
            <a:xfrm rot="5400000">
              <a:off x="3316415" y="3896650"/>
              <a:ext cx="345048" cy="14057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47" name="直線矢印コネクタ 46"/>
            <p:cNvCxnSpPr>
              <a:stCxn id="45" idx="0"/>
            </p:cNvCxnSpPr>
            <p:nvPr/>
          </p:nvCxnSpPr>
          <p:spPr>
            <a:xfrm rot="5400000" flipH="1" flipV="1">
              <a:off x="6161215" y="4361016"/>
              <a:ext cx="714379" cy="16793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2800" dirty="0" smtClean="0"/>
              <a:t>Hypotheses of the affects of the code review rate</a:t>
            </a:r>
            <a:endParaRPr kumimoji="1" lang="ja-JP" altLang="en-US" sz="2800" dirty="0"/>
          </a:p>
        </p:txBody>
      </p:sp>
      <p:sp>
        <p:nvSpPr>
          <p:cNvPr id="3" name="コンテンツ プレースホルダ 2"/>
          <p:cNvSpPr>
            <a:spLocks noGrp="1"/>
          </p:cNvSpPr>
          <p:nvPr>
            <p:ph idx="1"/>
          </p:nvPr>
        </p:nvSpPr>
        <p:spPr>
          <a:xfrm>
            <a:off x="285720" y="1071547"/>
            <a:ext cx="8572560" cy="2357454"/>
          </a:xfrm>
        </p:spPr>
        <p:txBody>
          <a:bodyPr/>
          <a:lstStyle/>
          <a:p>
            <a:pPr>
              <a:buNone/>
            </a:pPr>
            <a:r>
              <a:rPr lang="en-US" altLang="ja-JP" sz="2800" b="1" dirty="0" smtClean="0"/>
              <a:t>	[H1] </a:t>
            </a:r>
            <a:r>
              <a:rPr lang="en-US" altLang="ja-JP" sz="2800" dirty="0" smtClean="0"/>
              <a:t>When the community is (open / closed), non-core members will (increase / decrease) over time</a:t>
            </a:r>
          </a:p>
          <a:p>
            <a:pPr lvl="0">
              <a:buNone/>
              <a:defRPr/>
            </a:pPr>
            <a:r>
              <a:rPr lang="en-US" altLang="ja-JP" sz="2800" b="1" dirty="0" smtClean="0"/>
              <a:t>	[H2] </a:t>
            </a:r>
            <a:r>
              <a:rPr lang="en-US" altLang="ja-JP" sz="2800" dirty="0" smtClean="0"/>
              <a:t>When the community is (open / closed), the number of contributions from non-core members will (increase / decrease) over time</a:t>
            </a:r>
            <a:endParaRPr lang="ja-JP" altLang="en-US" sz="2800" dirty="0" smtClean="0"/>
          </a:p>
          <a:p>
            <a:pPr>
              <a:buNone/>
            </a:pPr>
            <a:endParaRPr kumimoji="1" lang="ja-JP" altLang="en-US" sz="2800" dirty="0"/>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5</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Analyzing Code Review Practices in OSS Communities: Are OSS Communities Really Open?</a:t>
            </a:r>
            <a:endParaRPr lang="en-US" altLang="ja-JP" dirty="0"/>
          </a:p>
        </p:txBody>
      </p:sp>
      <p:sp>
        <p:nvSpPr>
          <p:cNvPr id="9" name="スライド番号プレースホルダ 4"/>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EA8EBD4-81D7-4DEF-A545-BC84E86665E7}" type="slidenum">
              <a:rPr kumimoji="1" lang="en-US" altLang="ja-JP"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en-US" altLang="ja-JP"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grpSp>
        <p:nvGrpSpPr>
          <p:cNvPr id="32" name="グループ化 31"/>
          <p:cNvGrpSpPr/>
          <p:nvPr/>
        </p:nvGrpSpPr>
        <p:grpSpPr>
          <a:xfrm>
            <a:off x="895624" y="3500438"/>
            <a:ext cx="7176838" cy="2842725"/>
            <a:chOff x="895624" y="3829646"/>
            <a:chExt cx="7176838" cy="2842725"/>
          </a:xfrm>
        </p:grpSpPr>
        <p:grpSp>
          <p:nvGrpSpPr>
            <p:cNvPr id="11" name="グループ化 720"/>
            <p:cNvGrpSpPr/>
            <p:nvPr/>
          </p:nvGrpSpPr>
          <p:grpSpPr>
            <a:xfrm>
              <a:off x="1428728" y="4057683"/>
              <a:ext cx="6643734" cy="2253908"/>
              <a:chOff x="642910" y="5841850"/>
              <a:chExt cx="6643734" cy="2825412"/>
            </a:xfrm>
          </p:grpSpPr>
          <p:grpSp>
            <p:nvGrpSpPr>
              <p:cNvPr id="12" name="グループ化 357"/>
              <p:cNvGrpSpPr/>
              <p:nvPr/>
            </p:nvGrpSpPr>
            <p:grpSpPr>
              <a:xfrm>
                <a:off x="642910" y="5841850"/>
                <a:ext cx="6643734" cy="2825412"/>
                <a:chOff x="642910" y="6532918"/>
                <a:chExt cx="6747256" cy="2825412"/>
              </a:xfrm>
            </p:grpSpPr>
            <p:sp>
              <p:nvSpPr>
                <p:cNvPr id="15" name="正方形/長方形 14"/>
                <p:cNvSpPr/>
                <p:nvPr/>
              </p:nvSpPr>
              <p:spPr>
                <a:xfrm>
                  <a:off x="642910" y="6643710"/>
                  <a:ext cx="6643734" cy="2714620"/>
                </a:xfrm>
                <a:prstGeom prst="rect">
                  <a:avLst/>
                </a:prstGeom>
                <a:solidFill>
                  <a:schemeClr val="accent1">
                    <a:lumMod val="20000"/>
                    <a:lumOff val="80000"/>
                  </a:schemeClr>
                </a:solidFill>
                <a:ln w="571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6" name="正方形/長方形 15"/>
                <p:cNvSpPr/>
                <p:nvPr/>
              </p:nvSpPr>
              <p:spPr>
                <a:xfrm>
                  <a:off x="674994" y="6532918"/>
                  <a:ext cx="6715172" cy="27860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3" name="フリーフォーム 12"/>
              <p:cNvSpPr/>
              <p:nvPr/>
            </p:nvSpPr>
            <p:spPr>
              <a:xfrm>
                <a:off x="657726" y="7004572"/>
                <a:ext cx="6497053" cy="628316"/>
              </a:xfrm>
              <a:custGeom>
                <a:avLst/>
                <a:gdLst>
                  <a:gd name="connsiteX0" fmla="*/ 0 w 6497053"/>
                  <a:gd name="connsiteY0" fmla="*/ 227263 h 628316"/>
                  <a:gd name="connsiteX1" fmla="*/ 1203158 w 6497053"/>
                  <a:gd name="connsiteY1" fmla="*/ 2674 h 628316"/>
                  <a:gd name="connsiteX2" fmla="*/ 3914274 w 6497053"/>
                  <a:gd name="connsiteY2" fmla="*/ 211221 h 628316"/>
                  <a:gd name="connsiteX3" fmla="*/ 6497053 w 6497053"/>
                  <a:gd name="connsiteY3" fmla="*/ 628316 h 628316"/>
                </a:gdLst>
                <a:ahLst/>
                <a:cxnLst>
                  <a:cxn ang="0">
                    <a:pos x="connsiteX0" y="connsiteY0"/>
                  </a:cxn>
                  <a:cxn ang="0">
                    <a:pos x="connsiteX1" y="connsiteY1"/>
                  </a:cxn>
                  <a:cxn ang="0">
                    <a:pos x="connsiteX2" y="connsiteY2"/>
                  </a:cxn>
                  <a:cxn ang="0">
                    <a:pos x="connsiteX3" y="connsiteY3"/>
                  </a:cxn>
                </a:cxnLst>
                <a:rect l="l" t="t" r="r" b="b"/>
                <a:pathLst>
                  <a:path w="6497053" h="628316">
                    <a:moveTo>
                      <a:pt x="0" y="227263"/>
                    </a:moveTo>
                    <a:cubicBezTo>
                      <a:pt x="275389" y="116305"/>
                      <a:pt x="550779" y="5348"/>
                      <a:pt x="1203158" y="2674"/>
                    </a:cubicBezTo>
                    <a:cubicBezTo>
                      <a:pt x="1855537" y="0"/>
                      <a:pt x="3031958" y="106947"/>
                      <a:pt x="3914274" y="211221"/>
                    </a:cubicBezTo>
                    <a:cubicBezTo>
                      <a:pt x="4796590" y="315495"/>
                      <a:pt x="5646821" y="471905"/>
                      <a:pt x="6497053" y="628316"/>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4" name="フリーフォーム 13"/>
              <p:cNvSpPr/>
              <p:nvPr/>
            </p:nvSpPr>
            <p:spPr>
              <a:xfrm>
                <a:off x="673768" y="6550526"/>
                <a:ext cx="6432885" cy="267369"/>
              </a:xfrm>
              <a:custGeom>
                <a:avLst/>
                <a:gdLst>
                  <a:gd name="connsiteX0" fmla="*/ 0 w 6432885"/>
                  <a:gd name="connsiteY0" fmla="*/ 267369 h 267369"/>
                  <a:gd name="connsiteX1" fmla="*/ 1042737 w 6432885"/>
                  <a:gd name="connsiteY1" fmla="*/ 42779 h 267369"/>
                  <a:gd name="connsiteX2" fmla="*/ 4908885 w 6432885"/>
                  <a:gd name="connsiteY2" fmla="*/ 10695 h 267369"/>
                  <a:gd name="connsiteX3" fmla="*/ 6432885 w 6432885"/>
                  <a:gd name="connsiteY3" fmla="*/ 42779 h 267369"/>
                </a:gdLst>
                <a:ahLst/>
                <a:cxnLst>
                  <a:cxn ang="0">
                    <a:pos x="connsiteX0" y="connsiteY0"/>
                  </a:cxn>
                  <a:cxn ang="0">
                    <a:pos x="connsiteX1" y="connsiteY1"/>
                  </a:cxn>
                  <a:cxn ang="0">
                    <a:pos x="connsiteX2" y="connsiteY2"/>
                  </a:cxn>
                  <a:cxn ang="0">
                    <a:pos x="connsiteX3" y="connsiteY3"/>
                  </a:cxn>
                </a:cxnLst>
                <a:rect l="l" t="t" r="r" b="b"/>
                <a:pathLst>
                  <a:path w="6432885" h="267369">
                    <a:moveTo>
                      <a:pt x="0" y="267369"/>
                    </a:moveTo>
                    <a:cubicBezTo>
                      <a:pt x="112295" y="176463"/>
                      <a:pt x="224590" y="85558"/>
                      <a:pt x="1042737" y="42779"/>
                    </a:cubicBezTo>
                    <a:cubicBezTo>
                      <a:pt x="1860885" y="0"/>
                      <a:pt x="4010527" y="10695"/>
                      <a:pt x="4908885" y="10695"/>
                    </a:cubicBezTo>
                    <a:cubicBezTo>
                      <a:pt x="5807243" y="10695"/>
                      <a:pt x="6120064" y="26737"/>
                      <a:pt x="6432885" y="42779"/>
                    </a:cubicBezTo>
                  </a:path>
                </a:pathLst>
              </a:cu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17" name="テキスト ボックス 16"/>
            <p:cNvSpPr txBox="1"/>
            <p:nvPr/>
          </p:nvSpPr>
          <p:spPr>
            <a:xfrm rot="10800000">
              <a:off x="895624" y="3829646"/>
              <a:ext cx="461665" cy="2631490"/>
            </a:xfrm>
            <a:prstGeom prst="rect">
              <a:avLst/>
            </a:prstGeom>
            <a:noFill/>
          </p:spPr>
          <p:txBody>
            <a:bodyPr vert="eaVert" wrap="none" rtlCol="0">
              <a:spAutoFit/>
            </a:bodyPr>
            <a:lstStyle/>
            <a:p>
              <a:r>
                <a:rPr lang="en-US" altLang="ja-JP" b="1" dirty="0" smtClean="0">
                  <a:solidFill>
                    <a:srgbClr val="FF0000"/>
                  </a:solidFill>
                </a:rPr>
                <a:t>Code reviewed rate </a:t>
              </a:r>
              <a:r>
                <a:rPr lang="en-US" altLang="ja-JP" b="1" dirty="0" smtClean="0"/>
                <a:t>[%]</a:t>
              </a:r>
              <a:endParaRPr kumimoji="1" lang="ja-JP" altLang="en-US" b="1" dirty="0"/>
            </a:p>
          </p:txBody>
        </p:sp>
        <p:sp>
          <p:nvSpPr>
            <p:cNvPr id="18" name="テキスト ボックス 17"/>
            <p:cNvSpPr txBox="1"/>
            <p:nvPr/>
          </p:nvSpPr>
          <p:spPr>
            <a:xfrm>
              <a:off x="4037599" y="6272261"/>
              <a:ext cx="772969" cy="400110"/>
            </a:xfrm>
            <a:prstGeom prst="rect">
              <a:avLst/>
            </a:prstGeom>
            <a:noFill/>
          </p:spPr>
          <p:txBody>
            <a:bodyPr wrap="none" rtlCol="0">
              <a:spAutoFit/>
            </a:bodyPr>
            <a:lstStyle/>
            <a:p>
              <a:r>
                <a:rPr lang="en-US" altLang="ja-JP" sz="2000" b="1" dirty="0" smtClean="0"/>
                <a:t>Year</a:t>
              </a:r>
              <a:endParaRPr kumimoji="1" lang="ja-JP" altLang="en-US" sz="2000" b="1" dirty="0"/>
            </a:p>
          </p:txBody>
        </p:sp>
        <p:cxnSp>
          <p:nvCxnSpPr>
            <p:cNvPr id="19" name="直線矢印コネクタ 18"/>
            <p:cNvCxnSpPr/>
            <p:nvPr/>
          </p:nvCxnSpPr>
          <p:spPr>
            <a:xfrm rot="5400000">
              <a:off x="7037405" y="5021302"/>
              <a:ext cx="785818" cy="1588"/>
            </a:xfrm>
            <a:prstGeom prst="straightConnector1">
              <a:avLst/>
            </a:prstGeom>
            <a:ln w="38100">
              <a:solidFill>
                <a:srgbClr val="0033CC"/>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rot="16200000" flipH="1">
              <a:off x="2465856" y="4806505"/>
              <a:ext cx="358164" cy="3528"/>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1" name="グループ化 32"/>
            <p:cNvGrpSpPr/>
            <p:nvPr/>
          </p:nvGrpSpPr>
          <p:grpSpPr>
            <a:xfrm>
              <a:off x="1516208" y="5589965"/>
              <a:ext cx="2071702" cy="646331"/>
              <a:chOff x="1516208" y="5604224"/>
              <a:chExt cx="2071702" cy="646331"/>
            </a:xfrm>
          </p:grpSpPr>
          <p:sp>
            <p:nvSpPr>
              <p:cNvPr id="22" name="テキスト ボックス 21"/>
              <p:cNvSpPr txBox="1"/>
              <p:nvPr/>
            </p:nvSpPr>
            <p:spPr>
              <a:xfrm>
                <a:off x="1516208" y="5604224"/>
                <a:ext cx="2071702" cy="646331"/>
              </a:xfrm>
              <a:prstGeom prst="rect">
                <a:avLst/>
              </a:prstGeom>
              <a:noFill/>
              <a:ln>
                <a:solidFill>
                  <a:schemeClr val="tx1"/>
                </a:solidFill>
              </a:ln>
            </p:spPr>
            <p:txBody>
              <a:bodyPr wrap="square" rtlCol="0">
                <a:spAutoFit/>
              </a:bodyPr>
              <a:lstStyle/>
              <a:p>
                <a:r>
                  <a:rPr kumimoji="1" lang="en-US" altLang="ja-JP" dirty="0" smtClean="0"/>
                  <a:t>Core</a:t>
                </a:r>
              </a:p>
              <a:p>
                <a:r>
                  <a:rPr lang="en-US" altLang="ja-JP" dirty="0" smtClean="0"/>
                  <a:t>Non-core</a:t>
                </a:r>
                <a:endParaRPr kumimoji="1" lang="ja-JP" altLang="en-US" dirty="0"/>
              </a:p>
            </p:txBody>
          </p:sp>
          <p:cxnSp>
            <p:nvCxnSpPr>
              <p:cNvPr id="23" name="直線コネクタ 22"/>
              <p:cNvCxnSpPr/>
              <p:nvPr/>
            </p:nvCxnSpPr>
            <p:spPr>
              <a:xfrm>
                <a:off x="2698570" y="5776180"/>
                <a:ext cx="357190" cy="0"/>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2698570" y="6072206"/>
                <a:ext cx="35719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テキスト ボックス 24"/>
            <p:cNvSpPr txBox="1"/>
            <p:nvPr/>
          </p:nvSpPr>
          <p:spPr>
            <a:xfrm>
              <a:off x="2857488" y="4045541"/>
              <a:ext cx="2851102" cy="461665"/>
            </a:xfrm>
            <a:prstGeom prst="rect">
              <a:avLst/>
            </a:prstGeom>
            <a:noFill/>
            <a:ln>
              <a:solidFill>
                <a:schemeClr val="tx1"/>
              </a:solidFill>
            </a:ln>
          </p:spPr>
          <p:txBody>
            <a:bodyPr wrap="none" rtlCol="0">
              <a:spAutoFit/>
            </a:bodyPr>
            <a:lstStyle/>
            <a:p>
              <a:r>
                <a:rPr lang="en-US" altLang="ja-JP" dirty="0" smtClean="0"/>
                <a:t>Small difference = </a:t>
              </a:r>
              <a:r>
                <a:rPr lang="en-US" altLang="ja-JP" sz="2400" dirty="0" smtClean="0">
                  <a:solidFill>
                    <a:srgbClr val="FF0000"/>
                  </a:solidFill>
                </a:rPr>
                <a:t>Open</a:t>
              </a:r>
              <a:endParaRPr kumimoji="1" lang="ja-JP" altLang="en-US" sz="2400" dirty="0">
                <a:solidFill>
                  <a:srgbClr val="FF0000"/>
                </a:solidFill>
              </a:endParaRPr>
            </a:p>
          </p:txBody>
        </p:sp>
        <p:sp>
          <p:nvSpPr>
            <p:cNvPr id="26" name="テキスト ボックス 25"/>
            <p:cNvSpPr txBox="1"/>
            <p:nvPr/>
          </p:nvSpPr>
          <p:spPr>
            <a:xfrm>
              <a:off x="4143372" y="5557881"/>
              <a:ext cx="3070712" cy="461665"/>
            </a:xfrm>
            <a:prstGeom prst="rect">
              <a:avLst/>
            </a:prstGeom>
            <a:noFill/>
            <a:ln>
              <a:solidFill>
                <a:schemeClr val="tx1"/>
              </a:solidFill>
            </a:ln>
          </p:spPr>
          <p:txBody>
            <a:bodyPr wrap="none" rtlCol="0">
              <a:spAutoFit/>
            </a:bodyPr>
            <a:lstStyle/>
            <a:p>
              <a:r>
                <a:rPr lang="en-US" altLang="ja-JP" dirty="0" smtClean="0"/>
                <a:t>Large difference = </a:t>
              </a:r>
              <a:r>
                <a:rPr lang="en-US" altLang="ja-JP" sz="2400" dirty="0" smtClean="0">
                  <a:solidFill>
                    <a:srgbClr val="0033CC"/>
                  </a:solidFill>
                </a:rPr>
                <a:t>Closed</a:t>
              </a:r>
              <a:endParaRPr kumimoji="1" lang="ja-JP" altLang="en-US" sz="2400" dirty="0">
                <a:solidFill>
                  <a:srgbClr val="0033CC"/>
                </a:solidFill>
              </a:endParaRPr>
            </a:p>
          </p:txBody>
        </p:sp>
        <p:cxnSp>
          <p:nvCxnSpPr>
            <p:cNvPr id="27" name="直線矢印コネクタ 26"/>
            <p:cNvCxnSpPr/>
            <p:nvPr/>
          </p:nvCxnSpPr>
          <p:spPr>
            <a:xfrm rot="5400000">
              <a:off x="3316415" y="3896650"/>
              <a:ext cx="345048" cy="140577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8" name="直線矢印コネクタ 27"/>
            <p:cNvCxnSpPr>
              <a:stCxn id="26" idx="0"/>
            </p:cNvCxnSpPr>
            <p:nvPr/>
          </p:nvCxnSpPr>
          <p:spPr>
            <a:xfrm rot="5400000" flipH="1" flipV="1">
              <a:off x="6161215" y="4361016"/>
              <a:ext cx="714379" cy="167935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0" name="スライド番号プレースホルダ 33"/>
          <p:cNvSpPr txBox="1">
            <a:spLocks/>
          </p:cNvSpPr>
          <p:nvPr/>
        </p:nvSpPr>
        <p:spPr bwMode="auto">
          <a:xfrm>
            <a:off x="6692900" y="6453188"/>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2143DA-46D9-4062-BB0B-C11AA5046C13}" type="slidenum">
              <a:rPr kumimoji="1" lang="ja-JP" altLang="en-US" sz="1400" b="0" i="0" u="none" strike="noStrike" kern="1200" cap="none" spc="0" normalizeH="0" baseline="0" noProof="0" smtClean="0">
                <a:ln>
                  <a:noFill/>
                </a:ln>
                <a:solidFill>
                  <a:schemeClr val="tx1"/>
                </a:solidFill>
                <a:effectLst/>
                <a:uLnTx/>
                <a:uFillTx/>
                <a:latin typeface="Arial"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1" lang="ja-JP" altLang="en-US" sz="1400" b="0" i="0" u="none" strike="noStrike" kern="1200" cap="none" spc="0" normalizeH="0" baseline="0" noProof="0">
              <a:ln>
                <a:noFill/>
              </a:ln>
              <a:solidFill>
                <a:schemeClr val="tx1"/>
              </a:solidFill>
              <a:effectLst/>
              <a:uLnTx/>
              <a:uFillTx/>
              <a:latin typeface="Arial" charset="0"/>
              <a:ea typeface="ＭＳ Ｐゴシック" charset="-128"/>
              <a:cs typeface="+mn-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Data set</a:t>
            </a:r>
            <a:endParaRPr kumimoji="1" lang="ja-JP" altLang="en-US" dirty="0"/>
          </a:p>
        </p:txBody>
      </p:sp>
      <p:sp>
        <p:nvSpPr>
          <p:cNvPr id="3" name="コンテンツ プレースホルダ 2"/>
          <p:cNvSpPr>
            <a:spLocks noGrp="1"/>
          </p:cNvSpPr>
          <p:nvPr>
            <p:ph idx="1"/>
          </p:nvPr>
        </p:nvSpPr>
        <p:spPr>
          <a:xfrm>
            <a:off x="457200" y="1341438"/>
            <a:ext cx="8229600" cy="5230834"/>
          </a:xfrm>
        </p:spPr>
        <p:txBody>
          <a:bodyPr>
            <a:normAutofit fontScale="92500" lnSpcReduction="20000"/>
          </a:bodyPr>
          <a:lstStyle/>
          <a:p>
            <a:r>
              <a:rPr lang="en-US" altLang="ja-JP" dirty="0" smtClean="0"/>
              <a:t>Target OSS project</a:t>
            </a:r>
          </a:p>
          <a:p>
            <a:pPr lvl="1"/>
            <a:r>
              <a:rPr lang="en-US" altLang="ja-JP" dirty="0" smtClean="0"/>
              <a:t>Apache HTTP Server</a:t>
            </a:r>
          </a:p>
          <a:p>
            <a:pPr lvl="2"/>
            <a:r>
              <a:rPr lang="en-US" altLang="ja-JP" dirty="0" smtClean="0"/>
              <a:t>It has developed a web server software product with the biggest market share</a:t>
            </a:r>
          </a:p>
          <a:p>
            <a:pPr lvl="2"/>
            <a:endParaRPr lang="en-US" altLang="ja-JP" dirty="0" smtClean="0"/>
          </a:p>
          <a:p>
            <a:r>
              <a:rPr lang="en-US" altLang="ja-JP" dirty="0" smtClean="0"/>
              <a:t>Target data</a:t>
            </a:r>
          </a:p>
          <a:p>
            <a:pPr lvl="1"/>
            <a:r>
              <a:rPr lang="en-US" altLang="ja-JP" dirty="0" smtClean="0"/>
              <a:t>Developers’ email lists</a:t>
            </a:r>
          </a:p>
          <a:p>
            <a:pPr lvl="1"/>
            <a:r>
              <a:rPr lang="en-US" altLang="ja-JP" dirty="0" smtClean="0"/>
              <a:t>Subversion log messages</a:t>
            </a:r>
          </a:p>
          <a:p>
            <a:pPr lvl="1"/>
            <a:endParaRPr lang="en-US" altLang="ja-JP" dirty="0" smtClean="0"/>
          </a:p>
          <a:p>
            <a:r>
              <a:rPr lang="en-US" altLang="ja-JP" dirty="0" smtClean="0"/>
              <a:t>Analysis term</a:t>
            </a:r>
          </a:p>
          <a:p>
            <a:pPr lvl="1"/>
            <a:r>
              <a:rPr lang="en-US" altLang="ja-JP" dirty="0" smtClean="0"/>
              <a:t>1997/01</a:t>
            </a:r>
            <a:r>
              <a:rPr lang="ja-JP" altLang="en-US" dirty="0" smtClean="0"/>
              <a:t>～</a:t>
            </a:r>
            <a:r>
              <a:rPr lang="en-US" altLang="ja-JP" dirty="0" smtClean="0"/>
              <a:t>2007/12</a:t>
            </a:r>
            <a:r>
              <a:rPr lang="ja-JP" altLang="en-US" dirty="0" smtClean="0"/>
              <a:t>（</a:t>
            </a:r>
            <a:r>
              <a:rPr lang="en-US" altLang="ja-JP" dirty="0" smtClean="0"/>
              <a:t>11years</a:t>
            </a:r>
            <a:r>
              <a:rPr lang="ja-JP" altLang="en-US" dirty="0" smtClean="0"/>
              <a:t>）</a:t>
            </a:r>
            <a:endParaRPr lang="en-US" altLang="ja-JP" dirty="0" smtClean="0"/>
          </a:p>
          <a:p>
            <a:pPr lvl="2"/>
            <a:r>
              <a:rPr lang="en-US" altLang="ja-JP" dirty="0" smtClean="0"/>
              <a:t>Number of emails</a:t>
            </a:r>
            <a:r>
              <a:rPr lang="ja-JP" altLang="en-US" dirty="0" smtClean="0"/>
              <a:t>：</a:t>
            </a:r>
            <a:r>
              <a:rPr lang="en-US" altLang="ja-JP" dirty="0" smtClean="0"/>
              <a:t>about 100 thousand</a:t>
            </a:r>
          </a:p>
          <a:p>
            <a:pPr lvl="2"/>
            <a:r>
              <a:rPr lang="en-US" altLang="ja-JP" dirty="0" smtClean="0"/>
              <a:t>Emails with attached patches</a:t>
            </a:r>
            <a:r>
              <a:rPr lang="ja-JP" altLang="en-US" dirty="0" smtClean="0"/>
              <a:t>： </a:t>
            </a:r>
            <a:r>
              <a:rPr lang="en-US" altLang="ja-JP" dirty="0" smtClean="0"/>
              <a:t>about 3 thousand</a:t>
            </a:r>
          </a:p>
          <a:p>
            <a:pPr>
              <a:buNone/>
            </a:pPr>
            <a:endParaRPr lang="en-US" altLang="ja-JP" dirty="0" smtClean="0"/>
          </a:p>
          <a:p>
            <a:pPr lvl="1"/>
            <a:endParaRPr kumimoji="1" lang="ja-JP" altLang="en-US" dirty="0"/>
          </a:p>
        </p:txBody>
      </p:sp>
      <p:sp>
        <p:nvSpPr>
          <p:cNvPr id="6" name="スライド番号プレースホルダ 5"/>
          <p:cNvSpPr>
            <a:spLocks noGrp="1"/>
          </p:cNvSpPr>
          <p:nvPr>
            <p:ph type="sldNum" sz="quarter" idx="12"/>
          </p:nvPr>
        </p:nvSpPr>
        <p:spPr/>
        <p:txBody>
          <a:bodyPr/>
          <a:lstStyle/>
          <a:p>
            <a:fld id="{FA2143DA-46D9-4062-BB0B-C11AA5046C13}" type="slidenum">
              <a:rPr kumimoji="1" lang="ja-JP" altLang="en-US" smtClean="0"/>
              <a:pPr/>
              <a:t>6</a:t>
            </a:fld>
            <a:endParaRPr kumimoji="1"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p:cNvSpPr/>
          <p:nvPr/>
        </p:nvSpPr>
        <p:spPr>
          <a:xfrm>
            <a:off x="285720" y="4643446"/>
            <a:ext cx="4000528" cy="1500198"/>
          </a:xfrm>
          <a:prstGeom prst="rect">
            <a:avLst/>
          </a:prstGeom>
          <a:solidFill>
            <a:schemeClr val="bg1"/>
          </a:solidFill>
          <a:ln w="2857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1600" dirty="0" smtClean="0">
              <a:solidFill>
                <a:schemeClr val="bg1"/>
              </a:solidFill>
            </a:endParaRPr>
          </a:p>
          <a:p>
            <a:pPr marL="285750" indent="-285750">
              <a:spcBef>
                <a:spcPct val="20000"/>
              </a:spcBef>
              <a:buClr>
                <a:srgbClr val="0070C0"/>
              </a:buClr>
              <a:buFont typeface="Wingdings" pitchFamily="2" charset="2"/>
              <a:buChar char="p"/>
            </a:pPr>
            <a:endParaRPr lang="en-US" altLang="ja-JP" sz="2000" dirty="0" smtClean="0">
              <a:solidFill>
                <a:schemeClr val="bg1"/>
              </a:solidFill>
              <a:latin typeface="Tahoma" pitchFamily="34" charset="0"/>
              <a:ea typeface="MS UI Gothic" pitchFamily="50" charset="-128"/>
              <a:cs typeface="Tahoma" pitchFamily="34" charset="0"/>
            </a:endParaRPr>
          </a:p>
        </p:txBody>
      </p:sp>
      <p:sp>
        <p:nvSpPr>
          <p:cNvPr id="31" name="正方形/長方形 30"/>
          <p:cNvSpPr/>
          <p:nvPr/>
        </p:nvSpPr>
        <p:spPr>
          <a:xfrm>
            <a:off x="285720" y="1928802"/>
            <a:ext cx="4000528" cy="1500198"/>
          </a:xfrm>
          <a:prstGeom prst="rect">
            <a:avLst/>
          </a:prstGeom>
          <a:solidFill>
            <a:schemeClr val="bg1"/>
          </a:solidFill>
          <a:ln w="2857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sz="1600" dirty="0"/>
          </a:p>
        </p:txBody>
      </p:sp>
      <p:graphicFrame>
        <p:nvGraphicFramePr>
          <p:cNvPr id="13" name="グラフ 12"/>
          <p:cNvGraphicFramePr/>
          <p:nvPr/>
        </p:nvGraphicFramePr>
        <p:xfrm>
          <a:off x="4429124" y="1000108"/>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グラフ 15"/>
          <p:cNvGraphicFramePr/>
          <p:nvPr/>
        </p:nvGraphicFramePr>
        <p:xfrm>
          <a:off x="4357686" y="3714752"/>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タイトル 1"/>
          <p:cNvSpPr>
            <a:spLocks noGrp="1"/>
          </p:cNvSpPr>
          <p:nvPr>
            <p:ph type="title"/>
          </p:nvPr>
        </p:nvSpPr>
        <p:spPr>
          <a:xfrm>
            <a:off x="285720" y="0"/>
            <a:ext cx="8858280" cy="928670"/>
          </a:xfrm>
        </p:spPr>
        <p:txBody>
          <a:bodyPr>
            <a:normAutofit/>
          </a:bodyPr>
          <a:lstStyle/>
          <a:p>
            <a:r>
              <a:rPr lang="en-US" altLang="ja-JP" sz="3100" b="0" dirty="0" smtClean="0">
                <a:latin typeface="+mj-lt"/>
              </a:rPr>
              <a:t>Analysis result:</a:t>
            </a:r>
            <a:r>
              <a:rPr lang="en-US" altLang="ja-JP" sz="4000" b="0" dirty="0" smtClean="0">
                <a:latin typeface="+mj-lt"/>
              </a:rPr>
              <a:t/>
            </a:r>
            <a:br>
              <a:rPr lang="en-US" altLang="ja-JP" sz="4000" b="0" dirty="0" smtClean="0">
                <a:latin typeface="+mj-lt"/>
              </a:rPr>
            </a:br>
            <a:r>
              <a:rPr lang="en-US" altLang="ja-JP" sz="2200" b="0" dirty="0" smtClean="0">
                <a:latin typeface="+mj-lt"/>
              </a:rPr>
              <a:t>The relationship between the code review rate and developers  </a:t>
            </a:r>
            <a:endParaRPr kumimoji="1" lang="ja-JP" altLang="en-US" sz="2200" b="0" dirty="0">
              <a:latin typeface="+mj-lt"/>
            </a:endParaRPr>
          </a:p>
        </p:txBody>
      </p:sp>
      <p:sp>
        <p:nvSpPr>
          <p:cNvPr id="29" name="右矢印 28"/>
          <p:cNvSpPr/>
          <p:nvPr/>
        </p:nvSpPr>
        <p:spPr>
          <a:xfrm rot="20551511">
            <a:off x="5024441" y="4738035"/>
            <a:ext cx="2000264" cy="484632"/>
          </a:xfrm>
          <a:prstGeom prst="rightArrow">
            <a:avLst/>
          </a:prstGeom>
          <a:solidFill>
            <a:srgbClr val="FF0000">
              <a:alpha val="3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up</a:t>
            </a:r>
            <a:endParaRPr kumimoji="1" lang="ja-JP" altLang="en-US" dirty="0"/>
          </a:p>
        </p:txBody>
      </p:sp>
      <p:sp>
        <p:nvSpPr>
          <p:cNvPr id="30" name="右矢印 29"/>
          <p:cNvSpPr/>
          <p:nvPr/>
        </p:nvSpPr>
        <p:spPr>
          <a:xfrm rot="1093663">
            <a:off x="7062201" y="4787203"/>
            <a:ext cx="1820189" cy="484632"/>
          </a:xfrm>
          <a:prstGeom prst="rightArrow">
            <a:avLst/>
          </a:prstGeom>
          <a:solidFill>
            <a:srgbClr val="00B0F0">
              <a:alpha val="24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down</a:t>
            </a:r>
            <a:endParaRPr kumimoji="1" lang="ja-JP" altLang="en-US" dirty="0"/>
          </a:p>
        </p:txBody>
      </p:sp>
      <p:sp>
        <p:nvSpPr>
          <p:cNvPr id="32" name="左右矢印 31"/>
          <p:cNvSpPr/>
          <p:nvPr/>
        </p:nvSpPr>
        <p:spPr>
          <a:xfrm>
            <a:off x="5000628" y="2786058"/>
            <a:ext cx="2000264" cy="484632"/>
          </a:xfrm>
          <a:prstGeom prst="leftRightArrow">
            <a:avLst/>
          </a:prstGeom>
          <a:solidFill>
            <a:srgbClr val="A819B3">
              <a:alpha val="20000"/>
            </a:srgbClr>
          </a:solidFill>
          <a:ln w="28575">
            <a:solidFill>
              <a:srgbClr val="A819B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600" b="1" dirty="0" smtClean="0">
                <a:solidFill>
                  <a:schemeClr val="tx1"/>
                </a:solidFill>
              </a:rPr>
              <a:t>Open</a:t>
            </a:r>
            <a:endParaRPr kumimoji="1" lang="ja-JP" altLang="en-US" sz="1600" b="1" dirty="0">
              <a:solidFill>
                <a:schemeClr val="tx1"/>
              </a:solidFill>
            </a:endParaRPr>
          </a:p>
        </p:txBody>
      </p:sp>
      <p:sp>
        <p:nvSpPr>
          <p:cNvPr id="33" name="左右矢印 32"/>
          <p:cNvSpPr/>
          <p:nvPr/>
        </p:nvSpPr>
        <p:spPr>
          <a:xfrm>
            <a:off x="7000892" y="2786058"/>
            <a:ext cx="2000264" cy="484632"/>
          </a:xfrm>
          <a:prstGeom prst="leftRightArrow">
            <a:avLst/>
          </a:prstGeom>
          <a:solidFill>
            <a:schemeClr val="bg2">
              <a:lumMod val="20000"/>
              <a:lumOff val="80000"/>
            </a:schemeClr>
          </a:solidFill>
          <a:ln w="28575">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600" b="1" dirty="0" smtClean="0">
                <a:solidFill>
                  <a:schemeClr val="tx1"/>
                </a:solidFill>
              </a:rPr>
              <a:t>C</a:t>
            </a:r>
            <a:r>
              <a:rPr kumimoji="1" lang="en-US" altLang="ja-JP" sz="1600" b="1" dirty="0" smtClean="0">
                <a:solidFill>
                  <a:schemeClr val="tx1"/>
                </a:solidFill>
              </a:rPr>
              <a:t>losed</a:t>
            </a:r>
            <a:endParaRPr kumimoji="1" lang="ja-JP" altLang="en-US" sz="1600" b="1" dirty="0">
              <a:solidFill>
                <a:schemeClr val="tx1"/>
              </a:solidFill>
            </a:endParaRPr>
          </a:p>
        </p:txBody>
      </p:sp>
      <p:sp>
        <p:nvSpPr>
          <p:cNvPr id="37" name="右矢印 36"/>
          <p:cNvSpPr/>
          <p:nvPr/>
        </p:nvSpPr>
        <p:spPr>
          <a:xfrm>
            <a:off x="5000628" y="5158946"/>
            <a:ext cx="3929090" cy="484632"/>
          </a:xfrm>
          <a:prstGeom prst="rightArrow">
            <a:avLst/>
          </a:prstGeom>
          <a:solidFill>
            <a:srgbClr val="92D050">
              <a:alpha val="50000"/>
            </a:srgbClr>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kumimoji="1" lang="en-US" altLang="ja-JP" dirty="0" smtClean="0"/>
              <a:t>stable</a:t>
            </a:r>
            <a:endParaRPr kumimoji="1" lang="ja-JP" altLang="en-US" dirty="0"/>
          </a:p>
        </p:txBody>
      </p:sp>
      <p:sp>
        <p:nvSpPr>
          <p:cNvPr id="20" name="スライド番号プレースホルダ 19"/>
          <p:cNvSpPr>
            <a:spLocks noGrp="1"/>
          </p:cNvSpPr>
          <p:nvPr>
            <p:ph type="sldNum" sz="quarter" idx="12"/>
          </p:nvPr>
        </p:nvSpPr>
        <p:spPr/>
        <p:txBody>
          <a:bodyPr/>
          <a:lstStyle/>
          <a:p>
            <a:fld id="{FA2143DA-46D9-4062-BB0B-C11AA5046C13}" type="slidenum">
              <a:rPr kumimoji="1" lang="ja-JP" altLang="en-US" smtClean="0"/>
              <a:pPr/>
              <a:t>7</a:t>
            </a:fld>
            <a:endParaRPr kumimoji="1" lang="ja-JP" altLang="en-US" dirty="0"/>
          </a:p>
        </p:txBody>
      </p:sp>
      <p:sp>
        <p:nvSpPr>
          <p:cNvPr id="23" name="テキスト ボックス 22"/>
          <p:cNvSpPr txBox="1"/>
          <p:nvPr/>
        </p:nvSpPr>
        <p:spPr>
          <a:xfrm>
            <a:off x="285720" y="2000240"/>
            <a:ext cx="4000528" cy="769441"/>
          </a:xfrm>
          <a:prstGeom prst="rect">
            <a:avLst/>
          </a:prstGeom>
          <a:noFill/>
        </p:spPr>
        <p:txBody>
          <a:bodyPr wrap="square" rtlCol="0">
            <a:spAutoFit/>
          </a:bodyPr>
          <a:lstStyle/>
          <a:p>
            <a:pPr marL="285750" lvl="0" indent="-285750">
              <a:spcBef>
                <a:spcPct val="20000"/>
              </a:spcBef>
              <a:buClr>
                <a:schemeClr val="tx1">
                  <a:lumMod val="85000"/>
                  <a:lumOff val="15000"/>
                </a:schemeClr>
              </a:buClr>
              <a:buFont typeface="Wingdings" pitchFamily="2" charset="2"/>
              <a:buChar char="p"/>
            </a:pPr>
            <a:r>
              <a:rPr lang="en-US" altLang="ja-JP" sz="2200" dirty="0" smtClean="0">
                <a:solidFill>
                  <a:prstClr val="black"/>
                </a:solidFill>
                <a:latin typeface="Tahoma" pitchFamily="34" charset="0"/>
                <a:ea typeface="MS UI Gothic" pitchFamily="50" charset="-128"/>
                <a:cs typeface="Tahoma" pitchFamily="34" charset="0"/>
              </a:rPr>
              <a:t>Number of Core-dev is relatively stable </a:t>
            </a:r>
            <a:endParaRPr kumimoji="1" lang="ja-JP" altLang="en-US" sz="2200" dirty="0"/>
          </a:p>
        </p:txBody>
      </p:sp>
      <p:sp>
        <p:nvSpPr>
          <p:cNvPr id="24" name="テキスト ボックス 23"/>
          <p:cNvSpPr txBox="1"/>
          <p:nvPr/>
        </p:nvSpPr>
        <p:spPr>
          <a:xfrm>
            <a:off x="285720" y="4714884"/>
            <a:ext cx="4000528" cy="769441"/>
          </a:xfrm>
          <a:prstGeom prst="rect">
            <a:avLst/>
          </a:prstGeom>
          <a:noFill/>
        </p:spPr>
        <p:txBody>
          <a:bodyPr wrap="square" rtlCol="0">
            <a:spAutoFit/>
          </a:bodyPr>
          <a:lstStyle/>
          <a:p>
            <a:pPr marL="285750" lvl="0" indent="-285750">
              <a:spcBef>
                <a:spcPct val="20000"/>
              </a:spcBef>
              <a:buFont typeface="Wingdings" pitchFamily="2" charset="2"/>
              <a:buChar char="p"/>
            </a:pPr>
            <a:r>
              <a:rPr kumimoji="1" lang="en-US" altLang="ja-JP" sz="2200" dirty="0" smtClean="0"/>
              <a:t>Number of Core-dev is relatively stable</a:t>
            </a:r>
            <a:endParaRPr kumimoji="1" lang="ja-JP" altLang="en-US" sz="2200" dirty="0"/>
          </a:p>
        </p:txBody>
      </p:sp>
      <p:sp>
        <p:nvSpPr>
          <p:cNvPr id="21" name="テキスト ボックス 20"/>
          <p:cNvSpPr txBox="1"/>
          <p:nvPr/>
        </p:nvSpPr>
        <p:spPr>
          <a:xfrm>
            <a:off x="285720" y="2714620"/>
            <a:ext cx="3714776" cy="769441"/>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en-US" altLang="ja-JP" sz="2200" dirty="0" smtClean="0">
                <a:solidFill>
                  <a:prstClr val="black"/>
                </a:solidFill>
                <a:latin typeface="Tahoma" pitchFamily="34" charset="0"/>
                <a:ea typeface="MS UI Gothic" pitchFamily="50" charset="-128"/>
                <a:cs typeface="Tahoma" pitchFamily="34" charset="0"/>
              </a:rPr>
              <a:t>Number of Non-core-dev  </a:t>
            </a:r>
            <a:r>
              <a:rPr lang="en-US" altLang="ja-JP" sz="2200" dirty="0" smtClean="0">
                <a:solidFill>
                  <a:srgbClr val="F83030"/>
                </a:solidFill>
                <a:latin typeface="Tahoma" pitchFamily="34" charset="0"/>
                <a:ea typeface="MS UI Gothic" pitchFamily="50" charset="-128"/>
                <a:cs typeface="Tahoma" pitchFamily="34" charset="0"/>
              </a:rPr>
              <a:t>increased</a:t>
            </a:r>
            <a:endParaRPr kumimoji="1" lang="ja-JP" altLang="en-US" sz="2200" dirty="0">
              <a:solidFill>
                <a:srgbClr val="F83030"/>
              </a:solidFill>
            </a:endParaRPr>
          </a:p>
        </p:txBody>
      </p:sp>
      <p:sp>
        <p:nvSpPr>
          <p:cNvPr id="36" name="テキスト ボックス 35"/>
          <p:cNvSpPr txBox="1"/>
          <p:nvPr/>
        </p:nvSpPr>
        <p:spPr>
          <a:xfrm>
            <a:off x="285720" y="5429264"/>
            <a:ext cx="3714776" cy="769441"/>
          </a:xfrm>
          <a:prstGeom prst="rect">
            <a:avLst/>
          </a:prstGeom>
          <a:noFill/>
        </p:spPr>
        <p:txBody>
          <a:bodyPr wrap="square" rtlCol="0">
            <a:spAutoFit/>
          </a:bodyPr>
          <a:lstStyle/>
          <a:p>
            <a:pPr marL="285750" lvl="0" indent="-285750">
              <a:spcBef>
                <a:spcPct val="20000"/>
              </a:spcBef>
              <a:buFont typeface="Wingdings" pitchFamily="2" charset="2"/>
              <a:buChar char="p"/>
            </a:pPr>
            <a:r>
              <a:rPr lang="en-US" altLang="ja-JP" sz="2200" dirty="0" smtClean="0">
                <a:latin typeface="Tahoma" pitchFamily="34" charset="0"/>
                <a:ea typeface="MS UI Gothic" pitchFamily="50" charset="-128"/>
                <a:cs typeface="Tahoma" pitchFamily="34" charset="0"/>
              </a:rPr>
              <a:t>Number of Non-core-dev </a:t>
            </a:r>
            <a:r>
              <a:rPr lang="en-US" altLang="ja-JP" sz="2200" dirty="0" smtClean="0">
                <a:solidFill>
                  <a:srgbClr val="0033CC"/>
                </a:solidFill>
                <a:latin typeface="Tahoma" pitchFamily="34" charset="0"/>
                <a:ea typeface="MS UI Gothic" pitchFamily="50" charset="-128"/>
                <a:cs typeface="Tahoma" pitchFamily="34" charset="0"/>
              </a:rPr>
              <a:t>decreased</a:t>
            </a:r>
            <a:endParaRPr kumimoji="1" lang="ja-JP" altLang="en-US" sz="2200" dirty="0">
              <a:solidFill>
                <a:srgbClr val="0033CC"/>
              </a:solidFill>
            </a:endParaRPr>
          </a:p>
        </p:txBody>
      </p:sp>
      <p:sp>
        <p:nvSpPr>
          <p:cNvPr id="19" name="フッター プレースホルダ 18"/>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
        <p:nvSpPr>
          <p:cNvPr id="22" name="正方形/長方形 21"/>
          <p:cNvSpPr/>
          <p:nvPr/>
        </p:nvSpPr>
        <p:spPr>
          <a:xfrm>
            <a:off x="285720" y="1142984"/>
            <a:ext cx="4000528" cy="785818"/>
          </a:xfrm>
          <a:prstGeom prst="rect">
            <a:avLst/>
          </a:prstGeom>
          <a:solidFill>
            <a:srgbClr val="A819B3">
              <a:alpha val="10000"/>
            </a:srgbClr>
          </a:solidFill>
          <a:ln w="28575">
            <a:solidFill>
              <a:srgbClr val="A819B3"/>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First half of analysis period (1997-2002)</a:t>
            </a:r>
            <a:endParaRPr lang="en-US" altLang="ja-JP" sz="2000" dirty="0" smtClean="0">
              <a:solidFill>
                <a:prstClr val="black"/>
              </a:solidFill>
              <a:latin typeface="Tahoma" pitchFamily="34" charset="0"/>
              <a:ea typeface="MS UI Gothic" pitchFamily="50" charset="-128"/>
              <a:cs typeface="Tahoma" pitchFamily="34" charset="0"/>
            </a:endParaRPr>
          </a:p>
        </p:txBody>
      </p:sp>
      <p:sp>
        <p:nvSpPr>
          <p:cNvPr id="26" name="正方形/長方形 25"/>
          <p:cNvSpPr/>
          <p:nvPr/>
        </p:nvSpPr>
        <p:spPr>
          <a:xfrm>
            <a:off x="285720" y="3929066"/>
            <a:ext cx="4000528" cy="785818"/>
          </a:xfrm>
          <a:prstGeom prst="rect">
            <a:avLst/>
          </a:prstGeom>
          <a:solidFill>
            <a:schemeClr val="tx1">
              <a:alpha val="1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Last half of analysis period (2003-2007)</a:t>
            </a:r>
            <a:endParaRPr lang="en-US" altLang="ja-JP" sz="2000" dirty="0" smtClean="0">
              <a:solidFill>
                <a:prstClr val="black"/>
              </a:solidFill>
              <a:latin typeface="Tahoma" pitchFamily="34" charset="0"/>
              <a:ea typeface="MS UI Gothic" pitchFamily="50" charset="-128"/>
              <a:cs typeface="Tahoma"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9" grpId="0" animBg="1"/>
      <p:bldP spid="30" grpId="0" animBg="1"/>
      <p:bldP spid="33" grpId="0" animBg="1"/>
      <p:bldP spid="37" grpId="0" animBg="1"/>
      <p:bldP spid="23" grpId="0"/>
      <p:bldP spid="24" grpId="0"/>
      <p:bldP spid="21" grpId="0"/>
      <p:bldP spid="36" grpId="0"/>
      <p:bldP spid="22" grpId="0" animBg="1"/>
      <p:bldP spid="2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5720" y="0"/>
            <a:ext cx="8715436" cy="928670"/>
          </a:xfrm>
        </p:spPr>
        <p:txBody>
          <a:bodyPr>
            <a:normAutofit/>
          </a:bodyPr>
          <a:lstStyle/>
          <a:p>
            <a:r>
              <a:rPr lang="en-US" altLang="ja-JP" sz="3100" b="0" dirty="0" smtClean="0">
                <a:latin typeface="+mj-lt"/>
              </a:rPr>
              <a:t>Analysis result:</a:t>
            </a:r>
            <a:r>
              <a:rPr lang="en-US" altLang="ja-JP" sz="4000" b="0" dirty="0" smtClean="0">
                <a:latin typeface="+mj-lt"/>
              </a:rPr>
              <a:t/>
            </a:r>
            <a:br>
              <a:rPr lang="en-US" altLang="ja-JP" sz="4000" b="0" dirty="0" smtClean="0">
                <a:latin typeface="+mj-lt"/>
              </a:rPr>
            </a:br>
            <a:r>
              <a:rPr lang="en-US" altLang="ja-JP" sz="2200" b="0" dirty="0" smtClean="0">
                <a:latin typeface="+mj-lt"/>
              </a:rPr>
              <a:t>The relationship between the code </a:t>
            </a:r>
            <a:r>
              <a:rPr lang="en-US" altLang="ja-JP" sz="2200" dirty="0" smtClean="0"/>
              <a:t>review rate</a:t>
            </a:r>
            <a:r>
              <a:rPr lang="en-US" altLang="ja-JP" sz="2200" b="0" dirty="0" smtClean="0">
                <a:latin typeface="+mj-lt"/>
              </a:rPr>
              <a:t> and patches</a:t>
            </a:r>
            <a:endParaRPr kumimoji="1" lang="ja-JP" altLang="en-US" sz="2200" dirty="0">
              <a:latin typeface="+mj-lt"/>
            </a:endParaRPr>
          </a:p>
        </p:txBody>
      </p:sp>
      <p:graphicFrame>
        <p:nvGraphicFramePr>
          <p:cNvPr id="12" name="グラフ 11"/>
          <p:cNvGraphicFramePr/>
          <p:nvPr/>
        </p:nvGraphicFramePr>
        <p:xfrm>
          <a:off x="4392588" y="3786190"/>
          <a:ext cx="4680000" cy="270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p:cNvGraphicFramePr/>
          <p:nvPr/>
        </p:nvGraphicFramePr>
        <p:xfrm>
          <a:off x="4392588" y="1000108"/>
          <a:ext cx="4680000" cy="2700000"/>
        </p:xfrm>
        <a:graphic>
          <a:graphicData uri="http://schemas.openxmlformats.org/drawingml/2006/chart">
            <c:chart xmlns:c="http://schemas.openxmlformats.org/drawingml/2006/chart" xmlns:r="http://schemas.openxmlformats.org/officeDocument/2006/relationships" r:id="rId5"/>
          </a:graphicData>
        </a:graphic>
      </p:graphicFrame>
      <p:sp>
        <p:nvSpPr>
          <p:cNvPr id="18" name="右矢印 17"/>
          <p:cNvSpPr/>
          <p:nvPr/>
        </p:nvSpPr>
        <p:spPr>
          <a:xfrm rot="20570536">
            <a:off x="5027116" y="4573734"/>
            <a:ext cx="2022098" cy="484632"/>
          </a:xfrm>
          <a:prstGeom prst="rightArrow">
            <a:avLst/>
          </a:prstGeom>
          <a:solidFill>
            <a:srgbClr val="FF0000">
              <a:alpha val="3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up</a:t>
            </a:r>
            <a:endParaRPr kumimoji="1" lang="ja-JP" altLang="en-US" dirty="0"/>
          </a:p>
        </p:txBody>
      </p:sp>
      <p:sp>
        <p:nvSpPr>
          <p:cNvPr id="20" name="右矢印 19"/>
          <p:cNvSpPr/>
          <p:nvPr/>
        </p:nvSpPr>
        <p:spPr>
          <a:xfrm rot="960133">
            <a:off x="7115690" y="4552577"/>
            <a:ext cx="2000264" cy="484632"/>
          </a:xfrm>
          <a:prstGeom prst="rightArrow">
            <a:avLst/>
          </a:prstGeom>
          <a:solidFill>
            <a:srgbClr val="A9E6E5">
              <a:alpha val="50000"/>
            </a:srgb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ltLang="ja-JP" dirty="0" smtClean="0"/>
              <a:t>down</a:t>
            </a:r>
            <a:endParaRPr kumimoji="1" lang="ja-JP" altLang="en-US" dirty="0"/>
          </a:p>
        </p:txBody>
      </p:sp>
      <p:sp>
        <p:nvSpPr>
          <p:cNvPr id="22" name="正方形/長方形 21"/>
          <p:cNvSpPr/>
          <p:nvPr/>
        </p:nvSpPr>
        <p:spPr>
          <a:xfrm>
            <a:off x="285720" y="4643446"/>
            <a:ext cx="4000528" cy="1500198"/>
          </a:xfrm>
          <a:prstGeom prst="rect">
            <a:avLst/>
          </a:prstGeom>
          <a:noFill/>
          <a:ln w="952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marL="342900" lvl="0" indent="-342900">
              <a:spcBef>
                <a:spcPct val="20000"/>
              </a:spcBef>
              <a:buClr>
                <a:schemeClr val="bg1">
                  <a:lumMod val="85000"/>
                </a:schemeClr>
              </a:buClr>
              <a:buFont typeface="Wingdings" pitchFamily="2" charset="2"/>
              <a:buChar char="n"/>
            </a:pPr>
            <a:endParaRPr lang="en-US" altLang="ja-JP" sz="2400" dirty="0" smtClean="0">
              <a:solidFill>
                <a:schemeClr val="bg1"/>
              </a:solidFill>
              <a:latin typeface="Tahoma" pitchFamily="34" charset="0"/>
              <a:ea typeface="MS UI Gothic" pitchFamily="50" charset="-128"/>
              <a:cs typeface="Tahoma" pitchFamily="34" charset="0"/>
            </a:endParaRPr>
          </a:p>
          <a:p>
            <a:pPr algn="ctr"/>
            <a:endParaRPr kumimoji="1" lang="en-US" altLang="ja-JP" sz="1600" dirty="0" smtClean="0">
              <a:solidFill>
                <a:schemeClr val="bg1"/>
              </a:solidFill>
            </a:endParaRPr>
          </a:p>
          <a:p>
            <a:pPr algn="ctr"/>
            <a:endParaRPr kumimoji="1" lang="en-US" altLang="ja-JP" sz="1600" dirty="0" smtClean="0">
              <a:solidFill>
                <a:schemeClr val="bg1"/>
              </a:solidFill>
            </a:endParaRPr>
          </a:p>
          <a:p>
            <a:pPr algn="ctr"/>
            <a:endParaRPr kumimoji="1" lang="ja-JP" altLang="en-US" sz="1600" dirty="0">
              <a:solidFill>
                <a:schemeClr val="bg1"/>
              </a:solidFill>
            </a:endParaRPr>
          </a:p>
        </p:txBody>
      </p:sp>
      <p:sp>
        <p:nvSpPr>
          <p:cNvPr id="23" name="正方形/長方形 22"/>
          <p:cNvSpPr/>
          <p:nvPr/>
        </p:nvSpPr>
        <p:spPr>
          <a:xfrm>
            <a:off x="285720" y="2000240"/>
            <a:ext cx="4000528" cy="1428760"/>
          </a:xfrm>
          <a:prstGeom prst="rect">
            <a:avLst/>
          </a:prstGeom>
          <a:noFill/>
          <a:ln w="9525">
            <a:no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342900" lvl="0" indent="-342900">
              <a:spcBef>
                <a:spcPct val="20000"/>
              </a:spcBef>
              <a:buClr>
                <a:schemeClr val="tx1">
                  <a:lumMod val="85000"/>
                  <a:lumOff val="15000"/>
                </a:schemeClr>
              </a:buClr>
              <a:buFont typeface="Wingdings" pitchFamily="2" charset="2"/>
              <a:buChar char="n"/>
            </a:pPr>
            <a:endParaRPr lang="en-US" altLang="ja-JP" sz="2400" dirty="0" smtClean="0">
              <a:solidFill>
                <a:prstClr val="black"/>
              </a:solidFill>
              <a:latin typeface="Tahoma" pitchFamily="34" charset="0"/>
              <a:ea typeface="MS UI Gothic" pitchFamily="50" charset="-128"/>
              <a:cs typeface="Tahoma" pitchFamily="34" charset="0"/>
            </a:endParaRPr>
          </a:p>
          <a:p>
            <a:pPr marL="285750" indent="-285750">
              <a:spcBef>
                <a:spcPct val="20000"/>
              </a:spcBef>
              <a:buClr>
                <a:srgbClr val="0070C0"/>
              </a:buClr>
              <a:buFont typeface="Wingdings" pitchFamily="2" charset="2"/>
              <a:buChar char="p"/>
            </a:pPr>
            <a:endParaRPr lang="en-US" altLang="ja-JP" sz="2000" dirty="0" smtClean="0">
              <a:solidFill>
                <a:prstClr val="black"/>
              </a:solidFill>
              <a:latin typeface="Tahoma" pitchFamily="34" charset="0"/>
              <a:ea typeface="MS UI Gothic" pitchFamily="50" charset="-128"/>
              <a:cs typeface="Tahoma" pitchFamily="34" charset="0"/>
            </a:endParaRPr>
          </a:p>
          <a:p>
            <a:pPr algn="ctr"/>
            <a:endParaRPr kumimoji="1" lang="ja-JP" altLang="en-US" dirty="0"/>
          </a:p>
        </p:txBody>
      </p:sp>
      <p:sp>
        <p:nvSpPr>
          <p:cNvPr id="25" name="左右矢印 24"/>
          <p:cNvSpPr/>
          <p:nvPr/>
        </p:nvSpPr>
        <p:spPr>
          <a:xfrm>
            <a:off x="5000628" y="2786058"/>
            <a:ext cx="2000264" cy="484632"/>
          </a:xfrm>
          <a:prstGeom prst="leftRightArrow">
            <a:avLst/>
          </a:prstGeom>
          <a:solidFill>
            <a:srgbClr val="A819B3">
              <a:alpha val="20000"/>
            </a:srgbClr>
          </a:solidFill>
          <a:ln w="28575">
            <a:solidFill>
              <a:srgbClr val="A819B3"/>
            </a:solidFill>
          </a:ln>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1600" b="1" dirty="0" smtClean="0">
                <a:solidFill>
                  <a:schemeClr val="tx1"/>
                </a:solidFill>
              </a:rPr>
              <a:t>Open</a:t>
            </a:r>
            <a:endParaRPr kumimoji="1" lang="ja-JP" altLang="en-US" sz="1600" b="1" dirty="0">
              <a:solidFill>
                <a:schemeClr val="tx1"/>
              </a:solidFill>
            </a:endParaRPr>
          </a:p>
        </p:txBody>
      </p:sp>
      <p:sp>
        <p:nvSpPr>
          <p:cNvPr id="26" name="左右矢印 25"/>
          <p:cNvSpPr/>
          <p:nvPr/>
        </p:nvSpPr>
        <p:spPr>
          <a:xfrm>
            <a:off x="7000892" y="2786058"/>
            <a:ext cx="2000264" cy="484632"/>
          </a:xfrm>
          <a:prstGeom prst="leftRightArrow">
            <a:avLst/>
          </a:prstGeom>
          <a:solidFill>
            <a:schemeClr val="bg2">
              <a:lumMod val="20000"/>
              <a:lumOff val="80000"/>
            </a:schemeClr>
          </a:solidFill>
          <a:ln w="28575"/>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1600" b="1" dirty="0" smtClean="0">
                <a:solidFill>
                  <a:schemeClr val="tx1"/>
                </a:solidFill>
              </a:rPr>
              <a:t>Closed</a:t>
            </a:r>
            <a:endParaRPr kumimoji="1" lang="ja-JP" altLang="en-US" sz="1600" b="1" dirty="0">
              <a:solidFill>
                <a:schemeClr val="tx1"/>
              </a:solidFill>
            </a:endParaRPr>
          </a:p>
        </p:txBody>
      </p:sp>
      <p:sp>
        <p:nvSpPr>
          <p:cNvPr id="28" name="右矢印 27"/>
          <p:cNvSpPr/>
          <p:nvPr/>
        </p:nvSpPr>
        <p:spPr>
          <a:xfrm rot="960133">
            <a:off x="7115690" y="4981204"/>
            <a:ext cx="2000264" cy="484632"/>
          </a:xfrm>
          <a:prstGeom prst="rightArrow">
            <a:avLst/>
          </a:prstGeom>
          <a:solidFill>
            <a:srgbClr val="A9E6E5">
              <a:alpha val="50000"/>
            </a:srgbClr>
          </a:solid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dirty="0" smtClean="0"/>
              <a:t>down</a:t>
            </a:r>
            <a:endParaRPr kumimoji="1" lang="ja-JP" altLang="en-US" dirty="0"/>
          </a:p>
        </p:txBody>
      </p:sp>
      <p:sp>
        <p:nvSpPr>
          <p:cNvPr id="21" name="スライド番号プレースホルダ 20"/>
          <p:cNvSpPr>
            <a:spLocks noGrp="1"/>
          </p:cNvSpPr>
          <p:nvPr>
            <p:ph type="sldNum" sz="quarter" idx="12"/>
          </p:nvPr>
        </p:nvSpPr>
        <p:spPr/>
        <p:txBody>
          <a:bodyPr/>
          <a:lstStyle/>
          <a:p>
            <a:fld id="{FA2143DA-46D9-4062-BB0B-C11AA5046C13}" type="slidenum">
              <a:rPr kumimoji="1" lang="ja-JP" altLang="en-US" smtClean="0"/>
              <a:pPr/>
              <a:t>8</a:t>
            </a:fld>
            <a:endParaRPr kumimoji="1" lang="ja-JP" altLang="en-US"/>
          </a:p>
        </p:txBody>
      </p:sp>
      <p:sp>
        <p:nvSpPr>
          <p:cNvPr id="27" name="テキスト ボックス 26"/>
          <p:cNvSpPr txBox="1"/>
          <p:nvPr/>
        </p:nvSpPr>
        <p:spPr>
          <a:xfrm>
            <a:off x="285720" y="4714884"/>
            <a:ext cx="4000528" cy="769441"/>
          </a:xfrm>
          <a:prstGeom prst="rect">
            <a:avLst/>
          </a:prstGeom>
          <a:noFill/>
        </p:spPr>
        <p:txBody>
          <a:bodyPr wrap="square" rtlCol="0">
            <a:spAutoFit/>
          </a:bodyPr>
          <a:lstStyle/>
          <a:p>
            <a:pPr marL="285750" lvl="0" indent="-285750">
              <a:spcBef>
                <a:spcPct val="20000"/>
              </a:spcBef>
              <a:buClr>
                <a:schemeClr val="tx1"/>
              </a:buClr>
              <a:buFont typeface="Wingdings" pitchFamily="2" charset="2"/>
              <a:buChar char="p"/>
            </a:pPr>
            <a:r>
              <a:rPr lang="en-US" altLang="ja-JP" sz="2200" dirty="0" smtClean="0">
                <a:latin typeface="Tahoma" pitchFamily="34" charset="0"/>
                <a:ea typeface="MS UI Gothic" pitchFamily="50" charset="-128"/>
                <a:cs typeface="Tahoma" pitchFamily="34" charset="0"/>
              </a:rPr>
              <a:t>Patches sent by Core-dev decreased</a:t>
            </a:r>
            <a:endParaRPr kumimoji="1" lang="ja-JP" altLang="en-US" sz="2200" dirty="0"/>
          </a:p>
        </p:txBody>
      </p:sp>
      <p:sp>
        <p:nvSpPr>
          <p:cNvPr id="29" name="テキスト ボックス 28"/>
          <p:cNvSpPr txBox="1"/>
          <p:nvPr/>
        </p:nvSpPr>
        <p:spPr>
          <a:xfrm>
            <a:off x="285720" y="2000240"/>
            <a:ext cx="4000528" cy="769441"/>
          </a:xfrm>
          <a:prstGeom prst="rect">
            <a:avLst/>
          </a:prstGeom>
          <a:noFill/>
        </p:spPr>
        <p:txBody>
          <a:bodyPr wrap="square" rtlCol="0">
            <a:spAutoFit/>
          </a:bodyPr>
          <a:lstStyle/>
          <a:p>
            <a:pPr marL="285750" lvl="0" indent="-285750">
              <a:spcBef>
                <a:spcPct val="20000"/>
              </a:spcBef>
              <a:buClr>
                <a:prstClr val="black">
                  <a:lumMod val="85000"/>
                  <a:lumOff val="15000"/>
                </a:prstClr>
              </a:buClr>
              <a:buFont typeface="Wingdings" pitchFamily="2" charset="2"/>
              <a:buChar char="p"/>
            </a:pPr>
            <a:r>
              <a:rPr lang="en-US" altLang="ja-JP" sz="2200" dirty="0" smtClean="0">
                <a:solidFill>
                  <a:prstClr val="black"/>
                </a:solidFill>
                <a:latin typeface="Tahoma" pitchFamily="34" charset="0"/>
                <a:ea typeface="MS UI Gothic" pitchFamily="50" charset="-128"/>
                <a:cs typeface="Tahoma" pitchFamily="34" charset="0"/>
              </a:rPr>
              <a:t>Patches sent by Non-Core-dev </a:t>
            </a:r>
            <a:r>
              <a:rPr lang="en-US" altLang="ja-JP" sz="2200" dirty="0" smtClean="0">
                <a:solidFill>
                  <a:srgbClr val="F83030"/>
                </a:solidFill>
                <a:latin typeface="Tahoma" pitchFamily="34" charset="0"/>
                <a:ea typeface="MS UI Gothic" pitchFamily="50" charset="-128"/>
                <a:cs typeface="Tahoma" pitchFamily="34" charset="0"/>
              </a:rPr>
              <a:t>increased</a:t>
            </a:r>
          </a:p>
        </p:txBody>
      </p:sp>
      <p:sp>
        <p:nvSpPr>
          <p:cNvPr id="30" name="テキスト ボックス 29"/>
          <p:cNvSpPr txBox="1"/>
          <p:nvPr/>
        </p:nvSpPr>
        <p:spPr>
          <a:xfrm>
            <a:off x="285721" y="5357826"/>
            <a:ext cx="4000528" cy="769441"/>
          </a:xfrm>
          <a:prstGeom prst="rect">
            <a:avLst/>
          </a:prstGeom>
          <a:noFill/>
        </p:spPr>
        <p:txBody>
          <a:bodyPr wrap="square" rtlCol="0">
            <a:spAutoFit/>
          </a:bodyPr>
          <a:lstStyle/>
          <a:p>
            <a:pPr marL="285750" lvl="0" indent="-285750">
              <a:spcBef>
                <a:spcPct val="20000"/>
              </a:spcBef>
              <a:buClr>
                <a:schemeClr val="tx1"/>
              </a:buClr>
              <a:buFont typeface="Wingdings" pitchFamily="2" charset="2"/>
              <a:buChar char="p"/>
            </a:pPr>
            <a:r>
              <a:rPr lang="en-US" altLang="ja-JP" sz="2200" dirty="0" smtClean="0">
                <a:latin typeface="Tahoma" pitchFamily="34" charset="0"/>
                <a:ea typeface="MS UI Gothic" pitchFamily="50" charset="-128"/>
                <a:cs typeface="Tahoma" pitchFamily="34" charset="0"/>
              </a:rPr>
              <a:t>Patches sent by Non-Core-dev </a:t>
            </a:r>
            <a:r>
              <a:rPr lang="en-US" altLang="ja-JP" sz="2200" dirty="0" smtClean="0">
                <a:solidFill>
                  <a:srgbClr val="0033CC"/>
                </a:solidFill>
                <a:latin typeface="Tahoma" pitchFamily="34" charset="0"/>
                <a:ea typeface="MS UI Gothic" pitchFamily="50" charset="-128"/>
                <a:cs typeface="Tahoma" pitchFamily="34" charset="0"/>
              </a:rPr>
              <a:t>decreased</a:t>
            </a:r>
            <a:endParaRPr kumimoji="1" lang="ja-JP" altLang="en-US" sz="2200" dirty="0">
              <a:solidFill>
                <a:srgbClr val="0033CC"/>
              </a:solidFill>
            </a:endParaRPr>
          </a:p>
        </p:txBody>
      </p:sp>
      <p:sp>
        <p:nvSpPr>
          <p:cNvPr id="32" name="フッター プレースホルダ 31"/>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
        <p:nvSpPr>
          <p:cNvPr id="31" name="テキスト ボックス 30"/>
          <p:cNvSpPr txBox="1"/>
          <p:nvPr/>
        </p:nvSpPr>
        <p:spPr>
          <a:xfrm>
            <a:off x="0" y="5780806"/>
            <a:ext cx="9176053"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en-US" altLang="ja-JP" sz="3200" b="1" dirty="0" smtClean="0"/>
              <a:t>The code review rate affects the productivity of the OSS community</a:t>
            </a:r>
            <a:endParaRPr kumimoji="1" lang="ja-JP" altLang="en-US" sz="3200" b="1" dirty="0"/>
          </a:p>
        </p:txBody>
      </p:sp>
      <p:sp>
        <p:nvSpPr>
          <p:cNvPr id="19" name="正方形/長方形 18"/>
          <p:cNvSpPr/>
          <p:nvPr/>
        </p:nvSpPr>
        <p:spPr>
          <a:xfrm>
            <a:off x="285720" y="1142984"/>
            <a:ext cx="4000528" cy="785818"/>
          </a:xfrm>
          <a:prstGeom prst="rect">
            <a:avLst/>
          </a:prstGeom>
          <a:solidFill>
            <a:srgbClr val="A819B3">
              <a:alpha val="10000"/>
            </a:srgbClr>
          </a:solidFill>
          <a:ln w="28575">
            <a:solidFill>
              <a:srgbClr val="A819B3"/>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First half of analysis period (1997-2002)</a:t>
            </a:r>
            <a:endParaRPr lang="en-US" altLang="ja-JP" sz="2000" dirty="0" smtClean="0">
              <a:solidFill>
                <a:prstClr val="black"/>
              </a:solidFill>
              <a:latin typeface="Tahoma" pitchFamily="34" charset="0"/>
              <a:ea typeface="MS UI Gothic" pitchFamily="50" charset="-128"/>
              <a:cs typeface="Tahoma" pitchFamily="34" charset="0"/>
            </a:endParaRPr>
          </a:p>
        </p:txBody>
      </p:sp>
      <p:sp>
        <p:nvSpPr>
          <p:cNvPr id="24" name="正方形/長方形 23"/>
          <p:cNvSpPr/>
          <p:nvPr/>
        </p:nvSpPr>
        <p:spPr>
          <a:xfrm>
            <a:off x="285720" y="3929066"/>
            <a:ext cx="4000528" cy="785818"/>
          </a:xfrm>
          <a:prstGeom prst="rect">
            <a:avLst/>
          </a:prstGeom>
          <a:solidFill>
            <a:schemeClr val="tx1">
              <a:alpha val="10000"/>
            </a:schemeClr>
          </a:solidFill>
          <a:ln w="28575">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marL="342900" lvl="0" indent="-342900">
              <a:spcBef>
                <a:spcPct val="20000"/>
              </a:spcBef>
              <a:buClr>
                <a:schemeClr val="tx1">
                  <a:lumMod val="85000"/>
                  <a:lumOff val="15000"/>
                </a:schemeClr>
              </a:buClr>
            </a:pPr>
            <a:r>
              <a:rPr lang="en-US" altLang="ja-JP" sz="2400" dirty="0" smtClean="0">
                <a:solidFill>
                  <a:prstClr val="black"/>
                </a:solidFill>
                <a:latin typeface="Tahoma" pitchFamily="34" charset="0"/>
                <a:ea typeface="MS UI Gothic" pitchFamily="50" charset="-128"/>
                <a:cs typeface="Tahoma" pitchFamily="34" charset="0"/>
              </a:rPr>
              <a:t>Last half of analysis period (2003-2007)</a:t>
            </a:r>
            <a:endParaRPr lang="en-US" altLang="ja-JP" sz="2000" dirty="0" smtClean="0">
              <a:solidFill>
                <a:prstClr val="black"/>
              </a:solidFill>
              <a:latin typeface="Tahoma" pitchFamily="34" charset="0"/>
              <a:ea typeface="MS UI Gothic" pitchFamily="50" charset="-128"/>
              <a:cs typeface="Tahoma"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animEffect transition="in" filter="fade">
                                      <p:cBhvr>
                                        <p:cTn id="9" dur="500"/>
                                        <p:tgtEl>
                                          <p:spTgt spid="19"/>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5" grpId="0" animBg="1"/>
      <p:bldP spid="26" grpId="0" animBg="1"/>
      <p:bldP spid="28" grpId="0" animBg="1"/>
      <p:bldP spid="27" grpId="0"/>
      <p:bldP spid="29" grpId="0"/>
      <p:bldP spid="30" grpId="0"/>
      <p:bldP spid="31" grpId="0" animBg="1"/>
      <p:bldP spid="19"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Discussion</a:t>
            </a:r>
            <a:endParaRPr lang="ja-JP" altLang="en-US" dirty="0"/>
          </a:p>
        </p:txBody>
      </p:sp>
      <p:sp>
        <p:nvSpPr>
          <p:cNvPr id="3" name="コンテンツ プレースホルダ 2"/>
          <p:cNvSpPr>
            <a:spLocks noGrp="1"/>
          </p:cNvSpPr>
          <p:nvPr>
            <p:ph idx="1"/>
          </p:nvPr>
        </p:nvSpPr>
        <p:spPr/>
        <p:txBody>
          <a:bodyPr>
            <a:normAutofit/>
          </a:bodyPr>
          <a:lstStyle/>
          <a:p>
            <a:r>
              <a:rPr lang="en-US" altLang="ja-JP" dirty="0" smtClean="0"/>
              <a:t>The difference in the code review rate between core and non-core developers in the Apache Http server project got bigger after 2002</a:t>
            </a:r>
          </a:p>
          <a:p>
            <a:pPr lvl="1"/>
            <a:r>
              <a:rPr lang="en-US" altLang="ja-JP" dirty="0" smtClean="0"/>
              <a:t>Major version 2.0 was released in 2002 and novel functions (e.g. XXX and IPv6) were also supported in this version</a:t>
            </a:r>
          </a:p>
          <a:p>
            <a:pPr lvl="1"/>
            <a:r>
              <a:rPr lang="en-US" altLang="ja-JP" dirty="0" smtClean="0"/>
              <a:t>I believe that the community became closed in order to fix many bugs that were caused by novel functions</a:t>
            </a:r>
          </a:p>
          <a:p>
            <a:pPr>
              <a:buNone/>
            </a:pPr>
            <a:endParaRPr lang="en-US" altLang="ja-JP" dirty="0" smtClean="0"/>
          </a:p>
        </p:txBody>
      </p:sp>
      <p:sp>
        <p:nvSpPr>
          <p:cNvPr id="6" name="スライド番号プレースホルダ 5"/>
          <p:cNvSpPr>
            <a:spLocks noGrp="1"/>
          </p:cNvSpPr>
          <p:nvPr>
            <p:ph type="sldNum" sz="quarter" idx="12"/>
          </p:nvPr>
        </p:nvSpPr>
        <p:spPr/>
        <p:txBody>
          <a:bodyPr/>
          <a:lstStyle/>
          <a:p>
            <a:fld id="{FA2143DA-46D9-4062-BB0B-C11AA5046C13}" type="slidenum">
              <a:rPr lang="ja-JP" altLang="en-US" smtClean="0"/>
              <a:pPr/>
              <a:t>9</a:t>
            </a:fld>
            <a:endParaRPr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Summary and </a:t>
            </a:r>
            <a:r>
              <a:rPr lang="en-US" altLang="ja-JP" dirty="0" smtClean="0"/>
              <a:t>F</a:t>
            </a:r>
            <a:r>
              <a:rPr kumimoji="1" lang="en-US" altLang="ja-JP" dirty="0" smtClean="0"/>
              <a:t>uture work</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r>
              <a:rPr lang="en-US" altLang="ja-JP" dirty="0" smtClean="0"/>
              <a:t>Summary</a:t>
            </a:r>
          </a:p>
          <a:p>
            <a:pPr lvl="1"/>
            <a:r>
              <a:rPr lang="en-US" altLang="ja-JP" dirty="0" smtClean="0"/>
              <a:t>I determined that the code review rate could be an indicator of OSS productivity</a:t>
            </a:r>
          </a:p>
          <a:p>
            <a:pPr lvl="2"/>
            <a:r>
              <a:rPr lang="en-US" altLang="ja-JP" dirty="0" smtClean="0"/>
              <a:t>When the project was open, the number of developers and patches became increased</a:t>
            </a:r>
          </a:p>
          <a:p>
            <a:pPr lvl="2"/>
            <a:r>
              <a:rPr lang="en-US" altLang="ja-JP" dirty="0" smtClean="0"/>
              <a:t>When the </a:t>
            </a:r>
            <a:r>
              <a:rPr lang="en-US" altLang="ja-JP" dirty="0" smtClean="0"/>
              <a:t>project</a:t>
            </a:r>
            <a:r>
              <a:rPr lang="ja-JP" altLang="en-US" dirty="0" smtClean="0"/>
              <a:t> </a:t>
            </a:r>
            <a:r>
              <a:rPr lang="en-US" altLang="ja-JP" dirty="0" smtClean="0"/>
              <a:t>was</a:t>
            </a:r>
            <a:r>
              <a:rPr lang="en-US" altLang="ja-JP" dirty="0" smtClean="0"/>
              <a:t> </a:t>
            </a:r>
            <a:r>
              <a:rPr lang="en-US" altLang="ja-JP" dirty="0" smtClean="0"/>
              <a:t>closed, the number of developers and </a:t>
            </a:r>
            <a:r>
              <a:rPr lang="en-US" altLang="ja-JP" dirty="0" smtClean="0"/>
              <a:t>patches became </a:t>
            </a:r>
            <a:r>
              <a:rPr lang="en-US" altLang="ja-JP" dirty="0" smtClean="0"/>
              <a:t>decreased</a:t>
            </a:r>
          </a:p>
          <a:p>
            <a:pPr lvl="1">
              <a:buNone/>
            </a:pPr>
            <a:endParaRPr lang="en-US" altLang="ja-JP" dirty="0" smtClean="0"/>
          </a:p>
          <a:p>
            <a:r>
              <a:rPr lang="en-US" altLang="ja-JP" dirty="0" smtClean="0"/>
              <a:t>Future Work</a:t>
            </a:r>
          </a:p>
          <a:p>
            <a:pPr lvl="1"/>
            <a:r>
              <a:rPr lang="en-US" altLang="ja-JP" dirty="0" smtClean="0"/>
              <a:t>Analyze a case study of PostgreSQL as a closed community</a:t>
            </a:r>
          </a:p>
          <a:p>
            <a:pPr lvl="1"/>
            <a:r>
              <a:rPr lang="en-US" altLang="ja-JP" dirty="0" smtClean="0"/>
              <a:t>Investigate the relationship between the code review rate and the number of bugs in a product</a:t>
            </a:r>
          </a:p>
        </p:txBody>
      </p:sp>
      <p:sp>
        <p:nvSpPr>
          <p:cNvPr id="7" name="スライド番号プレースホルダ 6"/>
          <p:cNvSpPr>
            <a:spLocks noGrp="1"/>
          </p:cNvSpPr>
          <p:nvPr>
            <p:ph type="sldNum" sz="quarter" idx="12"/>
          </p:nvPr>
        </p:nvSpPr>
        <p:spPr/>
        <p:txBody>
          <a:bodyPr/>
          <a:lstStyle/>
          <a:p>
            <a:fld id="{FA2143DA-46D9-4062-BB0B-C11AA5046C13}" type="slidenum">
              <a:rPr kumimoji="1" lang="ja-JP" altLang="en-US" smtClean="0"/>
              <a:pPr/>
              <a:t>10</a:t>
            </a:fld>
            <a:endParaRPr kumimoji="1" lang="ja-JP" altLang="en-US"/>
          </a:p>
        </p:txBody>
      </p:sp>
      <p:sp>
        <p:nvSpPr>
          <p:cNvPr id="8" name="フッター プレースホルダ 7"/>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cxnSp>
        <p:nvCxnSpPr>
          <p:cNvPr id="6" name="直線コネクタ 5"/>
          <p:cNvCxnSpPr/>
          <p:nvPr/>
        </p:nvCxnSpPr>
        <p:spPr>
          <a:xfrm>
            <a:off x="1285852" y="4857760"/>
            <a:ext cx="7072362"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1285852" y="5213362"/>
            <a:ext cx="1571636"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3200" dirty="0" smtClean="0"/>
              <a:t>Why PostgreSQL?</a:t>
            </a:r>
            <a:endParaRPr kumimoji="1" lang="ja-JP" altLang="en-US" sz="3200" dirty="0"/>
          </a:p>
        </p:txBody>
      </p:sp>
      <p:sp>
        <p:nvSpPr>
          <p:cNvPr id="3" name="コンテンツ プレースホルダ 2"/>
          <p:cNvSpPr>
            <a:spLocks noGrp="1"/>
          </p:cNvSpPr>
          <p:nvPr>
            <p:ph idx="1"/>
          </p:nvPr>
        </p:nvSpPr>
        <p:spPr/>
        <p:txBody>
          <a:bodyPr/>
          <a:lstStyle/>
          <a:p>
            <a:r>
              <a:rPr kumimoji="1" lang="en-US" altLang="ja-JP" dirty="0" smtClean="0"/>
              <a:t>PostgreSQL</a:t>
            </a:r>
            <a:r>
              <a:rPr lang="en-US" altLang="ja-JP" dirty="0" smtClean="0"/>
              <a:t> community has developed an open source database with a big market share.</a:t>
            </a:r>
          </a:p>
          <a:p>
            <a:pPr lvl="1"/>
            <a:r>
              <a:rPr kumimoji="1" lang="en-US" altLang="ja-JP" dirty="0" smtClean="0"/>
              <a:t>The community is famous as a </a:t>
            </a:r>
            <a:r>
              <a:rPr lang="en-US" altLang="ja-JP" dirty="0" smtClean="0"/>
              <a:t>typical example of</a:t>
            </a:r>
            <a:r>
              <a:rPr kumimoji="1" lang="en-US" altLang="ja-JP" dirty="0" smtClean="0"/>
              <a:t> a closed community</a:t>
            </a:r>
          </a:p>
          <a:p>
            <a:pPr lvl="1">
              <a:buNone/>
            </a:pPr>
            <a:r>
              <a:rPr lang="en-US" altLang="ja-JP" dirty="0" smtClean="0"/>
              <a:t>e.g.) Small number of committers</a:t>
            </a:r>
          </a:p>
          <a:p>
            <a:r>
              <a:rPr lang="en-US" altLang="ja-JP" dirty="0" smtClean="0"/>
              <a:t>Test the postulated</a:t>
            </a:r>
            <a:r>
              <a:rPr lang="ja-JP" altLang="en-US" dirty="0" smtClean="0"/>
              <a:t> </a:t>
            </a:r>
            <a:r>
              <a:rPr lang="en-US" altLang="ja-JP" dirty="0" smtClean="0"/>
              <a:t>relationship between the type of community and quality of products in the PostgreSQL community</a:t>
            </a:r>
          </a:p>
        </p:txBody>
      </p:sp>
      <p:sp>
        <p:nvSpPr>
          <p:cNvPr id="4" name="スライド番号プレースホルダ 3"/>
          <p:cNvSpPr>
            <a:spLocks noGrp="1"/>
          </p:cNvSpPr>
          <p:nvPr>
            <p:ph type="sldNum" sz="quarter" idx="12"/>
          </p:nvPr>
        </p:nvSpPr>
        <p:spPr/>
        <p:txBody>
          <a:bodyPr/>
          <a:lstStyle/>
          <a:p>
            <a:fld id="{AEA8EBD4-81D7-4DEF-A545-BC84E86665E7}" type="slidenum">
              <a:rPr lang="en-US" altLang="ja-JP" smtClean="0"/>
              <a:pPr/>
              <a:t>11</a:t>
            </a:fld>
            <a:endParaRPr lang="en-US" altLang="ja-JP" dirty="0"/>
          </a:p>
        </p:txBody>
      </p:sp>
      <p:pic>
        <p:nvPicPr>
          <p:cNvPr id="5" name="図 4" descr="150px-Pg_logo.png"/>
          <p:cNvPicPr>
            <a:picLocks noChangeAspect="1"/>
          </p:cNvPicPr>
          <p:nvPr/>
        </p:nvPicPr>
        <p:blipFill>
          <a:blip r:embed="rId3"/>
          <a:stretch>
            <a:fillRect/>
          </a:stretch>
        </p:blipFill>
        <p:spPr>
          <a:xfrm>
            <a:off x="3786182" y="142852"/>
            <a:ext cx="650875" cy="585788"/>
          </a:xfrm>
          <a:prstGeom prst="rect">
            <a:avLst/>
          </a:prstGeom>
        </p:spPr>
      </p:pic>
      <p:sp>
        <p:nvSpPr>
          <p:cNvPr id="7" name="フッター プレースホルダ 6"/>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フッター プレースホルダ 3"/>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
        <p:nvSpPr>
          <p:cNvPr id="5" name="スライド番号プレースホルダ 4"/>
          <p:cNvSpPr>
            <a:spLocks noGrp="1"/>
          </p:cNvSpPr>
          <p:nvPr>
            <p:ph type="sldNum" sz="quarter" idx="12"/>
          </p:nvPr>
        </p:nvSpPr>
        <p:spPr/>
        <p:txBody>
          <a:bodyPr/>
          <a:lstStyle/>
          <a:p>
            <a:fld id="{AEA8EBD4-81D7-4DEF-A545-BC84E86665E7}" type="slidenum">
              <a:rPr lang="en-US" altLang="ja-JP" smtClean="0"/>
              <a:pPr/>
              <a:t>12</a:t>
            </a:fld>
            <a:endParaRPr lang="en-US" altLang="ja-JP"/>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Debate questions</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Any other way to indicate the productivity?</a:t>
            </a:r>
          </a:p>
          <a:p>
            <a:r>
              <a:rPr lang="en-US" altLang="ja-JP" dirty="0" smtClean="0"/>
              <a:t>Is the number of bugs a good factor for indicating quality of a product?</a:t>
            </a:r>
            <a:endParaRPr kumimoji="1" lang="ja-JP" altLang="en-US" dirty="0"/>
          </a:p>
        </p:txBody>
      </p:sp>
      <p:sp>
        <p:nvSpPr>
          <p:cNvPr id="4" name="フッター プレースホルダ 3"/>
          <p:cNvSpPr>
            <a:spLocks noGrp="1"/>
          </p:cNvSpPr>
          <p:nvPr>
            <p:ph type="ftr" sz="quarter" idx="11"/>
          </p:nvPr>
        </p:nvSpPr>
        <p:spPr/>
        <p:txBody>
          <a:bodyPr/>
          <a:lstStyle/>
          <a:p>
            <a:r>
              <a:rPr lang="en-US" altLang="ja-JP" smtClean="0"/>
              <a:t>Analyzing Code Review Practices in OSS Communities: Are OSS Communities Really Open?</a:t>
            </a:r>
            <a:endParaRPr lang="en-US" altLang="ja-JP" dirty="0"/>
          </a:p>
        </p:txBody>
      </p:sp>
      <p:sp>
        <p:nvSpPr>
          <p:cNvPr id="5" name="スライド番号プレースホルダ 4"/>
          <p:cNvSpPr>
            <a:spLocks noGrp="1"/>
          </p:cNvSpPr>
          <p:nvPr>
            <p:ph type="sldNum" sz="quarter" idx="12"/>
          </p:nvPr>
        </p:nvSpPr>
        <p:spPr/>
        <p:txBody>
          <a:bodyPr/>
          <a:lstStyle/>
          <a:p>
            <a:fld id="{AEA8EBD4-81D7-4DEF-A545-BC84E86665E7}" type="slidenum">
              <a:rPr lang="en-US" altLang="ja-JP" smtClean="0"/>
              <a:pPr/>
              <a:t>13</a:t>
            </a:fld>
            <a:endParaRPr lang="en-US" altLang="ja-JP"/>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6|3.5|30.5|5.2|3.8|4"/>
</p:tagLst>
</file>

<file path=ppt/tags/tag2.xml><?xml version="1.0" encoding="utf-8"?>
<p:tagLst xmlns:a="http://schemas.openxmlformats.org/drawingml/2006/main" xmlns:r="http://schemas.openxmlformats.org/officeDocument/2006/relationships" xmlns:p="http://schemas.openxmlformats.org/presentationml/2006/main">
  <p:tag name="TIMING" val="|36.9|4.5|10.6|4.3"/>
</p:tagLst>
</file>

<file path=ppt/theme/theme1.xml><?xml version="1.0" encoding="utf-8"?>
<a:theme xmlns:a="http://schemas.openxmlformats.org/drawingml/2006/main" name="cool5-s-green">
  <a:themeElements>
    <a:clrScheme name="cool5-s-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5-s-blu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5-s-blu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5-s-blu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5-s-blu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5-s-blu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5-s-blu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5-s-blu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5-s-blu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5-s-blu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5-s-blu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5-s-blu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5-s-blu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5-s-blu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cool5-s-green</Template>
  <TotalTime>5151</TotalTime>
  <Words>2308</Words>
  <Application>Microsoft PowerPoint</Application>
  <PresentationFormat>画面に合わせる (4:3)</PresentationFormat>
  <Paragraphs>335</Paragraphs>
  <Slides>14</Slides>
  <Notes>14</Notes>
  <HiddenSlides>0</HiddenSlides>
  <MMClips>0</MMClips>
  <ScaleCrop>false</ScaleCrop>
  <HeadingPairs>
    <vt:vector size="4" baseType="variant">
      <vt:variant>
        <vt:lpstr>テーマ</vt:lpstr>
      </vt:variant>
      <vt:variant>
        <vt:i4>1</vt:i4>
      </vt:variant>
      <vt:variant>
        <vt:lpstr>スライド タイトル</vt:lpstr>
      </vt:variant>
      <vt:variant>
        <vt:i4>14</vt:i4>
      </vt:variant>
    </vt:vector>
  </HeadingPairs>
  <TitlesOfParts>
    <vt:vector size="15" baseType="lpstr">
      <vt:lpstr>cool5-s-green</vt:lpstr>
      <vt:lpstr>Analyzing Code Review Practices in OSS Communities: Are OSS Communities Really Open?</vt:lpstr>
      <vt:lpstr>Introduction</vt:lpstr>
      <vt:lpstr>Acceptance of a contribution from a new developer</vt:lpstr>
      <vt:lpstr>Objective and Approach</vt:lpstr>
      <vt:lpstr>Code review rate</vt:lpstr>
      <vt:lpstr>Hypotheses of the affects of the code review rate</vt:lpstr>
      <vt:lpstr>Data set</vt:lpstr>
      <vt:lpstr>Analysis result: The relationship between the code review rate and developers  </vt:lpstr>
      <vt:lpstr>Analysis result: The relationship between the code review rate and patches</vt:lpstr>
      <vt:lpstr>Discussion</vt:lpstr>
      <vt:lpstr>Summary and Future work</vt:lpstr>
      <vt:lpstr>Why PostgreSQL?</vt:lpstr>
      <vt:lpstr>スライド 12</vt:lpstr>
      <vt:lpstr>Debate questions</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ソフトウェア工学講座</dc:creator>
  <cp:lastModifiedBy>ソフトウェア工学講座</cp:lastModifiedBy>
  <cp:revision>321</cp:revision>
  <dcterms:created xsi:type="dcterms:W3CDTF">2009-10-06T04:46:30Z</dcterms:created>
  <dcterms:modified xsi:type="dcterms:W3CDTF">2009-10-22T14:06:45Z</dcterms:modified>
</cp:coreProperties>
</file>