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8" r:id="rId4"/>
    <p:sldId id="260" r:id="rId5"/>
    <p:sldId id="266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-1291" y="-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57C5-9A89-463A-9973-A2AA154A25BE}" type="datetimeFigureOut">
              <a:rPr kumimoji="1" lang="ja-JP" altLang="en-US" smtClean="0"/>
              <a:t>2014/6/11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4A9B-BAC5-4D96-B4C3-8A800FE1DF9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直線コネクタ 6"/>
          <p:cNvCxnSpPr/>
          <p:nvPr/>
        </p:nvCxnSpPr>
        <p:spPr>
          <a:xfrm>
            <a:off x="539552" y="3501008"/>
            <a:ext cx="80648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258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57C5-9A89-463A-9973-A2AA154A25BE}" type="datetimeFigureOut">
              <a:rPr kumimoji="1" lang="ja-JP" altLang="en-US" smtClean="0"/>
              <a:t>2014/6/11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4A9B-BAC5-4D96-B4C3-8A800FE1DF9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直線コネクタ 6"/>
          <p:cNvCxnSpPr/>
          <p:nvPr/>
        </p:nvCxnSpPr>
        <p:spPr>
          <a:xfrm>
            <a:off x="467544" y="1052736"/>
            <a:ext cx="82089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93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57C5-9A89-463A-9973-A2AA154A25BE}" type="datetimeFigureOut">
              <a:rPr kumimoji="1" lang="ja-JP" altLang="en-US" smtClean="0"/>
              <a:t>2014/6/11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4A9B-BAC5-4D96-B4C3-8A800FE1DF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90024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57C5-9A89-463A-9973-A2AA154A25BE}" type="datetimeFigureOut">
              <a:rPr kumimoji="1" lang="ja-JP" altLang="en-US" smtClean="0"/>
              <a:t>2014/6/11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4A9B-BAC5-4D96-B4C3-8A800FE1DF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5512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57C5-9A89-463A-9973-A2AA154A25BE}" type="datetimeFigureOut">
              <a:rPr kumimoji="1" lang="ja-JP" altLang="en-US" smtClean="0"/>
              <a:t>2014/6/11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4A9B-BAC5-4D96-B4C3-8A800FE1DF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6502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57C5-9A89-463A-9973-A2AA154A25BE}" type="datetimeFigureOut">
              <a:rPr kumimoji="1" lang="ja-JP" altLang="en-US" smtClean="0"/>
              <a:t>2014/6/11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4A9B-BAC5-4D96-B4C3-8A800FE1DF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385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57C5-9A89-463A-9973-A2AA154A25BE}" type="datetimeFigureOut">
              <a:rPr kumimoji="1" lang="ja-JP" altLang="en-US" smtClean="0"/>
              <a:t>2014/6/11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4A9B-BAC5-4D96-B4C3-8A800FE1DF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5747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57C5-9A89-463A-9973-A2AA154A25BE}" type="datetimeFigureOut">
              <a:rPr kumimoji="1" lang="ja-JP" altLang="en-US" smtClean="0"/>
              <a:t>2014/6/11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4A9B-BAC5-4D96-B4C3-8A800FE1DF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84440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57C5-9A89-463A-9973-A2AA154A25BE}" type="datetimeFigureOut">
              <a:rPr kumimoji="1" lang="ja-JP" altLang="en-US" smtClean="0"/>
              <a:t>2014/6/11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4A9B-BAC5-4D96-B4C3-8A800FE1DF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8273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57C5-9A89-463A-9973-A2AA154A25BE}" type="datetimeFigureOut">
              <a:rPr kumimoji="1" lang="ja-JP" altLang="en-US" smtClean="0"/>
              <a:t>2014/6/11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4A9B-BAC5-4D96-B4C3-8A800FE1DF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6487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557C5-9A89-463A-9973-A2AA154A25BE}" type="datetimeFigureOut">
              <a:rPr kumimoji="1" lang="ja-JP" altLang="en-US" smtClean="0"/>
              <a:t>2014/6/11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B84A9B-BAC5-4D96-B4C3-8A800FE1DF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5515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8229600" cy="4785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557C5-9A89-463A-9973-A2AA154A25BE}" type="datetimeFigureOut">
              <a:rPr kumimoji="1" lang="ja-JP" altLang="en-US" smtClean="0"/>
              <a:t>2014/6/11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84A9B-BAC5-4D96-B4C3-8A800FE1DF9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3187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51520" y="1988840"/>
            <a:ext cx="8206680" cy="1470025"/>
          </a:xfrm>
        </p:spPr>
        <p:txBody>
          <a:bodyPr/>
          <a:lstStyle/>
          <a:p>
            <a:r>
              <a:rPr kumimoji="1" lang="en-US" altLang="ja-JP" dirty="0" smtClean="0"/>
              <a:t>Predicting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the Severity of </a:t>
            </a:r>
            <a:br>
              <a:rPr kumimoji="1" lang="en-US" altLang="ja-JP" dirty="0" smtClean="0"/>
            </a:br>
            <a:r>
              <a:rPr kumimoji="1" lang="en-US" altLang="ja-JP" dirty="0" smtClean="0"/>
              <a:t>a Reported Bug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51520" y="3886200"/>
            <a:ext cx="8640960" cy="2639144"/>
          </a:xfrm>
        </p:spPr>
        <p:txBody>
          <a:bodyPr>
            <a:normAutofit fontScale="92500"/>
          </a:bodyPr>
          <a:lstStyle/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r>
              <a:rPr kumimoji="1" lang="en-US" altLang="ja-JP" dirty="0" smtClean="0">
                <a:solidFill>
                  <a:schemeClr val="tx1"/>
                </a:solidFill>
              </a:rPr>
              <a:t>Ahmed </a:t>
            </a:r>
            <a:r>
              <a:rPr kumimoji="1" lang="en-US" altLang="ja-JP" dirty="0" err="1" smtClean="0">
                <a:solidFill>
                  <a:schemeClr val="tx1"/>
                </a:solidFill>
              </a:rPr>
              <a:t>Lamkanfi</a:t>
            </a:r>
            <a:r>
              <a:rPr kumimoji="1" lang="en-US" altLang="ja-JP" dirty="0" smtClean="0">
                <a:solidFill>
                  <a:schemeClr val="tx1"/>
                </a:solidFill>
              </a:rPr>
              <a:t>, </a:t>
            </a:r>
            <a:r>
              <a:rPr kumimoji="1" lang="en-US" altLang="ja-JP" dirty="0" err="1" smtClean="0">
                <a:solidFill>
                  <a:schemeClr val="tx1"/>
                </a:solidFill>
              </a:rPr>
              <a:t>Sege</a:t>
            </a:r>
            <a:r>
              <a:rPr kumimoji="1" lang="en-US" altLang="ja-JP" dirty="0" smtClean="0">
                <a:solidFill>
                  <a:schemeClr val="tx1"/>
                </a:solidFill>
              </a:rPr>
              <a:t> </a:t>
            </a:r>
            <a:r>
              <a:rPr kumimoji="1" lang="en-US" altLang="ja-JP" dirty="0" err="1" smtClean="0">
                <a:solidFill>
                  <a:schemeClr val="tx1"/>
                </a:solidFill>
              </a:rPr>
              <a:t>Demeyer</a:t>
            </a:r>
            <a:r>
              <a:rPr kumimoji="1" lang="en-US" altLang="ja-JP" dirty="0" smtClean="0">
                <a:solidFill>
                  <a:schemeClr val="tx1"/>
                </a:solidFill>
              </a:rPr>
              <a:t>, Emanuel </a:t>
            </a:r>
            <a:r>
              <a:rPr kumimoji="1" lang="en-US" altLang="ja-JP" dirty="0" err="1" smtClean="0">
                <a:solidFill>
                  <a:schemeClr val="tx1"/>
                </a:solidFill>
              </a:rPr>
              <a:t>Giger</a:t>
            </a:r>
            <a:r>
              <a:rPr kumimoji="1" lang="en-US" altLang="ja-JP" dirty="0" smtClean="0">
                <a:solidFill>
                  <a:schemeClr val="tx1"/>
                </a:solidFill>
              </a:rPr>
              <a:t>, Bart Goethals</a:t>
            </a: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251520" y="3491716"/>
            <a:ext cx="92170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dirty="0"/>
              <a:t> </a:t>
            </a:r>
            <a:r>
              <a:rPr lang="ja-JP" altLang="en-US" dirty="0" smtClean="0"/>
              <a:t>    </a:t>
            </a:r>
            <a:r>
              <a:rPr lang="en-US" altLang="ja-JP" dirty="0" smtClean="0"/>
              <a:t>T</a:t>
            </a:r>
            <a:r>
              <a:rPr lang="en-US" altLang="ja-JP" dirty="0" smtClean="0"/>
              <a:t>he </a:t>
            </a:r>
            <a:r>
              <a:rPr lang="en-US" altLang="ja-JP" dirty="0" smtClean="0"/>
              <a:t>7th International Working Conference on Mining </a:t>
            </a:r>
            <a:r>
              <a:rPr lang="en-US" altLang="ja-JP" smtClean="0"/>
              <a:t>Software </a:t>
            </a:r>
            <a:r>
              <a:rPr lang="en-US" altLang="ja-JP" smtClean="0"/>
              <a:t>Repositories(MSR’10)</a:t>
            </a:r>
            <a:endParaRPr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4293096"/>
            <a:ext cx="1152541" cy="153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50" y="4339729"/>
            <a:ext cx="1493029" cy="1493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339728"/>
            <a:ext cx="1121667" cy="1493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4498" y="4339729"/>
            <a:ext cx="1150230" cy="1523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5098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概要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/>
          </a:bodyPr>
          <a:lstStyle/>
          <a:p>
            <a:r>
              <a:rPr lang="ja-JP" altLang="en-US" dirty="0"/>
              <a:t>不具合</a:t>
            </a:r>
            <a:r>
              <a:rPr lang="ja-JP" altLang="en-US" dirty="0" smtClean="0"/>
              <a:t>報告に記載されている重要度は，優先的に修正する不具合を見極める重要な尺度</a:t>
            </a:r>
            <a:endParaRPr lang="en-US" altLang="ja-JP" dirty="0" smtClean="0"/>
          </a:p>
          <a:p>
            <a:r>
              <a:rPr lang="ja-JP" altLang="en-US" dirty="0" smtClean="0"/>
              <a:t>不具合に記載されている</a:t>
            </a:r>
            <a:r>
              <a:rPr lang="en-US" altLang="ja-JP" dirty="0" smtClean="0"/>
              <a:t>Description</a:t>
            </a:r>
            <a:r>
              <a:rPr lang="ja-JP" altLang="en-US" dirty="0" smtClean="0"/>
              <a:t>を使って</a:t>
            </a:r>
            <a:r>
              <a:rPr kumimoji="1" lang="ja-JP" altLang="en-US" dirty="0" smtClean="0"/>
              <a:t>重要度の高い不具合を予測</a:t>
            </a:r>
            <a:endParaRPr kumimoji="1" lang="en-US" altLang="ja-JP" dirty="0" smtClean="0"/>
          </a:p>
          <a:p>
            <a:r>
              <a:rPr lang="ja-JP" altLang="en-US" dirty="0" err="1" smtClean="0"/>
              <a:t>そこそこ</a:t>
            </a:r>
            <a:r>
              <a:rPr lang="ja-JP" altLang="en-US" dirty="0" smtClean="0"/>
              <a:t>高い予測精度が得られた</a:t>
            </a:r>
            <a:endParaRPr lang="en-US" altLang="ja-JP" dirty="0" smtClean="0"/>
          </a:p>
          <a:p>
            <a:r>
              <a:rPr lang="ja-JP" altLang="en-US" dirty="0" smtClean="0"/>
              <a:t>予測の結果を基に重要度が高い・低い不具合の特徴を分析</a:t>
            </a:r>
            <a:endParaRPr lang="en-US" altLang="ja-JP" dirty="0"/>
          </a:p>
          <a:p>
            <a:pPr lvl="8"/>
            <a:endParaRPr lang="en-US" altLang="ja-JP" dirty="0"/>
          </a:p>
          <a:p>
            <a:pPr marL="0" indent="0">
              <a:buNone/>
            </a:pPr>
            <a:r>
              <a:rPr lang="ja-JP" altLang="en-US" sz="2400" dirty="0" smtClean="0"/>
              <a:t>＊この論文を読んだ</a:t>
            </a:r>
            <a:r>
              <a:rPr lang="ja-JP" altLang="en-US" sz="2400" dirty="0"/>
              <a:t>理由</a:t>
            </a:r>
            <a:endParaRPr lang="en-US" altLang="ja-JP" sz="2400" dirty="0"/>
          </a:p>
          <a:p>
            <a:pPr lvl="1"/>
            <a:r>
              <a:rPr lang="en-US" altLang="ja-JP" dirty="0"/>
              <a:t>High-impact bug</a:t>
            </a:r>
            <a:r>
              <a:rPr lang="ja-JP" altLang="en-US" dirty="0"/>
              <a:t>とは何かを探るため</a:t>
            </a:r>
            <a:endParaRPr lang="en-US" altLang="ja-JP" dirty="0"/>
          </a:p>
          <a:p>
            <a:pPr lvl="2"/>
            <a:r>
              <a:rPr lang="ja-JP" altLang="en-US" dirty="0" smtClean="0"/>
              <a:t>重要度</a:t>
            </a:r>
            <a:r>
              <a:rPr lang="ja-JP" altLang="en-US" dirty="0"/>
              <a:t>が高い＝ハイインパクト</a:t>
            </a:r>
            <a:r>
              <a:rPr lang="ja-JP" altLang="en-US" dirty="0" smtClean="0"/>
              <a:t>と</a:t>
            </a:r>
            <a:r>
              <a:rPr lang="ja-JP" altLang="en-US" dirty="0"/>
              <a:t>定義</a:t>
            </a:r>
          </a:p>
        </p:txBody>
      </p:sp>
    </p:spTree>
    <p:extLst>
      <p:ext uri="{BB962C8B-B14F-4D97-AF65-F5344CB8AC3E}">
        <p14:creationId xmlns:p14="http://schemas.microsoft.com/office/powerpoint/2010/main" val="2444075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構成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ja-JP" dirty="0" smtClean="0"/>
              <a:t>INTRODUCTION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dirty="0" smtClean="0"/>
              <a:t>Background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Case Study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dirty="0" smtClean="0"/>
              <a:t>Subsidiary Research Questions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Threats to Validity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Related Work</a:t>
            </a:r>
          </a:p>
          <a:p>
            <a:pPr marL="514350" indent="-514350">
              <a:buFont typeface="+mj-lt"/>
              <a:buAutoNum type="arabicPeriod"/>
            </a:pPr>
            <a:r>
              <a:rPr kumimoji="1" lang="en-US" altLang="ja-JP" dirty="0" smtClean="0"/>
              <a:t>Conclusions and Future Work</a:t>
            </a:r>
            <a:endParaRPr kumimoji="1" lang="ja-JP" altLang="en-US" dirty="0"/>
          </a:p>
        </p:txBody>
      </p:sp>
      <p:cxnSp>
        <p:nvCxnSpPr>
          <p:cNvPr id="8" name="直線矢印コネクタ 7"/>
          <p:cNvCxnSpPr/>
          <p:nvPr/>
        </p:nvCxnSpPr>
        <p:spPr>
          <a:xfrm flipH="1">
            <a:off x="2771800" y="2636912"/>
            <a:ext cx="396044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>
            <a:stCxn id="15" idx="1"/>
          </p:cNvCxnSpPr>
          <p:nvPr/>
        </p:nvCxnSpPr>
        <p:spPr>
          <a:xfrm flipH="1">
            <a:off x="5508104" y="3140968"/>
            <a:ext cx="122413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6732240" y="245224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予測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6732240" y="2956302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分析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1657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予測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340768"/>
            <a:ext cx="8291264" cy="5400600"/>
          </a:xfrm>
        </p:spPr>
        <p:txBody>
          <a:bodyPr>
            <a:normAutofit/>
          </a:bodyPr>
          <a:lstStyle/>
          <a:p>
            <a:r>
              <a:rPr lang="ja-JP" altLang="en-US" dirty="0" smtClean="0"/>
              <a:t>重要度を２種類に分類</a:t>
            </a:r>
            <a:endParaRPr kumimoji="1" lang="en-US" altLang="ja-JP" dirty="0" smtClean="0"/>
          </a:p>
          <a:p>
            <a:pPr lvl="1"/>
            <a:r>
              <a:rPr kumimoji="1" lang="en-US" altLang="ja-JP" dirty="0" err="1" smtClean="0"/>
              <a:t>torivial</a:t>
            </a:r>
            <a:r>
              <a:rPr kumimoji="1" lang="en-US" altLang="ja-JP" dirty="0" smtClean="0"/>
              <a:t> </a:t>
            </a:r>
            <a:r>
              <a:rPr kumimoji="1" lang="ja-JP" altLang="en-US" dirty="0" smtClean="0"/>
              <a:t>と </a:t>
            </a:r>
            <a:r>
              <a:rPr kumimoji="1" lang="en-US" altLang="ja-JP" dirty="0" smtClean="0"/>
              <a:t>minor </a:t>
            </a:r>
            <a:r>
              <a:rPr kumimoji="1" lang="ja-JP" altLang="en-US" dirty="0" smtClean="0"/>
              <a:t>である不具合⇒</a:t>
            </a:r>
            <a:r>
              <a:rPr kumimoji="1" lang="en-US" altLang="ja-JP" dirty="0" smtClean="0"/>
              <a:t>non-severe bug</a:t>
            </a:r>
            <a:r>
              <a:rPr kumimoji="1" lang="ja-JP" altLang="en-US" dirty="0" smtClean="0"/>
              <a:t> 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major </a:t>
            </a:r>
            <a:r>
              <a:rPr lang="ja-JP" altLang="en-US" dirty="0"/>
              <a:t>と </a:t>
            </a:r>
            <a:r>
              <a:rPr lang="en-US" altLang="ja-JP" dirty="0" smtClean="0"/>
              <a:t>critical</a:t>
            </a:r>
            <a:r>
              <a:rPr lang="ja-JP" altLang="en-US" dirty="0" smtClean="0"/>
              <a:t> と</a:t>
            </a:r>
            <a:r>
              <a:rPr lang="en-US" altLang="ja-JP" dirty="0" err="1" smtClean="0"/>
              <a:t>brocker</a:t>
            </a:r>
            <a:r>
              <a:rPr lang="en-US" altLang="ja-JP" dirty="0" smtClean="0"/>
              <a:t> </a:t>
            </a:r>
            <a:r>
              <a:rPr lang="ja-JP" altLang="en-US" dirty="0"/>
              <a:t>である不具合</a:t>
            </a:r>
            <a:r>
              <a:rPr lang="ja-JP" altLang="en-US" dirty="0" smtClean="0"/>
              <a:t>⇒</a:t>
            </a:r>
            <a:r>
              <a:rPr lang="en-US" altLang="ja-JP" dirty="0" smtClean="0"/>
              <a:t>severe bug</a:t>
            </a:r>
          </a:p>
          <a:p>
            <a:pPr marL="457200" lvl="1" indent="0">
              <a:buNone/>
            </a:pPr>
            <a:r>
              <a:rPr lang="en-US" altLang="ja-JP" dirty="0" smtClean="0"/>
              <a:t>*</a:t>
            </a:r>
            <a:r>
              <a:rPr lang="ja-JP" altLang="en-US" sz="1800" dirty="0" smtClean="0"/>
              <a:t>重要度</a:t>
            </a:r>
            <a:r>
              <a:rPr lang="en-US" altLang="ja-JP" sz="1800" dirty="0" smtClean="0"/>
              <a:t>normal</a:t>
            </a:r>
            <a:r>
              <a:rPr lang="ja-JP" altLang="en-US" sz="1800" dirty="0" smtClean="0"/>
              <a:t>は</a:t>
            </a:r>
            <a:r>
              <a:rPr lang="en-US" altLang="ja-JP" sz="1800" dirty="0" smtClean="0"/>
              <a:t>gray</a:t>
            </a:r>
            <a:r>
              <a:rPr lang="ja-JP" altLang="en-US" sz="1800" dirty="0" smtClean="0"/>
              <a:t> </a:t>
            </a:r>
            <a:r>
              <a:rPr lang="en-US" altLang="ja-JP" sz="1800" dirty="0" smtClean="0"/>
              <a:t>zone</a:t>
            </a:r>
            <a:r>
              <a:rPr lang="ja-JP" altLang="en-US" sz="1800" dirty="0" smtClean="0"/>
              <a:t>で分類器には邪魔な存在であるため含めない</a:t>
            </a:r>
            <a:endParaRPr lang="en-US" altLang="ja-JP" sz="1800" dirty="0" smtClean="0"/>
          </a:p>
          <a:p>
            <a:r>
              <a:rPr lang="ja-JP" altLang="en-US" dirty="0"/>
              <a:t>不具合</a:t>
            </a:r>
            <a:r>
              <a:rPr lang="ja-JP" altLang="en-US" dirty="0" smtClean="0"/>
              <a:t>の</a:t>
            </a:r>
            <a:r>
              <a:rPr lang="en-US" altLang="ja-JP" dirty="0" smtClean="0"/>
              <a:t>Summery</a:t>
            </a:r>
            <a:r>
              <a:rPr lang="ja-JP" altLang="en-US" dirty="0" smtClean="0"/>
              <a:t>と</a:t>
            </a:r>
            <a:r>
              <a:rPr lang="en-US" altLang="ja-JP" dirty="0" smtClean="0"/>
              <a:t>Description</a:t>
            </a:r>
            <a:r>
              <a:rPr lang="ja-JP" altLang="en-US" dirty="0" smtClean="0"/>
              <a:t>に対して</a:t>
            </a:r>
            <a:r>
              <a:rPr lang="en-US" altLang="ja-JP" dirty="0" smtClean="0"/>
              <a:t>severe/non-severe</a:t>
            </a:r>
            <a:r>
              <a:rPr lang="ja-JP" altLang="en-US" dirty="0" smtClean="0"/>
              <a:t>のいずれかをラベル付けし，分類器（</a:t>
            </a:r>
            <a:r>
              <a:rPr lang="en-US" altLang="ja-JP" dirty="0" smtClean="0"/>
              <a:t>Naïve</a:t>
            </a:r>
            <a:r>
              <a:rPr lang="ja-JP" altLang="en-US" dirty="0" smtClean="0"/>
              <a:t> </a:t>
            </a:r>
            <a:r>
              <a:rPr lang="en-US" altLang="ja-JP" dirty="0" smtClean="0"/>
              <a:t>Bays</a:t>
            </a:r>
            <a:r>
              <a:rPr lang="ja-JP" altLang="en-US" dirty="0" smtClean="0"/>
              <a:t>）に学習・予測</a:t>
            </a:r>
            <a:endParaRPr lang="en-US" altLang="ja-JP" dirty="0" smtClean="0"/>
          </a:p>
          <a:p>
            <a:r>
              <a:rPr lang="ja-JP" altLang="en-US" dirty="0" smtClean="0"/>
              <a:t>データセット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Mozilla</a:t>
            </a:r>
            <a:r>
              <a:rPr lang="ja-JP" altLang="en-US" dirty="0" smtClean="0"/>
              <a:t>（</a:t>
            </a:r>
            <a:r>
              <a:rPr lang="en-US" altLang="ja-JP" dirty="0" smtClean="0"/>
              <a:t>Layout, Bookmarks, Firefox General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Eclipse</a:t>
            </a:r>
            <a:r>
              <a:rPr lang="ja-JP" altLang="en-US" dirty="0" smtClean="0"/>
              <a:t>（</a:t>
            </a:r>
            <a:r>
              <a:rPr lang="en-US" altLang="ja-JP" dirty="0" smtClean="0"/>
              <a:t>Eclipse UI, JDT UI, JDT Text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Gnome</a:t>
            </a:r>
            <a:r>
              <a:rPr lang="ja-JP" altLang="en-US" dirty="0" smtClean="0"/>
              <a:t> （</a:t>
            </a:r>
            <a:r>
              <a:rPr lang="en-US" altLang="ja-JP" dirty="0" smtClean="0"/>
              <a:t>Calendar, Contacts, Mailer</a:t>
            </a:r>
            <a:r>
              <a:rPr lang="ja-JP" altLang="en-US" dirty="0" smtClean="0"/>
              <a:t>）</a:t>
            </a:r>
            <a:endParaRPr lang="ja-JP" altLang="en-US" dirty="0"/>
          </a:p>
          <a:p>
            <a:pPr marL="457200" lvl="1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7087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予測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結果（比較無し）</a:t>
            </a:r>
            <a:endParaRPr kumimoji="1" lang="ja-JP" altLang="en-US" dirty="0"/>
          </a:p>
        </p:txBody>
      </p:sp>
      <p:pic>
        <p:nvPicPr>
          <p:cNvPr id="3075" name="Picture 3" descr="\\psf\Home\Desktop\スクリーンショット 2014-06-11 11.48.2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533" y="1891703"/>
            <a:ext cx="5086325" cy="246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\\psf\Home\Desktop\スクリーンショット 2014-06-11 12.12.2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4832220"/>
            <a:ext cx="3672408" cy="600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\\psf\Home\Desktop\スクリーンショット 2014-06-11 12.12.1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869160"/>
            <a:ext cx="3865721" cy="563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517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Subsidiary research </a:t>
            </a:r>
            <a:r>
              <a:rPr lang="en-US" altLang="ja-JP" dirty="0" smtClean="0"/>
              <a:t>questions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kumimoji="1" lang="en-US" altLang="ja-JP" dirty="0" smtClean="0"/>
              <a:t>Severe</a:t>
            </a:r>
            <a:r>
              <a:rPr lang="ja-JP" altLang="en-US" dirty="0"/>
              <a:t> </a:t>
            </a:r>
            <a:r>
              <a:rPr lang="en-US" altLang="ja-JP" dirty="0" smtClean="0"/>
              <a:t>bug </a:t>
            </a:r>
            <a:r>
              <a:rPr lang="ja-JP" altLang="en-US" dirty="0" smtClean="0"/>
              <a:t>に含まれる単語ってどんな単語？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 smtClean="0"/>
              <a:t>長い</a:t>
            </a:r>
            <a:r>
              <a:rPr lang="en-US" altLang="ja-JP" dirty="0" smtClean="0"/>
              <a:t>description</a:t>
            </a:r>
            <a:r>
              <a:rPr lang="ja-JP" altLang="en-US" dirty="0" smtClean="0"/>
              <a:t>は予測に有効？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Cross-component</a:t>
            </a:r>
            <a:r>
              <a:rPr lang="ja-JP" altLang="en-US" dirty="0" smtClean="0"/>
              <a:t>予測できるの？</a:t>
            </a:r>
            <a:endParaRPr lang="en-US" altLang="ja-JP" dirty="0" smtClean="0"/>
          </a:p>
          <a:p>
            <a:pPr marL="514350" indent="-514350">
              <a:buFont typeface="+mj-lt"/>
              <a:buAutoNum type="arabicPeriod"/>
            </a:pP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1802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Severe</a:t>
            </a:r>
            <a:r>
              <a:rPr lang="ja-JP" altLang="en-US" dirty="0"/>
              <a:t> </a:t>
            </a:r>
            <a:r>
              <a:rPr lang="en-US" altLang="ja-JP" dirty="0"/>
              <a:t>bug </a:t>
            </a:r>
            <a:r>
              <a:rPr lang="ja-JP" altLang="en-US" dirty="0"/>
              <a:t>に含まれる単語ってどんな単語</a:t>
            </a:r>
            <a:r>
              <a:rPr lang="ja-JP" altLang="en-US" dirty="0" smtClean="0"/>
              <a:t>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grpSp>
        <p:nvGrpSpPr>
          <p:cNvPr id="33" name="グループ化 32"/>
          <p:cNvGrpSpPr/>
          <p:nvPr/>
        </p:nvGrpSpPr>
        <p:grpSpPr>
          <a:xfrm>
            <a:off x="1403648" y="1296702"/>
            <a:ext cx="5807224" cy="4036275"/>
            <a:chOff x="1403648" y="1486946"/>
            <a:chExt cx="6264696" cy="4308154"/>
          </a:xfrm>
        </p:grpSpPr>
        <p:pic>
          <p:nvPicPr>
            <p:cNvPr id="4098" name="Picture 2" descr="\\psf\Home\Desktop\スクリーンショット 2014-06-11 12.14.36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03648" y="1486946"/>
              <a:ext cx="6264696" cy="4308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直線コネクタ 4"/>
            <p:cNvCxnSpPr/>
            <p:nvPr/>
          </p:nvCxnSpPr>
          <p:spPr>
            <a:xfrm>
              <a:off x="5240140" y="2240050"/>
              <a:ext cx="72008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コネクタ 9"/>
            <p:cNvCxnSpPr/>
            <p:nvPr/>
          </p:nvCxnSpPr>
          <p:spPr>
            <a:xfrm>
              <a:off x="5248570" y="2926362"/>
              <a:ext cx="93130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コネクタ 14"/>
            <p:cNvCxnSpPr/>
            <p:nvPr/>
          </p:nvCxnSpPr>
          <p:spPr>
            <a:xfrm>
              <a:off x="5248570" y="3598432"/>
              <a:ext cx="93130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線コネクタ 17"/>
            <p:cNvCxnSpPr/>
            <p:nvPr/>
          </p:nvCxnSpPr>
          <p:spPr>
            <a:xfrm>
              <a:off x="5227866" y="4045404"/>
              <a:ext cx="720080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線コネクタ 19"/>
            <p:cNvCxnSpPr/>
            <p:nvPr/>
          </p:nvCxnSpPr>
          <p:spPr>
            <a:xfrm>
              <a:off x="6398485" y="3598432"/>
              <a:ext cx="830798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線コネクタ 21"/>
            <p:cNvCxnSpPr/>
            <p:nvPr/>
          </p:nvCxnSpPr>
          <p:spPr>
            <a:xfrm>
              <a:off x="5211875" y="4536357"/>
              <a:ext cx="100468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線コネクタ 23"/>
            <p:cNvCxnSpPr/>
            <p:nvPr/>
          </p:nvCxnSpPr>
          <p:spPr>
            <a:xfrm>
              <a:off x="5240140" y="5211417"/>
              <a:ext cx="931301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コネクタ 26"/>
            <p:cNvCxnSpPr/>
            <p:nvPr/>
          </p:nvCxnSpPr>
          <p:spPr>
            <a:xfrm>
              <a:off x="6336361" y="5211417"/>
              <a:ext cx="465249" cy="0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コネクタ 29"/>
            <p:cNvCxnSpPr/>
            <p:nvPr/>
          </p:nvCxnSpPr>
          <p:spPr>
            <a:xfrm>
              <a:off x="2755961" y="2938636"/>
              <a:ext cx="564109" cy="0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線コネクタ 33"/>
            <p:cNvCxnSpPr/>
            <p:nvPr/>
          </p:nvCxnSpPr>
          <p:spPr>
            <a:xfrm>
              <a:off x="2755961" y="4784824"/>
              <a:ext cx="564109" cy="0"/>
            </a:xfrm>
            <a:prstGeom prst="line">
              <a:avLst/>
            </a:prstGeom>
            <a:ln w="38100"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正方形/長方形 35"/>
          <p:cNvSpPr/>
          <p:nvPr/>
        </p:nvSpPr>
        <p:spPr>
          <a:xfrm>
            <a:off x="682591" y="5738374"/>
            <a:ext cx="7776864" cy="89688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chemeClr val="tx1"/>
                </a:solidFill>
              </a:rPr>
              <a:t>以下の単語が含まれると</a:t>
            </a:r>
            <a:r>
              <a:rPr kumimoji="1" lang="en-US" altLang="ja-JP" dirty="0" smtClean="0">
                <a:solidFill>
                  <a:schemeClr val="tx1"/>
                </a:solidFill>
              </a:rPr>
              <a:t>Blocking</a:t>
            </a:r>
            <a:r>
              <a:rPr kumimoji="1" lang="ja-JP" altLang="en-US" dirty="0" smtClean="0">
                <a:solidFill>
                  <a:schemeClr val="tx1"/>
                </a:solidFill>
              </a:rPr>
              <a:t> </a:t>
            </a:r>
            <a:r>
              <a:rPr kumimoji="1" lang="en-US" altLang="ja-JP" dirty="0" smtClean="0">
                <a:solidFill>
                  <a:schemeClr val="tx1"/>
                </a:solidFill>
              </a:rPr>
              <a:t>Bug</a:t>
            </a:r>
            <a:r>
              <a:rPr kumimoji="1" lang="ja-JP" altLang="en-US" dirty="0" smtClean="0">
                <a:solidFill>
                  <a:schemeClr val="tx1"/>
                </a:solidFill>
              </a:rPr>
              <a:t>である可能性が高い（前回のスライドより）</a:t>
            </a:r>
            <a:endParaRPr kumimoji="1" lang="en-US" altLang="ja-JP" dirty="0" smtClean="0">
              <a:solidFill>
                <a:schemeClr val="tx1"/>
              </a:solidFill>
            </a:endParaRPr>
          </a:p>
          <a:p>
            <a:pPr algn="ctr"/>
            <a:r>
              <a:rPr kumimoji="1" lang="en-US" altLang="ja-JP" dirty="0" smtClean="0">
                <a:solidFill>
                  <a:schemeClr val="tx1"/>
                </a:solidFill>
              </a:rPr>
              <a:t>“</a:t>
            </a:r>
            <a:r>
              <a:rPr kumimoji="1" lang="en-US" altLang="ja-JP" b="1" dirty="0" err="1" smtClean="0">
                <a:solidFill>
                  <a:schemeClr val="tx1"/>
                </a:solidFill>
              </a:rPr>
              <a:t>dtrace</a:t>
            </a:r>
            <a:r>
              <a:rPr kumimoji="1" lang="en-US" altLang="ja-JP" dirty="0" smtClean="0">
                <a:solidFill>
                  <a:schemeClr val="tx1"/>
                </a:solidFill>
              </a:rPr>
              <a:t>”,  </a:t>
            </a:r>
            <a:r>
              <a:rPr lang="en-US" altLang="ja-JP" dirty="0" smtClean="0">
                <a:solidFill>
                  <a:schemeClr val="tx1"/>
                </a:solidFill>
              </a:rPr>
              <a:t>“</a:t>
            </a:r>
            <a:r>
              <a:rPr lang="en-US" altLang="ja-JP" b="1" dirty="0" err="1" smtClean="0">
                <a:solidFill>
                  <a:schemeClr val="tx1"/>
                </a:solidFill>
              </a:rPr>
              <a:t>pthreads</a:t>
            </a:r>
            <a:r>
              <a:rPr lang="en-US" altLang="ja-JP" dirty="0" smtClean="0">
                <a:solidFill>
                  <a:schemeClr val="tx1"/>
                </a:solidFill>
              </a:rPr>
              <a:t>”,  “</a:t>
            </a:r>
            <a:r>
              <a:rPr lang="en-US" altLang="ja-JP" b="1" dirty="0" smtClean="0">
                <a:solidFill>
                  <a:schemeClr val="tx1"/>
                </a:solidFill>
              </a:rPr>
              <a:t>scheduling</a:t>
            </a:r>
            <a:r>
              <a:rPr lang="en-US" altLang="ja-JP" dirty="0" smtClean="0">
                <a:solidFill>
                  <a:schemeClr val="tx1"/>
                </a:solidFill>
              </a:rPr>
              <a:t>”,  “</a:t>
            </a:r>
            <a:r>
              <a:rPr lang="en-US" altLang="ja-JP" b="1" dirty="0" smtClean="0">
                <a:solidFill>
                  <a:schemeClr val="tx1"/>
                </a:solidFill>
              </a:rPr>
              <a:t>glitches</a:t>
            </a:r>
            <a:r>
              <a:rPr lang="en-US" altLang="ja-JP" dirty="0" smtClean="0">
                <a:solidFill>
                  <a:schemeClr val="tx1"/>
                </a:solidFill>
              </a:rPr>
              <a:t>”,  “</a:t>
            </a:r>
            <a:r>
              <a:rPr lang="en-US" altLang="ja-JP" b="1" dirty="0" smtClean="0">
                <a:solidFill>
                  <a:schemeClr val="tx1"/>
                </a:solidFill>
              </a:rPr>
              <a:t>underestimate</a:t>
            </a:r>
            <a:r>
              <a:rPr lang="en-US" altLang="ja-JP" dirty="0" smtClean="0">
                <a:solidFill>
                  <a:schemeClr val="tx1"/>
                </a:solidFill>
              </a:rPr>
              <a:t>”</a:t>
            </a:r>
            <a:endParaRPr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27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長い</a:t>
            </a:r>
            <a:r>
              <a:rPr lang="en-US" altLang="ja-JP" dirty="0"/>
              <a:t>description</a:t>
            </a:r>
            <a:r>
              <a:rPr lang="ja-JP" altLang="en-US" dirty="0"/>
              <a:t>は予測に有効</a:t>
            </a:r>
            <a:r>
              <a:rPr lang="ja-JP" altLang="en-US" dirty="0" smtClean="0"/>
              <a:t>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87098"/>
          </a:xfrm>
        </p:spPr>
        <p:txBody>
          <a:bodyPr>
            <a:normAutofit/>
          </a:bodyPr>
          <a:lstStyle/>
          <a:p>
            <a:r>
              <a:rPr lang="ja-JP" altLang="en-US" dirty="0"/>
              <a:t>なんとも</a:t>
            </a:r>
            <a:r>
              <a:rPr lang="ja-JP" altLang="en-US" dirty="0" smtClean="0"/>
              <a:t>言えない</a:t>
            </a:r>
            <a:r>
              <a:rPr lang="ja-JP" altLang="en-US" dirty="0" err="1" smtClean="0"/>
              <a:t>．．．</a:t>
            </a:r>
            <a:endParaRPr lang="en-US" altLang="ja-JP" dirty="0" smtClean="0"/>
          </a:p>
          <a:p>
            <a:pPr marL="457200" lvl="1" indent="0">
              <a:buNone/>
            </a:pPr>
            <a:endParaRPr lang="en-US" altLang="ja-JP" dirty="0"/>
          </a:p>
          <a:p>
            <a:pPr marL="457200" lvl="1" indent="0">
              <a:buNone/>
            </a:pPr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lang="en-US" altLang="ja-JP" dirty="0"/>
          </a:p>
          <a:p>
            <a:pPr lvl="1"/>
            <a:endParaRPr lang="en-US" altLang="ja-JP" dirty="0" smtClean="0"/>
          </a:p>
          <a:p>
            <a:pPr marL="457200" lvl="1" indent="0">
              <a:buNone/>
            </a:pPr>
            <a:endParaRPr lang="en-US" altLang="ja-JP" dirty="0"/>
          </a:p>
          <a:p>
            <a:pPr marL="457200" lvl="1" indent="0">
              <a:buNone/>
            </a:pPr>
            <a:endParaRPr lang="en-US" altLang="ja-JP" dirty="0" smtClean="0"/>
          </a:p>
          <a:p>
            <a:pPr lvl="1"/>
            <a:r>
              <a:rPr lang="en-US" altLang="ja-JP" dirty="0" err="1" smtClean="0"/>
              <a:t>StackTrace</a:t>
            </a:r>
            <a:r>
              <a:rPr lang="ja-JP" altLang="en-US" dirty="0" smtClean="0"/>
              <a:t>やソースコードの断片を</a:t>
            </a:r>
            <a:r>
              <a:rPr lang="en-US" altLang="ja-JP" dirty="0" smtClean="0"/>
              <a:t>Description</a:t>
            </a:r>
            <a:r>
              <a:rPr lang="ja-JP" altLang="en-US" dirty="0" smtClean="0"/>
              <a:t>に入れると分類器にとってノイズになりやすい</a:t>
            </a:r>
            <a:endParaRPr lang="en-US" altLang="ja-JP" dirty="0" smtClean="0"/>
          </a:p>
          <a:p>
            <a:pPr lvl="2"/>
            <a:r>
              <a:rPr lang="en-US" altLang="ja-JP" dirty="0" err="1" smtClean="0"/>
              <a:t>Bettenburg</a:t>
            </a:r>
            <a:r>
              <a:rPr lang="ja-JP" altLang="en-US" dirty="0" smtClean="0"/>
              <a:t>らの </a:t>
            </a:r>
            <a:r>
              <a:rPr lang="en-US" altLang="ja-JP" dirty="0" smtClean="0"/>
              <a:t>“What makes good report?”</a:t>
            </a:r>
            <a:r>
              <a:rPr lang="ja-JP" altLang="en-US" dirty="0" err="1" smtClean="0"/>
              <a:t>には</a:t>
            </a:r>
            <a:r>
              <a:rPr lang="en-US" altLang="ja-JP" dirty="0" err="1" smtClean="0"/>
              <a:t>Stacktrace</a:t>
            </a:r>
            <a:r>
              <a:rPr lang="ja-JP" altLang="en-US" dirty="0" smtClean="0"/>
              <a:t>と不具合の再現方法は不具合修正には有効と書いてあったはず</a:t>
            </a:r>
            <a:r>
              <a:rPr lang="ja-JP" altLang="en-US" dirty="0" err="1" smtClean="0"/>
              <a:t>．．．</a:t>
            </a:r>
            <a:endParaRPr lang="en-US" altLang="ja-JP" dirty="0"/>
          </a:p>
        </p:txBody>
      </p:sp>
      <p:grpSp>
        <p:nvGrpSpPr>
          <p:cNvPr id="6" name="グループ化 5"/>
          <p:cNvGrpSpPr/>
          <p:nvPr/>
        </p:nvGrpSpPr>
        <p:grpSpPr>
          <a:xfrm>
            <a:off x="263422" y="2031326"/>
            <a:ext cx="8513467" cy="2221392"/>
            <a:chOff x="265439" y="2068140"/>
            <a:chExt cx="8513467" cy="2221392"/>
          </a:xfrm>
        </p:grpSpPr>
        <p:pic>
          <p:nvPicPr>
            <p:cNvPr id="4" name="Picture 3" descr="\\psf\Home\Desktop\スクリーンショット 2014-06-11 11.48.26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5439" y="2426953"/>
              <a:ext cx="3847844" cy="18625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2" name="Picture 2" descr="\\psf\Home\Desktop\スクリーンショット 2014-06-11 13.34.53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3283" y="2508966"/>
              <a:ext cx="4608374" cy="16985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テキスト ボックス 4"/>
            <p:cNvSpPr txBox="1"/>
            <p:nvPr/>
          </p:nvSpPr>
          <p:spPr>
            <a:xfrm>
              <a:off x="1159877" y="2068140"/>
              <a:ext cx="21547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dirty="0" smtClean="0"/>
                <a:t>全学習データを使用</a:t>
              </a:r>
              <a:endParaRPr kumimoji="1" lang="ja-JP" altLang="en-US" dirty="0"/>
            </a:p>
          </p:txBody>
        </p:sp>
        <p:sp>
          <p:nvSpPr>
            <p:cNvPr id="7" name="テキスト ボックス 6"/>
            <p:cNvSpPr txBox="1"/>
            <p:nvPr/>
          </p:nvSpPr>
          <p:spPr>
            <a:xfrm>
              <a:off x="4196626" y="2068140"/>
              <a:ext cx="45822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ja-JP" altLang="en-US" dirty="0" smtClean="0"/>
                <a:t>長い</a:t>
              </a:r>
              <a:r>
                <a:rPr lang="en-US" altLang="ja-JP" dirty="0" smtClean="0"/>
                <a:t>Description</a:t>
              </a:r>
              <a:r>
                <a:rPr lang="ja-JP" altLang="en-US" dirty="0" smtClean="0"/>
                <a:t>が書かれた学習データを使用</a:t>
              </a:r>
              <a:endParaRPr kumimoji="1" lang="ja-JP" altLang="en-US" dirty="0"/>
            </a:p>
          </p:txBody>
        </p:sp>
      </p:grpSp>
      <p:cxnSp>
        <p:nvCxnSpPr>
          <p:cNvPr id="9" name="直線矢印コネクタ 8"/>
          <p:cNvCxnSpPr/>
          <p:nvPr/>
        </p:nvCxnSpPr>
        <p:spPr>
          <a:xfrm flipV="1">
            <a:off x="6210554" y="4074747"/>
            <a:ext cx="0" cy="3745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/>
          <p:nvPr/>
        </p:nvSpPr>
        <p:spPr>
          <a:xfrm>
            <a:off x="5831283" y="4449270"/>
            <a:ext cx="758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>
                <a:solidFill>
                  <a:srgbClr val="0070C0"/>
                </a:solidFill>
              </a:rPr>
              <a:t>下がった</a:t>
            </a:r>
            <a:endParaRPr kumimoji="1" lang="ja-JP" altLang="en-US" sz="1200" dirty="0">
              <a:solidFill>
                <a:srgbClr val="0070C0"/>
              </a:solidFill>
            </a:endParaRPr>
          </a:p>
        </p:txBody>
      </p:sp>
      <p:cxnSp>
        <p:nvCxnSpPr>
          <p:cNvPr id="16" name="直線矢印コネクタ 15"/>
          <p:cNvCxnSpPr/>
          <p:nvPr/>
        </p:nvCxnSpPr>
        <p:spPr>
          <a:xfrm flipV="1">
            <a:off x="8340370" y="4074747"/>
            <a:ext cx="0" cy="37452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/>
          <p:nvPr/>
        </p:nvSpPr>
        <p:spPr>
          <a:xfrm>
            <a:off x="7961099" y="4449270"/>
            <a:ext cx="758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>
                <a:solidFill>
                  <a:srgbClr val="0070C0"/>
                </a:solidFill>
              </a:rPr>
              <a:t>下がった</a:t>
            </a:r>
            <a:endParaRPr kumimoji="1" lang="ja-JP" altLang="en-US" sz="1200" dirty="0">
              <a:solidFill>
                <a:srgbClr val="0070C0"/>
              </a:solidFill>
            </a:endParaRPr>
          </a:p>
        </p:txBody>
      </p:sp>
      <p:cxnSp>
        <p:nvCxnSpPr>
          <p:cNvPr id="18" name="直線矢印コネクタ 17"/>
          <p:cNvCxnSpPr/>
          <p:nvPr/>
        </p:nvCxnSpPr>
        <p:spPr>
          <a:xfrm flipV="1">
            <a:off x="6954578" y="4080884"/>
            <a:ext cx="0" cy="3745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テキスト ボックス 18"/>
          <p:cNvSpPr txBox="1"/>
          <p:nvPr/>
        </p:nvSpPr>
        <p:spPr>
          <a:xfrm>
            <a:off x="6575307" y="4455407"/>
            <a:ext cx="758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>
                <a:solidFill>
                  <a:srgbClr val="FF0000"/>
                </a:solidFill>
              </a:rPr>
              <a:t>上がった</a:t>
            </a:r>
            <a:endParaRPr kumimoji="1" lang="ja-JP" altLang="en-US" sz="1200" dirty="0">
              <a:solidFill>
                <a:srgbClr val="FF0000"/>
              </a:solidFill>
            </a:endParaRPr>
          </a:p>
        </p:txBody>
      </p:sp>
      <p:cxnSp>
        <p:nvCxnSpPr>
          <p:cNvPr id="20" name="直線矢印コネクタ 19"/>
          <p:cNvCxnSpPr/>
          <p:nvPr/>
        </p:nvCxnSpPr>
        <p:spPr>
          <a:xfrm flipV="1">
            <a:off x="7633295" y="4088647"/>
            <a:ext cx="0" cy="37452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/>
          <p:cNvSpPr txBox="1"/>
          <p:nvPr/>
        </p:nvSpPr>
        <p:spPr>
          <a:xfrm>
            <a:off x="7254024" y="4463170"/>
            <a:ext cx="7585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200" dirty="0" smtClean="0">
                <a:solidFill>
                  <a:srgbClr val="FF0000"/>
                </a:solidFill>
              </a:rPr>
              <a:t>上がった</a:t>
            </a:r>
            <a:endParaRPr kumimoji="1" lang="ja-JP" altLang="en-US" sz="1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40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Cross-component</a:t>
            </a:r>
            <a:r>
              <a:rPr lang="ja-JP" altLang="en-US" dirty="0"/>
              <a:t>予測できるの</a:t>
            </a:r>
            <a:r>
              <a:rPr lang="ja-JP" altLang="en-US" dirty="0" smtClean="0"/>
              <a:t>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プロジェクトによる</a:t>
            </a:r>
            <a:r>
              <a:rPr kumimoji="1" lang="ja-JP" altLang="en-US" dirty="0" err="1" smtClean="0"/>
              <a:t>．．．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Firefox</a:t>
            </a:r>
            <a:r>
              <a:rPr lang="ja-JP" altLang="en-US" dirty="0" smtClean="0"/>
              <a:t>と</a:t>
            </a:r>
            <a:r>
              <a:rPr lang="en-US" altLang="ja-JP" dirty="0" smtClean="0"/>
              <a:t>Gnome</a:t>
            </a:r>
            <a:r>
              <a:rPr lang="ja-JP" altLang="en-US" dirty="0" smtClean="0"/>
              <a:t>では精度が上がる</a:t>
            </a:r>
            <a:r>
              <a:rPr lang="en-US" altLang="ja-JP" dirty="0" smtClean="0"/>
              <a:t>or</a:t>
            </a:r>
            <a:r>
              <a:rPr lang="ja-JP" altLang="en-US" dirty="0" smtClean="0"/>
              <a:t>そのまま</a:t>
            </a:r>
            <a:endParaRPr lang="en-US" altLang="ja-JP" dirty="0" smtClean="0"/>
          </a:p>
          <a:p>
            <a:pPr lvl="1"/>
            <a:r>
              <a:rPr lang="en-US" altLang="ja-JP" dirty="0"/>
              <a:t>Eclipse</a:t>
            </a:r>
            <a:r>
              <a:rPr lang="ja-JP" altLang="en-US" dirty="0"/>
              <a:t>では精度が</a:t>
            </a:r>
            <a:r>
              <a:rPr lang="ja-JP" altLang="en-US" dirty="0" smtClean="0"/>
              <a:t>下がった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lang="en-US" altLang="ja-JP" dirty="0"/>
          </a:p>
          <a:p>
            <a:pPr marL="457200" lvl="1" indent="0">
              <a:buNone/>
            </a:pPr>
            <a:endParaRPr lang="en-US" altLang="ja-JP" dirty="0"/>
          </a:p>
          <a:p>
            <a:r>
              <a:rPr lang="ja-JP" altLang="en-US" dirty="0" smtClean="0"/>
              <a:t>柏の見解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Mozilla</a:t>
            </a:r>
            <a:r>
              <a:rPr lang="ja-JP" altLang="en-US" dirty="0" smtClean="0"/>
              <a:t>と</a:t>
            </a:r>
            <a:r>
              <a:rPr lang="en-US" altLang="ja-JP" dirty="0" smtClean="0"/>
              <a:t>Gnome</a:t>
            </a:r>
            <a:r>
              <a:rPr lang="ja-JP" altLang="en-US" dirty="0" smtClean="0"/>
              <a:t>はそれぞれ１つのプロダクト</a:t>
            </a:r>
            <a:r>
              <a:rPr lang="en-US" altLang="ja-JP" dirty="0" smtClean="0"/>
              <a:t/>
            </a:r>
            <a:br>
              <a:rPr lang="en-US" altLang="ja-JP" dirty="0" smtClean="0"/>
            </a:br>
            <a:r>
              <a:rPr lang="ja-JP" altLang="en-US" dirty="0" smtClean="0"/>
              <a:t>（</a:t>
            </a:r>
            <a:r>
              <a:rPr lang="en-US" altLang="ja-JP" dirty="0" smtClean="0"/>
              <a:t>Firefox</a:t>
            </a:r>
            <a:r>
              <a:rPr lang="ja-JP" altLang="en-US" dirty="0" err="1" smtClean="0"/>
              <a:t>，</a:t>
            </a:r>
            <a:r>
              <a:rPr lang="en-US" altLang="ja-JP" dirty="0" smtClean="0"/>
              <a:t>Desktop</a:t>
            </a:r>
            <a:r>
              <a:rPr lang="ja-JP" altLang="en-US" dirty="0" smtClean="0"/>
              <a:t>）で</a:t>
            </a:r>
            <a:r>
              <a:rPr lang="en-US" altLang="ja-JP" dirty="0" smtClean="0"/>
              <a:t>Eclipse</a:t>
            </a:r>
            <a:r>
              <a:rPr lang="ja-JP" altLang="en-US" dirty="0" smtClean="0"/>
              <a:t>は</a:t>
            </a:r>
            <a:r>
              <a:rPr lang="en-US" altLang="ja-JP" dirty="0" smtClean="0"/>
              <a:t>Platform</a:t>
            </a:r>
            <a:r>
              <a:rPr lang="ja-JP" altLang="en-US" dirty="0" smtClean="0"/>
              <a:t>と</a:t>
            </a:r>
            <a:r>
              <a:rPr lang="en-US" altLang="ja-JP" dirty="0" smtClean="0"/>
              <a:t>JDT</a:t>
            </a:r>
            <a:br>
              <a:rPr lang="en-US" altLang="ja-JP" dirty="0" smtClean="0"/>
            </a:br>
            <a:r>
              <a:rPr lang="ja-JP" altLang="en-US" dirty="0" smtClean="0"/>
              <a:t>にまたがっているからじゃないか？</a:t>
            </a:r>
            <a:endParaRPr lang="en-US" altLang="ja-JP" dirty="0"/>
          </a:p>
          <a:p>
            <a:pPr marL="457200" lvl="1" indent="0">
              <a:buNone/>
            </a:pPr>
            <a:endParaRPr kumimoji="1" lang="ja-JP" altLang="en-US" dirty="0"/>
          </a:p>
        </p:txBody>
      </p:sp>
      <p:pic>
        <p:nvPicPr>
          <p:cNvPr id="6146" name="Picture 2" descr="\\psf\Home\Desktop\スクリーンショット 2014-06-11 13.43.5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0686" y="4136885"/>
            <a:ext cx="1908456" cy="2242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437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まとめと所感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80961"/>
          </a:xfrm>
        </p:spPr>
        <p:txBody>
          <a:bodyPr>
            <a:normAutofit fontScale="92500" lnSpcReduction="10000"/>
          </a:bodyPr>
          <a:lstStyle/>
          <a:p>
            <a:r>
              <a:rPr lang="ja-JP" altLang="en-US" dirty="0" smtClean="0"/>
              <a:t>まとめ</a:t>
            </a:r>
            <a:endParaRPr lang="en-US" altLang="ja-JP" dirty="0" smtClean="0"/>
          </a:p>
          <a:p>
            <a:pPr lvl="1"/>
            <a:r>
              <a:rPr lang="en-US" altLang="ja-JP" dirty="0" smtClean="0"/>
              <a:t>Non-severe bug</a:t>
            </a:r>
            <a:r>
              <a:rPr lang="ja-JP" altLang="en-US" dirty="0" smtClean="0"/>
              <a:t> と </a:t>
            </a:r>
            <a:r>
              <a:rPr lang="en-US" altLang="ja-JP" dirty="0" smtClean="0"/>
              <a:t>Severe</a:t>
            </a:r>
            <a:r>
              <a:rPr lang="ja-JP" altLang="en-US" dirty="0" smtClean="0"/>
              <a:t> </a:t>
            </a:r>
            <a:r>
              <a:rPr lang="en-US" altLang="ja-JP" dirty="0" smtClean="0"/>
              <a:t>bug</a:t>
            </a:r>
            <a:r>
              <a:rPr lang="ja-JP" altLang="en-US" dirty="0" smtClean="0"/>
              <a:t>を７割程度の精度で予測できた</a:t>
            </a:r>
            <a:endParaRPr lang="en-US" altLang="ja-JP" dirty="0" smtClean="0"/>
          </a:p>
          <a:p>
            <a:pPr lvl="8"/>
            <a:endParaRPr lang="en-US" altLang="ja-JP" dirty="0" smtClean="0"/>
          </a:p>
          <a:p>
            <a:r>
              <a:rPr lang="ja-JP" altLang="en-US" dirty="0" smtClean="0"/>
              <a:t>所感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今回</a:t>
            </a:r>
            <a:r>
              <a:rPr lang="ja-JP" altLang="en-US" dirty="0"/>
              <a:t>は</a:t>
            </a:r>
            <a:r>
              <a:rPr lang="en-US" altLang="ja-JP" dirty="0"/>
              <a:t>severe</a:t>
            </a:r>
            <a:r>
              <a:rPr lang="ja-JP" altLang="en-US" dirty="0"/>
              <a:t> </a:t>
            </a:r>
            <a:r>
              <a:rPr lang="en-US" altLang="ja-JP" dirty="0"/>
              <a:t>bug</a:t>
            </a:r>
            <a:r>
              <a:rPr lang="ja-JP" altLang="en-US" dirty="0"/>
              <a:t>と</a:t>
            </a:r>
            <a:r>
              <a:rPr lang="en-US" altLang="ja-JP" dirty="0"/>
              <a:t>non-severe</a:t>
            </a:r>
            <a:r>
              <a:rPr lang="ja-JP" altLang="en-US" dirty="0"/>
              <a:t> </a:t>
            </a:r>
            <a:r>
              <a:rPr lang="en-US" altLang="ja-JP" dirty="0"/>
              <a:t>bug</a:t>
            </a:r>
            <a:r>
              <a:rPr lang="ja-JP" altLang="en-US" dirty="0"/>
              <a:t>で分析していたが，意味ある？それおいしいの？</a:t>
            </a:r>
            <a:endParaRPr lang="en-US" altLang="ja-JP" dirty="0"/>
          </a:p>
          <a:p>
            <a:pPr lvl="2"/>
            <a:r>
              <a:rPr lang="ja-JP" altLang="en-US" dirty="0"/>
              <a:t>結構</a:t>
            </a:r>
            <a:r>
              <a:rPr lang="en-US" altLang="ja-JP" dirty="0"/>
              <a:t>severe bug</a:t>
            </a:r>
            <a:r>
              <a:rPr lang="ja-JP" altLang="en-US" dirty="0"/>
              <a:t>が多い</a:t>
            </a:r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lvl="1"/>
            <a:r>
              <a:rPr lang="en-US" altLang="ja-JP" dirty="0"/>
              <a:t>High-Impact</a:t>
            </a:r>
            <a:r>
              <a:rPr lang="ja-JP" altLang="en-US" dirty="0"/>
              <a:t> </a:t>
            </a:r>
            <a:r>
              <a:rPr lang="en-US" altLang="ja-JP" dirty="0"/>
              <a:t>bug</a:t>
            </a:r>
            <a:r>
              <a:rPr lang="ja-JP" altLang="en-US" dirty="0"/>
              <a:t>班でやるなら，さらに</a:t>
            </a:r>
            <a:r>
              <a:rPr lang="en-US" altLang="ja-JP" dirty="0"/>
              <a:t>severe bug</a:t>
            </a:r>
            <a:r>
              <a:rPr lang="ja-JP" altLang="en-US" dirty="0"/>
              <a:t>を分析・分類したい</a:t>
            </a:r>
            <a:endParaRPr lang="en-US" altLang="ja-JP" dirty="0"/>
          </a:p>
          <a:p>
            <a:endParaRPr lang="en-US" altLang="ja-JP" dirty="0" smtClean="0"/>
          </a:p>
          <a:p>
            <a:endParaRPr lang="en-US" altLang="ja-JP" dirty="0" smtClean="0"/>
          </a:p>
          <a:p>
            <a:pPr lvl="1"/>
            <a:endParaRPr kumimoji="1" lang="en-US" altLang="ja-JP" dirty="0"/>
          </a:p>
          <a:p>
            <a:pPr lvl="1"/>
            <a:endParaRPr lang="en-US" altLang="ja-JP" dirty="0" smtClean="0"/>
          </a:p>
          <a:p>
            <a:pPr lvl="1"/>
            <a:endParaRPr kumimoji="1" lang="en-US" altLang="ja-JP" dirty="0"/>
          </a:p>
          <a:p>
            <a:pPr lvl="1"/>
            <a:endParaRPr lang="en-US" altLang="ja-JP" dirty="0" smtClean="0"/>
          </a:p>
        </p:txBody>
      </p:sp>
      <p:pic>
        <p:nvPicPr>
          <p:cNvPr id="4" name="Picture 2" descr="\\psf\Home\Desktop\スクリーンショット 2014-06-11 11.44.2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019" y="3338481"/>
            <a:ext cx="4619795" cy="2241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229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Simple</Template>
  <TotalTime>860</TotalTime>
  <Words>462</Words>
  <Application>Microsoft Office PowerPoint</Application>
  <PresentationFormat>画面に合わせる (4:3)</PresentationFormat>
  <Paragraphs>87</Paragraphs>
  <Slides>10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10</vt:i4>
      </vt:variant>
    </vt:vector>
  </HeadingPairs>
  <TitlesOfParts>
    <vt:vector size="11" baseType="lpstr">
      <vt:lpstr>Simple</vt:lpstr>
      <vt:lpstr>Predicting the Severity of  a Reported Bug</vt:lpstr>
      <vt:lpstr>概要</vt:lpstr>
      <vt:lpstr>構成</vt:lpstr>
      <vt:lpstr>予測</vt:lpstr>
      <vt:lpstr>予測</vt:lpstr>
      <vt:lpstr>Subsidiary research questions</vt:lpstr>
      <vt:lpstr>Severe bug に含まれる単語ってどんな単語？</vt:lpstr>
      <vt:lpstr>長いdescriptionは予測に有効？</vt:lpstr>
      <vt:lpstr>Cross-component予測できるの？</vt:lpstr>
      <vt:lpstr>まとめと所感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Predicting the Severity of  a Reported Bug</dc:title>
  <dc:creator>s141015</dc:creator>
  <cp:lastModifiedBy>s141015</cp:lastModifiedBy>
  <cp:revision>16</cp:revision>
  <dcterms:created xsi:type="dcterms:W3CDTF">2014-06-10T16:12:32Z</dcterms:created>
  <dcterms:modified xsi:type="dcterms:W3CDTF">2014-06-11T07:58:55Z</dcterms:modified>
</cp:coreProperties>
</file>