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6" r:id="rId2"/>
    <p:sldId id="257" r:id="rId3"/>
    <p:sldId id="258" r:id="rId4"/>
    <p:sldId id="260" r:id="rId5"/>
    <p:sldId id="270" r:id="rId6"/>
    <p:sldId id="262" r:id="rId7"/>
    <p:sldId id="263" r:id="rId8"/>
    <p:sldId id="272" r:id="rId9"/>
    <p:sldId id="264" r:id="rId10"/>
    <p:sldId id="265" r:id="rId11"/>
    <p:sldId id="269" r:id="rId12"/>
    <p:sldId id="267" r:id="rId13"/>
    <p:sldId id="268" r:id="rId14"/>
    <p:sldId id="271" r:id="rId15"/>
    <p:sldId id="273" r:id="rId16"/>
    <p:sldId id="274" r:id="rId17"/>
    <p:sldId id="276" r:id="rId18"/>
    <p:sldId id="277" r:id="rId19"/>
    <p:sldId id="278" r:id="rId20"/>
    <p:sldId id="275" r:id="rId21"/>
    <p:sldId id="279" r:id="rId22"/>
    <p:sldId id="280" r:id="rId23"/>
    <p:sldId id="281" r:id="rId24"/>
    <p:sldId id="282" r:id="rId25"/>
    <p:sldId id="283" r:id="rId26"/>
    <p:sldId id="284"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8" autoAdjust="0"/>
    <p:restoredTop sz="94660"/>
  </p:normalViewPr>
  <p:slideViewPr>
    <p:cSldViewPr snapToGrid="0">
      <p:cViewPr>
        <p:scale>
          <a:sx n="67" d="100"/>
          <a:sy n="67" d="100"/>
        </p:scale>
        <p:origin x="12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259015-4720-4C75-A6B2-B20E1BF765B7}" type="datetimeFigureOut">
              <a:rPr kumimoji="1" lang="ja-JP" altLang="en-US" smtClean="0"/>
              <a:t>2019/12/26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383A1-B7D1-4C65-A7DF-1CC82AEC9F73}" type="slidenum">
              <a:rPr kumimoji="1" lang="ja-JP" altLang="en-US" smtClean="0"/>
              <a:t>‹#›</a:t>
            </a:fld>
            <a:endParaRPr kumimoji="1" lang="ja-JP" altLang="en-US"/>
          </a:p>
        </p:txBody>
      </p:sp>
    </p:spTree>
    <p:extLst>
      <p:ext uri="{BB962C8B-B14F-4D97-AF65-F5344CB8AC3E}">
        <p14:creationId xmlns:p14="http://schemas.microsoft.com/office/powerpoint/2010/main" val="194066142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7EFBC2C-1F37-44A0-9063-44EE47496BAD}"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0215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B3B6572-1218-42E3-B262-6A2E56C5808F}"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260734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942D833-58F9-4C8A-B40B-54F0E2EB76AF}"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2974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73526FF-6FE1-42DB-9682-8B155DD69A84}" type="datetime1">
              <a:rPr kumimoji="1" lang="ja-JP" altLang="en-US" smtClean="0"/>
              <a:t>2019/12/26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1646446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6C0229C-56BC-453F-816F-B02C5F6951E3}" type="datetime1">
              <a:rPr kumimoji="1" lang="ja-JP" altLang="en-US" smtClean="0"/>
              <a:t>2019/12/26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3519113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EA4E245-60CA-4B96-A24A-DC129D5D2483}" type="datetime1">
              <a:rPr kumimoji="1" lang="ja-JP" altLang="en-US" smtClean="0"/>
              <a:t>2019/12/26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29116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C5B122E-E4C3-49C1-9174-95B1B964CEB4}" type="datetime1">
              <a:rPr kumimoji="1" lang="ja-JP" altLang="en-US" smtClean="0"/>
              <a:t>2019/12/26</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650659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A41A1FF-AC52-4983-888A-C63364F01C35}" type="datetime1">
              <a:rPr kumimoji="1" lang="ja-JP" altLang="en-US" smtClean="0"/>
              <a:t>2019/12/26</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4221584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A7D5D34-DA27-41BD-BDD2-A5C4EF97DC64}" type="datetime1">
              <a:rPr kumimoji="1" lang="ja-JP" altLang="en-US" smtClean="0"/>
              <a:t>2019/12/26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1070812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BEEF475-BB36-46D9-9EA9-F14383BA43C9}"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1015561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E4A4273-5F4B-4506-9DD4-E0DF7210931B}"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1629306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CD1AE2FD-1B80-4F37-B1D2-3B87A773BE92}" type="datetime1">
              <a:rPr kumimoji="1" lang="ja-JP" altLang="en-US" smtClean="0"/>
              <a:t>2019/12/26</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5BC5640E-2431-4F63-AA66-5212B94763CB}"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53232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0.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891EA5-B3AC-450F-AB49-8736A9A2E446}"/>
              </a:ext>
            </a:extLst>
          </p:cNvPr>
          <p:cNvSpPr>
            <a:spLocks noGrp="1"/>
          </p:cNvSpPr>
          <p:nvPr>
            <p:ph type="ctrTitle"/>
          </p:nvPr>
        </p:nvSpPr>
        <p:spPr/>
        <p:txBody>
          <a:bodyPr/>
          <a:lstStyle/>
          <a:p>
            <a:r>
              <a:rPr lang="ja-JP" altLang="en-US" dirty="0"/>
              <a:t>確率統計 </a:t>
            </a:r>
            <a:r>
              <a:rPr lang="en-US" altLang="ja-JP" dirty="0"/>
              <a:t>24</a:t>
            </a:r>
            <a:r>
              <a:rPr lang="ja-JP" altLang="en-US" dirty="0" err="1"/>
              <a:t>．</a:t>
            </a:r>
            <a:r>
              <a:rPr lang="ja-JP" altLang="en-US" dirty="0"/>
              <a:t> </a:t>
            </a:r>
            <a:endParaRPr kumimoji="1" lang="ja-JP" altLang="en-US" dirty="0"/>
          </a:p>
        </p:txBody>
      </p:sp>
      <p:sp>
        <p:nvSpPr>
          <p:cNvPr id="3" name="字幕 2">
            <a:extLst>
              <a:ext uri="{FF2B5EF4-FFF2-40B4-BE49-F238E27FC236}">
                <a16:creationId xmlns:a16="http://schemas.microsoft.com/office/drawing/2014/main" id="{2D959F51-E6E0-482D-95CE-D922D0DE0573}"/>
              </a:ext>
            </a:extLst>
          </p:cNvPr>
          <p:cNvSpPr>
            <a:spLocks noGrp="1"/>
          </p:cNvSpPr>
          <p:nvPr>
            <p:ph type="subTitle" idx="1"/>
          </p:nvPr>
        </p:nvSpPr>
        <p:spPr>
          <a:xfrm>
            <a:off x="2798142" y="4263259"/>
            <a:ext cx="5568618" cy="857250"/>
          </a:xfrm>
        </p:spPr>
        <p:txBody>
          <a:bodyPr>
            <a:normAutofit fontScale="70000" lnSpcReduction="20000"/>
          </a:bodyPr>
          <a:lstStyle/>
          <a:p>
            <a:endParaRPr lang="en-US" altLang="ja-JP" dirty="0"/>
          </a:p>
          <a:p>
            <a:r>
              <a:rPr kumimoji="1" lang="ja-JP" altLang="en-US" dirty="0"/>
              <a:t>　　　　　　　　　　　　　　　</a:t>
            </a:r>
            <a:r>
              <a:rPr kumimoji="1" lang="en-US" altLang="ja-JP" dirty="0"/>
              <a:t>60226276</a:t>
            </a:r>
            <a:r>
              <a:rPr kumimoji="1" lang="ja-JP" altLang="en-US" dirty="0"/>
              <a:t>　　森岡　勇介</a:t>
            </a:r>
          </a:p>
        </p:txBody>
      </p:sp>
      <p:sp>
        <p:nvSpPr>
          <p:cNvPr id="4" name="スライド番号プレースホルダー 3">
            <a:extLst>
              <a:ext uri="{FF2B5EF4-FFF2-40B4-BE49-F238E27FC236}">
                <a16:creationId xmlns:a16="http://schemas.microsoft.com/office/drawing/2014/main" id="{E4C79AD7-2819-4B42-AADA-6051121568D7}"/>
              </a:ext>
            </a:extLst>
          </p:cNvPr>
          <p:cNvSpPr>
            <a:spLocks noGrp="1"/>
          </p:cNvSpPr>
          <p:nvPr>
            <p:ph type="sldNum" sz="quarter" idx="12"/>
          </p:nvPr>
        </p:nvSpPr>
        <p:spPr/>
        <p:txBody>
          <a:bodyPr/>
          <a:lstStyle/>
          <a:p>
            <a:fld id="{5BC5640E-2431-4F63-AA66-5212B94763CB}" type="slidenum">
              <a:rPr kumimoji="1" lang="ja-JP" altLang="en-US" smtClean="0"/>
              <a:t>1</a:t>
            </a:fld>
            <a:endParaRPr kumimoji="1" lang="ja-JP" altLang="en-US"/>
          </a:p>
        </p:txBody>
      </p:sp>
    </p:spTree>
    <p:extLst>
      <p:ext uri="{BB962C8B-B14F-4D97-AF65-F5344CB8AC3E}">
        <p14:creationId xmlns:p14="http://schemas.microsoft.com/office/powerpoint/2010/main" val="1384864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11D2E0-358F-4466-A18C-4CCE4E0055B1}"/>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53AD0FE6-485B-46BD-A5AE-B67090F3CAAC}"/>
              </a:ext>
            </a:extLst>
          </p:cNvPr>
          <p:cNvSpPr>
            <a:spLocks noGrp="1"/>
          </p:cNvSpPr>
          <p:nvPr>
            <p:ph idx="1"/>
          </p:nvPr>
        </p:nvSpPr>
        <p:spPr>
          <a:xfrm>
            <a:off x="951547" y="1418749"/>
            <a:ext cx="7543800" cy="4324826"/>
          </a:xfrm>
        </p:spPr>
        <p:txBody>
          <a:bodyPr>
            <a:normAutofit/>
          </a:bodyPr>
          <a:lstStyle/>
          <a:p>
            <a:endParaRPr lang="en-US" altLang="ja-JP" sz="2800" dirty="0"/>
          </a:p>
          <a:p>
            <a:pPr lvl="1"/>
            <a:endParaRPr lang="en-US" altLang="ja-JP" sz="2800" dirty="0"/>
          </a:p>
          <a:p>
            <a:pPr marL="201168" lvl="1" indent="0">
              <a:buNone/>
            </a:pPr>
            <a:endParaRPr lang="en-US" altLang="ja-JP" sz="2800" dirty="0"/>
          </a:p>
          <a:p>
            <a:pPr lvl="1"/>
            <a:r>
              <a:rPr lang="ja-JP" altLang="en-US" sz="2800" dirty="0"/>
              <a:t>母平均の検定（両側</a:t>
            </a:r>
            <a:r>
              <a:rPr lang="en-US" altLang="ja-JP" sz="2800" dirty="0"/>
              <a:t>t</a:t>
            </a:r>
            <a:r>
              <a:rPr lang="ja-JP" altLang="en-US" sz="2800" dirty="0"/>
              <a:t>検定）</a:t>
            </a:r>
            <a:endParaRPr lang="en-US" altLang="ja-JP" sz="2800" dirty="0"/>
          </a:p>
          <a:p>
            <a:pPr lvl="1"/>
            <a:r>
              <a:rPr lang="ja-JP" altLang="en-US" sz="2800" dirty="0"/>
              <a:t>母平均の検定（片側</a:t>
            </a:r>
            <a:r>
              <a:rPr lang="en-US" altLang="ja-JP" sz="2800" dirty="0"/>
              <a:t>t</a:t>
            </a:r>
            <a:r>
              <a:rPr lang="ja-JP" altLang="en-US" sz="2800" dirty="0"/>
              <a:t>検定）</a:t>
            </a:r>
            <a:endParaRPr lang="en-US" altLang="ja-JP" sz="2800" dirty="0"/>
          </a:p>
          <a:p>
            <a:pPr lvl="1"/>
            <a:r>
              <a:rPr lang="ja-JP" altLang="en-US" sz="2800" dirty="0"/>
              <a:t>２標本</a:t>
            </a:r>
            <a:r>
              <a:rPr lang="en-US" altLang="ja-JP" sz="2800" dirty="0"/>
              <a:t>t</a:t>
            </a:r>
            <a:r>
              <a:rPr lang="ja-JP" altLang="en-US" sz="2800" dirty="0"/>
              <a:t>検定</a:t>
            </a:r>
            <a:endParaRPr lang="en-US" altLang="ja-JP" sz="2800" dirty="0"/>
          </a:p>
          <a:p>
            <a:pPr lvl="1"/>
            <a:r>
              <a:rPr lang="ja-JP" altLang="en-US" sz="2800" dirty="0"/>
              <a:t>対応のない２標本</a:t>
            </a:r>
            <a:r>
              <a:rPr lang="en-US" altLang="ja-JP" sz="2800" dirty="0"/>
              <a:t>t</a:t>
            </a:r>
            <a:r>
              <a:rPr lang="ja-JP" altLang="en-US" sz="2800" dirty="0"/>
              <a:t>検定</a:t>
            </a:r>
            <a:endParaRPr lang="en-US" altLang="ja-JP" sz="2800" dirty="0"/>
          </a:p>
          <a:p>
            <a:pPr lvl="1"/>
            <a:r>
              <a:rPr lang="ja-JP" altLang="en-US" sz="2800" dirty="0"/>
              <a:t>対応のある２標本</a:t>
            </a:r>
            <a:r>
              <a:rPr lang="en-US" altLang="ja-JP" sz="2800" dirty="0"/>
              <a:t>t</a:t>
            </a:r>
            <a:r>
              <a:rPr lang="ja-JP" altLang="en-US" sz="2800" dirty="0"/>
              <a:t>検定</a:t>
            </a:r>
            <a:endParaRPr lang="en-US" altLang="ja-JP" sz="2800" dirty="0"/>
          </a:p>
        </p:txBody>
      </p:sp>
      <p:sp>
        <p:nvSpPr>
          <p:cNvPr id="4" name="スライド番号プレースホルダー 3">
            <a:extLst>
              <a:ext uri="{FF2B5EF4-FFF2-40B4-BE49-F238E27FC236}">
                <a16:creationId xmlns:a16="http://schemas.microsoft.com/office/drawing/2014/main" id="{133255A1-94C2-413A-BB8E-D7781277F484}"/>
              </a:ext>
            </a:extLst>
          </p:cNvPr>
          <p:cNvSpPr>
            <a:spLocks noGrp="1"/>
          </p:cNvSpPr>
          <p:nvPr>
            <p:ph type="sldNum" sz="quarter" idx="12"/>
          </p:nvPr>
        </p:nvSpPr>
        <p:spPr/>
        <p:txBody>
          <a:bodyPr/>
          <a:lstStyle/>
          <a:p>
            <a:fld id="{5BC5640E-2431-4F63-AA66-5212B94763CB}" type="slidenum">
              <a:rPr kumimoji="1" lang="ja-JP" altLang="en-US" smtClean="0"/>
              <a:t>2</a:t>
            </a:fld>
            <a:endParaRPr kumimoji="1" lang="ja-JP" altLang="en-US"/>
          </a:p>
        </p:txBody>
      </p:sp>
    </p:spTree>
    <p:extLst>
      <p:ext uri="{BB962C8B-B14F-4D97-AF65-F5344CB8AC3E}">
        <p14:creationId xmlns:p14="http://schemas.microsoft.com/office/powerpoint/2010/main" val="988930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両側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p:txBody>
          <a:bodyPr/>
          <a:lstStyle/>
          <a:p>
            <a:endParaRPr lang="en-US" altLang="ja-JP" dirty="0"/>
          </a:p>
          <a:p>
            <a:r>
              <a:rPr lang="ja-JP" altLang="en-US" dirty="0"/>
              <a:t>　母分散のわからない正規分布に従う数値群に対して行う検定</a:t>
            </a:r>
            <a:endParaRPr lang="en-US" altLang="ja-JP" dirty="0"/>
          </a:p>
          <a:p>
            <a:endParaRPr kumimoji="1" lang="en-US" altLang="ja-JP" dirty="0"/>
          </a:p>
          <a:p>
            <a:r>
              <a:rPr lang="ja-JP" altLang="en-US" dirty="0"/>
              <a:t>例題</a:t>
            </a:r>
            <a:endParaRPr lang="en-US" altLang="ja-JP" dirty="0"/>
          </a:p>
          <a:p>
            <a:r>
              <a:rPr lang="ja-JP" altLang="en-US" dirty="0"/>
              <a:t>　</a:t>
            </a:r>
            <a:r>
              <a:rPr kumimoji="1" lang="ja-JP" altLang="en-US" dirty="0"/>
              <a:t>ある工場では部品</a:t>
            </a:r>
            <a:r>
              <a:rPr kumimoji="1" lang="en-US" altLang="ja-JP" dirty="0"/>
              <a:t>A</a:t>
            </a:r>
            <a:r>
              <a:rPr kumimoji="1" lang="ja-JP" altLang="en-US" dirty="0"/>
              <a:t>を製造しています．製造された部品</a:t>
            </a:r>
            <a:r>
              <a:rPr kumimoji="1" lang="en-US" altLang="ja-JP" dirty="0"/>
              <a:t>A</a:t>
            </a:r>
            <a:r>
              <a:rPr kumimoji="1" lang="ja-JP" altLang="en-US" dirty="0"/>
              <a:t>の中からランダム</a:t>
            </a:r>
            <a:r>
              <a:rPr lang="ja-JP" altLang="en-US" dirty="0"/>
              <a:t>に</a:t>
            </a:r>
            <a:r>
              <a:rPr lang="en-US" altLang="ja-JP" dirty="0">
                <a:solidFill>
                  <a:schemeClr val="accent1"/>
                </a:solidFill>
              </a:rPr>
              <a:t>10</a:t>
            </a:r>
            <a:r>
              <a:rPr lang="ja-JP" altLang="en-US" dirty="0">
                <a:solidFill>
                  <a:schemeClr val="accent1"/>
                </a:solidFill>
              </a:rPr>
              <a:t>個</a:t>
            </a:r>
            <a:r>
              <a:rPr lang="ja-JP" altLang="en-US" dirty="0"/>
              <a:t>を選び長さを測定したところ，</a:t>
            </a:r>
            <a:r>
              <a:rPr lang="ja-JP" altLang="en-US" dirty="0">
                <a:solidFill>
                  <a:schemeClr val="accent1"/>
                </a:solidFill>
              </a:rPr>
              <a:t>平均値は</a:t>
            </a:r>
            <a:r>
              <a:rPr lang="en-US" altLang="ja-JP" dirty="0">
                <a:solidFill>
                  <a:schemeClr val="accent1"/>
                </a:solidFill>
              </a:rPr>
              <a:t>7.2cm</a:t>
            </a:r>
            <a:r>
              <a:rPr lang="ja-JP" altLang="en-US" dirty="0"/>
              <a:t>，</a:t>
            </a:r>
            <a:r>
              <a:rPr lang="ja-JP" altLang="en-US" dirty="0">
                <a:solidFill>
                  <a:schemeClr val="accent1"/>
                </a:solidFill>
              </a:rPr>
              <a:t>標準偏差は</a:t>
            </a:r>
            <a:r>
              <a:rPr lang="en-US" altLang="ja-JP" dirty="0">
                <a:solidFill>
                  <a:schemeClr val="accent1"/>
                </a:solidFill>
              </a:rPr>
              <a:t>0.2cm</a:t>
            </a:r>
            <a:r>
              <a:rPr lang="ja-JP" altLang="en-US" dirty="0"/>
              <a:t>でした。部品</a:t>
            </a:r>
            <a:r>
              <a:rPr lang="en-US" altLang="ja-JP" dirty="0"/>
              <a:t>A</a:t>
            </a:r>
            <a:r>
              <a:rPr lang="ja-JP" altLang="en-US" dirty="0"/>
              <a:t>の長さが</a:t>
            </a:r>
            <a:r>
              <a:rPr lang="ja-JP" altLang="en-US" u="sng" dirty="0"/>
              <a:t>正規分布</a:t>
            </a:r>
            <a:r>
              <a:rPr lang="ja-JP" altLang="en-US" dirty="0"/>
              <a:t>に従うとき、この工場で製造している</a:t>
            </a:r>
            <a:r>
              <a:rPr lang="ja-JP" altLang="en-US" dirty="0">
                <a:solidFill>
                  <a:srgbClr val="FF0000"/>
                </a:solidFill>
              </a:rPr>
              <a:t>部品</a:t>
            </a:r>
            <a:r>
              <a:rPr lang="en-US" altLang="ja-JP" dirty="0">
                <a:solidFill>
                  <a:srgbClr val="FF0000"/>
                </a:solidFill>
              </a:rPr>
              <a:t>A</a:t>
            </a:r>
            <a:r>
              <a:rPr lang="ja-JP" altLang="en-US" dirty="0">
                <a:solidFill>
                  <a:srgbClr val="FF0000"/>
                </a:solidFill>
              </a:rPr>
              <a:t>の長さは</a:t>
            </a:r>
            <a:r>
              <a:rPr lang="en-US" altLang="ja-JP" dirty="0">
                <a:solidFill>
                  <a:srgbClr val="FF0000"/>
                </a:solidFill>
              </a:rPr>
              <a:t>7.0cm</a:t>
            </a:r>
            <a:r>
              <a:rPr lang="ja-JP" altLang="en-US" dirty="0">
                <a:solidFill>
                  <a:srgbClr val="FF0000"/>
                </a:solidFill>
              </a:rPr>
              <a:t>といえるか．</a:t>
            </a:r>
            <a:endParaRPr kumimoji="1" lang="en-US" altLang="ja-JP" dirty="0"/>
          </a:p>
        </p:txBody>
      </p:sp>
      <p:sp>
        <p:nvSpPr>
          <p:cNvPr id="4" name="スライド番号プレースホルダー 3">
            <a:extLst>
              <a:ext uri="{FF2B5EF4-FFF2-40B4-BE49-F238E27FC236}">
                <a16:creationId xmlns:a16="http://schemas.microsoft.com/office/drawing/2014/main" id="{2983B19A-513F-4929-B559-7688DFCD0154}"/>
              </a:ext>
            </a:extLst>
          </p:cNvPr>
          <p:cNvSpPr>
            <a:spLocks noGrp="1"/>
          </p:cNvSpPr>
          <p:nvPr>
            <p:ph type="sldNum" sz="quarter" idx="12"/>
          </p:nvPr>
        </p:nvSpPr>
        <p:spPr/>
        <p:txBody>
          <a:bodyPr/>
          <a:lstStyle/>
          <a:p>
            <a:fld id="{5BC5640E-2431-4F63-AA66-5212B94763CB}" type="slidenum">
              <a:rPr kumimoji="1" lang="ja-JP" altLang="en-US" smtClean="0"/>
              <a:t>3</a:t>
            </a:fld>
            <a:endParaRPr kumimoji="1" lang="ja-JP" altLang="en-US"/>
          </a:p>
        </p:txBody>
      </p:sp>
    </p:spTree>
    <p:extLst>
      <p:ext uri="{BB962C8B-B14F-4D97-AF65-F5344CB8AC3E}">
        <p14:creationId xmlns:p14="http://schemas.microsoft.com/office/powerpoint/2010/main" val="106279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両側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822959" y="1845733"/>
            <a:ext cx="7543801" cy="4526491"/>
          </a:xfrm>
        </p:spPr>
        <p:txBody>
          <a:bodyPr>
            <a:normAutofit/>
          </a:bodyPr>
          <a:lstStyle/>
          <a:p>
            <a:r>
              <a:rPr lang="ja-JP" altLang="en-US" dirty="0"/>
              <a:t>１．仮説を立てる</a:t>
            </a:r>
            <a:endParaRPr lang="en-US" altLang="ja-JP" dirty="0"/>
          </a:p>
          <a:p>
            <a:r>
              <a:rPr kumimoji="1" lang="ja-JP" altLang="en-US" dirty="0"/>
              <a:t>　赤字の部分より帰無仮説は「部品</a:t>
            </a:r>
            <a:r>
              <a:rPr kumimoji="1" lang="en-US" altLang="ja-JP" dirty="0"/>
              <a:t>A</a:t>
            </a:r>
            <a:r>
              <a:rPr kumimoji="1" lang="ja-JP" altLang="en-US" dirty="0"/>
              <a:t>の長さは</a:t>
            </a:r>
            <a:r>
              <a:rPr kumimoji="1" lang="en-US" altLang="ja-JP" dirty="0"/>
              <a:t>7.0cm</a:t>
            </a:r>
            <a:r>
              <a:rPr kumimoji="1" lang="ja-JP" altLang="en-US" dirty="0"/>
              <a:t>である</a:t>
            </a:r>
            <a:r>
              <a:rPr lang="ja-JP" altLang="en-US" dirty="0"/>
              <a:t>」となる．</a:t>
            </a:r>
            <a:endParaRPr lang="en-US" altLang="ja-JP" dirty="0"/>
          </a:p>
          <a:p>
            <a:r>
              <a:rPr lang="ja-JP" altLang="en-US" dirty="0"/>
              <a:t>対立仮説は「部品</a:t>
            </a:r>
            <a:r>
              <a:rPr lang="en-US" altLang="ja-JP" dirty="0"/>
              <a:t>A</a:t>
            </a:r>
            <a:r>
              <a:rPr lang="ja-JP" altLang="en-US" dirty="0"/>
              <a:t>の長さは</a:t>
            </a:r>
            <a:r>
              <a:rPr lang="en-US" altLang="ja-JP" dirty="0"/>
              <a:t>7.0cm</a:t>
            </a:r>
            <a:r>
              <a:rPr lang="ja-JP" altLang="en-US" dirty="0"/>
              <a:t>でない」となる．</a:t>
            </a:r>
            <a:endParaRPr lang="en-US" altLang="ja-JP" dirty="0"/>
          </a:p>
          <a:p>
            <a:endParaRPr lang="en-US" altLang="ja-JP" dirty="0"/>
          </a:p>
          <a:p>
            <a:r>
              <a:rPr kumimoji="1" lang="ja-JP" altLang="en-US" dirty="0"/>
              <a:t>２．有意水準を設定する</a:t>
            </a:r>
            <a:endParaRPr kumimoji="1" lang="en-US" altLang="ja-JP" dirty="0"/>
          </a:p>
          <a:p>
            <a:r>
              <a:rPr lang="ja-JP" altLang="en-US" dirty="0"/>
              <a:t>　有意水準はここでは</a:t>
            </a:r>
            <a:r>
              <a:rPr lang="en-US" altLang="ja-JP" dirty="0"/>
              <a:t>0.05</a:t>
            </a:r>
            <a:r>
              <a:rPr lang="ja-JP" altLang="en-US" dirty="0"/>
              <a:t>とする．</a:t>
            </a:r>
            <a:endParaRPr lang="en-US" altLang="ja-JP" dirty="0"/>
          </a:p>
          <a:p>
            <a:r>
              <a:rPr lang="ja-JP" altLang="en-US" dirty="0"/>
              <a:t>両側検定なので統計数値表は　　　　　のものを使う．</a:t>
            </a:r>
            <a:endParaRPr lang="en-US" altLang="ja-JP" dirty="0"/>
          </a:p>
          <a:p>
            <a:endParaRPr lang="en-US" altLang="ja-JP" dirty="0"/>
          </a:p>
          <a:p>
            <a:r>
              <a:rPr lang="ja-JP" altLang="en-US" dirty="0"/>
              <a:t>３．適切な検定統計量を決める</a:t>
            </a:r>
            <a:endParaRPr lang="en-US" altLang="ja-JP" dirty="0"/>
          </a:p>
          <a:p>
            <a:r>
              <a:rPr lang="ja-JP" altLang="en-US" dirty="0"/>
              <a:t>　母分散がわからないので，不偏分散を用いる統計量</a:t>
            </a:r>
            <a:r>
              <a:rPr lang="en-US" altLang="ja-JP" dirty="0"/>
              <a:t>t</a:t>
            </a:r>
            <a:r>
              <a:rPr lang="ja-JP" altLang="en-US" dirty="0"/>
              <a:t>を用いる</a:t>
            </a:r>
            <a:r>
              <a:rPr lang="en-US" altLang="ja-JP" dirty="0"/>
              <a:t>.</a:t>
            </a:r>
          </a:p>
        </p:txBody>
      </p:sp>
      <p:sp>
        <p:nvSpPr>
          <p:cNvPr id="4" name="スライド番号プレースホルダー 3">
            <a:extLst>
              <a:ext uri="{FF2B5EF4-FFF2-40B4-BE49-F238E27FC236}">
                <a16:creationId xmlns:a16="http://schemas.microsoft.com/office/drawing/2014/main" id="{F39E5DF1-96B1-4B3B-9305-095B28A6667A}"/>
              </a:ext>
            </a:extLst>
          </p:cNvPr>
          <p:cNvSpPr>
            <a:spLocks noGrp="1"/>
          </p:cNvSpPr>
          <p:nvPr>
            <p:ph type="sldNum" sz="quarter" idx="12"/>
          </p:nvPr>
        </p:nvSpPr>
        <p:spPr/>
        <p:txBody>
          <a:bodyPr/>
          <a:lstStyle/>
          <a:p>
            <a:fld id="{5BC5640E-2431-4F63-AA66-5212B94763CB}" type="slidenum">
              <a:rPr kumimoji="1" lang="ja-JP" altLang="en-US" smtClean="0"/>
              <a:t>4</a:t>
            </a:fld>
            <a:endParaRPr kumimoji="1" lang="ja-JP" altLang="en-US"/>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622E6840-002B-436E-8092-CCA72941340C}"/>
                  </a:ext>
                </a:extLst>
              </p:cNvPr>
              <p:cNvSpPr txBox="1"/>
              <p:nvPr/>
            </p:nvSpPr>
            <p:spPr>
              <a:xfrm>
                <a:off x="3680459" y="4497943"/>
                <a:ext cx="18288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000" i="1" kern="1200" smtClean="0">
                              <a:solidFill>
                                <a:schemeClr val="tx1"/>
                              </a:solidFill>
                              <a:latin typeface="Cambria Math" panose="02040503050406030204" pitchFamily="18" charset="0"/>
                              <a:ea typeface="+mn-ea"/>
                              <a:cs typeface="+mn-cs"/>
                            </a:rPr>
                          </m:ctrlPr>
                        </m:sSubPr>
                        <m:e>
                          <m:r>
                            <a:rPr kumimoji="1" lang="ja-JP" altLang="en-US" sz="2000" i="1" kern="1200" smtClean="0">
                              <a:solidFill>
                                <a:schemeClr val="tx1"/>
                              </a:solidFill>
                              <a:latin typeface="Cambria Math" panose="02040503050406030204" pitchFamily="18" charset="0"/>
                              <a:ea typeface="+mn-ea"/>
                              <a:cs typeface="+mn-cs"/>
                            </a:rPr>
                            <m:t>𝑡</m:t>
                          </m:r>
                        </m:e>
                        <m:sub>
                          <m:r>
                            <a:rPr kumimoji="1" lang="ja-JP" altLang="en-US" sz="2000" i="1" kern="1200" smtClean="0">
                              <a:solidFill>
                                <a:schemeClr val="tx1"/>
                              </a:solidFill>
                              <a:latin typeface="Cambria Math" panose="02040503050406030204" pitchFamily="18" charset="0"/>
                              <a:ea typeface="+mn-ea"/>
                              <a:cs typeface="+mn-cs"/>
                            </a:rPr>
                            <m:t>0.025</m:t>
                          </m:r>
                        </m:sub>
                      </m:sSub>
                    </m:oMath>
                  </m:oMathPara>
                </a14:m>
                <a:endParaRPr kumimoji="1" lang="ja-JP" altLang="en-US" sz="2000" kern="1200" dirty="0">
                  <a:solidFill>
                    <a:schemeClr val="tx1"/>
                  </a:solidFill>
                  <a:ea typeface="+mn-ea"/>
                  <a:cs typeface="+mn-cs"/>
                </a:endParaRPr>
              </a:p>
            </p:txBody>
          </p:sp>
        </mc:Choice>
        <mc:Fallback xmlns="">
          <p:sp>
            <p:nvSpPr>
              <p:cNvPr id="5" name="テキスト ボックス 4">
                <a:extLst>
                  <a:ext uri="{FF2B5EF4-FFF2-40B4-BE49-F238E27FC236}">
                    <a16:creationId xmlns:a16="http://schemas.microsoft.com/office/drawing/2014/main" id="{622E6840-002B-436E-8092-CCA72941340C}"/>
                  </a:ext>
                </a:extLst>
              </p:cNvPr>
              <p:cNvSpPr txBox="1">
                <a:spLocks noRot="1" noChangeAspect="1" noMove="1" noResize="1" noEditPoints="1" noAdjustHandles="1" noChangeArrowheads="1" noChangeShapeType="1" noTextEdit="1"/>
              </p:cNvSpPr>
              <p:nvPr/>
            </p:nvSpPr>
            <p:spPr>
              <a:xfrm>
                <a:off x="3680459" y="4497943"/>
                <a:ext cx="1828800" cy="400110"/>
              </a:xfrm>
              <a:prstGeom prst="rect">
                <a:avLst/>
              </a:prstGeom>
              <a:blipFill>
                <a:blip r:embed="rId2"/>
                <a:stretch>
                  <a:fillRect b="-1538"/>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552088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両側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800099" y="2198159"/>
            <a:ext cx="7543801" cy="4023360"/>
          </a:xfrm>
        </p:spPr>
        <p:txBody>
          <a:bodyPr/>
          <a:lstStyle/>
          <a:p>
            <a:endParaRPr lang="en-US" altLang="ja-JP" dirty="0"/>
          </a:p>
          <a:p>
            <a:endParaRPr lang="en-US" altLang="ja-JP" dirty="0"/>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892DB920-FC2C-4ED5-B041-E1A583363A7A}"/>
                  </a:ext>
                </a:extLst>
              </p:cNvPr>
              <p:cNvSpPr txBox="1"/>
              <p:nvPr/>
            </p:nvSpPr>
            <p:spPr>
              <a:xfrm>
                <a:off x="-680085" y="3124360"/>
                <a:ext cx="6096000" cy="118955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panose="02040503050406030204" pitchFamily="18" charset="0"/>
                          <a:ea typeface="Cambria Math" panose="02040503050406030204" pitchFamily="18" charset="0"/>
                        </a:rPr>
                        <m:t>𝑡</m:t>
                      </m:r>
                      <m:r>
                        <a:rPr kumimoji="1" lang="en-US" altLang="ja-JP" sz="2800" i="1" smtClean="0">
                          <a:latin typeface="Cambria Math" panose="02040503050406030204" pitchFamily="18" charset="0"/>
                          <a:ea typeface="Cambria Math" panose="02040503050406030204" pitchFamily="18" charset="0"/>
                        </a:rPr>
                        <m:t>=</m:t>
                      </m:r>
                      <m:f>
                        <m:fPr>
                          <m:ctrlPr>
                            <a:rPr kumimoji="1" lang="en-US" altLang="ja-JP" sz="2800" i="1" smtClean="0">
                              <a:latin typeface="Cambria Math" panose="02040503050406030204" pitchFamily="18" charset="0"/>
                            </a:rPr>
                          </m:ctrlPr>
                        </m:fPr>
                        <m:num>
                          <m:acc>
                            <m:accPr>
                              <m:chr m:val="̅"/>
                              <m:ctrlPr>
                                <a:rPr kumimoji="1" lang="en-US" altLang="ja-JP" sz="2800" i="1" smtClean="0">
                                  <a:latin typeface="Cambria Math" panose="02040503050406030204" pitchFamily="18" charset="0"/>
                                </a:rPr>
                              </m:ctrlPr>
                            </m:accPr>
                            <m:e>
                              <m:r>
                                <a:rPr kumimoji="1" lang="en-US" altLang="ja-JP" sz="2800" i="1" smtClean="0">
                                  <a:latin typeface="Cambria Math" panose="02040503050406030204" pitchFamily="18" charset="0"/>
                                </a:rPr>
                                <m:t>𝑥</m:t>
                              </m:r>
                            </m:e>
                          </m:acc>
                          <m:r>
                            <a:rPr kumimoji="1" lang="en-US" altLang="ja-JP" sz="2800" i="1" smtClean="0">
                              <a:latin typeface="Cambria Math" panose="02040503050406030204" pitchFamily="18" charset="0"/>
                            </a:rPr>
                            <m:t>−</m:t>
                          </m:r>
                          <m:r>
                            <a:rPr kumimoji="1" lang="en-US" altLang="ja-JP" sz="2800" i="1" smtClean="0">
                              <a:latin typeface="Cambria Math" panose="02040503050406030204" pitchFamily="18" charset="0"/>
                            </a:rPr>
                            <m:t>𝜇</m:t>
                          </m:r>
                        </m:num>
                        <m:den>
                          <m:f>
                            <m:fPr>
                              <m:ctrlPr>
                                <a:rPr kumimoji="1" lang="en-US" altLang="ja-JP" sz="2800" i="1" smtClean="0">
                                  <a:latin typeface="Cambria Math" panose="02040503050406030204" pitchFamily="18" charset="0"/>
                                </a:rPr>
                              </m:ctrlPr>
                            </m:fPr>
                            <m:num>
                              <m:r>
                                <a:rPr kumimoji="1" lang="en-US" altLang="ja-JP" sz="2800" b="0" i="1" smtClean="0">
                                  <a:latin typeface="Cambria Math" panose="02040503050406030204" pitchFamily="18" charset="0"/>
                                </a:rPr>
                                <m:t>𝑠</m:t>
                              </m:r>
                            </m:num>
                            <m:den>
                              <m:rad>
                                <m:radPr>
                                  <m:degHide m:val="on"/>
                                  <m:ctrlPr>
                                    <a:rPr kumimoji="1" lang="en-US" altLang="ja-JP" sz="2800" i="1" smtClean="0">
                                      <a:latin typeface="Cambria Math" panose="02040503050406030204" pitchFamily="18" charset="0"/>
                                    </a:rPr>
                                  </m:ctrlPr>
                                </m:radPr>
                                <m:deg/>
                                <m:e>
                                  <m:r>
                                    <a:rPr kumimoji="1" lang="en-US" altLang="ja-JP" sz="2800" b="0" i="1" smtClean="0">
                                      <a:latin typeface="Cambria Math" panose="02040503050406030204" pitchFamily="18" charset="0"/>
                                    </a:rPr>
                                    <m:t>𝑛</m:t>
                                  </m:r>
                                </m:e>
                              </m:rad>
                            </m:den>
                          </m:f>
                        </m:den>
                      </m:f>
                    </m:oMath>
                  </m:oMathPara>
                </a14:m>
                <a:endParaRPr kumimoji="1" lang="ja-JP" altLang="en-US" sz="2800" dirty="0"/>
              </a:p>
            </p:txBody>
          </p:sp>
        </mc:Choice>
        <mc:Fallback xmlns="">
          <p:sp>
            <p:nvSpPr>
              <p:cNvPr id="4" name="テキスト ボックス 3">
                <a:extLst>
                  <a:ext uri="{FF2B5EF4-FFF2-40B4-BE49-F238E27FC236}">
                    <a16:creationId xmlns:a16="http://schemas.microsoft.com/office/drawing/2014/main" id="{892DB920-FC2C-4ED5-B041-E1A583363A7A}"/>
                  </a:ext>
                </a:extLst>
              </p:cNvPr>
              <p:cNvSpPr txBox="1">
                <a:spLocks noRot="1" noChangeAspect="1" noMove="1" noResize="1" noEditPoints="1" noAdjustHandles="1" noChangeArrowheads="1" noChangeShapeType="1" noTextEdit="1"/>
              </p:cNvSpPr>
              <p:nvPr/>
            </p:nvSpPr>
            <p:spPr>
              <a:xfrm>
                <a:off x="-680085" y="3124360"/>
                <a:ext cx="6096000" cy="1189556"/>
              </a:xfrm>
              <a:prstGeom prst="rect">
                <a:avLst/>
              </a:prstGeom>
              <a:blipFill>
                <a:blip r:embed="rId2"/>
                <a:stretch>
                  <a:fillRect/>
                </a:stretch>
              </a:blipFill>
            </p:spPr>
            <p:txBody>
              <a:bodyPr/>
              <a:lstStyle/>
              <a:p>
                <a:r>
                  <a:rPr lang="ja-JP" altLang="en-US">
                    <a:noFill/>
                  </a:rPr>
                  <a:t> </a:t>
                </a:r>
              </a:p>
            </p:txBody>
          </p:sp>
        </mc:Fallback>
      </mc:AlternateContent>
      <p:sp>
        <p:nvSpPr>
          <p:cNvPr id="5" name="テキスト ボックス 4">
            <a:extLst>
              <a:ext uri="{FF2B5EF4-FFF2-40B4-BE49-F238E27FC236}">
                <a16:creationId xmlns:a16="http://schemas.microsoft.com/office/drawing/2014/main" id="{5879CF43-9A4E-474C-88CD-82C28F372180}"/>
              </a:ext>
            </a:extLst>
          </p:cNvPr>
          <p:cNvSpPr txBox="1"/>
          <p:nvPr/>
        </p:nvSpPr>
        <p:spPr>
          <a:xfrm>
            <a:off x="800099" y="2395222"/>
            <a:ext cx="6829425" cy="369332"/>
          </a:xfrm>
          <a:prstGeom prst="rect">
            <a:avLst/>
          </a:prstGeom>
          <a:noFill/>
        </p:spPr>
        <p:txBody>
          <a:bodyPr wrap="square" rtlCol="0">
            <a:spAutoFit/>
          </a:bodyPr>
          <a:lstStyle/>
          <a:p>
            <a:r>
              <a:rPr kumimoji="1" lang="ja-JP" altLang="en-US" dirty="0"/>
              <a:t>統計量</a:t>
            </a:r>
            <a:r>
              <a:rPr kumimoji="1" lang="en-US" altLang="ja-JP" dirty="0"/>
              <a:t>t</a:t>
            </a:r>
            <a:r>
              <a:rPr kumimoji="1" lang="ja-JP" altLang="en-US" dirty="0"/>
              <a:t>は次の式を使う</a:t>
            </a:r>
            <a:r>
              <a:rPr kumimoji="1" lang="en-US" altLang="ja-JP" dirty="0"/>
              <a:t>.</a:t>
            </a:r>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2F00C159-9FF9-480E-8D5D-679A53F79F42}"/>
                  </a:ext>
                </a:extLst>
              </p:cNvPr>
              <p:cNvSpPr txBox="1"/>
              <p:nvPr/>
            </p:nvSpPr>
            <p:spPr>
              <a:xfrm>
                <a:off x="3539491" y="2764554"/>
                <a:ext cx="5328284" cy="974626"/>
              </a:xfrm>
              <a:prstGeom prst="rect">
                <a:avLst/>
              </a:prstGeom>
              <a:noFill/>
            </p:spPr>
            <p:txBody>
              <a:bodyPr wrap="square" lIns="0" tIns="0" rIns="0" bIns="0" rtlCol="0">
                <a:spAutoFit/>
              </a:bodyPr>
              <a:lstStyle/>
              <a:p>
                <a:endParaRPr kumimoji="1" lang="en-US" altLang="ja-JP" sz="2000" i="1" dirty="0">
                  <a:latin typeface="Cambria Math" panose="02040503050406030204" pitchFamily="18" charset="0"/>
                </a:endParaRPr>
              </a:p>
              <a:p>
                <a:r>
                  <a:rPr kumimoji="1" lang="en-US" altLang="ja-JP" sz="2000" dirty="0"/>
                  <a:t>        s</a:t>
                </a:r>
                <a14:m>
                  <m:oMath xmlns:m="http://schemas.openxmlformats.org/officeDocument/2006/math">
                    <m:r>
                      <a:rPr kumimoji="1" lang="ja-JP" altLang="en-US" sz="2000" i="1" dirty="0">
                        <a:latin typeface="Cambria Math" panose="02040503050406030204" pitchFamily="18" charset="0"/>
                      </a:rPr>
                      <m:t>　</m:t>
                    </m:r>
                    <m:r>
                      <a:rPr kumimoji="1" lang="ja-JP" altLang="en-US" sz="2000" i="1">
                        <a:latin typeface="Cambria Math" panose="02040503050406030204" pitchFamily="18" charset="0"/>
                      </a:rPr>
                      <m:t>：</m:t>
                    </m:r>
                    <m:r>
                      <a:rPr kumimoji="1" lang="en-US" altLang="ja-JP" sz="2000" b="0" i="1" smtClean="0">
                        <a:latin typeface="Cambria Math" panose="02040503050406030204" pitchFamily="18" charset="0"/>
                      </a:rPr>
                      <m:t> </m:t>
                    </m:r>
                    <m:r>
                      <a:rPr kumimoji="1" lang="en-US" altLang="ja-JP" sz="2000" b="0" i="0" smtClean="0">
                        <a:latin typeface="Cambria Math" panose="02040503050406030204" pitchFamily="18" charset="0"/>
                      </a:rPr>
                      <m:t> </m:t>
                    </m:r>
                  </m:oMath>
                </a14:m>
                <a:r>
                  <a:rPr kumimoji="1" lang="ja-JP" altLang="en-US" sz="2000" dirty="0"/>
                  <a:t>不偏分散の平方根（標準偏差）</a:t>
                </a:r>
                <a:endParaRPr kumimoji="1" lang="en-US" altLang="ja-JP" sz="2000" dirty="0"/>
              </a:p>
              <a:p>
                <a:r>
                  <a:rPr kumimoji="1" lang="ja-JP" altLang="en-US" dirty="0"/>
                  <a:t>         </a:t>
                </a:r>
                <a:r>
                  <a:rPr kumimoji="1" lang="en-US" altLang="ja-JP" sz="2000" dirty="0"/>
                  <a:t>n   :</a:t>
                </a:r>
                <a:r>
                  <a:rPr kumimoji="1" lang="ja-JP" altLang="en-US" sz="2000" dirty="0"/>
                  <a:t>   サンプル数</a:t>
                </a:r>
                <a:endParaRPr kumimoji="1" lang="en-US" altLang="ja-JP" sz="2000" dirty="0"/>
              </a:p>
            </p:txBody>
          </p:sp>
        </mc:Choice>
        <mc:Fallback xmlns="">
          <p:sp>
            <p:nvSpPr>
              <p:cNvPr id="6" name="テキスト ボックス 5">
                <a:extLst>
                  <a:ext uri="{FF2B5EF4-FFF2-40B4-BE49-F238E27FC236}">
                    <a16:creationId xmlns:a16="http://schemas.microsoft.com/office/drawing/2014/main" id="{2F00C159-9FF9-480E-8D5D-679A53F79F42}"/>
                  </a:ext>
                </a:extLst>
              </p:cNvPr>
              <p:cNvSpPr txBox="1">
                <a:spLocks noRot="1" noChangeAspect="1" noMove="1" noResize="1" noEditPoints="1" noAdjustHandles="1" noChangeArrowheads="1" noChangeShapeType="1" noTextEdit="1"/>
              </p:cNvSpPr>
              <p:nvPr/>
            </p:nvSpPr>
            <p:spPr>
              <a:xfrm>
                <a:off x="3539491" y="2764554"/>
                <a:ext cx="5328284" cy="974626"/>
              </a:xfrm>
              <a:prstGeom prst="rect">
                <a:avLst/>
              </a:prstGeom>
              <a:blipFill>
                <a:blip r:embed="rId3"/>
                <a:stretch>
                  <a:fillRect b="-1572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DF952BED-FB24-4707-AD55-832A7804B80B}"/>
                  </a:ext>
                </a:extLst>
              </p:cNvPr>
              <p:cNvSpPr txBox="1"/>
              <p:nvPr/>
            </p:nvSpPr>
            <p:spPr>
              <a:xfrm>
                <a:off x="3706176" y="3786656"/>
                <a:ext cx="78581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000" i="1" smtClean="0">
                          <a:latin typeface="Cambria Math" panose="02040503050406030204" pitchFamily="18" charset="0"/>
                        </a:rPr>
                        <m:t>𝜇</m:t>
                      </m:r>
                    </m:oMath>
                  </m:oMathPara>
                </a14:m>
                <a:endParaRPr kumimoji="1" lang="ja-JP" altLang="en-US" sz="2000" dirty="0"/>
              </a:p>
            </p:txBody>
          </p:sp>
        </mc:Choice>
        <mc:Fallback xmlns="">
          <p:sp>
            <p:nvSpPr>
              <p:cNvPr id="7" name="テキスト ボックス 6">
                <a:extLst>
                  <a:ext uri="{FF2B5EF4-FFF2-40B4-BE49-F238E27FC236}">
                    <a16:creationId xmlns:a16="http://schemas.microsoft.com/office/drawing/2014/main" id="{DF952BED-FB24-4707-AD55-832A7804B80B}"/>
                  </a:ext>
                </a:extLst>
              </p:cNvPr>
              <p:cNvSpPr txBox="1">
                <a:spLocks noRot="1" noChangeAspect="1" noMove="1" noResize="1" noEditPoints="1" noAdjustHandles="1" noChangeArrowheads="1" noChangeShapeType="1" noTextEdit="1"/>
              </p:cNvSpPr>
              <p:nvPr/>
            </p:nvSpPr>
            <p:spPr>
              <a:xfrm>
                <a:off x="3706176" y="3786656"/>
                <a:ext cx="785813" cy="307777"/>
              </a:xfrm>
              <a:prstGeom prst="rect">
                <a:avLst/>
              </a:prstGeom>
              <a:blipFill>
                <a:blip r:embed="rId4"/>
                <a:stretch>
                  <a:fillRect b="-2156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0FDF55FC-D90D-4B3D-9646-BBB751C6FD25}"/>
                  </a:ext>
                </a:extLst>
              </p:cNvPr>
              <p:cNvSpPr txBox="1"/>
              <p:nvPr/>
            </p:nvSpPr>
            <p:spPr>
              <a:xfrm>
                <a:off x="3591875" y="4202806"/>
                <a:ext cx="101441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ja-JP" altLang="en-US" sz="2000" i="1" smtClean="0">
                              <a:latin typeface="Cambria Math" panose="02040503050406030204" pitchFamily="18" charset="0"/>
                            </a:rPr>
                          </m:ctrlPr>
                        </m:accPr>
                        <m:e>
                          <m:r>
                            <a:rPr kumimoji="1" lang="ja-JP" altLang="en-US" sz="2000" i="1" smtClean="0">
                              <a:latin typeface="Cambria Math" panose="02040503050406030204" pitchFamily="18" charset="0"/>
                            </a:rPr>
                            <m:t>𝑥</m:t>
                          </m:r>
                        </m:e>
                      </m:acc>
                    </m:oMath>
                  </m:oMathPara>
                </a14:m>
                <a:endParaRPr kumimoji="1" lang="ja-JP" altLang="en-US" sz="2000" dirty="0"/>
              </a:p>
            </p:txBody>
          </p:sp>
        </mc:Choice>
        <mc:Fallback xmlns="">
          <p:sp>
            <p:nvSpPr>
              <p:cNvPr id="8" name="テキスト ボックス 7">
                <a:extLst>
                  <a:ext uri="{FF2B5EF4-FFF2-40B4-BE49-F238E27FC236}">
                    <a16:creationId xmlns:a16="http://schemas.microsoft.com/office/drawing/2014/main" id="{0FDF55FC-D90D-4B3D-9646-BBB751C6FD25}"/>
                  </a:ext>
                </a:extLst>
              </p:cNvPr>
              <p:cNvSpPr txBox="1">
                <a:spLocks noRot="1" noChangeAspect="1" noMove="1" noResize="1" noEditPoints="1" noAdjustHandles="1" noChangeArrowheads="1" noChangeShapeType="1" noTextEdit="1"/>
              </p:cNvSpPr>
              <p:nvPr/>
            </p:nvSpPr>
            <p:spPr>
              <a:xfrm>
                <a:off x="3591875" y="4202806"/>
                <a:ext cx="1014413" cy="307777"/>
              </a:xfrm>
              <a:prstGeom prst="rect">
                <a:avLst/>
              </a:prstGeom>
              <a:blipFill>
                <a:blip r:embed="rId5"/>
                <a:stretch>
                  <a:fillRect/>
                </a:stretch>
              </a:blipFill>
            </p:spPr>
            <p:txBody>
              <a:bodyPr/>
              <a:lstStyle/>
              <a:p>
                <a:r>
                  <a:rPr lang="ja-JP" altLang="en-US">
                    <a:noFill/>
                  </a:rPr>
                  <a:t> </a:t>
                </a:r>
              </a:p>
            </p:txBody>
          </p:sp>
        </mc:Fallback>
      </mc:AlternateContent>
      <p:sp>
        <p:nvSpPr>
          <p:cNvPr id="9" name="テキスト ボックス 8">
            <a:extLst>
              <a:ext uri="{FF2B5EF4-FFF2-40B4-BE49-F238E27FC236}">
                <a16:creationId xmlns:a16="http://schemas.microsoft.com/office/drawing/2014/main" id="{EDE20A44-F2D1-4504-B7CA-D117F06C5DC8}"/>
              </a:ext>
            </a:extLst>
          </p:cNvPr>
          <p:cNvSpPr txBox="1"/>
          <p:nvPr/>
        </p:nvSpPr>
        <p:spPr>
          <a:xfrm>
            <a:off x="4215764" y="3755878"/>
            <a:ext cx="2009775" cy="369332"/>
          </a:xfrm>
          <a:prstGeom prst="rect">
            <a:avLst/>
          </a:prstGeom>
          <a:noFill/>
        </p:spPr>
        <p:txBody>
          <a:bodyPr wrap="square" rtlCol="0">
            <a:spAutoFit/>
          </a:bodyPr>
          <a:lstStyle/>
          <a:p>
            <a:r>
              <a:rPr kumimoji="1" lang="ja-JP" altLang="en-US" dirty="0"/>
              <a:t>：　仮定した母平均</a:t>
            </a:r>
          </a:p>
        </p:txBody>
      </p:sp>
      <p:sp>
        <p:nvSpPr>
          <p:cNvPr id="10" name="テキスト ボックス 9">
            <a:extLst>
              <a:ext uri="{FF2B5EF4-FFF2-40B4-BE49-F238E27FC236}">
                <a16:creationId xmlns:a16="http://schemas.microsoft.com/office/drawing/2014/main" id="{5D975F2E-B106-495A-B715-160ACB4A87CF}"/>
              </a:ext>
            </a:extLst>
          </p:cNvPr>
          <p:cNvSpPr txBox="1"/>
          <p:nvPr/>
        </p:nvSpPr>
        <p:spPr>
          <a:xfrm>
            <a:off x="4215764" y="4136727"/>
            <a:ext cx="2009775" cy="369332"/>
          </a:xfrm>
          <a:prstGeom prst="rect">
            <a:avLst/>
          </a:prstGeom>
          <a:noFill/>
        </p:spPr>
        <p:txBody>
          <a:bodyPr wrap="square" rtlCol="0">
            <a:spAutoFit/>
          </a:bodyPr>
          <a:lstStyle/>
          <a:p>
            <a:r>
              <a:rPr kumimoji="1" lang="ja-JP" altLang="en-US" dirty="0"/>
              <a:t>：　標本平均</a:t>
            </a:r>
          </a:p>
        </p:txBody>
      </p:sp>
      <p:sp>
        <p:nvSpPr>
          <p:cNvPr id="11" name="スライド番号プレースホルダー 10">
            <a:extLst>
              <a:ext uri="{FF2B5EF4-FFF2-40B4-BE49-F238E27FC236}">
                <a16:creationId xmlns:a16="http://schemas.microsoft.com/office/drawing/2014/main" id="{E440A1F0-2153-4036-8F2D-B3A8366BC655}"/>
              </a:ext>
            </a:extLst>
          </p:cNvPr>
          <p:cNvSpPr>
            <a:spLocks noGrp="1"/>
          </p:cNvSpPr>
          <p:nvPr>
            <p:ph type="sldNum" sz="quarter" idx="12"/>
          </p:nvPr>
        </p:nvSpPr>
        <p:spPr/>
        <p:txBody>
          <a:bodyPr/>
          <a:lstStyle/>
          <a:p>
            <a:fld id="{5BC5640E-2431-4F63-AA66-5212B94763CB}" type="slidenum">
              <a:rPr kumimoji="1" lang="ja-JP" altLang="en-US" smtClean="0"/>
              <a:t>5</a:t>
            </a:fld>
            <a:endParaRPr kumimoji="1" lang="ja-JP" altLang="en-US"/>
          </a:p>
        </p:txBody>
      </p:sp>
    </p:spTree>
    <p:extLst>
      <p:ext uri="{BB962C8B-B14F-4D97-AF65-F5344CB8AC3E}">
        <p14:creationId xmlns:p14="http://schemas.microsoft.com/office/powerpoint/2010/main" val="3777934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両側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327180" y="3108960"/>
            <a:ext cx="7543801" cy="4023360"/>
          </a:xfrm>
        </p:spPr>
        <p:txBody>
          <a:bodyPr/>
          <a:lstStyle/>
          <a:p>
            <a:endParaRPr lang="en-US" altLang="ja-JP" dirty="0"/>
          </a:p>
          <a:p>
            <a:endParaRPr lang="en-US" altLang="ja-JP" dirty="0"/>
          </a:p>
          <a:p>
            <a:endParaRPr lang="en-US" altLang="ja-JP" dirty="0"/>
          </a:p>
          <a:p>
            <a:pPr marL="0" indent="0">
              <a:buNone/>
            </a:pPr>
            <a:endParaRPr lang="en-US" altLang="ja-JP" dirty="0"/>
          </a:p>
          <a:p>
            <a:pPr marL="0" indent="0">
              <a:buNone/>
            </a:pPr>
            <a:endParaRPr lang="en-US" altLang="ja-JP" dirty="0"/>
          </a:p>
          <a:p>
            <a:pPr marL="0" indent="0">
              <a:buNone/>
            </a:pPr>
            <a:r>
              <a:rPr lang="en-US" altLang="ja-JP" dirty="0"/>
              <a:t>		</a:t>
            </a:r>
            <a:r>
              <a:rPr lang="ja-JP" altLang="en-US" sz="2400" dirty="0"/>
              <a:t>統計量ｔは≒</a:t>
            </a:r>
            <a:r>
              <a:rPr lang="en-US" altLang="ja-JP" sz="2400" dirty="0"/>
              <a:t>3.16</a:t>
            </a:r>
            <a:r>
              <a:rPr lang="ja-JP" altLang="en-US" sz="2400" dirty="0"/>
              <a:t>となる</a:t>
            </a:r>
            <a:r>
              <a:rPr lang="ja-JP" altLang="en-US" dirty="0"/>
              <a:t>．</a:t>
            </a:r>
            <a:endParaRPr lang="en-US" altLang="ja-JP" dirty="0"/>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892DB920-FC2C-4ED5-B041-E1A583363A7A}"/>
                  </a:ext>
                </a:extLst>
              </p:cNvPr>
              <p:cNvSpPr txBox="1"/>
              <p:nvPr/>
            </p:nvSpPr>
            <p:spPr>
              <a:xfrm>
                <a:off x="-632460" y="3604164"/>
                <a:ext cx="5756910" cy="127490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panose="02040503050406030204" pitchFamily="18" charset="0"/>
                          <a:ea typeface="Cambria Math" panose="02040503050406030204" pitchFamily="18" charset="0"/>
                        </a:rPr>
                        <m:t>𝑡</m:t>
                      </m:r>
                      <m:r>
                        <a:rPr kumimoji="1" lang="en-US" altLang="ja-JP" sz="2800" i="1" smtClean="0">
                          <a:latin typeface="Cambria Math" panose="02040503050406030204" pitchFamily="18" charset="0"/>
                          <a:ea typeface="Cambria Math" panose="02040503050406030204" pitchFamily="18" charset="0"/>
                        </a:rPr>
                        <m:t>=</m:t>
                      </m:r>
                      <m:f>
                        <m:fPr>
                          <m:ctrlPr>
                            <a:rPr kumimoji="1" lang="en-US" altLang="ja-JP" sz="2800" i="1" smtClean="0">
                              <a:latin typeface="Cambria Math" panose="02040503050406030204" pitchFamily="18" charset="0"/>
                            </a:rPr>
                          </m:ctrlPr>
                        </m:fPr>
                        <m:num>
                          <m:r>
                            <a:rPr kumimoji="1" lang="en-US" altLang="ja-JP" sz="2800" b="0" i="1" smtClean="0">
                              <a:latin typeface="Cambria Math" panose="02040503050406030204" pitchFamily="18" charset="0"/>
                            </a:rPr>
                            <m:t>7.2</m:t>
                          </m:r>
                          <m:r>
                            <a:rPr kumimoji="1" lang="en-US" altLang="ja-JP" sz="2800" i="1" smtClean="0">
                              <a:latin typeface="Cambria Math" panose="02040503050406030204" pitchFamily="18" charset="0"/>
                            </a:rPr>
                            <m:t>−</m:t>
                          </m:r>
                          <m:r>
                            <a:rPr kumimoji="1" lang="en-US" altLang="ja-JP" sz="2800" b="0" i="1" smtClean="0">
                              <a:latin typeface="Cambria Math" panose="02040503050406030204" pitchFamily="18" charset="0"/>
                            </a:rPr>
                            <m:t>7.0</m:t>
                          </m:r>
                        </m:num>
                        <m:den>
                          <m:f>
                            <m:fPr>
                              <m:ctrlPr>
                                <a:rPr kumimoji="1" lang="en-US" altLang="ja-JP" sz="2800" i="1" smtClean="0">
                                  <a:latin typeface="Cambria Math" panose="02040503050406030204" pitchFamily="18" charset="0"/>
                                </a:rPr>
                              </m:ctrlPr>
                            </m:fPr>
                            <m:num>
                              <m:r>
                                <a:rPr kumimoji="1" lang="en-US" altLang="ja-JP" sz="2800" b="0" i="1" smtClean="0">
                                  <a:latin typeface="Cambria Math" panose="02040503050406030204" pitchFamily="18" charset="0"/>
                                </a:rPr>
                                <m:t>0.2</m:t>
                              </m:r>
                            </m:num>
                            <m:den>
                              <m:rad>
                                <m:radPr>
                                  <m:degHide m:val="on"/>
                                  <m:ctrlPr>
                                    <a:rPr kumimoji="1" lang="en-US" altLang="ja-JP" sz="2800" i="1" smtClean="0">
                                      <a:latin typeface="Cambria Math" panose="02040503050406030204" pitchFamily="18" charset="0"/>
                                    </a:rPr>
                                  </m:ctrlPr>
                                </m:radPr>
                                <m:deg/>
                                <m:e>
                                  <m:r>
                                    <a:rPr kumimoji="1" lang="en-US" altLang="ja-JP" sz="2800" b="0" i="1" smtClean="0">
                                      <a:latin typeface="Cambria Math" panose="02040503050406030204" pitchFamily="18" charset="0"/>
                                    </a:rPr>
                                    <m:t>10</m:t>
                                  </m:r>
                                </m:e>
                              </m:rad>
                            </m:den>
                          </m:f>
                        </m:den>
                      </m:f>
                    </m:oMath>
                  </m:oMathPara>
                </a14:m>
                <a:endParaRPr kumimoji="1" lang="ja-JP" altLang="en-US" sz="2800" dirty="0"/>
              </a:p>
            </p:txBody>
          </p:sp>
        </mc:Choice>
        <mc:Fallback xmlns="">
          <p:sp>
            <p:nvSpPr>
              <p:cNvPr id="4" name="テキスト ボックス 3">
                <a:extLst>
                  <a:ext uri="{FF2B5EF4-FFF2-40B4-BE49-F238E27FC236}">
                    <a16:creationId xmlns:a16="http://schemas.microsoft.com/office/drawing/2014/main" id="{892DB920-FC2C-4ED5-B041-E1A583363A7A}"/>
                  </a:ext>
                </a:extLst>
              </p:cNvPr>
              <p:cNvSpPr txBox="1">
                <a:spLocks noRot="1" noChangeAspect="1" noMove="1" noResize="1" noEditPoints="1" noAdjustHandles="1" noChangeArrowheads="1" noChangeShapeType="1" noTextEdit="1"/>
              </p:cNvSpPr>
              <p:nvPr/>
            </p:nvSpPr>
            <p:spPr>
              <a:xfrm>
                <a:off x="-632460" y="3604164"/>
                <a:ext cx="5756910" cy="1274901"/>
              </a:xfrm>
              <a:prstGeom prst="rect">
                <a:avLst/>
              </a:prstGeom>
              <a:blipFill>
                <a:blip r:embed="rId2"/>
                <a:stretch>
                  <a:fillRect/>
                </a:stretch>
              </a:blipFill>
            </p:spPr>
            <p:txBody>
              <a:bodyPr/>
              <a:lstStyle/>
              <a:p>
                <a:r>
                  <a:rPr lang="ja-JP" altLang="en-US">
                    <a:noFill/>
                  </a:rPr>
                  <a:t> </a:t>
                </a:r>
              </a:p>
            </p:txBody>
          </p:sp>
        </mc:Fallback>
      </mc:AlternateContent>
      <p:sp>
        <p:nvSpPr>
          <p:cNvPr id="5" name="テキスト ボックス 4">
            <a:extLst>
              <a:ext uri="{FF2B5EF4-FFF2-40B4-BE49-F238E27FC236}">
                <a16:creationId xmlns:a16="http://schemas.microsoft.com/office/drawing/2014/main" id="{5879CF43-9A4E-474C-88CD-82C28F372180}"/>
              </a:ext>
            </a:extLst>
          </p:cNvPr>
          <p:cNvSpPr txBox="1"/>
          <p:nvPr/>
        </p:nvSpPr>
        <p:spPr>
          <a:xfrm>
            <a:off x="800099" y="2395222"/>
            <a:ext cx="6829425" cy="707886"/>
          </a:xfrm>
          <a:prstGeom prst="rect">
            <a:avLst/>
          </a:prstGeom>
          <a:noFill/>
        </p:spPr>
        <p:txBody>
          <a:bodyPr wrap="square" rtlCol="0">
            <a:spAutoFit/>
          </a:bodyPr>
          <a:lstStyle/>
          <a:p>
            <a:r>
              <a:rPr kumimoji="1" lang="ja-JP" altLang="en-US" sz="2000" dirty="0"/>
              <a:t>例題のサンプル数１０，標準偏差</a:t>
            </a:r>
            <a:r>
              <a:rPr kumimoji="1" lang="en-US" altLang="ja-JP" sz="2000" dirty="0"/>
              <a:t>0.2</a:t>
            </a:r>
            <a:r>
              <a:rPr kumimoji="1" lang="ja-JP" altLang="en-US" sz="2000" dirty="0" err="1"/>
              <a:t>，</a:t>
            </a:r>
            <a:r>
              <a:rPr kumimoji="1" lang="ja-JP" altLang="en-US" sz="2000" dirty="0"/>
              <a:t>仮定した母平均</a:t>
            </a:r>
            <a:r>
              <a:rPr kumimoji="1" lang="en-US" altLang="ja-JP" sz="2000" dirty="0"/>
              <a:t>7.0</a:t>
            </a:r>
            <a:r>
              <a:rPr kumimoji="1" lang="ja-JP" altLang="en-US" sz="2000" dirty="0" err="1"/>
              <a:t>，</a:t>
            </a:r>
            <a:endParaRPr kumimoji="1" lang="en-US" altLang="ja-JP" sz="2000" dirty="0"/>
          </a:p>
          <a:p>
            <a:r>
              <a:rPr kumimoji="1" lang="ja-JP" altLang="en-US" sz="2000" dirty="0"/>
              <a:t>標本平均</a:t>
            </a:r>
            <a:r>
              <a:rPr kumimoji="1" lang="en-US" altLang="ja-JP" sz="2000" dirty="0"/>
              <a:t>7.2</a:t>
            </a:r>
            <a:r>
              <a:rPr kumimoji="1" lang="ja-JP" altLang="en-US" sz="2000" dirty="0"/>
              <a:t>を代入し，統計量</a:t>
            </a:r>
            <a:r>
              <a:rPr kumimoji="1" lang="en-US" altLang="ja-JP" sz="2000" dirty="0"/>
              <a:t>t</a:t>
            </a:r>
            <a:r>
              <a:rPr kumimoji="1" lang="ja-JP" altLang="en-US" sz="2000" dirty="0"/>
              <a:t>を求める．</a:t>
            </a:r>
            <a:endParaRPr kumimoji="1" lang="en-US" altLang="ja-JP" sz="2000" dirty="0"/>
          </a:p>
        </p:txBody>
      </p:sp>
      <p:sp>
        <p:nvSpPr>
          <p:cNvPr id="11" name="テキスト ボックス 10">
            <a:extLst>
              <a:ext uri="{FF2B5EF4-FFF2-40B4-BE49-F238E27FC236}">
                <a16:creationId xmlns:a16="http://schemas.microsoft.com/office/drawing/2014/main" id="{8AB6A532-6B1E-4F6D-AAAA-2A60409AECF8}"/>
              </a:ext>
            </a:extLst>
          </p:cNvPr>
          <p:cNvSpPr txBox="1"/>
          <p:nvPr/>
        </p:nvSpPr>
        <p:spPr>
          <a:xfrm>
            <a:off x="3476625" y="3859208"/>
            <a:ext cx="2607465" cy="461665"/>
          </a:xfrm>
          <a:prstGeom prst="rect">
            <a:avLst/>
          </a:prstGeom>
          <a:noFill/>
        </p:spPr>
        <p:txBody>
          <a:bodyPr wrap="square" rtlCol="0">
            <a:spAutoFit/>
          </a:bodyPr>
          <a:lstStyle/>
          <a:p>
            <a:r>
              <a:rPr kumimoji="1" lang="ja-JP" altLang="en-US" sz="2400" dirty="0"/>
              <a:t>≒　</a:t>
            </a:r>
            <a:r>
              <a:rPr kumimoji="1" lang="en-US" altLang="ja-JP" sz="2400" dirty="0"/>
              <a:t>3.16</a:t>
            </a:r>
            <a:endParaRPr kumimoji="1" lang="ja-JP" altLang="en-US" sz="2400" dirty="0"/>
          </a:p>
        </p:txBody>
      </p:sp>
      <p:sp>
        <p:nvSpPr>
          <p:cNvPr id="12" name="スライド番号プレースホルダー 11">
            <a:extLst>
              <a:ext uri="{FF2B5EF4-FFF2-40B4-BE49-F238E27FC236}">
                <a16:creationId xmlns:a16="http://schemas.microsoft.com/office/drawing/2014/main" id="{E483A754-9DE0-4AE5-BC24-9FF45750D245}"/>
              </a:ext>
            </a:extLst>
          </p:cNvPr>
          <p:cNvSpPr>
            <a:spLocks noGrp="1"/>
          </p:cNvSpPr>
          <p:nvPr>
            <p:ph type="sldNum" sz="quarter" idx="12"/>
          </p:nvPr>
        </p:nvSpPr>
        <p:spPr/>
        <p:txBody>
          <a:bodyPr/>
          <a:lstStyle/>
          <a:p>
            <a:fld id="{5BC5640E-2431-4F63-AA66-5212B94763CB}" type="slidenum">
              <a:rPr kumimoji="1" lang="ja-JP" altLang="en-US" smtClean="0"/>
              <a:t>6</a:t>
            </a:fld>
            <a:endParaRPr kumimoji="1" lang="ja-JP" altLang="en-US"/>
          </a:p>
        </p:txBody>
      </p:sp>
    </p:spTree>
    <p:extLst>
      <p:ext uri="{BB962C8B-B14F-4D97-AF65-F5344CB8AC3E}">
        <p14:creationId xmlns:p14="http://schemas.microsoft.com/office/powerpoint/2010/main" val="3208395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両側</a:t>
            </a:r>
            <a:r>
              <a:rPr lang="en-US" altLang="ja-JP" dirty="0"/>
              <a:t>t</a:t>
            </a:r>
            <a:r>
              <a:rPr lang="ja-JP" altLang="en-US" dirty="0"/>
              <a:t>検定</a:t>
            </a:r>
            <a:r>
              <a:rPr lang="en-US" altLang="ja-JP" dirty="0"/>
              <a:t>)</a:t>
            </a:r>
            <a:endParaRPr kumimoji="1" lang="ja-JP" altLang="en-US" dirty="0"/>
          </a:p>
        </p:txBody>
      </p:sp>
      <p:sp>
        <p:nvSpPr>
          <p:cNvPr id="7" name="コンテンツ プレースホルダー 6">
            <a:extLst>
              <a:ext uri="{FF2B5EF4-FFF2-40B4-BE49-F238E27FC236}">
                <a16:creationId xmlns:a16="http://schemas.microsoft.com/office/drawing/2014/main" id="{053AA939-A44E-4C7C-8D5F-B55A97B93452}"/>
              </a:ext>
            </a:extLst>
          </p:cNvPr>
          <p:cNvSpPr>
            <a:spLocks noGrp="1"/>
          </p:cNvSpPr>
          <p:nvPr>
            <p:ph idx="1"/>
          </p:nvPr>
        </p:nvSpPr>
        <p:spPr>
          <a:xfrm>
            <a:off x="777240" y="1579034"/>
            <a:ext cx="8321041" cy="4441684"/>
          </a:xfrm>
        </p:spPr>
        <p:txBody>
          <a:bodyPr>
            <a:normAutofit/>
          </a:bodyPr>
          <a:lstStyle/>
          <a:p>
            <a:endParaRPr lang="en-US" altLang="ja-JP" dirty="0"/>
          </a:p>
          <a:p>
            <a:pPr marL="0" indent="0">
              <a:buNone/>
            </a:pPr>
            <a:r>
              <a:rPr lang="ja-JP" altLang="en-US" dirty="0"/>
              <a:t>　</a:t>
            </a:r>
            <a:r>
              <a:rPr lang="ja-JP" altLang="en-US" sz="2400" dirty="0"/>
              <a:t>自由度</a:t>
            </a:r>
            <a:r>
              <a:rPr lang="en-US" altLang="ja-JP" sz="2400" dirty="0"/>
              <a:t>9</a:t>
            </a:r>
            <a:r>
              <a:rPr lang="ja-JP" altLang="en-US" sz="2400" dirty="0"/>
              <a:t>の</a:t>
            </a:r>
            <a:r>
              <a:rPr lang="ja-JP" altLang="en-US" sz="2400" dirty="0" err="1"/>
              <a:t>ｔ</a:t>
            </a:r>
            <a:r>
              <a:rPr lang="ja-JP" altLang="en-US" sz="2400" dirty="0"/>
              <a:t>分布を使用するので統計数値表の　　　　　　　の</a:t>
            </a:r>
            <a:endParaRPr lang="en-US" altLang="ja-JP" sz="2400" dirty="0"/>
          </a:p>
          <a:p>
            <a:pPr marL="0" indent="0">
              <a:buNone/>
            </a:pPr>
            <a:r>
              <a:rPr lang="ja-JP" altLang="en-US" sz="2400" dirty="0"/>
              <a:t>部分を読み取ると</a:t>
            </a:r>
            <a:r>
              <a:rPr lang="en-US" altLang="ja-JP" sz="2400" dirty="0"/>
              <a:t>2.262</a:t>
            </a:r>
            <a:r>
              <a:rPr lang="ja-JP" altLang="en-US" sz="2400" dirty="0"/>
              <a:t>とある</a:t>
            </a:r>
            <a:r>
              <a:rPr lang="ja-JP" altLang="en-US" dirty="0"/>
              <a:t>．</a:t>
            </a:r>
            <a:endParaRPr lang="en-US" altLang="ja-JP" dirty="0"/>
          </a:p>
          <a:p>
            <a:pPr marL="0" indent="0">
              <a:buNone/>
            </a:pPr>
            <a:endParaRPr lang="en-US" altLang="ja-JP" dirty="0"/>
          </a:p>
          <a:p>
            <a:pPr marL="0" indent="0">
              <a:buNone/>
            </a:pPr>
            <a:r>
              <a:rPr lang="ja-JP" altLang="en-US" dirty="0"/>
              <a:t>　</a:t>
            </a:r>
            <a:r>
              <a:rPr lang="en-US" altLang="ja-JP" dirty="0"/>
              <a:t>	      </a:t>
            </a:r>
          </a:p>
        </p:txBody>
      </p:sp>
      <p:sp>
        <p:nvSpPr>
          <p:cNvPr id="9" name="スライド番号プレースホルダー 8">
            <a:extLst>
              <a:ext uri="{FF2B5EF4-FFF2-40B4-BE49-F238E27FC236}">
                <a16:creationId xmlns:a16="http://schemas.microsoft.com/office/drawing/2014/main" id="{D44DC776-73E1-435E-90C2-A0F5C7A3C1BD}"/>
              </a:ext>
            </a:extLst>
          </p:cNvPr>
          <p:cNvSpPr>
            <a:spLocks noGrp="1"/>
          </p:cNvSpPr>
          <p:nvPr>
            <p:ph type="sldNum" sz="quarter" idx="12"/>
          </p:nvPr>
        </p:nvSpPr>
        <p:spPr/>
        <p:txBody>
          <a:bodyPr/>
          <a:lstStyle/>
          <a:p>
            <a:fld id="{5BC5640E-2431-4F63-AA66-5212B94763CB}" type="slidenum">
              <a:rPr kumimoji="1" lang="ja-JP" altLang="en-US" smtClean="0"/>
              <a:t>7</a:t>
            </a:fld>
            <a:endParaRPr kumimoji="1" lang="ja-JP" altLang="en-US"/>
          </a:p>
        </p:txBody>
      </p:sp>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B20BB5B1-D3DB-4305-BC24-85B936A115BC}"/>
                  </a:ext>
                </a:extLst>
              </p:cNvPr>
              <p:cNvSpPr txBox="1"/>
              <p:nvPr/>
            </p:nvSpPr>
            <p:spPr>
              <a:xfrm>
                <a:off x="6672869" y="1983662"/>
                <a:ext cx="182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kern="1200" smtClean="0">
                              <a:solidFill>
                                <a:schemeClr val="tx1"/>
                              </a:solidFill>
                              <a:latin typeface="Cambria Math" panose="02040503050406030204" pitchFamily="18" charset="0"/>
                              <a:ea typeface="+mn-ea"/>
                              <a:cs typeface="+mn-cs"/>
                            </a:rPr>
                          </m:ctrlPr>
                        </m:sSubPr>
                        <m:e>
                          <m:r>
                            <a:rPr kumimoji="1" lang="ja-JP" altLang="en-US" sz="2400" i="1" kern="1200" smtClean="0">
                              <a:solidFill>
                                <a:schemeClr val="tx1"/>
                              </a:solidFill>
                              <a:latin typeface="Cambria Math" panose="02040503050406030204" pitchFamily="18" charset="0"/>
                              <a:ea typeface="+mn-ea"/>
                              <a:cs typeface="+mn-cs"/>
                            </a:rPr>
                            <m:t>𝑡</m:t>
                          </m:r>
                        </m:e>
                        <m:sub>
                          <m:r>
                            <a:rPr kumimoji="1" lang="ja-JP" altLang="en-US" sz="2400" i="1" kern="1200" smtClean="0">
                              <a:solidFill>
                                <a:schemeClr val="tx1"/>
                              </a:solidFill>
                              <a:latin typeface="Cambria Math" panose="02040503050406030204" pitchFamily="18" charset="0"/>
                              <a:ea typeface="+mn-ea"/>
                              <a:cs typeface="+mn-cs"/>
                            </a:rPr>
                            <m:t>0.0025</m:t>
                          </m:r>
                        </m:sub>
                      </m:sSub>
                      <m:d>
                        <m:dPr>
                          <m:ctrlPr>
                            <a:rPr kumimoji="1" lang="ja-JP" altLang="en-US" sz="2400" i="1" kern="1200" smtClean="0">
                              <a:solidFill>
                                <a:schemeClr val="tx1"/>
                              </a:solidFill>
                              <a:latin typeface="Cambria Math" panose="02040503050406030204" pitchFamily="18" charset="0"/>
                              <a:ea typeface="+mn-ea"/>
                              <a:cs typeface="+mn-cs"/>
                            </a:rPr>
                          </m:ctrlPr>
                        </m:dPr>
                        <m:e>
                          <m:r>
                            <a:rPr kumimoji="1" lang="ja-JP" altLang="en-US" sz="2400" i="1" kern="1200" smtClean="0">
                              <a:solidFill>
                                <a:schemeClr val="tx1"/>
                              </a:solidFill>
                              <a:latin typeface="Cambria Math" panose="02040503050406030204" pitchFamily="18" charset="0"/>
                              <a:ea typeface="+mn-ea"/>
                              <a:cs typeface="+mn-cs"/>
                            </a:rPr>
                            <m:t>9</m:t>
                          </m:r>
                        </m:e>
                      </m:d>
                    </m:oMath>
                  </m:oMathPara>
                </a14:m>
                <a:endParaRPr kumimoji="1" lang="ja-JP" altLang="en-US" sz="2400" kern="1200" dirty="0">
                  <a:solidFill>
                    <a:schemeClr val="tx1"/>
                  </a:solidFill>
                  <a:ea typeface="+mn-ea"/>
                  <a:cs typeface="+mn-cs"/>
                </a:endParaRPr>
              </a:p>
            </p:txBody>
          </p:sp>
        </mc:Choice>
        <mc:Fallback xmlns="">
          <p:sp>
            <p:nvSpPr>
              <p:cNvPr id="12" name="テキスト ボックス 11">
                <a:extLst>
                  <a:ext uri="{FF2B5EF4-FFF2-40B4-BE49-F238E27FC236}">
                    <a16:creationId xmlns:a16="http://schemas.microsoft.com/office/drawing/2014/main" id="{B20BB5B1-D3DB-4305-BC24-85B936A115BC}"/>
                  </a:ext>
                </a:extLst>
              </p:cNvPr>
              <p:cNvSpPr txBox="1">
                <a:spLocks noRot="1" noChangeAspect="1" noMove="1" noResize="1" noEditPoints="1" noAdjustHandles="1" noChangeArrowheads="1" noChangeShapeType="1" noTextEdit="1"/>
              </p:cNvSpPr>
              <p:nvPr/>
            </p:nvSpPr>
            <p:spPr>
              <a:xfrm>
                <a:off x="6672869" y="1983662"/>
                <a:ext cx="1828800" cy="461665"/>
              </a:xfrm>
              <a:prstGeom prst="rect">
                <a:avLst/>
              </a:prstGeom>
              <a:blipFill>
                <a:blip r:embed="rId2"/>
                <a:stretch>
                  <a:fillRect b="-1316"/>
                </a:stretch>
              </a:blipFill>
            </p:spPr>
            <p:txBody>
              <a:bodyPr/>
              <a:lstStyle/>
              <a:p>
                <a:r>
                  <a:rPr lang="ja-JP" altLang="en-US">
                    <a:noFill/>
                  </a:rPr>
                  <a:t> </a:t>
                </a:r>
              </a:p>
            </p:txBody>
          </p:sp>
        </mc:Fallback>
      </mc:AlternateContent>
      <p:sp>
        <p:nvSpPr>
          <p:cNvPr id="10" name="テキスト ボックス 9">
            <a:extLst>
              <a:ext uri="{FF2B5EF4-FFF2-40B4-BE49-F238E27FC236}">
                <a16:creationId xmlns:a16="http://schemas.microsoft.com/office/drawing/2014/main" id="{C928DE15-7D9A-470B-858E-38DB214269E4}"/>
              </a:ext>
            </a:extLst>
          </p:cNvPr>
          <p:cNvSpPr txBox="1"/>
          <p:nvPr/>
        </p:nvSpPr>
        <p:spPr>
          <a:xfrm>
            <a:off x="651163" y="3467587"/>
            <a:ext cx="4368512" cy="1569660"/>
          </a:xfrm>
          <a:prstGeom prst="rect">
            <a:avLst/>
          </a:prstGeom>
          <a:noFill/>
        </p:spPr>
        <p:txBody>
          <a:bodyPr wrap="square" rtlCol="0">
            <a:spAutoFit/>
          </a:bodyPr>
          <a:lstStyle/>
          <a:p>
            <a:r>
              <a:rPr lang="ja-JP" altLang="en-US" sz="2400" dirty="0"/>
              <a:t>求めた統計量</a:t>
            </a:r>
            <a:r>
              <a:rPr lang="ja-JP" altLang="en-US" sz="2400" dirty="0" err="1"/>
              <a:t>ｔ</a:t>
            </a:r>
            <a:r>
              <a:rPr lang="ja-JP" altLang="en-US" sz="2400" dirty="0"/>
              <a:t>は</a:t>
            </a:r>
            <a:r>
              <a:rPr lang="en-US" altLang="ja-JP" sz="2400" dirty="0"/>
              <a:t>3.16</a:t>
            </a:r>
            <a:r>
              <a:rPr lang="ja-JP" altLang="en-US" sz="2400" dirty="0"/>
              <a:t>であるので，</a:t>
            </a:r>
            <a:endParaRPr lang="en-US" altLang="ja-JP" sz="2400" dirty="0"/>
          </a:p>
          <a:p>
            <a:r>
              <a:rPr lang="ja-JP" altLang="en-US" sz="2400" dirty="0"/>
              <a:t>　　　　　　　の値と統計量</a:t>
            </a:r>
            <a:r>
              <a:rPr lang="ja-JP" altLang="en-US" sz="2400" dirty="0" err="1"/>
              <a:t>ｔ</a:t>
            </a:r>
            <a:r>
              <a:rPr lang="ja-JP" altLang="en-US" sz="2400" dirty="0"/>
              <a:t>を図に表すと右のようになる．</a:t>
            </a:r>
            <a:endParaRPr lang="en-US" altLang="ja-JP" sz="2400" dirty="0"/>
          </a:p>
          <a:p>
            <a:endParaRPr kumimoji="1" lang="ja-JP" altLang="en-US" sz="2400" dirty="0"/>
          </a:p>
        </p:txBody>
      </p:sp>
      <p:pic>
        <p:nvPicPr>
          <p:cNvPr id="14" name="図 13">
            <a:extLst>
              <a:ext uri="{FF2B5EF4-FFF2-40B4-BE49-F238E27FC236}">
                <a16:creationId xmlns:a16="http://schemas.microsoft.com/office/drawing/2014/main" id="{FA1A57C0-8785-42E4-AEEF-7C818135A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3294634"/>
            <a:ext cx="3520456" cy="2992784"/>
          </a:xfrm>
          <a:prstGeom prst="rect">
            <a:avLst/>
          </a:prstGeom>
        </p:spPr>
      </p:pic>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596A4163-1862-4137-8455-1645FA183D62}"/>
                  </a:ext>
                </a:extLst>
              </p:cNvPr>
              <p:cNvSpPr txBox="1"/>
              <p:nvPr/>
            </p:nvSpPr>
            <p:spPr>
              <a:xfrm>
                <a:off x="500669" y="3808385"/>
                <a:ext cx="182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kern="1200" smtClean="0">
                              <a:solidFill>
                                <a:schemeClr val="tx1"/>
                              </a:solidFill>
                              <a:latin typeface="Cambria Math" panose="02040503050406030204" pitchFamily="18" charset="0"/>
                              <a:ea typeface="+mn-ea"/>
                              <a:cs typeface="+mn-cs"/>
                            </a:rPr>
                          </m:ctrlPr>
                        </m:sSubPr>
                        <m:e>
                          <m:r>
                            <a:rPr kumimoji="1" lang="ja-JP" altLang="en-US" sz="2400" i="1" kern="1200" smtClean="0">
                              <a:solidFill>
                                <a:schemeClr val="tx1"/>
                              </a:solidFill>
                              <a:latin typeface="Cambria Math" panose="02040503050406030204" pitchFamily="18" charset="0"/>
                              <a:ea typeface="+mn-ea"/>
                              <a:cs typeface="+mn-cs"/>
                            </a:rPr>
                            <m:t>𝑡</m:t>
                          </m:r>
                        </m:e>
                        <m:sub>
                          <m:r>
                            <a:rPr kumimoji="1" lang="ja-JP" altLang="en-US" sz="2400" i="1" kern="1200" smtClean="0">
                              <a:solidFill>
                                <a:schemeClr val="tx1"/>
                              </a:solidFill>
                              <a:latin typeface="Cambria Math" panose="02040503050406030204" pitchFamily="18" charset="0"/>
                              <a:ea typeface="+mn-ea"/>
                              <a:cs typeface="+mn-cs"/>
                            </a:rPr>
                            <m:t>0.0025</m:t>
                          </m:r>
                        </m:sub>
                      </m:sSub>
                      <m:d>
                        <m:dPr>
                          <m:ctrlPr>
                            <a:rPr kumimoji="1" lang="ja-JP" altLang="en-US" sz="2400" i="1" kern="1200" smtClean="0">
                              <a:solidFill>
                                <a:schemeClr val="tx1"/>
                              </a:solidFill>
                              <a:latin typeface="Cambria Math" panose="02040503050406030204" pitchFamily="18" charset="0"/>
                              <a:ea typeface="+mn-ea"/>
                              <a:cs typeface="+mn-cs"/>
                            </a:rPr>
                          </m:ctrlPr>
                        </m:dPr>
                        <m:e>
                          <m:r>
                            <a:rPr kumimoji="1" lang="ja-JP" altLang="en-US" sz="2400" i="1" kern="1200" smtClean="0">
                              <a:solidFill>
                                <a:schemeClr val="tx1"/>
                              </a:solidFill>
                              <a:latin typeface="Cambria Math" panose="02040503050406030204" pitchFamily="18" charset="0"/>
                              <a:ea typeface="+mn-ea"/>
                              <a:cs typeface="+mn-cs"/>
                            </a:rPr>
                            <m:t>9</m:t>
                          </m:r>
                        </m:e>
                      </m:d>
                    </m:oMath>
                  </m:oMathPara>
                </a14:m>
                <a:endParaRPr kumimoji="1" lang="ja-JP" altLang="en-US" sz="2400" kern="1200" dirty="0">
                  <a:solidFill>
                    <a:schemeClr val="tx1"/>
                  </a:solidFill>
                  <a:ea typeface="+mn-ea"/>
                  <a:cs typeface="+mn-cs"/>
                </a:endParaRPr>
              </a:p>
            </p:txBody>
          </p:sp>
        </mc:Choice>
        <mc:Fallback xmlns="">
          <p:sp>
            <p:nvSpPr>
              <p:cNvPr id="8" name="テキスト ボックス 7">
                <a:extLst>
                  <a:ext uri="{FF2B5EF4-FFF2-40B4-BE49-F238E27FC236}">
                    <a16:creationId xmlns:a16="http://schemas.microsoft.com/office/drawing/2014/main" id="{596A4163-1862-4137-8455-1645FA183D62}"/>
                  </a:ext>
                </a:extLst>
              </p:cNvPr>
              <p:cNvSpPr txBox="1">
                <a:spLocks noRot="1" noChangeAspect="1" noMove="1" noResize="1" noEditPoints="1" noAdjustHandles="1" noChangeArrowheads="1" noChangeShapeType="1" noTextEdit="1"/>
              </p:cNvSpPr>
              <p:nvPr/>
            </p:nvSpPr>
            <p:spPr>
              <a:xfrm>
                <a:off x="500669" y="3808385"/>
                <a:ext cx="1828800" cy="461665"/>
              </a:xfrm>
              <a:prstGeom prst="rect">
                <a:avLst/>
              </a:prstGeom>
              <a:blipFill>
                <a:blip r:embed="rId4"/>
                <a:stretch>
                  <a:fillRect b="-266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518918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両側</a:t>
            </a:r>
            <a:r>
              <a:rPr lang="en-US" altLang="ja-JP" dirty="0"/>
              <a:t>t</a:t>
            </a:r>
            <a:r>
              <a:rPr lang="ja-JP" altLang="en-US" dirty="0"/>
              <a:t>検定</a:t>
            </a:r>
            <a:r>
              <a:rPr lang="en-US" altLang="ja-JP" dirty="0"/>
              <a:t>)</a:t>
            </a:r>
            <a:endParaRPr kumimoji="1" lang="ja-JP" altLang="en-US" dirty="0"/>
          </a:p>
        </p:txBody>
      </p:sp>
      <p:sp>
        <p:nvSpPr>
          <p:cNvPr id="7" name="コンテンツ プレースホルダー 6">
            <a:extLst>
              <a:ext uri="{FF2B5EF4-FFF2-40B4-BE49-F238E27FC236}">
                <a16:creationId xmlns:a16="http://schemas.microsoft.com/office/drawing/2014/main" id="{053AA939-A44E-4C7C-8D5F-B55A97B93452}"/>
              </a:ext>
            </a:extLst>
          </p:cNvPr>
          <p:cNvSpPr>
            <a:spLocks noGrp="1"/>
          </p:cNvSpPr>
          <p:nvPr>
            <p:ph idx="1"/>
          </p:nvPr>
        </p:nvSpPr>
        <p:spPr>
          <a:xfrm>
            <a:off x="324456" y="2373032"/>
            <a:ext cx="8495088" cy="4269316"/>
          </a:xfrm>
        </p:spPr>
        <p:txBody>
          <a:bodyPr>
            <a:normAutofit/>
          </a:bodyPr>
          <a:lstStyle/>
          <a:p>
            <a:r>
              <a:rPr lang="ja-JP" altLang="en-US" dirty="0"/>
              <a:t>　有意水準５％において，帰無仮説は棄却され，この工場で製造された部品</a:t>
            </a:r>
            <a:r>
              <a:rPr lang="en-US" altLang="ja-JP" dirty="0"/>
              <a:t>A</a:t>
            </a:r>
            <a:r>
              <a:rPr lang="ja-JP" altLang="en-US" dirty="0"/>
              <a:t>の長さは</a:t>
            </a:r>
            <a:r>
              <a:rPr lang="en-US" altLang="ja-JP" dirty="0"/>
              <a:t>7.0cm</a:t>
            </a:r>
            <a:r>
              <a:rPr lang="ja-JP" altLang="en-US" dirty="0"/>
              <a:t>ではないという対立仮説が採択される．</a:t>
            </a:r>
            <a:endParaRPr lang="en-US" altLang="ja-JP" dirty="0"/>
          </a:p>
          <a:p>
            <a:pPr marL="0" indent="0">
              <a:buNone/>
            </a:pPr>
            <a:r>
              <a:rPr lang="ja-JP" altLang="en-US" dirty="0"/>
              <a:t>　対立仮説が採択されたので「部品</a:t>
            </a:r>
            <a:r>
              <a:rPr lang="en-US" altLang="ja-JP" dirty="0"/>
              <a:t>A</a:t>
            </a:r>
            <a:r>
              <a:rPr lang="ja-JP" altLang="en-US" dirty="0"/>
              <a:t>の長さは</a:t>
            </a:r>
            <a:r>
              <a:rPr lang="en-US" altLang="ja-JP" dirty="0"/>
              <a:t>7.0cm</a:t>
            </a:r>
            <a:r>
              <a:rPr lang="ja-JP" altLang="en-US" dirty="0"/>
              <a:t>でない」という結果になった．</a:t>
            </a:r>
            <a:endParaRPr lang="en-US" altLang="ja-JP" dirty="0"/>
          </a:p>
        </p:txBody>
      </p:sp>
      <p:sp>
        <p:nvSpPr>
          <p:cNvPr id="9" name="スライド番号プレースホルダー 8">
            <a:extLst>
              <a:ext uri="{FF2B5EF4-FFF2-40B4-BE49-F238E27FC236}">
                <a16:creationId xmlns:a16="http://schemas.microsoft.com/office/drawing/2014/main" id="{D44DC776-73E1-435E-90C2-A0F5C7A3C1BD}"/>
              </a:ext>
            </a:extLst>
          </p:cNvPr>
          <p:cNvSpPr>
            <a:spLocks noGrp="1"/>
          </p:cNvSpPr>
          <p:nvPr>
            <p:ph type="sldNum" sz="quarter" idx="12"/>
          </p:nvPr>
        </p:nvSpPr>
        <p:spPr/>
        <p:txBody>
          <a:bodyPr/>
          <a:lstStyle/>
          <a:p>
            <a:fld id="{5BC5640E-2431-4F63-AA66-5212B94763CB}" type="slidenum">
              <a:rPr kumimoji="1" lang="ja-JP" altLang="en-US" smtClean="0"/>
              <a:t>8</a:t>
            </a:fld>
            <a:endParaRPr kumimoji="1" lang="ja-JP" altLang="en-US"/>
          </a:p>
        </p:txBody>
      </p:sp>
      <p:pic>
        <p:nvPicPr>
          <p:cNvPr id="5" name="図 4">
            <a:extLst>
              <a:ext uri="{FF2B5EF4-FFF2-40B4-BE49-F238E27FC236}">
                <a16:creationId xmlns:a16="http://schemas.microsoft.com/office/drawing/2014/main" id="{EF2C92FB-07AB-4703-8639-A4812FD7C0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2725" y="3429000"/>
            <a:ext cx="3367694" cy="2862919"/>
          </a:xfrm>
          <a:prstGeom prst="rect">
            <a:avLst/>
          </a:prstGeom>
        </p:spPr>
      </p:pic>
    </p:spTree>
    <p:extLst>
      <p:ext uri="{BB962C8B-B14F-4D97-AF65-F5344CB8AC3E}">
        <p14:creationId xmlns:p14="http://schemas.microsoft.com/office/powerpoint/2010/main" val="684250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片側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822959" y="1845734"/>
            <a:ext cx="7543801" cy="4023360"/>
          </a:xfrm>
        </p:spPr>
        <p:txBody>
          <a:bodyPr/>
          <a:lstStyle/>
          <a:p>
            <a:endParaRPr lang="en-US" altLang="ja-JP" dirty="0"/>
          </a:p>
          <a:p>
            <a:r>
              <a:rPr lang="ja-JP" altLang="en-US" dirty="0"/>
              <a:t>　両側</a:t>
            </a:r>
            <a:r>
              <a:rPr lang="en-US" altLang="ja-JP" dirty="0"/>
              <a:t>t</a:t>
            </a:r>
            <a:r>
              <a:rPr lang="ja-JP" altLang="en-US" dirty="0"/>
              <a:t>検定と基本的には同じだが，立てる仮説の違いにより結果に違いが生まれる．</a:t>
            </a:r>
            <a:endParaRPr lang="en-US" altLang="ja-JP" dirty="0"/>
          </a:p>
          <a:p>
            <a:endParaRPr lang="en-US" altLang="ja-JP" dirty="0"/>
          </a:p>
          <a:p>
            <a:r>
              <a:rPr lang="ja-JP" altLang="en-US" dirty="0"/>
              <a:t>例題</a:t>
            </a:r>
            <a:endParaRPr lang="en-US" altLang="ja-JP" dirty="0"/>
          </a:p>
          <a:p>
            <a:r>
              <a:rPr lang="ja-JP" altLang="en-US" dirty="0"/>
              <a:t>　あるメーカーの電球は，寿命が</a:t>
            </a:r>
            <a:r>
              <a:rPr lang="en-US" altLang="ja-JP" dirty="0">
                <a:solidFill>
                  <a:schemeClr val="tx1"/>
                </a:solidFill>
              </a:rPr>
              <a:t>2,000</a:t>
            </a:r>
            <a:r>
              <a:rPr lang="ja-JP" altLang="en-US" dirty="0">
                <a:solidFill>
                  <a:schemeClr val="tx1"/>
                </a:solidFill>
              </a:rPr>
              <a:t>時間</a:t>
            </a:r>
            <a:r>
              <a:rPr lang="ja-JP" altLang="en-US" dirty="0"/>
              <a:t>であると宣伝しています．この電球を様々なお店で</a:t>
            </a:r>
            <a:r>
              <a:rPr lang="ja-JP" altLang="en-US" dirty="0">
                <a:solidFill>
                  <a:schemeClr val="accent1"/>
                </a:solidFill>
              </a:rPr>
              <a:t>合計</a:t>
            </a:r>
            <a:r>
              <a:rPr lang="en-US" altLang="ja-JP" dirty="0">
                <a:solidFill>
                  <a:schemeClr val="accent1"/>
                </a:solidFill>
              </a:rPr>
              <a:t>15</a:t>
            </a:r>
            <a:r>
              <a:rPr lang="ja-JP" altLang="en-US" dirty="0">
                <a:solidFill>
                  <a:schemeClr val="accent1"/>
                </a:solidFill>
              </a:rPr>
              <a:t>個</a:t>
            </a:r>
            <a:r>
              <a:rPr lang="ja-JP" altLang="en-US" dirty="0"/>
              <a:t>購入しテストを行ったところ，寿命の</a:t>
            </a:r>
            <a:r>
              <a:rPr lang="ja-JP" altLang="en-US" dirty="0">
                <a:solidFill>
                  <a:schemeClr val="accent1"/>
                </a:solidFill>
              </a:rPr>
              <a:t>平均値は</a:t>
            </a:r>
            <a:r>
              <a:rPr lang="en-US" altLang="ja-JP" dirty="0">
                <a:solidFill>
                  <a:schemeClr val="accent1"/>
                </a:solidFill>
              </a:rPr>
              <a:t>1,900</a:t>
            </a:r>
            <a:r>
              <a:rPr lang="ja-JP" altLang="en-US" dirty="0">
                <a:solidFill>
                  <a:schemeClr val="accent1"/>
                </a:solidFill>
              </a:rPr>
              <a:t>時間，標準偏差は</a:t>
            </a:r>
            <a:r>
              <a:rPr lang="en-US" altLang="ja-JP" dirty="0">
                <a:solidFill>
                  <a:schemeClr val="accent1"/>
                </a:solidFill>
              </a:rPr>
              <a:t>150</a:t>
            </a:r>
            <a:r>
              <a:rPr lang="ja-JP" altLang="en-US" dirty="0">
                <a:solidFill>
                  <a:schemeClr val="accent1"/>
                </a:solidFill>
              </a:rPr>
              <a:t>時間</a:t>
            </a:r>
            <a:r>
              <a:rPr lang="ja-JP" altLang="en-US" dirty="0"/>
              <a:t>でした．この電球の寿命が</a:t>
            </a:r>
            <a:r>
              <a:rPr lang="ja-JP" altLang="en-US" u="sng" dirty="0"/>
              <a:t>正規分布</a:t>
            </a:r>
            <a:r>
              <a:rPr lang="ja-JP" altLang="en-US" dirty="0"/>
              <a:t>に従うとき，この結果からこの電球の宣伝文句は問題ないと考えられるでしょうか．</a:t>
            </a:r>
            <a:endParaRPr kumimoji="1" lang="en-US" altLang="ja-JP" dirty="0"/>
          </a:p>
        </p:txBody>
      </p:sp>
      <p:sp>
        <p:nvSpPr>
          <p:cNvPr id="4" name="スライド番号プレースホルダー 3">
            <a:extLst>
              <a:ext uri="{FF2B5EF4-FFF2-40B4-BE49-F238E27FC236}">
                <a16:creationId xmlns:a16="http://schemas.microsoft.com/office/drawing/2014/main" id="{2983B19A-513F-4929-B559-7688DFCD0154}"/>
              </a:ext>
            </a:extLst>
          </p:cNvPr>
          <p:cNvSpPr>
            <a:spLocks noGrp="1"/>
          </p:cNvSpPr>
          <p:nvPr>
            <p:ph type="sldNum" sz="quarter" idx="12"/>
          </p:nvPr>
        </p:nvSpPr>
        <p:spPr/>
        <p:txBody>
          <a:bodyPr/>
          <a:lstStyle/>
          <a:p>
            <a:fld id="{5BC5640E-2431-4F63-AA66-5212B94763CB}" type="slidenum">
              <a:rPr kumimoji="1" lang="ja-JP" altLang="en-US" smtClean="0"/>
              <a:t>9</a:t>
            </a:fld>
            <a:endParaRPr kumimoji="1" lang="ja-JP" altLang="en-US"/>
          </a:p>
        </p:txBody>
      </p:sp>
    </p:spTree>
    <p:extLst>
      <p:ext uri="{BB962C8B-B14F-4D97-AF65-F5344CB8AC3E}">
        <p14:creationId xmlns:p14="http://schemas.microsoft.com/office/powerpoint/2010/main" val="1029624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片側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822959" y="1845733"/>
            <a:ext cx="7543801" cy="4545542"/>
          </a:xfrm>
        </p:spPr>
        <p:txBody>
          <a:bodyPr>
            <a:normAutofit fontScale="92500" lnSpcReduction="10000"/>
          </a:bodyPr>
          <a:lstStyle/>
          <a:p>
            <a:r>
              <a:rPr lang="ja-JP" altLang="en-US" dirty="0"/>
              <a:t>１．仮説を立てる</a:t>
            </a:r>
            <a:endParaRPr lang="en-US" altLang="ja-JP" dirty="0"/>
          </a:p>
          <a:p>
            <a:r>
              <a:rPr lang="ja-JP" altLang="en-US" dirty="0"/>
              <a:t>　帰無仮説は「この電球の寿命は</a:t>
            </a:r>
            <a:r>
              <a:rPr lang="en-US" altLang="ja-JP" dirty="0"/>
              <a:t>2000</a:t>
            </a:r>
            <a:r>
              <a:rPr lang="ja-JP" altLang="en-US" dirty="0"/>
              <a:t>時間である」となるが，</a:t>
            </a:r>
            <a:r>
              <a:rPr lang="ja-JP" altLang="en-US" dirty="0">
                <a:solidFill>
                  <a:schemeClr val="accent1"/>
                </a:solidFill>
              </a:rPr>
              <a:t>２０００時間より長い場合は問題がない</a:t>
            </a:r>
            <a:r>
              <a:rPr lang="ja-JP" altLang="en-US" dirty="0"/>
              <a:t>．</a:t>
            </a:r>
            <a:endParaRPr lang="en-US" altLang="ja-JP" dirty="0"/>
          </a:p>
          <a:p>
            <a:r>
              <a:rPr lang="ja-JP" altLang="en-US" dirty="0"/>
              <a:t>　従って対立仮説は「この電球の寿命は</a:t>
            </a:r>
            <a:r>
              <a:rPr lang="en-US" altLang="ja-JP" dirty="0"/>
              <a:t>2000</a:t>
            </a:r>
            <a:r>
              <a:rPr lang="ja-JP" altLang="en-US" dirty="0"/>
              <a:t>時間より短い」となる．</a:t>
            </a:r>
            <a:endParaRPr lang="en-US" altLang="ja-JP" dirty="0"/>
          </a:p>
          <a:p>
            <a:endParaRPr lang="en-US" altLang="ja-JP" dirty="0"/>
          </a:p>
          <a:p>
            <a:r>
              <a:rPr kumimoji="1" lang="ja-JP" altLang="en-US" dirty="0"/>
              <a:t>２．有意水準を設定する</a:t>
            </a:r>
            <a:endParaRPr kumimoji="1" lang="en-US" altLang="ja-JP" dirty="0"/>
          </a:p>
          <a:p>
            <a:r>
              <a:rPr lang="ja-JP" altLang="en-US" dirty="0"/>
              <a:t>　有意水準はここでは</a:t>
            </a:r>
            <a:r>
              <a:rPr lang="en-US" altLang="ja-JP" dirty="0"/>
              <a:t>0.05</a:t>
            </a:r>
            <a:r>
              <a:rPr lang="ja-JP" altLang="en-US" dirty="0"/>
              <a:t>とする．</a:t>
            </a:r>
            <a:endParaRPr lang="en-US" altLang="ja-JP" dirty="0"/>
          </a:p>
          <a:p>
            <a:r>
              <a:rPr lang="ja-JP" altLang="en-US" dirty="0"/>
              <a:t>両側検定なので統計数値表は　　　　　のものを使う．</a:t>
            </a:r>
            <a:endParaRPr lang="en-US" altLang="ja-JP" dirty="0"/>
          </a:p>
          <a:p>
            <a:endParaRPr lang="en-US" altLang="ja-JP" dirty="0"/>
          </a:p>
          <a:p>
            <a:r>
              <a:rPr lang="ja-JP" altLang="en-US" dirty="0"/>
              <a:t>３．適切な検定統計量を決める</a:t>
            </a:r>
            <a:endParaRPr lang="en-US" altLang="ja-JP" dirty="0"/>
          </a:p>
          <a:p>
            <a:r>
              <a:rPr lang="ja-JP" altLang="en-US" dirty="0"/>
              <a:t>　母分散がわからないので，不偏分散を用いる統計量</a:t>
            </a:r>
            <a:r>
              <a:rPr lang="en-US" altLang="ja-JP" dirty="0"/>
              <a:t>t</a:t>
            </a:r>
            <a:r>
              <a:rPr lang="ja-JP" altLang="en-US" dirty="0"/>
              <a:t>を用いる</a:t>
            </a:r>
            <a:r>
              <a:rPr lang="en-US" altLang="ja-JP" dirty="0"/>
              <a:t>.</a:t>
            </a:r>
          </a:p>
        </p:txBody>
      </p:sp>
      <p:sp>
        <p:nvSpPr>
          <p:cNvPr id="4" name="スライド番号プレースホルダー 3">
            <a:extLst>
              <a:ext uri="{FF2B5EF4-FFF2-40B4-BE49-F238E27FC236}">
                <a16:creationId xmlns:a16="http://schemas.microsoft.com/office/drawing/2014/main" id="{F39E5DF1-96B1-4B3B-9305-095B28A6667A}"/>
              </a:ext>
            </a:extLst>
          </p:cNvPr>
          <p:cNvSpPr>
            <a:spLocks noGrp="1"/>
          </p:cNvSpPr>
          <p:nvPr>
            <p:ph type="sldNum" sz="quarter" idx="12"/>
          </p:nvPr>
        </p:nvSpPr>
        <p:spPr/>
        <p:txBody>
          <a:bodyPr/>
          <a:lstStyle/>
          <a:p>
            <a:fld id="{5BC5640E-2431-4F63-AA66-5212B94763CB}" type="slidenum">
              <a:rPr kumimoji="1" lang="ja-JP" altLang="en-US" smtClean="0"/>
              <a:t>10</a:t>
            </a:fld>
            <a:endParaRPr kumimoji="1" lang="ja-JP" altLang="en-US"/>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622E6840-002B-436E-8092-CCA72941340C}"/>
                  </a:ext>
                </a:extLst>
              </p:cNvPr>
              <p:cNvSpPr txBox="1"/>
              <p:nvPr/>
            </p:nvSpPr>
            <p:spPr>
              <a:xfrm>
                <a:off x="3518534" y="4440793"/>
                <a:ext cx="18288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000" i="1" kern="1200" smtClean="0">
                              <a:solidFill>
                                <a:schemeClr val="tx1"/>
                              </a:solidFill>
                              <a:latin typeface="Cambria Math" panose="02040503050406030204" pitchFamily="18" charset="0"/>
                              <a:ea typeface="+mn-ea"/>
                              <a:cs typeface="+mn-cs"/>
                            </a:rPr>
                          </m:ctrlPr>
                        </m:sSubPr>
                        <m:e>
                          <m:r>
                            <a:rPr kumimoji="1" lang="ja-JP" altLang="en-US" sz="2000" i="1" kern="1200" smtClean="0">
                              <a:solidFill>
                                <a:schemeClr val="tx1"/>
                              </a:solidFill>
                              <a:latin typeface="Cambria Math" panose="02040503050406030204" pitchFamily="18" charset="0"/>
                              <a:ea typeface="+mn-ea"/>
                              <a:cs typeface="+mn-cs"/>
                            </a:rPr>
                            <m:t>𝑡</m:t>
                          </m:r>
                        </m:e>
                        <m:sub>
                          <m:r>
                            <a:rPr kumimoji="1" lang="ja-JP" altLang="en-US" sz="2000" i="1" kern="1200" smtClean="0">
                              <a:solidFill>
                                <a:schemeClr val="tx1"/>
                              </a:solidFill>
                              <a:latin typeface="Cambria Math" panose="02040503050406030204" pitchFamily="18" charset="0"/>
                              <a:ea typeface="+mn-ea"/>
                              <a:cs typeface="+mn-cs"/>
                            </a:rPr>
                            <m:t>0.05</m:t>
                          </m:r>
                        </m:sub>
                      </m:sSub>
                    </m:oMath>
                  </m:oMathPara>
                </a14:m>
                <a:endParaRPr kumimoji="1" lang="ja-JP" altLang="en-US" sz="2000" kern="1200" dirty="0">
                  <a:solidFill>
                    <a:schemeClr val="tx1"/>
                  </a:solidFill>
                  <a:ea typeface="+mn-ea"/>
                  <a:cs typeface="+mn-cs"/>
                </a:endParaRPr>
              </a:p>
            </p:txBody>
          </p:sp>
        </mc:Choice>
        <mc:Fallback xmlns="">
          <p:sp>
            <p:nvSpPr>
              <p:cNvPr id="5" name="テキスト ボックス 4">
                <a:extLst>
                  <a:ext uri="{FF2B5EF4-FFF2-40B4-BE49-F238E27FC236}">
                    <a16:creationId xmlns:a16="http://schemas.microsoft.com/office/drawing/2014/main" id="{622E6840-002B-436E-8092-CCA72941340C}"/>
                  </a:ext>
                </a:extLst>
              </p:cNvPr>
              <p:cNvSpPr txBox="1">
                <a:spLocks noRot="1" noChangeAspect="1" noMove="1" noResize="1" noEditPoints="1" noAdjustHandles="1" noChangeArrowheads="1" noChangeShapeType="1" noTextEdit="1"/>
              </p:cNvSpPr>
              <p:nvPr/>
            </p:nvSpPr>
            <p:spPr>
              <a:xfrm>
                <a:off x="3518534" y="4440793"/>
                <a:ext cx="1828800" cy="400110"/>
              </a:xfrm>
              <a:prstGeom prst="rect">
                <a:avLst/>
              </a:prstGeom>
              <a:blipFill>
                <a:blip r:embed="rId2"/>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277514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片側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800099" y="2198159"/>
            <a:ext cx="7543801" cy="4023360"/>
          </a:xfrm>
        </p:spPr>
        <p:txBody>
          <a:bodyPr/>
          <a:lstStyle/>
          <a:p>
            <a:endParaRPr lang="en-US" altLang="ja-JP" dirty="0"/>
          </a:p>
          <a:p>
            <a:endParaRPr lang="en-US" altLang="ja-JP" dirty="0"/>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892DB920-FC2C-4ED5-B041-E1A583363A7A}"/>
                  </a:ext>
                </a:extLst>
              </p:cNvPr>
              <p:cNvSpPr txBox="1"/>
              <p:nvPr/>
            </p:nvSpPr>
            <p:spPr>
              <a:xfrm>
                <a:off x="-680085" y="3124360"/>
                <a:ext cx="6096000" cy="118955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panose="02040503050406030204" pitchFamily="18" charset="0"/>
                          <a:ea typeface="Cambria Math" panose="02040503050406030204" pitchFamily="18" charset="0"/>
                        </a:rPr>
                        <m:t>𝑡</m:t>
                      </m:r>
                      <m:r>
                        <a:rPr kumimoji="1" lang="en-US" altLang="ja-JP" sz="2800" i="1" smtClean="0">
                          <a:latin typeface="Cambria Math" panose="02040503050406030204" pitchFamily="18" charset="0"/>
                          <a:ea typeface="Cambria Math" panose="02040503050406030204" pitchFamily="18" charset="0"/>
                        </a:rPr>
                        <m:t>=</m:t>
                      </m:r>
                      <m:f>
                        <m:fPr>
                          <m:ctrlPr>
                            <a:rPr kumimoji="1" lang="en-US" altLang="ja-JP" sz="2800" i="1" smtClean="0">
                              <a:latin typeface="Cambria Math" panose="02040503050406030204" pitchFamily="18" charset="0"/>
                            </a:rPr>
                          </m:ctrlPr>
                        </m:fPr>
                        <m:num>
                          <m:acc>
                            <m:accPr>
                              <m:chr m:val="̅"/>
                              <m:ctrlPr>
                                <a:rPr kumimoji="1" lang="en-US" altLang="ja-JP" sz="2800" i="1" smtClean="0">
                                  <a:latin typeface="Cambria Math" panose="02040503050406030204" pitchFamily="18" charset="0"/>
                                </a:rPr>
                              </m:ctrlPr>
                            </m:accPr>
                            <m:e>
                              <m:r>
                                <a:rPr kumimoji="1" lang="en-US" altLang="ja-JP" sz="2800" i="1" smtClean="0">
                                  <a:latin typeface="Cambria Math" panose="02040503050406030204" pitchFamily="18" charset="0"/>
                                </a:rPr>
                                <m:t>𝑥</m:t>
                              </m:r>
                            </m:e>
                          </m:acc>
                          <m:r>
                            <a:rPr kumimoji="1" lang="en-US" altLang="ja-JP" sz="2800" i="1" smtClean="0">
                              <a:latin typeface="Cambria Math" panose="02040503050406030204" pitchFamily="18" charset="0"/>
                            </a:rPr>
                            <m:t>−</m:t>
                          </m:r>
                          <m:r>
                            <a:rPr kumimoji="1" lang="en-US" altLang="ja-JP" sz="2800" i="1" smtClean="0">
                              <a:latin typeface="Cambria Math" panose="02040503050406030204" pitchFamily="18" charset="0"/>
                            </a:rPr>
                            <m:t>𝜇</m:t>
                          </m:r>
                        </m:num>
                        <m:den>
                          <m:f>
                            <m:fPr>
                              <m:ctrlPr>
                                <a:rPr kumimoji="1" lang="en-US" altLang="ja-JP" sz="2800" i="1" smtClean="0">
                                  <a:latin typeface="Cambria Math" panose="02040503050406030204" pitchFamily="18" charset="0"/>
                                </a:rPr>
                              </m:ctrlPr>
                            </m:fPr>
                            <m:num>
                              <m:r>
                                <a:rPr kumimoji="1" lang="en-US" altLang="ja-JP" sz="2800" b="0" i="1" smtClean="0">
                                  <a:latin typeface="Cambria Math" panose="02040503050406030204" pitchFamily="18" charset="0"/>
                                </a:rPr>
                                <m:t>𝑠</m:t>
                              </m:r>
                            </m:num>
                            <m:den>
                              <m:rad>
                                <m:radPr>
                                  <m:degHide m:val="on"/>
                                  <m:ctrlPr>
                                    <a:rPr kumimoji="1" lang="en-US" altLang="ja-JP" sz="2800" i="1" smtClean="0">
                                      <a:latin typeface="Cambria Math" panose="02040503050406030204" pitchFamily="18" charset="0"/>
                                    </a:rPr>
                                  </m:ctrlPr>
                                </m:radPr>
                                <m:deg/>
                                <m:e>
                                  <m:r>
                                    <a:rPr kumimoji="1" lang="en-US" altLang="ja-JP" sz="2800" b="0" i="1" smtClean="0">
                                      <a:latin typeface="Cambria Math" panose="02040503050406030204" pitchFamily="18" charset="0"/>
                                    </a:rPr>
                                    <m:t>𝑛</m:t>
                                  </m:r>
                                </m:e>
                              </m:rad>
                            </m:den>
                          </m:f>
                        </m:den>
                      </m:f>
                    </m:oMath>
                  </m:oMathPara>
                </a14:m>
                <a:endParaRPr kumimoji="1" lang="ja-JP" altLang="en-US" sz="2800" dirty="0"/>
              </a:p>
            </p:txBody>
          </p:sp>
        </mc:Choice>
        <mc:Fallback xmlns="">
          <p:sp>
            <p:nvSpPr>
              <p:cNvPr id="4" name="テキスト ボックス 3">
                <a:extLst>
                  <a:ext uri="{FF2B5EF4-FFF2-40B4-BE49-F238E27FC236}">
                    <a16:creationId xmlns:a16="http://schemas.microsoft.com/office/drawing/2014/main" id="{892DB920-FC2C-4ED5-B041-E1A583363A7A}"/>
                  </a:ext>
                </a:extLst>
              </p:cNvPr>
              <p:cNvSpPr txBox="1">
                <a:spLocks noRot="1" noChangeAspect="1" noMove="1" noResize="1" noEditPoints="1" noAdjustHandles="1" noChangeArrowheads="1" noChangeShapeType="1" noTextEdit="1"/>
              </p:cNvSpPr>
              <p:nvPr/>
            </p:nvSpPr>
            <p:spPr>
              <a:xfrm>
                <a:off x="-680085" y="3124360"/>
                <a:ext cx="6096000" cy="1189556"/>
              </a:xfrm>
              <a:prstGeom prst="rect">
                <a:avLst/>
              </a:prstGeom>
              <a:blipFill>
                <a:blip r:embed="rId2"/>
                <a:stretch>
                  <a:fillRect/>
                </a:stretch>
              </a:blipFill>
            </p:spPr>
            <p:txBody>
              <a:bodyPr/>
              <a:lstStyle/>
              <a:p>
                <a:r>
                  <a:rPr lang="ja-JP" altLang="en-US">
                    <a:noFill/>
                  </a:rPr>
                  <a:t> </a:t>
                </a:r>
              </a:p>
            </p:txBody>
          </p:sp>
        </mc:Fallback>
      </mc:AlternateContent>
      <p:sp>
        <p:nvSpPr>
          <p:cNvPr id="5" name="テキスト ボックス 4">
            <a:extLst>
              <a:ext uri="{FF2B5EF4-FFF2-40B4-BE49-F238E27FC236}">
                <a16:creationId xmlns:a16="http://schemas.microsoft.com/office/drawing/2014/main" id="{5879CF43-9A4E-474C-88CD-82C28F372180}"/>
              </a:ext>
            </a:extLst>
          </p:cNvPr>
          <p:cNvSpPr txBox="1"/>
          <p:nvPr/>
        </p:nvSpPr>
        <p:spPr>
          <a:xfrm>
            <a:off x="800099" y="2395222"/>
            <a:ext cx="6829425" cy="369332"/>
          </a:xfrm>
          <a:prstGeom prst="rect">
            <a:avLst/>
          </a:prstGeom>
          <a:noFill/>
        </p:spPr>
        <p:txBody>
          <a:bodyPr wrap="square" rtlCol="0">
            <a:spAutoFit/>
          </a:bodyPr>
          <a:lstStyle/>
          <a:p>
            <a:r>
              <a:rPr kumimoji="1" lang="ja-JP" altLang="en-US" dirty="0"/>
              <a:t>統計量</a:t>
            </a:r>
            <a:r>
              <a:rPr kumimoji="1" lang="en-US" altLang="ja-JP" dirty="0"/>
              <a:t>t</a:t>
            </a:r>
            <a:r>
              <a:rPr kumimoji="1" lang="ja-JP" altLang="en-US" dirty="0"/>
              <a:t>は両側</a:t>
            </a:r>
            <a:r>
              <a:rPr kumimoji="1" lang="en-US" altLang="ja-JP" dirty="0"/>
              <a:t>t</a:t>
            </a:r>
            <a:r>
              <a:rPr kumimoji="1" lang="ja-JP" altLang="en-US" dirty="0"/>
              <a:t>検定と同じ式を使う</a:t>
            </a:r>
            <a:r>
              <a:rPr kumimoji="1" lang="en-US" altLang="ja-JP" dirty="0"/>
              <a:t>.</a:t>
            </a:r>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2F00C159-9FF9-480E-8D5D-679A53F79F42}"/>
                  </a:ext>
                </a:extLst>
              </p:cNvPr>
              <p:cNvSpPr txBox="1"/>
              <p:nvPr/>
            </p:nvSpPr>
            <p:spPr>
              <a:xfrm>
                <a:off x="3539491" y="2764554"/>
                <a:ext cx="5328284" cy="974626"/>
              </a:xfrm>
              <a:prstGeom prst="rect">
                <a:avLst/>
              </a:prstGeom>
              <a:noFill/>
            </p:spPr>
            <p:txBody>
              <a:bodyPr wrap="square" lIns="0" tIns="0" rIns="0" bIns="0" rtlCol="0">
                <a:spAutoFit/>
              </a:bodyPr>
              <a:lstStyle/>
              <a:p>
                <a:endParaRPr kumimoji="1" lang="en-US" altLang="ja-JP" sz="2000" i="1" dirty="0">
                  <a:latin typeface="Cambria Math" panose="02040503050406030204" pitchFamily="18" charset="0"/>
                </a:endParaRPr>
              </a:p>
              <a:p>
                <a:r>
                  <a:rPr kumimoji="1" lang="en-US" altLang="ja-JP" sz="2000" dirty="0"/>
                  <a:t>        s</a:t>
                </a:r>
                <a14:m>
                  <m:oMath xmlns:m="http://schemas.openxmlformats.org/officeDocument/2006/math">
                    <m:r>
                      <a:rPr kumimoji="1" lang="ja-JP" altLang="en-US" sz="2000" i="1" dirty="0">
                        <a:latin typeface="Cambria Math" panose="02040503050406030204" pitchFamily="18" charset="0"/>
                      </a:rPr>
                      <m:t>　</m:t>
                    </m:r>
                    <m:r>
                      <a:rPr kumimoji="1" lang="ja-JP" altLang="en-US" sz="2000" i="1">
                        <a:latin typeface="Cambria Math" panose="02040503050406030204" pitchFamily="18" charset="0"/>
                      </a:rPr>
                      <m:t>：</m:t>
                    </m:r>
                    <m:r>
                      <a:rPr kumimoji="1" lang="en-US" altLang="ja-JP" sz="2000" b="0" i="1" smtClean="0">
                        <a:latin typeface="Cambria Math" panose="02040503050406030204" pitchFamily="18" charset="0"/>
                      </a:rPr>
                      <m:t> </m:t>
                    </m:r>
                    <m:r>
                      <a:rPr kumimoji="1" lang="en-US" altLang="ja-JP" sz="2000" b="0" i="0" smtClean="0">
                        <a:latin typeface="Cambria Math" panose="02040503050406030204" pitchFamily="18" charset="0"/>
                      </a:rPr>
                      <m:t> </m:t>
                    </m:r>
                  </m:oMath>
                </a14:m>
                <a:r>
                  <a:rPr kumimoji="1" lang="ja-JP" altLang="en-US" sz="2000" dirty="0"/>
                  <a:t>不偏分散の平方根（標準偏差）</a:t>
                </a:r>
                <a:endParaRPr kumimoji="1" lang="en-US" altLang="ja-JP" sz="2000" dirty="0"/>
              </a:p>
              <a:p>
                <a:r>
                  <a:rPr kumimoji="1" lang="ja-JP" altLang="en-US" dirty="0"/>
                  <a:t>         </a:t>
                </a:r>
                <a:r>
                  <a:rPr kumimoji="1" lang="en-US" altLang="ja-JP" sz="2000" dirty="0"/>
                  <a:t>n   :</a:t>
                </a:r>
                <a:r>
                  <a:rPr kumimoji="1" lang="ja-JP" altLang="en-US" sz="2000" dirty="0"/>
                  <a:t>   サンプル数</a:t>
                </a:r>
                <a:endParaRPr kumimoji="1" lang="en-US" altLang="ja-JP" sz="2000" dirty="0"/>
              </a:p>
            </p:txBody>
          </p:sp>
        </mc:Choice>
        <mc:Fallback xmlns="">
          <p:sp>
            <p:nvSpPr>
              <p:cNvPr id="6" name="テキスト ボックス 5">
                <a:extLst>
                  <a:ext uri="{FF2B5EF4-FFF2-40B4-BE49-F238E27FC236}">
                    <a16:creationId xmlns:a16="http://schemas.microsoft.com/office/drawing/2014/main" id="{2F00C159-9FF9-480E-8D5D-679A53F79F42}"/>
                  </a:ext>
                </a:extLst>
              </p:cNvPr>
              <p:cNvSpPr txBox="1">
                <a:spLocks noRot="1" noChangeAspect="1" noMove="1" noResize="1" noEditPoints="1" noAdjustHandles="1" noChangeArrowheads="1" noChangeShapeType="1" noTextEdit="1"/>
              </p:cNvSpPr>
              <p:nvPr/>
            </p:nvSpPr>
            <p:spPr>
              <a:xfrm>
                <a:off x="3539491" y="2764554"/>
                <a:ext cx="5328284" cy="974626"/>
              </a:xfrm>
              <a:prstGeom prst="rect">
                <a:avLst/>
              </a:prstGeom>
              <a:blipFill>
                <a:blip r:embed="rId3"/>
                <a:stretch>
                  <a:fillRect b="-1572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DF952BED-FB24-4707-AD55-832A7804B80B}"/>
                  </a:ext>
                </a:extLst>
              </p:cNvPr>
              <p:cNvSpPr txBox="1"/>
              <p:nvPr/>
            </p:nvSpPr>
            <p:spPr>
              <a:xfrm>
                <a:off x="3706176" y="3786656"/>
                <a:ext cx="78581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000" i="1" smtClean="0">
                          <a:latin typeface="Cambria Math" panose="02040503050406030204" pitchFamily="18" charset="0"/>
                        </a:rPr>
                        <m:t>𝜇</m:t>
                      </m:r>
                    </m:oMath>
                  </m:oMathPara>
                </a14:m>
                <a:endParaRPr kumimoji="1" lang="ja-JP" altLang="en-US" sz="2000" dirty="0"/>
              </a:p>
            </p:txBody>
          </p:sp>
        </mc:Choice>
        <mc:Fallback xmlns="">
          <p:sp>
            <p:nvSpPr>
              <p:cNvPr id="7" name="テキスト ボックス 6">
                <a:extLst>
                  <a:ext uri="{FF2B5EF4-FFF2-40B4-BE49-F238E27FC236}">
                    <a16:creationId xmlns:a16="http://schemas.microsoft.com/office/drawing/2014/main" id="{DF952BED-FB24-4707-AD55-832A7804B80B}"/>
                  </a:ext>
                </a:extLst>
              </p:cNvPr>
              <p:cNvSpPr txBox="1">
                <a:spLocks noRot="1" noChangeAspect="1" noMove="1" noResize="1" noEditPoints="1" noAdjustHandles="1" noChangeArrowheads="1" noChangeShapeType="1" noTextEdit="1"/>
              </p:cNvSpPr>
              <p:nvPr/>
            </p:nvSpPr>
            <p:spPr>
              <a:xfrm>
                <a:off x="3706176" y="3786656"/>
                <a:ext cx="785813" cy="307777"/>
              </a:xfrm>
              <a:prstGeom prst="rect">
                <a:avLst/>
              </a:prstGeom>
              <a:blipFill>
                <a:blip r:embed="rId4"/>
                <a:stretch>
                  <a:fillRect b="-2156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0FDF55FC-D90D-4B3D-9646-BBB751C6FD25}"/>
                  </a:ext>
                </a:extLst>
              </p:cNvPr>
              <p:cNvSpPr txBox="1"/>
              <p:nvPr/>
            </p:nvSpPr>
            <p:spPr>
              <a:xfrm>
                <a:off x="3591875" y="4202806"/>
                <a:ext cx="101441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ja-JP" altLang="en-US" sz="2000" i="1" smtClean="0">
                              <a:latin typeface="Cambria Math" panose="02040503050406030204" pitchFamily="18" charset="0"/>
                            </a:rPr>
                          </m:ctrlPr>
                        </m:accPr>
                        <m:e>
                          <m:r>
                            <a:rPr kumimoji="1" lang="ja-JP" altLang="en-US" sz="2000" i="1" smtClean="0">
                              <a:latin typeface="Cambria Math" panose="02040503050406030204" pitchFamily="18" charset="0"/>
                            </a:rPr>
                            <m:t>𝑥</m:t>
                          </m:r>
                        </m:e>
                      </m:acc>
                    </m:oMath>
                  </m:oMathPara>
                </a14:m>
                <a:endParaRPr kumimoji="1" lang="ja-JP" altLang="en-US" sz="2000" dirty="0"/>
              </a:p>
            </p:txBody>
          </p:sp>
        </mc:Choice>
        <mc:Fallback xmlns="">
          <p:sp>
            <p:nvSpPr>
              <p:cNvPr id="8" name="テキスト ボックス 7">
                <a:extLst>
                  <a:ext uri="{FF2B5EF4-FFF2-40B4-BE49-F238E27FC236}">
                    <a16:creationId xmlns:a16="http://schemas.microsoft.com/office/drawing/2014/main" id="{0FDF55FC-D90D-4B3D-9646-BBB751C6FD25}"/>
                  </a:ext>
                </a:extLst>
              </p:cNvPr>
              <p:cNvSpPr txBox="1">
                <a:spLocks noRot="1" noChangeAspect="1" noMove="1" noResize="1" noEditPoints="1" noAdjustHandles="1" noChangeArrowheads="1" noChangeShapeType="1" noTextEdit="1"/>
              </p:cNvSpPr>
              <p:nvPr/>
            </p:nvSpPr>
            <p:spPr>
              <a:xfrm>
                <a:off x="3591875" y="4202806"/>
                <a:ext cx="1014413" cy="307777"/>
              </a:xfrm>
              <a:prstGeom prst="rect">
                <a:avLst/>
              </a:prstGeom>
              <a:blipFill>
                <a:blip r:embed="rId5"/>
                <a:stretch>
                  <a:fillRect/>
                </a:stretch>
              </a:blipFill>
            </p:spPr>
            <p:txBody>
              <a:bodyPr/>
              <a:lstStyle/>
              <a:p>
                <a:r>
                  <a:rPr lang="ja-JP" altLang="en-US">
                    <a:noFill/>
                  </a:rPr>
                  <a:t> </a:t>
                </a:r>
              </a:p>
            </p:txBody>
          </p:sp>
        </mc:Fallback>
      </mc:AlternateContent>
      <p:sp>
        <p:nvSpPr>
          <p:cNvPr id="9" name="テキスト ボックス 8">
            <a:extLst>
              <a:ext uri="{FF2B5EF4-FFF2-40B4-BE49-F238E27FC236}">
                <a16:creationId xmlns:a16="http://schemas.microsoft.com/office/drawing/2014/main" id="{EDE20A44-F2D1-4504-B7CA-D117F06C5DC8}"/>
              </a:ext>
            </a:extLst>
          </p:cNvPr>
          <p:cNvSpPr txBox="1"/>
          <p:nvPr/>
        </p:nvSpPr>
        <p:spPr>
          <a:xfrm>
            <a:off x="4215764" y="3755878"/>
            <a:ext cx="2009775" cy="369332"/>
          </a:xfrm>
          <a:prstGeom prst="rect">
            <a:avLst/>
          </a:prstGeom>
          <a:noFill/>
        </p:spPr>
        <p:txBody>
          <a:bodyPr wrap="square" rtlCol="0">
            <a:spAutoFit/>
          </a:bodyPr>
          <a:lstStyle/>
          <a:p>
            <a:r>
              <a:rPr kumimoji="1" lang="ja-JP" altLang="en-US" dirty="0"/>
              <a:t>：　仮定した母平均</a:t>
            </a:r>
          </a:p>
        </p:txBody>
      </p:sp>
      <p:sp>
        <p:nvSpPr>
          <p:cNvPr id="10" name="テキスト ボックス 9">
            <a:extLst>
              <a:ext uri="{FF2B5EF4-FFF2-40B4-BE49-F238E27FC236}">
                <a16:creationId xmlns:a16="http://schemas.microsoft.com/office/drawing/2014/main" id="{5D975F2E-B106-495A-B715-160ACB4A87CF}"/>
              </a:ext>
            </a:extLst>
          </p:cNvPr>
          <p:cNvSpPr txBox="1"/>
          <p:nvPr/>
        </p:nvSpPr>
        <p:spPr>
          <a:xfrm>
            <a:off x="4215764" y="4136727"/>
            <a:ext cx="2009775" cy="369332"/>
          </a:xfrm>
          <a:prstGeom prst="rect">
            <a:avLst/>
          </a:prstGeom>
          <a:noFill/>
        </p:spPr>
        <p:txBody>
          <a:bodyPr wrap="square" rtlCol="0">
            <a:spAutoFit/>
          </a:bodyPr>
          <a:lstStyle/>
          <a:p>
            <a:r>
              <a:rPr kumimoji="1" lang="ja-JP" altLang="en-US" dirty="0"/>
              <a:t>：　標本平均</a:t>
            </a:r>
          </a:p>
        </p:txBody>
      </p:sp>
      <p:sp>
        <p:nvSpPr>
          <p:cNvPr id="11" name="スライド番号プレースホルダー 10">
            <a:extLst>
              <a:ext uri="{FF2B5EF4-FFF2-40B4-BE49-F238E27FC236}">
                <a16:creationId xmlns:a16="http://schemas.microsoft.com/office/drawing/2014/main" id="{E440A1F0-2153-4036-8F2D-B3A8366BC655}"/>
              </a:ext>
            </a:extLst>
          </p:cNvPr>
          <p:cNvSpPr>
            <a:spLocks noGrp="1"/>
          </p:cNvSpPr>
          <p:nvPr>
            <p:ph type="sldNum" sz="quarter" idx="12"/>
          </p:nvPr>
        </p:nvSpPr>
        <p:spPr/>
        <p:txBody>
          <a:bodyPr/>
          <a:lstStyle/>
          <a:p>
            <a:fld id="{5BC5640E-2431-4F63-AA66-5212B94763CB}" type="slidenum">
              <a:rPr kumimoji="1" lang="ja-JP" altLang="en-US" smtClean="0"/>
              <a:t>11</a:t>
            </a:fld>
            <a:endParaRPr kumimoji="1" lang="ja-JP" altLang="en-US"/>
          </a:p>
        </p:txBody>
      </p:sp>
    </p:spTree>
    <p:extLst>
      <p:ext uri="{BB962C8B-B14F-4D97-AF65-F5344CB8AC3E}">
        <p14:creationId xmlns:p14="http://schemas.microsoft.com/office/powerpoint/2010/main" val="2342003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片側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327180" y="3108960"/>
            <a:ext cx="7543801" cy="4023360"/>
          </a:xfrm>
        </p:spPr>
        <p:txBody>
          <a:bodyPr/>
          <a:lstStyle/>
          <a:p>
            <a:endParaRPr lang="en-US" altLang="ja-JP" dirty="0"/>
          </a:p>
          <a:p>
            <a:endParaRPr lang="en-US" altLang="ja-JP" dirty="0"/>
          </a:p>
          <a:p>
            <a:endParaRPr lang="en-US" altLang="ja-JP" dirty="0"/>
          </a:p>
          <a:p>
            <a:pPr marL="0" indent="0">
              <a:buNone/>
            </a:pPr>
            <a:endParaRPr lang="en-US" altLang="ja-JP" dirty="0"/>
          </a:p>
          <a:p>
            <a:pPr marL="0" indent="0">
              <a:buNone/>
            </a:pPr>
            <a:endParaRPr lang="en-US" altLang="ja-JP" dirty="0"/>
          </a:p>
          <a:p>
            <a:pPr marL="0" indent="0">
              <a:buNone/>
            </a:pPr>
            <a:r>
              <a:rPr lang="en-US" altLang="ja-JP" dirty="0"/>
              <a:t>		</a:t>
            </a:r>
            <a:r>
              <a:rPr lang="ja-JP" altLang="en-US" sz="2400" dirty="0"/>
              <a:t>統計量ｔは≒</a:t>
            </a:r>
            <a:r>
              <a:rPr lang="en-US" altLang="ja-JP" sz="2400" dirty="0"/>
              <a:t>-2.58</a:t>
            </a:r>
            <a:r>
              <a:rPr lang="ja-JP" altLang="en-US" sz="2400" dirty="0"/>
              <a:t>となる</a:t>
            </a:r>
            <a:r>
              <a:rPr lang="ja-JP" altLang="en-US" dirty="0"/>
              <a:t>．</a:t>
            </a:r>
            <a:endParaRPr lang="en-US" altLang="ja-JP" dirty="0"/>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892DB920-FC2C-4ED5-B041-E1A583363A7A}"/>
                  </a:ext>
                </a:extLst>
              </p:cNvPr>
              <p:cNvSpPr txBox="1"/>
              <p:nvPr/>
            </p:nvSpPr>
            <p:spPr>
              <a:xfrm>
                <a:off x="-632460" y="3604164"/>
                <a:ext cx="5756910" cy="131209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panose="02040503050406030204" pitchFamily="18" charset="0"/>
                          <a:ea typeface="Cambria Math" panose="02040503050406030204" pitchFamily="18" charset="0"/>
                        </a:rPr>
                        <m:t>𝑡</m:t>
                      </m:r>
                      <m:r>
                        <a:rPr kumimoji="1" lang="en-US" altLang="ja-JP" sz="2800" i="1" smtClean="0">
                          <a:latin typeface="Cambria Math" panose="02040503050406030204" pitchFamily="18" charset="0"/>
                          <a:ea typeface="Cambria Math" panose="02040503050406030204" pitchFamily="18" charset="0"/>
                        </a:rPr>
                        <m:t>=</m:t>
                      </m:r>
                      <m:f>
                        <m:fPr>
                          <m:ctrlPr>
                            <a:rPr kumimoji="1" lang="en-US" altLang="ja-JP" sz="2800" i="1" smtClean="0">
                              <a:latin typeface="Cambria Math" panose="02040503050406030204" pitchFamily="18" charset="0"/>
                            </a:rPr>
                          </m:ctrlPr>
                        </m:fPr>
                        <m:num>
                          <m:r>
                            <a:rPr kumimoji="1" lang="en-US" altLang="ja-JP" sz="2800" i="1">
                              <a:latin typeface="Cambria Math" panose="02040503050406030204" pitchFamily="18" charset="0"/>
                            </a:rPr>
                            <m:t>1900</m:t>
                          </m:r>
                          <m:r>
                            <a:rPr kumimoji="1" lang="en-US" altLang="ja-JP" sz="2800" i="1" smtClean="0">
                              <a:latin typeface="Cambria Math" panose="02040503050406030204" pitchFamily="18" charset="0"/>
                            </a:rPr>
                            <m:t>−</m:t>
                          </m:r>
                          <m:r>
                            <a:rPr kumimoji="1" lang="en-US" altLang="ja-JP" sz="2800" i="1">
                              <a:latin typeface="Cambria Math" panose="02040503050406030204" pitchFamily="18" charset="0"/>
                            </a:rPr>
                            <m:t>2000</m:t>
                          </m:r>
                        </m:num>
                        <m:den>
                          <m:f>
                            <m:fPr>
                              <m:ctrlPr>
                                <a:rPr kumimoji="1" lang="en-US" altLang="ja-JP" sz="2800" i="1" smtClean="0">
                                  <a:latin typeface="Cambria Math" panose="02040503050406030204" pitchFamily="18" charset="0"/>
                                </a:rPr>
                              </m:ctrlPr>
                            </m:fPr>
                            <m:num>
                              <m:r>
                                <a:rPr kumimoji="1" lang="en-US" altLang="ja-JP" sz="2800" i="1">
                                  <a:latin typeface="Cambria Math" panose="02040503050406030204" pitchFamily="18" charset="0"/>
                                </a:rPr>
                                <m:t>150</m:t>
                              </m:r>
                            </m:num>
                            <m:den>
                              <m:rad>
                                <m:radPr>
                                  <m:degHide m:val="on"/>
                                  <m:ctrlPr>
                                    <a:rPr kumimoji="1" lang="en-US" altLang="ja-JP" sz="2800" i="1" smtClean="0">
                                      <a:latin typeface="Cambria Math" panose="02040503050406030204" pitchFamily="18" charset="0"/>
                                    </a:rPr>
                                  </m:ctrlPr>
                                </m:radPr>
                                <m:deg/>
                                <m:e>
                                  <m:r>
                                    <a:rPr kumimoji="1" lang="en-US" altLang="ja-JP" sz="2800" i="1">
                                      <a:latin typeface="Cambria Math" panose="02040503050406030204" pitchFamily="18" charset="0"/>
                                    </a:rPr>
                                    <m:t>15</m:t>
                                  </m:r>
                                </m:e>
                              </m:rad>
                            </m:den>
                          </m:f>
                        </m:den>
                      </m:f>
                    </m:oMath>
                  </m:oMathPara>
                </a14:m>
                <a:endParaRPr kumimoji="1" lang="ja-JP" altLang="en-US" sz="2800" dirty="0"/>
              </a:p>
            </p:txBody>
          </p:sp>
        </mc:Choice>
        <mc:Fallback xmlns="">
          <p:sp>
            <p:nvSpPr>
              <p:cNvPr id="4" name="テキスト ボックス 3">
                <a:extLst>
                  <a:ext uri="{FF2B5EF4-FFF2-40B4-BE49-F238E27FC236}">
                    <a16:creationId xmlns:a16="http://schemas.microsoft.com/office/drawing/2014/main" id="{892DB920-FC2C-4ED5-B041-E1A583363A7A}"/>
                  </a:ext>
                </a:extLst>
              </p:cNvPr>
              <p:cNvSpPr txBox="1">
                <a:spLocks noRot="1" noChangeAspect="1" noMove="1" noResize="1" noEditPoints="1" noAdjustHandles="1" noChangeArrowheads="1" noChangeShapeType="1" noTextEdit="1"/>
              </p:cNvSpPr>
              <p:nvPr/>
            </p:nvSpPr>
            <p:spPr>
              <a:xfrm>
                <a:off x="-632460" y="3604164"/>
                <a:ext cx="5756910" cy="1312090"/>
              </a:xfrm>
              <a:prstGeom prst="rect">
                <a:avLst/>
              </a:prstGeom>
              <a:blipFill>
                <a:blip r:embed="rId2"/>
                <a:stretch>
                  <a:fillRect/>
                </a:stretch>
              </a:blipFill>
            </p:spPr>
            <p:txBody>
              <a:bodyPr/>
              <a:lstStyle/>
              <a:p>
                <a:r>
                  <a:rPr lang="ja-JP" altLang="en-US">
                    <a:noFill/>
                  </a:rPr>
                  <a:t> </a:t>
                </a:r>
              </a:p>
            </p:txBody>
          </p:sp>
        </mc:Fallback>
      </mc:AlternateContent>
      <p:sp>
        <p:nvSpPr>
          <p:cNvPr id="5" name="テキスト ボックス 4">
            <a:extLst>
              <a:ext uri="{FF2B5EF4-FFF2-40B4-BE49-F238E27FC236}">
                <a16:creationId xmlns:a16="http://schemas.microsoft.com/office/drawing/2014/main" id="{5879CF43-9A4E-474C-88CD-82C28F372180}"/>
              </a:ext>
            </a:extLst>
          </p:cNvPr>
          <p:cNvSpPr txBox="1"/>
          <p:nvPr/>
        </p:nvSpPr>
        <p:spPr>
          <a:xfrm>
            <a:off x="800099" y="2395222"/>
            <a:ext cx="6829425" cy="707886"/>
          </a:xfrm>
          <a:prstGeom prst="rect">
            <a:avLst/>
          </a:prstGeom>
          <a:noFill/>
        </p:spPr>
        <p:txBody>
          <a:bodyPr wrap="square" rtlCol="0">
            <a:spAutoFit/>
          </a:bodyPr>
          <a:lstStyle/>
          <a:p>
            <a:r>
              <a:rPr kumimoji="1" lang="ja-JP" altLang="en-US" sz="2000" dirty="0"/>
              <a:t>例題のサンプル数</a:t>
            </a:r>
            <a:r>
              <a:rPr kumimoji="1" lang="en-US" altLang="ja-JP" sz="2000" dirty="0"/>
              <a:t>15</a:t>
            </a:r>
            <a:r>
              <a:rPr kumimoji="1" lang="ja-JP" altLang="en-US" sz="2000" dirty="0" err="1"/>
              <a:t>，</a:t>
            </a:r>
            <a:r>
              <a:rPr kumimoji="1" lang="ja-JP" altLang="en-US" sz="2000" dirty="0"/>
              <a:t>標準偏差</a:t>
            </a:r>
            <a:r>
              <a:rPr kumimoji="1" lang="en-US" altLang="ja-JP" sz="2000" dirty="0"/>
              <a:t>150</a:t>
            </a:r>
            <a:r>
              <a:rPr kumimoji="1" lang="ja-JP" altLang="en-US" sz="2000" dirty="0" err="1"/>
              <a:t>，</a:t>
            </a:r>
            <a:r>
              <a:rPr kumimoji="1" lang="ja-JP" altLang="en-US" sz="2000" dirty="0"/>
              <a:t>仮定した母平均</a:t>
            </a:r>
            <a:r>
              <a:rPr kumimoji="1" lang="en-US" altLang="ja-JP" sz="2000" dirty="0"/>
              <a:t>2000</a:t>
            </a:r>
            <a:r>
              <a:rPr kumimoji="1" lang="ja-JP" altLang="en-US" sz="2000" dirty="0" err="1"/>
              <a:t>，</a:t>
            </a:r>
            <a:endParaRPr kumimoji="1" lang="en-US" altLang="ja-JP" sz="2000" dirty="0"/>
          </a:p>
          <a:p>
            <a:r>
              <a:rPr kumimoji="1" lang="ja-JP" altLang="en-US" sz="2000" dirty="0"/>
              <a:t>標本平均</a:t>
            </a:r>
            <a:r>
              <a:rPr kumimoji="1" lang="en-US" altLang="ja-JP" sz="2000" dirty="0"/>
              <a:t>1900</a:t>
            </a:r>
            <a:r>
              <a:rPr kumimoji="1" lang="ja-JP" altLang="en-US" sz="2000" dirty="0"/>
              <a:t>を代入し，統計量</a:t>
            </a:r>
            <a:r>
              <a:rPr kumimoji="1" lang="en-US" altLang="ja-JP" sz="2000" dirty="0"/>
              <a:t>t</a:t>
            </a:r>
            <a:r>
              <a:rPr kumimoji="1" lang="ja-JP" altLang="en-US" sz="2000" dirty="0"/>
              <a:t>を求める．</a:t>
            </a:r>
            <a:endParaRPr kumimoji="1" lang="en-US" altLang="ja-JP" sz="2000" dirty="0"/>
          </a:p>
        </p:txBody>
      </p:sp>
      <p:sp>
        <p:nvSpPr>
          <p:cNvPr id="11" name="テキスト ボックス 10">
            <a:extLst>
              <a:ext uri="{FF2B5EF4-FFF2-40B4-BE49-F238E27FC236}">
                <a16:creationId xmlns:a16="http://schemas.microsoft.com/office/drawing/2014/main" id="{8AB6A532-6B1E-4F6D-AAAA-2A60409AECF8}"/>
              </a:ext>
            </a:extLst>
          </p:cNvPr>
          <p:cNvSpPr txBox="1"/>
          <p:nvPr/>
        </p:nvSpPr>
        <p:spPr>
          <a:xfrm>
            <a:off x="3476625" y="3859208"/>
            <a:ext cx="2607465" cy="461665"/>
          </a:xfrm>
          <a:prstGeom prst="rect">
            <a:avLst/>
          </a:prstGeom>
          <a:noFill/>
        </p:spPr>
        <p:txBody>
          <a:bodyPr wrap="square" rtlCol="0">
            <a:spAutoFit/>
          </a:bodyPr>
          <a:lstStyle/>
          <a:p>
            <a:r>
              <a:rPr kumimoji="1" lang="ja-JP" altLang="en-US" sz="2400" dirty="0"/>
              <a:t>≒ </a:t>
            </a:r>
            <a:r>
              <a:rPr kumimoji="1" lang="en-US" altLang="ja-JP" sz="2400" dirty="0"/>
              <a:t>-2.58</a:t>
            </a:r>
            <a:r>
              <a:rPr kumimoji="1" lang="ja-JP" altLang="en-US" sz="2400" dirty="0"/>
              <a:t>　</a:t>
            </a:r>
          </a:p>
        </p:txBody>
      </p:sp>
      <p:sp>
        <p:nvSpPr>
          <p:cNvPr id="12" name="スライド番号プレースホルダー 11">
            <a:extLst>
              <a:ext uri="{FF2B5EF4-FFF2-40B4-BE49-F238E27FC236}">
                <a16:creationId xmlns:a16="http://schemas.microsoft.com/office/drawing/2014/main" id="{E483A754-9DE0-4AE5-BC24-9FF45750D245}"/>
              </a:ext>
            </a:extLst>
          </p:cNvPr>
          <p:cNvSpPr>
            <a:spLocks noGrp="1"/>
          </p:cNvSpPr>
          <p:nvPr>
            <p:ph type="sldNum" sz="quarter" idx="12"/>
          </p:nvPr>
        </p:nvSpPr>
        <p:spPr/>
        <p:txBody>
          <a:bodyPr/>
          <a:lstStyle/>
          <a:p>
            <a:fld id="{5BC5640E-2431-4F63-AA66-5212B94763CB}" type="slidenum">
              <a:rPr kumimoji="1" lang="ja-JP" altLang="en-US" smtClean="0"/>
              <a:t>12</a:t>
            </a:fld>
            <a:endParaRPr kumimoji="1" lang="ja-JP" altLang="en-US"/>
          </a:p>
        </p:txBody>
      </p:sp>
    </p:spTree>
    <p:extLst>
      <p:ext uri="{BB962C8B-B14F-4D97-AF65-F5344CB8AC3E}">
        <p14:creationId xmlns:p14="http://schemas.microsoft.com/office/powerpoint/2010/main" val="4266837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片側</a:t>
            </a:r>
            <a:r>
              <a:rPr lang="en-US" altLang="ja-JP" dirty="0"/>
              <a:t>t</a:t>
            </a:r>
            <a:r>
              <a:rPr lang="ja-JP" altLang="en-US" dirty="0"/>
              <a:t>検定</a:t>
            </a:r>
            <a:r>
              <a:rPr lang="en-US" altLang="ja-JP" dirty="0"/>
              <a:t>)</a:t>
            </a:r>
            <a:endParaRPr kumimoji="1" lang="ja-JP" altLang="en-US" dirty="0"/>
          </a:p>
        </p:txBody>
      </p:sp>
      <p:sp>
        <p:nvSpPr>
          <p:cNvPr id="7" name="コンテンツ プレースホルダー 6">
            <a:extLst>
              <a:ext uri="{FF2B5EF4-FFF2-40B4-BE49-F238E27FC236}">
                <a16:creationId xmlns:a16="http://schemas.microsoft.com/office/drawing/2014/main" id="{053AA939-A44E-4C7C-8D5F-B55A97B93452}"/>
              </a:ext>
            </a:extLst>
          </p:cNvPr>
          <p:cNvSpPr>
            <a:spLocks noGrp="1"/>
          </p:cNvSpPr>
          <p:nvPr>
            <p:ph idx="1"/>
          </p:nvPr>
        </p:nvSpPr>
        <p:spPr>
          <a:xfrm>
            <a:off x="822959" y="1845734"/>
            <a:ext cx="8321041" cy="4269316"/>
          </a:xfrm>
        </p:spPr>
        <p:txBody>
          <a:bodyPr>
            <a:normAutofit/>
          </a:bodyPr>
          <a:lstStyle/>
          <a:p>
            <a:endParaRPr lang="en-US" altLang="ja-JP" dirty="0"/>
          </a:p>
          <a:p>
            <a:pPr marL="0" indent="0">
              <a:buNone/>
            </a:pPr>
            <a:r>
              <a:rPr lang="ja-JP" altLang="en-US" dirty="0"/>
              <a:t>　</a:t>
            </a:r>
            <a:r>
              <a:rPr lang="ja-JP" altLang="en-US" sz="2400" dirty="0"/>
              <a:t>自由度</a:t>
            </a:r>
            <a:r>
              <a:rPr lang="en-US" altLang="ja-JP" sz="2400" dirty="0"/>
              <a:t>14</a:t>
            </a:r>
            <a:r>
              <a:rPr lang="ja-JP" altLang="en-US" sz="2400" dirty="0"/>
              <a:t>の</a:t>
            </a:r>
            <a:r>
              <a:rPr lang="ja-JP" altLang="en-US" sz="2400" dirty="0" err="1"/>
              <a:t>ｔ</a:t>
            </a:r>
            <a:r>
              <a:rPr lang="ja-JP" altLang="en-US" sz="2400" dirty="0"/>
              <a:t>分布を使用するので統計数値表の　　　　　　の</a:t>
            </a:r>
            <a:endParaRPr lang="en-US" altLang="ja-JP" sz="2400" dirty="0"/>
          </a:p>
          <a:p>
            <a:pPr marL="0" indent="0">
              <a:buNone/>
            </a:pPr>
            <a:r>
              <a:rPr lang="ja-JP" altLang="en-US" sz="2400" dirty="0"/>
              <a:t>部分を読み取ると</a:t>
            </a:r>
            <a:r>
              <a:rPr lang="en-US" altLang="ja-JP" sz="2400" dirty="0"/>
              <a:t>1.761</a:t>
            </a:r>
            <a:r>
              <a:rPr lang="ja-JP" altLang="en-US" sz="2400" dirty="0"/>
              <a:t>とある</a:t>
            </a:r>
            <a:r>
              <a:rPr lang="ja-JP" altLang="en-US" dirty="0"/>
              <a:t>．</a:t>
            </a:r>
            <a:endParaRPr lang="en-US" altLang="ja-JP" dirty="0"/>
          </a:p>
          <a:p>
            <a:pPr marL="0" indent="0">
              <a:buNone/>
            </a:pPr>
            <a:endParaRPr lang="en-US" altLang="ja-JP" dirty="0"/>
          </a:p>
          <a:p>
            <a:pPr marL="0" indent="0">
              <a:buNone/>
            </a:pPr>
            <a:r>
              <a:rPr lang="ja-JP" altLang="en-US" dirty="0"/>
              <a:t>　</a:t>
            </a:r>
            <a:r>
              <a:rPr lang="en-US" altLang="ja-JP" dirty="0"/>
              <a:t>	      </a:t>
            </a:r>
          </a:p>
        </p:txBody>
      </p:sp>
      <p:sp>
        <p:nvSpPr>
          <p:cNvPr id="9" name="スライド番号プレースホルダー 8">
            <a:extLst>
              <a:ext uri="{FF2B5EF4-FFF2-40B4-BE49-F238E27FC236}">
                <a16:creationId xmlns:a16="http://schemas.microsoft.com/office/drawing/2014/main" id="{D44DC776-73E1-435E-90C2-A0F5C7A3C1BD}"/>
              </a:ext>
            </a:extLst>
          </p:cNvPr>
          <p:cNvSpPr>
            <a:spLocks noGrp="1"/>
          </p:cNvSpPr>
          <p:nvPr>
            <p:ph type="sldNum" sz="quarter" idx="12"/>
          </p:nvPr>
        </p:nvSpPr>
        <p:spPr/>
        <p:txBody>
          <a:bodyPr/>
          <a:lstStyle/>
          <a:p>
            <a:fld id="{5BC5640E-2431-4F63-AA66-5212B94763CB}" type="slidenum">
              <a:rPr kumimoji="1" lang="ja-JP" altLang="en-US" smtClean="0"/>
              <a:t>13</a:t>
            </a:fld>
            <a:endParaRPr kumimoji="1" lang="ja-JP" altLang="en-US"/>
          </a:p>
        </p:txBody>
      </p:sp>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B20BB5B1-D3DB-4305-BC24-85B936A115BC}"/>
                  </a:ext>
                </a:extLst>
              </p:cNvPr>
              <p:cNvSpPr txBox="1"/>
              <p:nvPr/>
            </p:nvSpPr>
            <p:spPr>
              <a:xfrm>
                <a:off x="6730019" y="2242328"/>
                <a:ext cx="182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kern="1200" smtClean="0">
                              <a:solidFill>
                                <a:schemeClr val="tx1"/>
                              </a:solidFill>
                              <a:latin typeface="Cambria Math" panose="02040503050406030204" pitchFamily="18" charset="0"/>
                              <a:ea typeface="+mn-ea"/>
                              <a:cs typeface="+mn-cs"/>
                            </a:rPr>
                          </m:ctrlPr>
                        </m:sSubPr>
                        <m:e>
                          <m:r>
                            <a:rPr kumimoji="1" lang="ja-JP" altLang="en-US" sz="2400" i="1" kern="1200" smtClean="0">
                              <a:solidFill>
                                <a:schemeClr val="tx1"/>
                              </a:solidFill>
                              <a:latin typeface="Cambria Math" panose="02040503050406030204" pitchFamily="18" charset="0"/>
                              <a:ea typeface="+mn-ea"/>
                              <a:cs typeface="+mn-cs"/>
                            </a:rPr>
                            <m:t>𝑡</m:t>
                          </m:r>
                        </m:e>
                        <m:sub>
                          <m:r>
                            <a:rPr kumimoji="1" lang="ja-JP" altLang="en-US" sz="2400" i="1" kern="1200" smtClean="0">
                              <a:solidFill>
                                <a:schemeClr val="tx1"/>
                              </a:solidFill>
                              <a:latin typeface="Cambria Math" panose="02040503050406030204" pitchFamily="18" charset="0"/>
                              <a:ea typeface="+mn-ea"/>
                              <a:cs typeface="+mn-cs"/>
                            </a:rPr>
                            <m:t>0.05</m:t>
                          </m:r>
                        </m:sub>
                      </m:sSub>
                      <m:d>
                        <m:dPr>
                          <m:ctrlPr>
                            <a:rPr kumimoji="1" lang="ja-JP" altLang="en-US" sz="2400" i="1" kern="1200" smtClean="0">
                              <a:solidFill>
                                <a:schemeClr val="tx1"/>
                              </a:solidFill>
                              <a:latin typeface="Cambria Math" panose="02040503050406030204" pitchFamily="18" charset="0"/>
                              <a:ea typeface="+mn-ea"/>
                              <a:cs typeface="+mn-cs"/>
                            </a:rPr>
                          </m:ctrlPr>
                        </m:dPr>
                        <m:e>
                          <m:r>
                            <a:rPr kumimoji="1" lang="en-US" altLang="ja-JP" sz="2400" b="0" i="1" kern="1200" smtClean="0">
                              <a:solidFill>
                                <a:schemeClr val="tx1"/>
                              </a:solidFill>
                              <a:latin typeface="Cambria Math" panose="02040503050406030204" pitchFamily="18" charset="0"/>
                              <a:ea typeface="+mn-ea"/>
                              <a:cs typeface="+mn-cs"/>
                            </a:rPr>
                            <m:t>14</m:t>
                          </m:r>
                        </m:e>
                      </m:d>
                    </m:oMath>
                  </m:oMathPara>
                </a14:m>
                <a:endParaRPr kumimoji="1" lang="ja-JP" altLang="en-US" sz="2400" kern="1200" dirty="0">
                  <a:solidFill>
                    <a:schemeClr val="tx1"/>
                  </a:solidFill>
                  <a:ea typeface="+mn-ea"/>
                  <a:cs typeface="+mn-cs"/>
                </a:endParaRPr>
              </a:p>
            </p:txBody>
          </p:sp>
        </mc:Choice>
        <mc:Fallback xmlns="">
          <p:sp>
            <p:nvSpPr>
              <p:cNvPr id="12" name="テキスト ボックス 11">
                <a:extLst>
                  <a:ext uri="{FF2B5EF4-FFF2-40B4-BE49-F238E27FC236}">
                    <a16:creationId xmlns:a16="http://schemas.microsoft.com/office/drawing/2014/main" id="{B20BB5B1-D3DB-4305-BC24-85B936A115BC}"/>
                  </a:ext>
                </a:extLst>
              </p:cNvPr>
              <p:cNvSpPr txBox="1">
                <a:spLocks noRot="1" noChangeAspect="1" noMove="1" noResize="1" noEditPoints="1" noAdjustHandles="1" noChangeArrowheads="1" noChangeShapeType="1" noTextEdit="1"/>
              </p:cNvSpPr>
              <p:nvPr/>
            </p:nvSpPr>
            <p:spPr>
              <a:xfrm>
                <a:off x="6730019" y="2242328"/>
                <a:ext cx="1828800" cy="461665"/>
              </a:xfrm>
              <a:prstGeom prst="rect">
                <a:avLst/>
              </a:prstGeom>
              <a:blipFill>
                <a:blip r:embed="rId2"/>
                <a:stretch>
                  <a:fillRect b="-1316"/>
                </a:stretch>
              </a:blipFill>
            </p:spPr>
            <p:txBody>
              <a:bodyPr/>
              <a:lstStyle/>
              <a:p>
                <a:r>
                  <a:rPr lang="ja-JP" altLang="en-US">
                    <a:noFill/>
                  </a:rPr>
                  <a:t> </a:t>
                </a:r>
              </a:p>
            </p:txBody>
          </p:sp>
        </mc:Fallback>
      </mc:AlternateContent>
      <p:sp>
        <p:nvSpPr>
          <p:cNvPr id="10" name="テキスト ボックス 9">
            <a:extLst>
              <a:ext uri="{FF2B5EF4-FFF2-40B4-BE49-F238E27FC236}">
                <a16:creationId xmlns:a16="http://schemas.microsoft.com/office/drawing/2014/main" id="{C928DE15-7D9A-470B-858E-38DB214269E4}"/>
              </a:ext>
            </a:extLst>
          </p:cNvPr>
          <p:cNvSpPr txBox="1"/>
          <p:nvPr/>
        </p:nvSpPr>
        <p:spPr>
          <a:xfrm>
            <a:off x="805814" y="3653552"/>
            <a:ext cx="4423410" cy="1200329"/>
          </a:xfrm>
          <a:prstGeom prst="rect">
            <a:avLst/>
          </a:prstGeom>
          <a:noFill/>
        </p:spPr>
        <p:txBody>
          <a:bodyPr wrap="square" rtlCol="0">
            <a:spAutoFit/>
          </a:bodyPr>
          <a:lstStyle/>
          <a:p>
            <a:r>
              <a:rPr lang="ja-JP" altLang="en-US" sz="2400" dirty="0"/>
              <a:t>求めた統計量</a:t>
            </a:r>
            <a:r>
              <a:rPr lang="ja-JP" altLang="en-US" sz="2400" dirty="0" err="1"/>
              <a:t>ｔ</a:t>
            </a:r>
            <a:r>
              <a:rPr lang="ja-JP" altLang="en-US" sz="2400" dirty="0"/>
              <a:t>は</a:t>
            </a:r>
            <a:r>
              <a:rPr lang="en-US" altLang="ja-JP" sz="2400" dirty="0"/>
              <a:t>3.16</a:t>
            </a:r>
            <a:r>
              <a:rPr lang="ja-JP" altLang="en-US" sz="2400" dirty="0"/>
              <a:t>であるので，</a:t>
            </a:r>
            <a:endParaRPr lang="en-US" altLang="ja-JP" sz="2400" dirty="0"/>
          </a:p>
          <a:p>
            <a:r>
              <a:rPr lang="ja-JP" altLang="en-US" sz="2400" dirty="0"/>
              <a:t>　　　　　　　の値と統計量</a:t>
            </a:r>
            <a:r>
              <a:rPr lang="ja-JP" altLang="en-US" sz="2400" dirty="0" err="1"/>
              <a:t>ｔ</a:t>
            </a:r>
            <a:r>
              <a:rPr lang="ja-JP" altLang="en-US" sz="2400" dirty="0"/>
              <a:t>を図に表すと右のようになる</a:t>
            </a:r>
            <a:endParaRPr kumimoji="1" lang="ja-JP" altLang="en-US" sz="2400" dirty="0"/>
          </a:p>
        </p:txBody>
      </p:sp>
      <p:pic>
        <p:nvPicPr>
          <p:cNvPr id="4" name="図 3">
            <a:extLst>
              <a:ext uri="{FF2B5EF4-FFF2-40B4-BE49-F238E27FC236}">
                <a16:creationId xmlns:a16="http://schemas.microsoft.com/office/drawing/2014/main" id="{5D7DEB4E-45E3-4C6B-AE44-681B9E5028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6369" y="3100587"/>
            <a:ext cx="3730993" cy="3102618"/>
          </a:xfrm>
          <a:prstGeom prst="rect">
            <a:avLst/>
          </a:prstGeom>
        </p:spPr>
      </p:pic>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1DBE78D7-A06F-4A0D-A8CF-4AA7CC5F20AC}"/>
                  </a:ext>
                </a:extLst>
              </p:cNvPr>
              <p:cNvSpPr txBox="1"/>
              <p:nvPr/>
            </p:nvSpPr>
            <p:spPr>
              <a:xfrm>
                <a:off x="710219" y="4017385"/>
                <a:ext cx="182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kern="1200" smtClean="0">
                              <a:solidFill>
                                <a:schemeClr val="tx1"/>
                              </a:solidFill>
                              <a:latin typeface="Cambria Math" panose="02040503050406030204" pitchFamily="18" charset="0"/>
                              <a:ea typeface="+mn-ea"/>
                              <a:cs typeface="+mn-cs"/>
                            </a:rPr>
                          </m:ctrlPr>
                        </m:sSubPr>
                        <m:e>
                          <m:r>
                            <a:rPr kumimoji="1" lang="ja-JP" altLang="en-US" sz="2400" i="1" kern="1200" smtClean="0">
                              <a:solidFill>
                                <a:schemeClr val="tx1"/>
                              </a:solidFill>
                              <a:latin typeface="Cambria Math" panose="02040503050406030204" pitchFamily="18" charset="0"/>
                              <a:ea typeface="+mn-ea"/>
                              <a:cs typeface="+mn-cs"/>
                            </a:rPr>
                            <m:t>𝑡</m:t>
                          </m:r>
                        </m:e>
                        <m:sub>
                          <m:r>
                            <a:rPr kumimoji="1" lang="ja-JP" altLang="en-US" sz="2400" i="1" kern="1200" smtClean="0">
                              <a:solidFill>
                                <a:schemeClr val="tx1"/>
                              </a:solidFill>
                              <a:latin typeface="Cambria Math" panose="02040503050406030204" pitchFamily="18" charset="0"/>
                              <a:ea typeface="+mn-ea"/>
                              <a:cs typeface="+mn-cs"/>
                            </a:rPr>
                            <m:t>0.05</m:t>
                          </m:r>
                        </m:sub>
                      </m:sSub>
                      <m:d>
                        <m:dPr>
                          <m:ctrlPr>
                            <a:rPr kumimoji="1" lang="ja-JP" altLang="en-US" sz="2400" i="1" kern="1200" smtClean="0">
                              <a:solidFill>
                                <a:schemeClr val="tx1"/>
                              </a:solidFill>
                              <a:latin typeface="Cambria Math" panose="02040503050406030204" pitchFamily="18" charset="0"/>
                              <a:ea typeface="+mn-ea"/>
                              <a:cs typeface="+mn-cs"/>
                            </a:rPr>
                          </m:ctrlPr>
                        </m:dPr>
                        <m:e>
                          <m:r>
                            <a:rPr kumimoji="1" lang="en-US" altLang="ja-JP" sz="2400" b="0" i="1" kern="1200" smtClean="0">
                              <a:solidFill>
                                <a:schemeClr val="tx1"/>
                              </a:solidFill>
                              <a:latin typeface="Cambria Math" panose="02040503050406030204" pitchFamily="18" charset="0"/>
                              <a:ea typeface="+mn-ea"/>
                              <a:cs typeface="+mn-cs"/>
                            </a:rPr>
                            <m:t>14</m:t>
                          </m:r>
                        </m:e>
                      </m:d>
                    </m:oMath>
                  </m:oMathPara>
                </a14:m>
                <a:endParaRPr kumimoji="1" lang="ja-JP" altLang="en-US" sz="2400" kern="1200" dirty="0">
                  <a:solidFill>
                    <a:schemeClr val="tx1"/>
                  </a:solidFill>
                  <a:ea typeface="+mn-ea"/>
                  <a:cs typeface="+mn-cs"/>
                </a:endParaRPr>
              </a:p>
            </p:txBody>
          </p:sp>
        </mc:Choice>
        <mc:Fallback xmlns="">
          <p:sp>
            <p:nvSpPr>
              <p:cNvPr id="8" name="テキスト ボックス 7">
                <a:extLst>
                  <a:ext uri="{FF2B5EF4-FFF2-40B4-BE49-F238E27FC236}">
                    <a16:creationId xmlns:a16="http://schemas.microsoft.com/office/drawing/2014/main" id="{1DBE78D7-A06F-4A0D-A8CF-4AA7CC5F20AC}"/>
                  </a:ext>
                </a:extLst>
              </p:cNvPr>
              <p:cNvSpPr txBox="1">
                <a:spLocks noRot="1" noChangeAspect="1" noMove="1" noResize="1" noEditPoints="1" noAdjustHandles="1" noChangeArrowheads="1" noChangeShapeType="1" noTextEdit="1"/>
              </p:cNvSpPr>
              <p:nvPr/>
            </p:nvSpPr>
            <p:spPr>
              <a:xfrm>
                <a:off x="710219" y="4017385"/>
                <a:ext cx="1828800" cy="461665"/>
              </a:xfrm>
              <a:prstGeom prst="rect">
                <a:avLst/>
              </a:prstGeom>
              <a:blipFill>
                <a:blip r:embed="rId4"/>
                <a:stretch>
                  <a:fillRect b="-1316"/>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674504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片側</a:t>
            </a:r>
            <a:r>
              <a:rPr lang="en-US" altLang="ja-JP" dirty="0"/>
              <a:t>t</a:t>
            </a:r>
            <a:r>
              <a:rPr lang="ja-JP" altLang="en-US" dirty="0"/>
              <a:t>検定</a:t>
            </a:r>
            <a:r>
              <a:rPr lang="en-US" altLang="ja-JP" dirty="0"/>
              <a:t>)</a:t>
            </a:r>
            <a:endParaRPr kumimoji="1" lang="ja-JP" altLang="en-US" dirty="0"/>
          </a:p>
        </p:txBody>
      </p:sp>
      <p:sp>
        <p:nvSpPr>
          <p:cNvPr id="7" name="コンテンツ プレースホルダー 6">
            <a:extLst>
              <a:ext uri="{FF2B5EF4-FFF2-40B4-BE49-F238E27FC236}">
                <a16:creationId xmlns:a16="http://schemas.microsoft.com/office/drawing/2014/main" id="{053AA939-A44E-4C7C-8D5F-B55A97B93452}"/>
              </a:ext>
            </a:extLst>
          </p:cNvPr>
          <p:cNvSpPr>
            <a:spLocks noGrp="1"/>
          </p:cNvSpPr>
          <p:nvPr>
            <p:ph idx="1"/>
          </p:nvPr>
        </p:nvSpPr>
        <p:spPr>
          <a:xfrm>
            <a:off x="822959" y="2050770"/>
            <a:ext cx="8321041" cy="4269316"/>
          </a:xfrm>
        </p:spPr>
        <p:txBody>
          <a:bodyPr>
            <a:normAutofit/>
          </a:bodyPr>
          <a:lstStyle/>
          <a:p>
            <a:r>
              <a:rPr lang="ja-JP" altLang="en-US" dirty="0"/>
              <a:t>　有意水準５％において，統計量</a:t>
            </a:r>
            <a:r>
              <a:rPr lang="ja-JP" altLang="en-US" dirty="0" err="1"/>
              <a:t>ｔ</a:t>
            </a:r>
            <a:r>
              <a:rPr lang="ja-JP" altLang="en-US" dirty="0"/>
              <a:t>は棄却域にあるので帰無仮説は棄却され，対立仮説が採択される．</a:t>
            </a:r>
            <a:endParaRPr lang="en-US" altLang="ja-JP" dirty="0"/>
          </a:p>
          <a:p>
            <a:r>
              <a:rPr lang="ja-JP" altLang="en-US" dirty="0"/>
              <a:t>　この場合，「この電球の寿命は</a:t>
            </a:r>
            <a:r>
              <a:rPr lang="en-US" altLang="ja-JP" dirty="0"/>
              <a:t>2000</a:t>
            </a:r>
            <a:r>
              <a:rPr lang="ja-JP" altLang="en-US" dirty="0"/>
              <a:t>時間より短い」という対立仮説が採択されたので，宣伝文句を修正したほうがいいという結果になった．</a:t>
            </a:r>
            <a:endParaRPr lang="en-US" altLang="ja-JP" dirty="0"/>
          </a:p>
          <a:p>
            <a:r>
              <a:rPr lang="ja-JP" altLang="en-US" dirty="0"/>
              <a:t>　</a:t>
            </a:r>
            <a:r>
              <a:rPr lang="en-US" altLang="ja-JP" dirty="0"/>
              <a:t>	</a:t>
            </a:r>
          </a:p>
        </p:txBody>
      </p:sp>
      <p:sp>
        <p:nvSpPr>
          <p:cNvPr id="9" name="スライド番号プレースホルダー 8">
            <a:extLst>
              <a:ext uri="{FF2B5EF4-FFF2-40B4-BE49-F238E27FC236}">
                <a16:creationId xmlns:a16="http://schemas.microsoft.com/office/drawing/2014/main" id="{D44DC776-73E1-435E-90C2-A0F5C7A3C1BD}"/>
              </a:ext>
            </a:extLst>
          </p:cNvPr>
          <p:cNvSpPr>
            <a:spLocks noGrp="1"/>
          </p:cNvSpPr>
          <p:nvPr>
            <p:ph type="sldNum" sz="quarter" idx="12"/>
          </p:nvPr>
        </p:nvSpPr>
        <p:spPr/>
        <p:txBody>
          <a:bodyPr/>
          <a:lstStyle/>
          <a:p>
            <a:fld id="{5BC5640E-2431-4F63-AA66-5212B94763CB}" type="slidenum">
              <a:rPr kumimoji="1" lang="ja-JP" altLang="en-US" smtClean="0"/>
              <a:t>14</a:t>
            </a:fld>
            <a:endParaRPr kumimoji="1" lang="ja-JP" altLang="en-US"/>
          </a:p>
        </p:txBody>
      </p:sp>
      <p:pic>
        <p:nvPicPr>
          <p:cNvPr id="5" name="図 4">
            <a:extLst>
              <a:ext uri="{FF2B5EF4-FFF2-40B4-BE49-F238E27FC236}">
                <a16:creationId xmlns:a16="http://schemas.microsoft.com/office/drawing/2014/main" id="{ED80E894-3C6B-43E1-B301-945EFF8D42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9406" y="3821034"/>
            <a:ext cx="3005187" cy="2499052"/>
          </a:xfrm>
          <a:prstGeom prst="rect">
            <a:avLst/>
          </a:prstGeom>
        </p:spPr>
      </p:pic>
    </p:spTree>
    <p:extLst>
      <p:ext uri="{BB962C8B-B14F-4D97-AF65-F5344CB8AC3E}">
        <p14:creationId xmlns:p14="http://schemas.microsoft.com/office/powerpoint/2010/main" val="3004606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813EC2-B847-4E01-8B7C-6AD4C96E093B}"/>
              </a:ext>
            </a:extLst>
          </p:cNvPr>
          <p:cNvSpPr>
            <a:spLocks noGrp="1"/>
          </p:cNvSpPr>
          <p:nvPr>
            <p:ph type="title"/>
          </p:nvPr>
        </p:nvSpPr>
        <p:spPr/>
        <p:txBody>
          <a:bodyPr/>
          <a:lstStyle/>
          <a:p>
            <a:r>
              <a:rPr kumimoji="1" lang="ja-JP" altLang="en-US" dirty="0"/>
              <a:t>２標本</a:t>
            </a:r>
            <a:r>
              <a:rPr kumimoji="1" lang="ja-JP" altLang="en-US" dirty="0" err="1"/>
              <a:t>ｔ</a:t>
            </a:r>
            <a:r>
              <a:rPr kumimoji="1" lang="ja-JP" altLang="en-US" dirty="0"/>
              <a:t>検定</a:t>
            </a:r>
          </a:p>
        </p:txBody>
      </p:sp>
      <p:sp>
        <p:nvSpPr>
          <p:cNvPr id="3" name="コンテンツ プレースホルダー 2">
            <a:extLst>
              <a:ext uri="{FF2B5EF4-FFF2-40B4-BE49-F238E27FC236}">
                <a16:creationId xmlns:a16="http://schemas.microsoft.com/office/drawing/2014/main" id="{F2BF8368-D4F3-4B60-96FB-9145968957DD}"/>
              </a:ext>
            </a:extLst>
          </p:cNvPr>
          <p:cNvSpPr>
            <a:spLocks noGrp="1"/>
          </p:cNvSpPr>
          <p:nvPr>
            <p:ph idx="1"/>
          </p:nvPr>
        </p:nvSpPr>
        <p:spPr/>
        <p:txBody>
          <a:bodyPr/>
          <a:lstStyle/>
          <a:p>
            <a:endParaRPr kumimoji="1" lang="en-US" altLang="ja-JP" dirty="0"/>
          </a:p>
          <a:p>
            <a:r>
              <a:rPr lang="ja-JP" altLang="en-US" dirty="0"/>
              <a:t>　２つの独立した母集団があり，抽出した標本の平均に差があるかを</a:t>
            </a:r>
            <a:endParaRPr lang="en-US" altLang="ja-JP" dirty="0"/>
          </a:p>
          <a:p>
            <a:r>
              <a:rPr lang="ja-JP" altLang="en-US" dirty="0"/>
              <a:t>検定する</a:t>
            </a:r>
            <a:r>
              <a:rPr lang="ja-JP" altLang="en-US" dirty="0" err="1"/>
              <a:t>ｔ</a:t>
            </a:r>
            <a:r>
              <a:rPr lang="ja-JP" altLang="en-US" dirty="0"/>
              <a:t>検定</a:t>
            </a:r>
            <a:endParaRPr lang="en-US" altLang="ja-JP" dirty="0"/>
          </a:p>
          <a:p>
            <a:endParaRPr lang="en-US" altLang="ja-JP" dirty="0"/>
          </a:p>
          <a:p>
            <a:r>
              <a:rPr lang="ja-JP" altLang="en-US" dirty="0"/>
              <a:t>１．対応のないデータ</a:t>
            </a:r>
            <a:endParaRPr lang="en-US" altLang="ja-JP" dirty="0"/>
          </a:p>
          <a:p>
            <a:pPr lvl="1"/>
            <a:endParaRPr lang="en-US" altLang="ja-JP" dirty="0"/>
          </a:p>
          <a:p>
            <a:r>
              <a:rPr lang="ja-JP" altLang="en-US" dirty="0"/>
              <a:t>２．対応のあるデータ　　　　この２種類に対して別の手法をとる．</a:t>
            </a:r>
            <a:endParaRPr lang="en-US" altLang="ja-JP" dirty="0"/>
          </a:p>
        </p:txBody>
      </p:sp>
      <p:sp>
        <p:nvSpPr>
          <p:cNvPr id="4" name="スライド番号プレースホルダー 3">
            <a:extLst>
              <a:ext uri="{FF2B5EF4-FFF2-40B4-BE49-F238E27FC236}">
                <a16:creationId xmlns:a16="http://schemas.microsoft.com/office/drawing/2014/main" id="{95BA6301-9DCE-4E8D-9600-0A7F35B83412}"/>
              </a:ext>
            </a:extLst>
          </p:cNvPr>
          <p:cNvSpPr>
            <a:spLocks noGrp="1"/>
          </p:cNvSpPr>
          <p:nvPr>
            <p:ph type="sldNum" sz="quarter" idx="12"/>
          </p:nvPr>
        </p:nvSpPr>
        <p:spPr/>
        <p:txBody>
          <a:bodyPr/>
          <a:lstStyle/>
          <a:p>
            <a:fld id="{5BC5640E-2431-4F63-AA66-5212B94763CB}" type="slidenum">
              <a:rPr kumimoji="1" lang="ja-JP" altLang="en-US" smtClean="0"/>
              <a:t>15</a:t>
            </a:fld>
            <a:endParaRPr kumimoji="1" lang="ja-JP" altLang="en-US"/>
          </a:p>
        </p:txBody>
      </p:sp>
    </p:spTree>
    <p:extLst>
      <p:ext uri="{BB962C8B-B14F-4D97-AF65-F5344CB8AC3E}">
        <p14:creationId xmlns:p14="http://schemas.microsoft.com/office/powerpoint/2010/main" val="2516527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C00368-40C0-4969-804B-4FABCF9E0C5E}"/>
              </a:ext>
            </a:extLst>
          </p:cNvPr>
          <p:cNvSpPr>
            <a:spLocks noGrp="1"/>
          </p:cNvSpPr>
          <p:nvPr>
            <p:ph type="title"/>
          </p:nvPr>
        </p:nvSpPr>
        <p:spPr/>
        <p:txBody>
          <a:bodyPr/>
          <a:lstStyle/>
          <a:p>
            <a:r>
              <a:rPr kumimoji="1" lang="ja-JP" altLang="en-US" dirty="0"/>
              <a:t>対応のない２標本</a:t>
            </a:r>
            <a:r>
              <a:rPr kumimoji="1" lang="ja-JP" altLang="en-US" dirty="0" err="1"/>
              <a:t>ｔ</a:t>
            </a:r>
            <a:r>
              <a:rPr kumimoji="1" lang="ja-JP" altLang="en-US" dirty="0"/>
              <a:t>検定</a:t>
            </a:r>
          </a:p>
        </p:txBody>
      </p:sp>
      <p:sp>
        <p:nvSpPr>
          <p:cNvPr id="4" name="スライド番号プレースホルダー 3">
            <a:extLst>
              <a:ext uri="{FF2B5EF4-FFF2-40B4-BE49-F238E27FC236}">
                <a16:creationId xmlns:a16="http://schemas.microsoft.com/office/drawing/2014/main" id="{B292F556-74EB-4A21-8892-24B0BB8CD287}"/>
              </a:ext>
            </a:extLst>
          </p:cNvPr>
          <p:cNvSpPr>
            <a:spLocks noGrp="1"/>
          </p:cNvSpPr>
          <p:nvPr>
            <p:ph type="sldNum" sz="quarter" idx="12"/>
          </p:nvPr>
        </p:nvSpPr>
        <p:spPr/>
        <p:txBody>
          <a:bodyPr/>
          <a:lstStyle/>
          <a:p>
            <a:fld id="{5BC5640E-2431-4F63-AA66-5212B94763CB}" type="slidenum">
              <a:rPr kumimoji="1" lang="ja-JP" altLang="en-US" smtClean="0"/>
              <a:t>16</a:t>
            </a:fld>
            <a:endParaRPr kumimoji="1" lang="ja-JP" altLang="en-US"/>
          </a:p>
        </p:txBody>
      </p:sp>
      <p:sp>
        <p:nvSpPr>
          <p:cNvPr id="7" name="コンテンツ プレースホルダー 6">
            <a:extLst>
              <a:ext uri="{FF2B5EF4-FFF2-40B4-BE49-F238E27FC236}">
                <a16:creationId xmlns:a16="http://schemas.microsoft.com/office/drawing/2014/main" id="{33502051-DEAF-4CF8-90E6-D0FA93F50AA1}"/>
              </a:ext>
            </a:extLst>
          </p:cNvPr>
          <p:cNvSpPr>
            <a:spLocks noGrp="1"/>
          </p:cNvSpPr>
          <p:nvPr>
            <p:ph idx="1"/>
          </p:nvPr>
        </p:nvSpPr>
        <p:spPr>
          <a:xfrm>
            <a:off x="822959" y="1845733"/>
            <a:ext cx="7543801" cy="4297891"/>
          </a:xfrm>
        </p:spPr>
        <p:txBody>
          <a:bodyPr>
            <a:normAutofit/>
          </a:bodyPr>
          <a:lstStyle/>
          <a:p>
            <a:endParaRPr kumimoji="1" lang="en-US" altLang="ja-JP" dirty="0"/>
          </a:p>
          <a:p>
            <a:r>
              <a:rPr lang="ja-JP" altLang="en-US" dirty="0"/>
              <a:t>例題　ある学校の</a:t>
            </a:r>
            <a:r>
              <a:rPr lang="en-US" altLang="ja-JP" dirty="0"/>
              <a:t>1</a:t>
            </a:r>
            <a:r>
              <a:rPr lang="ja-JP" altLang="en-US" dirty="0"/>
              <a:t>組と</a:t>
            </a:r>
            <a:r>
              <a:rPr lang="en-US" altLang="ja-JP" dirty="0"/>
              <a:t>2</a:t>
            </a:r>
            <a:r>
              <a:rPr lang="ja-JP" altLang="en-US" dirty="0"/>
              <a:t>組の算数のテストの平均点を比較します。</a:t>
            </a:r>
            <a:r>
              <a:rPr lang="en-US" altLang="ja-JP" dirty="0">
                <a:solidFill>
                  <a:schemeClr val="accent1"/>
                </a:solidFill>
              </a:rPr>
              <a:t>1</a:t>
            </a:r>
            <a:r>
              <a:rPr lang="ja-JP" altLang="en-US" dirty="0">
                <a:solidFill>
                  <a:schemeClr val="accent1"/>
                </a:solidFill>
              </a:rPr>
              <a:t>組の生徒</a:t>
            </a:r>
            <a:r>
              <a:rPr lang="en-US" altLang="ja-JP" dirty="0">
                <a:solidFill>
                  <a:schemeClr val="accent1"/>
                </a:solidFill>
              </a:rPr>
              <a:t>30</a:t>
            </a:r>
            <a:r>
              <a:rPr lang="ja-JP" altLang="en-US" dirty="0">
                <a:solidFill>
                  <a:schemeClr val="accent1"/>
                </a:solidFill>
              </a:rPr>
              <a:t>人</a:t>
            </a:r>
            <a:r>
              <a:rPr lang="ja-JP" altLang="en-US" dirty="0"/>
              <a:t>の</a:t>
            </a:r>
            <a:r>
              <a:rPr lang="ja-JP" altLang="en-US" dirty="0">
                <a:solidFill>
                  <a:schemeClr val="accent1"/>
                </a:solidFill>
              </a:rPr>
              <a:t>平均点は</a:t>
            </a:r>
            <a:r>
              <a:rPr lang="en-US" altLang="ja-JP" dirty="0">
                <a:solidFill>
                  <a:schemeClr val="accent1"/>
                </a:solidFill>
              </a:rPr>
              <a:t>75</a:t>
            </a:r>
            <a:r>
              <a:rPr lang="ja-JP" altLang="en-US" dirty="0">
                <a:solidFill>
                  <a:schemeClr val="accent1"/>
                </a:solidFill>
              </a:rPr>
              <a:t>点</a:t>
            </a:r>
            <a:r>
              <a:rPr lang="ja-JP" altLang="en-US" dirty="0"/>
              <a:t>，</a:t>
            </a:r>
            <a:r>
              <a:rPr lang="ja-JP" altLang="en-US" dirty="0">
                <a:solidFill>
                  <a:schemeClr val="accent1"/>
                </a:solidFill>
              </a:rPr>
              <a:t>標準偏差は</a:t>
            </a:r>
            <a:r>
              <a:rPr lang="en-US" altLang="ja-JP" dirty="0">
                <a:solidFill>
                  <a:schemeClr val="accent1"/>
                </a:solidFill>
              </a:rPr>
              <a:t>5</a:t>
            </a:r>
            <a:r>
              <a:rPr lang="ja-JP" altLang="en-US" dirty="0">
                <a:solidFill>
                  <a:schemeClr val="accent1"/>
                </a:solidFill>
              </a:rPr>
              <a:t>点</a:t>
            </a:r>
            <a:r>
              <a:rPr lang="ja-JP" altLang="en-US" dirty="0"/>
              <a:t>，</a:t>
            </a:r>
            <a:r>
              <a:rPr lang="en-US" altLang="ja-JP" dirty="0">
                <a:solidFill>
                  <a:srgbClr val="00B050"/>
                </a:solidFill>
              </a:rPr>
              <a:t>2</a:t>
            </a:r>
            <a:r>
              <a:rPr lang="ja-JP" altLang="en-US" dirty="0">
                <a:solidFill>
                  <a:srgbClr val="00B050"/>
                </a:solidFill>
              </a:rPr>
              <a:t>組の生徒</a:t>
            </a:r>
            <a:r>
              <a:rPr lang="en-US" altLang="ja-JP" dirty="0">
                <a:solidFill>
                  <a:srgbClr val="00B050"/>
                </a:solidFill>
              </a:rPr>
              <a:t>32</a:t>
            </a:r>
            <a:r>
              <a:rPr lang="ja-JP" altLang="en-US" dirty="0">
                <a:solidFill>
                  <a:srgbClr val="00B050"/>
                </a:solidFill>
              </a:rPr>
              <a:t>人</a:t>
            </a:r>
            <a:r>
              <a:rPr lang="ja-JP" altLang="en-US" dirty="0"/>
              <a:t>の</a:t>
            </a:r>
            <a:r>
              <a:rPr lang="ja-JP" altLang="en-US" dirty="0">
                <a:solidFill>
                  <a:srgbClr val="00B050"/>
                </a:solidFill>
              </a:rPr>
              <a:t>平均点は</a:t>
            </a:r>
            <a:r>
              <a:rPr lang="en-US" altLang="ja-JP" dirty="0">
                <a:solidFill>
                  <a:srgbClr val="00B050"/>
                </a:solidFill>
              </a:rPr>
              <a:t>70</a:t>
            </a:r>
            <a:r>
              <a:rPr lang="ja-JP" altLang="en-US" dirty="0">
                <a:solidFill>
                  <a:srgbClr val="00B050"/>
                </a:solidFill>
              </a:rPr>
              <a:t>点</a:t>
            </a:r>
            <a:r>
              <a:rPr lang="ja-JP" altLang="en-US" dirty="0"/>
              <a:t>，</a:t>
            </a:r>
            <a:r>
              <a:rPr lang="ja-JP" altLang="en-US" dirty="0">
                <a:solidFill>
                  <a:srgbClr val="00B050"/>
                </a:solidFill>
              </a:rPr>
              <a:t>標準偏差は</a:t>
            </a:r>
            <a:r>
              <a:rPr lang="en-US" altLang="ja-JP" dirty="0">
                <a:solidFill>
                  <a:srgbClr val="00B050"/>
                </a:solidFill>
              </a:rPr>
              <a:t>8</a:t>
            </a:r>
            <a:r>
              <a:rPr lang="ja-JP" altLang="en-US" dirty="0">
                <a:solidFill>
                  <a:srgbClr val="00B050"/>
                </a:solidFill>
              </a:rPr>
              <a:t>点</a:t>
            </a:r>
            <a:r>
              <a:rPr lang="ja-JP" altLang="en-US" dirty="0"/>
              <a:t>でした．この結果から，</a:t>
            </a:r>
            <a:r>
              <a:rPr lang="en-US" altLang="ja-JP" dirty="0">
                <a:solidFill>
                  <a:srgbClr val="FF0000"/>
                </a:solidFill>
              </a:rPr>
              <a:t>1</a:t>
            </a:r>
            <a:r>
              <a:rPr lang="ja-JP" altLang="en-US" dirty="0">
                <a:solidFill>
                  <a:srgbClr val="FF0000"/>
                </a:solidFill>
              </a:rPr>
              <a:t>組と</a:t>
            </a:r>
            <a:r>
              <a:rPr lang="en-US" altLang="ja-JP" dirty="0">
                <a:solidFill>
                  <a:srgbClr val="FF0000"/>
                </a:solidFill>
              </a:rPr>
              <a:t>2</a:t>
            </a:r>
            <a:r>
              <a:rPr lang="ja-JP" altLang="en-US" dirty="0">
                <a:solidFill>
                  <a:srgbClr val="FF0000"/>
                </a:solidFill>
              </a:rPr>
              <a:t>組の算数のテストの平均点に差はある</a:t>
            </a:r>
            <a:r>
              <a:rPr lang="ja-JP" altLang="en-US" dirty="0"/>
              <a:t>と言えるでしょうか．</a:t>
            </a:r>
            <a:endParaRPr lang="en-US" altLang="ja-JP" dirty="0"/>
          </a:p>
          <a:p>
            <a:endParaRPr kumimoji="1" lang="en-US" altLang="ja-JP" dirty="0"/>
          </a:p>
          <a:p>
            <a:r>
              <a:rPr lang="ja-JP" altLang="en-US" dirty="0"/>
              <a:t>１．仮説を立てる</a:t>
            </a:r>
            <a:endParaRPr lang="en-US" altLang="ja-JP" dirty="0"/>
          </a:p>
          <a:p>
            <a:r>
              <a:rPr lang="ja-JP" altLang="en-US" dirty="0"/>
              <a:t>　帰無仮説は「</a:t>
            </a:r>
            <a:r>
              <a:rPr lang="en-US" altLang="ja-JP" dirty="0"/>
              <a:t>1</a:t>
            </a:r>
            <a:r>
              <a:rPr lang="ja-JP" altLang="en-US" dirty="0"/>
              <a:t>組と</a:t>
            </a:r>
            <a:r>
              <a:rPr lang="en-US" altLang="ja-JP" dirty="0"/>
              <a:t>2</a:t>
            </a:r>
            <a:r>
              <a:rPr lang="ja-JP" altLang="en-US" dirty="0"/>
              <a:t>組の算数のテストの平均点は等しい」とする．</a:t>
            </a:r>
            <a:endParaRPr lang="en-US" altLang="ja-JP" dirty="0"/>
          </a:p>
          <a:p>
            <a:r>
              <a:rPr kumimoji="1" lang="ja-JP" altLang="en-US" dirty="0"/>
              <a:t>対立仮説は「</a:t>
            </a:r>
            <a:r>
              <a:rPr kumimoji="1" lang="en-US" altLang="ja-JP" dirty="0"/>
              <a:t>1</a:t>
            </a:r>
            <a:r>
              <a:rPr kumimoji="1" lang="ja-JP" altLang="en-US" dirty="0"/>
              <a:t>組と</a:t>
            </a:r>
            <a:r>
              <a:rPr kumimoji="1" lang="en-US" altLang="ja-JP" dirty="0"/>
              <a:t>2</a:t>
            </a:r>
            <a:r>
              <a:rPr kumimoji="1" lang="ja-JP" altLang="en-US" dirty="0"/>
              <a:t>組の算数のテストの平均点は差がある」</a:t>
            </a:r>
            <a:r>
              <a:rPr lang="ja-JP" altLang="en-US" dirty="0"/>
              <a:t>となる．</a:t>
            </a:r>
            <a:endParaRPr kumimoji="1" lang="ja-JP" altLang="en-US" dirty="0"/>
          </a:p>
        </p:txBody>
      </p:sp>
    </p:spTree>
    <p:extLst>
      <p:ext uri="{BB962C8B-B14F-4D97-AF65-F5344CB8AC3E}">
        <p14:creationId xmlns:p14="http://schemas.microsoft.com/office/powerpoint/2010/main" val="138055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C00368-40C0-4969-804B-4FABCF9E0C5E}"/>
              </a:ext>
            </a:extLst>
          </p:cNvPr>
          <p:cNvSpPr>
            <a:spLocks noGrp="1"/>
          </p:cNvSpPr>
          <p:nvPr>
            <p:ph type="title"/>
          </p:nvPr>
        </p:nvSpPr>
        <p:spPr/>
        <p:txBody>
          <a:bodyPr/>
          <a:lstStyle/>
          <a:p>
            <a:r>
              <a:rPr kumimoji="1" lang="ja-JP" altLang="en-US" dirty="0"/>
              <a:t>対応のない２標本</a:t>
            </a:r>
            <a:r>
              <a:rPr kumimoji="1" lang="ja-JP" altLang="en-US" dirty="0" err="1"/>
              <a:t>ｔ</a:t>
            </a:r>
            <a:r>
              <a:rPr kumimoji="1" lang="ja-JP" altLang="en-US" dirty="0"/>
              <a:t>検定</a:t>
            </a:r>
          </a:p>
        </p:txBody>
      </p:sp>
      <p:sp>
        <p:nvSpPr>
          <p:cNvPr id="4" name="スライド番号プレースホルダー 3">
            <a:extLst>
              <a:ext uri="{FF2B5EF4-FFF2-40B4-BE49-F238E27FC236}">
                <a16:creationId xmlns:a16="http://schemas.microsoft.com/office/drawing/2014/main" id="{B292F556-74EB-4A21-8892-24B0BB8CD287}"/>
              </a:ext>
            </a:extLst>
          </p:cNvPr>
          <p:cNvSpPr>
            <a:spLocks noGrp="1"/>
          </p:cNvSpPr>
          <p:nvPr>
            <p:ph type="sldNum" sz="quarter" idx="12"/>
          </p:nvPr>
        </p:nvSpPr>
        <p:spPr/>
        <p:txBody>
          <a:bodyPr/>
          <a:lstStyle/>
          <a:p>
            <a:fld id="{5BC5640E-2431-4F63-AA66-5212B94763CB}" type="slidenum">
              <a:rPr kumimoji="1" lang="ja-JP" altLang="en-US" smtClean="0"/>
              <a:t>17</a:t>
            </a:fld>
            <a:endParaRPr kumimoji="1" lang="ja-JP" altLang="en-US"/>
          </a:p>
        </p:txBody>
      </p:sp>
      <p:sp>
        <p:nvSpPr>
          <p:cNvPr id="8" name="コンテンツ プレースホルダー 2">
            <a:extLst>
              <a:ext uri="{FF2B5EF4-FFF2-40B4-BE49-F238E27FC236}">
                <a16:creationId xmlns:a16="http://schemas.microsoft.com/office/drawing/2014/main" id="{0C4E39B3-8735-46AB-B33F-974B10D5FD5F}"/>
              </a:ext>
            </a:extLst>
          </p:cNvPr>
          <p:cNvSpPr txBox="1">
            <a:spLocks/>
          </p:cNvSpPr>
          <p:nvPr/>
        </p:nvSpPr>
        <p:spPr>
          <a:xfrm>
            <a:off x="754380" y="1602036"/>
            <a:ext cx="7566660" cy="451485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endParaRPr lang="en-US" altLang="ja-JP" dirty="0"/>
          </a:p>
          <a:p>
            <a:r>
              <a:rPr lang="ja-JP" altLang="en-US" dirty="0"/>
              <a:t>２．有意水準を設定する</a:t>
            </a:r>
            <a:endParaRPr lang="en-US" altLang="ja-JP" dirty="0"/>
          </a:p>
          <a:p>
            <a:r>
              <a:rPr lang="ja-JP" altLang="en-US" dirty="0"/>
              <a:t>　有意水準はここでは</a:t>
            </a:r>
            <a:r>
              <a:rPr lang="en-US" altLang="ja-JP" dirty="0"/>
              <a:t>0.05</a:t>
            </a:r>
            <a:r>
              <a:rPr lang="ja-JP" altLang="en-US" dirty="0"/>
              <a:t>とする．</a:t>
            </a:r>
            <a:endParaRPr lang="en-US" altLang="ja-JP" dirty="0"/>
          </a:p>
          <a:p>
            <a:r>
              <a:rPr lang="ja-JP" altLang="en-US" dirty="0"/>
              <a:t>差があるかどうかなので統計数値表は　　　　　のものを使う．</a:t>
            </a:r>
            <a:endParaRPr lang="en-US" altLang="ja-JP" dirty="0"/>
          </a:p>
          <a:p>
            <a:endParaRPr lang="en-US" altLang="ja-JP" dirty="0"/>
          </a:p>
          <a:p>
            <a:r>
              <a:rPr lang="ja-JP" altLang="en-US" dirty="0"/>
              <a:t>３．適切な検定統計量を決める</a:t>
            </a:r>
            <a:endParaRPr lang="en-US" altLang="ja-JP" dirty="0"/>
          </a:p>
          <a:p>
            <a:r>
              <a:rPr lang="ja-JP" altLang="en-US" dirty="0"/>
              <a:t>　母分散がわからないので，不偏分散を用いる統計量</a:t>
            </a:r>
            <a:r>
              <a:rPr lang="en-US" altLang="ja-JP" dirty="0"/>
              <a:t>t</a:t>
            </a:r>
            <a:r>
              <a:rPr lang="ja-JP" altLang="en-US" dirty="0"/>
              <a:t>を用いる</a:t>
            </a:r>
            <a:r>
              <a:rPr lang="en-US" altLang="ja-JP" dirty="0"/>
              <a:t>.</a:t>
            </a:r>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EB62E571-E9A7-41CF-B50F-1E3D6482C842}"/>
                  </a:ext>
                </a:extLst>
              </p:cNvPr>
              <p:cNvSpPr txBox="1"/>
              <p:nvPr/>
            </p:nvSpPr>
            <p:spPr>
              <a:xfrm>
                <a:off x="4471035" y="2956280"/>
                <a:ext cx="18288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000" i="1" kern="1200" smtClean="0">
                              <a:solidFill>
                                <a:schemeClr val="tx1"/>
                              </a:solidFill>
                              <a:latin typeface="Cambria Math" panose="02040503050406030204" pitchFamily="18" charset="0"/>
                              <a:ea typeface="+mn-ea"/>
                              <a:cs typeface="+mn-cs"/>
                            </a:rPr>
                          </m:ctrlPr>
                        </m:sSubPr>
                        <m:e>
                          <m:r>
                            <a:rPr kumimoji="1" lang="ja-JP" altLang="en-US" sz="2000" i="1" kern="1200" smtClean="0">
                              <a:solidFill>
                                <a:schemeClr val="tx1"/>
                              </a:solidFill>
                              <a:latin typeface="Cambria Math" panose="02040503050406030204" pitchFamily="18" charset="0"/>
                              <a:ea typeface="+mn-ea"/>
                              <a:cs typeface="+mn-cs"/>
                            </a:rPr>
                            <m:t>𝑡</m:t>
                          </m:r>
                        </m:e>
                        <m:sub>
                          <m:r>
                            <a:rPr kumimoji="1" lang="ja-JP" altLang="en-US" sz="2000" i="1" kern="1200" smtClean="0">
                              <a:solidFill>
                                <a:schemeClr val="tx1"/>
                              </a:solidFill>
                              <a:latin typeface="Cambria Math" panose="02040503050406030204" pitchFamily="18" charset="0"/>
                              <a:ea typeface="+mn-ea"/>
                              <a:cs typeface="+mn-cs"/>
                            </a:rPr>
                            <m:t>0.025</m:t>
                          </m:r>
                        </m:sub>
                      </m:sSub>
                    </m:oMath>
                  </m:oMathPara>
                </a14:m>
                <a:endParaRPr kumimoji="1" lang="ja-JP" altLang="en-US" sz="2000" kern="1200" dirty="0">
                  <a:solidFill>
                    <a:schemeClr val="tx1"/>
                  </a:solidFill>
                  <a:ea typeface="+mn-ea"/>
                  <a:cs typeface="+mn-cs"/>
                </a:endParaRPr>
              </a:p>
            </p:txBody>
          </p:sp>
        </mc:Choice>
        <mc:Fallback xmlns="">
          <p:sp>
            <p:nvSpPr>
              <p:cNvPr id="9" name="テキスト ボックス 8">
                <a:extLst>
                  <a:ext uri="{FF2B5EF4-FFF2-40B4-BE49-F238E27FC236}">
                    <a16:creationId xmlns:a16="http://schemas.microsoft.com/office/drawing/2014/main" id="{EB62E571-E9A7-41CF-B50F-1E3D6482C842}"/>
                  </a:ext>
                </a:extLst>
              </p:cNvPr>
              <p:cNvSpPr txBox="1">
                <a:spLocks noRot="1" noChangeAspect="1" noMove="1" noResize="1" noEditPoints="1" noAdjustHandles="1" noChangeArrowheads="1" noChangeShapeType="1" noTextEdit="1"/>
              </p:cNvSpPr>
              <p:nvPr/>
            </p:nvSpPr>
            <p:spPr>
              <a:xfrm>
                <a:off x="4471035" y="2956280"/>
                <a:ext cx="1828800" cy="400110"/>
              </a:xfrm>
              <a:prstGeom prst="rect">
                <a:avLst/>
              </a:prstGeom>
              <a:blipFill>
                <a:blip r:embed="rId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A0648523-D479-4500-AD5B-3DB395E83E44}"/>
                  </a:ext>
                </a:extLst>
              </p:cNvPr>
              <p:cNvSpPr txBox="1"/>
              <p:nvPr/>
            </p:nvSpPr>
            <p:spPr>
              <a:xfrm>
                <a:off x="822960" y="4975420"/>
                <a:ext cx="3341370" cy="11414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i="1" smtClean="0">
                          <a:latin typeface="Cambria Math" panose="02040503050406030204" pitchFamily="18" charset="0"/>
                        </a:rPr>
                        <m:t>𝑡</m:t>
                      </m:r>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acc>
                            <m:accPr>
                              <m:chr m:val="̅"/>
                              <m:ctrlPr>
                                <a:rPr kumimoji="1" lang="ja-JP" altLang="en-US" sz="2400" i="1" smtClean="0">
                                  <a:latin typeface="Cambria Math" panose="02040503050406030204" pitchFamily="18" charset="0"/>
                                </a:rPr>
                              </m:ctrlPr>
                            </m:accPr>
                            <m:e>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𝑥</m:t>
                                  </m:r>
                                </m:e>
                                <m:sub>
                                  <m:r>
                                    <a:rPr kumimoji="1" lang="ja-JP" altLang="en-US" sz="2400" i="1" smtClean="0">
                                      <a:latin typeface="Cambria Math" panose="02040503050406030204" pitchFamily="18" charset="0"/>
                                    </a:rPr>
                                    <m:t>1</m:t>
                                  </m:r>
                                </m:sub>
                              </m:sSub>
                            </m:e>
                          </m:acc>
                          <m:r>
                            <a:rPr kumimoji="1" lang="ja-JP" altLang="en-US" sz="2400" i="1" smtClean="0">
                              <a:latin typeface="Cambria Math" panose="02040503050406030204" pitchFamily="18" charset="0"/>
                            </a:rPr>
                            <m:t>−</m:t>
                          </m:r>
                          <m:acc>
                            <m:accPr>
                              <m:chr m:val="̅"/>
                              <m:ctrlPr>
                                <a:rPr kumimoji="1" lang="ja-JP" altLang="en-US" sz="2400" i="1" smtClean="0">
                                  <a:latin typeface="Cambria Math" panose="02040503050406030204" pitchFamily="18" charset="0"/>
                                </a:rPr>
                              </m:ctrlPr>
                            </m:accPr>
                            <m:e>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𝑥</m:t>
                                  </m:r>
                                </m:e>
                                <m:sub>
                                  <m:r>
                                    <a:rPr kumimoji="1" lang="ja-JP" altLang="en-US" sz="2400" i="1" smtClean="0">
                                      <a:latin typeface="Cambria Math" panose="02040503050406030204" pitchFamily="18" charset="0"/>
                                    </a:rPr>
                                    <m:t>2</m:t>
                                  </m:r>
                                </m:sub>
                              </m:sSub>
                            </m:e>
                          </m:acc>
                        </m:num>
                        <m:den>
                          <m:rad>
                            <m:radPr>
                              <m:degHide m:val="on"/>
                              <m:ctrlPr>
                                <a:rPr kumimoji="1" lang="ja-JP" altLang="en-US" sz="2400" i="1" smtClean="0">
                                  <a:latin typeface="Cambria Math" panose="02040503050406030204" pitchFamily="18" charset="0"/>
                                </a:rPr>
                              </m:ctrlPr>
                            </m:radPr>
                            <m:deg/>
                            <m:e>
                              <m:sSup>
                                <m:sSupPr>
                                  <m:ctrlPr>
                                    <a:rPr kumimoji="1" lang="ja-JP" altLang="en-US" sz="2400" i="1" smtClean="0">
                                      <a:latin typeface="Cambria Math" panose="02040503050406030204" pitchFamily="18" charset="0"/>
                                    </a:rPr>
                                  </m:ctrlPr>
                                </m:sSupPr>
                                <m:e>
                                  <m:r>
                                    <a:rPr kumimoji="1" lang="ja-JP" altLang="en-US" sz="2400" i="1" smtClean="0">
                                      <a:latin typeface="Cambria Math" panose="02040503050406030204" pitchFamily="18" charset="0"/>
                                    </a:rPr>
                                    <m:t>𝑠</m:t>
                                  </m:r>
                                </m:e>
                                <m:sup>
                                  <m:r>
                                    <a:rPr kumimoji="1" lang="ja-JP" altLang="en-US" sz="2400" i="1" smtClean="0">
                                      <a:latin typeface="Cambria Math" panose="02040503050406030204" pitchFamily="18" charset="0"/>
                                    </a:rPr>
                                    <m:t>2</m:t>
                                  </m:r>
                                </m:sup>
                              </m:sSup>
                              <m:d>
                                <m:dPr>
                                  <m:ctrlPr>
                                    <a:rPr kumimoji="1" lang="ja-JP" altLang="en-US" sz="2400" i="1" smtClean="0">
                                      <a:latin typeface="Cambria Math" panose="02040503050406030204" pitchFamily="18" charset="0"/>
                                    </a:rPr>
                                  </m:ctrlPr>
                                </m:dPr>
                                <m:e>
                                  <m:f>
                                    <m:fPr>
                                      <m:ctrlPr>
                                        <a:rPr kumimoji="1" lang="ja-JP" altLang="en-US" sz="2400" i="1" smtClean="0">
                                          <a:latin typeface="Cambria Math" panose="02040503050406030204" pitchFamily="18" charset="0"/>
                                        </a:rPr>
                                      </m:ctrlPr>
                                    </m:fPr>
                                    <m:num>
                                      <m:r>
                                        <a:rPr kumimoji="1" lang="ja-JP" altLang="en-US" sz="2400" i="1" smtClean="0">
                                          <a:latin typeface="Cambria Math" panose="02040503050406030204" pitchFamily="18" charset="0"/>
                                        </a:rPr>
                                        <m:t>1</m:t>
                                      </m:r>
                                    </m:num>
                                    <m:den>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𝑛</m:t>
                                          </m:r>
                                        </m:e>
                                        <m:sub>
                                          <m:r>
                                            <a:rPr kumimoji="1" lang="ja-JP" altLang="en-US" sz="2400" i="1" smtClean="0">
                                              <a:latin typeface="Cambria Math" panose="02040503050406030204" pitchFamily="18" charset="0"/>
                                            </a:rPr>
                                            <m:t>1</m:t>
                                          </m:r>
                                        </m:sub>
                                      </m:sSub>
                                    </m:den>
                                  </m:f>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r>
                                        <a:rPr kumimoji="1" lang="ja-JP" altLang="en-US" sz="2400" i="1" smtClean="0">
                                          <a:latin typeface="Cambria Math" panose="02040503050406030204" pitchFamily="18" charset="0"/>
                                        </a:rPr>
                                        <m:t>1</m:t>
                                      </m:r>
                                    </m:num>
                                    <m:den>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𝑛</m:t>
                                          </m:r>
                                        </m:e>
                                        <m:sub>
                                          <m:r>
                                            <a:rPr kumimoji="1" lang="ja-JP" altLang="en-US" sz="2400" i="1" smtClean="0">
                                              <a:latin typeface="Cambria Math" panose="02040503050406030204" pitchFamily="18" charset="0"/>
                                            </a:rPr>
                                            <m:t>2</m:t>
                                          </m:r>
                                        </m:sub>
                                      </m:sSub>
                                    </m:den>
                                  </m:f>
                                </m:e>
                              </m:d>
                            </m:e>
                          </m:rad>
                        </m:den>
                      </m:f>
                    </m:oMath>
                  </m:oMathPara>
                </a14:m>
                <a:endParaRPr kumimoji="1" lang="ja-JP" altLang="en-US" sz="2400" dirty="0"/>
              </a:p>
            </p:txBody>
          </p:sp>
        </mc:Choice>
        <mc:Fallback xmlns="">
          <p:sp>
            <p:nvSpPr>
              <p:cNvPr id="6" name="テキスト ボックス 5">
                <a:extLst>
                  <a:ext uri="{FF2B5EF4-FFF2-40B4-BE49-F238E27FC236}">
                    <a16:creationId xmlns:a16="http://schemas.microsoft.com/office/drawing/2014/main" id="{A0648523-D479-4500-AD5B-3DB395E83E44}"/>
                  </a:ext>
                </a:extLst>
              </p:cNvPr>
              <p:cNvSpPr txBox="1">
                <a:spLocks noRot="1" noChangeAspect="1" noMove="1" noResize="1" noEditPoints="1" noAdjustHandles="1" noChangeArrowheads="1" noChangeShapeType="1" noTextEdit="1"/>
              </p:cNvSpPr>
              <p:nvPr/>
            </p:nvSpPr>
            <p:spPr>
              <a:xfrm>
                <a:off x="822960" y="4975420"/>
                <a:ext cx="3341370" cy="1141466"/>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2A4B1461-24BC-4EED-8163-7AB442BCF66D}"/>
                  </a:ext>
                </a:extLst>
              </p:cNvPr>
              <p:cNvSpPr txBox="1"/>
              <p:nvPr/>
            </p:nvSpPr>
            <p:spPr>
              <a:xfrm>
                <a:off x="4038600" y="4975420"/>
                <a:ext cx="4370763" cy="80733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kumimoji="1" lang="ja-JP" altLang="en-US" sz="2400" i="1" smtClean="0">
                              <a:latin typeface="Cambria Math" panose="02040503050406030204" pitchFamily="18" charset="0"/>
                            </a:rPr>
                          </m:ctrlPr>
                        </m:sSupPr>
                        <m:e>
                          <m:r>
                            <a:rPr kumimoji="1" lang="ja-JP" altLang="en-US" sz="2400" i="1" smtClean="0">
                              <a:latin typeface="Cambria Math" panose="02040503050406030204" pitchFamily="18" charset="0"/>
                            </a:rPr>
                            <m:t>𝑠</m:t>
                          </m:r>
                        </m:e>
                        <m:sup>
                          <m:r>
                            <a:rPr kumimoji="1" lang="ja-JP" altLang="en-US" sz="2400" i="1" smtClean="0">
                              <a:latin typeface="Cambria Math" panose="02040503050406030204" pitchFamily="18" charset="0"/>
                            </a:rPr>
                            <m:t>2</m:t>
                          </m:r>
                        </m:sup>
                      </m:sSup>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d>
                            <m:dPr>
                              <m:ctrlPr>
                                <a:rPr kumimoji="1" lang="ja-JP" altLang="en-US" sz="2400" i="1" smtClean="0">
                                  <a:latin typeface="Cambria Math" panose="02040503050406030204" pitchFamily="18" charset="0"/>
                                </a:rPr>
                              </m:ctrlPr>
                            </m:dPr>
                            <m:e>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𝑛</m:t>
                                  </m:r>
                                </m:e>
                                <m:sub>
                                  <m:r>
                                    <a:rPr kumimoji="1" lang="ja-JP" altLang="en-US" sz="2400" i="1" smtClean="0">
                                      <a:latin typeface="Cambria Math" panose="02040503050406030204" pitchFamily="18" charset="0"/>
                                    </a:rPr>
                                    <m:t>1</m:t>
                                  </m:r>
                                </m:sub>
                              </m:sSub>
                              <m:r>
                                <a:rPr kumimoji="1" lang="ja-JP" altLang="en-US" sz="2400" i="1" smtClean="0">
                                  <a:latin typeface="Cambria Math" panose="02040503050406030204" pitchFamily="18" charset="0"/>
                                </a:rPr>
                                <m:t>−1</m:t>
                              </m:r>
                            </m:e>
                          </m:d>
                          <m:sSubSup>
                            <m:sSubSupPr>
                              <m:ctrlPr>
                                <a:rPr kumimoji="1" lang="ja-JP" altLang="en-US" sz="2400" i="1" smtClean="0">
                                  <a:latin typeface="Cambria Math" panose="02040503050406030204" pitchFamily="18" charset="0"/>
                                </a:rPr>
                              </m:ctrlPr>
                            </m:sSubSupPr>
                            <m:e>
                              <m:r>
                                <a:rPr kumimoji="1" lang="ja-JP" altLang="en-US" sz="2400" i="1" smtClean="0">
                                  <a:latin typeface="Cambria Math" panose="02040503050406030204" pitchFamily="18" charset="0"/>
                                </a:rPr>
                                <m:t>𝑠</m:t>
                              </m:r>
                            </m:e>
                            <m:sub>
                              <m:r>
                                <a:rPr kumimoji="1" lang="ja-JP" altLang="en-US" sz="2400" i="1" smtClean="0">
                                  <a:latin typeface="Cambria Math" panose="02040503050406030204" pitchFamily="18" charset="0"/>
                                </a:rPr>
                                <m:t>1</m:t>
                              </m:r>
                            </m:sub>
                            <m:sup>
                              <m:r>
                                <a:rPr kumimoji="1" lang="ja-JP" altLang="en-US" sz="2400" i="1" smtClean="0">
                                  <a:latin typeface="Cambria Math" panose="02040503050406030204" pitchFamily="18" charset="0"/>
                                </a:rPr>
                                <m:t>2</m:t>
                              </m:r>
                            </m:sup>
                          </m:sSubSup>
                          <m:r>
                            <a:rPr kumimoji="1" lang="ja-JP" altLang="en-US" sz="2400" i="1" smtClean="0">
                              <a:latin typeface="Cambria Math" panose="02040503050406030204" pitchFamily="18" charset="0"/>
                            </a:rPr>
                            <m:t>+</m:t>
                          </m:r>
                          <m:d>
                            <m:dPr>
                              <m:ctrlPr>
                                <a:rPr kumimoji="1" lang="ja-JP" altLang="en-US" sz="2400" i="1" smtClean="0">
                                  <a:latin typeface="Cambria Math" panose="02040503050406030204" pitchFamily="18" charset="0"/>
                                </a:rPr>
                              </m:ctrlPr>
                            </m:dPr>
                            <m:e>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𝑛</m:t>
                                  </m:r>
                                </m:e>
                                <m:sub>
                                  <m:r>
                                    <a:rPr kumimoji="1" lang="ja-JP" altLang="en-US" sz="2400" i="1" smtClean="0">
                                      <a:latin typeface="Cambria Math" panose="02040503050406030204" pitchFamily="18" charset="0"/>
                                    </a:rPr>
                                    <m:t>2</m:t>
                                  </m:r>
                                </m:sub>
                              </m:sSub>
                              <m:r>
                                <a:rPr kumimoji="1" lang="ja-JP" altLang="en-US" sz="2400" i="1" smtClean="0">
                                  <a:latin typeface="Cambria Math" panose="02040503050406030204" pitchFamily="18" charset="0"/>
                                </a:rPr>
                                <m:t>−1</m:t>
                              </m:r>
                            </m:e>
                          </m:d>
                          <m:sSubSup>
                            <m:sSubSupPr>
                              <m:ctrlPr>
                                <a:rPr kumimoji="1" lang="ja-JP" altLang="en-US" sz="2400" i="1" smtClean="0">
                                  <a:latin typeface="Cambria Math" panose="02040503050406030204" pitchFamily="18" charset="0"/>
                                </a:rPr>
                              </m:ctrlPr>
                            </m:sSubSupPr>
                            <m:e>
                              <m:r>
                                <a:rPr kumimoji="1" lang="ja-JP" altLang="en-US" sz="2400" i="1" smtClean="0">
                                  <a:latin typeface="Cambria Math" panose="02040503050406030204" pitchFamily="18" charset="0"/>
                                </a:rPr>
                                <m:t>𝑠</m:t>
                              </m:r>
                            </m:e>
                            <m:sub>
                              <m:r>
                                <a:rPr kumimoji="1" lang="ja-JP" altLang="en-US" sz="2400" i="1" smtClean="0">
                                  <a:latin typeface="Cambria Math" panose="02040503050406030204" pitchFamily="18" charset="0"/>
                                </a:rPr>
                                <m:t>2</m:t>
                              </m:r>
                            </m:sub>
                            <m:sup>
                              <m:r>
                                <a:rPr kumimoji="1" lang="ja-JP" altLang="en-US" sz="2400" i="1" smtClean="0">
                                  <a:latin typeface="Cambria Math" panose="02040503050406030204" pitchFamily="18" charset="0"/>
                                </a:rPr>
                                <m:t>2</m:t>
                              </m:r>
                            </m:sup>
                          </m:sSubSup>
                        </m:num>
                        <m:den>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𝑛</m:t>
                              </m:r>
                            </m:e>
                            <m:sub>
                              <m:r>
                                <a:rPr kumimoji="1" lang="ja-JP" altLang="en-US" sz="2400" i="1" smtClean="0">
                                  <a:latin typeface="Cambria Math" panose="02040503050406030204" pitchFamily="18" charset="0"/>
                                </a:rPr>
                                <m:t>1</m:t>
                              </m:r>
                            </m:sub>
                          </m:sSub>
                          <m:r>
                            <a:rPr kumimoji="1" lang="ja-JP" altLang="en-US" sz="2400" i="1" smtClean="0">
                              <a:latin typeface="Cambria Math" panose="02040503050406030204" pitchFamily="18" charset="0"/>
                            </a:rPr>
                            <m:t>+</m:t>
                          </m:r>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𝑛</m:t>
                              </m:r>
                            </m:e>
                            <m:sub>
                              <m:r>
                                <a:rPr kumimoji="1" lang="ja-JP" altLang="en-US" sz="2400" i="1" smtClean="0">
                                  <a:latin typeface="Cambria Math" panose="02040503050406030204" pitchFamily="18" charset="0"/>
                                </a:rPr>
                                <m:t>2</m:t>
                              </m:r>
                            </m:sub>
                          </m:sSub>
                          <m:r>
                            <a:rPr kumimoji="1" lang="ja-JP" altLang="en-US" sz="2400" i="1" smtClean="0">
                              <a:latin typeface="Cambria Math" panose="02040503050406030204" pitchFamily="18" charset="0"/>
                            </a:rPr>
                            <m:t>−2</m:t>
                          </m:r>
                        </m:den>
                      </m:f>
                    </m:oMath>
                  </m:oMathPara>
                </a14:m>
                <a:endParaRPr kumimoji="1" lang="ja-JP" altLang="en-US" sz="2400" dirty="0"/>
              </a:p>
            </p:txBody>
          </p:sp>
        </mc:Choice>
        <mc:Fallback xmlns="">
          <p:sp>
            <p:nvSpPr>
              <p:cNvPr id="10" name="テキスト ボックス 9">
                <a:extLst>
                  <a:ext uri="{FF2B5EF4-FFF2-40B4-BE49-F238E27FC236}">
                    <a16:creationId xmlns:a16="http://schemas.microsoft.com/office/drawing/2014/main" id="{2A4B1461-24BC-4EED-8163-7AB442BCF66D}"/>
                  </a:ext>
                </a:extLst>
              </p:cNvPr>
              <p:cNvSpPr txBox="1">
                <a:spLocks noRot="1" noChangeAspect="1" noMove="1" noResize="1" noEditPoints="1" noAdjustHandles="1" noChangeArrowheads="1" noChangeShapeType="1" noTextEdit="1"/>
              </p:cNvSpPr>
              <p:nvPr/>
            </p:nvSpPr>
            <p:spPr>
              <a:xfrm>
                <a:off x="4038600" y="4975420"/>
                <a:ext cx="4370763" cy="807337"/>
              </a:xfrm>
              <a:prstGeom prst="rect">
                <a:avLst/>
              </a:prstGeom>
              <a:blipFill>
                <a:blip r:embed="rId4"/>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84745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C00368-40C0-4969-804B-4FABCF9E0C5E}"/>
              </a:ext>
            </a:extLst>
          </p:cNvPr>
          <p:cNvSpPr>
            <a:spLocks noGrp="1"/>
          </p:cNvSpPr>
          <p:nvPr>
            <p:ph type="title"/>
          </p:nvPr>
        </p:nvSpPr>
        <p:spPr/>
        <p:txBody>
          <a:bodyPr/>
          <a:lstStyle/>
          <a:p>
            <a:r>
              <a:rPr kumimoji="1" lang="ja-JP" altLang="en-US" dirty="0"/>
              <a:t>対応のない２標本</a:t>
            </a:r>
            <a:r>
              <a:rPr kumimoji="1" lang="ja-JP" altLang="en-US" dirty="0" err="1"/>
              <a:t>ｔ</a:t>
            </a:r>
            <a:r>
              <a:rPr kumimoji="1" lang="ja-JP" altLang="en-US" dirty="0"/>
              <a:t>検定</a:t>
            </a:r>
          </a:p>
        </p:txBody>
      </p:sp>
      <p:sp>
        <p:nvSpPr>
          <p:cNvPr id="4" name="スライド番号プレースホルダー 3">
            <a:extLst>
              <a:ext uri="{FF2B5EF4-FFF2-40B4-BE49-F238E27FC236}">
                <a16:creationId xmlns:a16="http://schemas.microsoft.com/office/drawing/2014/main" id="{B292F556-74EB-4A21-8892-24B0BB8CD287}"/>
              </a:ext>
            </a:extLst>
          </p:cNvPr>
          <p:cNvSpPr>
            <a:spLocks noGrp="1"/>
          </p:cNvSpPr>
          <p:nvPr>
            <p:ph type="sldNum" sz="quarter" idx="12"/>
          </p:nvPr>
        </p:nvSpPr>
        <p:spPr/>
        <p:txBody>
          <a:bodyPr/>
          <a:lstStyle/>
          <a:p>
            <a:fld id="{5BC5640E-2431-4F63-AA66-5212B94763CB}" type="slidenum">
              <a:rPr kumimoji="1" lang="ja-JP" altLang="en-US" smtClean="0"/>
              <a:t>18</a:t>
            </a:fld>
            <a:endParaRPr kumimoji="1" lang="ja-JP" altLang="en-US"/>
          </a:p>
        </p:txBody>
      </p:sp>
      <p:sp>
        <p:nvSpPr>
          <p:cNvPr id="8" name="コンテンツ プレースホルダー 2">
            <a:extLst>
              <a:ext uri="{FF2B5EF4-FFF2-40B4-BE49-F238E27FC236}">
                <a16:creationId xmlns:a16="http://schemas.microsoft.com/office/drawing/2014/main" id="{0C4E39B3-8735-46AB-B33F-974B10D5FD5F}"/>
              </a:ext>
            </a:extLst>
          </p:cNvPr>
          <p:cNvSpPr txBox="1">
            <a:spLocks/>
          </p:cNvSpPr>
          <p:nvPr/>
        </p:nvSpPr>
        <p:spPr>
          <a:xfrm>
            <a:off x="611505" y="3087936"/>
            <a:ext cx="7566660" cy="451485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endParaRPr lang="en-US" altLang="ja-JP" dirty="0"/>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A0648523-D479-4500-AD5B-3DB395E83E44}"/>
                  </a:ext>
                </a:extLst>
              </p:cNvPr>
              <p:cNvSpPr txBox="1"/>
              <p:nvPr/>
            </p:nvSpPr>
            <p:spPr>
              <a:xfrm>
                <a:off x="-12969" y="4509323"/>
                <a:ext cx="3341370" cy="116070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i="1" smtClean="0">
                          <a:latin typeface="Cambria Math" panose="02040503050406030204" pitchFamily="18" charset="0"/>
                        </a:rPr>
                        <m:t>𝑡</m:t>
                      </m:r>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r>
                            <a:rPr kumimoji="1" lang="en-US" altLang="ja-JP" sz="2400" b="0" i="1" smtClean="0">
                              <a:latin typeface="Cambria Math" panose="02040503050406030204" pitchFamily="18" charset="0"/>
                            </a:rPr>
                            <m:t>75</m:t>
                          </m:r>
                          <m:r>
                            <a:rPr kumimoji="1" lang="ja-JP" altLang="en-US" sz="2400" i="1" smtClean="0">
                              <a:latin typeface="Cambria Math" panose="02040503050406030204" pitchFamily="18" charset="0"/>
                            </a:rPr>
                            <m:t>−</m:t>
                          </m:r>
                          <m:r>
                            <a:rPr kumimoji="1" lang="en-US" altLang="ja-JP" sz="2400" b="0" i="1" smtClean="0">
                              <a:latin typeface="Cambria Math" panose="02040503050406030204" pitchFamily="18" charset="0"/>
                            </a:rPr>
                            <m:t>70</m:t>
                          </m:r>
                        </m:num>
                        <m:den>
                          <m:rad>
                            <m:radPr>
                              <m:degHide m:val="on"/>
                              <m:ctrlPr>
                                <a:rPr kumimoji="1" lang="ja-JP" altLang="en-US" sz="2400" i="1" smtClean="0">
                                  <a:latin typeface="Cambria Math" panose="02040503050406030204" pitchFamily="18" charset="0"/>
                                </a:rPr>
                              </m:ctrlPr>
                            </m:radPr>
                            <m:deg/>
                            <m:e>
                              <m:r>
                                <a:rPr kumimoji="1" lang="en-US" altLang="ja-JP" sz="2400" b="0" i="1" smtClean="0">
                                  <a:latin typeface="Cambria Math" panose="02040503050406030204" pitchFamily="18" charset="0"/>
                                </a:rPr>
                                <m:t>45.15</m:t>
                              </m:r>
                              <m:d>
                                <m:dPr>
                                  <m:ctrlPr>
                                    <a:rPr kumimoji="1" lang="ja-JP" altLang="en-US" sz="2400" i="1" smtClean="0">
                                      <a:latin typeface="Cambria Math" panose="02040503050406030204" pitchFamily="18" charset="0"/>
                                    </a:rPr>
                                  </m:ctrlPr>
                                </m:dPr>
                                <m:e>
                                  <m:f>
                                    <m:fPr>
                                      <m:ctrlPr>
                                        <a:rPr kumimoji="1" lang="ja-JP" altLang="en-US" sz="2400" i="1" smtClean="0">
                                          <a:latin typeface="Cambria Math" panose="02040503050406030204" pitchFamily="18" charset="0"/>
                                        </a:rPr>
                                      </m:ctrlPr>
                                    </m:fPr>
                                    <m:num>
                                      <m:r>
                                        <a:rPr kumimoji="1" lang="ja-JP" altLang="en-US" sz="2400" i="1" smtClean="0">
                                          <a:latin typeface="Cambria Math" panose="02040503050406030204" pitchFamily="18" charset="0"/>
                                        </a:rPr>
                                        <m:t>1</m:t>
                                      </m:r>
                                    </m:num>
                                    <m:den>
                                      <m:r>
                                        <a:rPr kumimoji="1" lang="en-US" altLang="ja-JP" sz="2400" b="0" i="1" smtClean="0">
                                          <a:latin typeface="Cambria Math" panose="02040503050406030204" pitchFamily="18" charset="0"/>
                                        </a:rPr>
                                        <m:t>30</m:t>
                                      </m:r>
                                    </m:den>
                                  </m:f>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r>
                                        <a:rPr kumimoji="1" lang="ja-JP" altLang="en-US" sz="2400" i="1" smtClean="0">
                                          <a:latin typeface="Cambria Math" panose="02040503050406030204" pitchFamily="18" charset="0"/>
                                        </a:rPr>
                                        <m:t>1</m:t>
                                      </m:r>
                                    </m:num>
                                    <m:den>
                                      <m:r>
                                        <a:rPr kumimoji="1" lang="en-US" altLang="ja-JP" sz="2400" b="0" i="1" smtClean="0">
                                          <a:latin typeface="Cambria Math" panose="02040503050406030204" pitchFamily="18" charset="0"/>
                                        </a:rPr>
                                        <m:t>32</m:t>
                                      </m:r>
                                    </m:den>
                                  </m:f>
                                </m:e>
                              </m:d>
                            </m:e>
                          </m:rad>
                        </m:den>
                      </m:f>
                    </m:oMath>
                  </m:oMathPara>
                </a14:m>
                <a:endParaRPr kumimoji="1" lang="ja-JP" altLang="en-US" sz="2400" dirty="0"/>
              </a:p>
            </p:txBody>
          </p:sp>
        </mc:Choice>
        <mc:Fallback xmlns="">
          <p:sp>
            <p:nvSpPr>
              <p:cNvPr id="6" name="テキスト ボックス 5">
                <a:extLst>
                  <a:ext uri="{FF2B5EF4-FFF2-40B4-BE49-F238E27FC236}">
                    <a16:creationId xmlns:a16="http://schemas.microsoft.com/office/drawing/2014/main" id="{A0648523-D479-4500-AD5B-3DB395E83E44}"/>
                  </a:ext>
                </a:extLst>
              </p:cNvPr>
              <p:cNvSpPr txBox="1">
                <a:spLocks noRot="1" noChangeAspect="1" noMove="1" noResize="1" noEditPoints="1" noAdjustHandles="1" noChangeArrowheads="1" noChangeShapeType="1" noTextEdit="1"/>
              </p:cNvSpPr>
              <p:nvPr/>
            </p:nvSpPr>
            <p:spPr>
              <a:xfrm>
                <a:off x="-12969" y="4509323"/>
                <a:ext cx="3341370" cy="1160702"/>
              </a:xfrm>
              <a:prstGeom prst="rect">
                <a:avLst/>
              </a:prstGeom>
              <a:blipFill>
                <a:blip r:embed="rId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2A4B1461-24BC-4EED-8163-7AB442BCF66D}"/>
                  </a:ext>
                </a:extLst>
              </p:cNvPr>
              <p:cNvSpPr txBox="1"/>
              <p:nvPr/>
            </p:nvSpPr>
            <p:spPr>
              <a:xfrm>
                <a:off x="-12969" y="3201672"/>
                <a:ext cx="4370763" cy="74732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kumimoji="1" lang="ja-JP" altLang="en-US" sz="2400" i="1" smtClean="0">
                              <a:latin typeface="Cambria Math" panose="02040503050406030204" pitchFamily="18" charset="0"/>
                            </a:rPr>
                          </m:ctrlPr>
                        </m:sSupPr>
                        <m:e>
                          <m:r>
                            <a:rPr kumimoji="1" lang="ja-JP" altLang="en-US" sz="2400" i="1" smtClean="0">
                              <a:latin typeface="Cambria Math" panose="02040503050406030204" pitchFamily="18" charset="0"/>
                            </a:rPr>
                            <m:t>𝑠</m:t>
                          </m:r>
                        </m:e>
                        <m:sup>
                          <m:r>
                            <a:rPr kumimoji="1" lang="ja-JP" altLang="en-US" sz="2400" i="1" smtClean="0">
                              <a:latin typeface="Cambria Math" panose="02040503050406030204" pitchFamily="18" charset="0"/>
                            </a:rPr>
                            <m:t>2</m:t>
                          </m:r>
                        </m:sup>
                      </m:sSup>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d>
                            <m:dPr>
                              <m:ctrlPr>
                                <a:rPr kumimoji="1" lang="ja-JP" altLang="en-US" sz="2400" i="1" smtClean="0">
                                  <a:latin typeface="Cambria Math" panose="02040503050406030204" pitchFamily="18" charset="0"/>
                                </a:rPr>
                              </m:ctrlPr>
                            </m:dPr>
                            <m:e>
                              <m:r>
                                <a:rPr kumimoji="1" lang="en-US" altLang="ja-JP" sz="2400" i="1">
                                  <a:latin typeface="Cambria Math" panose="02040503050406030204" pitchFamily="18" charset="0"/>
                                </a:rPr>
                                <m:t>30</m:t>
                              </m:r>
                              <m:r>
                                <a:rPr kumimoji="1" lang="ja-JP" altLang="en-US" sz="2400" i="1" smtClean="0">
                                  <a:latin typeface="Cambria Math" panose="02040503050406030204" pitchFamily="18" charset="0"/>
                                </a:rPr>
                                <m:t>−1</m:t>
                              </m:r>
                            </m:e>
                          </m:d>
                          <m:sSup>
                            <m:sSupPr>
                              <m:ctrlPr>
                                <a:rPr kumimoji="1" lang="en-US" altLang="ja-JP" sz="2400" i="1">
                                  <a:latin typeface="Cambria Math" panose="02040503050406030204" pitchFamily="18" charset="0"/>
                                </a:rPr>
                              </m:ctrlPr>
                            </m:sSupPr>
                            <m:e>
                              <m:r>
                                <a:rPr kumimoji="1" lang="en-US" altLang="ja-JP" sz="2400" b="0" i="1" smtClean="0">
                                  <a:latin typeface="Cambria Math" panose="02040503050406030204" pitchFamily="18" charset="0"/>
                                </a:rPr>
                                <m:t>5</m:t>
                              </m:r>
                            </m:e>
                            <m:sup>
                              <m:r>
                                <a:rPr kumimoji="1" lang="en-US" altLang="ja-JP" sz="2400" b="0" i="1" smtClean="0">
                                  <a:latin typeface="Cambria Math" panose="02040503050406030204" pitchFamily="18" charset="0"/>
                                </a:rPr>
                                <m:t>2</m:t>
                              </m:r>
                            </m:sup>
                          </m:sSup>
                          <m:r>
                            <a:rPr kumimoji="1" lang="ja-JP" altLang="en-US" sz="2400" i="1" smtClean="0">
                              <a:latin typeface="Cambria Math" panose="02040503050406030204" pitchFamily="18" charset="0"/>
                            </a:rPr>
                            <m:t>+</m:t>
                          </m:r>
                          <m:d>
                            <m:dPr>
                              <m:ctrlPr>
                                <a:rPr kumimoji="1" lang="ja-JP" altLang="en-US" sz="2400" i="1" smtClean="0">
                                  <a:latin typeface="Cambria Math" panose="02040503050406030204" pitchFamily="18" charset="0"/>
                                </a:rPr>
                              </m:ctrlPr>
                            </m:dPr>
                            <m:e>
                              <m:r>
                                <a:rPr kumimoji="1" lang="en-US" altLang="ja-JP" sz="2400" i="1">
                                  <a:latin typeface="Cambria Math" panose="02040503050406030204" pitchFamily="18" charset="0"/>
                                </a:rPr>
                                <m:t>32</m:t>
                              </m:r>
                              <m:r>
                                <a:rPr kumimoji="1" lang="ja-JP" altLang="en-US" sz="2400" i="1" smtClean="0">
                                  <a:latin typeface="Cambria Math" panose="02040503050406030204" pitchFamily="18" charset="0"/>
                                </a:rPr>
                                <m:t>−1</m:t>
                              </m:r>
                            </m:e>
                          </m:d>
                          <m:sSup>
                            <m:sSupPr>
                              <m:ctrlPr>
                                <a:rPr kumimoji="1" lang="en-US" altLang="ja-JP" sz="2400" i="1">
                                  <a:latin typeface="Cambria Math" panose="02040503050406030204" pitchFamily="18" charset="0"/>
                                </a:rPr>
                              </m:ctrlPr>
                            </m:sSupPr>
                            <m:e>
                              <m:r>
                                <a:rPr kumimoji="1" lang="en-US" altLang="ja-JP" sz="2400" b="0" i="1" smtClean="0">
                                  <a:latin typeface="Cambria Math" panose="02040503050406030204" pitchFamily="18" charset="0"/>
                                </a:rPr>
                                <m:t>8</m:t>
                              </m:r>
                            </m:e>
                            <m:sup>
                              <m:r>
                                <a:rPr kumimoji="1" lang="en-US" altLang="ja-JP" sz="2400" b="0" i="1" smtClean="0">
                                  <a:latin typeface="Cambria Math" panose="02040503050406030204" pitchFamily="18" charset="0"/>
                                </a:rPr>
                                <m:t>2</m:t>
                              </m:r>
                            </m:sup>
                          </m:sSup>
                        </m:num>
                        <m:den>
                          <m:r>
                            <a:rPr kumimoji="1" lang="en-US" altLang="ja-JP" sz="2400" b="0" i="1" smtClean="0">
                              <a:latin typeface="Cambria Math" panose="02040503050406030204" pitchFamily="18" charset="0"/>
                            </a:rPr>
                            <m:t>30 +32</m:t>
                          </m:r>
                          <m:r>
                            <a:rPr kumimoji="1" lang="ja-JP" altLang="en-US" sz="2400" i="1" smtClean="0">
                              <a:latin typeface="Cambria Math" panose="02040503050406030204" pitchFamily="18" charset="0"/>
                            </a:rPr>
                            <m:t>−2</m:t>
                          </m:r>
                        </m:den>
                      </m:f>
                    </m:oMath>
                  </m:oMathPara>
                </a14:m>
                <a:endParaRPr kumimoji="1" lang="ja-JP" altLang="en-US" sz="2400" dirty="0"/>
              </a:p>
            </p:txBody>
          </p:sp>
        </mc:Choice>
        <mc:Fallback xmlns="">
          <p:sp>
            <p:nvSpPr>
              <p:cNvPr id="10" name="テキスト ボックス 9">
                <a:extLst>
                  <a:ext uri="{FF2B5EF4-FFF2-40B4-BE49-F238E27FC236}">
                    <a16:creationId xmlns:a16="http://schemas.microsoft.com/office/drawing/2014/main" id="{2A4B1461-24BC-4EED-8163-7AB442BCF66D}"/>
                  </a:ext>
                </a:extLst>
              </p:cNvPr>
              <p:cNvSpPr txBox="1">
                <a:spLocks noRot="1" noChangeAspect="1" noMove="1" noResize="1" noEditPoints="1" noAdjustHandles="1" noChangeArrowheads="1" noChangeShapeType="1" noTextEdit="1"/>
              </p:cNvSpPr>
              <p:nvPr/>
            </p:nvSpPr>
            <p:spPr>
              <a:xfrm>
                <a:off x="-12969" y="3201672"/>
                <a:ext cx="4370763" cy="747320"/>
              </a:xfrm>
              <a:prstGeom prst="rect">
                <a:avLst/>
              </a:prstGeom>
              <a:blipFill>
                <a:blip r:embed="rId3"/>
                <a:stretch>
                  <a:fillRect/>
                </a:stretch>
              </a:blipFill>
            </p:spPr>
            <p:txBody>
              <a:bodyPr/>
              <a:lstStyle/>
              <a:p>
                <a:r>
                  <a:rPr lang="ja-JP" altLang="en-US">
                    <a:noFill/>
                  </a:rPr>
                  <a:t> </a:t>
                </a:r>
              </a:p>
            </p:txBody>
          </p:sp>
        </mc:Fallback>
      </mc:AlternateContent>
      <p:sp>
        <p:nvSpPr>
          <p:cNvPr id="3" name="テキスト ボックス 2">
            <a:extLst>
              <a:ext uri="{FF2B5EF4-FFF2-40B4-BE49-F238E27FC236}">
                <a16:creationId xmlns:a16="http://schemas.microsoft.com/office/drawing/2014/main" id="{E9239E0A-F4A9-41CB-BB2E-669002B22286}"/>
              </a:ext>
            </a:extLst>
          </p:cNvPr>
          <p:cNvSpPr txBox="1"/>
          <p:nvPr/>
        </p:nvSpPr>
        <p:spPr>
          <a:xfrm>
            <a:off x="4109336" y="3375650"/>
            <a:ext cx="1752600" cy="461665"/>
          </a:xfrm>
          <a:prstGeom prst="rect">
            <a:avLst/>
          </a:prstGeom>
          <a:noFill/>
        </p:spPr>
        <p:txBody>
          <a:bodyPr wrap="square" rtlCol="0">
            <a:spAutoFit/>
          </a:bodyPr>
          <a:lstStyle/>
          <a:p>
            <a:r>
              <a:rPr kumimoji="1" lang="en-US" altLang="ja-JP" sz="2400" dirty="0"/>
              <a:t>= 45.15</a:t>
            </a:r>
            <a:endParaRPr kumimoji="1" lang="ja-JP" altLang="en-US" sz="2400" dirty="0"/>
          </a:p>
        </p:txBody>
      </p:sp>
      <p:sp>
        <p:nvSpPr>
          <p:cNvPr id="11" name="テキスト ボックス 10">
            <a:extLst>
              <a:ext uri="{FF2B5EF4-FFF2-40B4-BE49-F238E27FC236}">
                <a16:creationId xmlns:a16="http://schemas.microsoft.com/office/drawing/2014/main" id="{07516275-E417-4FE6-8FE0-72D39B677F33}"/>
              </a:ext>
            </a:extLst>
          </p:cNvPr>
          <p:cNvSpPr txBox="1"/>
          <p:nvPr/>
        </p:nvSpPr>
        <p:spPr>
          <a:xfrm>
            <a:off x="3224686" y="4736104"/>
            <a:ext cx="1752600" cy="461665"/>
          </a:xfrm>
          <a:prstGeom prst="rect">
            <a:avLst/>
          </a:prstGeom>
          <a:noFill/>
        </p:spPr>
        <p:txBody>
          <a:bodyPr wrap="square" rtlCol="0">
            <a:spAutoFit/>
          </a:bodyPr>
          <a:lstStyle/>
          <a:p>
            <a:r>
              <a:rPr kumimoji="1" lang="ja-JP" altLang="en-US" sz="2400" dirty="0"/>
              <a:t>≒　</a:t>
            </a:r>
            <a:r>
              <a:rPr kumimoji="1" lang="en-US" altLang="ja-JP" sz="2400" dirty="0"/>
              <a:t>2.93</a:t>
            </a:r>
            <a:endParaRPr kumimoji="1" lang="ja-JP" altLang="en-US" sz="2400" dirty="0"/>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8C4EDF01-E8E2-4585-984D-4599579E6683}"/>
                  </a:ext>
                </a:extLst>
              </p:cNvPr>
              <p:cNvSpPr txBox="1"/>
              <p:nvPr/>
            </p:nvSpPr>
            <p:spPr>
              <a:xfrm>
                <a:off x="6710948" y="1979215"/>
                <a:ext cx="1857376"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𝑡</m:t>
                          </m:r>
                        </m:e>
                        <m:sub>
                          <m:r>
                            <a:rPr kumimoji="1" lang="ja-JP" altLang="en-US" sz="2400" i="1" smtClean="0">
                              <a:latin typeface="Cambria Math" panose="02040503050406030204" pitchFamily="18" charset="0"/>
                            </a:rPr>
                            <m:t>0.025</m:t>
                          </m:r>
                        </m:sub>
                      </m:sSub>
                      <m:d>
                        <m:dPr>
                          <m:ctrlPr>
                            <a:rPr kumimoji="1" lang="ja-JP" altLang="en-US" sz="2400" i="1" smtClean="0">
                              <a:latin typeface="Cambria Math" panose="02040503050406030204" pitchFamily="18" charset="0"/>
                            </a:rPr>
                          </m:ctrlPr>
                        </m:dPr>
                        <m:e>
                          <m:r>
                            <a:rPr kumimoji="1" lang="ja-JP" altLang="en-US" sz="2400" i="1" smtClean="0">
                              <a:latin typeface="Cambria Math" panose="02040503050406030204" pitchFamily="18" charset="0"/>
                            </a:rPr>
                            <m:t>60</m:t>
                          </m:r>
                        </m:e>
                      </m:d>
                    </m:oMath>
                  </m:oMathPara>
                </a14:m>
                <a:endParaRPr kumimoji="1" lang="ja-JP" altLang="en-US" sz="2400" dirty="0"/>
              </a:p>
            </p:txBody>
          </p:sp>
        </mc:Choice>
        <mc:Fallback xmlns="">
          <p:sp>
            <p:nvSpPr>
              <p:cNvPr id="5" name="テキスト ボックス 4">
                <a:extLst>
                  <a:ext uri="{FF2B5EF4-FFF2-40B4-BE49-F238E27FC236}">
                    <a16:creationId xmlns:a16="http://schemas.microsoft.com/office/drawing/2014/main" id="{8C4EDF01-E8E2-4585-984D-4599579E6683}"/>
                  </a:ext>
                </a:extLst>
              </p:cNvPr>
              <p:cNvSpPr txBox="1">
                <a:spLocks noRot="1" noChangeAspect="1" noMove="1" noResize="1" noEditPoints="1" noAdjustHandles="1" noChangeArrowheads="1" noChangeShapeType="1" noTextEdit="1"/>
              </p:cNvSpPr>
              <p:nvPr/>
            </p:nvSpPr>
            <p:spPr>
              <a:xfrm>
                <a:off x="6710948" y="1979215"/>
                <a:ext cx="1857376" cy="369332"/>
              </a:xfrm>
              <a:prstGeom prst="rect">
                <a:avLst/>
              </a:prstGeom>
              <a:blipFill>
                <a:blip r:embed="rId4"/>
                <a:stretch>
                  <a:fillRect b="-15000"/>
                </a:stretch>
              </a:blipFill>
            </p:spPr>
            <p:txBody>
              <a:bodyPr/>
              <a:lstStyle/>
              <a:p>
                <a:r>
                  <a:rPr lang="ja-JP" altLang="en-US">
                    <a:noFill/>
                  </a:rPr>
                  <a:t> </a:t>
                </a:r>
              </a:p>
            </p:txBody>
          </p:sp>
        </mc:Fallback>
      </mc:AlternateContent>
      <p:sp>
        <p:nvSpPr>
          <p:cNvPr id="12" name="テキスト ボックス 11">
            <a:extLst>
              <a:ext uri="{FF2B5EF4-FFF2-40B4-BE49-F238E27FC236}">
                <a16:creationId xmlns:a16="http://schemas.microsoft.com/office/drawing/2014/main" id="{27BF6CCF-F223-49C5-9414-B477C3E5488F}"/>
              </a:ext>
            </a:extLst>
          </p:cNvPr>
          <p:cNvSpPr txBox="1"/>
          <p:nvPr/>
        </p:nvSpPr>
        <p:spPr>
          <a:xfrm>
            <a:off x="789968" y="1949368"/>
            <a:ext cx="7959567" cy="1569660"/>
          </a:xfrm>
          <a:prstGeom prst="rect">
            <a:avLst/>
          </a:prstGeom>
          <a:noFill/>
        </p:spPr>
        <p:txBody>
          <a:bodyPr wrap="square" rtlCol="0">
            <a:spAutoFit/>
          </a:bodyPr>
          <a:lstStyle/>
          <a:p>
            <a:r>
              <a:rPr lang="ja-JP" altLang="en-US" sz="2400" dirty="0"/>
              <a:t>自由度</a:t>
            </a:r>
            <a:r>
              <a:rPr lang="en-US" altLang="ja-JP" sz="2400" dirty="0"/>
              <a:t>14</a:t>
            </a:r>
            <a:r>
              <a:rPr lang="ja-JP" altLang="en-US" sz="2400" dirty="0"/>
              <a:t>の</a:t>
            </a:r>
            <a:r>
              <a:rPr lang="ja-JP" altLang="en-US" sz="2400" dirty="0" err="1"/>
              <a:t>ｔ</a:t>
            </a:r>
            <a:r>
              <a:rPr lang="ja-JP" altLang="en-US" sz="2400" dirty="0"/>
              <a:t>分布を使用するので統計数値表の　　　　　　  の</a:t>
            </a:r>
            <a:endParaRPr lang="en-US" altLang="ja-JP" sz="2400" dirty="0"/>
          </a:p>
          <a:p>
            <a:r>
              <a:rPr lang="ja-JP" altLang="en-US" sz="2400" dirty="0"/>
              <a:t>部分を読み取ると</a:t>
            </a:r>
            <a:r>
              <a:rPr lang="en-US" altLang="ja-JP" sz="2400" dirty="0"/>
              <a:t>2.000</a:t>
            </a:r>
            <a:r>
              <a:rPr lang="ja-JP" altLang="en-US" sz="2400" dirty="0"/>
              <a:t>とある．</a:t>
            </a:r>
            <a:endParaRPr lang="en-US" altLang="ja-JP" sz="2400" dirty="0"/>
          </a:p>
          <a:p>
            <a:endParaRPr lang="en-US" altLang="ja-JP" sz="2400" dirty="0"/>
          </a:p>
          <a:p>
            <a:endParaRPr kumimoji="1" lang="ja-JP" altLang="en-US" sz="2400" dirty="0"/>
          </a:p>
        </p:txBody>
      </p:sp>
      <p:pic>
        <p:nvPicPr>
          <p:cNvPr id="14" name="図 13">
            <a:extLst>
              <a:ext uri="{FF2B5EF4-FFF2-40B4-BE49-F238E27FC236}">
                <a16:creationId xmlns:a16="http://schemas.microsoft.com/office/drawing/2014/main" id="{71CB41C2-7E08-40F6-96EC-5A74FFB802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4938" y="3247465"/>
            <a:ext cx="3903570" cy="3057224"/>
          </a:xfrm>
          <a:prstGeom prst="rect">
            <a:avLst/>
          </a:prstGeom>
        </p:spPr>
      </p:pic>
    </p:spTree>
    <p:extLst>
      <p:ext uri="{BB962C8B-B14F-4D97-AF65-F5344CB8AC3E}">
        <p14:creationId xmlns:p14="http://schemas.microsoft.com/office/powerpoint/2010/main" val="990553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C00368-40C0-4969-804B-4FABCF9E0C5E}"/>
              </a:ext>
            </a:extLst>
          </p:cNvPr>
          <p:cNvSpPr>
            <a:spLocks noGrp="1"/>
          </p:cNvSpPr>
          <p:nvPr>
            <p:ph type="title"/>
          </p:nvPr>
        </p:nvSpPr>
        <p:spPr/>
        <p:txBody>
          <a:bodyPr/>
          <a:lstStyle/>
          <a:p>
            <a:r>
              <a:rPr kumimoji="1" lang="ja-JP" altLang="en-US" dirty="0"/>
              <a:t>対応のない２標本</a:t>
            </a:r>
            <a:r>
              <a:rPr kumimoji="1" lang="ja-JP" altLang="en-US" dirty="0" err="1"/>
              <a:t>ｔ</a:t>
            </a:r>
            <a:r>
              <a:rPr kumimoji="1" lang="ja-JP" altLang="en-US" dirty="0"/>
              <a:t>検定</a:t>
            </a:r>
          </a:p>
        </p:txBody>
      </p:sp>
      <p:sp>
        <p:nvSpPr>
          <p:cNvPr id="4" name="スライド番号プレースホルダー 3">
            <a:extLst>
              <a:ext uri="{FF2B5EF4-FFF2-40B4-BE49-F238E27FC236}">
                <a16:creationId xmlns:a16="http://schemas.microsoft.com/office/drawing/2014/main" id="{B292F556-74EB-4A21-8892-24B0BB8CD287}"/>
              </a:ext>
            </a:extLst>
          </p:cNvPr>
          <p:cNvSpPr>
            <a:spLocks noGrp="1"/>
          </p:cNvSpPr>
          <p:nvPr>
            <p:ph type="sldNum" sz="quarter" idx="12"/>
          </p:nvPr>
        </p:nvSpPr>
        <p:spPr/>
        <p:txBody>
          <a:bodyPr/>
          <a:lstStyle/>
          <a:p>
            <a:fld id="{5BC5640E-2431-4F63-AA66-5212B94763CB}" type="slidenum">
              <a:rPr kumimoji="1" lang="ja-JP" altLang="en-US" smtClean="0"/>
              <a:t>19</a:t>
            </a:fld>
            <a:endParaRPr kumimoji="1" lang="ja-JP" altLang="en-US"/>
          </a:p>
        </p:txBody>
      </p:sp>
      <p:sp>
        <p:nvSpPr>
          <p:cNvPr id="7" name="コンテンツ プレースホルダー 6">
            <a:extLst>
              <a:ext uri="{FF2B5EF4-FFF2-40B4-BE49-F238E27FC236}">
                <a16:creationId xmlns:a16="http://schemas.microsoft.com/office/drawing/2014/main" id="{33502051-DEAF-4CF8-90E6-D0FA93F50AA1}"/>
              </a:ext>
            </a:extLst>
          </p:cNvPr>
          <p:cNvSpPr>
            <a:spLocks noGrp="1"/>
          </p:cNvSpPr>
          <p:nvPr>
            <p:ph idx="1"/>
          </p:nvPr>
        </p:nvSpPr>
        <p:spPr>
          <a:xfrm>
            <a:off x="762952" y="1235785"/>
            <a:ext cx="7543801" cy="4023360"/>
          </a:xfrm>
        </p:spPr>
        <p:txBody>
          <a:bodyPr/>
          <a:lstStyle/>
          <a:p>
            <a:endParaRPr kumimoji="1" lang="en-US" altLang="ja-JP" dirty="0"/>
          </a:p>
          <a:p>
            <a:endParaRPr lang="en-US" altLang="ja-JP" dirty="0"/>
          </a:p>
          <a:p>
            <a:r>
              <a:rPr lang="ja-JP" altLang="en-US" dirty="0"/>
              <a:t>　有意水準５％において，統計量</a:t>
            </a:r>
            <a:r>
              <a:rPr lang="ja-JP" altLang="en-US" dirty="0" err="1"/>
              <a:t>ｔ</a:t>
            </a:r>
            <a:r>
              <a:rPr lang="ja-JP" altLang="en-US" dirty="0"/>
              <a:t>は棄却域にあるので帰無仮説が棄却され，</a:t>
            </a:r>
            <a:r>
              <a:rPr kumimoji="1" lang="ja-JP" altLang="en-US" dirty="0"/>
              <a:t>対立仮説が採択される．</a:t>
            </a:r>
            <a:endParaRPr kumimoji="1" lang="en-US" altLang="ja-JP" dirty="0"/>
          </a:p>
          <a:p>
            <a:r>
              <a:rPr lang="ja-JP" altLang="en-US" dirty="0"/>
              <a:t>　よって</a:t>
            </a:r>
            <a:r>
              <a:rPr kumimoji="1" lang="ja-JP" altLang="en-US" dirty="0"/>
              <a:t>「</a:t>
            </a:r>
            <a:r>
              <a:rPr kumimoji="1" lang="en-US" altLang="ja-JP" dirty="0"/>
              <a:t>1</a:t>
            </a:r>
            <a:r>
              <a:rPr kumimoji="1" lang="ja-JP" altLang="en-US" dirty="0"/>
              <a:t>組と</a:t>
            </a:r>
            <a:r>
              <a:rPr kumimoji="1" lang="en-US" altLang="ja-JP" dirty="0"/>
              <a:t>2</a:t>
            </a:r>
            <a:r>
              <a:rPr kumimoji="1" lang="ja-JP" altLang="en-US" dirty="0"/>
              <a:t>組の算数のテストの平均点は差がある」</a:t>
            </a:r>
            <a:r>
              <a:rPr lang="ja-JP" altLang="en-US" dirty="0"/>
              <a:t>となる．</a:t>
            </a:r>
            <a:endParaRPr kumimoji="1" lang="ja-JP" altLang="en-US" dirty="0"/>
          </a:p>
        </p:txBody>
      </p:sp>
      <p:pic>
        <p:nvPicPr>
          <p:cNvPr id="5" name="図 4">
            <a:extLst>
              <a:ext uri="{FF2B5EF4-FFF2-40B4-BE49-F238E27FC236}">
                <a16:creationId xmlns:a16="http://schemas.microsoft.com/office/drawing/2014/main" id="{0ABFECAD-829E-4A4D-AC6C-DAD2B7D059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1402" y="3296435"/>
            <a:ext cx="3903570" cy="3057224"/>
          </a:xfrm>
          <a:prstGeom prst="rect">
            <a:avLst/>
          </a:prstGeom>
        </p:spPr>
      </p:pic>
    </p:spTree>
    <p:extLst>
      <p:ext uri="{BB962C8B-B14F-4D97-AF65-F5344CB8AC3E}">
        <p14:creationId xmlns:p14="http://schemas.microsoft.com/office/powerpoint/2010/main" val="2660719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3" name="コンテンツ プレースホルダー 2">
            <a:extLst>
              <a:ext uri="{FF2B5EF4-FFF2-40B4-BE49-F238E27FC236}">
                <a16:creationId xmlns:a16="http://schemas.microsoft.com/office/drawing/2014/main" id="{368AA11C-E361-407B-9E1B-D63317083778}"/>
              </a:ext>
            </a:extLst>
          </p:cNvPr>
          <p:cNvSpPr>
            <a:spLocks noGrp="1"/>
          </p:cNvSpPr>
          <p:nvPr>
            <p:ph idx="1"/>
          </p:nvPr>
        </p:nvSpPr>
        <p:spPr/>
        <p:txBody>
          <a:bodyPr/>
          <a:lstStyle/>
          <a:p>
            <a:r>
              <a:rPr kumimoji="1" lang="ja-JP" altLang="en-US" dirty="0"/>
              <a:t>例題　血圧を下げる薬のテストを行う．被験者５人に対して薬の投与前と投与後の血圧を測定したところ，下の表が得られ</a:t>
            </a:r>
            <a:r>
              <a:rPr lang="ja-JP" altLang="en-US" dirty="0"/>
              <a:t>た．この結果から</a:t>
            </a:r>
            <a:r>
              <a:rPr lang="ja-JP" altLang="en-US" dirty="0">
                <a:solidFill>
                  <a:srgbClr val="FF0000"/>
                </a:solidFill>
              </a:rPr>
              <a:t>薬の投与によって血圧は下がった</a:t>
            </a:r>
            <a:r>
              <a:rPr lang="ja-JP" altLang="en-US" dirty="0"/>
              <a:t>といえるか．</a:t>
            </a:r>
            <a:endParaRPr kumimoji="1" lang="ja-JP" altLang="en-US" dirty="0"/>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20</a:t>
            </a:fld>
            <a:endParaRPr kumimoji="1" lang="ja-JP" altLang="en-US"/>
          </a:p>
        </p:txBody>
      </p:sp>
      <p:graphicFrame>
        <p:nvGraphicFramePr>
          <p:cNvPr id="5" name="表 4">
            <a:extLst>
              <a:ext uri="{FF2B5EF4-FFF2-40B4-BE49-F238E27FC236}">
                <a16:creationId xmlns:a16="http://schemas.microsoft.com/office/drawing/2014/main" id="{8D4F9837-7B96-4B7C-BDD8-A87D744B0D8F}"/>
              </a:ext>
            </a:extLst>
          </p:cNvPr>
          <p:cNvGraphicFramePr>
            <a:graphicFrameLocks noGrp="1"/>
          </p:cNvGraphicFramePr>
          <p:nvPr>
            <p:extLst>
              <p:ext uri="{D42A27DB-BD31-4B8C-83A1-F6EECF244321}">
                <p14:modId xmlns:p14="http://schemas.microsoft.com/office/powerpoint/2010/main" val="705726021"/>
              </p:ext>
            </p:extLst>
          </p:nvPr>
        </p:nvGraphicFramePr>
        <p:xfrm>
          <a:off x="1546859" y="3167029"/>
          <a:ext cx="6096000" cy="22250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036284492"/>
                    </a:ext>
                  </a:extLst>
                </a:gridCol>
                <a:gridCol w="2032000">
                  <a:extLst>
                    <a:ext uri="{9D8B030D-6E8A-4147-A177-3AD203B41FA5}">
                      <a16:colId xmlns:a16="http://schemas.microsoft.com/office/drawing/2014/main" val="534811498"/>
                    </a:ext>
                  </a:extLst>
                </a:gridCol>
                <a:gridCol w="2032000">
                  <a:extLst>
                    <a:ext uri="{9D8B030D-6E8A-4147-A177-3AD203B41FA5}">
                      <a16:colId xmlns:a16="http://schemas.microsoft.com/office/drawing/2014/main" val="1466960733"/>
                    </a:ext>
                  </a:extLst>
                </a:gridCol>
              </a:tblGrid>
              <a:tr h="370840">
                <a:tc>
                  <a:txBody>
                    <a:bodyPr/>
                    <a:lstStyle/>
                    <a:p>
                      <a:r>
                        <a:rPr kumimoji="1" lang="ja-JP" altLang="en-US" dirty="0"/>
                        <a:t>被験者</a:t>
                      </a:r>
                      <a:r>
                        <a:rPr kumimoji="1" lang="en-US" altLang="ja-JP" dirty="0"/>
                        <a:t>No.</a:t>
                      </a:r>
                      <a:endParaRPr kumimoji="1" lang="ja-JP" altLang="en-US" dirty="0"/>
                    </a:p>
                  </a:txBody>
                  <a:tcPr/>
                </a:tc>
                <a:tc>
                  <a:txBody>
                    <a:bodyPr/>
                    <a:lstStyle/>
                    <a:p>
                      <a:r>
                        <a:rPr kumimoji="1" lang="ja-JP" altLang="en-US" dirty="0"/>
                        <a:t>投与前</a:t>
                      </a:r>
                    </a:p>
                  </a:txBody>
                  <a:tcPr/>
                </a:tc>
                <a:tc>
                  <a:txBody>
                    <a:bodyPr/>
                    <a:lstStyle/>
                    <a:p>
                      <a:r>
                        <a:rPr kumimoji="1" lang="ja-JP" altLang="en-US" dirty="0"/>
                        <a:t>投与後</a:t>
                      </a:r>
                    </a:p>
                  </a:txBody>
                  <a:tcPr/>
                </a:tc>
                <a:extLst>
                  <a:ext uri="{0D108BD9-81ED-4DB2-BD59-A6C34878D82A}">
                    <a16:rowId xmlns:a16="http://schemas.microsoft.com/office/drawing/2014/main" val="3823704320"/>
                  </a:ext>
                </a:extLst>
              </a:tr>
              <a:tr h="370840">
                <a:tc>
                  <a:txBody>
                    <a:bodyPr/>
                    <a:lstStyle/>
                    <a:p>
                      <a:r>
                        <a:rPr kumimoji="1" lang="en-US" altLang="ja-JP" dirty="0"/>
                        <a:t>1</a:t>
                      </a:r>
                    </a:p>
                  </a:txBody>
                  <a:tcPr/>
                </a:tc>
                <a:tc>
                  <a:txBody>
                    <a:bodyPr/>
                    <a:lstStyle/>
                    <a:p>
                      <a:r>
                        <a:rPr kumimoji="1" lang="en-US" altLang="ja-JP" dirty="0"/>
                        <a:t>180</a:t>
                      </a:r>
                      <a:endParaRPr kumimoji="1" lang="ja-JP" altLang="en-US" dirty="0"/>
                    </a:p>
                  </a:txBody>
                  <a:tcPr/>
                </a:tc>
                <a:tc>
                  <a:txBody>
                    <a:bodyPr/>
                    <a:lstStyle/>
                    <a:p>
                      <a:r>
                        <a:rPr kumimoji="1" lang="en-US" altLang="ja-JP" dirty="0"/>
                        <a:t>150</a:t>
                      </a:r>
                      <a:endParaRPr kumimoji="1" lang="ja-JP" altLang="en-US" dirty="0"/>
                    </a:p>
                  </a:txBody>
                  <a:tcPr/>
                </a:tc>
                <a:extLst>
                  <a:ext uri="{0D108BD9-81ED-4DB2-BD59-A6C34878D82A}">
                    <a16:rowId xmlns:a16="http://schemas.microsoft.com/office/drawing/2014/main" val="3224374256"/>
                  </a:ext>
                </a:extLst>
              </a:tr>
              <a:tr h="370840">
                <a:tc>
                  <a:txBody>
                    <a:bodyPr/>
                    <a:lstStyle/>
                    <a:p>
                      <a:r>
                        <a:rPr kumimoji="1" lang="en-US" altLang="ja-JP" dirty="0"/>
                        <a:t>2</a:t>
                      </a:r>
                      <a:endParaRPr kumimoji="1" lang="ja-JP" altLang="en-US" dirty="0"/>
                    </a:p>
                  </a:txBody>
                  <a:tcPr/>
                </a:tc>
                <a:tc>
                  <a:txBody>
                    <a:bodyPr/>
                    <a:lstStyle/>
                    <a:p>
                      <a:r>
                        <a:rPr kumimoji="1" lang="en-US" altLang="ja-JP" dirty="0"/>
                        <a:t>130</a:t>
                      </a:r>
                      <a:endParaRPr kumimoji="1" lang="ja-JP" altLang="en-US" dirty="0"/>
                    </a:p>
                  </a:txBody>
                  <a:tcPr/>
                </a:tc>
                <a:tc>
                  <a:txBody>
                    <a:bodyPr/>
                    <a:lstStyle/>
                    <a:p>
                      <a:r>
                        <a:rPr kumimoji="1" lang="en-US" altLang="ja-JP" dirty="0"/>
                        <a:t>135</a:t>
                      </a:r>
                      <a:endParaRPr kumimoji="1" lang="ja-JP" altLang="en-US" dirty="0"/>
                    </a:p>
                  </a:txBody>
                  <a:tcPr/>
                </a:tc>
                <a:extLst>
                  <a:ext uri="{0D108BD9-81ED-4DB2-BD59-A6C34878D82A}">
                    <a16:rowId xmlns:a16="http://schemas.microsoft.com/office/drawing/2014/main" val="3939666081"/>
                  </a:ext>
                </a:extLst>
              </a:tr>
              <a:tr h="370840">
                <a:tc>
                  <a:txBody>
                    <a:bodyPr/>
                    <a:lstStyle/>
                    <a:p>
                      <a:r>
                        <a:rPr kumimoji="1" lang="en-US" altLang="ja-JP" dirty="0"/>
                        <a:t>3</a:t>
                      </a:r>
                      <a:endParaRPr kumimoji="1" lang="ja-JP" altLang="en-US" dirty="0"/>
                    </a:p>
                  </a:txBody>
                  <a:tcPr/>
                </a:tc>
                <a:tc>
                  <a:txBody>
                    <a:bodyPr/>
                    <a:lstStyle/>
                    <a:p>
                      <a:r>
                        <a:rPr kumimoji="1" lang="en-US" altLang="ja-JP" dirty="0"/>
                        <a:t>165</a:t>
                      </a:r>
                      <a:endParaRPr kumimoji="1" lang="ja-JP" altLang="en-US" dirty="0"/>
                    </a:p>
                  </a:txBody>
                  <a:tcPr/>
                </a:tc>
                <a:tc>
                  <a:txBody>
                    <a:bodyPr/>
                    <a:lstStyle/>
                    <a:p>
                      <a:r>
                        <a:rPr kumimoji="1" lang="en-US" altLang="ja-JP" dirty="0"/>
                        <a:t>145</a:t>
                      </a:r>
                      <a:endParaRPr kumimoji="1" lang="ja-JP" altLang="en-US" dirty="0"/>
                    </a:p>
                  </a:txBody>
                  <a:tcPr/>
                </a:tc>
                <a:extLst>
                  <a:ext uri="{0D108BD9-81ED-4DB2-BD59-A6C34878D82A}">
                    <a16:rowId xmlns:a16="http://schemas.microsoft.com/office/drawing/2014/main" val="2333034633"/>
                  </a:ext>
                </a:extLst>
              </a:tr>
              <a:tr h="370840">
                <a:tc>
                  <a:txBody>
                    <a:bodyPr/>
                    <a:lstStyle/>
                    <a:p>
                      <a:r>
                        <a:rPr kumimoji="1" lang="en-US" altLang="ja-JP" dirty="0"/>
                        <a:t>4</a:t>
                      </a:r>
                      <a:endParaRPr kumimoji="1" lang="ja-JP" altLang="en-US" dirty="0"/>
                    </a:p>
                  </a:txBody>
                  <a:tcPr/>
                </a:tc>
                <a:tc>
                  <a:txBody>
                    <a:bodyPr/>
                    <a:lstStyle/>
                    <a:p>
                      <a:r>
                        <a:rPr kumimoji="1" lang="en-US" altLang="ja-JP" dirty="0"/>
                        <a:t>155</a:t>
                      </a:r>
                      <a:endParaRPr kumimoji="1" lang="ja-JP" altLang="en-US" dirty="0"/>
                    </a:p>
                  </a:txBody>
                  <a:tcPr/>
                </a:tc>
                <a:tc>
                  <a:txBody>
                    <a:bodyPr/>
                    <a:lstStyle/>
                    <a:p>
                      <a:r>
                        <a:rPr kumimoji="1" lang="en-US" altLang="ja-JP" dirty="0"/>
                        <a:t>150</a:t>
                      </a:r>
                      <a:endParaRPr kumimoji="1" lang="ja-JP" altLang="en-US" dirty="0"/>
                    </a:p>
                  </a:txBody>
                  <a:tcPr/>
                </a:tc>
                <a:extLst>
                  <a:ext uri="{0D108BD9-81ED-4DB2-BD59-A6C34878D82A}">
                    <a16:rowId xmlns:a16="http://schemas.microsoft.com/office/drawing/2014/main" val="149583263"/>
                  </a:ext>
                </a:extLst>
              </a:tr>
              <a:tr h="370840">
                <a:tc>
                  <a:txBody>
                    <a:bodyPr/>
                    <a:lstStyle/>
                    <a:p>
                      <a:r>
                        <a:rPr kumimoji="1" lang="en-US" altLang="ja-JP" dirty="0"/>
                        <a:t>5</a:t>
                      </a:r>
                      <a:endParaRPr kumimoji="1" lang="ja-JP" altLang="en-US" dirty="0"/>
                    </a:p>
                  </a:txBody>
                  <a:tcPr/>
                </a:tc>
                <a:tc>
                  <a:txBody>
                    <a:bodyPr/>
                    <a:lstStyle/>
                    <a:p>
                      <a:r>
                        <a:rPr kumimoji="1" lang="en-US" altLang="ja-JP" dirty="0"/>
                        <a:t>140</a:t>
                      </a:r>
                      <a:endParaRPr kumimoji="1" lang="ja-JP" altLang="en-US" dirty="0"/>
                    </a:p>
                  </a:txBody>
                  <a:tcPr/>
                </a:tc>
                <a:tc>
                  <a:txBody>
                    <a:bodyPr/>
                    <a:lstStyle/>
                    <a:p>
                      <a:r>
                        <a:rPr kumimoji="1" lang="en-US" altLang="ja-JP" dirty="0"/>
                        <a:t>140</a:t>
                      </a:r>
                      <a:endParaRPr kumimoji="1" lang="ja-JP" altLang="en-US" dirty="0"/>
                    </a:p>
                  </a:txBody>
                  <a:tcPr/>
                </a:tc>
                <a:extLst>
                  <a:ext uri="{0D108BD9-81ED-4DB2-BD59-A6C34878D82A}">
                    <a16:rowId xmlns:a16="http://schemas.microsoft.com/office/drawing/2014/main" val="1817659208"/>
                  </a:ext>
                </a:extLst>
              </a:tr>
            </a:tbl>
          </a:graphicData>
        </a:graphic>
      </p:graphicFrame>
    </p:spTree>
    <p:extLst>
      <p:ext uri="{BB962C8B-B14F-4D97-AF65-F5344CB8AC3E}">
        <p14:creationId xmlns:p14="http://schemas.microsoft.com/office/powerpoint/2010/main" val="1448955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3" name="コンテンツ プレースホルダー 2">
            <a:extLst>
              <a:ext uri="{FF2B5EF4-FFF2-40B4-BE49-F238E27FC236}">
                <a16:creationId xmlns:a16="http://schemas.microsoft.com/office/drawing/2014/main" id="{368AA11C-E361-407B-9E1B-D63317083778}"/>
              </a:ext>
            </a:extLst>
          </p:cNvPr>
          <p:cNvSpPr>
            <a:spLocks noGrp="1"/>
          </p:cNvSpPr>
          <p:nvPr>
            <p:ph idx="1"/>
          </p:nvPr>
        </p:nvSpPr>
        <p:spPr/>
        <p:txBody>
          <a:bodyPr>
            <a:normAutofit lnSpcReduction="10000"/>
          </a:bodyPr>
          <a:lstStyle/>
          <a:p>
            <a:r>
              <a:rPr kumimoji="1" lang="en-US" altLang="ja-JP" dirty="0"/>
              <a:t>1.</a:t>
            </a:r>
            <a:r>
              <a:rPr kumimoji="1" lang="ja-JP" altLang="en-US" dirty="0"/>
              <a:t>仮説を</a:t>
            </a:r>
            <a:r>
              <a:rPr lang="ja-JP" altLang="en-US" dirty="0"/>
              <a:t>立てる</a:t>
            </a:r>
            <a:endParaRPr lang="en-US" altLang="ja-JP" dirty="0"/>
          </a:p>
          <a:p>
            <a:r>
              <a:rPr kumimoji="1" lang="ja-JP" altLang="en-US" dirty="0"/>
              <a:t>　帰無仮説は「投薬前後の血圧は等しい」とする．</a:t>
            </a:r>
            <a:endParaRPr kumimoji="1" lang="en-US" altLang="ja-JP" dirty="0"/>
          </a:p>
          <a:p>
            <a:r>
              <a:rPr lang="ja-JP" altLang="en-US" dirty="0"/>
              <a:t>対立仮説は「投薬前後で血圧は下がった」となる．</a:t>
            </a:r>
            <a:endParaRPr lang="en-US" altLang="ja-JP" dirty="0"/>
          </a:p>
          <a:p>
            <a:endParaRPr kumimoji="1" lang="en-US" altLang="ja-JP" dirty="0"/>
          </a:p>
          <a:p>
            <a:r>
              <a:rPr kumimoji="1" lang="en-US" altLang="ja-JP" dirty="0"/>
              <a:t>2.</a:t>
            </a:r>
            <a:r>
              <a:rPr kumimoji="1" lang="ja-JP" altLang="en-US" dirty="0"/>
              <a:t>有意水準を設定する</a:t>
            </a:r>
            <a:endParaRPr lang="en-US" altLang="ja-JP" dirty="0"/>
          </a:p>
          <a:p>
            <a:r>
              <a:rPr kumimoji="1" lang="ja-JP" altLang="en-US" dirty="0"/>
              <a:t>　有意水準は</a:t>
            </a:r>
            <a:r>
              <a:rPr kumimoji="1" lang="en-US" altLang="ja-JP" dirty="0"/>
              <a:t>0.05</a:t>
            </a:r>
            <a:r>
              <a:rPr kumimoji="1" lang="ja-JP" altLang="en-US" dirty="0"/>
              <a:t>とする．血圧に差があったかではなくて血圧が下がったかであるので，           </a:t>
            </a:r>
            <a:r>
              <a:rPr lang="ja-JP" altLang="en-US" dirty="0"/>
              <a:t>の統計数値表を使う．</a:t>
            </a:r>
            <a:endParaRPr lang="en-US" altLang="ja-JP" dirty="0"/>
          </a:p>
          <a:p>
            <a:endParaRPr lang="en-US" altLang="ja-JP" dirty="0"/>
          </a:p>
          <a:p>
            <a:r>
              <a:rPr lang="ja-JP" altLang="en-US" dirty="0"/>
              <a:t>３．適切な検定統計量を決める</a:t>
            </a:r>
            <a:endParaRPr lang="en-US" altLang="ja-JP" dirty="0"/>
          </a:p>
          <a:p>
            <a:r>
              <a:rPr lang="ja-JP" altLang="en-US" dirty="0"/>
              <a:t>　母分散がわからないので，不偏分散を用いる統計量</a:t>
            </a:r>
            <a:r>
              <a:rPr lang="en-US" altLang="ja-JP" dirty="0"/>
              <a:t>t</a:t>
            </a:r>
            <a:r>
              <a:rPr lang="ja-JP" altLang="en-US" dirty="0"/>
              <a:t>を用いる</a:t>
            </a:r>
            <a:r>
              <a:rPr lang="en-US" altLang="ja-JP" dirty="0"/>
              <a:t>.</a:t>
            </a:r>
          </a:p>
          <a:p>
            <a:endParaRPr kumimoji="1" lang="en-US" altLang="ja-JP" dirty="0"/>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21</a:t>
            </a:fld>
            <a:endParaRPr kumimoji="1" lang="ja-JP" altLang="en-US"/>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DF80168F-ACF2-42A9-99C6-B6F23D17164F}"/>
                  </a:ext>
                </a:extLst>
              </p:cNvPr>
              <p:cNvSpPr txBox="1"/>
              <p:nvPr/>
            </p:nvSpPr>
            <p:spPr>
              <a:xfrm>
                <a:off x="2536150" y="4134713"/>
                <a:ext cx="18288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000" i="1" kern="1200" smtClean="0">
                              <a:solidFill>
                                <a:schemeClr val="tx1"/>
                              </a:solidFill>
                              <a:latin typeface="Cambria Math" panose="02040503050406030204" pitchFamily="18" charset="0"/>
                              <a:ea typeface="+mn-ea"/>
                              <a:cs typeface="+mn-cs"/>
                            </a:rPr>
                          </m:ctrlPr>
                        </m:sSubPr>
                        <m:e>
                          <m:r>
                            <a:rPr kumimoji="1" lang="ja-JP" altLang="en-US" sz="2000" i="1" kern="1200" smtClean="0">
                              <a:solidFill>
                                <a:schemeClr val="tx1"/>
                              </a:solidFill>
                              <a:latin typeface="Cambria Math" panose="02040503050406030204" pitchFamily="18" charset="0"/>
                              <a:ea typeface="+mn-ea"/>
                              <a:cs typeface="+mn-cs"/>
                            </a:rPr>
                            <m:t>𝑡</m:t>
                          </m:r>
                        </m:e>
                        <m:sub>
                          <m:r>
                            <a:rPr kumimoji="1" lang="ja-JP" altLang="en-US" sz="2000" i="1" kern="1200" smtClean="0">
                              <a:solidFill>
                                <a:schemeClr val="tx1"/>
                              </a:solidFill>
                              <a:latin typeface="Cambria Math" panose="02040503050406030204" pitchFamily="18" charset="0"/>
                              <a:ea typeface="+mn-ea"/>
                              <a:cs typeface="+mn-cs"/>
                            </a:rPr>
                            <m:t>0.0</m:t>
                          </m:r>
                          <m:r>
                            <a:rPr kumimoji="1" lang="en-US" altLang="ja-JP" sz="2000" i="1">
                              <a:latin typeface="Cambria Math" panose="02040503050406030204" pitchFamily="18" charset="0"/>
                            </a:rPr>
                            <m:t>5</m:t>
                          </m:r>
                        </m:sub>
                      </m:sSub>
                    </m:oMath>
                  </m:oMathPara>
                </a14:m>
                <a:endParaRPr kumimoji="1" lang="ja-JP" altLang="en-US" sz="2000" kern="1200" dirty="0">
                  <a:solidFill>
                    <a:schemeClr val="tx1"/>
                  </a:solidFill>
                  <a:ea typeface="+mn-ea"/>
                  <a:cs typeface="+mn-cs"/>
                </a:endParaRPr>
              </a:p>
            </p:txBody>
          </p:sp>
        </mc:Choice>
        <mc:Fallback xmlns="">
          <p:sp>
            <p:nvSpPr>
              <p:cNvPr id="6" name="テキスト ボックス 5">
                <a:extLst>
                  <a:ext uri="{FF2B5EF4-FFF2-40B4-BE49-F238E27FC236}">
                    <a16:creationId xmlns:a16="http://schemas.microsoft.com/office/drawing/2014/main" id="{DF80168F-ACF2-42A9-99C6-B6F23D17164F}"/>
                  </a:ext>
                </a:extLst>
              </p:cNvPr>
              <p:cNvSpPr txBox="1">
                <a:spLocks noRot="1" noChangeAspect="1" noMove="1" noResize="1" noEditPoints="1" noAdjustHandles="1" noChangeArrowheads="1" noChangeShapeType="1" noTextEdit="1"/>
              </p:cNvSpPr>
              <p:nvPr/>
            </p:nvSpPr>
            <p:spPr>
              <a:xfrm>
                <a:off x="2536150" y="4134713"/>
                <a:ext cx="1828800" cy="400110"/>
              </a:xfrm>
              <a:prstGeom prst="rect">
                <a:avLst/>
              </a:prstGeom>
              <a:blipFill>
                <a:blip r:embed="rId2"/>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020582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3" name="コンテンツ プレースホルダー 2">
            <a:extLst>
              <a:ext uri="{FF2B5EF4-FFF2-40B4-BE49-F238E27FC236}">
                <a16:creationId xmlns:a16="http://schemas.microsoft.com/office/drawing/2014/main" id="{368AA11C-E361-407B-9E1B-D63317083778}"/>
              </a:ext>
            </a:extLst>
          </p:cNvPr>
          <p:cNvSpPr>
            <a:spLocks noGrp="1"/>
          </p:cNvSpPr>
          <p:nvPr>
            <p:ph idx="1"/>
          </p:nvPr>
        </p:nvSpPr>
        <p:spPr/>
        <p:txBody>
          <a:bodyPr>
            <a:normAutofit/>
          </a:bodyPr>
          <a:lstStyle/>
          <a:p>
            <a:endParaRPr kumimoji="1" lang="en-US" altLang="ja-JP" dirty="0"/>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22</a:t>
            </a:fld>
            <a:endParaRPr kumimoji="1" lang="ja-JP" altLang="en-US"/>
          </a:p>
        </p:txBody>
      </p:sp>
      <p:sp>
        <p:nvSpPr>
          <p:cNvPr id="5" name="テキスト ボックス 4">
            <a:extLst>
              <a:ext uri="{FF2B5EF4-FFF2-40B4-BE49-F238E27FC236}">
                <a16:creationId xmlns:a16="http://schemas.microsoft.com/office/drawing/2014/main" id="{F7C16923-8A54-4B29-B5F4-9C77CF77C654}"/>
              </a:ext>
            </a:extLst>
          </p:cNvPr>
          <p:cNvSpPr txBox="1"/>
          <p:nvPr/>
        </p:nvSpPr>
        <p:spPr>
          <a:xfrm>
            <a:off x="822959" y="2038926"/>
            <a:ext cx="7586404" cy="646331"/>
          </a:xfrm>
          <a:prstGeom prst="rect">
            <a:avLst/>
          </a:prstGeom>
          <a:noFill/>
        </p:spPr>
        <p:txBody>
          <a:bodyPr wrap="square" rtlCol="0">
            <a:spAutoFit/>
          </a:bodyPr>
          <a:lstStyle/>
          <a:p>
            <a:r>
              <a:rPr kumimoji="1" lang="ja-JP" altLang="en-US" dirty="0"/>
              <a:t>　２標本間の薬の投与前後での血圧の</a:t>
            </a:r>
            <a:r>
              <a:rPr kumimoji="1" lang="ja-JP" altLang="en-US" dirty="0">
                <a:solidFill>
                  <a:srgbClr val="FF0000"/>
                </a:solidFill>
              </a:rPr>
              <a:t>差の平均が０</a:t>
            </a:r>
            <a:r>
              <a:rPr kumimoji="1" lang="ja-JP" altLang="en-US" dirty="0"/>
              <a:t>であるかどうかを検定すればよい．</a:t>
            </a:r>
            <a:endParaRPr kumimoji="1" lang="en-US" altLang="ja-JP" dirty="0"/>
          </a:p>
        </p:txBody>
      </p:sp>
      <p:graphicFrame>
        <p:nvGraphicFramePr>
          <p:cNvPr id="9" name="表 8">
            <a:extLst>
              <a:ext uri="{FF2B5EF4-FFF2-40B4-BE49-F238E27FC236}">
                <a16:creationId xmlns:a16="http://schemas.microsoft.com/office/drawing/2014/main" id="{08A41955-6B46-4459-AC0B-6985E92B7E8A}"/>
              </a:ext>
            </a:extLst>
          </p:cNvPr>
          <p:cNvGraphicFramePr>
            <a:graphicFrameLocks noGrp="1"/>
          </p:cNvGraphicFramePr>
          <p:nvPr>
            <p:extLst>
              <p:ext uri="{D42A27DB-BD31-4B8C-83A1-F6EECF244321}">
                <p14:modId xmlns:p14="http://schemas.microsoft.com/office/powerpoint/2010/main" val="2506349969"/>
              </p:ext>
            </p:extLst>
          </p:nvPr>
        </p:nvGraphicFramePr>
        <p:xfrm>
          <a:off x="822959" y="2793630"/>
          <a:ext cx="6096000" cy="259588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42261288"/>
                    </a:ext>
                  </a:extLst>
                </a:gridCol>
                <a:gridCol w="1524000">
                  <a:extLst>
                    <a:ext uri="{9D8B030D-6E8A-4147-A177-3AD203B41FA5}">
                      <a16:colId xmlns:a16="http://schemas.microsoft.com/office/drawing/2014/main" val="3879116880"/>
                    </a:ext>
                  </a:extLst>
                </a:gridCol>
                <a:gridCol w="1524000">
                  <a:extLst>
                    <a:ext uri="{9D8B030D-6E8A-4147-A177-3AD203B41FA5}">
                      <a16:colId xmlns:a16="http://schemas.microsoft.com/office/drawing/2014/main" val="3826011988"/>
                    </a:ext>
                  </a:extLst>
                </a:gridCol>
                <a:gridCol w="1524000">
                  <a:extLst>
                    <a:ext uri="{9D8B030D-6E8A-4147-A177-3AD203B41FA5}">
                      <a16:colId xmlns:a16="http://schemas.microsoft.com/office/drawing/2014/main" val="1980528299"/>
                    </a:ext>
                  </a:extLst>
                </a:gridCol>
              </a:tblGrid>
              <a:tr h="370840">
                <a:tc>
                  <a:txBody>
                    <a:bodyPr/>
                    <a:lstStyle/>
                    <a:p>
                      <a:r>
                        <a:rPr kumimoji="1" lang="ja-JP" altLang="en-US" dirty="0"/>
                        <a:t>被験者</a:t>
                      </a:r>
                      <a:r>
                        <a:rPr kumimoji="1" lang="en-US" altLang="ja-JP" dirty="0"/>
                        <a:t>No.</a:t>
                      </a:r>
                      <a:endParaRPr kumimoji="1" lang="ja-JP" altLang="en-US" dirty="0"/>
                    </a:p>
                  </a:txBody>
                  <a:tcPr/>
                </a:tc>
                <a:tc>
                  <a:txBody>
                    <a:bodyPr/>
                    <a:lstStyle/>
                    <a:p>
                      <a:r>
                        <a:rPr kumimoji="1" lang="ja-JP" altLang="en-US" dirty="0"/>
                        <a:t>投与前</a:t>
                      </a:r>
                    </a:p>
                  </a:txBody>
                  <a:tcPr/>
                </a:tc>
                <a:tc>
                  <a:txBody>
                    <a:bodyPr/>
                    <a:lstStyle/>
                    <a:p>
                      <a:r>
                        <a:rPr kumimoji="1" lang="ja-JP" altLang="en-US" dirty="0"/>
                        <a:t>投与後</a:t>
                      </a:r>
                    </a:p>
                  </a:txBody>
                  <a:tcPr/>
                </a:tc>
                <a:tc>
                  <a:txBody>
                    <a:bodyPr/>
                    <a:lstStyle/>
                    <a:p>
                      <a:r>
                        <a:rPr kumimoji="1" lang="ja-JP" altLang="en-US" dirty="0"/>
                        <a:t>差（前</a:t>
                      </a:r>
                      <a:r>
                        <a:rPr kumimoji="1" lang="en-US" altLang="ja-JP" dirty="0"/>
                        <a:t>-</a:t>
                      </a:r>
                      <a:r>
                        <a:rPr kumimoji="1" lang="ja-JP" altLang="en-US" dirty="0"/>
                        <a:t>後）</a:t>
                      </a:r>
                    </a:p>
                  </a:txBody>
                  <a:tcPr/>
                </a:tc>
                <a:extLst>
                  <a:ext uri="{0D108BD9-81ED-4DB2-BD59-A6C34878D82A}">
                    <a16:rowId xmlns:a16="http://schemas.microsoft.com/office/drawing/2014/main" val="3555848017"/>
                  </a:ext>
                </a:extLst>
              </a:tr>
              <a:tr h="370840">
                <a:tc>
                  <a:txBody>
                    <a:bodyPr/>
                    <a:lstStyle/>
                    <a:p>
                      <a:r>
                        <a:rPr kumimoji="1" lang="en-US" altLang="ja-JP" dirty="0"/>
                        <a:t>1</a:t>
                      </a:r>
                      <a:endParaRPr kumimoji="1" lang="ja-JP" altLang="en-US" dirty="0"/>
                    </a:p>
                  </a:txBody>
                  <a:tcPr/>
                </a:tc>
                <a:tc>
                  <a:txBody>
                    <a:bodyPr/>
                    <a:lstStyle/>
                    <a:p>
                      <a:r>
                        <a:rPr kumimoji="1" lang="en-US" altLang="ja-JP" dirty="0"/>
                        <a:t>180</a:t>
                      </a:r>
                      <a:endParaRPr kumimoji="1" lang="ja-JP" altLang="en-US" dirty="0"/>
                    </a:p>
                  </a:txBody>
                  <a:tcPr/>
                </a:tc>
                <a:tc>
                  <a:txBody>
                    <a:bodyPr/>
                    <a:lstStyle/>
                    <a:p>
                      <a:r>
                        <a:rPr kumimoji="1" lang="en-US" altLang="ja-JP" dirty="0"/>
                        <a:t>150</a:t>
                      </a:r>
                      <a:endParaRPr kumimoji="1" lang="ja-JP" altLang="en-US" dirty="0"/>
                    </a:p>
                  </a:txBody>
                  <a:tcPr/>
                </a:tc>
                <a:tc>
                  <a:txBody>
                    <a:bodyPr/>
                    <a:lstStyle/>
                    <a:p>
                      <a:r>
                        <a:rPr kumimoji="1" lang="en-US" altLang="ja-JP" dirty="0"/>
                        <a:t>30</a:t>
                      </a:r>
                      <a:endParaRPr kumimoji="1" lang="ja-JP" altLang="en-US" dirty="0"/>
                    </a:p>
                  </a:txBody>
                  <a:tcPr/>
                </a:tc>
                <a:extLst>
                  <a:ext uri="{0D108BD9-81ED-4DB2-BD59-A6C34878D82A}">
                    <a16:rowId xmlns:a16="http://schemas.microsoft.com/office/drawing/2014/main" val="105747029"/>
                  </a:ext>
                </a:extLst>
              </a:tr>
              <a:tr h="370840">
                <a:tc>
                  <a:txBody>
                    <a:bodyPr/>
                    <a:lstStyle/>
                    <a:p>
                      <a:r>
                        <a:rPr kumimoji="1" lang="en-US" altLang="ja-JP" dirty="0"/>
                        <a:t>2</a:t>
                      </a:r>
                      <a:endParaRPr kumimoji="1" lang="ja-JP" altLang="en-US" dirty="0"/>
                    </a:p>
                  </a:txBody>
                  <a:tcPr/>
                </a:tc>
                <a:tc>
                  <a:txBody>
                    <a:bodyPr/>
                    <a:lstStyle/>
                    <a:p>
                      <a:r>
                        <a:rPr kumimoji="1" lang="en-US" altLang="ja-JP" dirty="0"/>
                        <a:t>130</a:t>
                      </a:r>
                      <a:endParaRPr kumimoji="1" lang="ja-JP" altLang="en-US" dirty="0"/>
                    </a:p>
                  </a:txBody>
                  <a:tcPr/>
                </a:tc>
                <a:tc>
                  <a:txBody>
                    <a:bodyPr/>
                    <a:lstStyle/>
                    <a:p>
                      <a:r>
                        <a:rPr kumimoji="1" lang="en-US" altLang="ja-JP" dirty="0"/>
                        <a:t>135</a:t>
                      </a:r>
                      <a:endParaRPr kumimoji="1" lang="ja-JP" altLang="en-US" dirty="0"/>
                    </a:p>
                  </a:txBody>
                  <a:tcPr/>
                </a:tc>
                <a:tc>
                  <a:txBody>
                    <a:bodyPr/>
                    <a:lstStyle/>
                    <a:p>
                      <a:r>
                        <a:rPr kumimoji="1" lang="en-US" altLang="ja-JP" dirty="0"/>
                        <a:t>-5</a:t>
                      </a:r>
                      <a:endParaRPr kumimoji="1" lang="ja-JP" altLang="en-US" dirty="0"/>
                    </a:p>
                  </a:txBody>
                  <a:tcPr/>
                </a:tc>
                <a:extLst>
                  <a:ext uri="{0D108BD9-81ED-4DB2-BD59-A6C34878D82A}">
                    <a16:rowId xmlns:a16="http://schemas.microsoft.com/office/drawing/2014/main" val="2570165902"/>
                  </a:ext>
                </a:extLst>
              </a:tr>
              <a:tr h="370840">
                <a:tc>
                  <a:txBody>
                    <a:bodyPr/>
                    <a:lstStyle/>
                    <a:p>
                      <a:r>
                        <a:rPr kumimoji="1" lang="en-US" altLang="ja-JP" dirty="0"/>
                        <a:t>3</a:t>
                      </a:r>
                      <a:endParaRPr kumimoji="1" lang="ja-JP" altLang="en-US" dirty="0"/>
                    </a:p>
                  </a:txBody>
                  <a:tcPr/>
                </a:tc>
                <a:tc>
                  <a:txBody>
                    <a:bodyPr/>
                    <a:lstStyle/>
                    <a:p>
                      <a:r>
                        <a:rPr kumimoji="1" lang="en-US" altLang="ja-JP" dirty="0"/>
                        <a:t>165</a:t>
                      </a:r>
                      <a:endParaRPr kumimoji="1" lang="ja-JP" altLang="en-US" dirty="0"/>
                    </a:p>
                  </a:txBody>
                  <a:tcPr/>
                </a:tc>
                <a:tc>
                  <a:txBody>
                    <a:bodyPr/>
                    <a:lstStyle/>
                    <a:p>
                      <a:r>
                        <a:rPr kumimoji="1" lang="en-US" altLang="ja-JP" dirty="0"/>
                        <a:t>145</a:t>
                      </a:r>
                      <a:endParaRPr kumimoji="1" lang="ja-JP" altLang="en-US" dirty="0"/>
                    </a:p>
                  </a:txBody>
                  <a:tcPr/>
                </a:tc>
                <a:tc>
                  <a:txBody>
                    <a:bodyPr/>
                    <a:lstStyle/>
                    <a:p>
                      <a:r>
                        <a:rPr kumimoji="1" lang="en-US" altLang="ja-JP" dirty="0"/>
                        <a:t>20</a:t>
                      </a:r>
                      <a:endParaRPr kumimoji="1" lang="ja-JP" altLang="en-US" dirty="0"/>
                    </a:p>
                  </a:txBody>
                  <a:tcPr/>
                </a:tc>
                <a:extLst>
                  <a:ext uri="{0D108BD9-81ED-4DB2-BD59-A6C34878D82A}">
                    <a16:rowId xmlns:a16="http://schemas.microsoft.com/office/drawing/2014/main" val="2133947094"/>
                  </a:ext>
                </a:extLst>
              </a:tr>
              <a:tr h="370840">
                <a:tc>
                  <a:txBody>
                    <a:bodyPr/>
                    <a:lstStyle/>
                    <a:p>
                      <a:r>
                        <a:rPr kumimoji="1" lang="en-US" altLang="ja-JP" dirty="0"/>
                        <a:t>4</a:t>
                      </a:r>
                      <a:endParaRPr kumimoji="1" lang="ja-JP" altLang="en-US" dirty="0"/>
                    </a:p>
                  </a:txBody>
                  <a:tcPr/>
                </a:tc>
                <a:tc>
                  <a:txBody>
                    <a:bodyPr/>
                    <a:lstStyle/>
                    <a:p>
                      <a:r>
                        <a:rPr kumimoji="1" lang="en-US" altLang="ja-JP" dirty="0"/>
                        <a:t>155</a:t>
                      </a:r>
                      <a:endParaRPr kumimoji="1" lang="ja-JP" altLang="en-US" dirty="0"/>
                    </a:p>
                  </a:txBody>
                  <a:tcPr/>
                </a:tc>
                <a:tc>
                  <a:txBody>
                    <a:bodyPr/>
                    <a:lstStyle/>
                    <a:p>
                      <a:r>
                        <a:rPr kumimoji="1" lang="en-US" altLang="ja-JP" dirty="0"/>
                        <a:t>150</a:t>
                      </a:r>
                      <a:endParaRPr kumimoji="1" lang="ja-JP" altLang="en-US" dirty="0"/>
                    </a:p>
                  </a:txBody>
                  <a:tcPr/>
                </a:tc>
                <a:tc>
                  <a:txBody>
                    <a:bodyPr/>
                    <a:lstStyle/>
                    <a:p>
                      <a:r>
                        <a:rPr kumimoji="1" lang="en-US" altLang="ja-JP" dirty="0"/>
                        <a:t>5</a:t>
                      </a:r>
                      <a:endParaRPr kumimoji="1" lang="ja-JP" altLang="en-US" dirty="0"/>
                    </a:p>
                  </a:txBody>
                  <a:tcPr/>
                </a:tc>
                <a:extLst>
                  <a:ext uri="{0D108BD9-81ED-4DB2-BD59-A6C34878D82A}">
                    <a16:rowId xmlns:a16="http://schemas.microsoft.com/office/drawing/2014/main" val="3119649839"/>
                  </a:ext>
                </a:extLst>
              </a:tr>
              <a:tr h="370840">
                <a:tc>
                  <a:txBody>
                    <a:bodyPr/>
                    <a:lstStyle/>
                    <a:p>
                      <a:r>
                        <a:rPr kumimoji="1" lang="en-US" altLang="ja-JP" dirty="0"/>
                        <a:t>5</a:t>
                      </a:r>
                      <a:endParaRPr kumimoji="1" lang="ja-JP" altLang="en-US" dirty="0"/>
                    </a:p>
                  </a:txBody>
                  <a:tcPr/>
                </a:tc>
                <a:tc>
                  <a:txBody>
                    <a:bodyPr/>
                    <a:lstStyle/>
                    <a:p>
                      <a:r>
                        <a:rPr kumimoji="1" lang="en-US" altLang="ja-JP" dirty="0"/>
                        <a:t>140</a:t>
                      </a:r>
                      <a:endParaRPr kumimoji="1" lang="ja-JP" altLang="en-US" dirty="0"/>
                    </a:p>
                  </a:txBody>
                  <a:tcPr/>
                </a:tc>
                <a:tc>
                  <a:txBody>
                    <a:bodyPr/>
                    <a:lstStyle/>
                    <a:p>
                      <a:r>
                        <a:rPr kumimoji="1" lang="en-US" altLang="ja-JP" dirty="0"/>
                        <a:t>140</a:t>
                      </a:r>
                      <a:endParaRPr kumimoji="1" lang="ja-JP" altLang="en-US" dirty="0"/>
                    </a:p>
                  </a:txBody>
                  <a:tcPr/>
                </a:tc>
                <a:tc>
                  <a:txBody>
                    <a:bodyPr/>
                    <a:lstStyle/>
                    <a:p>
                      <a:r>
                        <a:rPr kumimoji="1" lang="en-US" altLang="ja-JP" dirty="0"/>
                        <a:t>0</a:t>
                      </a:r>
                      <a:endParaRPr kumimoji="1" lang="ja-JP" altLang="en-US" dirty="0"/>
                    </a:p>
                  </a:txBody>
                  <a:tcPr/>
                </a:tc>
                <a:extLst>
                  <a:ext uri="{0D108BD9-81ED-4DB2-BD59-A6C34878D82A}">
                    <a16:rowId xmlns:a16="http://schemas.microsoft.com/office/drawing/2014/main" val="3875624721"/>
                  </a:ext>
                </a:extLst>
              </a:tr>
              <a:tr h="370840">
                <a:tc>
                  <a:txBody>
                    <a:bodyPr/>
                    <a:lstStyle/>
                    <a:p>
                      <a:r>
                        <a:rPr kumimoji="1" lang="ja-JP" altLang="en-US" dirty="0"/>
                        <a:t>平均</a:t>
                      </a:r>
                    </a:p>
                  </a:txBody>
                  <a:tcPr>
                    <a:solidFill>
                      <a:srgbClr val="FFC000"/>
                    </a:solidFill>
                  </a:tcPr>
                </a:tc>
                <a:tc>
                  <a:txBody>
                    <a:bodyPr/>
                    <a:lstStyle/>
                    <a:p>
                      <a:r>
                        <a:rPr kumimoji="1" lang="en-US" altLang="ja-JP" dirty="0"/>
                        <a:t>154</a:t>
                      </a:r>
                      <a:endParaRPr kumimoji="1" lang="ja-JP" altLang="en-US" dirty="0"/>
                    </a:p>
                  </a:txBody>
                  <a:tcPr>
                    <a:solidFill>
                      <a:srgbClr val="FFC000"/>
                    </a:solidFill>
                  </a:tcPr>
                </a:tc>
                <a:tc>
                  <a:txBody>
                    <a:bodyPr/>
                    <a:lstStyle/>
                    <a:p>
                      <a:r>
                        <a:rPr kumimoji="1" lang="en-US" altLang="ja-JP" dirty="0"/>
                        <a:t>144</a:t>
                      </a:r>
                      <a:endParaRPr kumimoji="1" lang="ja-JP" altLang="en-US" dirty="0"/>
                    </a:p>
                  </a:txBody>
                  <a:tcPr>
                    <a:solidFill>
                      <a:srgbClr val="FFC000"/>
                    </a:solidFill>
                  </a:tcPr>
                </a:tc>
                <a:tc>
                  <a:txBody>
                    <a:bodyPr/>
                    <a:lstStyle/>
                    <a:p>
                      <a:r>
                        <a:rPr kumimoji="1" lang="en-US" altLang="ja-JP" dirty="0"/>
                        <a:t>10</a:t>
                      </a:r>
                      <a:endParaRPr kumimoji="1" lang="ja-JP" altLang="en-US" dirty="0"/>
                    </a:p>
                  </a:txBody>
                  <a:tcPr>
                    <a:solidFill>
                      <a:srgbClr val="FFC000"/>
                    </a:solidFill>
                  </a:tcPr>
                </a:tc>
                <a:extLst>
                  <a:ext uri="{0D108BD9-81ED-4DB2-BD59-A6C34878D82A}">
                    <a16:rowId xmlns:a16="http://schemas.microsoft.com/office/drawing/2014/main" val="1401129331"/>
                  </a:ext>
                </a:extLst>
              </a:tr>
            </a:tbl>
          </a:graphicData>
        </a:graphic>
      </p:graphicFrame>
    </p:spTree>
    <p:extLst>
      <p:ext uri="{BB962C8B-B14F-4D97-AF65-F5344CB8AC3E}">
        <p14:creationId xmlns:p14="http://schemas.microsoft.com/office/powerpoint/2010/main" val="1515813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3" name="コンテンツ プレースホルダー 2">
            <a:extLst>
              <a:ext uri="{FF2B5EF4-FFF2-40B4-BE49-F238E27FC236}">
                <a16:creationId xmlns:a16="http://schemas.microsoft.com/office/drawing/2014/main" id="{368AA11C-E361-407B-9E1B-D63317083778}"/>
              </a:ext>
            </a:extLst>
          </p:cNvPr>
          <p:cNvSpPr>
            <a:spLocks noGrp="1"/>
          </p:cNvSpPr>
          <p:nvPr>
            <p:ph idx="1"/>
          </p:nvPr>
        </p:nvSpPr>
        <p:spPr/>
        <p:txBody>
          <a:bodyPr>
            <a:normAutofit/>
          </a:bodyPr>
          <a:lstStyle/>
          <a:p>
            <a:endParaRPr kumimoji="1" lang="en-US" altLang="ja-JP" dirty="0"/>
          </a:p>
          <a:p>
            <a:pPr marL="0" indent="0">
              <a:buNone/>
            </a:pPr>
            <a:r>
              <a:rPr lang="ja-JP" altLang="en-US" dirty="0"/>
              <a:t>　統計量</a:t>
            </a:r>
            <a:r>
              <a:rPr lang="ja-JP" altLang="en-US" dirty="0" err="1"/>
              <a:t>ｔ</a:t>
            </a:r>
            <a:r>
              <a:rPr lang="ja-JP" altLang="en-US" dirty="0"/>
              <a:t>には下の式を利用する．</a:t>
            </a:r>
            <a:endParaRPr kumimoji="1" lang="ja-JP" altLang="en-US" dirty="0"/>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23</a:t>
            </a:fld>
            <a:endParaRPr kumimoji="1" lang="ja-JP" altLang="en-US"/>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A2152DDB-2C04-4C65-9618-DA4E9E79EB3C}"/>
                  </a:ext>
                </a:extLst>
              </p:cNvPr>
              <p:cNvSpPr txBox="1"/>
              <p:nvPr/>
            </p:nvSpPr>
            <p:spPr>
              <a:xfrm>
                <a:off x="183357" y="3111703"/>
                <a:ext cx="3021804" cy="120969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i="1" smtClean="0">
                          <a:latin typeface="Cambria Math" panose="02040503050406030204" pitchFamily="18" charset="0"/>
                        </a:rPr>
                        <m:t>𝑡</m:t>
                      </m:r>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acc>
                            <m:accPr>
                              <m:chr m:val="̅"/>
                              <m:ctrlPr>
                                <a:rPr kumimoji="1" lang="ja-JP" altLang="en-US" sz="2400" i="1" smtClean="0">
                                  <a:latin typeface="Cambria Math" panose="02040503050406030204" pitchFamily="18" charset="0"/>
                                </a:rPr>
                              </m:ctrlPr>
                            </m:accPr>
                            <m:e>
                              <m:r>
                                <a:rPr kumimoji="1" lang="ja-JP" altLang="en-US" sz="2400" i="1" smtClean="0">
                                  <a:latin typeface="Cambria Math" panose="02040503050406030204" pitchFamily="18" charset="0"/>
                                </a:rPr>
                                <m:t>𝑑</m:t>
                              </m:r>
                            </m:e>
                          </m:acc>
                          <m:r>
                            <a:rPr kumimoji="1" lang="ja-JP" altLang="en-US" sz="2400" i="1" smtClean="0">
                              <a:latin typeface="Cambria Math" panose="02040503050406030204" pitchFamily="18" charset="0"/>
                            </a:rPr>
                            <m:t>−</m:t>
                          </m:r>
                          <m:r>
                            <a:rPr kumimoji="1" lang="ja-JP" altLang="en-US" sz="2400" i="1" smtClean="0">
                              <a:latin typeface="Cambria Math" panose="02040503050406030204" pitchFamily="18" charset="0"/>
                            </a:rPr>
                            <m:t>𝜇</m:t>
                          </m:r>
                        </m:num>
                        <m:den>
                          <m:rad>
                            <m:radPr>
                              <m:degHide m:val="on"/>
                              <m:ctrlPr>
                                <a:rPr kumimoji="1" lang="ja-JP" altLang="en-US" sz="2400" i="1" smtClean="0">
                                  <a:latin typeface="Cambria Math" panose="02040503050406030204" pitchFamily="18" charset="0"/>
                                </a:rPr>
                              </m:ctrlPr>
                            </m:radPr>
                            <m:deg/>
                            <m:e>
                              <m:f>
                                <m:fPr>
                                  <m:ctrlPr>
                                    <a:rPr kumimoji="1" lang="ja-JP" altLang="en-US" sz="2400" i="1" smtClean="0">
                                      <a:latin typeface="Cambria Math" panose="02040503050406030204" pitchFamily="18" charset="0"/>
                                    </a:rPr>
                                  </m:ctrlPr>
                                </m:fPr>
                                <m:num>
                                  <m:sSup>
                                    <m:sSupPr>
                                      <m:ctrlPr>
                                        <a:rPr kumimoji="1" lang="ja-JP" altLang="en-US" sz="2400" i="1" smtClean="0">
                                          <a:latin typeface="Cambria Math" panose="02040503050406030204" pitchFamily="18" charset="0"/>
                                        </a:rPr>
                                      </m:ctrlPr>
                                    </m:sSupPr>
                                    <m:e>
                                      <m:r>
                                        <a:rPr kumimoji="1" lang="ja-JP" altLang="en-US" sz="2400" i="1" smtClean="0">
                                          <a:latin typeface="Cambria Math" panose="02040503050406030204" pitchFamily="18" charset="0"/>
                                        </a:rPr>
                                        <m:t>𝑠</m:t>
                                      </m:r>
                                    </m:e>
                                    <m:sup>
                                      <m:r>
                                        <a:rPr kumimoji="1" lang="ja-JP" altLang="en-US" sz="2400" i="1" smtClean="0">
                                          <a:latin typeface="Cambria Math" panose="02040503050406030204" pitchFamily="18" charset="0"/>
                                        </a:rPr>
                                        <m:t>2</m:t>
                                      </m:r>
                                    </m:sup>
                                  </m:sSup>
                                </m:num>
                                <m:den>
                                  <m:r>
                                    <a:rPr kumimoji="1" lang="ja-JP" altLang="en-US" sz="2400" i="1" smtClean="0">
                                      <a:latin typeface="Cambria Math" panose="02040503050406030204" pitchFamily="18" charset="0"/>
                                    </a:rPr>
                                    <m:t>𝑛</m:t>
                                  </m:r>
                                </m:den>
                              </m:f>
                            </m:e>
                          </m:rad>
                        </m:den>
                      </m:f>
                    </m:oMath>
                  </m:oMathPara>
                </a14:m>
                <a:endParaRPr kumimoji="1" lang="ja-JP" altLang="en-US" sz="2400" dirty="0"/>
              </a:p>
            </p:txBody>
          </p:sp>
        </mc:Choice>
        <mc:Fallback xmlns="">
          <p:sp>
            <p:nvSpPr>
              <p:cNvPr id="6" name="テキスト ボックス 5">
                <a:extLst>
                  <a:ext uri="{FF2B5EF4-FFF2-40B4-BE49-F238E27FC236}">
                    <a16:creationId xmlns:a16="http://schemas.microsoft.com/office/drawing/2014/main" id="{A2152DDB-2C04-4C65-9618-DA4E9E79EB3C}"/>
                  </a:ext>
                </a:extLst>
              </p:cNvPr>
              <p:cNvSpPr txBox="1">
                <a:spLocks noRot="1" noChangeAspect="1" noMove="1" noResize="1" noEditPoints="1" noAdjustHandles="1" noChangeArrowheads="1" noChangeShapeType="1" noTextEdit="1"/>
              </p:cNvSpPr>
              <p:nvPr/>
            </p:nvSpPr>
            <p:spPr>
              <a:xfrm>
                <a:off x="183357" y="3111703"/>
                <a:ext cx="3021804" cy="1209690"/>
              </a:xfrm>
              <a:prstGeom prst="rect">
                <a:avLst/>
              </a:prstGeom>
              <a:blipFill>
                <a:blip r:embed="rId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09D86423-3DE8-4AE0-922F-CF88EB447EF4}"/>
                  </a:ext>
                </a:extLst>
              </p:cNvPr>
              <p:cNvSpPr txBox="1"/>
              <p:nvPr/>
            </p:nvSpPr>
            <p:spPr>
              <a:xfrm>
                <a:off x="3539491" y="2764554"/>
                <a:ext cx="5328284" cy="974626"/>
              </a:xfrm>
              <a:prstGeom prst="rect">
                <a:avLst/>
              </a:prstGeom>
              <a:noFill/>
            </p:spPr>
            <p:txBody>
              <a:bodyPr wrap="square" lIns="0" tIns="0" rIns="0" bIns="0" rtlCol="0">
                <a:spAutoFit/>
              </a:bodyPr>
              <a:lstStyle/>
              <a:p>
                <a:endParaRPr kumimoji="1" lang="en-US" altLang="ja-JP" sz="2000" i="1" dirty="0">
                  <a:latin typeface="Cambria Math" panose="02040503050406030204" pitchFamily="18" charset="0"/>
                </a:endParaRPr>
              </a:p>
              <a:p>
                <a:r>
                  <a:rPr kumimoji="1" lang="en-US" altLang="ja-JP" sz="2000" dirty="0"/>
                  <a:t>         s</a:t>
                </a:r>
                <a14:m>
                  <m:oMath xmlns:m="http://schemas.openxmlformats.org/officeDocument/2006/math">
                    <m:r>
                      <a:rPr kumimoji="1" lang="ja-JP" altLang="en-US" sz="2000" i="1" dirty="0">
                        <a:latin typeface="Cambria Math" panose="02040503050406030204" pitchFamily="18" charset="0"/>
                      </a:rPr>
                      <m:t>　</m:t>
                    </m:r>
                    <m:r>
                      <a:rPr kumimoji="1" lang="ja-JP" altLang="en-US" sz="2000" i="1">
                        <a:latin typeface="Cambria Math" panose="02040503050406030204" pitchFamily="18" charset="0"/>
                      </a:rPr>
                      <m:t>：</m:t>
                    </m:r>
                    <m:r>
                      <a:rPr kumimoji="1" lang="en-US" altLang="ja-JP" sz="2000" b="0" i="1" smtClean="0">
                        <a:latin typeface="Cambria Math" panose="02040503050406030204" pitchFamily="18" charset="0"/>
                      </a:rPr>
                      <m:t> </m:t>
                    </m:r>
                    <m:r>
                      <a:rPr kumimoji="1" lang="en-US" altLang="ja-JP" sz="2000" b="0" i="0" smtClean="0">
                        <a:latin typeface="Cambria Math" panose="02040503050406030204" pitchFamily="18" charset="0"/>
                      </a:rPr>
                      <m:t> </m:t>
                    </m:r>
                  </m:oMath>
                </a14:m>
                <a:r>
                  <a:rPr kumimoji="1" lang="ja-JP" altLang="en-US" sz="2000" dirty="0"/>
                  <a:t>２標本間の差の不偏分散</a:t>
                </a:r>
                <a:r>
                  <a:rPr kumimoji="1" lang="ja-JP" altLang="en-US" dirty="0"/>
                  <a:t>         </a:t>
                </a:r>
                <a:endParaRPr kumimoji="1" lang="en-US" altLang="ja-JP" dirty="0"/>
              </a:p>
              <a:p>
                <a:r>
                  <a:rPr kumimoji="1" lang="ja-JP" altLang="en-US" sz="2000" dirty="0"/>
                  <a:t>　　　</a:t>
                </a:r>
                <a:r>
                  <a:rPr kumimoji="1" lang="en-US" altLang="ja-JP" sz="2000" dirty="0"/>
                  <a:t>n   :</a:t>
                </a:r>
                <a:r>
                  <a:rPr kumimoji="1" lang="ja-JP" altLang="en-US" sz="2000" dirty="0"/>
                  <a:t>   サンプル数</a:t>
                </a:r>
                <a:endParaRPr kumimoji="1" lang="en-US" altLang="ja-JP" sz="2000" dirty="0"/>
              </a:p>
            </p:txBody>
          </p:sp>
        </mc:Choice>
        <mc:Fallback xmlns="">
          <p:sp>
            <p:nvSpPr>
              <p:cNvPr id="8" name="テキスト ボックス 7">
                <a:extLst>
                  <a:ext uri="{FF2B5EF4-FFF2-40B4-BE49-F238E27FC236}">
                    <a16:creationId xmlns:a16="http://schemas.microsoft.com/office/drawing/2014/main" id="{09D86423-3DE8-4AE0-922F-CF88EB447EF4}"/>
                  </a:ext>
                </a:extLst>
              </p:cNvPr>
              <p:cNvSpPr txBox="1">
                <a:spLocks noRot="1" noChangeAspect="1" noMove="1" noResize="1" noEditPoints="1" noAdjustHandles="1" noChangeArrowheads="1" noChangeShapeType="1" noTextEdit="1"/>
              </p:cNvSpPr>
              <p:nvPr/>
            </p:nvSpPr>
            <p:spPr>
              <a:xfrm>
                <a:off x="3539491" y="2764554"/>
                <a:ext cx="5328284" cy="974626"/>
              </a:xfrm>
              <a:prstGeom prst="rect">
                <a:avLst/>
              </a:prstGeom>
              <a:blipFill>
                <a:blip r:embed="rId3"/>
                <a:stretch>
                  <a:fillRect b="-1572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AA19FACF-ADED-4EA8-BDC5-7C740FC5A7A4}"/>
                  </a:ext>
                </a:extLst>
              </p:cNvPr>
              <p:cNvSpPr txBox="1"/>
              <p:nvPr/>
            </p:nvSpPr>
            <p:spPr>
              <a:xfrm>
                <a:off x="3739227" y="3786656"/>
                <a:ext cx="78581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000" i="1" smtClean="0">
                          <a:latin typeface="Cambria Math" panose="02040503050406030204" pitchFamily="18" charset="0"/>
                        </a:rPr>
                        <m:t>𝜇</m:t>
                      </m:r>
                    </m:oMath>
                  </m:oMathPara>
                </a14:m>
                <a:endParaRPr kumimoji="1" lang="ja-JP" altLang="en-US" sz="2000" dirty="0"/>
              </a:p>
            </p:txBody>
          </p:sp>
        </mc:Choice>
        <mc:Fallback xmlns="">
          <p:sp>
            <p:nvSpPr>
              <p:cNvPr id="10" name="テキスト ボックス 9">
                <a:extLst>
                  <a:ext uri="{FF2B5EF4-FFF2-40B4-BE49-F238E27FC236}">
                    <a16:creationId xmlns:a16="http://schemas.microsoft.com/office/drawing/2014/main" id="{AA19FACF-ADED-4EA8-BDC5-7C740FC5A7A4}"/>
                  </a:ext>
                </a:extLst>
              </p:cNvPr>
              <p:cNvSpPr txBox="1">
                <a:spLocks noRot="1" noChangeAspect="1" noMove="1" noResize="1" noEditPoints="1" noAdjustHandles="1" noChangeArrowheads="1" noChangeShapeType="1" noTextEdit="1"/>
              </p:cNvSpPr>
              <p:nvPr/>
            </p:nvSpPr>
            <p:spPr>
              <a:xfrm>
                <a:off x="3739227" y="3786656"/>
                <a:ext cx="785813" cy="307777"/>
              </a:xfrm>
              <a:prstGeom prst="rect">
                <a:avLst/>
              </a:prstGeom>
              <a:blipFill>
                <a:blip r:embed="rId4"/>
                <a:stretch>
                  <a:fillRect b="-2156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B166E52D-F652-4A75-843F-E6522678ABDB}"/>
                  </a:ext>
                </a:extLst>
              </p:cNvPr>
              <p:cNvSpPr txBox="1"/>
              <p:nvPr/>
            </p:nvSpPr>
            <p:spPr>
              <a:xfrm>
                <a:off x="3591875" y="4202806"/>
                <a:ext cx="1014413" cy="3146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ja-JP" altLang="en-US" sz="2000" i="1" smtClean="0">
                              <a:latin typeface="Cambria Math" panose="02040503050406030204" pitchFamily="18" charset="0"/>
                            </a:rPr>
                          </m:ctrlPr>
                        </m:accPr>
                        <m:e>
                          <m:r>
                            <a:rPr kumimoji="1" lang="en-US" altLang="ja-JP" sz="2000" b="0" i="1" smtClean="0">
                              <a:latin typeface="Cambria Math" panose="02040503050406030204" pitchFamily="18" charset="0"/>
                            </a:rPr>
                            <m:t>𝑑</m:t>
                          </m:r>
                        </m:e>
                      </m:acc>
                    </m:oMath>
                  </m:oMathPara>
                </a14:m>
                <a:endParaRPr kumimoji="1" lang="ja-JP" altLang="en-US" sz="2000" dirty="0"/>
              </a:p>
            </p:txBody>
          </p:sp>
        </mc:Choice>
        <mc:Fallback xmlns="">
          <p:sp>
            <p:nvSpPr>
              <p:cNvPr id="11" name="テキスト ボックス 10">
                <a:extLst>
                  <a:ext uri="{FF2B5EF4-FFF2-40B4-BE49-F238E27FC236}">
                    <a16:creationId xmlns:a16="http://schemas.microsoft.com/office/drawing/2014/main" id="{B166E52D-F652-4A75-843F-E6522678ABDB}"/>
                  </a:ext>
                </a:extLst>
              </p:cNvPr>
              <p:cNvSpPr txBox="1">
                <a:spLocks noRot="1" noChangeAspect="1" noMove="1" noResize="1" noEditPoints="1" noAdjustHandles="1" noChangeArrowheads="1" noChangeShapeType="1" noTextEdit="1"/>
              </p:cNvSpPr>
              <p:nvPr/>
            </p:nvSpPr>
            <p:spPr>
              <a:xfrm>
                <a:off x="3591875" y="4202806"/>
                <a:ext cx="1014413" cy="314638"/>
              </a:xfrm>
              <a:prstGeom prst="rect">
                <a:avLst/>
              </a:prstGeom>
              <a:blipFill>
                <a:blip r:embed="rId5"/>
                <a:stretch>
                  <a:fillRect b="-5769"/>
                </a:stretch>
              </a:blipFill>
            </p:spPr>
            <p:txBody>
              <a:bodyPr/>
              <a:lstStyle/>
              <a:p>
                <a:r>
                  <a:rPr lang="ja-JP" altLang="en-US">
                    <a:noFill/>
                  </a:rPr>
                  <a:t> </a:t>
                </a:r>
              </a:p>
            </p:txBody>
          </p:sp>
        </mc:Fallback>
      </mc:AlternateContent>
      <p:sp>
        <p:nvSpPr>
          <p:cNvPr id="12" name="テキスト ボックス 11">
            <a:extLst>
              <a:ext uri="{FF2B5EF4-FFF2-40B4-BE49-F238E27FC236}">
                <a16:creationId xmlns:a16="http://schemas.microsoft.com/office/drawing/2014/main" id="{ACB7FCBD-AC0A-41EC-8057-B6C875791D79}"/>
              </a:ext>
            </a:extLst>
          </p:cNvPr>
          <p:cNvSpPr txBox="1"/>
          <p:nvPr/>
        </p:nvSpPr>
        <p:spPr>
          <a:xfrm>
            <a:off x="4237798" y="3755878"/>
            <a:ext cx="3021804" cy="369332"/>
          </a:xfrm>
          <a:prstGeom prst="rect">
            <a:avLst/>
          </a:prstGeom>
          <a:noFill/>
        </p:spPr>
        <p:txBody>
          <a:bodyPr wrap="square" rtlCol="0">
            <a:spAutoFit/>
          </a:bodyPr>
          <a:lstStyle/>
          <a:p>
            <a:r>
              <a:rPr kumimoji="1" lang="ja-JP" altLang="en-US" dirty="0"/>
              <a:t>：　仮定した母平均</a:t>
            </a:r>
            <a:r>
              <a:rPr kumimoji="1" lang="en-US" altLang="ja-JP" dirty="0"/>
              <a:t>(</a:t>
            </a:r>
            <a:r>
              <a:rPr kumimoji="1" lang="ja-JP" altLang="en-US" dirty="0"/>
              <a:t>今回は０</a:t>
            </a:r>
            <a:r>
              <a:rPr kumimoji="1" lang="en-US" altLang="ja-JP" dirty="0"/>
              <a:t>)</a:t>
            </a:r>
            <a:r>
              <a:rPr kumimoji="1" lang="ja-JP" altLang="en-US" dirty="0"/>
              <a:t>　</a:t>
            </a:r>
          </a:p>
        </p:txBody>
      </p:sp>
      <p:sp>
        <p:nvSpPr>
          <p:cNvPr id="13" name="テキスト ボックス 12">
            <a:extLst>
              <a:ext uri="{FF2B5EF4-FFF2-40B4-BE49-F238E27FC236}">
                <a16:creationId xmlns:a16="http://schemas.microsoft.com/office/drawing/2014/main" id="{E2ECDD86-9255-4940-BFC6-CA2A45BC60F5}"/>
              </a:ext>
            </a:extLst>
          </p:cNvPr>
          <p:cNvSpPr txBox="1"/>
          <p:nvPr/>
        </p:nvSpPr>
        <p:spPr>
          <a:xfrm>
            <a:off x="4237798" y="4136727"/>
            <a:ext cx="2009775" cy="369332"/>
          </a:xfrm>
          <a:prstGeom prst="rect">
            <a:avLst/>
          </a:prstGeom>
          <a:noFill/>
        </p:spPr>
        <p:txBody>
          <a:bodyPr wrap="square" rtlCol="0">
            <a:spAutoFit/>
          </a:bodyPr>
          <a:lstStyle/>
          <a:p>
            <a:r>
              <a:rPr kumimoji="1" lang="ja-JP" altLang="en-US" dirty="0"/>
              <a:t>：　標本平均</a:t>
            </a:r>
          </a:p>
        </p:txBody>
      </p:sp>
    </p:spTree>
    <p:extLst>
      <p:ext uri="{BB962C8B-B14F-4D97-AF65-F5344CB8AC3E}">
        <p14:creationId xmlns:p14="http://schemas.microsoft.com/office/powerpoint/2010/main" val="2845889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3" name="コンテンツ プレースホルダー 2">
            <a:extLst>
              <a:ext uri="{FF2B5EF4-FFF2-40B4-BE49-F238E27FC236}">
                <a16:creationId xmlns:a16="http://schemas.microsoft.com/office/drawing/2014/main" id="{368AA11C-E361-407B-9E1B-D63317083778}"/>
              </a:ext>
            </a:extLst>
          </p:cNvPr>
          <p:cNvSpPr>
            <a:spLocks noGrp="1"/>
          </p:cNvSpPr>
          <p:nvPr>
            <p:ph idx="1"/>
          </p:nvPr>
        </p:nvSpPr>
        <p:spPr/>
        <p:txBody>
          <a:bodyPr>
            <a:normAutofit/>
          </a:bodyPr>
          <a:lstStyle/>
          <a:p>
            <a:endParaRPr kumimoji="1" lang="en-US" altLang="ja-JP" dirty="0"/>
          </a:p>
          <a:p>
            <a:pPr marL="0" indent="0">
              <a:buNone/>
            </a:pPr>
            <a:r>
              <a:rPr lang="ja-JP" altLang="en-US" dirty="0"/>
              <a:t>　不偏分散は，差の不偏分散を計算すればよいので，それらをもとに</a:t>
            </a:r>
            <a:endParaRPr lang="en-US" altLang="ja-JP" dirty="0"/>
          </a:p>
          <a:p>
            <a:pPr marL="0" indent="0">
              <a:buNone/>
            </a:pPr>
            <a:r>
              <a:rPr lang="ja-JP" altLang="en-US" dirty="0"/>
              <a:t>統計量を求める．</a:t>
            </a:r>
            <a:endParaRPr kumimoji="1" lang="ja-JP" altLang="en-US" dirty="0"/>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24</a:t>
            </a:fld>
            <a:endParaRPr kumimoji="1" lang="ja-JP" altLang="en-US"/>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A2152DDB-2C04-4C65-9618-DA4E9E79EB3C}"/>
                  </a:ext>
                </a:extLst>
              </p:cNvPr>
              <p:cNvSpPr txBox="1"/>
              <p:nvPr/>
            </p:nvSpPr>
            <p:spPr>
              <a:xfrm>
                <a:off x="183357" y="3424555"/>
                <a:ext cx="3021804" cy="115320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i="1" smtClean="0">
                          <a:latin typeface="Cambria Math" panose="02040503050406030204" pitchFamily="18" charset="0"/>
                        </a:rPr>
                        <m:t>𝑡</m:t>
                      </m:r>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r>
                            <a:rPr kumimoji="1" lang="en-US" altLang="ja-JP" sz="2400" b="0" i="1" smtClean="0">
                              <a:latin typeface="Cambria Math" panose="02040503050406030204" pitchFamily="18" charset="0"/>
                            </a:rPr>
                            <m:t>10</m:t>
                          </m:r>
                          <m:r>
                            <a:rPr kumimoji="1" lang="ja-JP" altLang="en-US" sz="2400" i="1" smtClean="0">
                              <a:latin typeface="Cambria Math" panose="02040503050406030204" pitchFamily="18" charset="0"/>
                            </a:rPr>
                            <m:t>−</m:t>
                          </m:r>
                          <m:r>
                            <a:rPr kumimoji="1" lang="en-US" altLang="ja-JP" sz="2400" b="0" i="1" smtClean="0">
                              <a:latin typeface="Cambria Math" panose="02040503050406030204" pitchFamily="18" charset="0"/>
                            </a:rPr>
                            <m:t>0</m:t>
                          </m:r>
                        </m:num>
                        <m:den>
                          <m:rad>
                            <m:radPr>
                              <m:degHide m:val="on"/>
                              <m:ctrlPr>
                                <a:rPr kumimoji="1" lang="ja-JP" altLang="en-US" sz="2400" i="1" smtClean="0">
                                  <a:latin typeface="Cambria Math" panose="02040503050406030204" pitchFamily="18" charset="0"/>
                                </a:rPr>
                              </m:ctrlPr>
                            </m:radPr>
                            <m:deg/>
                            <m:e>
                              <m:f>
                                <m:fPr>
                                  <m:ctrlPr>
                                    <a:rPr kumimoji="1" lang="ja-JP" altLang="en-US" sz="2400" i="1" smtClean="0">
                                      <a:latin typeface="Cambria Math" panose="02040503050406030204" pitchFamily="18" charset="0"/>
                                    </a:rPr>
                                  </m:ctrlPr>
                                </m:fPr>
                                <m:num>
                                  <m:r>
                                    <a:rPr kumimoji="1" lang="en-US" altLang="ja-JP" sz="2400" b="0" i="1" smtClean="0">
                                      <a:latin typeface="Cambria Math" panose="02040503050406030204" pitchFamily="18" charset="0"/>
                                    </a:rPr>
                                    <m:t>212.5</m:t>
                                  </m:r>
                                </m:num>
                                <m:den>
                                  <m:r>
                                    <a:rPr kumimoji="1" lang="en-US" altLang="ja-JP" sz="2400" b="0" i="1" smtClean="0">
                                      <a:latin typeface="Cambria Math" panose="02040503050406030204" pitchFamily="18" charset="0"/>
                                    </a:rPr>
                                    <m:t>5</m:t>
                                  </m:r>
                                </m:den>
                              </m:f>
                            </m:e>
                          </m:rad>
                        </m:den>
                      </m:f>
                    </m:oMath>
                  </m:oMathPara>
                </a14:m>
                <a:endParaRPr kumimoji="1" lang="ja-JP" altLang="en-US" sz="2400" dirty="0"/>
              </a:p>
            </p:txBody>
          </p:sp>
        </mc:Choice>
        <mc:Fallback xmlns="">
          <p:sp>
            <p:nvSpPr>
              <p:cNvPr id="6" name="テキスト ボックス 5">
                <a:extLst>
                  <a:ext uri="{FF2B5EF4-FFF2-40B4-BE49-F238E27FC236}">
                    <a16:creationId xmlns:a16="http://schemas.microsoft.com/office/drawing/2014/main" id="{A2152DDB-2C04-4C65-9618-DA4E9E79EB3C}"/>
                  </a:ext>
                </a:extLst>
              </p:cNvPr>
              <p:cNvSpPr txBox="1">
                <a:spLocks noRot="1" noChangeAspect="1" noMove="1" noResize="1" noEditPoints="1" noAdjustHandles="1" noChangeArrowheads="1" noChangeShapeType="1" noTextEdit="1"/>
              </p:cNvSpPr>
              <p:nvPr/>
            </p:nvSpPr>
            <p:spPr>
              <a:xfrm>
                <a:off x="183357" y="3424555"/>
                <a:ext cx="3021804" cy="1153201"/>
              </a:xfrm>
              <a:prstGeom prst="rect">
                <a:avLst/>
              </a:prstGeom>
              <a:blipFill>
                <a:blip r:embed="rId2"/>
                <a:stretch>
                  <a:fillRect/>
                </a:stretch>
              </a:blipFill>
            </p:spPr>
            <p:txBody>
              <a:bodyPr/>
              <a:lstStyle/>
              <a:p>
                <a:r>
                  <a:rPr lang="ja-JP" altLang="en-US">
                    <a:noFill/>
                  </a:rPr>
                  <a:t> </a:t>
                </a:r>
              </a:p>
            </p:txBody>
          </p:sp>
        </mc:Fallback>
      </mc:AlternateContent>
      <p:sp>
        <p:nvSpPr>
          <p:cNvPr id="9" name="テキスト ボックス 8">
            <a:extLst>
              <a:ext uri="{FF2B5EF4-FFF2-40B4-BE49-F238E27FC236}">
                <a16:creationId xmlns:a16="http://schemas.microsoft.com/office/drawing/2014/main" id="{2B6D2CF9-FBA1-4E57-8A72-2662CB54DEEE}"/>
              </a:ext>
            </a:extLst>
          </p:cNvPr>
          <p:cNvSpPr txBox="1"/>
          <p:nvPr/>
        </p:nvSpPr>
        <p:spPr>
          <a:xfrm>
            <a:off x="2478795" y="3626581"/>
            <a:ext cx="3021804" cy="461665"/>
          </a:xfrm>
          <a:prstGeom prst="rect">
            <a:avLst/>
          </a:prstGeom>
          <a:noFill/>
        </p:spPr>
        <p:txBody>
          <a:bodyPr wrap="square" rtlCol="0">
            <a:spAutoFit/>
          </a:bodyPr>
          <a:lstStyle/>
          <a:p>
            <a:r>
              <a:rPr kumimoji="1" lang="ja-JP" altLang="en-US" sz="2400" dirty="0"/>
              <a:t>≒ </a:t>
            </a:r>
            <a:r>
              <a:rPr kumimoji="1" lang="en-US" altLang="ja-JP" sz="2400" dirty="0"/>
              <a:t>1.53</a:t>
            </a:r>
            <a:endParaRPr kumimoji="1" lang="ja-JP" altLang="en-US" sz="2400" dirty="0"/>
          </a:p>
        </p:txBody>
      </p:sp>
      <p:sp>
        <p:nvSpPr>
          <p:cNvPr id="14" name="テキスト ボックス 13">
            <a:extLst>
              <a:ext uri="{FF2B5EF4-FFF2-40B4-BE49-F238E27FC236}">
                <a16:creationId xmlns:a16="http://schemas.microsoft.com/office/drawing/2014/main" id="{9C0EA7F2-A3D3-424B-B16D-7D0A408FDD16}"/>
              </a:ext>
            </a:extLst>
          </p:cNvPr>
          <p:cNvSpPr txBox="1"/>
          <p:nvPr/>
        </p:nvSpPr>
        <p:spPr>
          <a:xfrm>
            <a:off x="1408323" y="5123039"/>
            <a:ext cx="3021804" cy="461665"/>
          </a:xfrm>
          <a:prstGeom prst="rect">
            <a:avLst/>
          </a:prstGeom>
          <a:noFill/>
        </p:spPr>
        <p:txBody>
          <a:bodyPr wrap="square" rtlCol="0">
            <a:spAutoFit/>
          </a:bodyPr>
          <a:lstStyle/>
          <a:p>
            <a:r>
              <a:rPr kumimoji="1" lang="ja-JP" altLang="en-US" sz="2400" dirty="0"/>
              <a:t>統計量ｔは </a:t>
            </a:r>
            <a:r>
              <a:rPr kumimoji="1" lang="en-US" altLang="ja-JP" sz="2400" dirty="0"/>
              <a:t>1.53</a:t>
            </a:r>
            <a:r>
              <a:rPr kumimoji="1" lang="ja-JP" altLang="en-US" sz="2400" dirty="0"/>
              <a:t>となる．</a:t>
            </a:r>
          </a:p>
        </p:txBody>
      </p:sp>
    </p:spTree>
    <p:extLst>
      <p:ext uri="{BB962C8B-B14F-4D97-AF65-F5344CB8AC3E}">
        <p14:creationId xmlns:p14="http://schemas.microsoft.com/office/powerpoint/2010/main" val="3211003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25</a:t>
            </a:fld>
            <a:endParaRPr kumimoji="1" lang="ja-JP" altLang="en-US"/>
          </a:p>
        </p:txBody>
      </p:sp>
      <p:sp>
        <p:nvSpPr>
          <p:cNvPr id="8" name="正方形/長方形 7">
            <a:extLst>
              <a:ext uri="{FF2B5EF4-FFF2-40B4-BE49-F238E27FC236}">
                <a16:creationId xmlns:a16="http://schemas.microsoft.com/office/drawing/2014/main" id="{7A02DB5F-C6B3-4EFE-9C09-597E57EA6166}"/>
              </a:ext>
            </a:extLst>
          </p:cNvPr>
          <p:cNvSpPr/>
          <p:nvPr/>
        </p:nvSpPr>
        <p:spPr>
          <a:xfrm>
            <a:off x="822959" y="1931748"/>
            <a:ext cx="7748163" cy="830997"/>
          </a:xfrm>
          <a:prstGeom prst="rect">
            <a:avLst/>
          </a:prstGeom>
        </p:spPr>
        <p:txBody>
          <a:bodyPr wrap="square">
            <a:spAutoFit/>
          </a:bodyPr>
          <a:lstStyle/>
          <a:p>
            <a:r>
              <a:rPr lang="ja-JP" altLang="en-US" sz="2400" dirty="0"/>
              <a:t>　自由度</a:t>
            </a:r>
            <a:r>
              <a:rPr lang="en-US" altLang="ja-JP" sz="2400" dirty="0"/>
              <a:t>4</a:t>
            </a:r>
            <a:r>
              <a:rPr lang="ja-JP" altLang="en-US" sz="2400" dirty="0"/>
              <a:t>の</a:t>
            </a:r>
            <a:r>
              <a:rPr lang="ja-JP" altLang="en-US" sz="2400" dirty="0" err="1"/>
              <a:t>ｔ</a:t>
            </a:r>
            <a:r>
              <a:rPr lang="ja-JP" altLang="en-US" sz="2400" dirty="0"/>
              <a:t>分布を使用するので統計数値表の　 　　　　の</a:t>
            </a:r>
            <a:endParaRPr lang="en-US" altLang="ja-JP" sz="2400" dirty="0"/>
          </a:p>
          <a:p>
            <a:r>
              <a:rPr lang="ja-JP" altLang="en-US" sz="2400" dirty="0"/>
              <a:t>部分を読み取ると</a:t>
            </a:r>
            <a:r>
              <a:rPr lang="en-US" altLang="ja-JP" sz="2400" dirty="0"/>
              <a:t>2.132</a:t>
            </a:r>
            <a:r>
              <a:rPr lang="ja-JP" altLang="en-US" sz="2400" dirty="0"/>
              <a:t>とある．</a:t>
            </a:r>
            <a:endParaRPr lang="en-US" altLang="ja-JP" sz="2400" dirty="0"/>
          </a:p>
        </p:txBody>
      </p:sp>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DB0A22C0-6653-4326-B2A7-DB8E7E010991}"/>
                  </a:ext>
                </a:extLst>
              </p:cNvPr>
              <p:cNvSpPr txBox="1"/>
              <p:nvPr/>
            </p:nvSpPr>
            <p:spPr>
              <a:xfrm>
                <a:off x="6646479" y="1902493"/>
                <a:ext cx="182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kern="1200" smtClean="0">
                              <a:solidFill>
                                <a:schemeClr val="tx1"/>
                              </a:solidFill>
                              <a:latin typeface="Cambria Math" panose="02040503050406030204" pitchFamily="18" charset="0"/>
                              <a:ea typeface="+mn-ea"/>
                              <a:cs typeface="+mn-cs"/>
                            </a:rPr>
                          </m:ctrlPr>
                        </m:sSubPr>
                        <m:e>
                          <m:r>
                            <a:rPr kumimoji="1" lang="ja-JP" altLang="en-US" sz="2400" i="1" kern="1200" smtClean="0">
                              <a:solidFill>
                                <a:schemeClr val="tx1"/>
                              </a:solidFill>
                              <a:latin typeface="Cambria Math" panose="02040503050406030204" pitchFamily="18" charset="0"/>
                              <a:ea typeface="+mn-ea"/>
                              <a:cs typeface="+mn-cs"/>
                            </a:rPr>
                            <m:t>𝑡</m:t>
                          </m:r>
                        </m:e>
                        <m:sub>
                          <m:r>
                            <a:rPr kumimoji="1" lang="ja-JP" altLang="en-US" sz="2400" i="1" kern="1200" smtClean="0">
                              <a:solidFill>
                                <a:schemeClr val="tx1"/>
                              </a:solidFill>
                              <a:latin typeface="Cambria Math" panose="02040503050406030204" pitchFamily="18" charset="0"/>
                              <a:ea typeface="+mn-ea"/>
                              <a:cs typeface="+mn-cs"/>
                            </a:rPr>
                            <m:t>0.05</m:t>
                          </m:r>
                        </m:sub>
                      </m:sSub>
                      <m:d>
                        <m:dPr>
                          <m:ctrlPr>
                            <a:rPr kumimoji="1" lang="ja-JP" altLang="en-US" sz="2400" i="1" kern="1200" smtClean="0">
                              <a:solidFill>
                                <a:schemeClr val="tx1"/>
                              </a:solidFill>
                              <a:latin typeface="Cambria Math" panose="02040503050406030204" pitchFamily="18" charset="0"/>
                              <a:ea typeface="+mn-ea"/>
                              <a:cs typeface="+mn-cs"/>
                            </a:rPr>
                          </m:ctrlPr>
                        </m:dPr>
                        <m:e>
                          <m:r>
                            <a:rPr kumimoji="1" lang="en-US" altLang="ja-JP" sz="2400" b="0" i="1" kern="1200" smtClean="0">
                              <a:solidFill>
                                <a:schemeClr val="tx1"/>
                              </a:solidFill>
                              <a:latin typeface="Cambria Math" panose="02040503050406030204" pitchFamily="18" charset="0"/>
                              <a:ea typeface="+mn-ea"/>
                              <a:cs typeface="+mn-cs"/>
                            </a:rPr>
                            <m:t>4</m:t>
                          </m:r>
                        </m:e>
                      </m:d>
                    </m:oMath>
                  </m:oMathPara>
                </a14:m>
                <a:endParaRPr kumimoji="1" lang="ja-JP" altLang="en-US" sz="2400" kern="1200" dirty="0">
                  <a:solidFill>
                    <a:schemeClr val="tx1"/>
                  </a:solidFill>
                  <a:ea typeface="+mn-ea"/>
                  <a:cs typeface="+mn-cs"/>
                </a:endParaRPr>
              </a:p>
            </p:txBody>
          </p:sp>
        </mc:Choice>
        <mc:Fallback xmlns="">
          <p:sp>
            <p:nvSpPr>
              <p:cNvPr id="11" name="テキスト ボックス 10">
                <a:extLst>
                  <a:ext uri="{FF2B5EF4-FFF2-40B4-BE49-F238E27FC236}">
                    <a16:creationId xmlns:a16="http://schemas.microsoft.com/office/drawing/2014/main" id="{DB0A22C0-6653-4326-B2A7-DB8E7E010991}"/>
                  </a:ext>
                </a:extLst>
              </p:cNvPr>
              <p:cNvSpPr txBox="1">
                <a:spLocks noRot="1" noChangeAspect="1" noMove="1" noResize="1" noEditPoints="1" noAdjustHandles="1" noChangeArrowheads="1" noChangeShapeType="1" noTextEdit="1"/>
              </p:cNvSpPr>
              <p:nvPr/>
            </p:nvSpPr>
            <p:spPr>
              <a:xfrm>
                <a:off x="6646479" y="1902493"/>
                <a:ext cx="1828800" cy="461665"/>
              </a:xfrm>
              <a:prstGeom prst="rect">
                <a:avLst/>
              </a:prstGeom>
              <a:blipFill>
                <a:blip r:embed="rId2"/>
                <a:stretch>
                  <a:fillRect b="-1316"/>
                </a:stretch>
              </a:blipFill>
            </p:spPr>
            <p:txBody>
              <a:bodyPr/>
              <a:lstStyle/>
              <a:p>
                <a:r>
                  <a:rPr lang="ja-JP" altLang="en-US">
                    <a:noFill/>
                  </a:rPr>
                  <a:t> </a:t>
                </a:r>
              </a:p>
            </p:txBody>
          </p:sp>
        </mc:Fallback>
      </mc:AlternateContent>
      <p:sp>
        <p:nvSpPr>
          <p:cNvPr id="10" name="正方形/長方形 9">
            <a:extLst>
              <a:ext uri="{FF2B5EF4-FFF2-40B4-BE49-F238E27FC236}">
                <a16:creationId xmlns:a16="http://schemas.microsoft.com/office/drawing/2014/main" id="{25879B37-5D89-4900-8FAE-309C9F598801}"/>
              </a:ext>
            </a:extLst>
          </p:cNvPr>
          <p:cNvSpPr/>
          <p:nvPr/>
        </p:nvSpPr>
        <p:spPr>
          <a:xfrm>
            <a:off x="579184" y="3495091"/>
            <a:ext cx="4572000" cy="1200329"/>
          </a:xfrm>
          <a:prstGeom prst="rect">
            <a:avLst/>
          </a:prstGeom>
        </p:spPr>
        <p:txBody>
          <a:bodyPr>
            <a:spAutoFit/>
          </a:bodyPr>
          <a:lstStyle/>
          <a:p>
            <a:r>
              <a:rPr lang="ja-JP" altLang="en-US" sz="2400" dirty="0"/>
              <a:t>　求めた統計量</a:t>
            </a:r>
            <a:r>
              <a:rPr lang="ja-JP" altLang="en-US" sz="2400" dirty="0" err="1"/>
              <a:t>ｔ</a:t>
            </a:r>
            <a:r>
              <a:rPr lang="ja-JP" altLang="en-US" sz="2400" dirty="0"/>
              <a:t>は</a:t>
            </a:r>
            <a:r>
              <a:rPr lang="en-US" altLang="ja-JP" sz="2400" dirty="0"/>
              <a:t>3.16</a:t>
            </a:r>
            <a:r>
              <a:rPr lang="ja-JP" altLang="en-US" sz="2400" dirty="0"/>
              <a:t>であるので，</a:t>
            </a:r>
            <a:endParaRPr lang="en-US" altLang="ja-JP" sz="2400" dirty="0"/>
          </a:p>
          <a:p>
            <a:r>
              <a:rPr lang="ja-JP" altLang="en-US" sz="2400" dirty="0"/>
              <a:t>　　　　　 の値と統計量</a:t>
            </a:r>
            <a:r>
              <a:rPr lang="ja-JP" altLang="en-US" sz="2400" dirty="0" err="1"/>
              <a:t>ｔ</a:t>
            </a:r>
            <a:r>
              <a:rPr lang="ja-JP" altLang="en-US" sz="2400" dirty="0"/>
              <a:t>を図に表すと右のようになる</a:t>
            </a:r>
            <a:endParaRPr kumimoji="1" lang="ja-JP" altLang="en-US" sz="2400" dirty="0"/>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81F2BED9-222B-4FFA-8195-D3633E91F84D}"/>
                  </a:ext>
                </a:extLst>
              </p:cNvPr>
              <p:cNvSpPr txBox="1"/>
              <p:nvPr/>
            </p:nvSpPr>
            <p:spPr>
              <a:xfrm>
                <a:off x="309943" y="3864422"/>
                <a:ext cx="182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kern="1200" smtClean="0">
                              <a:solidFill>
                                <a:schemeClr val="tx1"/>
                              </a:solidFill>
                              <a:latin typeface="Cambria Math" panose="02040503050406030204" pitchFamily="18" charset="0"/>
                              <a:ea typeface="+mn-ea"/>
                              <a:cs typeface="+mn-cs"/>
                            </a:rPr>
                          </m:ctrlPr>
                        </m:sSubPr>
                        <m:e>
                          <m:r>
                            <a:rPr kumimoji="1" lang="ja-JP" altLang="en-US" sz="2400" i="1" kern="1200" smtClean="0">
                              <a:solidFill>
                                <a:schemeClr val="tx1"/>
                              </a:solidFill>
                              <a:latin typeface="Cambria Math" panose="02040503050406030204" pitchFamily="18" charset="0"/>
                              <a:ea typeface="+mn-ea"/>
                              <a:cs typeface="+mn-cs"/>
                            </a:rPr>
                            <m:t>𝑡</m:t>
                          </m:r>
                        </m:e>
                        <m:sub>
                          <m:r>
                            <a:rPr kumimoji="1" lang="ja-JP" altLang="en-US" sz="2400" i="1" kern="1200" smtClean="0">
                              <a:solidFill>
                                <a:schemeClr val="tx1"/>
                              </a:solidFill>
                              <a:latin typeface="Cambria Math" panose="02040503050406030204" pitchFamily="18" charset="0"/>
                              <a:ea typeface="+mn-ea"/>
                              <a:cs typeface="+mn-cs"/>
                            </a:rPr>
                            <m:t>0.05</m:t>
                          </m:r>
                        </m:sub>
                      </m:sSub>
                      <m:d>
                        <m:dPr>
                          <m:ctrlPr>
                            <a:rPr kumimoji="1" lang="ja-JP" altLang="en-US" sz="2400" i="1" kern="1200" smtClean="0">
                              <a:solidFill>
                                <a:schemeClr val="tx1"/>
                              </a:solidFill>
                              <a:latin typeface="Cambria Math" panose="02040503050406030204" pitchFamily="18" charset="0"/>
                              <a:ea typeface="+mn-ea"/>
                              <a:cs typeface="+mn-cs"/>
                            </a:rPr>
                          </m:ctrlPr>
                        </m:dPr>
                        <m:e>
                          <m:r>
                            <a:rPr kumimoji="1" lang="en-US" altLang="ja-JP" sz="2400" b="0" i="1" kern="1200" smtClean="0">
                              <a:solidFill>
                                <a:schemeClr val="tx1"/>
                              </a:solidFill>
                              <a:latin typeface="Cambria Math" panose="02040503050406030204" pitchFamily="18" charset="0"/>
                              <a:ea typeface="+mn-ea"/>
                              <a:cs typeface="+mn-cs"/>
                            </a:rPr>
                            <m:t>4</m:t>
                          </m:r>
                        </m:e>
                      </m:d>
                    </m:oMath>
                  </m:oMathPara>
                </a14:m>
                <a:endParaRPr kumimoji="1" lang="ja-JP" altLang="en-US" sz="2400" kern="1200" dirty="0">
                  <a:solidFill>
                    <a:schemeClr val="tx1"/>
                  </a:solidFill>
                  <a:ea typeface="+mn-ea"/>
                  <a:cs typeface="+mn-cs"/>
                </a:endParaRPr>
              </a:p>
            </p:txBody>
          </p:sp>
        </mc:Choice>
        <mc:Fallback xmlns="">
          <p:sp>
            <p:nvSpPr>
              <p:cNvPr id="13" name="テキスト ボックス 12">
                <a:extLst>
                  <a:ext uri="{FF2B5EF4-FFF2-40B4-BE49-F238E27FC236}">
                    <a16:creationId xmlns:a16="http://schemas.microsoft.com/office/drawing/2014/main" id="{81F2BED9-222B-4FFA-8195-D3633E91F84D}"/>
                  </a:ext>
                </a:extLst>
              </p:cNvPr>
              <p:cNvSpPr txBox="1">
                <a:spLocks noRot="1" noChangeAspect="1" noMove="1" noResize="1" noEditPoints="1" noAdjustHandles="1" noChangeArrowheads="1" noChangeShapeType="1" noTextEdit="1"/>
              </p:cNvSpPr>
              <p:nvPr/>
            </p:nvSpPr>
            <p:spPr>
              <a:xfrm>
                <a:off x="309943" y="3864422"/>
                <a:ext cx="1828800" cy="461665"/>
              </a:xfrm>
              <a:prstGeom prst="rect">
                <a:avLst/>
              </a:prstGeom>
              <a:blipFill>
                <a:blip r:embed="rId3"/>
                <a:stretch>
                  <a:fillRect b="-1316"/>
                </a:stretch>
              </a:blipFill>
            </p:spPr>
            <p:txBody>
              <a:bodyPr/>
              <a:lstStyle/>
              <a:p>
                <a:r>
                  <a:rPr lang="ja-JP" altLang="en-US">
                    <a:noFill/>
                  </a:rPr>
                  <a:t> </a:t>
                </a:r>
              </a:p>
            </p:txBody>
          </p:sp>
        </mc:Fallback>
      </mc:AlternateContent>
      <p:pic>
        <p:nvPicPr>
          <p:cNvPr id="15" name="図 14">
            <a:extLst>
              <a:ext uri="{FF2B5EF4-FFF2-40B4-BE49-F238E27FC236}">
                <a16:creationId xmlns:a16="http://schemas.microsoft.com/office/drawing/2014/main" id="{13C89964-2CAD-4F26-98EB-64D24382DF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1184" y="3156053"/>
            <a:ext cx="3816546" cy="2946551"/>
          </a:xfrm>
          <a:prstGeom prst="rect">
            <a:avLst/>
          </a:prstGeom>
        </p:spPr>
      </p:pic>
    </p:spTree>
    <p:extLst>
      <p:ext uri="{BB962C8B-B14F-4D97-AF65-F5344CB8AC3E}">
        <p14:creationId xmlns:p14="http://schemas.microsoft.com/office/powerpoint/2010/main" val="2923302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26</a:t>
            </a:fld>
            <a:endParaRPr kumimoji="1" lang="ja-JP" altLang="en-US"/>
          </a:p>
        </p:txBody>
      </p:sp>
      <p:pic>
        <p:nvPicPr>
          <p:cNvPr id="15" name="図 14">
            <a:extLst>
              <a:ext uri="{FF2B5EF4-FFF2-40B4-BE49-F238E27FC236}">
                <a16:creationId xmlns:a16="http://schemas.microsoft.com/office/drawing/2014/main" id="{13C89964-2CAD-4F26-98EB-64D24382DF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0157" y="3597039"/>
            <a:ext cx="3483685" cy="2689567"/>
          </a:xfrm>
          <a:prstGeom prst="rect">
            <a:avLst/>
          </a:prstGeom>
        </p:spPr>
      </p:pic>
      <p:sp>
        <p:nvSpPr>
          <p:cNvPr id="3" name="正方形/長方形 2">
            <a:extLst>
              <a:ext uri="{FF2B5EF4-FFF2-40B4-BE49-F238E27FC236}">
                <a16:creationId xmlns:a16="http://schemas.microsoft.com/office/drawing/2014/main" id="{CBEF663C-1827-4609-98E3-9A14AD23900F}"/>
              </a:ext>
            </a:extLst>
          </p:cNvPr>
          <p:cNvSpPr/>
          <p:nvPr/>
        </p:nvSpPr>
        <p:spPr>
          <a:xfrm>
            <a:off x="726287" y="2027379"/>
            <a:ext cx="7737146" cy="1569660"/>
          </a:xfrm>
          <a:prstGeom prst="rect">
            <a:avLst/>
          </a:prstGeom>
        </p:spPr>
        <p:txBody>
          <a:bodyPr wrap="square">
            <a:spAutoFit/>
          </a:bodyPr>
          <a:lstStyle/>
          <a:p>
            <a:r>
              <a:rPr lang="ja-JP" altLang="en-US" sz="2400" dirty="0"/>
              <a:t>　有意水準５％において，統計量</a:t>
            </a:r>
            <a:r>
              <a:rPr lang="ja-JP" altLang="en-US" sz="2400" dirty="0" err="1"/>
              <a:t>ｔ</a:t>
            </a:r>
            <a:r>
              <a:rPr lang="ja-JP" altLang="en-US" sz="2400" dirty="0"/>
              <a:t>は棄却域にないので帰無仮説は棄却されず，対立仮説が正しいとは言えない．</a:t>
            </a:r>
            <a:endParaRPr lang="en-US" altLang="ja-JP" sz="2400" dirty="0"/>
          </a:p>
          <a:p>
            <a:r>
              <a:rPr lang="ja-JP" altLang="en-US" sz="2400" dirty="0"/>
              <a:t>　この場合，「投薬によって血圧が下がったとは言えない」という結果になった．</a:t>
            </a:r>
            <a:endParaRPr lang="en-US" altLang="ja-JP" sz="2400" dirty="0"/>
          </a:p>
        </p:txBody>
      </p:sp>
    </p:spTree>
    <p:extLst>
      <p:ext uri="{BB962C8B-B14F-4D97-AF65-F5344CB8AC3E}">
        <p14:creationId xmlns:p14="http://schemas.microsoft.com/office/powerpoint/2010/main" val="667261917"/>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634</TotalTime>
  <Words>507</Words>
  <Application>Microsoft Office PowerPoint</Application>
  <PresentationFormat>画面に合わせる (4:3)</PresentationFormat>
  <Paragraphs>271</Paragraphs>
  <Slides>26</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26</vt:i4>
      </vt:variant>
    </vt:vector>
  </HeadingPairs>
  <TitlesOfParts>
    <vt:vector size="31" baseType="lpstr">
      <vt:lpstr>游ゴシック</vt:lpstr>
      <vt:lpstr>Calibri</vt:lpstr>
      <vt:lpstr>Calibri Light</vt:lpstr>
      <vt:lpstr>Cambria Math</vt:lpstr>
      <vt:lpstr>レトロスペクト</vt:lpstr>
      <vt:lpstr>確率統計 24． </vt:lpstr>
      <vt:lpstr>目次</vt:lpstr>
      <vt:lpstr>母平均の検定(両側t検定)</vt:lpstr>
      <vt:lpstr>母平均の検定(両側t検定)</vt:lpstr>
      <vt:lpstr>母平均の検定(両側t検定)</vt:lpstr>
      <vt:lpstr>母平均の検定(両側t検定)</vt:lpstr>
      <vt:lpstr>母平均の検定(両側t検定)</vt:lpstr>
      <vt:lpstr>母平均の検定(両側t検定)</vt:lpstr>
      <vt:lpstr>母平均の検定(片側t検定)</vt:lpstr>
      <vt:lpstr>母平均の検定(片側t検定)</vt:lpstr>
      <vt:lpstr>母平均の検定(片側t検定)</vt:lpstr>
      <vt:lpstr>母平均の検定(片側t検定)</vt:lpstr>
      <vt:lpstr>母平均の検定(片側t検定)</vt:lpstr>
      <vt:lpstr>母平均の検定(片側t検定)</vt:lpstr>
      <vt:lpstr>２標本ｔ検定</vt:lpstr>
      <vt:lpstr>対応のない２標本ｔ検定</vt:lpstr>
      <vt:lpstr>対応のない２標本ｔ検定</vt:lpstr>
      <vt:lpstr>対応のない２標本ｔ検定</vt:lpstr>
      <vt:lpstr>対応のない２標本ｔ検定</vt:lpstr>
      <vt:lpstr>対応のある２標本ｔ検定</vt:lpstr>
      <vt:lpstr>対応のある２標本ｔ検定</vt:lpstr>
      <vt:lpstr>対応のある２標本ｔ検定</vt:lpstr>
      <vt:lpstr>対応のある２標本ｔ検定</vt:lpstr>
      <vt:lpstr>対応のある２標本ｔ検定</vt:lpstr>
      <vt:lpstr>対応のある２標本ｔ検定</vt:lpstr>
      <vt:lpstr>対応のある２標本ｔ検定</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確率統計 24． </dc:title>
  <dc:creator>森岡　勇介</dc:creator>
  <cp:lastModifiedBy>森岡　勇介</cp:lastModifiedBy>
  <cp:revision>39</cp:revision>
  <dcterms:created xsi:type="dcterms:W3CDTF">2019-12-22T08:42:31Z</dcterms:created>
  <dcterms:modified xsi:type="dcterms:W3CDTF">2019-12-26T03:09:08Z</dcterms:modified>
</cp:coreProperties>
</file>