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63" r:id="rId4"/>
    <p:sldId id="262" r:id="rId5"/>
    <p:sldId id="258" r:id="rId6"/>
    <p:sldId id="259" r:id="rId7"/>
    <p:sldId id="260" r:id="rId8"/>
    <p:sldId id="261" r:id="rId9"/>
    <p:sldId id="271" r:id="rId10"/>
    <p:sldId id="264" r:id="rId11"/>
    <p:sldId id="265" r:id="rId12"/>
    <p:sldId id="266" r:id="rId13"/>
    <p:sldId id="267" r:id="rId14"/>
    <p:sldId id="272" r:id="rId15"/>
    <p:sldId id="268" r:id="rId16"/>
    <p:sldId id="269" r:id="rId17"/>
    <p:sldId id="270"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76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F3584E-03B1-4A83-AFF5-493AF376C49A}" type="datetimeFigureOut">
              <a:rPr kumimoji="1" lang="ja-JP" altLang="en-US" smtClean="0"/>
              <a:t>2013/11/14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E9EDDE-21A4-45AD-A0DB-83BDD802FFFB}" type="slidenum">
              <a:rPr kumimoji="1" lang="ja-JP" altLang="en-US" smtClean="0"/>
              <a:t>‹#›</a:t>
            </a:fld>
            <a:endParaRPr kumimoji="1" lang="ja-JP" altLang="en-US"/>
          </a:p>
        </p:txBody>
      </p:sp>
    </p:spTree>
    <p:extLst>
      <p:ext uri="{BB962C8B-B14F-4D97-AF65-F5344CB8AC3E}">
        <p14:creationId xmlns:p14="http://schemas.microsoft.com/office/powerpoint/2010/main" val="8444283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EE9EDDE-21A4-45AD-A0DB-83BDD802FFFB}" type="slidenum">
              <a:rPr kumimoji="1" lang="ja-JP" altLang="en-US" smtClean="0"/>
              <a:t>4</a:t>
            </a:fld>
            <a:endParaRPr kumimoji="1" lang="ja-JP" altLang="en-US"/>
          </a:p>
        </p:txBody>
      </p:sp>
    </p:spTree>
    <p:extLst>
      <p:ext uri="{BB962C8B-B14F-4D97-AF65-F5344CB8AC3E}">
        <p14:creationId xmlns:p14="http://schemas.microsoft.com/office/powerpoint/2010/main" val="1347955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9BFDA29-9405-422B-ADD4-3DABA94A7C30}" type="datetimeFigureOut">
              <a:rPr kumimoji="1" lang="ja-JP" altLang="en-US" smtClean="0"/>
              <a:t>2013/11/14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86FFA3-32D9-445C-8363-03BC448FDD27}"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9BFDA29-9405-422B-ADD4-3DABA94A7C30}" type="datetimeFigureOut">
              <a:rPr kumimoji="1" lang="ja-JP" altLang="en-US" smtClean="0"/>
              <a:t>2013/11/14</a:t>
            </a:fld>
            <a:endParaRPr kumimoji="1" lang="ja-JP" alt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E986FFA3-32D9-445C-8363-03BC448FDD27}"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a:t>外部設計</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B3</a:t>
            </a:r>
            <a:r>
              <a:rPr kumimoji="1" lang="ja-JP" altLang="en-US" dirty="0" smtClean="0"/>
              <a:t>　</a:t>
            </a:r>
            <a:r>
              <a:rPr kumimoji="1" lang="en-US" altLang="ja-JP" dirty="0" smtClean="0"/>
              <a:t>60161018</a:t>
            </a:r>
            <a:r>
              <a:rPr kumimoji="1" lang="ja-JP" altLang="en-US" dirty="0" smtClean="0"/>
              <a:t>　久木田　雄亮</a:t>
            </a:r>
            <a:endParaRPr kumimoji="1" lang="ja-JP" altLang="en-US" dirty="0"/>
          </a:p>
        </p:txBody>
      </p:sp>
    </p:spTree>
    <p:extLst>
      <p:ext uri="{BB962C8B-B14F-4D97-AF65-F5344CB8AC3E}">
        <p14:creationId xmlns:p14="http://schemas.microsoft.com/office/powerpoint/2010/main" val="6124453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文献紹介</a:t>
            </a:r>
            <a:endParaRPr kumimoji="1" lang="ja-JP" altLang="en-US" dirty="0"/>
          </a:p>
        </p:txBody>
      </p:sp>
      <p:sp>
        <p:nvSpPr>
          <p:cNvPr id="3" name="コンテンツ プレースホルダー 2"/>
          <p:cNvSpPr>
            <a:spLocks noGrp="1"/>
          </p:cNvSpPr>
          <p:nvPr>
            <p:ph idx="1"/>
          </p:nvPr>
        </p:nvSpPr>
        <p:spPr>
          <a:xfrm>
            <a:off x="2987824" y="1600200"/>
            <a:ext cx="5698976" cy="4781128"/>
          </a:xfrm>
        </p:spPr>
        <p:txBody>
          <a:bodyPr/>
          <a:lstStyle/>
          <a:p>
            <a:pPr marL="0" indent="0">
              <a:buNone/>
            </a:pPr>
            <a:r>
              <a:rPr lang="ja-JP" altLang="en-US" dirty="0"/>
              <a:t>監修：	宇治則孝</a:t>
            </a:r>
          </a:p>
          <a:p>
            <a:pPr marL="0" indent="0">
              <a:buNone/>
            </a:pPr>
            <a:r>
              <a:rPr lang="ja-JP" altLang="en-US" dirty="0"/>
              <a:t>著者：	大森久美子</a:t>
            </a:r>
          </a:p>
          <a:p>
            <a:pPr marL="0" indent="0">
              <a:buNone/>
            </a:pPr>
            <a:r>
              <a:rPr lang="ja-JP" altLang="en-US" dirty="0"/>
              <a:t>	岡崎義勝</a:t>
            </a:r>
          </a:p>
          <a:p>
            <a:pPr marL="0" indent="0">
              <a:buNone/>
            </a:pPr>
            <a:r>
              <a:rPr lang="ja-JP" altLang="en-US" dirty="0"/>
              <a:t>	西原琢夫</a:t>
            </a:r>
          </a:p>
          <a:p>
            <a:pPr marL="0" indent="0">
              <a:buNone/>
            </a:pPr>
            <a:r>
              <a:rPr lang="ja-JP" altLang="en-US" dirty="0"/>
              <a:t>発行人：　佐々木幹夫</a:t>
            </a:r>
          </a:p>
          <a:p>
            <a:pPr marL="0" indent="0">
              <a:buNone/>
            </a:pPr>
            <a:r>
              <a:rPr lang="ja-JP" altLang="en-US" dirty="0"/>
              <a:t>発行所</a:t>
            </a:r>
            <a:r>
              <a:rPr lang="ja-JP" altLang="en-US" dirty="0" smtClean="0"/>
              <a:t>：　株式</a:t>
            </a:r>
            <a:r>
              <a:rPr lang="ja-JP" altLang="en-US" dirty="0"/>
              <a:t>会社　翔泳社</a:t>
            </a:r>
          </a:p>
          <a:p>
            <a:pPr marL="0" indent="0">
              <a:buNone/>
            </a:pPr>
            <a:r>
              <a:rPr lang="ja-JP" altLang="en-US" dirty="0"/>
              <a:t>初版：	　２００９年４月９日</a:t>
            </a:r>
          </a:p>
          <a:p>
            <a:pPr marL="0" indent="0">
              <a:buNone/>
            </a:pPr>
            <a:endParaRPr lang="ja-JP" altLang="en-US" dirty="0"/>
          </a:p>
          <a:p>
            <a:pPr marL="0" indent="0">
              <a:buNone/>
            </a:pPr>
            <a:r>
              <a:rPr lang="ja-JP" altLang="en-US" sz="2800" dirty="0" smtClean="0"/>
              <a:t>第</a:t>
            </a:r>
            <a:r>
              <a:rPr lang="en-US" altLang="ja-JP" sz="2800" dirty="0" smtClean="0"/>
              <a:t>5</a:t>
            </a:r>
            <a:r>
              <a:rPr lang="ja-JP" altLang="en-US" sz="2800" dirty="0" smtClean="0"/>
              <a:t>章　外部設計</a:t>
            </a:r>
            <a:endParaRPr kumimoji="1" lang="ja-JP" altLang="en-US" sz="2800" dirty="0"/>
          </a:p>
        </p:txBody>
      </p:sp>
      <p:pic>
        <p:nvPicPr>
          <p:cNvPr id="4" name="コンテンツ プレースホルダー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844824"/>
            <a:ext cx="1828800" cy="2606040"/>
          </a:xfrm>
          <a:prstGeom prst="rect">
            <a:avLst/>
          </a:prstGeom>
        </p:spPr>
      </p:pic>
    </p:spTree>
    <p:extLst>
      <p:ext uri="{BB962C8B-B14F-4D97-AF65-F5344CB8AC3E}">
        <p14:creationId xmlns:p14="http://schemas.microsoft.com/office/powerpoint/2010/main" val="25149452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外部設計</a:t>
            </a:r>
            <a:endParaRPr kumimoji="1" lang="ja-JP" altLang="en-US" dirty="0"/>
          </a:p>
        </p:txBody>
      </p:sp>
      <p:sp>
        <p:nvSpPr>
          <p:cNvPr id="3" name="コンテンツ プレースホルダー 2"/>
          <p:cNvSpPr>
            <a:spLocks noGrp="1"/>
          </p:cNvSpPr>
          <p:nvPr>
            <p:ph idx="1"/>
          </p:nvPr>
        </p:nvSpPr>
        <p:spPr>
          <a:xfrm>
            <a:off x="457200" y="1484784"/>
            <a:ext cx="8229600" cy="576064"/>
          </a:xfrm>
        </p:spPr>
        <p:txBody>
          <a:bodyPr/>
          <a:lstStyle/>
          <a:p>
            <a:r>
              <a:rPr kumimoji="1" lang="ja-JP" altLang="en-US" dirty="0" smtClean="0"/>
              <a:t>例：ウォーターフォールモデル</a:t>
            </a:r>
            <a:endParaRPr kumimoji="1" lang="ja-JP" altLang="en-US" dirty="0"/>
          </a:p>
        </p:txBody>
      </p:sp>
      <p:sp>
        <p:nvSpPr>
          <p:cNvPr id="15" name="正方形/長方形 14"/>
          <p:cNvSpPr/>
          <p:nvPr/>
        </p:nvSpPr>
        <p:spPr bwMode="auto">
          <a:xfrm>
            <a:off x="179512" y="2924944"/>
            <a:ext cx="1116000" cy="684000"/>
          </a:xfrm>
          <a:prstGeom prst="rect">
            <a:avLst/>
          </a:prstGeom>
          <a:solidFill>
            <a:srgbClr val="FFCC00">
              <a:lumMod val="40000"/>
              <a:lumOff val="60000"/>
            </a:srgb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0" i="0" u="none" strike="noStrike" kern="0" cap="none" spc="0" normalizeH="0" baseline="0" noProof="0" dirty="0" smtClean="0">
                <a:ln>
                  <a:noFill/>
                </a:ln>
                <a:solidFill>
                  <a:srgbClr val="000000"/>
                </a:solidFill>
                <a:effectLst/>
                <a:uLnTx/>
                <a:uFillTx/>
              </a:rPr>
              <a:t>要求定義</a:t>
            </a:r>
          </a:p>
        </p:txBody>
      </p:sp>
      <p:sp>
        <p:nvSpPr>
          <p:cNvPr id="16" name="正方形/長方形 15"/>
          <p:cNvSpPr/>
          <p:nvPr/>
        </p:nvSpPr>
        <p:spPr bwMode="auto">
          <a:xfrm>
            <a:off x="1619672" y="2924944"/>
            <a:ext cx="1116000" cy="684000"/>
          </a:xfrm>
          <a:prstGeom prst="rect">
            <a:avLst/>
          </a:prstGeom>
          <a:solidFill>
            <a:srgbClr val="FFCC00">
              <a:lumMod val="40000"/>
              <a:lumOff val="60000"/>
            </a:srgb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0" i="0" u="none" strike="noStrike" kern="0" cap="none" spc="0" normalizeH="0" baseline="0" noProof="0" dirty="0">
                <a:ln>
                  <a:noFill/>
                </a:ln>
                <a:solidFill>
                  <a:srgbClr val="000000"/>
                </a:solidFill>
                <a:effectLst/>
                <a:uLnTx/>
                <a:uFillTx/>
              </a:rPr>
              <a:t>外部設計</a:t>
            </a:r>
            <a:endParaRPr kumimoji="0" lang="ja-JP" altLang="en-US" sz="1600" b="0" i="0" u="none" strike="noStrike" kern="0" cap="none" spc="0" normalizeH="0" baseline="0" noProof="0" dirty="0" smtClean="0">
              <a:ln>
                <a:noFill/>
              </a:ln>
              <a:solidFill>
                <a:srgbClr val="000000"/>
              </a:solidFill>
              <a:effectLst/>
              <a:uLnTx/>
              <a:uFillTx/>
            </a:endParaRPr>
          </a:p>
        </p:txBody>
      </p:sp>
      <p:sp>
        <p:nvSpPr>
          <p:cNvPr id="17" name="正方形/長方形 16"/>
          <p:cNvSpPr/>
          <p:nvPr/>
        </p:nvSpPr>
        <p:spPr bwMode="auto">
          <a:xfrm>
            <a:off x="3203848" y="2924944"/>
            <a:ext cx="1116000" cy="684000"/>
          </a:xfrm>
          <a:prstGeom prst="rect">
            <a:avLst/>
          </a:prstGeom>
          <a:solidFill>
            <a:srgbClr val="FFCC00">
              <a:lumMod val="40000"/>
              <a:lumOff val="60000"/>
            </a:srgb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0" i="0" u="none" strike="noStrike" kern="0" cap="none" spc="0" normalizeH="0" baseline="0" noProof="0" dirty="0">
                <a:ln>
                  <a:noFill/>
                </a:ln>
                <a:solidFill>
                  <a:srgbClr val="000000"/>
                </a:solidFill>
                <a:effectLst/>
                <a:uLnTx/>
                <a:uFillTx/>
              </a:rPr>
              <a:t>内部設計</a:t>
            </a:r>
            <a:endParaRPr kumimoji="0" lang="ja-JP" altLang="en-US" sz="1600" b="0" i="0" u="none" strike="noStrike" kern="0" cap="none" spc="0" normalizeH="0" baseline="0" noProof="0" dirty="0" smtClean="0">
              <a:ln>
                <a:noFill/>
              </a:ln>
              <a:solidFill>
                <a:srgbClr val="000000"/>
              </a:solidFill>
              <a:effectLst/>
              <a:uLnTx/>
              <a:uFillTx/>
            </a:endParaRPr>
          </a:p>
        </p:txBody>
      </p:sp>
      <p:sp>
        <p:nvSpPr>
          <p:cNvPr id="18" name="正方形/長方形 17"/>
          <p:cNvSpPr/>
          <p:nvPr/>
        </p:nvSpPr>
        <p:spPr bwMode="auto">
          <a:xfrm>
            <a:off x="6372200" y="2924944"/>
            <a:ext cx="1116000" cy="684000"/>
          </a:xfrm>
          <a:prstGeom prst="rect">
            <a:avLst/>
          </a:prstGeom>
          <a:solidFill>
            <a:srgbClr val="FFCC00">
              <a:lumMod val="40000"/>
              <a:lumOff val="60000"/>
            </a:srgb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0" i="0" u="none" strike="noStrike" kern="0" cap="none" spc="0" normalizeH="0" baseline="0" noProof="0" dirty="0">
                <a:ln>
                  <a:noFill/>
                </a:ln>
                <a:solidFill>
                  <a:srgbClr val="000000"/>
                </a:solidFill>
                <a:effectLst/>
                <a:uLnTx/>
                <a:uFillTx/>
              </a:rPr>
              <a:t>テスト</a:t>
            </a:r>
            <a:endParaRPr kumimoji="0" lang="ja-JP" altLang="en-US" sz="1600" b="0" i="0" u="none" strike="noStrike" kern="0" cap="none" spc="0" normalizeH="0" baseline="0" noProof="0" dirty="0" smtClean="0">
              <a:ln>
                <a:noFill/>
              </a:ln>
              <a:solidFill>
                <a:srgbClr val="000000"/>
              </a:solidFill>
              <a:effectLst/>
              <a:uLnTx/>
              <a:uFillTx/>
            </a:endParaRPr>
          </a:p>
        </p:txBody>
      </p:sp>
      <p:sp>
        <p:nvSpPr>
          <p:cNvPr id="19" name="正方形/長方形 18"/>
          <p:cNvSpPr/>
          <p:nvPr/>
        </p:nvSpPr>
        <p:spPr bwMode="auto">
          <a:xfrm>
            <a:off x="4788024" y="2924944"/>
            <a:ext cx="1116000" cy="684000"/>
          </a:xfrm>
          <a:prstGeom prst="rect">
            <a:avLst/>
          </a:prstGeom>
          <a:solidFill>
            <a:srgbClr val="FFCC00">
              <a:lumMod val="40000"/>
              <a:lumOff val="60000"/>
            </a:srgb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0" i="0" u="none" strike="noStrike" kern="0" cap="none" spc="0" normalizeH="0" baseline="0" noProof="0" dirty="0">
                <a:ln>
                  <a:noFill/>
                </a:ln>
                <a:solidFill>
                  <a:srgbClr val="000000"/>
                </a:solidFill>
                <a:effectLst/>
                <a:uLnTx/>
                <a:uFillTx/>
              </a:rPr>
              <a:t>製造</a:t>
            </a:r>
            <a:endParaRPr kumimoji="0" lang="ja-JP" altLang="en-US" sz="1600" b="0" i="0" u="none" strike="noStrike" kern="0" cap="none" spc="0" normalizeH="0" baseline="0" noProof="0" dirty="0" smtClean="0">
              <a:ln>
                <a:noFill/>
              </a:ln>
              <a:solidFill>
                <a:srgbClr val="000000"/>
              </a:solidFill>
              <a:effectLst/>
              <a:uLnTx/>
              <a:uFillTx/>
            </a:endParaRPr>
          </a:p>
        </p:txBody>
      </p:sp>
      <p:sp>
        <p:nvSpPr>
          <p:cNvPr id="20" name="正方形/長方形 19"/>
          <p:cNvSpPr/>
          <p:nvPr/>
        </p:nvSpPr>
        <p:spPr bwMode="auto">
          <a:xfrm>
            <a:off x="7884368" y="2924944"/>
            <a:ext cx="1116000" cy="684000"/>
          </a:xfrm>
          <a:prstGeom prst="rect">
            <a:avLst/>
          </a:prstGeom>
          <a:solidFill>
            <a:srgbClr val="FFCC00">
              <a:lumMod val="40000"/>
              <a:lumOff val="60000"/>
            </a:srgb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altLang="en-US" sz="1600" b="0" i="0" u="none" strike="noStrike" kern="0" cap="none" spc="0" normalizeH="0" baseline="0" noProof="0" dirty="0">
                <a:ln>
                  <a:noFill/>
                </a:ln>
                <a:solidFill>
                  <a:srgbClr val="000000"/>
                </a:solidFill>
                <a:effectLst/>
                <a:uLnTx/>
                <a:uFillTx/>
              </a:rPr>
              <a:t>運用</a:t>
            </a:r>
            <a:endParaRPr kumimoji="0" lang="ja-JP" altLang="en-US" sz="1600" b="0" i="0" u="none" strike="noStrike" kern="0" cap="none" spc="0" normalizeH="0" baseline="0" noProof="0" dirty="0" smtClean="0">
              <a:ln>
                <a:noFill/>
              </a:ln>
              <a:solidFill>
                <a:srgbClr val="000000"/>
              </a:solidFill>
              <a:effectLst/>
              <a:uLnTx/>
              <a:uFillTx/>
            </a:endParaRPr>
          </a:p>
        </p:txBody>
      </p:sp>
      <p:cxnSp>
        <p:nvCxnSpPr>
          <p:cNvPr id="21" name="直線矢印コネクタ 20"/>
          <p:cNvCxnSpPr>
            <a:stCxn id="15" idx="3"/>
            <a:endCxn id="16" idx="1"/>
          </p:cNvCxnSpPr>
          <p:nvPr/>
        </p:nvCxnSpPr>
        <p:spPr bwMode="auto">
          <a:xfrm>
            <a:off x="1295512" y="3266944"/>
            <a:ext cx="324160" cy="0"/>
          </a:xfrm>
          <a:prstGeom prst="straightConnector1">
            <a:avLst/>
          </a:prstGeom>
          <a:solidFill>
            <a:srgbClr val="669900"/>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線矢印コネクタ 21"/>
          <p:cNvCxnSpPr>
            <a:stCxn id="16" idx="3"/>
            <a:endCxn id="17" idx="1"/>
          </p:cNvCxnSpPr>
          <p:nvPr/>
        </p:nvCxnSpPr>
        <p:spPr bwMode="auto">
          <a:xfrm>
            <a:off x="2735672" y="3266944"/>
            <a:ext cx="468176" cy="0"/>
          </a:xfrm>
          <a:prstGeom prst="straightConnector1">
            <a:avLst/>
          </a:prstGeom>
          <a:solidFill>
            <a:srgbClr val="669900"/>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線矢印コネクタ 22"/>
          <p:cNvCxnSpPr>
            <a:stCxn id="17" idx="3"/>
            <a:endCxn id="19" idx="1"/>
          </p:cNvCxnSpPr>
          <p:nvPr/>
        </p:nvCxnSpPr>
        <p:spPr bwMode="auto">
          <a:xfrm>
            <a:off x="4319848" y="3266944"/>
            <a:ext cx="468176" cy="0"/>
          </a:xfrm>
          <a:prstGeom prst="straightConnector1">
            <a:avLst/>
          </a:prstGeom>
          <a:solidFill>
            <a:srgbClr val="669900"/>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線矢印コネクタ 23"/>
          <p:cNvCxnSpPr>
            <a:stCxn id="18" idx="3"/>
            <a:endCxn id="20" idx="1"/>
          </p:cNvCxnSpPr>
          <p:nvPr/>
        </p:nvCxnSpPr>
        <p:spPr bwMode="auto">
          <a:xfrm>
            <a:off x="7488200" y="3266944"/>
            <a:ext cx="396168" cy="0"/>
          </a:xfrm>
          <a:prstGeom prst="straightConnector1">
            <a:avLst/>
          </a:prstGeom>
          <a:solidFill>
            <a:srgbClr val="669900"/>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線矢印コネクタ 24"/>
          <p:cNvCxnSpPr>
            <a:stCxn id="19" idx="3"/>
            <a:endCxn id="18" idx="1"/>
          </p:cNvCxnSpPr>
          <p:nvPr/>
        </p:nvCxnSpPr>
        <p:spPr bwMode="auto">
          <a:xfrm>
            <a:off x="5904024" y="3266944"/>
            <a:ext cx="468176" cy="0"/>
          </a:xfrm>
          <a:prstGeom prst="straightConnector1">
            <a:avLst/>
          </a:prstGeom>
          <a:solidFill>
            <a:srgbClr val="669900"/>
          </a:solidFill>
          <a:ln w="9525" cap="flat" cmpd="sng" algn="ctr">
            <a:solidFill>
              <a:srgbClr val="0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87167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16"/>
                                        </p:tgtEl>
                                        <p:attrNameLst>
                                          <p:attrName>fillcolor</p:attrName>
                                        </p:attrNameLst>
                                      </p:cBhvr>
                                      <p:to>
                                        <a:srgbClr val="FF0000"/>
                                      </p:to>
                                    </p:animClr>
                                    <p:set>
                                      <p:cBhvr>
                                        <p:cTn id="7" dur="2000" fill="hold"/>
                                        <p:tgtEl>
                                          <p:spTgt spid="16"/>
                                        </p:tgtEl>
                                        <p:attrNameLst>
                                          <p:attrName>fill.type</p:attrName>
                                        </p:attrNameLst>
                                      </p:cBhvr>
                                      <p:to>
                                        <p:strVal val="solid"/>
                                      </p:to>
                                    </p:set>
                                    <p:set>
                                      <p:cBhvr>
                                        <p:cTn id="8" dur="2000" fill="hold"/>
                                        <p:tgtEl>
                                          <p:spTgt spid="1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外部設計と内部設計の</a:t>
            </a:r>
            <a:r>
              <a:rPr kumimoji="1" lang="ja-JP" altLang="en-US" dirty="0" smtClean="0"/>
              <a:t>違い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例：家の建築</a:t>
            </a:r>
            <a:endParaRPr kumimoji="1" lang="en-US" altLang="ja-JP" dirty="0" smtClean="0"/>
          </a:p>
          <a:p>
            <a:pPr marL="0" indent="0">
              <a:buNone/>
            </a:pPr>
            <a:r>
              <a:rPr lang="ja-JP" altLang="en-US" dirty="0" smtClean="0"/>
              <a:t>外部設計　＝　家に住む人の使い勝手に関する設計</a:t>
            </a:r>
            <a:endParaRPr lang="en-US" altLang="ja-JP" dirty="0" smtClean="0"/>
          </a:p>
          <a:p>
            <a:pPr marL="0" indent="0">
              <a:buNone/>
            </a:pPr>
            <a:endParaRPr lang="en-US" altLang="ja-JP" dirty="0"/>
          </a:p>
          <a:p>
            <a:pPr marL="0" indent="0">
              <a:buNone/>
            </a:pPr>
            <a:endParaRPr lang="en-US" altLang="ja-JP" dirty="0" smtClean="0"/>
          </a:p>
          <a:p>
            <a:pPr marL="0" indent="0">
              <a:buNone/>
            </a:pPr>
            <a:endParaRPr lang="en-US" altLang="ja-JP" dirty="0" smtClean="0"/>
          </a:p>
          <a:p>
            <a:pPr marL="0" indent="0">
              <a:buNone/>
            </a:pPr>
            <a:endParaRPr lang="en-US" altLang="ja-JP" dirty="0"/>
          </a:p>
          <a:p>
            <a:pPr marL="0" indent="0">
              <a:buNone/>
            </a:pPr>
            <a:r>
              <a:rPr lang="ja-JP" altLang="en-US" dirty="0" smtClean="0"/>
              <a:t>内部設計　＝　家に住む人が直接触れない部分の設計</a:t>
            </a:r>
            <a:endParaRPr lang="en-US" altLang="ja-JP" dirty="0" smtClean="0"/>
          </a:p>
          <a:p>
            <a:pPr marL="0" indent="0">
              <a:buNone/>
            </a:pPr>
            <a:endParaRPr lang="en-US" altLang="ja-JP" dirty="0" smtClean="0"/>
          </a:p>
        </p:txBody>
      </p:sp>
      <p:pic>
        <p:nvPicPr>
          <p:cNvPr id="1026" name="Picture 2" descr="C:\Users\kyusuke\AppData\Local\Microsoft\Windows\Temporary Internet Files\Content.IE5\152AN4O0\MC90043394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212976"/>
            <a:ext cx="828000" cy="828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yusuke\AppData\Local\Microsoft\Windows\Temporary Internet Files\Content.IE5\G73XMKM7\MC90043164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3248976"/>
            <a:ext cx="756000" cy="756000"/>
          </a:xfrm>
          <a:prstGeom prst="rect">
            <a:avLst/>
          </a:prstGeom>
          <a:noFill/>
          <a:extLst>
            <a:ext uri="{909E8E84-426E-40DD-AFC4-6F175D3DCCD1}">
              <a14:hiddenFill xmlns:a14="http://schemas.microsoft.com/office/drawing/2010/main">
                <a:solidFill>
                  <a:srgbClr val="FFFFFF"/>
                </a:solidFill>
              </a14:hiddenFill>
            </a:ext>
          </a:extLst>
        </p:spPr>
      </p:pic>
      <p:sp>
        <p:nvSpPr>
          <p:cNvPr id="4" name="四角形吹き出し 3"/>
          <p:cNvSpPr/>
          <p:nvPr/>
        </p:nvSpPr>
        <p:spPr>
          <a:xfrm>
            <a:off x="395536" y="2708920"/>
            <a:ext cx="1800000" cy="1080120"/>
          </a:xfrm>
          <a:prstGeom prst="wedgeRectCallout">
            <a:avLst>
              <a:gd name="adj1" fmla="val 67080"/>
              <a:gd name="adj2" fmla="val 28637"/>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400" dirty="0" smtClean="0"/>
              <a:t>コンセントは右下</a:t>
            </a:r>
            <a:endParaRPr kumimoji="1" lang="en-US" altLang="ja-JP" sz="1400" dirty="0" smtClean="0"/>
          </a:p>
          <a:p>
            <a:r>
              <a:rPr lang="ja-JP" altLang="en-US" sz="1400" dirty="0"/>
              <a:t>テレビ</a:t>
            </a:r>
            <a:r>
              <a:rPr lang="ja-JP" altLang="en-US" sz="1400" dirty="0" smtClean="0"/>
              <a:t>はリビング</a:t>
            </a:r>
            <a:endParaRPr kumimoji="1" lang="ja-JP" altLang="en-US" sz="1400" dirty="0"/>
          </a:p>
        </p:txBody>
      </p:sp>
      <p:sp>
        <p:nvSpPr>
          <p:cNvPr id="6" name="四角形吹き出し 5"/>
          <p:cNvSpPr/>
          <p:nvPr/>
        </p:nvSpPr>
        <p:spPr>
          <a:xfrm>
            <a:off x="7236296" y="2708920"/>
            <a:ext cx="1800000" cy="1080120"/>
          </a:xfrm>
          <a:prstGeom prst="wedgeRectCallout">
            <a:avLst>
              <a:gd name="adj1" fmla="val -79442"/>
              <a:gd name="adj2" fmla="val 34918"/>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400" dirty="0" smtClean="0"/>
              <a:t>コンセントの位置は？</a:t>
            </a:r>
            <a:endParaRPr kumimoji="1" lang="en-US" altLang="ja-JP" sz="1400" dirty="0" smtClean="0"/>
          </a:p>
          <a:p>
            <a:r>
              <a:rPr lang="ja-JP" altLang="en-US" sz="1400" dirty="0"/>
              <a:t>テレビ</a:t>
            </a:r>
            <a:r>
              <a:rPr lang="ja-JP" altLang="en-US" sz="1400" dirty="0" smtClean="0"/>
              <a:t>の位置は？</a:t>
            </a:r>
            <a:endParaRPr kumimoji="1" lang="ja-JP" altLang="en-US" sz="1400" dirty="0"/>
          </a:p>
        </p:txBody>
      </p:sp>
      <p:pic>
        <p:nvPicPr>
          <p:cNvPr id="10" name="Picture 2" descr="C:\Users\kyusuke\AppData\Local\Microsoft\Windows\Temporary Internet Files\Content.IE5\152AN4O0\MC90043394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698" y="5337216"/>
            <a:ext cx="828000" cy="82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kyusuke\AppData\Local\Microsoft\Windows\Temporary Internet Files\Content.IE5\G73XMKM7\MC90043164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9314" y="5373216"/>
            <a:ext cx="756000" cy="756000"/>
          </a:xfrm>
          <a:prstGeom prst="rect">
            <a:avLst/>
          </a:prstGeom>
          <a:noFill/>
          <a:extLst>
            <a:ext uri="{909E8E84-426E-40DD-AFC4-6F175D3DCCD1}">
              <a14:hiddenFill xmlns:a14="http://schemas.microsoft.com/office/drawing/2010/main">
                <a:solidFill>
                  <a:srgbClr val="FFFFFF"/>
                </a:solidFill>
              </a14:hiddenFill>
            </a:ext>
          </a:extLst>
        </p:spPr>
      </p:pic>
      <p:sp>
        <p:nvSpPr>
          <p:cNvPr id="12" name="四角形吹き出し 11"/>
          <p:cNvSpPr/>
          <p:nvPr/>
        </p:nvSpPr>
        <p:spPr>
          <a:xfrm>
            <a:off x="371082" y="4833160"/>
            <a:ext cx="1872000" cy="1080120"/>
          </a:xfrm>
          <a:prstGeom prst="wedgeRectCallout">
            <a:avLst>
              <a:gd name="adj1" fmla="val 67080"/>
              <a:gd name="adj2" fmla="val 19520"/>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400" dirty="0" smtClean="0"/>
              <a:t>？？</a:t>
            </a:r>
            <a:endParaRPr kumimoji="1" lang="en-US" altLang="ja-JP" sz="1400" dirty="0" smtClean="0"/>
          </a:p>
          <a:p>
            <a:r>
              <a:rPr lang="ja-JP" altLang="en-US" sz="1400" dirty="0"/>
              <a:t>わかりません</a:t>
            </a:r>
            <a:endParaRPr kumimoji="1" lang="ja-JP" altLang="en-US" sz="1400" dirty="0"/>
          </a:p>
        </p:txBody>
      </p:sp>
      <p:sp>
        <p:nvSpPr>
          <p:cNvPr id="13" name="四角形吹き出し 12"/>
          <p:cNvSpPr/>
          <p:nvPr/>
        </p:nvSpPr>
        <p:spPr>
          <a:xfrm>
            <a:off x="7211842" y="4833160"/>
            <a:ext cx="1800000" cy="1080120"/>
          </a:xfrm>
          <a:prstGeom prst="wedgeRectCallout">
            <a:avLst>
              <a:gd name="adj1" fmla="val -79442"/>
              <a:gd name="adj2" fmla="val 34918"/>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smtClean="0"/>
              <a:t>水道の配管は？</a:t>
            </a:r>
            <a:endParaRPr kumimoji="1" lang="en-US" altLang="ja-JP" sz="1400" dirty="0" smtClean="0"/>
          </a:p>
          <a:p>
            <a:pPr algn="ctr"/>
            <a:r>
              <a:rPr kumimoji="1" lang="ja-JP" altLang="en-US" sz="1400" dirty="0" smtClean="0"/>
              <a:t>配線の仕方は？</a:t>
            </a:r>
            <a:endParaRPr kumimoji="1" lang="ja-JP" altLang="en-US" sz="1400" dirty="0"/>
          </a:p>
        </p:txBody>
      </p:sp>
      <p:cxnSp>
        <p:nvCxnSpPr>
          <p:cNvPr id="7" name="直線矢印コネクタ 6"/>
          <p:cNvCxnSpPr/>
          <p:nvPr/>
        </p:nvCxnSpPr>
        <p:spPr>
          <a:xfrm flipH="1">
            <a:off x="3419872" y="3429000"/>
            <a:ext cx="22322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flipH="1">
            <a:off x="3419872" y="5589240"/>
            <a:ext cx="22322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a:off x="3419872" y="3717032"/>
            <a:ext cx="22322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a:off x="3419872" y="5877272"/>
            <a:ext cx="22322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4067944" y="3068960"/>
            <a:ext cx="1080120" cy="369332"/>
          </a:xfrm>
          <a:prstGeom prst="rect">
            <a:avLst/>
          </a:prstGeom>
          <a:noFill/>
        </p:spPr>
        <p:txBody>
          <a:bodyPr wrap="square" rtlCol="0">
            <a:spAutoFit/>
          </a:bodyPr>
          <a:lstStyle/>
          <a:p>
            <a:pPr algn="ctr"/>
            <a:r>
              <a:rPr lang="ja-JP" altLang="en-US" dirty="0"/>
              <a:t>質問</a:t>
            </a:r>
            <a:endParaRPr kumimoji="1" lang="ja-JP" altLang="en-US" dirty="0"/>
          </a:p>
        </p:txBody>
      </p:sp>
      <p:sp>
        <p:nvSpPr>
          <p:cNvPr id="19" name="テキスト ボックス 18"/>
          <p:cNvSpPr txBox="1"/>
          <p:nvPr/>
        </p:nvSpPr>
        <p:spPr>
          <a:xfrm>
            <a:off x="3995936" y="5219908"/>
            <a:ext cx="1080120" cy="369332"/>
          </a:xfrm>
          <a:prstGeom prst="rect">
            <a:avLst/>
          </a:prstGeom>
          <a:noFill/>
        </p:spPr>
        <p:txBody>
          <a:bodyPr wrap="square" rtlCol="0">
            <a:spAutoFit/>
          </a:bodyPr>
          <a:lstStyle/>
          <a:p>
            <a:pPr algn="ctr"/>
            <a:r>
              <a:rPr lang="ja-JP" altLang="en-US" dirty="0"/>
              <a:t>質問</a:t>
            </a:r>
            <a:endParaRPr kumimoji="1" lang="ja-JP" altLang="en-US" dirty="0"/>
          </a:p>
        </p:txBody>
      </p:sp>
      <p:sp>
        <p:nvSpPr>
          <p:cNvPr id="20" name="テキスト ボックス 19"/>
          <p:cNvSpPr txBox="1"/>
          <p:nvPr/>
        </p:nvSpPr>
        <p:spPr>
          <a:xfrm>
            <a:off x="4049826" y="3706395"/>
            <a:ext cx="1080120" cy="369332"/>
          </a:xfrm>
          <a:prstGeom prst="rect">
            <a:avLst/>
          </a:prstGeom>
          <a:noFill/>
        </p:spPr>
        <p:txBody>
          <a:bodyPr wrap="square" rtlCol="0">
            <a:spAutoFit/>
          </a:bodyPr>
          <a:lstStyle/>
          <a:p>
            <a:pPr algn="ctr"/>
            <a:r>
              <a:rPr lang="ja-JP" altLang="en-US" dirty="0"/>
              <a:t>要望</a:t>
            </a:r>
            <a:endParaRPr kumimoji="1" lang="ja-JP" altLang="en-US" dirty="0"/>
          </a:p>
        </p:txBody>
      </p:sp>
      <p:sp>
        <p:nvSpPr>
          <p:cNvPr id="21" name="テキスト ボックス 20"/>
          <p:cNvSpPr txBox="1"/>
          <p:nvPr/>
        </p:nvSpPr>
        <p:spPr>
          <a:xfrm>
            <a:off x="3995936" y="5877272"/>
            <a:ext cx="1080120" cy="369332"/>
          </a:xfrm>
          <a:prstGeom prst="rect">
            <a:avLst/>
          </a:prstGeom>
          <a:noFill/>
        </p:spPr>
        <p:txBody>
          <a:bodyPr wrap="square" rtlCol="0">
            <a:spAutoFit/>
          </a:bodyPr>
          <a:lstStyle/>
          <a:p>
            <a:pPr algn="ctr"/>
            <a:r>
              <a:rPr lang="ja-JP" altLang="en-US" dirty="0"/>
              <a:t>要望</a:t>
            </a:r>
            <a:endParaRPr kumimoji="1" lang="ja-JP" altLang="en-US" dirty="0"/>
          </a:p>
        </p:txBody>
      </p:sp>
    </p:spTree>
    <p:extLst>
      <p:ext uri="{BB962C8B-B14F-4D97-AF65-F5344CB8AC3E}">
        <p14:creationId xmlns:p14="http://schemas.microsoft.com/office/powerpoint/2010/main" val="120863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2" grpId="0" animBg="1"/>
      <p:bldP spid="13" grpId="0" animBg="1"/>
      <p:bldP spid="9"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外部設計とは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solidFill>
                  <a:srgbClr val="FF0000"/>
                </a:solidFill>
              </a:rPr>
              <a:t>外部から見た時</a:t>
            </a:r>
            <a:r>
              <a:rPr kumimoji="1" lang="ja-JP" altLang="en-US" dirty="0" smtClean="0"/>
              <a:t>のシステムの振る舞いや構成を定義する</a:t>
            </a:r>
            <a:endParaRPr kumimoji="1" lang="en-US" altLang="ja-JP" dirty="0" smtClean="0"/>
          </a:p>
          <a:p>
            <a:endParaRPr lang="en-US" altLang="ja-JP" dirty="0"/>
          </a:p>
          <a:p>
            <a:r>
              <a:rPr kumimoji="1" lang="ja-JP" altLang="en-US" dirty="0" smtClean="0"/>
              <a:t>システムを</a:t>
            </a:r>
            <a:r>
              <a:rPr kumimoji="1" lang="ja-JP" altLang="en-US" dirty="0" smtClean="0">
                <a:solidFill>
                  <a:srgbClr val="FF0000"/>
                </a:solidFill>
              </a:rPr>
              <a:t>マクロの視点</a:t>
            </a:r>
            <a:r>
              <a:rPr kumimoji="1" lang="ja-JP" altLang="en-US" dirty="0" smtClean="0"/>
              <a:t>で定義する工程</a:t>
            </a:r>
            <a:endParaRPr kumimoji="1" lang="en-US" altLang="ja-JP" dirty="0" smtClean="0"/>
          </a:p>
          <a:p>
            <a:endParaRPr lang="en-US" altLang="ja-JP" dirty="0"/>
          </a:p>
          <a:p>
            <a:r>
              <a:rPr kumimoji="1" lang="ja-JP" altLang="en-US" dirty="0" smtClean="0"/>
              <a:t>プログラムの書き方は</a:t>
            </a:r>
            <a:r>
              <a:rPr kumimoji="1" lang="ja-JP" altLang="en-US" dirty="0" smtClean="0">
                <a:solidFill>
                  <a:srgbClr val="FF0000"/>
                </a:solidFill>
              </a:rPr>
              <a:t>考えない</a:t>
            </a:r>
            <a:endParaRPr kumimoji="1" lang="en-US" altLang="ja-JP" dirty="0" smtClean="0">
              <a:solidFill>
                <a:srgbClr val="FF0000"/>
              </a:solidFill>
            </a:endParaRPr>
          </a:p>
          <a:p>
            <a:endParaRPr lang="en-US" altLang="ja-JP" dirty="0"/>
          </a:p>
          <a:p>
            <a:r>
              <a:rPr kumimoji="1" lang="ja-JP" altLang="en-US" dirty="0" smtClean="0"/>
              <a:t>システムの</a:t>
            </a:r>
            <a:r>
              <a:rPr kumimoji="1" lang="ja-JP" altLang="en-US" dirty="0" smtClean="0">
                <a:solidFill>
                  <a:srgbClr val="FF0000"/>
                </a:solidFill>
              </a:rPr>
              <a:t>機能</a:t>
            </a:r>
            <a:r>
              <a:rPr kumimoji="1" lang="ja-JP" altLang="en-US" dirty="0" smtClean="0"/>
              <a:t>を定義する</a:t>
            </a:r>
            <a:endParaRPr kumimoji="1" lang="en-US" altLang="ja-JP" dirty="0" smtClean="0"/>
          </a:p>
          <a:p>
            <a:endParaRPr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4142741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外部設計のボリューム</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システム提案書、開発計画書、要求定義書の内容を基に行う</a:t>
            </a:r>
            <a:endParaRPr kumimoji="1" lang="en-US" altLang="ja-JP" dirty="0" smtClean="0"/>
          </a:p>
          <a:p>
            <a:endParaRPr lang="en-US" altLang="ja-JP" dirty="0"/>
          </a:p>
          <a:p>
            <a:r>
              <a:rPr kumimoji="1" lang="ja-JP" altLang="en-US" dirty="0" smtClean="0"/>
              <a:t>かなり</a:t>
            </a:r>
            <a:r>
              <a:rPr kumimoji="1" lang="ja-JP" altLang="en-US" dirty="0" smtClean="0">
                <a:solidFill>
                  <a:srgbClr val="FF0000"/>
                </a:solidFill>
              </a:rPr>
              <a:t>詳細</a:t>
            </a:r>
            <a:r>
              <a:rPr kumimoji="1" lang="ja-JP" altLang="en-US" dirty="0" smtClean="0"/>
              <a:t>に、</a:t>
            </a:r>
            <a:r>
              <a:rPr kumimoji="1" lang="ja-JP" altLang="en-US" dirty="0" smtClean="0">
                <a:solidFill>
                  <a:srgbClr val="FF0000"/>
                </a:solidFill>
              </a:rPr>
              <a:t>矛盾なく</a:t>
            </a:r>
            <a:r>
              <a:rPr kumimoji="1" lang="ja-JP" altLang="en-US" dirty="0" smtClean="0"/>
              <a:t>作成することが必要</a:t>
            </a:r>
            <a:endParaRPr kumimoji="1" lang="en-US" altLang="ja-JP" dirty="0" smtClean="0"/>
          </a:p>
          <a:p>
            <a:endParaRPr lang="en-US" altLang="ja-JP" dirty="0"/>
          </a:p>
          <a:p>
            <a:r>
              <a:rPr kumimoji="1" lang="ja-JP" altLang="en-US" dirty="0" smtClean="0"/>
              <a:t>システムの持つ側面ごとに各種の</a:t>
            </a:r>
            <a:r>
              <a:rPr kumimoji="1" lang="ja-JP" altLang="en-US" dirty="0" smtClean="0">
                <a:solidFill>
                  <a:srgbClr val="FF0000"/>
                </a:solidFill>
              </a:rPr>
              <a:t>個別設計書</a:t>
            </a:r>
            <a:r>
              <a:rPr kumimoji="1" lang="ja-JP" altLang="en-US" dirty="0" smtClean="0"/>
              <a:t>を作成</a:t>
            </a:r>
            <a:endParaRPr kumimoji="1" lang="en-US" altLang="ja-JP" dirty="0" smtClean="0"/>
          </a:p>
          <a:p>
            <a:endParaRPr lang="en-US" altLang="ja-JP" dirty="0"/>
          </a:p>
          <a:p>
            <a:r>
              <a:rPr lang="ja-JP" altLang="en-US" dirty="0" smtClean="0"/>
              <a:t>例：コンパイラ</a:t>
            </a:r>
            <a:endParaRPr lang="en-US" altLang="ja-JP" dirty="0" smtClean="0"/>
          </a:p>
          <a:p>
            <a:pPr marL="274320" lvl="1" indent="0">
              <a:buNone/>
            </a:pPr>
            <a:r>
              <a:rPr lang="ja-JP" altLang="en-US" sz="2400" dirty="0"/>
              <a:t>プログラム</a:t>
            </a:r>
            <a:r>
              <a:rPr lang="ja-JP" altLang="en-US" sz="2400" dirty="0" smtClean="0"/>
              <a:t>行数：約</a:t>
            </a:r>
            <a:r>
              <a:rPr lang="en-US" altLang="ja-JP" sz="2400" dirty="0" smtClean="0"/>
              <a:t>10</a:t>
            </a:r>
            <a:r>
              <a:rPr lang="ja-JP" altLang="en-US" sz="2400" dirty="0" smtClean="0"/>
              <a:t>万行</a:t>
            </a:r>
            <a:endParaRPr lang="en-US" altLang="ja-JP" sz="2400" dirty="0" smtClean="0"/>
          </a:p>
          <a:p>
            <a:pPr marL="274320" lvl="1" indent="0">
              <a:buNone/>
            </a:pPr>
            <a:r>
              <a:rPr lang="ja-JP" altLang="en-US" sz="2400" dirty="0"/>
              <a:t>外部</a:t>
            </a:r>
            <a:r>
              <a:rPr lang="ja-JP" altLang="en-US" sz="2400" dirty="0" smtClean="0"/>
              <a:t>設計書：</a:t>
            </a:r>
            <a:r>
              <a:rPr lang="en-US" altLang="ja-JP" sz="2400" dirty="0" smtClean="0"/>
              <a:t>A4</a:t>
            </a:r>
            <a:r>
              <a:rPr lang="ja-JP" altLang="en-US" sz="2400" dirty="0" smtClean="0"/>
              <a:t>で</a:t>
            </a:r>
            <a:r>
              <a:rPr lang="en-US" altLang="ja-JP" sz="2400" dirty="0" smtClean="0">
                <a:solidFill>
                  <a:srgbClr val="FF0000"/>
                </a:solidFill>
              </a:rPr>
              <a:t>2000~2400</a:t>
            </a:r>
            <a:r>
              <a:rPr lang="ja-JP" altLang="en-US" sz="2400" dirty="0" smtClean="0"/>
              <a:t>ページ</a:t>
            </a:r>
            <a:endParaRPr lang="en-US" altLang="ja-JP" sz="2400" dirty="0" smtClean="0"/>
          </a:p>
        </p:txBody>
      </p:sp>
    </p:spTree>
    <p:extLst>
      <p:ext uri="{BB962C8B-B14F-4D97-AF65-F5344CB8AC3E}">
        <p14:creationId xmlns:p14="http://schemas.microsoft.com/office/powerpoint/2010/main" val="10536514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線コネクタ 15"/>
          <p:cNvCxnSpPr>
            <a:stCxn id="5" idx="6"/>
            <a:endCxn id="6" idx="2"/>
          </p:cNvCxnSpPr>
          <p:nvPr/>
        </p:nvCxnSpPr>
        <p:spPr>
          <a:xfrm>
            <a:off x="899592" y="4377549"/>
            <a:ext cx="7416824" cy="0"/>
          </a:xfrm>
          <a:prstGeom prst="line">
            <a:avLst/>
          </a:prstGeom>
        </p:spPr>
        <p:style>
          <a:lnRef idx="2">
            <a:schemeClr val="dk1"/>
          </a:lnRef>
          <a:fillRef idx="0">
            <a:schemeClr val="dk1"/>
          </a:fillRef>
          <a:effectRef idx="1">
            <a:schemeClr val="dk1"/>
          </a:effectRef>
          <a:fontRef idx="minor">
            <a:schemeClr val="tx1"/>
          </a:fontRef>
        </p:style>
      </p:cxnSp>
      <p:sp>
        <p:nvSpPr>
          <p:cNvPr id="2" name="タイトル 1"/>
          <p:cNvSpPr>
            <a:spLocks noGrp="1"/>
          </p:cNvSpPr>
          <p:nvPr>
            <p:ph type="title"/>
          </p:nvPr>
        </p:nvSpPr>
        <p:spPr/>
        <p:txBody>
          <a:bodyPr/>
          <a:lstStyle/>
          <a:p>
            <a:r>
              <a:rPr kumimoji="1" lang="ja-JP" altLang="en-US" dirty="0" smtClean="0"/>
              <a:t>作成手順</a:t>
            </a:r>
            <a:endParaRPr kumimoji="1" lang="ja-JP" altLang="en-US" dirty="0"/>
          </a:p>
        </p:txBody>
      </p:sp>
      <p:sp>
        <p:nvSpPr>
          <p:cNvPr id="5" name="円/楕円 4"/>
          <p:cNvSpPr/>
          <p:nvPr/>
        </p:nvSpPr>
        <p:spPr>
          <a:xfrm>
            <a:off x="107504" y="2839311"/>
            <a:ext cx="792088" cy="3076476"/>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開始</a:t>
            </a:r>
            <a:endParaRPr kumimoji="1" lang="ja-JP" altLang="en-US" dirty="0">
              <a:solidFill>
                <a:schemeClr val="tx1"/>
              </a:solidFill>
            </a:endParaRPr>
          </a:p>
        </p:txBody>
      </p:sp>
      <p:sp>
        <p:nvSpPr>
          <p:cNvPr id="6" name="円/楕円 5"/>
          <p:cNvSpPr/>
          <p:nvPr/>
        </p:nvSpPr>
        <p:spPr>
          <a:xfrm>
            <a:off x="8316416" y="2839311"/>
            <a:ext cx="792088" cy="3076476"/>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終了</a:t>
            </a:r>
            <a:endParaRPr kumimoji="1" lang="ja-JP" altLang="en-US" dirty="0">
              <a:solidFill>
                <a:schemeClr val="tx1"/>
              </a:solidFill>
            </a:endParaRPr>
          </a:p>
        </p:txBody>
      </p:sp>
      <p:sp>
        <p:nvSpPr>
          <p:cNvPr id="7" name="正方形/長方形 6"/>
          <p:cNvSpPr/>
          <p:nvPr/>
        </p:nvSpPr>
        <p:spPr>
          <a:xfrm>
            <a:off x="1115616" y="2401990"/>
            <a:ext cx="576064" cy="42673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業</a:t>
            </a:r>
            <a:endParaRPr kumimoji="1" lang="en-US" altLang="ja-JP" dirty="0" smtClean="0">
              <a:solidFill>
                <a:schemeClr val="tx1"/>
              </a:solidFill>
            </a:endParaRPr>
          </a:p>
          <a:p>
            <a:pPr algn="ctr"/>
            <a:r>
              <a:rPr kumimoji="1" lang="ja-JP" altLang="en-US" dirty="0" smtClean="0">
                <a:solidFill>
                  <a:schemeClr val="tx1"/>
                </a:solidFill>
              </a:rPr>
              <a:t>務</a:t>
            </a:r>
            <a:r>
              <a:rPr lang="ja-JP" altLang="en-US" dirty="0" smtClean="0">
                <a:solidFill>
                  <a:schemeClr val="tx1"/>
                </a:solidFill>
              </a:rPr>
              <a:t>フ</a:t>
            </a:r>
            <a:endParaRPr lang="en-US" altLang="ja-JP" dirty="0" smtClean="0">
              <a:solidFill>
                <a:schemeClr val="tx1"/>
              </a:solidFill>
            </a:endParaRPr>
          </a:p>
          <a:p>
            <a:pPr algn="ctr"/>
            <a:r>
              <a:rPr lang="ja-JP" altLang="en-US" dirty="0" smtClean="0">
                <a:solidFill>
                  <a:schemeClr val="tx1"/>
                </a:solidFill>
              </a:rPr>
              <a:t>ロ</a:t>
            </a:r>
            <a:r>
              <a:rPr kumimoji="1" lang="ja-JP" altLang="en-US" dirty="0" smtClean="0">
                <a:solidFill>
                  <a:schemeClr val="tx1"/>
                </a:solidFill>
              </a:rPr>
              <a:t>｜</a:t>
            </a:r>
            <a:endParaRPr kumimoji="1" lang="ja-JP" altLang="en-US" dirty="0">
              <a:solidFill>
                <a:schemeClr val="tx1"/>
              </a:solidFill>
            </a:endParaRPr>
          </a:p>
        </p:txBody>
      </p:sp>
      <p:sp>
        <p:nvSpPr>
          <p:cNvPr id="8" name="正方形/長方形 7"/>
          <p:cNvSpPr/>
          <p:nvPr/>
        </p:nvSpPr>
        <p:spPr>
          <a:xfrm>
            <a:off x="4644008" y="2401990"/>
            <a:ext cx="576064" cy="42673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論理デ｜タ設計</a:t>
            </a:r>
            <a:endParaRPr kumimoji="1" lang="ja-JP" altLang="en-US" dirty="0">
              <a:solidFill>
                <a:schemeClr val="tx1"/>
              </a:solidFill>
            </a:endParaRPr>
          </a:p>
        </p:txBody>
      </p:sp>
      <p:sp>
        <p:nvSpPr>
          <p:cNvPr id="9" name="正方形/長方形 8"/>
          <p:cNvSpPr/>
          <p:nvPr/>
        </p:nvSpPr>
        <p:spPr>
          <a:xfrm>
            <a:off x="5580112" y="2401990"/>
            <a:ext cx="576064" cy="42673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システムイ　ン　タ　　</a:t>
            </a:r>
            <a:r>
              <a:rPr kumimoji="1" lang="en-US" altLang="ja-JP" dirty="0" smtClean="0">
                <a:solidFill>
                  <a:schemeClr val="tx1"/>
                </a:solidFill>
              </a:rPr>
              <a:t>|</a:t>
            </a:r>
            <a:r>
              <a:rPr kumimoji="1" lang="ja-JP" altLang="en-US" dirty="0" smtClean="0">
                <a:solidFill>
                  <a:schemeClr val="tx1"/>
                </a:solidFill>
              </a:rPr>
              <a:t>フ　ェ　イス設計</a:t>
            </a:r>
            <a:endParaRPr kumimoji="1" lang="ja-JP" altLang="en-US" dirty="0">
              <a:solidFill>
                <a:schemeClr val="tx1"/>
              </a:solidFill>
            </a:endParaRPr>
          </a:p>
        </p:txBody>
      </p:sp>
      <p:sp>
        <p:nvSpPr>
          <p:cNvPr id="10" name="正方形/長方形 9"/>
          <p:cNvSpPr/>
          <p:nvPr/>
        </p:nvSpPr>
        <p:spPr>
          <a:xfrm>
            <a:off x="6516216" y="2401990"/>
            <a:ext cx="576064" cy="42673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外部設計と　し　て　と　り　ま　とめる</a:t>
            </a:r>
            <a:endParaRPr kumimoji="1" lang="ja-JP" altLang="en-US" dirty="0">
              <a:solidFill>
                <a:schemeClr val="tx1"/>
              </a:solidFill>
            </a:endParaRPr>
          </a:p>
        </p:txBody>
      </p:sp>
      <p:sp>
        <p:nvSpPr>
          <p:cNvPr id="11" name="正方形/長方形 10"/>
          <p:cNvSpPr/>
          <p:nvPr/>
        </p:nvSpPr>
        <p:spPr>
          <a:xfrm>
            <a:off x="7452320" y="2401990"/>
            <a:ext cx="576064" cy="42673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レビ　ュ｜</a:t>
            </a:r>
            <a:endParaRPr kumimoji="1" lang="ja-JP" altLang="en-US" dirty="0">
              <a:solidFill>
                <a:schemeClr val="tx1"/>
              </a:solidFill>
            </a:endParaRPr>
          </a:p>
        </p:txBody>
      </p:sp>
      <p:sp>
        <p:nvSpPr>
          <p:cNvPr id="12" name="正方形/長方形 11"/>
          <p:cNvSpPr/>
          <p:nvPr/>
        </p:nvSpPr>
        <p:spPr>
          <a:xfrm>
            <a:off x="2843808" y="2401990"/>
            <a:ext cx="576064" cy="42673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画面</a:t>
            </a:r>
            <a:endParaRPr kumimoji="1" lang="en-US" altLang="ja-JP" dirty="0" smtClean="0">
              <a:solidFill>
                <a:schemeClr val="tx1"/>
              </a:solidFill>
            </a:endParaRPr>
          </a:p>
          <a:p>
            <a:pPr algn="ctr"/>
            <a:r>
              <a:rPr lang="ja-JP" altLang="en-US" dirty="0" smtClean="0">
                <a:solidFill>
                  <a:schemeClr val="tx1"/>
                </a:solidFill>
              </a:rPr>
              <a:t>や帳票のレ　イアウ　ト　の作成</a:t>
            </a:r>
            <a:endParaRPr kumimoji="1" lang="ja-JP" altLang="en-US" dirty="0">
              <a:solidFill>
                <a:schemeClr val="tx1"/>
              </a:solidFill>
            </a:endParaRPr>
          </a:p>
        </p:txBody>
      </p:sp>
      <p:sp>
        <p:nvSpPr>
          <p:cNvPr id="13" name="正方形/長方形 12"/>
          <p:cNvSpPr/>
          <p:nvPr/>
        </p:nvSpPr>
        <p:spPr>
          <a:xfrm>
            <a:off x="3707904" y="2420888"/>
            <a:ext cx="576064" cy="42673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コ｜　ド　設計</a:t>
            </a:r>
            <a:endParaRPr kumimoji="1" lang="ja-JP" altLang="en-US" dirty="0">
              <a:solidFill>
                <a:schemeClr val="tx1"/>
              </a:solidFill>
            </a:endParaRPr>
          </a:p>
        </p:txBody>
      </p:sp>
      <p:sp>
        <p:nvSpPr>
          <p:cNvPr id="14" name="正方形/長方形 13"/>
          <p:cNvSpPr/>
          <p:nvPr/>
        </p:nvSpPr>
        <p:spPr>
          <a:xfrm>
            <a:off x="1979712" y="2401990"/>
            <a:ext cx="576064" cy="42673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サブシステムへの分割</a:t>
            </a:r>
            <a:endParaRPr kumimoji="1" lang="ja-JP" altLang="en-US" dirty="0">
              <a:solidFill>
                <a:schemeClr val="tx1"/>
              </a:solidFill>
            </a:endParaRPr>
          </a:p>
        </p:txBody>
      </p:sp>
      <p:sp>
        <p:nvSpPr>
          <p:cNvPr id="17" name="テキスト ボックス 16"/>
          <p:cNvSpPr txBox="1"/>
          <p:nvPr/>
        </p:nvSpPr>
        <p:spPr>
          <a:xfrm>
            <a:off x="503548" y="1340768"/>
            <a:ext cx="8028892" cy="830997"/>
          </a:xfrm>
          <a:prstGeom prst="rect">
            <a:avLst/>
          </a:prstGeom>
          <a:noFill/>
        </p:spPr>
        <p:txBody>
          <a:bodyPr wrap="square" rtlCol="0">
            <a:spAutoFit/>
          </a:bodyPr>
          <a:lstStyle/>
          <a:p>
            <a:r>
              <a:rPr lang="ja-JP" altLang="en-US" sz="2400" dirty="0" smtClean="0"/>
              <a:t>まず、</a:t>
            </a:r>
            <a:r>
              <a:rPr lang="ja-JP" altLang="en-US" sz="2400" dirty="0" smtClean="0">
                <a:solidFill>
                  <a:srgbClr val="FF0000"/>
                </a:solidFill>
              </a:rPr>
              <a:t>個別設計書</a:t>
            </a:r>
            <a:r>
              <a:rPr lang="ja-JP" altLang="en-US" sz="2400" dirty="0" smtClean="0"/>
              <a:t>を作り、最後にそれらを</a:t>
            </a:r>
            <a:r>
              <a:rPr lang="ja-JP" altLang="en-US" sz="2400" dirty="0" smtClean="0">
                <a:solidFill>
                  <a:srgbClr val="FF0000"/>
                </a:solidFill>
              </a:rPr>
              <a:t>外部設計書としてとりまとめる</a:t>
            </a:r>
            <a:r>
              <a:rPr lang="ja-JP" altLang="en-US" sz="2400" dirty="0" smtClean="0"/>
              <a:t>、という流れで作成します。</a:t>
            </a:r>
            <a:endParaRPr kumimoji="1" lang="ja-JP" altLang="en-US" sz="2400" dirty="0"/>
          </a:p>
        </p:txBody>
      </p:sp>
    </p:spTree>
    <p:extLst>
      <p:ext uri="{BB962C8B-B14F-4D97-AF65-F5344CB8AC3E}">
        <p14:creationId xmlns:p14="http://schemas.microsoft.com/office/powerpoint/2010/main" val="20562432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業務フローの作成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solidFill>
                  <a:srgbClr val="FF0000"/>
                </a:solidFill>
              </a:rPr>
              <a:t>システム化の対象</a:t>
            </a:r>
            <a:r>
              <a:rPr kumimoji="1" lang="ja-JP" altLang="en-US" dirty="0" smtClean="0"/>
              <a:t>である業務を把握するために作成</a:t>
            </a:r>
            <a:endParaRPr kumimoji="1" lang="en-US" altLang="ja-JP" dirty="0" smtClean="0"/>
          </a:p>
          <a:p>
            <a:endParaRPr lang="en-US" altLang="ja-JP" dirty="0"/>
          </a:p>
          <a:p>
            <a:r>
              <a:rPr kumimoji="1" lang="ja-JP" altLang="en-US" dirty="0" smtClean="0"/>
              <a:t>新システムの導入により</a:t>
            </a:r>
            <a:endParaRPr kumimoji="1" lang="en-US" altLang="ja-JP" dirty="0" smtClean="0"/>
          </a:p>
          <a:p>
            <a:pPr lvl="1">
              <a:buFont typeface="Wingdings" panose="05000000000000000000" pitchFamily="2" charset="2"/>
              <a:buChar char="Ø"/>
            </a:pPr>
            <a:r>
              <a:rPr lang="ja-JP" altLang="en-US" sz="2400" dirty="0"/>
              <a:t>業務</a:t>
            </a:r>
            <a:r>
              <a:rPr lang="ja-JP" altLang="en-US" sz="2400" dirty="0" smtClean="0"/>
              <a:t>の</a:t>
            </a:r>
            <a:r>
              <a:rPr lang="ja-JP" altLang="en-US" sz="2400" dirty="0">
                <a:solidFill>
                  <a:srgbClr val="FF0000"/>
                </a:solidFill>
              </a:rPr>
              <a:t>どこの部分</a:t>
            </a:r>
            <a:r>
              <a:rPr lang="ja-JP" altLang="en-US" sz="2400" dirty="0" smtClean="0"/>
              <a:t>が置き換わるのか</a:t>
            </a:r>
            <a:endParaRPr lang="en-US" altLang="ja-JP" sz="2400" dirty="0" smtClean="0"/>
          </a:p>
          <a:p>
            <a:pPr lvl="1">
              <a:buFont typeface="Wingdings" panose="05000000000000000000" pitchFamily="2" charset="2"/>
              <a:buChar char="Ø"/>
            </a:pPr>
            <a:r>
              <a:rPr lang="ja-JP" altLang="en-US" sz="2400" dirty="0"/>
              <a:t>業務</a:t>
            </a:r>
            <a:r>
              <a:rPr lang="ja-JP" altLang="en-US" sz="2400" dirty="0" smtClean="0"/>
              <a:t>の</a:t>
            </a:r>
            <a:r>
              <a:rPr lang="ja-JP" altLang="en-US" sz="2400" dirty="0" smtClean="0">
                <a:solidFill>
                  <a:srgbClr val="FF0000"/>
                </a:solidFill>
              </a:rPr>
              <a:t>どのように</a:t>
            </a:r>
            <a:r>
              <a:rPr lang="ja-JP" altLang="en-US" sz="2400" dirty="0" smtClean="0"/>
              <a:t>変わるか</a:t>
            </a:r>
            <a:endParaRPr lang="en-US" altLang="ja-JP" sz="2400" dirty="0"/>
          </a:p>
          <a:p>
            <a:pPr lvl="1">
              <a:buFont typeface="Wingdings" panose="05000000000000000000" pitchFamily="2" charset="2"/>
              <a:buChar char="Ø"/>
            </a:pPr>
            <a:endParaRPr lang="en-US" altLang="ja-JP" sz="2400" dirty="0" smtClean="0"/>
          </a:p>
          <a:p>
            <a:r>
              <a:rPr lang="ja-JP" altLang="en-US" dirty="0" smtClean="0"/>
              <a:t>日本語で書くのでなく、図で表現します。</a:t>
            </a:r>
            <a:endParaRPr lang="en-US" altLang="ja-JP" dirty="0" smtClean="0"/>
          </a:p>
          <a:p>
            <a:endParaRPr lang="en-US" altLang="ja-JP" dirty="0"/>
          </a:p>
          <a:p>
            <a:r>
              <a:rPr lang="ja-JP" altLang="en-US" dirty="0" smtClean="0"/>
              <a:t>標準的な図法：</a:t>
            </a:r>
            <a:r>
              <a:rPr lang="en-US" altLang="ja-JP" dirty="0" smtClean="0"/>
              <a:t>DFD(Data Flow Diagram)</a:t>
            </a:r>
            <a:r>
              <a:rPr lang="ja-JP" altLang="en-US" dirty="0" smtClean="0"/>
              <a:t>など</a:t>
            </a:r>
            <a:endParaRPr lang="en-US" altLang="ja-JP" dirty="0" smtClean="0"/>
          </a:p>
        </p:txBody>
      </p:sp>
    </p:spTree>
    <p:extLst>
      <p:ext uri="{BB962C8B-B14F-4D97-AF65-F5344CB8AC3E}">
        <p14:creationId xmlns:p14="http://schemas.microsoft.com/office/powerpoint/2010/main" val="4004176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DFD(Data Flow Diagram)</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データの発生、データの流れ、その中で行われる処理などを書き表すのに適しています。</a:t>
            </a:r>
            <a:endParaRPr kumimoji="1" lang="en-US" altLang="ja-JP" dirty="0" smtClean="0"/>
          </a:p>
          <a:p>
            <a:r>
              <a:rPr lang="ja-JP" altLang="en-US" dirty="0" smtClean="0"/>
              <a:t>「申込書は、受付デスクで記入項目に漏れや誤記がないかどうかを申込者に確認した後、営業部の</a:t>
            </a:r>
            <a:r>
              <a:rPr lang="en-US" altLang="ja-JP" dirty="0" smtClean="0"/>
              <a:t>PC</a:t>
            </a:r>
            <a:r>
              <a:rPr lang="ja-JP" altLang="en-US" dirty="0" smtClean="0"/>
              <a:t>上の台帳に入力する」</a:t>
            </a:r>
            <a:endParaRPr lang="en-US" altLang="ja-JP" dirty="0" smtClean="0"/>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7624" y="3859447"/>
            <a:ext cx="6660232" cy="2727907"/>
          </a:xfrm>
          <a:prstGeom prst="rect">
            <a:avLst/>
          </a:prstGeom>
        </p:spPr>
      </p:pic>
    </p:spTree>
    <p:extLst>
      <p:ext uri="{BB962C8B-B14F-4D97-AF65-F5344CB8AC3E}">
        <p14:creationId xmlns:p14="http://schemas.microsoft.com/office/powerpoint/2010/main" val="35206000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サブシステムへの分割</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システムをいくつかのサブシステムに分割し、</a:t>
            </a:r>
            <a:r>
              <a:rPr kumimoji="1" lang="ja-JP" altLang="en-US" dirty="0" smtClean="0">
                <a:solidFill>
                  <a:srgbClr val="FF0000"/>
                </a:solidFill>
              </a:rPr>
              <a:t>サブシステム単位で開発する</a:t>
            </a:r>
            <a:r>
              <a:rPr kumimoji="1" lang="ja-JP" altLang="en-US" dirty="0" smtClean="0"/>
              <a:t>のが基本</a:t>
            </a:r>
            <a:endParaRPr kumimoji="1" lang="en-US" altLang="ja-JP" dirty="0" smtClean="0"/>
          </a:p>
          <a:p>
            <a:endParaRPr lang="en-US" altLang="ja-JP" dirty="0"/>
          </a:p>
          <a:p>
            <a:r>
              <a:rPr kumimoji="1" lang="ja-JP" altLang="en-US" dirty="0" smtClean="0"/>
              <a:t>業務フローを基にして</a:t>
            </a:r>
            <a:r>
              <a:rPr lang="ja-JP" altLang="en-US" dirty="0" smtClean="0"/>
              <a:t>、</a:t>
            </a:r>
            <a:r>
              <a:rPr lang="ja-JP" altLang="en-US" dirty="0" smtClean="0">
                <a:solidFill>
                  <a:srgbClr val="FF0000"/>
                </a:solidFill>
              </a:rPr>
              <a:t>作業単位</a:t>
            </a:r>
            <a:r>
              <a:rPr lang="ja-JP" altLang="en-US" dirty="0" smtClean="0"/>
              <a:t>や</a:t>
            </a:r>
            <a:r>
              <a:rPr lang="ja-JP" altLang="en-US" dirty="0" smtClean="0">
                <a:solidFill>
                  <a:srgbClr val="FF0000"/>
                </a:solidFill>
              </a:rPr>
              <a:t>開発効率</a:t>
            </a:r>
            <a:r>
              <a:rPr lang="ja-JP" altLang="en-US" dirty="0" smtClean="0"/>
              <a:t>を考慮して行う。</a:t>
            </a:r>
            <a:endParaRPr lang="en-US" altLang="ja-JP" dirty="0" smtClean="0"/>
          </a:p>
          <a:p>
            <a:endParaRPr kumimoji="1" lang="en-US" altLang="ja-JP" dirty="0"/>
          </a:p>
          <a:p>
            <a:r>
              <a:rPr kumimoji="1" lang="ja-JP" altLang="en-US" dirty="0" smtClean="0"/>
              <a:t>大きなシステムではサブシステムの中に複数の機能が含まれている場合</a:t>
            </a:r>
            <a:r>
              <a:rPr kumimoji="1" lang="ja-JP" altLang="en-US" dirty="0" smtClean="0">
                <a:solidFill>
                  <a:srgbClr val="FF0000"/>
                </a:solidFill>
              </a:rPr>
              <a:t>さらに分割する</a:t>
            </a:r>
            <a:r>
              <a:rPr kumimoji="1" lang="ja-JP" altLang="en-US" dirty="0" smtClean="0"/>
              <a:t>のが一般的です。</a:t>
            </a:r>
            <a:endParaRPr kumimoji="1" lang="en-US" altLang="ja-JP" dirty="0" smtClean="0"/>
          </a:p>
        </p:txBody>
      </p:sp>
    </p:spTree>
    <p:extLst>
      <p:ext uri="{BB962C8B-B14F-4D97-AF65-F5344CB8AC3E}">
        <p14:creationId xmlns:p14="http://schemas.microsoft.com/office/powerpoint/2010/main" val="242919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画面と帳票のレイアウトの作成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画面レイアウト</a:t>
            </a:r>
            <a:endParaRPr kumimoji="1" lang="en-US" altLang="ja-JP" dirty="0" smtClean="0"/>
          </a:p>
          <a:p>
            <a:pPr lvl="1">
              <a:buFont typeface="Wingdings" panose="05000000000000000000" pitchFamily="2" charset="2"/>
              <a:buChar char="Ø"/>
            </a:pPr>
            <a:r>
              <a:rPr lang="ja-JP" altLang="en-US" sz="2400" dirty="0" smtClean="0"/>
              <a:t>ディスプレイに表示する画面の構成</a:t>
            </a:r>
            <a:endParaRPr lang="en-US" altLang="ja-JP" sz="2400" dirty="0"/>
          </a:p>
          <a:p>
            <a:pPr lvl="1">
              <a:buFont typeface="Wingdings" panose="05000000000000000000" pitchFamily="2" charset="2"/>
              <a:buChar char="Ø"/>
            </a:pPr>
            <a:r>
              <a:rPr kumimoji="1" lang="ja-JP" altLang="en-US" sz="2400" dirty="0" smtClean="0">
                <a:solidFill>
                  <a:srgbClr val="FF0000"/>
                </a:solidFill>
              </a:rPr>
              <a:t>双方向性</a:t>
            </a:r>
            <a:r>
              <a:rPr kumimoji="1" lang="ja-JP" altLang="en-US" sz="2400" dirty="0" smtClean="0"/>
              <a:t>を持つので複雑</a:t>
            </a:r>
            <a:endParaRPr lang="en-US" altLang="ja-JP" sz="2400" dirty="0"/>
          </a:p>
          <a:p>
            <a:pPr lvl="1">
              <a:buFont typeface="Wingdings" panose="05000000000000000000" pitchFamily="2" charset="2"/>
              <a:buChar char="Ø"/>
            </a:pPr>
            <a:r>
              <a:rPr kumimoji="1" lang="ja-JP" altLang="en-US" sz="2400" dirty="0" smtClean="0"/>
              <a:t>画面の遷移など</a:t>
            </a:r>
            <a:r>
              <a:rPr kumimoji="1" lang="ja-JP" altLang="en-US" sz="2400" dirty="0" smtClean="0">
                <a:solidFill>
                  <a:srgbClr val="FF0000"/>
                </a:solidFill>
              </a:rPr>
              <a:t>もれなく</a:t>
            </a:r>
            <a:r>
              <a:rPr kumimoji="1" lang="ja-JP" altLang="en-US" sz="2400" dirty="0" smtClean="0"/>
              <a:t>記述することが必要</a:t>
            </a:r>
            <a:endParaRPr kumimoji="1" lang="en-US" altLang="ja-JP" sz="2400" dirty="0" smtClean="0"/>
          </a:p>
          <a:p>
            <a:pPr lvl="1">
              <a:buFont typeface="Wingdings" panose="05000000000000000000" pitchFamily="2" charset="2"/>
              <a:buChar char="Ø"/>
            </a:pPr>
            <a:endParaRPr kumimoji="1" lang="en-US" altLang="ja-JP" sz="2400" dirty="0" smtClean="0"/>
          </a:p>
          <a:p>
            <a:pPr marL="274320" lvl="1" indent="0">
              <a:buNone/>
            </a:pPr>
            <a:endParaRPr kumimoji="1" lang="en-US" altLang="ja-JP" dirty="0" smtClean="0"/>
          </a:p>
          <a:p>
            <a:r>
              <a:rPr lang="ja-JP" altLang="en-US" dirty="0"/>
              <a:t>帳票</a:t>
            </a:r>
            <a:r>
              <a:rPr lang="ja-JP" altLang="en-US" dirty="0" smtClean="0"/>
              <a:t>レイアウト</a:t>
            </a:r>
            <a:endParaRPr lang="en-US" altLang="ja-JP" dirty="0" smtClean="0"/>
          </a:p>
          <a:p>
            <a:pPr lvl="1">
              <a:buFont typeface="Wingdings" panose="05000000000000000000" pitchFamily="2" charset="2"/>
              <a:buChar char="Ø"/>
            </a:pPr>
            <a:r>
              <a:rPr kumimoji="1" lang="ja-JP" altLang="en-US" sz="2400" dirty="0"/>
              <a:t>帳票</a:t>
            </a:r>
            <a:r>
              <a:rPr kumimoji="1" lang="ja-JP" altLang="en-US" sz="2400" dirty="0" smtClean="0"/>
              <a:t>のデザイン</a:t>
            </a:r>
            <a:endParaRPr kumimoji="1" lang="en-US" altLang="ja-JP" sz="2400" dirty="0" smtClean="0"/>
          </a:p>
          <a:p>
            <a:pPr lvl="1">
              <a:buFont typeface="Wingdings" panose="05000000000000000000" pitchFamily="2" charset="2"/>
              <a:buChar char="Ø"/>
            </a:pPr>
            <a:r>
              <a:rPr lang="ja-JP" altLang="en-US" sz="2400" dirty="0"/>
              <a:t>各項目</a:t>
            </a:r>
            <a:r>
              <a:rPr lang="ja-JP" altLang="en-US" sz="2400" dirty="0" smtClean="0"/>
              <a:t>の表示内容、桁数、データのタイプ</a:t>
            </a:r>
            <a:endParaRPr lang="en-US" altLang="ja-JP" sz="2400" dirty="0" smtClean="0"/>
          </a:p>
          <a:p>
            <a:pPr marL="274320" lvl="1" indent="0">
              <a:buNone/>
            </a:pPr>
            <a:endParaRPr lang="en-US" altLang="ja-JP" sz="2400" dirty="0" smtClean="0"/>
          </a:p>
        </p:txBody>
      </p:sp>
    </p:spTree>
    <p:extLst>
      <p:ext uri="{BB962C8B-B14F-4D97-AF65-F5344CB8AC3E}">
        <p14:creationId xmlns:p14="http://schemas.microsoft.com/office/powerpoint/2010/main" val="27441224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コード設計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コード化とは</a:t>
            </a:r>
            <a:endParaRPr kumimoji="1" lang="en-US" altLang="ja-JP" dirty="0" smtClean="0"/>
          </a:p>
          <a:p>
            <a:pPr marL="274320" lvl="1" indent="0">
              <a:buNone/>
            </a:pPr>
            <a:r>
              <a:rPr lang="ja-JP" altLang="en-US" sz="2400" dirty="0"/>
              <a:t>ある</a:t>
            </a:r>
            <a:r>
              <a:rPr lang="ja-JP" altLang="en-US" sz="2400" dirty="0" smtClean="0"/>
              <a:t>内容に対して、番号や英数記号で作った</a:t>
            </a:r>
            <a:r>
              <a:rPr lang="ja-JP" altLang="en-US" sz="2400" dirty="0" smtClean="0">
                <a:solidFill>
                  <a:srgbClr val="FF0000"/>
                </a:solidFill>
              </a:rPr>
              <a:t>特定のコードを割り当てる</a:t>
            </a:r>
            <a:r>
              <a:rPr lang="ja-JP" altLang="en-US" sz="2400" dirty="0" smtClean="0"/>
              <a:t>ことを意味します。</a:t>
            </a:r>
            <a:endParaRPr lang="en-US" altLang="ja-JP" sz="2400" dirty="0" smtClean="0"/>
          </a:p>
          <a:p>
            <a:pPr marL="274320" lvl="1" indent="0">
              <a:buNone/>
            </a:pPr>
            <a:r>
              <a:rPr kumimoji="1" lang="ja-JP" altLang="en-US" sz="2400" dirty="0" smtClean="0"/>
              <a:t>例：</a:t>
            </a:r>
            <a:endParaRPr kumimoji="1" lang="en-US" altLang="ja-JP" sz="2400" dirty="0" smtClean="0"/>
          </a:p>
          <a:p>
            <a:pPr marL="274320" lvl="1" indent="0">
              <a:buNone/>
            </a:pPr>
            <a:r>
              <a:rPr lang="ja-JP" altLang="en-US" sz="2400" dirty="0"/>
              <a:t>利用</a:t>
            </a:r>
            <a:r>
              <a:rPr lang="ja-JP" altLang="en-US" sz="2400" dirty="0" smtClean="0"/>
              <a:t>者の性別、都道府県名、商品名など</a:t>
            </a:r>
            <a:endParaRPr lang="en-US" altLang="ja-JP" sz="2400" dirty="0" smtClean="0"/>
          </a:p>
          <a:p>
            <a:pPr marL="274320" lvl="1" indent="0">
              <a:buNone/>
            </a:pPr>
            <a:endParaRPr kumimoji="1" lang="en-US" altLang="ja-JP" sz="2400" dirty="0"/>
          </a:p>
          <a:p>
            <a:r>
              <a:rPr lang="ja-JP" altLang="en-US" dirty="0" smtClean="0"/>
              <a:t>システムで扱う情報のうち、このような性質を持つものは、</a:t>
            </a:r>
            <a:r>
              <a:rPr lang="ja-JP" altLang="en-US" dirty="0" smtClean="0">
                <a:solidFill>
                  <a:srgbClr val="FF0000"/>
                </a:solidFill>
              </a:rPr>
              <a:t>外部設計の段階</a:t>
            </a:r>
            <a:r>
              <a:rPr lang="ja-JP" altLang="en-US" dirty="0" smtClean="0"/>
              <a:t>で値とコードの対応を定義しておきます。</a:t>
            </a:r>
            <a:endParaRPr kumimoji="1" lang="ja-JP" altLang="en-US" dirty="0"/>
          </a:p>
        </p:txBody>
      </p:sp>
    </p:spTree>
    <p:extLst>
      <p:ext uri="{BB962C8B-B14F-4D97-AF65-F5344CB8AC3E}">
        <p14:creationId xmlns:p14="http://schemas.microsoft.com/office/powerpoint/2010/main" val="24565321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論理データ設計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プログラムが保持するデータやデータ間の関連、</a:t>
            </a:r>
            <a:r>
              <a:rPr kumimoji="1" lang="ja-JP" altLang="en-US" dirty="0" smtClean="0">
                <a:solidFill>
                  <a:srgbClr val="FF0000"/>
                </a:solidFill>
              </a:rPr>
              <a:t>データベースの構造を定義</a:t>
            </a:r>
            <a:r>
              <a:rPr kumimoji="1" lang="ja-JP" altLang="en-US" dirty="0" smtClean="0"/>
              <a:t>するために行う作業</a:t>
            </a:r>
            <a:endParaRPr kumimoji="1" lang="en-US" altLang="ja-JP" dirty="0" smtClean="0"/>
          </a:p>
          <a:p>
            <a:endParaRPr lang="en-US" altLang="ja-JP" dirty="0"/>
          </a:p>
          <a:p>
            <a:r>
              <a:rPr lang="ja-JP" altLang="en-US" dirty="0" smtClean="0"/>
              <a:t>データの構造や関係を図で表現</a:t>
            </a:r>
            <a:endParaRPr lang="en-US" altLang="ja-JP" dirty="0" smtClean="0"/>
          </a:p>
          <a:p>
            <a:endParaRPr lang="en-US" altLang="ja-JP" dirty="0"/>
          </a:p>
          <a:p>
            <a:r>
              <a:rPr lang="ja-JP" altLang="en-US" dirty="0" smtClean="0"/>
              <a:t>処理に適したデータの構造を作る。</a:t>
            </a:r>
            <a:endParaRPr lang="en-US" altLang="ja-JP" dirty="0" smtClean="0"/>
          </a:p>
          <a:p>
            <a:endParaRPr lang="en-US" altLang="ja-JP" dirty="0"/>
          </a:p>
          <a:p>
            <a:r>
              <a:rPr lang="ja-JP" altLang="en-US" dirty="0" smtClean="0"/>
              <a:t>データベースのテーブルの種類や構造を示した</a:t>
            </a:r>
            <a:r>
              <a:rPr lang="ja-JP" altLang="en-US" dirty="0" smtClean="0">
                <a:solidFill>
                  <a:srgbClr val="FF0000"/>
                </a:solidFill>
              </a:rPr>
              <a:t>データベースの一覧表</a:t>
            </a:r>
            <a:r>
              <a:rPr lang="ja-JP" altLang="en-US" dirty="0" smtClean="0"/>
              <a:t>の作成</a:t>
            </a:r>
            <a:endParaRPr lang="en-US" altLang="ja-JP" dirty="0" smtClean="0"/>
          </a:p>
          <a:p>
            <a:endParaRPr lang="en-US" altLang="ja-JP" dirty="0"/>
          </a:p>
          <a:p>
            <a:r>
              <a:rPr lang="ja-JP" altLang="en-US" dirty="0" smtClean="0"/>
              <a:t>代表的な図法：「</a:t>
            </a:r>
            <a:r>
              <a:rPr lang="en-US" altLang="ja-JP" dirty="0" smtClean="0"/>
              <a:t>ER</a:t>
            </a:r>
            <a:r>
              <a:rPr lang="ja-JP" altLang="en-US" dirty="0" smtClean="0"/>
              <a:t>図」「</a:t>
            </a:r>
            <a:r>
              <a:rPr lang="en-US" altLang="ja-JP" dirty="0" smtClean="0"/>
              <a:t>CRUD</a:t>
            </a:r>
            <a:r>
              <a:rPr lang="ja-JP" altLang="en-US" dirty="0" smtClean="0"/>
              <a:t>図」</a:t>
            </a:r>
            <a:endParaRPr lang="en-US" altLang="ja-JP" dirty="0"/>
          </a:p>
        </p:txBody>
      </p:sp>
    </p:spTree>
    <p:extLst>
      <p:ext uri="{BB962C8B-B14F-4D97-AF65-F5344CB8AC3E}">
        <p14:creationId xmlns:p14="http://schemas.microsoft.com/office/powerpoint/2010/main" val="3155798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CRUD</a:t>
            </a:r>
            <a:r>
              <a:rPr kumimoji="1" lang="ja-JP" altLang="en-US" dirty="0" smtClean="0"/>
              <a:t>図</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CRUD</a:t>
            </a:r>
            <a:r>
              <a:rPr kumimoji="1" lang="ja-JP" altLang="en-US" dirty="0" smtClean="0"/>
              <a:t>図は、ある操作を実行した時、表れるエンティティに対して、</a:t>
            </a:r>
            <a:r>
              <a:rPr kumimoji="1" lang="ja-JP" altLang="en-US" dirty="0" smtClean="0">
                <a:solidFill>
                  <a:srgbClr val="FF0000"/>
                </a:solidFill>
              </a:rPr>
              <a:t>どのようなアクセスが行われるか</a:t>
            </a:r>
            <a:r>
              <a:rPr kumimoji="1" lang="ja-JP" altLang="en-US" dirty="0" smtClean="0"/>
              <a:t>を表形式で表したもの</a:t>
            </a:r>
            <a:endParaRPr kumimoji="1" lang="en-US" altLang="ja-JP" dirty="0" smtClean="0"/>
          </a:p>
          <a:p>
            <a:r>
              <a:rPr kumimoji="1" lang="ja-JP" altLang="en-US" dirty="0" smtClean="0"/>
              <a:t>生成</a:t>
            </a:r>
            <a:r>
              <a:rPr kumimoji="1" lang="en-US" altLang="ja-JP" dirty="0" smtClean="0"/>
              <a:t>(Create)</a:t>
            </a:r>
            <a:r>
              <a:rPr kumimoji="1" lang="ja-JP" altLang="en-US" dirty="0" err="1" smtClean="0"/>
              <a:t>、</a:t>
            </a:r>
            <a:r>
              <a:rPr kumimoji="1" lang="ja-JP" altLang="en-US" dirty="0" smtClean="0"/>
              <a:t>参照</a:t>
            </a:r>
            <a:r>
              <a:rPr kumimoji="1" lang="en-US" altLang="ja-JP" dirty="0" smtClean="0"/>
              <a:t>(Refer)</a:t>
            </a:r>
            <a:r>
              <a:rPr kumimoji="1" lang="ja-JP" altLang="en-US" dirty="0" err="1" smtClean="0"/>
              <a:t>、</a:t>
            </a:r>
            <a:r>
              <a:rPr kumimoji="1" lang="ja-JP" altLang="en-US" dirty="0" smtClean="0"/>
              <a:t>更新</a:t>
            </a:r>
            <a:r>
              <a:rPr kumimoji="1" lang="en-US" altLang="ja-JP" dirty="0" smtClean="0"/>
              <a:t>(Update)</a:t>
            </a:r>
            <a:r>
              <a:rPr kumimoji="1" lang="ja-JP" altLang="en-US" dirty="0" err="1" smtClean="0"/>
              <a:t>、</a:t>
            </a:r>
            <a:r>
              <a:rPr kumimoji="1" lang="ja-JP" altLang="en-US" dirty="0" smtClean="0"/>
              <a:t>削除</a:t>
            </a:r>
            <a:r>
              <a:rPr kumimoji="1" lang="en-US" altLang="ja-JP" dirty="0" smtClean="0"/>
              <a:t>(Delete)</a:t>
            </a:r>
            <a:endParaRPr kumimoji="1" lang="ja-JP" altLang="en-US" dirty="0"/>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2996952"/>
            <a:ext cx="8244408" cy="3691372"/>
          </a:xfrm>
          <a:prstGeom prst="rect">
            <a:avLst/>
          </a:prstGeom>
        </p:spPr>
      </p:pic>
      <p:cxnSp>
        <p:nvCxnSpPr>
          <p:cNvPr id="6" name="直線コネクタ 5"/>
          <p:cNvCxnSpPr/>
          <p:nvPr/>
        </p:nvCxnSpPr>
        <p:spPr>
          <a:xfrm>
            <a:off x="755576" y="3645024"/>
            <a:ext cx="3960440" cy="936104"/>
          </a:xfrm>
          <a:prstGeom prst="line">
            <a:avLst/>
          </a:prstGeom>
          <a:ln w="317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56868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システムインタフェース設計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solidFill>
                  <a:srgbClr val="FF0000"/>
                </a:solidFill>
              </a:rPr>
              <a:t>外部とデータのやり取り</a:t>
            </a:r>
            <a:r>
              <a:rPr kumimoji="1" lang="ja-JP" altLang="en-US" dirty="0" smtClean="0"/>
              <a:t>があるシステムで行われる。</a:t>
            </a:r>
            <a:endParaRPr kumimoji="1" lang="en-US" altLang="ja-JP" dirty="0" smtClean="0"/>
          </a:p>
          <a:p>
            <a:endParaRPr lang="en-US" altLang="ja-JP" dirty="0"/>
          </a:p>
          <a:p>
            <a:r>
              <a:rPr kumimoji="1" lang="ja-JP" altLang="en-US" dirty="0" smtClean="0"/>
              <a:t>外部のシステムに</a:t>
            </a:r>
            <a:r>
              <a:rPr lang="ja-JP" altLang="en-US" dirty="0" smtClean="0"/>
              <a:t>渡すデータや受け取るデータの仕様を定義</a:t>
            </a:r>
            <a:endParaRPr lang="en-US" altLang="ja-JP" dirty="0" smtClean="0"/>
          </a:p>
          <a:p>
            <a:endParaRPr kumimoji="1" lang="en-US" altLang="ja-JP" dirty="0"/>
          </a:p>
          <a:p>
            <a:r>
              <a:rPr lang="ja-JP" altLang="en-US" dirty="0" smtClean="0"/>
              <a:t>「ファイル仕様書」：外部と</a:t>
            </a:r>
            <a:r>
              <a:rPr lang="ja-JP" altLang="en-US" dirty="0" smtClean="0">
                <a:solidFill>
                  <a:srgbClr val="FF0000"/>
                </a:solidFill>
              </a:rPr>
              <a:t>やり取りするファイル</a:t>
            </a:r>
            <a:r>
              <a:rPr lang="ja-JP" altLang="en-US" dirty="0" smtClean="0"/>
              <a:t>の仕様書</a:t>
            </a:r>
            <a:endParaRPr lang="en-US" altLang="ja-JP" dirty="0" smtClean="0"/>
          </a:p>
          <a:p>
            <a:pPr marL="274320" lvl="1" indent="0">
              <a:buNone/>
            </a:pPr>
            <a:r>
              <a:rPr kumimoji="1" lang="ja-JP" altLang="en-US" dirty="0" smtClean="0"/>
              <a:t>文字コード、フィールド構成、最大レコード数などを記述</a:t>
            </a:r>
            <a:endParaRPr kumimoji="1" lang="en-US" altLang="ja-JP" dirty="0"/>
          </a:p>
          <a:p>
            <a:endParaRPr lang="en-US" altLang="ja-JP" dirty="0" smtClean="0"/>
          </a:p>
          <a:p>
            <a:r>
              <a:rPr kumimoji="1" lang="ja-JP" altLang="en-US" dirty="0" smtClean="0"/>
              <a:t>「データ交換仕様書」：</a:t>
            </a:r>
            <a:r>
              <a:rPr kumimoji="1" lang="ja-JP" altLang="en-US" dirty="0" smtClean="0">
                <a:solidFill>
                  <a:srgbClr val="FF0000"/>
                </a:solidFill>
              </a:rPr>
              <a:t>やり取りするデータ</a:t>
            </a:r>
            <a:r>
              <a:rPr kumimoji="1" lang="ja-JP" altLang="en-US" dirty="0" smtClean="0"/>
              <a:t>の内容</a:t>
            </a:r>
            <a:endParaRPr kumimoji="1" lang="en-US" altLang="ja-JP" dirty="0" smtClean="0"/>
          </a:p>
          <a:p>
            <a:pPr marL="274320" lvl="1" indent="0">
              <a:buNone/>
            </a:pPr>
            <a:r>
              <a:rPr kumimoji="1" lang="ja-JP" altLang="en-US" dirty="0" smtClean="0"/>
              <a:t>使用するネットワーク媒体の種類、交換するデータの形式を記述</a:t>
            </a:r>
            <a:endParaRPr kumimoji="1" lang="en-US" altLang="ja-JP" dirty="0" smtClean="0"/>
          </a:p>
        </p:txBody>
      </p:sp>
    </p:spTree>
    <p:extLst>
      <p:ext uri="{BB962C8B-B14F-4D97-AF65-F5344CB8AC3E}">
        <p14:creationId xmlns:p14="http://schemas.microsoft.com/office/powerpoint/2010/main" val="25886164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外部設計としてまとめる</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個別の設計書を外部設計としてまとめる</a:t>
            </a:r>
            <a:endParaRPr lang="en-US" altLang="ja-JP" dirty="0" smtClean="0"/>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2132856"/>
            <a:ext cx="6876256" cy="4591851"/>
          </a:xfrm>
          <a:prstGeom prst="rect">
            <a:avLst/>
          </a:prstGeom>
        </p:spPr>
      </p:pic>
    </p:spTree>
    <p:extLst>
      <p:ext uri="{BB962C8B-B14F-4D97-AF65-F5344CB8AC3E}">
        <p14:creationId xmlns:p14="http://schemas.microsoft.com/office/powerpoint/2010/main" val="20167954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レビュー</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内容に誤りがないか、統一された書き方がされているか、誤字脱字がないか、見栄えはよいか、という点から行う。</a:t>
            </a:r>
            <a:endParaRPr kumimoji="1" lang="en-US" altLang="ja-JP" dirty="0" smtClean="0"/>
          </a:p>
          <a:p>
            <a:pPr marL="0" indent="0">
              <a:buNone/>
            </a:pPr>
            <a:endParaRPr kumimoji="1" lang="en-US" altLang="ja-JP" dirty="0" smtClean="0"/>
          </a:p>
          <a:p>
            <a:r>
              <a:rPr kumimoji="1" lang="ja-JP" altLang="en-US" dirty="0" smtClean="0"/>
              <a:t>中身が濃いことから、レビューにかかる時間も</a:t>
            </a:r>
            <a:r>
              <a:rPr kumimoji="1" lang="ja-JP" altLang="en-US" dirty="0" smtClean="0">
                <a:solidFill>
                  <a:srgbClr val="FF0000"/>
                </a:solidFill>
              </a:rPr>
              <a:t>長くなる</a:t>
            </a:r>
            <a:r>
              <a:rPr kumimoji="1" lang="ja-JP" altLang="en-US" dirty="0" smtClean="0"/>
              <a:t>。</a:t>
            </a:r>
            <a:endParaRPr kumimoji="1" lang="en-US" altLang="ja-JP" dirty="0" smtClean="0"/>
          </a:p>
          <a:p>
            <a:endParaRPr lang="en-US" altLang="ja-JP" dirty="0"/>
          </a:p>
          <a:p>
            <a:r>
              <a:rPr kumimoji="1" lang="ja-JP" altLang="en-US" dirty="0" smtClean="0"/>
              <a:t>外部設計書の作成と同じくらい時間を要する。</a:t>
            </a:r>
            <a:endParaRPr kumimoji="1"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840685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クラリティ">
  <a:themeElements>
    <a:clrScheme name="クラリティ">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クラリティ">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2724</TotalTime>
  <Words>775</Words>
  <Application>Microsoft Office PowerPoint</Application>
  <PresentationFormat>画面に合わせる (4:3)</PresentationFormat>
  <Paragraphs>142</Paragraphs>
  <Slides>17</Slides>
  <Notes>1</Notes>
  <HiddenSlides>0</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クラリティ</vt:lpstr>
      <vt:lpstr>外部設計</vt:lpstr>
      <vt:lpstr>文献紹介</vt:lpstr>
      <vt:lpstr>外部設計</vt:lpstr>
      <vt:lpstr>外部設計と内部設計の違い</vt:lpstr>
      <vt:lpstr>外部設計とは</vt:lpstr>
      <vt:lpstr>外部設計のボリューム</vt:lpstr>
      <vt:lpstr>作成手順</vt:lpstr>
      <vt:lpstr>業務フローの作成</vt:lpstr>
      <vt:lpstr>DFD(Data Flow Diagram)</vt:lpstr>
      <vt:lpstr>サブシステムへの分割</vt:lpstr>
      <vt:lpstr>画面と帳票のレイアウトの作成</vt:lpstr>
      <vt:lpstr>コード設計</vt:lpstr>
      <vt:lpstr>論理データ設計</vt:lpstr>
      <vt:lpstr>CRUD図</vt:lpstr>
      <vt:lpstr>システムインタフェース設計</vt:lpstr>
      <vt:lpstr>外部設計としてまとめる</vt:lpstr>
      <vt:lpstr>レビュー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外部設計</dc:title>
  <dc:creator>kyusuke</dc:creator>
  <cp:lastModifiedBy>kyusuke</cp:lastModifiedBy>
  <cp:revision>31</cp:revision>
  <dcterms:created xsi:type="dcterms:W3CDTF">2013-11-12T09:57:09Z</dcterms:created>
  <dcterms:modified xsi:type="dcterms:W3CDTF">2013-11-14T10:56:34Z</dcterms:modified>
</cp:coreProperties>
</file>