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70" r:id="rId13"/>
    <p:sldId id="269" r:id="rId14"/>
    <p:sldId id="263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78" autoAdjust="0"/>
  </p:normalViewPr>
  <p:slideViewPr>
    <p:cSldViewPr>
      <p:cViewPr varScale="1">
        <p:scale>
          <a:sx n="108" d="100"/>
          <a:sy n="108" d="100"/>
        </p:scale>
        <p:origin x="-1694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A6A294-4487-4A58-A162-4C9628DCC12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0DFD1-5F19-4433-A3AD-1D4DD28FCF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20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Cross-Project Model</a:t>
            </a:r>
            <a:r>
              <a:rPr kumimoji="1" lang="ja-JP" altLang="en-US" dirty="0" smtClean="0"/>
              <a:t>でないモデルで高いパフォーマンスを示しているなら，</a:t>
            </a:r>
            <a:r>
              <a:rPr lang="en-US" altLang="ja-JP" dirty="0" smtClean="0"/>
              <a:t>Cross-Project Model</a:t>
            </a:r>
            <a:r>
              <a:rPr lang="ja-JP" altLang="en-US" dirty="0" smtClean="0"/>
              <a:t>にしても高いパフォーマンスになるか？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0DFD1-5F19-4433-A3AD-1D4DD28FCF50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50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/>
              <a:t>予測変数と従属変数の間に高い相関があれば，</a:t>
            </a:r>
            <a:r>
              <a:rPr lang="en-US" altLang="ja-JP" dirty="0" smtClean="0"/>
              <a:t> Cross-Project Model</a:t>
            </a:r>
            <a:r>
              <a:rPr lang="ja-JP" altLang="en-US" dirty="0" smtClean="0"/>
              <a:t>で高いパフォーマンスを示すか？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0DFD1-5F19-4433-A3AD-1D4DD28FCF5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606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Base.RF</a:t>
            </a:r>
            <a:endParaRPr kumimoji="1" lang="en-US" altLang="ja-JP" dirty="0" smtClean="0"/>
          </a:p>
          <a:p>
            <a:r>
              <a:rPr lang="en-US" altLang="ja-JP" dirty="0" smtClean="0"/>
              <a:t>Cross-</a:t>
            </a:r>
            <a:r>
              <a:rPr lang="en-US" altLang="ja-JP" dirty="0" err="1" smtClean="0"/>
              <a:t>ProjectPrediction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AUC</a:t>
            </a:r>
            <a:r>
              <a:rPr lang="ja-JP" altLang="en-US" dirty="0" smtClean="0"/>
              <a:t>の中央値を表す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0DFD1-5F19-4433-A3AD-1D4DD28FCF50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353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ja-JP" dirty="0" smtClean="0"/>
              <a:t>Ensemble Techniques</a:t>
            </a:r>
            <a:r>
              <a:rPr lang="ja-JP" altLang="en-US" dirty="0" smtClean="0"/>
              <a:t>は</a:t>
            </a:r>
            <a:r>
              <a:rPr lang="en-US" altLang="ja-JP" dirty="0" smtClean="0"/>
              <a:t>Cross-Project</a:t>
            </a:r>
            <a:r>
              <a:rPr lang="ja-JP" altLang="en-US" dirty="0" smtClean="0"/>
              <a:t>予測において改善するか？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0DFD1-5F19-4433-A3AD-1D4DD28FCF5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868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69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8890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87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024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85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554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926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07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67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70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2683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FCA7A-8C8D-4EF8-85A4-DA723E8C3D58}" type="datetimeFigureOut">
              <a:rPr kumimoji="1" lang="ja-JP" altLang="en-US" smtClean="0"/>
              <a:t>2014/7/15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E04A7-31F6-4AA6-80A3-C3A05057BC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02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619723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An Empirical Study of Just-in-Time Defect Prediction using Cross-Project Models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95536" y="3359696"/>
            <a:ext cx="8352928" cy="2805608"/>
          </a:xfrm>
        </p:spPr>
        <p:txBody>
          <a:bodyPr>
            <a:normAutofit lnSpcReduction="10000"/>
          </a:bodyPr>
          <a:lstStyle/>
          <a:p>
            <a:pPr algn="l"/>
            <a:r>
              <a:rPr kumimoji="1" lang="en-US" altLang="ja-JP" dirty="0" err="1" smtClean="0"/>
              <a:t>Takafumi</a:t>
            </a:r>
            <a:r>
              <a:rPr kumimoji="1" lang="en-US" altLang="ja-JP" dirty="0" smtClean="0"/>
              <a:t> Fukushima</a:t>
            </a:r>
          </a:p>
          <a:p>
            <a:pPr algn="l"/>
            <a:r>
              <a:rPr lang="en-US" altLang="ja-JP" dirty="0" smtClean="0"/>
              <a:t>Yasutaka Kamei</a:t>
            </a:r>
          </a:p>
          <a:p>
            <a:pPr algn="l"/>
            <a:r>
              <a:rPr kumimoji="1" lang="en-US" altLang="ja-JP" dirty="0" smtClean="0"/>
              <a:t>Shane </a:t>
            </a:r>
            <a:r>
              <a:rPr kumimoji="1" lang="en-US" altLang="ja-JP" dirty="0" err="1" smtClean="0"/>
              <a:t>Mclntosh</a:t>
            </a:r>
            <a:endParaRPr kumimoji="1" lang="en-US" altLang="ja-JP" dirty="0" smtClean="0"/>
          </a:p>
          <a:p>
            <a:pPr algn="l"/>
            <a:r>
              <a:rPr lang="en-US" altLang="ja-JP" dirty="0" smtClean="0"/>
              <a:t>Kazuhiro Yamashita</a:t>
            </a:r>
          </a:p>
          <a:p>
            <a:pPr algn="l"/>
            <a:r>
              <a:rPr kumimoji="1" lang="en-US" altLang="ja-JP" dirty="0" err="1" smtClean="0"/>
              <a:t>Naoyasu</a:t>
            </a:r>
            <a:r>
              <a:rPr kumimoji="1" lang="en-US" altLang="ja-JP" dirty="0" smtClean="0"/>
              <a:t> </a:t>
            </a:r>
            <a:r>
              <a:rPr kumimoji="1" lang="en-US" altLang="ja-JP" dirty="0" err="1" smtClean="0"/>
              <a:t>Ubayashi</a:t>
            </a:r>
            <a:endParaRPr kumimoji="1" lang="ja-JP" altLang="en-US" dirty="0"/>
          </a:p>
        </p:txBody>
      </p:sp>
      <p:pic>
        <p:nvPicPr>
          <p:cNvPr id="1026" name="Picture 2" descr="C:\Users\oss.wakayama\Desktop\研究\論文\An Empirical Study of Just-in-Time Defect Prediction using Cross-Project Models\persons\takafumi_fukushi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429000"/>
            <a:ext cx="1260152" cy="126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ss.wakayama\Desktop\研究\論文\An Empirical Study of Just-in-Time Defect Prediction using Cross-Project Models\persons\亀井さん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36" y="3429000"/>
            <a:ext cx="1260152" cy="126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ss.wakayama\Desktop\研究\論文\An Empirical Study of Just-in-Time Defect Prediction using Cross-Project Models\persons\shane_ne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052" y="3429000"/>
            <a:ext cx="1457412" cy="1260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oss.wakayama\Desktop\研究\論文\An Empirical Study of Just-in-Time Defect Prediction using Cross-Project Models\persons\kazuhiro_yamashit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2366" y="4797152"/>
            <a:ext cx="1521842" cy="152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oss.wakayama\Desktop\研究\論文\An Empirical Study of Just-in-Time Defect Prediction using Cross-Project Models\persons\naoyasu_ubayash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97152"/>
            <a:ext cx="1450767" cy="152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54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ＳＱＡ（ソフトウェア品質保証）はリリース前ではよくあること</a:t>
            </a:r>
            <a:endParaRPr kumimoji="1" lang="en-US" altLang="ja-JP" dirty="0" smtClean="0"/>
          </a:p>
          <a:p>
            <a:endParaRPr kumimoji="1" lang="en-US" altLang="ja-JP" sz="1400" dirty="0" smtClean="0"/>
          </a:p>
          <a:p>
            <a:r>
              <a:rPr lang="ja-JP" altLang="en-US" dirty="0" smtClean="0"/>
              <a:t>テストをするにも工数的に限界があり，その中でバグのリスクを軽減する必要がある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en-US" altLang="ja-JP" dirty="0" smtClean="0"/>
              <a:t>JIT(Just in Time) Defect Prediction</a:t>
            </a:r>
            <a:r>
              <a:rPr lang="ja-JP" altLang="en-US" dirty="0" smtClean="0"/>
              <a:t>モデルが構築されている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4004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ja-JP" dirty="0" smtClean="0"/>
              <a:t>JIT Defect</a:t>
            </a:r>
            <a:r>
              <a:rPr lang="ja-JP" altLang="en-US" dirty="0" smtClean="0"/>
              <a:t> </a:t>
            </a:r>
            <a:r>
              <a:rPr lang="en-US" altLang="ja-JP" dirty="0" smtClean="0"/>
              <a:t>Prediction</a:t>
            </a:r>
            <a:r>
              <a:rPr lang="ja-JP" altLang="en-US" dirty="0" smtClean="0"/>
              <a:t>の問題点を改善する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大量</a:t>
            </a:r>
            <a:r>
              <a:rPr kumimoji="1" lang="ja-JP" altLang="en-US" dirty="0" smtClean="0"/>
              <a:t>の学習データを必要とする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en-US" altLang="ja-JP" dirty="0" smtClean="0"/>
              <a:t>Cross-Project Model</a:t>
            </a:r>
            <a:r>
              <a:rPr kumimoji="1" lang="ja-JP" altLang="en-US" dirty="0" smtClean="0"/>
              <a:t>を利用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１つのデータセットを学習データとして予測モデルを構築し，他のデータセットの予測・評価をする</a:t>
            </a:r>
            <a:endParaRPr kumimoji="1" lang="ja-JP" altLang="en-US" dirty="0"/>
          </a:p>
        </p:txBody>
      </p:sp>
      <p:sp>
        <p:nvSpPr>
          <p:cNvPr id="4" name="フローチャート : 磁気ディスク 3"/>
          <p:cNvSpPr/>
          <p:nvPr/>
        </p:nvSpPr>
        <p:spPr>
          <a:xfrm>
            <a:off x="1259632" y="5207597"/>
            <a:ext cx="1080119" cy="1029715"/>
          </a:xfrm>
          <a:prstGeom prst="flowChartMagneticDis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プロジェクトＡ</a:t>
            </a:r>
            <a:endParaRPr kumimoji="1" lang="ja-JP" altLang="en-US" dirty="0"/>
          </a:p>
        </p:txBody>
      </p:sp>
      <p:sp>
        <p:nvSpPr>
          <p:cNvPr id="5" name="フローチャート : 磁気ディスク 4"/>
          <p:cNvSpPr/>
          <p:nvPr/>
        </p:nvSpPr>
        <p:spPr>
          <a:xfrm>
            <a:off x="2492151" y="5207597"/>
            <a:ext cx="1080119" cy="1029715"/>
          </a:xfrm>
          <a:prstGeom prst="flowChartMagneticDis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プロジェクトＢ</a:t>
            </a:r>
            <a:endParaRPr kumimoji="1" lang="ja-JP" altLang="en-US" dirty="0"/>
          </a:p>
        </p:txBody>
      </p:sp>
      <p:sp>
        <p:nvSpPr>
          <p:cNvPr id="6" name="フローチャート : 磁気ディスク 5"/>
          <p:cNvSpPr/>
          <p:nvPr/>
        </p:nvSpPr>
        <p:spPr>
          <a:xfrm>
            <a:off x="3779912" y="5207597"/>
            <a:ext cx="1080119" cy="1029715"/>
          </a:xfrm>
          <a:prstGeom prst="flowChartMagneticDis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dirty="0" smtClean="0"/>
              <a:t>プロジェクトＣ</a:t>
            </a:r>
            <a:endParaRPr kumimoji="1" lang="ja-JP" altLang="en-US" dirty="0"/>
          </a:p>
        </p:txBody>
      </p:sp>
      <p:cxnSp>
        <p:nvCxnSpPr>
          <p:cNvPr id="11" name="カギ線コネクタ 10"/>
          <p:cNvCxnSpPr>
            <a:stCxn id="4" idx="1"/>
            <a:endCxn id="29" idx="0"/>
          </p:cNvCxnSpPr>
          <p:nvPr/>
        </p:nvCxnSpPr>
        <p:spPr>
          <a:xfrm rot="16200000" flipH="1">
            <a:off x="3924535" y="3082754"/>
            <a:ext cx="44394" cy="4294080"/>
          </a:xfrm>
          <a:prstGeom prst="bentConnector3">
            <a:avLst>
              <a:gd name="adj1" fmla="val -5149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直方体 11"/>
          <p:cNvSpPr/>
          <p:nvPr/>
        </p:nvSpPr>
        <p:spPr>
          <a:xfrm>
            <a:off x="6668616" y="5251991"/>
            <a:ext cx="1080120" cy="940926"/>
          </a:xfrm>
          <a:prstGeom prst="cub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予測　モデル</a:t>
            </a:r>
            <a:endParaRPr kumimoji="1" lang="ja-JP" altLang="en-US" dirty="0"/>
          </a:p>
        </p:txBody>
      </p:sp>
      <p:sp>
        <p:nvSpPr>
          <p:cNvPr id="13" name="直方体 12"/>
          <p:cNvSpPr/>
          <p:nvPr/>
        </p:nvSpPr>
        <p:spPr>
          <a:xfrm>
            <a:off x="7956376" y="5251991"/>
            <a:ext cx="1080120" cy="940926"/>
          </a:xfrm>
          <a:prstGeom prst="cub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予測　モデル</a:t>
            </a:r>
            <a:endParaRPr kumimoji="1" lang="ja-JP" altLang="en-US" dirty="0"/>
          </a:p>
        </p:txBody>
      </p:sp>
      <p:cxnSp>
        <p:nvCxnSpPr>
          <p:cNvPr id="21" name="カギ線コネクタ 20"/>
          <p:cNvCxnSpPr>
            <a:stCxn id="5" idx="1"/>
            <a:endCxn id="12" idx="0"/>
          </p:cNvCxnSpPr>
          <p:nvPr/>
        </p:nvCxnSpPr>
        <p:spPr>
          <a:xfrm rot="16200000" flipH="1">
            <a:off x="5157054" y="3082754"/>
            <a:ext cx="44394" cy="4294081"/>
          </a:xfrm>
          <a:prstGeom prst="bentConnector3">
            <a:avLst>
              <a:gd name="adj1" fmla="val -5149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カギ線コネクタ 22"/>
          <p:cNvCxnSpPr>
            <a:stCxn id="6" idx="1"/>
            <a:endCxn id="13" idx="0"/>
          </p:cNvCxnSpPr>
          <p:nvPr/>
        </p:nvCxnSpPr>
        <p:spPr>
          <a:xfrm rot="16200000" flipH="1">
            <a:off x="6444815" y="3082754"/>
            <a:ext cx="44394" cy="4294080"/>
          </a:xfrm>
          <a:prstGeom prst="bentConnector3">
            <a:avLst>
              <a:gd name="adj1" fmla="val -5149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直方体 28"/>
          <p:cNvSpPr/>
          <p:nvPr/>
        </p:nvSpPr>
        <p:spPr>
          <a:xfrm>
            <a:off x="5436096" y="5251991"/>
            <a:ext cx="1080120" cy="940926"/>
          </a:xfrm>
          <a:prstGeom prst="cub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予測　モデル</a:t>
            </a:r>
            <a:endParaRPr kumimoji="1" lang="ja-JP" altLang="en-US" dirty="0"/>
          </a:p>
        </p:txBody>
      </p:sp>
      <p:cxnSp>
        <p:nvCxnSpPr>
          <p:cNvPr id="35" name="カギ線コネクタ 34"/>
          <p:cNvCxnSpPr>
            <a:stCxn id="4" idx="1"/>
            <a:endCxn id="29" idx="0"/>
          </p:cNvCxnSpPr>
          <p:nvPr/>
        </p:nvCxnSpPr>
        <p:spPr>
          <a:xfrm rot="16200000" flipH="1">
            <a:off x="3924535" y="3082754"/>
            <a:ext cx="44394" cy="4294080"/>
          </a:xfrm>
          <a:prstGeom prst="bentConnector3">
            <a:avLst>
              <a:gd name="adj1" fmla="val -514934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28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5034"/>
            <a:ext cx="8229600" cy="5180309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RQ1</a:t>
            </a:r>
            <a:endParaRPr lang="en-US" altLang="ja-JP" dirty="0"/>
          </a:p>
          <a:p>
            <a:pPr lvl="1"/>
            <a:r>
              <a:rPr kumimoji="1" lang="en-US" altLang="ja-JP" dirty="0" smtClean="0"/>
              <a:t>Cross-Project </a:t>
            </a:r>
            <a:r>
              <a:rPr kumimoji="1" lang="en-US" altLang="ja-JP" dirty="0" smtClean="0"/>
              <a:t>Model</a:t>
            </a:r>
            <a:r>
              <a:rPr kumimoji="1" lang="ja-JP" altLang="en-US" dirty="0" smtClean="0"/>
              <a:t>でないモデルで高いパフォーマンスを示しているなら，</a:t>
            </a:r>
            <a:r>
              <a:rPr lang="en-US" altLang="ja-JP" dirty="0" smtClean="0"/>
              <a:t>Cross-Project Model</a:t>
            </a:r>
            <a:r>
              <a:rPr lang="ja-JP" altLang="en-US" dirty="0" smtClean="0"/>
              <a:t>にしても高いパフォーマンスになる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r>
              <a:rPr lang="en-US" altLang="ja-JP" dirty="0" smtClean="0"/>
              <a:t>RQ2</a:t>
            </a:r>
          </a:p>
          <a:p>
            <a:pPr lvl="1"/>
            <a:r>
              <a:rPr lang="ja-JP" altLang="en-US" dirty="0" smtClean="0"/>
              <a:t>予測変数と従属変数の間に高い相関があれば，</a:t>
            </a:r>
            <a:r>
              <a:rPr lang="en-US" altLang="ja-JP" dirty="0"/>
              <a:t> Cross-Project </a:t>
            </a:r>
            <a:r>
              <a:rPr lang="en-US" altLang="ja-JP" dirty="0" smtClean="0"/>
              <a:t>Model</a:t>
            </a:r>
            <a:r>
              <a:rPr lang="ja-JP" altLang="en-US" dirty="0" smtClean="0"/>
              <a:t>で高いパフォーマンスを示す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r>
              <a:rPr lang="en-US" altLang="ja-JP" dirty="0"/>
              <a:t>RQ3</a:t>
            </a:r>
          </a:p>
          <a:p>
            <a:pPr lvl="1"/>
            <a:r>
              <a:rPr lang="en-US" altLang="ja-JP" dirty="0"/>
              <a:t>Ensemble Techniques</a:t>
            </a:r>
            <a:r>
              <a:rPr lang="ja-JP" altLang="en-US" dirty="0"/>
              <a:t>は</a:t>
            </a:r>
            <a:r>
              <a:rPr lang="en-US" altLang="ja-JP" dirty="0" smtClean="0"/>
              <a:t>Cross-Project</a:t>
            </a:r>
            <a:r>
              <a:rPr lang="ja-JP" altLang="en-US" dirty="0" smtClean="0"/>
              <a:t>予測において改善する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9934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プロジェクトを対象</a:t>
            </a:r>
            <a:endParaRPr kumimoji="1" lang="en-US" altLang="ja-JP" dirty="0" smtClean="0"/>
          </a:p>
          <a:p>
            <a:pPr lvl="1"/>
            <a:r>
              <a:rPr lang="en-US" altLang="ja-JP" dirty="0" err="1" smtClean="0"/>
              <a:t>Bugzilla,Columba,Eclipse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JDT,Mozilla,Eclipse</a:t>
            </a:r>
            <a:r>
              <a:rPr lang="en-US" altLang="ja-JP" dirty="0" smtClean="0"/>
              <a:t> Platform,PostgreSQL,Gimp,Maven-2,Perl,Ruby on </a:t>
            </a:r>
            <a:r>
              <a:rPr lang="en-US" altLang="ja-JP" dirty="0" err="1" smtClean="0"/>
              <a:t>Rails,Rhino</a:t>
            </a:r>
            <a:endParaRPr lang="en-US" altLang="ja-JP" dirty="0"/>
          </a:p>
          <a:p>
            <a:pPr lvl="1"/>
            <a:endParaRPr kumimoji="1" lang="en-US" altLang="ja-JP" dirty="0" smtClean="0"/>
          </a:p>
        </p:txBody>
      </p:sp>
      <p:pic>
        <p:nvPicPr>
          <p:cNvPr id="1026" name="Picture 2" descr="C:\Users\oss.wakayama\Desktop\研究\論文\An Empirical Study of Just-in-Time Defect Prediction using Cross-Project Models\デー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21088"/>
            <a:ext cx="8939213" cy="180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78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r>
              <a:rPr lang="ja-JP" altLang="en-US" dirty="0" smtClean="0"/>
              <a:t>：分析結果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296144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灰色は</a:t>
            </a:r>
            <a:r>
              <a:rPr lang="en-US" altLang="ja-JP" dirty="0" smtClean="0"/>
              <a:t>tenfold cross-validation</a:t>
            </a:r>
          </a:p>
          <a:p>
            <a:r>
              <a:rPr lang="ja-JP" altLang="en-US" dirty="0" smtClean="0"/>
              <a:t>他は</a:t>
            </a:r>
            <a:r>
              <a:rPr lang="en-US" altLang="ja-JP" dirty="0" smtClean="0"/>
              <a:t>Cross-Project Prediction</a:t>
            </a:r>
          </a:p>
          <a:p>
            <a:endParaRPr kumimoji="1" lang="en-US" altLang="ja-JP" dirty="0" smtClean="0"/>
          </a:p>
        </p:txBody>
      </p:sp>
      <p:pic>
        <p:nvPicPr>
          <p:cNvPr id="3074" name="Picture 2" descr="C:\Users\oss.wakayama\Desktop\研究\論文\An Empirical Study of Just-in-Time Defect Prediction using Cross-Project Models\予測モデル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556792"/>
            <a:ext cx="8415205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10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RQ1:</a:t>
            </a:r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2160240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tenfold cross-validation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AUC</a:t>
            </a:r>
            <a:r>
              <a:rPr lang="ja-JP" altLang="en-US" dirty="0" smtClean="0"/>
              <a:t>値が高いプロジェクト順に左から右にソート</a:t>
            </a:r>
            <a:endParaRPr lang="en-US" altLang="ja-JP" dirty="0" smtClean="0"/>
          </a:p>
          <a:p>
            <a:r>
              <a:rPr lang="ja-JP" altLang="en-US" dirty="0"/>
              <a:t>相関</a:t>
            </a:r>
            <a:r>
              <a:rPr lang="ja-JP" altLang="en-US" dirty="0" smtClean="0"/>
              <a:t>係数 </a:t>
            </a:r>
            <a:r>
              <a:rPr lang="en-US" altLang="ja-JP" dirty="0" smtClean="0"/>
              <a:t>ρ=0.036</a:t>
            </a:r>
            <a:r>
              <a:rPr lang="ja-JP" altLang="en-US" dirty="0" smtClean="0"/>
              <a:t>：相関は見られない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rgbClr val="FF0000"/>
                </a:solidFill>
              </a:rPr>
              <a:t>RQ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１は支持されない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oss.wakayama\Desktop\研究\論文\An Empirical Study of Just-in-Time Defect Prediction using Cross-Project Models\箱ひげ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13" y="1080120"/>
            <a:ext cx="837565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09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r>
              <a:rPr lang="ja-JP" altLang="en-US" dirty="0" smtClean="0"/>
              <a:t>：前準備</a:t>
            </a:r>
            <a:r>
              <a:rPr lang="en-US" altLang="ja-JP" dirty="0" smtClean="0"/>
              <a:t>1/2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6368" y="1600201"/>
            <a:ext cx="8229600" cy="676672"/>
          </a:xfrm>
        </p:spPr>
        <p:txBody>
          <a:bodyPr/>
          <a:lstStyle/>
          <a:p>
            <a:r>
              <a:rPr lang="ja-JP" altLang="en-US" sz="3100" dirty="0" smtClean="0"/>
              <a:t>従属変数と予測変数の間で相関係数を求める</a:t>
            </a:r>
            <a:endParaRPr kumimoji="1" lang="ja-JP" altLang="en-US" sz="3100" dirty="0"/>
          </a:p>
        </p:txBody>
      </p:sp>
      <p:pic>
        <p:nvPicPr>
          <p:cNvPr id="2051" name="Picture 3" descr="C:\Users\oss.wakayama\Desktop\研究\論文\An Empirical Study of Just-in-Time Defect Prediction using Cross-Project Models\RQ2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48320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426368" y="3904456"/>
            <a:ext cx="8229600" cy="60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3100" dirty="0" smtClean="0"/>
              <a:t>相関関係の強い３つの変数を選択する</a:t>
            </a:r>
            <a:endParaRPr lang="ja-JP" altLang="en-US" sz="3100" dirty="0"/>
          </a:p>
        </p:txBody>
      </p:sp>
      <p:pic>
        <p:nvPicPr>
          <p:cNvPr id="2052" name="Picture 4" descr="C:\Users\oss.wakayama\Desktop\研究\論文\An Empirical Study of Just-in-Time Defect Prediction using Cross-Project Models\RQ2_2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09" y="4562276"/>
            <a:ext cx="6506225" cy="181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5940152" y="2852936"/>
            <a:ext cx="360000" cy="100811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6300232" y="2852936"/>
            <a:ext cx="324000" cy="100811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6984304" y="2852936"/>
            <a:ext cx="360000" cy="100811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85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RQ2</a:t>
            </a:r>
            <a:r>
              <a:rPr lang="ja-JP" altLang="en-US" dirty="0"/>
              <a:t>：</a:t>
            </a:r>
            <a:r>
              <a:rPr lang="ja-JP" altLang="en-US" dirty="0" smtClean="0"/>
              <a:t>前準備</a:t>
            </a:r>
            <a:r>
              <a:rPr lang="en-US" altLang="ja-JP" dirty="0" smtClean="0"/>
              <a:t>2/2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/>
          <a:lstStyle/>
          <a:p>
            <a:r>
              <a:rPr lang="en-US" altLang="ja-JP" sz="3100" dirty="0" smtClean="0"/>
              <a:t>q</a:t>
            </a:r>
            <a:r>
              <a:rPr kumimoji="1" lang="en-US" altLang="ja-JP" sz="3100" dirty="0" smtClean="0"/>
              <a:t>1</a:t>
            </a:r>
            <a:r>
              <a:rPr kumimoji="1" lang="ja-JP" altLang="en-US" sz="3100" dirty="0" smtClean="0"/>
              <a:t>と</a:t>
            </a:r>
            <a:r>
              <a:rPr kumimoji="1" lang="en-US" altLang="ja-JP" sz="3100" dirty="0" smtClean="0"/>
              <a:t>q2</a:t>
            </a:r>
            <a:r>
              <a:rPr kumimoji="1" lang="ja-JP" altLang="en-US" sz="3100" dirty="0" smtClean="0"/>
              <a:t>の相関</a:t>
            </a:r>
            <a:r>
              <a:rPr kumimoji="1" lang="en-US" altLang="ja-JP" sz="3100" dirty="0" smtClean="0"/>
              <a:t>Q1,p2</a:t>
            </a:r>
            <a:r>
              <a:rPr kumimoji="1" lang="ja-JP" altLang="en-US" sz="3100" dirty="0" smtClean="0"/>
              <a:t>と</a:t>
            </a:r>
            <a:r>
              <a:rPr kumimoji="1" lang="en-US" altLang="ja-JP" sz="3100" dirty="0" smtClean="0"/>
              <a:t>p3</a:t>
            </a:r>
            <a:r>
              <a:rPr kumimoji="1" lang="ja-JP" altLang="en-US" sz="3100" dirty="0" smtClean="0"/>
              <a:t>の相関</a:t>
            </a:r>
            <a:r>
              <a:rPr kumimoji="1" lang="en-US" altLang="ja-JP" sz="3100" dirty="0" smtClean="0"/>
              <a:t>Q2</a:t>
            </a:r>
            <a:r>
              <a:rPr kumimoji="1" lang="ja-JP" altLang="en-US" sz="3100" dirty="0" smtClean="0"/>
              <a:t>・・・を求める</a:t>
            </a:r>
            <a:endParaRPr kumimoji="1" lang="en-US" altLang="ja-JP" sz="3100" dirty="0" smtClean="0"/>
          </a:p>
          <a:p>
            <a:endParaRPr kumimoji="1" lang="en-US" altLang="ja-JP" sz="1800" dirty="0" smtClean="0"/>
          </a:p>
          <a:p>
            <a:r>
              <a:rPr kumimoji="1" lang="en-US" altLang="ja-JP" sz="3100" dirty="0" smtClean="0"/>
              <a:t>Q1,Q2,Q3</a:t>
            </a:r>
            <a:r>
              <a:rPr kumimoji="1" lang="ja-JP" altLang="en-US" sz="3100" dirty="0" smtClean="0"/>
              <a:t>と</a:t>
            </a:r>
            <a:r>
              <a:rPr kumimoji="1" lang="en-US" altLang="ja-JP" sz="3100" dirty="0" smtClean="0"/>
              <a:t>R1,R2,R3</a:t>
            </a:r>
            <a:r>
              <a:rPr kumimoji="1" lang="ja-JP" altLang="en-US" sz="3100" dirty="0" smtClean="0"/>
              <a:t>のユークリッド距離を求めることで似ているかを</a:t>
            </a:r>
            <a:r>
              <a:rPr lang="ja-JP" altLang="en-US" sz="3100" dirty="0"/>
              <a:t>測る</a:t>
            </a:r>
            <a:endParaRPr kumimoji="1" lang="ja-JP" altLang="en-US" sz="3100" dirty="0"/>
          </a:p>
        </p:txBody>
      </p:sp>
      <p:pic>
        <p:nvPicPr>
          <p:cNvPr id="3074" name="Picture 2" descr="C:\Users\oss.wakayama\Desktop\研究\論文\An Empirical Study of Just-in-Time Defect Prediction using Cross-Project Models\RQ2_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456" y="4005064"/>
            <a:ext cx="636989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90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RQ2:</a:t>
            </a:r>
            <a:r>
              <a:rPr kumimoji="1" lang="ja-JP" altLang="en-US" dirty="0" smtClean="0"/>
              <a:t>結果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050904" cy="2620887"/>
          </a:xfrm>
        </p:spPr>
        <p:txBody>
          <a:bodyPr>
            <a:normAutofit/>
          </a:bodyPr>
          <a:lstStyle/>
          <a:p>
            <a:r>
              <a:rPr lang="ja-JP" altLang="en-US" sz="3200" dirty="0" smtClean="0"/>
              <a:t>マン・ホイットニーの</a:t>
            </a:r>
            <a:r>
              <a:rPr lang="en-US" altLang="ja-JP" sz="3200" dirty="0" smtClean="0"/>
              <a:t>U</a:t>
            </a:r>
            <a:r>
              <a:rPr lang="ja-JP" altLang="en-US" sz="3200" dirty="0" smtClean="0"/>
              <a:t>検定</a:t>
            </a:r>
            <a:endParaRPr lang="en-US" altLang="ja-JP" sz="3200" dirty="0"/>
          </a:p>
          <a:p>
            <a:pPr lvl="1"/>
            <a:r>
              <a:rPr kumimoji="1" lang="en-US" altLang="ja-JP" sz="2800" dirty="0" err="1" smtClean="0"/>
              <a:t>Base.Rf</a:t>
            </a:r>
            <a:r>
              <a:rPr kumimoji="1" lang="ja-JP" altLang="en-US" sz="2800" dirty="0" smtClean="0"/>
              <a:t>と</a:t>
            </a:r>
            <a:r>
              <a:rPr kumimoji="1" lang="en-US" altLang="ja-JP" sz="2800" dirty="0" smtClean="0"/>
              <a:t>RQ2</a:t>
            </a:r>
            <a:r>
              <a:rPr lang="ja-JP" altLang="en-US" sz="2800" dirty="0" smtClean="0"/>
              <a:t>について</a:t>
            </a:r>
            <a:r>
              <a:rPr lang="en-US" altLang="ja-JP" sz="2800" dirty="0" smtClean="0"/>
              <a:t>U</a:t>
            </a:r>
            <a:r>
              <a:rPr lang="ja-JP" altLang="en-US" sz="2800" dirty="0" smtClean="0"/>
              <a:t>検定をおこなう</a:t>
            </a:r>
            <a:r>
              <a:rPr kumimoji="1" lang="en-US" altLang="ja-JP" sz="2800" dirty="0" smtClean="0"/>
              <a:t>	</a:t>
            </a:r>
          </a:p>
          <a:p>
            <a:pPr lvl="1"/>
            <a:r>
              <a:rPr lang="ja-JP" altLang="en-US" sz="2800" dirty="0" smtClean="0"/>
              <a:t>有意差あり</a:t>
            </a:r>
            <a:endParaRPr kumimoji="1" lang="ja-JP" altLang="en-US" sz="2800" dirty="0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half" idx="2"/>
          </p:nvPr>
        </p:nvSpPr>
        <p:spPr>
          <a:xfrm>
            <a:off x="467544" y="4725144"/>
            <a:ext cx="8219256" cy="1401019"/>
          </a:xfrm>
        </p:spPr>
        <p:txBody>
          <a:bodyPr>
            <a:normAutofit/>
          </a:bodyPr>
          <a:lstStyle/>
          <a:p>
            <a:r>
              <a:rPr lang="en-US" altLang="ja-JP" sz="3200" dirty="0" smtClean="0">
                <a:solidFill>
                  <a:srgbClr val="FF0000"/>
                </a:solidFill>
              </a:rPr>
              <a:t>RQ2</a:t>
            </a:r>
            <a:r>
              <a:rPr lang="ja-JP" altLang="en-US" sz="3200" dirty="0" smtClean="0">
                <a:solidFill>
                  <a:srgbClr val="FF0000"/>
                </a:solidFill>
              </a:rPr>
              <a:t>は</a:t>
            </a:r>
            <a:r>
              <a:rPr lang="ja-JP" altLang="en-US" sz="3200" dirty="0">
                <a:solidFill>
                  <a:srgbClr val="FF0000"/>
                </a:solidFill>
              </a:rPr>
              <a:t>支持</a:t>
            </a:r>
            <a:r>
              <a:rPr lang="ja-JP" altLang="en-US" sz="3200" dirty="0" smtClean="0">
                <a:solidFill>
                  <a:srgbClr val="FF0000"/>
                </a:solidFill>
              </a:rPr>
              <a:t>される</a:t>
            </a:r>
            <a:endParaRPr lang="ja-JP" altLang="en-US" sz="3200" dirty="0">
              <a:solidFill>
                <a:srgbClr val="FF0000"/>
              </a:solidFill>
            </a:endParaRPr>
          </a:p>
          <a:p>
            <a:endParaRPr kumimoji="1" lang="ja-JP" altLang="en-US" dirty="0"/>
          </a:p>
        </p:txBody>
      </p:sp>
      <p:pic>
        <p:nvPicPr>
          <p:cNvPr id="6146" name="Picture 2" descr="C:\Users\oss.wakayama\Desktop\研究\論文\An Empirical Study of Just-in-Time Defect Prediction using Cross-Project Models\RQ2_resul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0768"/>
            <a:ext cx="3598986" cy="312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95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r>
              <a:rPr kumimoji="1" lang="ja-JP" altLang="en-US" dirty="0" smtClean="0"/>
              <a:t>：アプローチ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１つのデータセットを学習データにするのでなく，複数のデータセットを学習データとする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RQ3-1:</a:t>
            </a:r>
          </a:p>
          <a:p>
            <a:pPr lvl="2"/>
            <a:r>
              <a:rPr lang="en-US" altLang="ja-JP" dirty="0" smtClean="0"/>
              <a:t>2</a:t>
            </a:r>
            <a:r>
              <a:rPr lang="ja-JP" altLang="en-US" dirty="0" smtClean="0"/>
              <a:t>プロジェクトのデータを学習データとして予測モデルを構築する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RQ3-2:</a:t>
            </a:r>
          </a:p>
          <a:p>
            <a:pPr lvl="2"/>
            <a:r>
              <a:rPr lang="ja-JP" altLang="en-US" dirty="0" smtClean="0"/>
              <a:t>各プロジェクトのデータを１つにマージする</a:t>
            </a:r>
            <a:endParaRPr lang="en-US" altLang="ja-JP" dirty="0" smtClean="0"/>
          </a:p>
          <a:p>
            <a:pPr lvl="2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269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r>
              <a:rPr kumimoji="1" lang="ja-JP" altLang="en-US" dirty="0" smtClean="0"/>
              <a:t>：結果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1"/>
            <a:ext cx="4978896" cy="4493096"/>
          </a:xfrm>
        </p:spPr>
        <p:txBody>
          <a:bodyPr/>
          <a:lstStyle/>
          <a:p>
            <a:r>
              <a:rPr lang="ja-JP" altLang="en-US" dirty="0"/>
              <a:t>マン・ホイットニーの</a:t>
            </a:r>
            <a:r>
              <a:rPr lang="en-US" altLang="ja-JP" dirty="0"/>
              <a:t>U</a:t>
            </a:r>
            <a:r>
              <a:rPr lang="ja-JP" altLang="en-US" dirty="0"/>
              <a:t>検定</a:t>
            </a:r>
            <a:endParaRPr lang="en-US" altLang="ja-JP" dirty="0"/>
          </a:p>
          <a:p>
            <a:pPr lvl="1"/>
            <a:r>
              <a:rPr lang="en-US" altLang="ja-JP" dirty="0" err="1"/>
              <a:t>Base.Rf</a:t>
            </a:r>
            <a:r>
              <a:rPr lang="ja-JP" altLang="en-US" dirty="0" smtClean="0"/>
              <a:t>と</a:t>
            </a:r>
            <a:r>
              <a:rPr lang="en-US" altLang="ja-JP" dirty="0" smtClean="0"/>
              <a:t>RQ3.Voting</a:t>
            </a:r>
            <a:r>
              <a:rPr lang="ja-JP" altLang="en-US" dirty="0" smtClean="0"/>
              <a:t>と</a:t>
            </a:r>
            <a:r>
              <a:rPr lang="en-US" altLang="ja-JP" dirty="0" smtClean="0"/>
              <a:t>RQ3.Join</a:t>
            </a:r>
            <a:r>
              <a:rPr lang="ja-JP" altLang="en-US" dirty="0" smtClean="0"/>
              <a:t>のそれぞれに</a:t>
            </a:r>
            <a:r>
              <a:rPr lang="en-US" altLang="ja-JP" dirty="0" smtClean="0"/>
              <a:t>U</a:t>
            </a:r>
            <a:r>
              <a:rPr lang="ja-JP" altLang="en-US" dirty="0"/>
              <a:t>検定をおこなう</a:t>
            </a:r>
            <a:r>
              <a:rPr lang="en-US" altLang="ja-JP" dirty="0"/>
              <a:t>	</a:t>
            </a:r>
          </a:p>
          <a:p>
            <a:pPr lvl="1"/>
            <a:r>
              <a:rPr lang="ja-JP" altLang="en-US" dirty="0" smtClean="0"/>
              <a:t>それぞれ有意差</a:t>
            </a:r>
            <a:r>
              <a:rPr lang="ja-JP" altLang="en-US" dirty="0"/>
              <a:t>あり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>
                <a:solidFill>
                  <a:srgbClr val="FF0000"/>
                </a:solidFill>
              </a:rPr>
              <a:t>RQ3</a:t>
            </a:r>
            <a:r>
              <a:rPr kumimoji="1" lang="ja-JP" altLang="en-US" dirty="0" smtClean="0">
                <a:solidFill>
                  <a:srgbClr val="FF0000"/>
                </a:solidFill>
              </a:rPr>
              <a:t>も支持される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oss.wakayama\Desktop\研究\論文\An Empirical Study of Just-in-Time Defect Prediction using Cross-Project Models\RQ3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56792"/>
            <a:ext cx="3338513" cy="283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23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ja-JP" dirty="0"/>
              <a:t>Cross-Project Model</a:t>
            </a:r>
            <a:r>
              <a:rPr lang="ja-JP" altLang="en-US" dirty="0"/>
              <a:t>でないモデルで高いパフォーマンスを示して</a:t>
            </a:r>
            <a:r>
              <a:rPr lang="ja-JP" altLang="en-US" dirty="0" smtClean="0"/>
              <a:t>いても，</a:t>
            </a:r>
            <a:r>
              <a:rPr lang="en-US" altLang="ja-JP" dirty="0"/>
              <a:t>Cross-Project </a:t>
            </a:r>
            <a:r>
              <a:rPr lang="en-US" altLang="ja-JP" dirty="0" smtClean="0"/>
              <a:t>Model</a:t>
            </a:r>
            <a:r>
              <a:rPr lang="ja-JP" altLang="en-US" dirty="0" smtClean="0"/>
              <a:t>で高いパフォーマンス</a:t>
            </a:r>
            <a:r>
              <a:rPr lang="ja-JP" altLang="en-US" dirty="0"/>
              <a:t>に</a:t>
            </a:r>
            <a:r>
              <a:rPr lang="ja-JP" altLang="en-US" dirty="0" smtClean="0"/>
              <a:t>なる</a:t>
            </a:r>
            <a:r>
              <a:rPr lang="ja-JP" altLang="en-US" dirty="0"/>
              <a:t>と</a:t>
            </a:r>
            <a:r>
              <a:rPr lang="ja-JP" altLang="en-US" dirty="0" smtClean="0"/>
              <a:t>は限らない</a:t>
            </a:r>
            <a:endParaRPr lang="en-US" altLang="ja-JP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ja-JP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ja-JP" altLang="en-US" dirty="0"/>
              <a:t>予測変数と従属変数の間に高い相関があれば，</a:t>
            </a:r>
            <a:r>
              <a:rPr lang="en-US" altLang="ja-JP" dirty="0"/>
              <a:t> Cross-Project Model</a:t>
            </a:r>
            <a:r>
              <a:rPr lang="ja-JP" altLang="en-US" dirty="0"/>
              <a:t>で高いパフォーマンスを</a:t>
            </a:r>
            <a:r>
              <a:rPr lang="ja-JP" altLang="en-US" dirty="0" smtClean="0"/>
              <a:t>示す</a:t>
            </a:r>
            <a:endParaRPr lang="en-US" altLang="ja-JP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altLang="ja-JP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altLang="ja-JP" dirty="0" smtClean="0"/>
              <a:t>Ensemble </a:t>
            </a:r>
            <a:r>
              <a:rPr lang="en-US" altLang="ja-JP" dirty="0"/>
              <a:t>Techniques</a:t>
            </a:r>
            <a:r>
              <a:rPr lang="ja-JP" altLang="en-US" dirty="0"/>
              <a:t>は</a:t>
            </a:r>
            <a:r>
              <a:rPr lang="en-US" altLang="ja-JP" dirty="0"/>
              <a:t>Cross-Project</a:t>
            </a:r>
            <a:r>
              <a:rPr lang="ja-JP" altLang="en-US" dirty="0"/>
              <a:t>予測において</a:t>
            </a:r>
            <a:r>
              <a:rPr lang="ja-JP" altLang="en-US" dirty="0" smtClean="0"/>
              <a:t>改善させる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7354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予測に使った変数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050" name="Picture 2" descr="C:\Users\oss.wakayama\Desktop\研究\論文\An Empirical Study of Just-in-Time Defect Prediction using Cross-Project Models\summar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" y="1340768"/>
            <a:ext cx="8985250" cy="505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直線コネクタ 6"/>
          <p:cNvCxnSpPr/>
          <p:nvPr/>
        </p:nvCxnSpPr>
        <p:spPr>
          <a:xfrm>
            <a:off x="683568" y="2348880"/>
            <a:ext cx="8280920" cy="72008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 flipV="1">
            <a:off x="683568" y="2348880"/>
            <a:ext cx="8280920" cy="72008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683568" y="4725144"/>
            <a:ext cx="8280920" cy="360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 flipV="1">
            <a:off x="683568" y="4725144"/>
            <a:ext cx="8280920" cy="36004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16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511</Words>
  <Application>Microsoft Office PowerPoint</Application>
  <PresentationFormat>画面に合わせる (4:3)</PresentationFormat>
  <Paragraphs>81</Paragraphs>
  <Slides>14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Office ​​テーマ</vt:lpstr>
      <vt:lpstr>An Empirical Study of Just-in-Time Defect Prediction using Cross-Project Models</vt:lpstr>
      <vt:lpstr>背景</vt:lpstr>
      <vt:lpstr>目的</vt:lpstr>
      <vt:lpstr>RQ</vt:lpstr>
      <vt:lpstr>データセット</vt:lpstr>
      <vt:lpstr>RQ1：分析結果</vt:lpstr>
      <vt:lpstr>RQ1:結果</vt:lpstr>
      <vt:lpstr>RQ2：前準備1/2</vt:lpstr>
      <vt:lpstr>RQ2：前準備2/2</vt:lpstr>
      <vt:lpstr>RQ2:結果</vt:lpstr>
      <vt:lpstr>RQ3：アプローチ</vt:lpstr>
      <vt:lpstr>RQ3：結果</vt:lpstr>
      <vt:lpstr>まとめ</vt:lpstr>
      <vt:lpstr>予測に使った変数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Empirical Study of Just-in-Time Defect Prediction using Cross-Project Models</dc:title>
  <dc:creator>k.k oss</dc:creator>
  <cp:lastModifiedBy>k.k oss</cp:lastModifiedBy>
  <cp:revision>37</cp:revision>
  <dcterms:created xsi:type="dcterms:W3CDTF">2014-07-14T07:39:46Z</dcterms:created>
  <dcterms:modified xsi:type="dcterms:W3CDTF">2014-07-16T03:09:48Z</dcterms:modified>
</cp:coreProperties>
</file>