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48"/>
  </p:notesMasterIdLst>
  <p:sldIdLst>
    <p:sldId id="256" r:id="rId4"/>
    <p:sldId id="349" r:id="rId5"/>
    <p:sldId id="257" r:id="rId6"/>
    <p:sldId id="314" r:id="rId7"/>
    <p:sldId id="350" r:id="rId8"/>
    <p:sldId id="346" r:id="rId9"/>
    <p:sldId id="347" r:id="rId10"/>
    <p:sldId id="348" r:id="rId11"/>
    <p:sldId id="351" r:id="rId12"/>
    <p:sldId id="339" r:id="rId13"/>
    <p:sldId id="336" r:id="rId14"/>
    <p:sldId id="337" r:id="rId15"/>
    <p:sldId id="338" r:id="rId16"/>
    <p:sldId id="345" r:id="rId17"/>
    <p:sldId id="293" r:id="rId18"/>
    <p:sldId id="340" r:id="rId19"/>
    <p:sldId id="341" r:id="rId20"/>
    <p:sldId id="342" r:id="rId21"/>
    <p:sldId id="343" r:id="rId22"/>
    <p:sldId id="344" r:id="rId23"/>
    <p:sldId id="372" r:id="rId24"/>
    <p:sldId id="335" r:id="rId25"/>
    <p:sldId id="322" r:id="rId26"/>
    <p:sldId id="352" r:id="rId27"/>
    <p:sldId id="353" r:id="rId28"/>
    <p:sldId id="354" r:id="rId29"/>
    <p:sldId id="355" r:id="rId30"/>
    <p:sldId id="356" r:id="rId31"/>
    <p:sldId id="357" r:id="rId32"/>
    <p:sldId id="358" r:id="rId33"/>
    <p:sldId id="359" r:id="rId34"/>
    <p:sldId id="360" r:id="rId35"/>
    <p:sldId id="361" r:id="rId36"/>
    <p:sldId id="362" r:id="rId37"/>
    <p:sldId id="363" r:id="rId38"/>
    <p:sldId id="364" r:id="rId39"/>
    <p:sldId id="365" r:id="rId40"/>
    <p:sldId id="368" r:id="rId41"/>
    <p:sldId id="366" r:id="rId42"/>
    <p:sldId id="367" r:id="rId43"/>
    <p:sldId id="369" r:id="rId44"/>
    <p:sldId id="373" r:id="rId45"/>
    <p:sldId id="370" r:id="rId46"/>
    <p:sldId id="371" r:id="rId4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951D2F7B-9892-4ED2-A103-2FF126C01B8F}">
          <p14:sldIdLst>
            <p14:sldId id="256"/>
            <p14:sldId id="349"/>
            <p14:sldId id="257"/>
            <p14:sldId id="314"/>
            <p14:sldId id="350"/>
            <p14:sldId id="346"/>
            <p14:sldId id="347"/>
            <p14:sldId id="348"/>
            <p14:sldId id="351"/>
            <p14:sldId id="339"/>
            <p14:sldId id="336"/>
            <p14:sldId id="337"/>
            <p14:sldId id="338"/>
            <p14:sldId id="345"/>
            <p14:sldId id="293"/>
            <p14:sldId id="340"/>
            <p14:sldId id="341"/>
            <p14:sldId id="342"/>
            <p14:sldId id="343"/>
            <p14:sldId id="344"/>
            <p14:sldId id="372"/>
            <p14:sldId id="335"/>
            <p14:sldId id="322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64"/>
            <p14:sldId id="365"/>
            <p14:sldId id="368"/>
            <p14:sldId id="366"/>
            <p14:sldId id="367"/>
            <p14:sldId id="369"/>
            <p14:sldId id="373"/>
            <p14:sldId id="370"/>
            <p14:sldId id="3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5D000"/>
    <a:srgbClr val="868300"/>
    <a:srgbClr val="FFFF11"/>
    <a:srgbClr val="FFFFD5"/>
    <a:srgbClr val="FBFFC1"/>
    <a:srgbClr val="F5FDC3"/>
    <a:srgbClr val="FFFF99"/>
    <a:srgbClr val="CCFF33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AF606853-7671-496A-8E4F-DF71F8EC918B}" styleName="濃色スタイル 1 - アクセント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25E5076-3810-47DD-B79F-674D7AD40C01}" styleName="濃色スタイル 1 - アクセント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136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3E3D5-439B-4AD9-BDCF-1F8765F6203E}" type="datetimeFigureOut">
              <a:rPr kumimoji="1" lang="ja-JP" altLang="en-US" smtClean="0"/>
              <a:t>2014/7/22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76274-52AD-4D87-8CAF-D20E0FA1DD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0114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76274-52AD-4D87-8CAF-D20E0FA1DD2A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11786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76274-52AD-4D87-8CAF-D20E0FA1DD2A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43119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76274-52AD-4D87-8CAF-D20E0FA1DD2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3865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76274-52AD-4D87-8CAF-D20E0FA1DD2A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5369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76274-52AD-4D87-8CAF-D20E0FA1DD2A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4739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76274-52AD-4D87-8CAF-D20E0FA1DD2A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936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276872"/>
            <a:ext cx="7772400" cy="1728192"/>
          </a:xfrm>
        </p:spPr>
        <p:txBody>
          <a:bodyPr anchor="ctr"/>
          <a:lstStyle>
            <a:lvl1pPr algn="ctr">
              <a:defRPr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83568" y="4365104"/>
            <a:ext cx="7776864" cy="1512168"/>
          </a:xfrm>
        </p:spPr>
        <p:txBody>
          <a:bodyPr anchor="ctr">
            <a:normAutofit/>
          </a:bodyPr>
          <a:lstStyle>
            <a:lvl1pPr marL="0" indent="0" algn="r">
              <a:buNone/>
              <a:defRPr sz="28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8892484" y="0"/>
            <a:ext cx="251516" cy="6583066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10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11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87524" y="44624"/>
            <a:ext cx="8568952" cy="792088"/>
          </a:xfrm>
        </p:spPr>
        <p:txBody>
          <a:bodyPr anchor="ctr">
            <a:noAutofit/>
          </a:bodyPr>
          <a:lstStyle>
            <a:lvl1pPr algn="ctr">
              <a:defRPr sz="4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8892480" y="1"/>
            <a:ext cx="251520" cy="908724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コネクタ 10"/>
          <p:cNvCxnSpPr/>
          <p:nvPr/>
        </p:nvCxnSpPr>
        <p:spPr>
          <a:xfrm>
            <a:off x="0" y="908720"/>
            <a:ext cx="9144000" cy="5"/>
          </a:xfrm>
          <a:prstGeom prst="line">
            <a:avLst/>
          </a:prstGeom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13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15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46449" y="2864917"/>
            <a:ext cx="7451105" cy="1368152"/>
          </a:xfrm>
        </p:spPr>
        <p:txBody>
          <a:bodyPr anchor="b"/>
          <a:lstStyle>
            <a:lvl1pPr algn="ctr">
              <a:defRPr sz="4000" b="0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846448" y="4365104"/>
            <a:ext cx="7451105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8892484" y="0"/>
            <a:ext cx="251520" cy="4233069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14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1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7" name="直線コネクタ 16"/>
          <p:cNvCxnSpPr/>
          <p:nvPr/>
        </p:nvCxnSpPr>
        <p:spPr>
          <a:xfrm>
            <a:off x="-108520" y="4251452"/>
            <a:ext cx="9361040" cy="5"/>
          </a:xfrm>
          <a:prstGeom prst="line">
            <a:avLst/>
          </a:prstGeom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47432" y="980728"/>
            <a:ext cx="4048368" cy="51454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980728"/>
            <a:ext cx="4038600" cy="51454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8" name="タイトル 1"/>
          <p:cNvSpPr>
            <a:spLocks noGrp="1"/>
          </p:cNvSpPr>
          <p:nvPr>
            <p:ph type="title"/>
          </p:nvPr>
        </p:nvSpPr>
        <p:spPr>
          <a:xfrm>
            <a:off x="287524" y="44624"/>
            <a:ext cx="8568952" cy="792088"/>
          </a:xfrm>
        </p:spPr>
        <p:txBody>
          <a:bodyPr anchor="ctr">
            <a:noAutofit/>
          </a:bodyPr>
          <a:lstStyle>
            <a:lvl1pPr algn="ctr">
              <a:defRPr sz="4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25" name="正方形/長方形 24"/>
          <p:cNvSpPr/>
          <p:nvPr/>
        </p:nvSpPr>
        <p:spPr>
          <a:xfrm>
            <a:off x="8892480" y="1"/>
            <a:ext cx="251520" cy="908724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14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15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6" name="直線コネクタ 15"/>
          <p:cNvCxnSpPr/>
          <p:nvPr/>
        </p:nvCxnSpPr>
        <p:spPr>
          <a:xfrm>
            <a:off x="-108520" y="908720"/>
            <a:ext cx="9361040" cy="5"/>
          </a:xfrm>
          <a:prstGeom prst="line">
            <a:avLst/>
          </a:prstGeom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67544" y="980728"/>
            <a:ext cx="4040188" cy="792088"/>
          </a:xfrm>
        </p:spPr>
        <p:txBody>
          <a:bodyPr anchor="ctr"/>
          <a:lstStyle>
            <a:lvl1pPr marL="0" indent="0">
              <a:buNone/>
              <a:defRPr sz="2400" b="1">
                <a:latin typeface="+mj-ea"/>
                <a:ea typeface="+mj-ea"/>
                <a:cs typeface="メイリオ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1772816"/>
            <a:ext cx="4040188" cy="43533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4008" y="980728"/>
            <a:ext cx="4041775" cy="792088"/>
          </a:xfrm>
        </p:spPr>
        <p:txBody>
          <a:bodyPr anchor="ctr"/>
          <a:lstStyle>
            <a:lvl1pPr marL="0" indent="0">
              <a:buNone/>
              <a:defRPr sz="2400" b="1">
                <a:latin typeface="+mj-ea"/>
                <a:ea typeface="+mj-ea"/>
                <a:cs typeface="メイリオ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1772816"/>
            <a:ext cx="4041775" cy="43533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9" name="タイトル 1"/>
          <p:cNvSpPr>
            <a:spLocks noGrp="1"/>
          </p:cNvSpPr>
          <p:nvPr>
            <p:ph type="title"/>
          </p:nvPr>
        </p:nvSpPr>
        <p:spPr>
          <a:xfrm>
            <a:off x="287524" y="44624"/>
            <a:ext cx="8568952" cy="792088"/>
          </a:xfrm>
        </p:spPr>
        <p:txBody>
          <a:bodyPr anchor="ctr">
            <a:noAutofit/>
          </a:bodyPr>
          <a:lstStyle>
            <a:lvl1pPr algn="ctr">
              <a:defRPr sz="4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/>
        </p:nvSpPr>
        <p:spPr>
          <a:xfrm>
            <a:off x="8892480" y="1"/>
            <a:ext cx="251520" cy="908724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1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17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8" name="直線コネクタ 17"/>
          <p:cNvCxnSpPr/>
          <p:nvPr/>
        </p:nvCxnSpPr>
        <p:spPr>
          <a:xfrm>
            <a:off x="-108520" y="908720"/>
            <a:ext cx="9361040" cy="5"/>
          </a:xfrm>
          <a:prstGeom prst="line">
            <a:avLst/>
          </a:prstGeom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タイトル 1"/>
          <p:cNvSpPr>
            <a:spLocks noGrp="1"/>
          </p:cNvSpPr>
          <p:nvPr>
            <p:ph type="title"/>
          </p:nvPr>
        </p:nvSpPr>
        <p:spPr>
          <a:xfrm>
            <a:off x="287524" y="44624"/>
            <a:ext cx="8568952" cy="792088"/>
          </a:xfrm>
        </p:spPr>
        <p:txBody>
          <a:bodyPr anchor="ctr">
            <a:noAutofit/>
          </a:bodyPr>
          <a:lstStyle>
            <a:lvl1pPr algn="ctr">
              <a:defRPr sz="4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6" name="正方形/長方形 15"/>
          <p:cNvSpPr/>
          <p:nvPr/>
        </p:nvSpPr>
        <p:spPr>
          <a:xfrm>
            <a:off x="8892480" y="1"/>
            <a:ext cx="251520" cy="908724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11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13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直線コネクタ 13"/>
          <p:cNvCxnSpPr/>
          <p:nvPr/>
        </p:nvCxnSpPr>
        <p:spPr>
          <a:xfrm>
            <a:off x="-108520" y="908720"/>
            <a:ext cx="9361040" cy="5"/>
          </a:xfrm>
          <a:prstGeom prst="line">
            <a:avLst/>
          </a:prstGeom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7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10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9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10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13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395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8892480" y="0"/>
            <a:ext cx="251520" cy="5373215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13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1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8" name="直線コネクタ 17"/>
          <p:cNvCxnSpPr/>
          <p:nvPr/>
        </p:nvCxnSpPr>
        <p:spPr>
          <a:xfrm>
            <a:off x="-108520" y="5361178"/>
            <a:ext cx="9361040" cy="7"/>
          </a:xfrm>
          <a:prstGeom prst="line">
            <a:avLst/>
          </a:prstGeom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980728"/>
            <a:ext cx="8229600" cy="5145435"/>
          </a:xfrm>
        </p:spPr>
        <p:txBody>
          <a:bodyPr vert="eaVert">
            <a:normAutofit/>
          </a:bodyPr>
          <a:lstStyle>
            <a:lvl1pPr>
              <a:lnSpc>
                <a:spcPct val="150000"/>
              </a:lnSpc>
              <a:defRPr sz="2400">
                <a:latin typeface="HG正楷書体-PRO" pitchFamily="66" charset="-128"/>
                <a:ea typeface="HG正楷書体-PRO" pitchFamily="66" charset="-128"/>
              </a:defRPr>
            </a:lvl1pPr>
            <a:lvl2pPr>
              <a:lnSpc>
                <a:spcPct val="150000"/>
              </a:lnSpc>
              <a:defRPr sz="2000">
                <a:latin typeface="HG正楷書体-PRO" pitchFamily="66" charset="-128"/>
                <a:ea typeface="HG正楷書体-PRO" pitchFamily="66" charset="-128"/>
              </a:defRPr>
            </a:lvl2pPr>
            <a:lvl3pPr>
              <a:lnSpc>
                <a:spcPct val="150000"/>
              </a:lnSpc>
              <a:defRPr sz="1800">
                <a:latin typeface="HG正楷書体-PRO" pitchFamily="66" charset="-128"/>
                <a:ea typeface="HG正楷書体-PRO" pitchFamily="66" charset="-128"/>
              </a:defRPr>
            </a:lvl3pPr>
            <a:lvl4pPr>
              <a:lnSpc>
                <a:spcPct val="150000"/>
              </a:lnSpc>
              <a:defRPr sz="1600">
                <a:latin typeface="HG正楷書体-PRO" pitchFamily="66" charset="-128"/>
                <a:ea typeface="HG正楷書体-PRO" pitchFamily="66" charset="-128"/>
              </a:defRPr>
            </a:lvl4pPr>
            <a:lvl5pPr>
              <a:lnSpc>
                <a:spcPct val="150000"/>
              </a:lnSpc>
              <a:defRPr sz="1600">
                <a:latin typeface="HG正楷書体-PRO" pitchFamily="66" charset="-128"/>
                <a:ea typeface="HG正楷書体-PRO" pitchFamily="66" charset="-128"/>
              </a:defRPr>
            </a:lvl5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 rot="5400000">
            <a:off x="8489221" y="403257"/>
            <a:ext cx="10527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00" b="1" dirty="0" smtClean="0">
                <a:solidFill>
                  <a:schemeClr val="bg1"/>
                </a:solidFill>
              </a:rPr>
              <a:t>KUSUMOTO</a:t>
            </a:r>
            <a:r>
              <a:rPr kumimoji="1" lang="ja-JP" altLang="en-US" sz="500" b="1" dirty="0" smtClean="0">
                <a:solidFill>
                  <a:schemeClr val="bg1"/>
                </a:solidFill>
              </a:rPr>
              <a:t>　</a:t>
            </a:r>
            <a:r>
              <a:rPr kumimoji="1" lang="en-US" altLang="ja-JP" sz="500" b="1" baseline="0" dirty="0" smtClean="0">
                <a:solidFill>
                  <a:schemeClr val="bg1"/>
                </a:solidFill>
              </a:rPr>
              <a:t>LABORATORY</a:t>
            </a:r>
            <a:endParaRPr kumimoji="1" lang="ja-JP" altLang="en-US" sz="500" b="1" dirty="0">
              <a:solidFill>
                <a:schemeClr val="bg1"/>
              </a:solidFill>
            </a:endParaRPr>
          </a:p>
        </p:txBody>
      </p:sp>
      <p:sp>
        <p:nvSpPr>
          <p:cNvPr id="16" name="タイトル 1"/>
          <p:cNvSpPr>
            <a:spLocks noGrp="1"/>
          </p:cNvSpPr>
          <p:nvPr>
            <p:ph type="title"/>
          </p:nvPr>
        </p:nvSpPr>
        <p:spPr>
          <a:xfrm>
            <a:off x="287524" y="44624"/>
            <a:ext cx="8568952" cy="792088"/>
          </a:xfrm>
        </p:spPr>
        <p:txBody>
          <a:bodyPr anchor="ctr">
            <a:noAutofit/>
          </a:bodyPr>
          <a:lstStyle>
            <a:lvl1pPr algn="ctr">
              <a:defRPr sz="4000">
                <a:latin typeface="HG正楷書体-PRO" pitchFamily="66" charset="-128"/>
                <a:ea typeface="HG正楷書体-PRO" pitchFamily="66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/>
        </p:nvSpPr>
        <p:spPr>
          <a:xfrm>
            <a:off x="8892480" y="1"/>
            <a:ext cx="251520" cy="908724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13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18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9" name="直線コネクタ 18"/>
          <p:cNvCxnSpPr/>
          <p:nvPr/>
        </p:nvCxnSpPr>
        <p:spPr>
          <a:xfrm>
            <a:off x="-108520" y="908720"/>
            <a:ext cx="9361040" cy="5"/>
          </a:xfrm>
          <a:prstGeom prst="line">
            <a:avLst/>
          </a:prstGeom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970126" y="188640"/>
            <a:ext cx="720080" cy="5937523"/>
          </a:xfrm>
        </p:spPr>
        <p:txBody>
          <a:bodyPr vert="eaVert" anchor="ctr">
            <a:noAutofit/>
          </a:bodyPr>
          <a:lstStyle>
            <a:lvl1pPr>
              <a:defRPr sz="2800">
                <a:latin typeface="HG正楷書体-PRO" pitchFamily="66" charset="-128"/>
                <a:ea typeface="HG正楷書体-PRO" pitchFamily="66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5496" y="188640"/>
            <a:ext cx="7920880" cy="5937523"/>
          </a:xfrm>
        </p:spPr>
        <p:txBody>
          <a:bodyPr vert="eaVert">
            <a:normAutofit/>
          </a:bodyPr>
          <a:lstStyle>
            <a:lvl1pPr>
              <a:lnSpc>
                <a:spcPct val="150000"/>
              </a:lnSpc>
              <a:defRPr sz="2400">
                <a:latin typeface="HG正楷書体-PRO" pitchFamily="66" charset="-128"/>
                <a:ea typeface="HG正楷書体-PRO" pitchFamily="66" charset="-128"/>
              </a:defRPr>
            </a:lvl1pPr>
            <a:lvl2pPr>
              <a:lnSpc>
                <a:spcPct val="150000"/>
              </a:lnSpc>
              <a:defRPr sz="2000">
                <a:latin typeface="HG正楷書体-PRO" pitchFamily="66" charset="-128"/>
                <a:ea typeface="HG正楷書体-PRO" pitchFamily="66" charset="-128"/>
              </a:defRPr>
            </a:lvl2pPr>
            <a:lvl3pPr>
              <a:lnSpc>
                <a:spcPct val="150000"/>
              </a:lnSpc>
              <a:defRPr sz="1800">
                <a:latin typeface="HG正楷書体-PRO" pitchFamily="66" charset="-128"/>
                <a:ea typeface="HG正楷書体-PRO" pitchFamily="66" charset="-128"/>
              </a:defRPr>
            </a:lvl3pPr>
            <a:lvl4pPr>
              <a:lnSpc>
                <a:spcPct val="150000"/>
              </a:lnSpc>
              <a:defRPr sz="1600">
                <a:latin typeface="HG正楷書体-PRO" pitchFamily="66" charset="-128"/>
                <a:ea typeface="HG正楷書体-PRO" pitchFamily="66" charset="-128"/>
              </a:defRPr>
            </a:lvl4pPr>
            <a:lvl5pPr>
              <a:lnSpc>
                <a:spcPct val="150000"/>
              </a:lnSpc>
              <a:defRPr sz="1600">
                <a:latin typeface="HG正楷書体-PRO" pitchFamily="66" charset="-128"/>
                <a:ea typeface="HG正楷書体-PRO" pitchFamily="66" charset="-128"/>
              </a:defRPr>
            </a:lvl5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/>
        </p:nvSpPr>
        <p:spPr>
          <a:xfrm>
            <a:off x="8892484" y="0"/>
            <a:ext cx="251516" cy="6597352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10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11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5" descr="rogo400"/>
          <p:cNvPicPr>
            <a:picLocks noChangeAspect="1" noChangeArrowheads="1"/>
          </p:cNvPicPr>
          <p:nvPr/>
        </p:nvPicPr>
        <p:blipFill>
          <a:blip r:embed="rId2" cstate="print">
            <a:lum bright="50000" contrast="-100000"/>
          </a:blip>
          <a:srcRect/>
          <a:stretch>
            <a:fillRect/>
          </a:stretch>
        </p:blipFill>
        <p:spPr bwMode="auto">
          <a:xfrm>
            <a:off x="5596442" y="3204656"/>
            <a:ext cx="3403780" cy="3343712"/>
          </a:xfrm>
          <a:prstGeom prst="rect">
            <a:avLst/>
          </a:prstGeom>
          <a:noFill/>
          <a:effectLst/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6A01-E69F-4DD0-B9AF-A23744A64A0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8" name="グループ化 7"/>
          <p:cNvGrpSpPr/>
          <p:nvPr/>
        </p:nvGrpSpPr>
        <p:grpSpPr>
          <a:xfrm>
            <a:off x="8964488" y="0"/>
            <a:ext cx="179512" cy="6525344"/>
            <a:chOff x="8964488" y="0"/>
            <a:chExt cx="179512" cy="6525344"/>
          </a:xfrm>
        </p:grpSpPr>
        <p:sp>
          <p:nvSpPr>
            <p:cNvPr id="9" name="正方形/長方形 8"/>
            <p:cNvSpPr/>
            <p:nvPr userDrawn="1"/>
          </p:nvSpPr>
          <p:spPr>
            <a:xfrm>
              <a:off x="8964488" y="0"/>
              <a:ext cx="179512" cy="6525344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/>
            <p:cNvSpPr txBox="1"/>
            <p:nvPr userDrawn="1"/>
          </p:nvSpPr>
          <p:spPr>
            <a:xfrm rot="5400000">
              <a:off x="8451983" y="515045"/>
              <a:ext cx="119936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500" b="1" dirty="0" smtClean="0">
                  <a:solidFill>
                    <a:schemeClr val="bg1"/>
                  </a:solidFill>
                </a:rPr>
                <a:t>KUSUMOTO</a:t>
              </a:r>
              <a:r>
                <a:rPr kumimoji="1" lang="ja-JP" altLang="en-US" sz="500" b="1" dirty="0" smtClean="0">
                  <a:solidFill>
                    <a:schemeClr val="bg1"/>
                  </a:solidFill>
                </a:rPr>
                <a:t>　</a:t>
              </a:r>
              <a:r>
                <a:rPr kumimoji="1" lang="en-US" altLang="ja-JP" sz="500" b="1" baseline="0" dirty="0" smtClean="0">
                  <a:solidFill>
                    <a:schemeClr val="bg1"/>
                  </a:solidFill>
                </a:rPr>
                <a:t>LABORATORY</a:t>
              </a:r>
              <a:endParaRPr kumimoji="1" lang="ja-JP" altLang="en-US" sz="5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グループ化 10"/>
          <p:cNvGrpSpPr/>
          <p:nvPr/>
        </p:nvGrpSpPr>
        <p:grpSpPr>
          <a:xfrm>
            <a:off x="8964488" y="5985792"/>
            <a:ext cx="179512" cy="539552"/>
            <a:chOff x="8964488" y="5985792"/>
            <a:chExt cx="179512" cy="539552"/>
          </a:xfrm>
        </p:grpSpPr>
        <p:sp>
          <p:nvSpPr>
            <p:cNvPr id="12" name="正方形/長方形 11"/>
            <p:cNvSpPr/>
            <p:nvPr userDrawn="1"/>
          </p:nvSpPr>
          <p:spPr>
            <a:xfrm>
              <a:off x="8964488" y="5985792"/>
              <a:ext cx="179512" cy="17951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/>
            <p:cNvSpPr/>
            <p:nvPr userDrawn="1"/>
          </p:nvSpPr>
          <p:spPr>
            <a:xfrm>
              <a:off x="8964488" y="6165304"/>
              <a:ext cx="179512" cy="17951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/>
            <p:cNvSpPr/>
            <p:nvPr userDrawn="1"/>
          </p:nvSpPr>
          <p:spPr>
            <a:xfrm>
              <a:off x="8964488" y="6345832"/>
              <a:ext cx="179512" cy="17951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6A01-E69F-4DD0-B9AF-A23744A64A0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7" name="グループ化 6"/>
          <p:cNvGrpSpPr/>
          <p:nvPr/>
        </p:nvGrpSpPr>
        <p:grpSpPr>
          <a:xfrm>
            <a:off x="-180528" y="0"/>
            <a:ext cx="9324532" cy="1199367"/>
            <a:chOff x="-180528" y="0"/>
            <a:chExt cx="9324532" cy="1199367"/>
          </a:xfrm>
        </p:grpSpPr>
        <p:sp>
          <p:nvSpPr>
            <p:cNvPr id="8" name="正方形/長方形 7"/>
            <p:cNvSpPr/>
            <p:nvPr userDrawn="1"/>
          </p:nvSpPr>
          <p:spPr>
            <a:xfrm>
              <a:off x="8964488" y="0"/>
              <a:ext cx="179512" cy="1196752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/>
            <p:cNvSpPr txBox="1"/>
            <p:nvPr userDrawn="1"/>
          </p:nvSpPr>
          <p:spPr>
            <a:xfrm rot="5400000">
              <a:off x="8451983" y="515045"/>
              <a:ext cx="119936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500" b="1" dirty="0" smtClean="0">
                  <a:solidFill>
                    <a:schemeClr val="bg1"/>
                  </a:solidFill>
                </a:rPr>
                <a:t>KUSUMOTO</a:t>
              </a:r>
              <a:r>
                <a:rPr kumimoji="1" lang="ja-JP" altLang="en-US" sz="500" b="1" dirty="0" smtClean="0">
                  <a:solidFill>
                    <a:schemeClr val="bg1"/>
                  </a:solidFill>
                </a:rPr>
                <a:t>　</a:t>
              </a:r>
              <a:r>
                <a:rPr kumimoji="1" lang="en-US" altLang="ja-JP" sz="500" b="1" baseline="0" dirty="0" smtClean="0">
                  <a:solidFill>
                    <a:schemeClr val="bg1"/>
                  </a:solidFill>
                </a:rPr>
                <a:t>LABORATORY</a:t>
              </a:r>
              <a:endParaRPr kumimoji="1" lang="ja-JP" altLang="en-US" sz="500" b="1" dirty="0">
                <a:solidFill>
                  <a:schemeClr val="bg1"/>
                </a:solidFill>
              </a:endParaRPr>
            </a:p>
          </p:txBody>
        </p:sp>
        <p:pic>
          <p:nvPicPr>
            <p:cNvPr id="10" name="Picture 65" descr="rogo400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180528" y="116633"/>
              <a:ext cx="1099524" cy="1080120"/>
            </a:xfrm>
            <a:prstGeom prst="rect">
              <a:avLst/>
            </a:prstGeom>
            <a:ln>
              <a:noFill/>
            </a:ln>
            <a:effectLst/>
          </p:spPr>
        </p:pic>
        <p:cxnSp>
          <p:nvCxnSpPr>
            <p:cNvPr id="11" name="直線コネクタ 10"/>
            <p:cNvCxnSpPr/>
            <p:nvPr userDrawn="1"/>
          </p:nvCxnSpPr>
          <p:spPr>
            <a:xfrm>
              <a:off x="300692" y="1196753"/>
              <a:ext cx="8843312" cy="0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グループ化 25"/>
          <p:cNvGrpSpPr/>
          <p:nvPr/>
        </p:nvGrpSpPr>
        <p:grpSpPr>
          <a:xfrm>
            <a:off x="8964488" y="1268760"/>
            <a:ext cx="179512" cy="611560"/>
            <a:chOff x="8964488" y="1268760"/>
            <a:chExt cx="179512" cy="611560"/>
          </a:xfrm>
        </p:grpSpPr>
        <p:sp>
          <p:nvSpPr>
            <p:cNvPr id="23" name="正方形/長方形 22"/>
            <p:cNvSpPr/>
            <p:nvPr userDrawn="1"/>
          </p:nvSpPr>
          <p:spPr>
            <a:xfrm>
              <a:off x="8964488" y="1268760"/>
              <a:ext cx="179512" cy="17951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/>
            <p:cNvSpPr/>
            <p:nvPr userDrawn="1"/>
          </p:nvSpPr>
          <p:spPr>
            <a:xfrm>
              <a:off x="8964488" y="1484784"/>
              <a:ext cx="179512" cy="17951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/>
            <p:cNvSpPr/>
            <p:nvPr userDrawn="1"/>
          </p:nvSpPr>
          <p:spPr>
            <a:xfrm>
              <a:off x="8964488" y="1700808"/>
              <a:ext cx="179512" cy="17951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43607" y="2852936"/>
            <a:ext cx="7451105" cy="1368152"/>
          </a:xfrm>
        </p:spPr>
        <p:txBody>
          <a:bodyPr anchor="b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043607" y="4365104"/>
            <a:ext cx="7451105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6A01-E69F-4DD0-B9AF-A23744A64A0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7" name="グループ化 7"/>
          <p:cNvGrpSpPr/>
          <p:nvPr/>
        </p:nvGrpSpPr>
        <p:grpSpPr>
          <a:xfrm>
            <a:off x="-180528" y="0"/>
            <a:ext cx="9324532" cy="4233069"/>
            <a:chOff x="-180528" y="0"/>
            <a:chExt cx="9324532" cy="4233069"/>
          </a:xfrm>
        </p:grpSpPr>
        <p:sp>
          <p:nvSpPr>
            <p:cNvPr id="9" name="正方形/長方形 8"/>
            <p:cNvSpPr/>
            <p:nvPr userDrawn="1"/>
          </p:nvSpPr>
          <p:spPr>
            <a:xfrm>
              <a:off x="8964488" y="1"/>
              <a:ext cx="179512" cy="4221088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0" name="Picture 65" descr="rogo400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180528" y="3152949"/>
              <a:ext cx="1099524" cy="1080120"/>
            </a:xfrm>
            <a:prstGeom prst="rect">
              <a:avLst/>
            </a:prstGeom>
            <a:ln>
              <a:noFill/>
            </a:ln>
            <a:effectLst/>
          </p:spPr>
        </p:pic>
        <p:cxnSp>
          <p:nvCxnSpPr>
            <p:cNvPr id="11" name="直線コネクタ 10"/>
            <p:cNvCxnSpPr/>
            <p:nvPr userDrawn="1"/>
          </p:nvCxnSpPr>
          <p:spPr>
            <a:xfrm>
              <a:off x="300692" y="4233069"/>
              <a:ext cx="8843312" cy="0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テキスト ボックス 11"/>
            <p:cNvSpPr txBox="1"/>
            <p:nvPr userDrawn="1"/>
          </p:nvSpPr>
          <p:spPr>
            <a:xfrm rot="5400000">
              <a:off x="8451983" y="515045"/>
              <a:ext cx="119936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500" b="1" dirty="0" smtClean="0">
                  <a:solidFill>
                    <a:schemeClr val="bg1"/>
                  </a:solidFill>
                </a:rPr>
                <a:t>KUSUMOTO</a:t>
              </a:r>
              <a:r>
                <a:rPr kumimoji="1" lang="ja-JP" altLang="en-US" sz="500" b="1" dirty="0" smtClean="0">
                  <a:solidFill>
                    <a:schemeClr val="bg1"/>
                  </a:solidFill>
                </a:rPr>
                <a:t>　</a:t>
              </a:r>
              <a:r>
                <a:rPr kumimoji="1" lang="en-US" altLang="ja-JP" sz="500" b="1" baseline="0" dirty="0" smtClean="0">
                  <a:solidFill>
                    <a:schemeClr val="bg1"/>
                  </a:solidFill>
                </a:rPr>
                <a:t>LABORATORY</a:t>
              </a:r>
              <a:endParaRPr kumimoji="1" lang="ja-JP" altLang="en-US" sz="5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グループ化 16"/>
          <p:cNvGrpSpPr/>
          <p:nvPr/>
        </p:nvGrpSpPr>
        <p:grpSpPr>
          <a:xfrm>
            <a:off x="8964488" y="4293096"/>
            <a:ext cx="179512" cy="611560"/>
            <a:chOff x="8964488" y="1268760"/>
            <a:chExt cx="179512" cy="611560"/>
          </a:xfrm>
        </p:grpSpPr>
        <p:sp>
          <p:nvSpPr>
            <p:cNvPr id="18" name="正方形/長方形 17"/>
            <p:cNvSpPr/>
            <p:nvPr userDrawn="1"/>
          </p:nvSpPr>
          <p:spPr>
            <a:xfrm>
              <a:off x="8964488" y="1268760"/>
              <a:ext cx="179512" cy="17951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/>
            <p:cNvSpPr/>
            <p:nvPr userDrawn="1"/>
          </p:nvSpPr>
          <p:spPr>
            <a:xfrm>
              <a:off x="8964488" y="1484784"/>
              <a:ext cx="179512" cy="17951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/>
            <p:cNvSpPr/>
            <p:nvPr userDrawn="1"/>
          </p:nvSpPr>
          <p:spPr>
            <a:xfrm>
              <a:off x="8964488" y="1700808"/>
              <a:ext cx="179512" cy="17951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6A01-E69F-4DD0-B9AF-A23744A64A0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8" name="グループ化 7"/>
          <p:cNvGrpSpPr/>
          <p:nvPr/>
        </p:nvGrpSpPr>
        <p:grpSpPr>
          <a:xfrm>
            <a:off x="-180528" y="0"/>
            <a:ext cx="9324532" cy="1199367"/>
            <a:chOff x="-180528" y="0"/>
            <a:chExt cx="9324532" cy="1199367"/>
          </a:xfrm>
        </p:grpSpPr>
        <p:sp>
          <p:nvSpPr>
            <p:cNvPr id="9" name="正方形/長方形 8"/>
            <p:cNvSpPr/>
            <p:nvPr userDrawn="1"/>
          </p:nvSpPr>
          <p:spPr>
            <a:xfrm>
              <a:off x="8964488" y="0"/>
              <a:ext cx="179512" cy="1196752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/>
            <p:cNvSpPr txBox="1"/>
            <p:nvPr userDrawn="1"/>
          </p:nvSpPr>
          <p:spPr>
            <a:xfrm rot="5400000">
              <a:off x="8451983" y="515045"/>
              <a:ext cx="119936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500" b="1" dirty="0" smtClean="0">
                  <a:solidFill>
                    <a:schemeClr val="bg1"/>
                  </a:solidFill>
                </a:rPr>
                <a:t>KUSUMOTO</a:t>
              </a:r>
              <a:r>
                <a:rPr kumimoji="1" lang="ja-JP" altLang="en-US" sz="500" b="1" dirty="0" smtClean="0">
                  <a:solidFill>
                    <a:schemeClr val="bg1"/>
                  </a:solidFill>
                </a:rPr>
                <a:t>　</a:t>
              </a:r>
              <a:r>
                <a:rPr kumimoji="1" lang="en-US" altLang="ja-JP" sz="500" b="1" baseline="0" dirty="0" smtClean="0">
                  <a:solidFill>
                    <a:schemeClr val="bg1"/>
                  </a:solidFill>
                </a:rPr>
                <a:t>LABORATORY</a:t>
              </a:r>
              <a:endParaRPr kumimoji="1" lang="ja-JP" altLang="en-US" sz="500" b="1" dirty="0">
                <a:solidFill>
                  <a:schemeClr val="bg1"/>
                </a:solidFill>
              </a:endParaRPr>
            </a:p>
          </p:txBody>
        </p:sp>
        <p:pic>
          <p:nvPicPr>
            <p:cNvPr id="11" name="Picture 65" descr="rogo400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180528" y="116633"/>
              <a:ext cx="1099524" cy="1080120"/>
            </a:xfrm>
            <a:prstGeom prst="rect">
              <a:avLst/>
            </a:prstGeom>
            <a:ln>
              <a:noFill/>
            </a:ln>
            <a:effectLst/>
          </p:spPr>
        </p:pic>
        <p:cxnSp>
          <p:nvCxnSpPr>
            <p:cNvPr id="12" name="直線コネクタ 11"/>
            <p:cNvCxnSpPr/>
            <p:nvPr userDrawn="1"/>
          </p:nvCxnSpPr>
          <p:spPr>
            <a:xfrm>
              <a:off x="300692" y="1196753"/>
              <a:ext cx="8843312" cy="0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グループ化 16"/>
          <p:cNvGrpSpPr/>
          <p:nvPr/>
        </p:nvGrpSpPr>
        <p:grpSpPr>
          <a:xfrm>
            <a:off x="8964488" y="1268760"/>
            <a:ext cx="179512" cy="611560"/>
            <a:chOff x="8964488" y="1268760"/>
            <a:chExt cx="179512" cy="611560"/>
          </a:xfrm>
        </p:grpSpPr>
        <p:sp>
          <p:nvSpPr>
            <p:cNvPr id="18" name="正方形/長方形 17"/>
            <p:cNvSpPr/>
            <p:nvPr userDrawn="1"/>
          </p:nvSpPr>
          <p:spPr>
            <a:xfrm>
              <a:off x="8964488" y="1268760"/>
              <a:ext cx="179512" cy="17951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/>
            <p:cNvSpPr/>
            <p:nvPr userDrawn="1"/>
          </p:nvSpPr>
          <p:spPr>
            <a:xfrm>
              <a:off x="8964488" y="1484784"/>
              <a:ext cx="179512" cy="17951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/>
            <p:cNvSpPr/>
            <p:nvPr userDrawn="1"/>
          </p:nvSpPr>
          <p:spPr>
            <a:xfrm>
              <a:off x="8964488" y="1700808"/>
              <a:ext cx="179512" cy="17951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67544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13732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4008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13732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6A01-E69F-4DD0-B9AF-A23744A64A0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10" name="グループ化 9"/>
          <p:cNvGrpSpPr/>
          <p:nvPr/>
        </p:nvGrpSpPr>
        <p:grpSpPr>
          <a:xfrm>
            <a:off x="-180528" y="0"/>
            <a:ext cx="9324532" cy="1199367"/>
            <a:chOff x="-180528" y="0"/>
            <a:chExt cx="9324532" cy="1199367"/>
          </a:xfrm>
        </p:grpSpPr>
        <p:sp>
          <p:nvSpPr>
            <p:cNvPr id="11" name="正方形/長方形 10"/>
            <p:cNvSpPr/>
            <p:nvPr userDrawn="1"/>
          </p:nvSpPr>
          <p:spPr>
            <a:xfrm>
              <a:off x="8964488" y="0"/>
              <a:ext cx="179512" cy="1196752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テキスト ボックス 11"/>
            <p:cNvSpPr txBox="1"/>
            <p:nvPr userDrawn="1"/>
          </p:nvSpPr>
          <p:spPr>
            <a:xfrm rot="5400000">
              <a:off x="8451983" y="515045"/>
              <a:ext cx="119936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500" b="1" dirty="0" smtClean="0">
                  <a:solidFill>
                    <a:schemeClr val="bg1"/>
                  </a:solidFill>
                </a:rPr>
                <a:t>KUSUMOTO</a:t>
              </a:r>
              <a:r>
                <a:rPr kumimoji="1" lang="ja-JP" altLang="en-US" sz="500" b="1" dirty="0" smtClean="0">
                  <a:solidFill>
                    <a:schemeClr val="bg1"/>
                  </a:solidFill>
                </a:rPr>
                <a:t>　</a:t>
              </a:r>
              <a:r>
                <a:rPr kumimoji="1" lang="en-US" altLang="ja-JP" sz="500" b="1" baseline="0" dirty="0" smtClean="0">
                  <a:solidFill>
                    <a:schemeClr val="bg1"/>
                  </a:solidFill>
                </a:rPr>
                <a:t>LABORATORY</a:t>
              </a:r>
              <a:endParaRPr kumimoji="1" lang="ja-JP" altLang="en-US" sz="500" b="1" dirty="0">
                <a:solidFill>
                  <a:schemeClr val="bg1"/>
                </a:solidFill>
              </a:endParaRPr>
            </a:p>
          </p:txBody>
        </p:sp>
        <p:pic>
          <p:nvPicPr>
            <p:cNvPr id="13" name="Picture 65" descr="rogo400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180528" y="116633"/>
              <a:ext cx="1099524" cy="1080120"/>
            </a:xfrm>
            <a:prstGeom prst="rect">
              <a:avLst/>
            </a:prstGeom>
            <a:ln>
              <a:noFill/>
            </a:ln>
            <a:effectLst/>
          </p:spPr>
        </p:pic>
        <p:cxnSp>
          <p:nvCxnSpPr>
            <p:cNvPr id="14" name="直線コネクタ 13"/>
            <p:cNvCxnSpPr/>
            <p:nvPr userDrawn="1"/>
          </p:nvCxnSpPr>
          <p:spPr>
            <a:xfrm>
              <a:off x="300692" y="1196753"/>
              <a:ext cx="8843312" cy="0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グループ化 18"/>
          <p:cNvGrpSpPr/>
          <p:nvPr/>
        </p:nvGrpSpPr>
        <p:grpSpPr>
          <a:xfrm>
            <a:off x="8964488" y="1268760"/>
            <a:ext cx="179512" cy="611560"/>
            <a:chOff x="8964488" y="1268760"/>
            <a:chExt cx="179512" cy="611560"/>
          </a:xfrm>
        </p:grpSpPr>
        <p:sp>
          <p:nvSpPr>
            <p:cNvPr id="20" name="正方形/長方形 19"/>
            <p:cNvSpPr/>
            <p:nvPr userDrawn="1"/>
          </p:nvSpPr>
          <p:spPr>
            <a:xfrm>
              <a:off x="8964488" y="1268760"/>
              <a:ext cx="179512" cy="17951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正方形/長方形 20"/>
            <p:cNvSpPr/>
            <p:nvPr userDrawn="1"/>
          </p:nvSpPr>
          <p:spPr>
            <a:xfrm>
              <a:off x="8964488" y="1484784"/>
              <a:ext cx="179512" cy="17951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/>
            <p:cNvSpPr/>
            <p:nvPr userDrawn="1"/>
          </p:nvSpPr>
          <p:spPr>
            <a:xfrm>
              <a:off x="8964488" y="1700808"/>
              <a:ext cx="179512" cy="17951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6A01-E69F-4DD0-B9AF-A23744A64A0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6" name="グループ化 5"/>
          <p:cNvGrpSpPr/>
          <p:nvPr/>
        </p:nvGrpSpPr>
        <p:grpSpPr>
          <a:xfrm>
            <a:off x="-180528" y="0"/>
            <a:ext cx="9324532" cy="1199367"/>
            <a:chOff x="-180528" y="0"/>
            <a:chExt cx="9324532" cy="1199367"/>
          </a:xfrm>
        </p:grpSpPr>
        <p:sp>
          <p:nvSpPr>
            <p:cNvPr id="7" name="正方形/長方形 6"/>
            <p:cNvSpPr/>
            <p:nvPr userDrawn="1"/>
          </p:nvSpPr>
          <p:spPr>
            <a:xfrm>
              <a:off x="8964488" y="0"/>
              <a:ext cx="179512" cy="1196752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テキスト ボックス 7"/>
            <p:cNvSpPr txBox="1"/>
            <p:nvPr userDrawn="1"/>
          </p:nvSpPr>
          <p:spPr>
            <a:xfrm rot="5400000">
              <a:off x="8451983" y="515045"/>
              <a:ext cx="119936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500" b="1" dirty="0" smtClean="0">
                  <a:solidFill>
                    <a:schemeClr val="bg1"/>
                  </a:solidFill>
                </a:rPr>
                <a:t>KUSUMOTO</a:t>
              </a:r>
              <a:r>
                <a:rPr kumimoji="1" lang="ja-JP" altLang="en-US" sz="500" b="1" dirty="0" smtClean="0">
                  <a:solidFill>
                    <a:schemeClr val="bg1"/>
                  </a:solidFill>
                </a:rPr>
                <a:t>　</a:t>
              </a:r>
              <a:r>
                <a:rPr kumimoji="1" lang="en-US" altLang="ja-JP" sz="500" b="1" baseline="0" dirty="0" smtClean="0">
                  <a:solidFill>
                    <a:schemeClr val="bg1"/>
                  </a:solidFill>
                </a:rPr>
                <a:t>LABORATORY</a:t>
              </a:r>
              <a:endParaRPr kumimoji="1" lang="ja-JP" altLang="en-US" sz="500" b="1" dirty="0">
                <a:solidFill>
                  <a:schemeClr val="bg1"/>
                </a:solidFill>
              </a:endParaRPr>
            </a:p>
          </p:txBody>
        </p:sp>
        <p:pic>
          <p:nvPicPr>
            <p:cNvPr id="9" name="Picture 65" descr="rogo400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180528" y="116633"/>
              <a:ext cx="1099524" cy="1080120"/>
            </a:xfrm>
            <a:prstGeom prst="rect">
              <a:avLst/>
            </a:prstGeom>
            <a:ln>
              <a:noFill/>
            </a:ln>
            <a:effectLst/>
          </p:spPr>
        </p:pic>
        <p:cxnSp>
          <p:nvCxnSpPr>
            <p:cNvPr id="10" name="直線コネクタ 9"/>
            <p:cNvCxnSpPr/>
            <p:nvPr userDrawn="1"/>
          </p:nvCxnSpPr>
          <p:spPr>
            <a:xfrm>
              <a:off x="300692" y="1196753"/>
              <a:ext cx="8843312" cy="0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" name="グループ化 14"/>
          <p:cNvGrpSpPr/>
          <p:nvPr/>
        </p:nvGrpSpPr>
        <p:grpSpPr>
          <a:xfrm>
            <a:off x="8964488" y="1268760"/>
            <a:ext cx="179512" cy="611560"/>
            <a:chOff x="8964488" y="1268760"/>
            <a:chExt cx="179512" cy="611560"/>
          </a:xfrm>
        </p:grpSpPr>
        <p:sp>
          <p:nvSpPr>
            <p:cNvPr id="16" name="正方形/長方形 15"/>
            <p:cNvSpPr/>
            <p:nvPr userDrawn="1"/>
          </p:nvSpPr>
          <p:spPr>
            <a:xfrm>
              <a:off x="8964488" y="1268760"/>
              <a:ext cx="179512" cy="17951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正方形/長方形 16"/>
            <p:cNvSpPr/>
            <p:nvPr userDrawn="1"/>
          </p:nvSpPr>
          <p:spPr>
            <a:xfrm>
              <a:off x="8964488" y="1484784"/>
              <a:ext cx="179512" cy="17951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/>
            <p:cNvSpPr/>
            <p:nvPr userDrawn="1"/>
          </p:nvSpPr>
          <p:spPr>
            <a:xfrm>
              <a:off x="8964488" y="1700808"/>
              <a:ext cx="179512" cy="17951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6A01-E69F-4DD0-B9AF-A23744A64A0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6A01-E69F-4DD0-B9AF-A23744A64A0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39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6A01-E69F-4DD0-B9AF-A23744A64A0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8" name="グループ化 7"/>
          <p:cNvGrpSpPr/>
          <p:nvPr/>
        </p:nvGrpSpPr>
        <p:grpSpPr>
          <a:xfrm>
            <a:off x="-180528" y="0"/>
            <a:ext cx="9324528" cy="5373218"/>
            <a:chOff x="-180528" y="0"/>
            <a:chExt cx="9324528" cy="5373218"/>
          </a:xfrm>
        </p:grpSpPr>
        <p:pic>
          <p:nvPicPr>
            <p:cNvPr id="9" name="Picture 65" descr="rogo400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180528" y="4293097"/>
              <a:ext cx="1099524" cy="1080120"/>
            </a:xfrm>
            <a:prstGeom prst="rect">
              <a:avLst/>
            </a:prstGeom>
            <a:noFill/>
            <a:effectLst/>
          </p:spPr>
        </p:pic>
        <p:cxnSp>
          <p:nvCxnSpPr>
            <p:cNvPr id="10" name="直線コネクタ 9"/>
            <p:cNvCxnSpPr/>
            <p:nvPr userDrawn="1"/>
          </p:nvCxnSpPr>
          <p:spPr>
            <a:xfrm flipV="1">
              <a:off x="304187" y="5373216"/>
              <a:ext cx="8839313" cy="2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正方形/長方形 10"/>
            <p:cNvSpPr/>
            <p:nvPr userDrawn="1"/>
          </p:nvSpPr>
          <p:spPr>
            <a:xfrm>
              <a:off x="8964488" y="0"/>
              <a:ext cx="179512" cy="5373216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テキスト ボックス 11"/>
            <p:cNvSpPr txBox="1"/>
            <p:nvPr userDrawn="1"/>
          </p:nvSpPr>
          <p:spPr>
            <a:xfrm rot="5400000">
              <a:off x="8451983" y="515045"/>
              <a:ext cx="119936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500" b="1" dirty="0" smtClean="0">
                  <a:solidFill>
                    <a:schemeClr val="bg1"/>
                  </a:solidFill>
                </a:rPr>
                <a:t>KUSUMOTO</a:t>
              </a:r>
              <a:r>
                <a:rPr kumimoji="1" lang="ja-JP" altLang="en-US" sz="500" b="1" dirty="0" smtClean="0">
                  <a:solidFill>
                    <a:schemeClr val="bg1"/>
                  </a:solidFill>
                </a:rPr>
                <a:t>　</a:t>
              </a:r>
              <a:r>
                <a:rPr kumimoji="1" lang="en-US" altLang="ja-JP" sz="500" b="1" baseline="0" dirty="0" smtClean="0">
                  <a:solidFill>
                    <a:schemeClr val="bg1"/>
                  </a:solidFill>
                </a:rPr>
                <a:t>LABORATORY</a:t>
              </a:r>
              <a:endParaRPr kumimoji="1" lang="ja-JP" altLang="en-US" sz="5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グループ化 16"/>
          <p:cNvGrpSpPr/>
          <p:nvPr/>
        </p:nvGrpSpPr>
        <p:grpSpPr>
          <a:xfrm>
            <a:off x="8964488" y="5445224"/>
            <a:ext cx="179512" cy="611560"/>
            <a:chOff x="8964488" y="1268760"/>
            <a:chExt cx="179512" cy="611560"/>
          </a:xfrm>
        </p:grpSpPr>
        <p:sp>
          <p:nvSpPr>
            <p:cNvPr id="18" name="正方形/長方形 17"/>
            <p:cNvSpPr/>
            <p:nvPr userDrawn="1"/>
          </p:nvSpPr>
          <p:spPr>
            <a:xfrm>
              <a:off x="8964488" y="1268760"/>
              <a:ext cx="179512" cy="17951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/>
            <p:cNvSpPr/>
            <p:nvPr userDrawn="1"/>
          </p:nvSpPr>
          <p:spPr>
            <a:xfrm>
              <a:off x="8964488" y="1484784"/>
              <a:ext cx="179512" cy="17951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/>
            <p:cNvSpPr/>
            <p:nvPr userDrawn="1"/>
          </p:nvSpPr>
          <p:spPr>
            <a:xfrm>
              <a:off x="8964488" y="1700808"/>
              <a:ext cx="179512" cy="17951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6A01-E69F-4DD0-B9AF-A23744A64A0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7" name="グループ化 6"/>
          <p:cNvGrpSpPr/>
          <p:nvPr/>
        </p:nvGrpSpPr>
        <p:grpSpPr>
          <a:xfrm>
            <a:off x="-180528" y="0"/>
            <a:ext cx="9324532" cy="1199367"/>
            <a:chOff x="-180528" y="0"/>
            <a:chExt cx="9324532" cy="1199367"/>
          </a:xfrm>
        </p:grpSpPr>
        <p:sp>
          <p:nvSpPr>
            <p:cNvPr id="8" name="正方形/長方形 7"/>
            <p:cNvSpPr/>
            <p:nvPr userDrawn="1"/>
          </p:nvSpPr>
          <p:spPr>
            <a:xfrm>
              <a:off x="8964488" y="0"/>
              <a:ext cx="179512" cy="1196752"/>
            </a:xfrm>
            <a:prstGeom prst="rect">
              <a:avLst/>
            </a:prstGeom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/>
            <p:cNvSpPr txBox="1"/>
            <p:nvPr userDrawn="1"/>
          </p:nvSpPr>
          <p:spPr>
            <a:xfrm rot="5400000">
              <a:off x="8451983" y="515045"/>
              <a:ext cx="119936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500" b="1" dirty="0" smtClean="0">
                  <a:solidFill>
                    <a:schemeClr val="bg1"/>
                  </a:solidFill>
                </a:rPr>
                <a:t>KUSUMOTO</a:t>
              </a:r>
              <a:r>
                <a:rPr kumimoji="1" lang="ja-JP" altLang="en-US" sz="500" b="1" dirty="0" smtClean="0">
                  <a:solidFill>
                    <a:schemeClr val="bg1"/>
                  </a:solidFill>
                </a:rPr>
                <a:t>　</a:t>
              </a:r>
              <a:r>
                <a:rPr kumimoji="1" lang="en-US" altLang="ja-JP" sz="500" b="1" baseline="0" dirty="0" smtClean="0">
                  <a:solidFill>
                    <a:schemeClr val="bg1"/>
                  </a:solidFill>
                </a:rPr>
                <a:t>LABORATORY</a:t>
              </a:r>
              <a:endParaRPr kumimoji="1" lang="ja-JP" altLang="en-US" sz="500" b="1" dirty="0">
                <a:solidFill>
                  <a:schemeClr val="bg1"/>
                </a:solidFill>
              </a:endParaRPr>
            </a:p>
          </p:txBody>
        </p:sp>
        <p:pic>
          <p:nvPicPr>
            <p:cNvPr id="10" name="Picture 65" descr="rogo400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180528" y="116633"/>
              <a:ext cx="1099524" cy="1080120"/>
            </a:xfrm>
            <a:prstGeom prst="rect">
              <a:avLst/>
            </a:prstGeom>
            <a:ln>
              <a:noFill/>
            </a:ln>
            <a:effectLst/>
          </p:spPr>
        </p:pic>
        <p:cxnSp>
          <p:nvCxnSpPr>
            <p:cNvPr id="11" name="直線コネクタ 10"/>
            <p:cNvCxnSpPr/>
            <p:nvPr userDrawn="1"/>
          </p:nvCxnSpPr>
          <p:spPr>
            <a:xfrm>
              <a:off x="300692" y="1196753"/>
              <a:ext cx="8843312" cy="0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グループ化 15"/>
          <p:cNvGrpSpPr/>
          <p:nvPr/>
        </p:nvGrpSpPr>
        <p:grpSpPr>
          <a:xfrm>
            <a:off x="8964488" y="1268760"/>
            <a:ext cx="179512" cy="611560"/>
            <a:chOff x="8964488" y="1268760"/>
            <a:chExt cx="179512" cy="611560"/>
          </a:xfrm>
        </p:grpSpPr>
        <p:sp>
          <p:nvSpPr>
            <p:cNvPr id="17" name="正方形/長方形 16"/>
            <p:cNvSpPr/>
            <p:nvPr userDrawn="1"/>
          </p:nvSpPr>
          <p:spPr>
            <a:xfrm>
              <a:off x="8964488" y="1268760"/>
              <a:ext cx="179512" cy="17951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/>
            <p:cNvSpPr/>
            <p:nvPr userDrawn="1"/>
          </p:nvSpPr>
          <p:spPr>
            <a:xfrm>
              <a:off x="8964488" y="1484784"/>
              <a:ext cx="179512" cy="17951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/>
            <p:cNvSpPr/>
            <p:nvPr userDrawn="1"/>
          </p:nvSpPr>
          <p:spPr>
            <a:xfrm>
              <a:off x="8964488" y="1700808"/>
              <a:ext cx="179512" cy="17951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172400" y="764704"/>
            <a:ext cx="720080" cy="5361459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764704"/>
            <a:ext cx="7643192" cy="5361459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A6A01-E69F-4DD0-B9AF-A23744A64A0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7" name="グループ化 16"/>
          <p:cNvGrpSpPr/>
          <p:nvPr/>
        </p:nvGrpSpPr>
        <p:grpSpPr>
          <a:xfrm>
            <a:off x="8251556" y="0"/>
            <a:ext cx="892444" cy="6525344"/>
            <a:chOff x="8251556" y="0"/>
            <a:chExt cx="892444" cy="6525344"/>
          </a:xfrm>
        </p:grpSpPr>
        <p:pic>
          <p:nvPicPr>
            <p:cNvPr id="13" name="Picture 65" descr="rogo400"/>
            <p:cNvPicPr>
              <a:picLocks noChangeAspect="1" noChangeArrowheads="1"/>
            </p:cNvPicPr>
            <p:nvPr userDrawn="1"/>
          </p:nvPicPr>
          <p:blipFill>
            <a:blip r:embed="rId2" cstate="print">
              <a:lum/>
            </a:blip>
            <a:srcRect/>
            <a:stretch>
              <a:fillRect/>
            </a:stretch>
          </p:blipFill>
          <p:spPr bwMode="auto">
            <a:xfrm>
              <a:off x="8251556" y="123778"/>
              <a:ext cx="594176" cy="583689"/>
            </a:xfrm>
            <a:prstGeom prst="rect">
              <a:avLst/>
            </a:prstGeom>
            <a:noFill/>
            <a:effectLst>
              <a:innerShdw blurRad="177800" dist="355600" dir="16200000">
                <a:prstClr val="black">
                  <a:alpha val="17000"/>
                </a:prstClr>
              </a:innerShdw>
            </a:effectLst>
          </p:spPr>
        </p:pic>
        <p:grpSp>
          <p:nvGrpSpPr>
            <p:cNvPr id="8" name="グループ化 15"/>
            <p:cNvGrpSpPr/>
            <p:nvPr userDrawn="1"/>
          </p:nvGrpSpPr>
          <p:grpSpPr>
            <a:xfrm>
              <a:off x="8964488" y="0"/>
              <a:ext cx="179512" cy="6525344"/>
              <a:chOff x="8964488" y="0"/>
              <a:chExt cx="179512" cy="6525344"/>
            </a:xfrm>
          </p:grpSpPr>
          <p:sp>
            <p:nvSpPr>
              <p:cNvPr id="14" name="正方形/長方形 13"/>
              <p:cNvSpPr/>
              <p:nvPr userDrawn="1"/>
            </p:nvSpPr>
            <p:spPr>
              <a:xfrm>
                <a:off x="8964488" y="0"/>
                <a:ext cx="179512" cy="6525344"/>
              </a:xfrm>
              <a:prstGeom prst="rect">
                <a:avLst/>
              </a:prstGeom>
              <a:gradFill flip="none" rotWithShape="1">
                <a:gsLst>
                  <a:gs pos="0">
                    <a:srgbClr val="0000FF">
                      <a:shade val="30000"/>
                      <a:satMod val="115000"/>
                    </a:srgbClr>
                  </a:gs>
                  <a:gs pos="50000">
                    <a:srgbClr val="0000FF">
                      <a:shade val="67500"/>
                      <a:satMod val="115000"/>
                    </a:srgbClr>
                  </a:gs>
                  <a:gs pos="100000">
                    <a:srgbClr val="0000FF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テキスト ボックス 14"/>
              <p:cNvSpPr txBox="1"/>
              <p:nvPr userDrawn="1"/>
            </p:nvSpPr>
            <p:spPr>
              <a:xfrm rot="5400000">
                <a:off x="8451983" y="515045"/>
                <a:ext cx="1199367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500" b="1" dirty="0" smtClean="0">
                    <a:solidFill>
                      <a:schemeClr val="bg1"/>
                    </a:solidFill>
                  </a:rPr>
                  <a:t>KUSUMOTO</a:t>
                </a:r>
                <a:r>
                  <a:rPr kumimoji="1" lang="ja-JP" altLang="en-US" sz="500" b="1" dirty="0" smtClean="0">
                    <a:solidFill>
                      <a:schemeClr val="bg1"/>
                    </a:solidFill>
                  </a:rPr>
                  <a:t>　</a:t>
                </a:r>
                <a:r>
                  <a:rPr kumimoji="1" lang="en-US" altLang="ja-JP" sz="500" b="1" baseline="0" dirty="0" smtClean="0">
                    <a:solidFill>
                      <a:schemeClr val="bg1"/>
                    </a:solidFill>
                  </a:rPr>
                  <a:t>LABORATORY</a:t>
                </a:r>
                <a:endParaRPr kumimoji="1" lang="ja-JP" altLang="en-US" sz="5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" name="グループ化 20"/>
          <p:cNvGrpSpPr/>
          <p:nvPr/>
        </p:nvGrpSpPr>
        <p:grpSpPr>
          <a:xfrm>
            <a:off x="8964488" y="5985792"/>
            <a:ext cx="179512" cy="539552"/>
            <a:chOff x="8964488" y="5985792"/>
            <a:chExt cx="179512" cy="539552"/>
          </a:xfrm>
        </p:grpSpPr>
        <p:sp>
          <p:nvSpPr>
            <p:cNvPr id="18" name="正方形/長方形 17"/>
            <p:cNvSpPr/>
            <p:nvPr userDrawn="1"/>
          </p:nvSpPr>
          <p:spPr>
            <a:xfrm>
              <a:off x="8964488" y="5985792"/>
              <a:ext cx="179512" cy="17951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/>
            <p:cNvSpPr/>
            <p:nvPr userDrawn="1"/>
          </p:nvSpPr>
          <p:spPr>
            <a:xfrm>
              <a:off x="8964488" y="6165304"/>
              <a:ext cx="179512" cy="17951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/>
            <p:cNvSpPr/>
            <p:nvPr userDrawn="1"/>
          </p:nvSpPr>
          <p:spPr>
            <a:xfrm>
              <a:off x="8964488" y="6345832"/>
              <a:ext cx="179512" cy="17951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276872"/>
            <a:ext cx="7772400" cy="1728192"/>
          </a:xfrm>
        </p:spPr>
        <p:txBody>
          <a:bodyPr anchor="ctr"/>
          <a:lstStyle>
            <a:lvl1pPr algn="ctr">
              <a:defRPr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83568" y="4365104"/>
            <a:ext cx="7776864" cy="1512168"/>
          </a:xfrm>
        </p:spPr>
        <p:txBody>
          <a:bodyPr anchor="ctr">
            <a:normAutofit/>
          </a:bodyPr>
          <a:lstStyle>
            <a:lvl1pPr marL="0" indent="0" algn="r">
              <a:buNone/>
              <a:defRPr sz="28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8892484" y="0"/>
            <a:ext cx="251516" cy="6583066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9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en-US" altLang="ja-JP" smtClean="0">
                <a:solidFill>
                  <a:prstClr val="white"/>
                </a:solidFill>
              </a:rPr>
              <a:t>2014/7/23</a:t>
            </a: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0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lang="ja-JP" altLang="en-US" smtClean="0">
                <a:solidFill>
                  <a:prstClr val="black"/>
                </a:solidFill>
              </a:rPr>
              <a:t>ソフトウェアエンジニアリングシンポジウム</a:t>
            </a:r>
            <a:r>
              <a:rPr lang="en-US" altLang="ja-JP" smtClean="0">
                <a:solidFill>
                  <a:prstClr val="black"/>
                </a:solidFill>
              </a:rPr>
              <a:t>2013</a:t>
            </a: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1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F625589F-6222-4FC6-BA3B-20F7068CDB27}" type="slidenum">
              <a:rPr lang="ja-JP" altLang="en-US" smtClean="0">
                <a:solidFill>
                  <a:prstClr val="black"/>
                </a:solidFill>
              </a:rPr>
              <a:pPr/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677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87524" y="44624"/>
            <a:ext cx="8568952" cy="792088"/>
          </a:xfrm>
        </p:spPr>
        <p:txBody>
          <a:bodyPr anchor="ctr">
            <a:noAutofit/>
          </a:bodyPr>
          <a:lstStyle>
            <a:lvl1pPr algn="ctr">
              <a:defRPr sz="4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8892480" y="1"/>
            <a:ext cx="251520" cy="908724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black"/>
              </a:solidFill>
            </a:endParaRPr>
          </a:p>
        </p:txBody>
      </p:sp>
      <p:cxnSp>
        <p:nvCxnSpPr>
          <p:cNvPr id="11" name="直線コネクタ 10"/>
          <p:cNvCxnSpPr/>
          <p:nvPr/>
        </p:nvCxnSpPr>
        <p:spPr>
          <a:xfrm>
            <a:off x="-108520" y="908720"/>
            <a:ext cx="9361040" cy="5"/>
          </a:xfrm>
          <a:prstGeom prst="line">
            <a:avLst/>
          </a:prstGeom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en-US" altLang="ja-JP" smtClean="0">
                <a:solidFill>
                  <a:prstClr val="white"/>
                </a:solidFill>
              </a:rPr>
              <a:t>2014/7/23</a:t>
            </a: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3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lang="ja-JP" altLang="en-US" smtClean="0">
                <a:solidFill>
                  <a:prstClr val="black"/>
                </a:solidFill>
              </a:rPr>
              <a:t>ソフトウェアエンジニアリングシンポジウム</a:t>
            </a:r>
            <a:r>
              <a:rPr lang="en-US" altLang="ja-JP" smtClean="0">
                <a:solidFill>
                  <a:prstClr val="black"/>
                </a:solidFill>
              </a:rPr>
              <a:t>2013</a:t>
            </a: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F625589F-6222-4FC6-BA3B-20F7068CDB27}" type="slidenum">
              <a:rPr lang="ja-JP" altLang="en-US" smtClean="0">
                <a:solidFill>
                  <a:prstClr val="black"/>
                </a:solidFill>
              </a:rPr>
              <a:pPr/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104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46449" y="2864917"/>
            <a:ext cx="7451105" cy="1368152"/>
          </a:xfrm>
        </p:spPr>
        <p:txBody>
          <a:bodyPr anchor="b"/>
          <a:lstStyle>
            <a:lvl1pPr algn="ctr">
              <a:defRPr sz="4000" b="0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846448" y="4365104"/>
            <a:ext cx="7451105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8892484" y="0"/>
            <a:ext cx="251520" cy="4233069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9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en-US" altLang="ja-JP" smtClean="0">
                <a:solidFill>
                  <a:prstClr val="white"/>
                </a:solidFill>
              </a:rPr>
              <a:t>2014/7/23</a:t>
            </a: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4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lang="ja-JP" altLang="en-US" smtClean="0">
                <a:solidFill>
                  <a:prstClr val="black"/>
                </a:solidFill>
              </a:rPr>
              <a:t>ソフトウェアエンジニアリングシンポジウム</a:t>
            </a:r>
            <a:r>
              <a:rPr lang="en-US" altLang="ja-JP" smtClean="0">
                <a:solidFill>
                  <a:prstClr val="black"/>
                </a:solidFill>
              </a:rPr>
              <a:t>2013</a:t>
            </a: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F625589F-6222-4FC6-BA3B-20F7068CDB27}" type="slidenum">
              <a:rPr lang="ja-JP" altLang="en-US" smtClean="0">
                <a:solidFill>
                  <a:prstClr val="black"/>
                </a:solidFill>
              </a:rPr>
              <a:pPr/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  <p:cxnSp>
        <p:nvCxnSpPr>
          <p:cNvPr id="17" name="直線コネクタ 16"/>
          <p:cNvCxnSpPr/>
          <p:nvPr/>
        </p:nvCxnSpPr>
        <p:spPr>
          <a:xfrm>
            <a:off x="-108520" y="4251452"/>
            <a:ext cx="9361040" cy="5"/>
          </a:xfrm>
          <a:prstGeom prst="line">
            <a:avLst/>
          </a:prstGeom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714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47432" y="980728"/>
            <a:ext cx="4048368" cy="51454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980728"/>
            <a:ext cx="4038600" cy="51454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8" name="タイトル 1"/>
          <p:cNvSpPr>
            <a:spLocks noGrp="1"/>
          </p:cNvSpPr>
          <p:nvPr>
            <p:ph type="title"/>
          </p:nvPr>
        </p:nvSpPr>
        <p:spPr>
          <a:xfrm>
            <a:off x="287524" y="44624"/>
            <a:ext cx="8568952" cy="792088"/>
          </a:xfrm>
        </p:spPr>
        <p:txBody>
          <a:bodyPr anchor="ctr">
            <a:noAutofit/>
          </a:bodyPr>
          <a:lstStyle>
            <a:lvl1pPr algn="ctr">
              <a:defRPr sz="4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25" name="正方形/長方形 24"/>
          <p:cNvSpPr/>
          <p:nvPr/>
        </p:nvSpPr>
        <p:spPr>
          <a:xfrm>
            <a:off x="8892480" y="1"/>
            <a:ext cx="251520" cy="908724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en-US" altLang="ja-JP" smtClean="0">
                <a:solidFill>
                  <a:prstClr val="white"/>
                </a:solidFill>
              </a:rPr>
              <a:t>2014/7/23</a:t>
            </a: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4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lang="ja-JP" altLang="en-US" smtClean="0">
                <a:solidFill>
                  <a:prstClr val="black"/>
                </a:solidFill>
              </a:rPr>
              <a:t>ソフトウェアエンジニアリングシンポジウム</a:t>
            </a:r>
            <a:r>
              <a:rPr lang="en-US" altLang="ja-JP" smtClean="0">
                <a:solidFill>
                  <a:prstClr val="black"/>
                </a:solidFill>
              </a:rPr>
              <a:t>2013</a:t>
            </a: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5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F625589F-6222-4FC6-BA3B-20F7068CDB27}" type="slidenum">
              <a:rPr lang="ja-JP" altLang="en-US" smtClean="0">
                <a:solidFill>
                  <a:prstClr val="black"/>
                </a:solidFill>
              </a:rPr>
              <a:pPr/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  <p:cxnSp>
        <p:nvCxnSpPr>
          <p:cNvPr id="16" name="直線コネクタ 15"/>
          <p:cNvCxnSpPr/>
          <p:nvPr/>
        </p:nvCxnSpPr>
        <p:spPr>
          <a:xfrm>
            <a:off x="-108520" y="908720"/>
            <a:ext cx="9361040" cy="5"/>
          </a:xfrm>
          <a:prstGeom prst="line">
            <a:avLst/>
          </a:prstGeom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982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67544" y="980728"/>
            <a:ext cx="4040188" cy="792088"/>
          </a:xfrm>
        </p:spPr>
        <p:txBody>
          <a:bodyPr anchor="ctr"/>
          <a:lstStyle>
            <a:lvl1pPr marL="0" indent="0">
              <a:buNone/>
              <a:defRPr sz="2400" b="1">
                <a:latin typeface="+mj-ea"/>
                <a:ea typeface="+mj-ea"/>
                <a:cs typeface="メイリオ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1772816"/>
            <a:ext cx="4040188" cy="43533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4008" y="980728"/>
            <a:ext cx="4041775" cy="792088"/>
          </a:xfrm>
        </p:spPr>
        <p:txBody>
          <a:bodyPr anchor="ctr"/>
          <a:lstStyle>
            <a:lvl1pPr marL="0" indent="0">
              <a:buNone/>
              <a:defRPr sz="2400" b="1">
                <a:latin typeface="+mj-ea"/>
                <a:ea typeface="+mj-ea"/>
                <a:cs typeface="メイリオ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1772816"/>
            <a:ext cx="4041775" cy="43533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9" name="タイトル 1"/>
          <p:cNvSpPr>
            <a:spLocks noGrp="1"/>
          </p:cNvSpPr>
          <p:nvPr>
            <p:ph type="title"/>
          </p:nvPr>
        </p:nvSpPr>
        <p:spPr>
          <a:xfrm>
            <a:off x="287524" y="44624"/>
            <a:ext cx="8568952" cy="792088"/>
          </a:xfrm>
        </p:spPr>
        <p:txBody>
          <a:bodyPr anchor="ctr">
            <a:noAutofit/>
          </a:bodyPr>
          <a:lstStyle>
            <a:lvl1pPr algn="ctr">
              <a:defRPr sz="4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/>
        </p:nvSpPr>
        <p:spPr>
          <a:xfrm>
            <a:off x="8892480" y="1"/>
            <a:ext cx="251520" cy="908724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en-US" altLang="ja-JP" smtClean="0">
                <a:solidFill>
                  <a:prstClr val="white"/>
                </a:solidFill>
              </a:rPr>
              <a:t>2014/7/23</a:t>
            </a: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lang="ja-JP" altLang="en-US" smtClean="0">
                <a:solidFill>
                  <a:prstClr val="black"/>
                </a:solidFill>
              </a:rPr>
              <a:t>ソフトウェアエンジニアリングシンポジウム</a:t>
            </a:r>
            <a:r>
              <a:rPr lang="en-US" altLang="ja-JP" smtClean="0">
                <a:solidFill>
                  <a:prstClr val="black"/>
                </a:solidFill>
              </a:rPr>
              <a:t>2013</a:t>
            </a: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7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F625589F-6222-4FC6-BA3B-20F7068CDB27}" type="slidenum">
              <a:rPr lang="ja-JP" altLang="en-US" smtClean="0">
                <a:solidFill>
                  <a:prstClr val="black"/>
                </a:solidFill>
              </a:rPr>
              <a:pPr/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  <p:cxnSp>
        <p:nvCxnSpPr>
          <p:cNvPr id="18" name="直線コネクタ 17"/>
          <p:cNvCxnSpPr/>
          <p:nvPr/>
        </p:nvCxnSpPr>
        <p:spPr>
          <a:xfrm>
            <a:off x="-108520" y="908720"/>
            <a:ext cx="9361040" cy="5"/>
          </a:xfrm>
          <a:prstGeom prst="line">
            <a:avLst/>
          </a:prstGeom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5033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タイトル 1"/>
          <p:cNvSpPr>
            <a:spLocks noGrp="1"/>
          </p:cNvSpPr>
          <p:nvPr>
            <p:ph type="title"/>
          </p:nvPr>
        </p:nvSpPr>
        <p:spPr>
          <a:xfrm>
            <a:off x="287524" y="44624"/>
            <a:ext cx="8568952" cy="792088"/>
          </a:xfrm>
        </p:spPr>
        <p:txBody>
          <a:bodyPr anchor="ctr">
            <a:noAutofit/>
          </a:bodyPr>
          <a:lstStyle>
            <a:lvl1pPr algn="ctr">
              <a:defRPr sz="4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6" name="正方形/長方形 15"/>
          <p:cNvSpPr/>
          <p:nvPr/>
        </p:nvSpPr>
        <p:spPr>
          <a:xfrm>
            <a:off x="8892480" y="1"/>
            <a:ext cx="251520" cy="908724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0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en-US" altLang="ja-JP" smtClean="0">
                <a:solidFill>
                  <a:prstClr val="white"/>
                </a:solidFill>
              </a:rPr>
              <a:t>2014/7/23</a:t>
            </a: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1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lang="ja-JP" altLang="en-US" smtClean="0">
                <a:solidFill>
                  <a:prstClr val="black"/>
                </a:solidFill>
              </a:rPr>
              <a:t>ソフトウェアエンジニアリングシンポジウム</a:t>
            </a:r>
            <a:r>
              <a:rPr lang="en-US" altLang="ja-JP" smtClean="0">
                <a:solidFill>
                  <a:prstClr val="black"/>
                </a:solidFill>
              </a:rPr>
              <a:t>2013</a:t>
            </a: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F625589F-6222-4FC6-BA3B-20F7068CDB27}" type="slidenum">
              <a:rPr lang="ja-JP" altLang="en-US" smtClean="0">
                <a:solidFill>
                  <a:prstClr val="black"/>
                </a:solidFill>
              </a:rPr>
              <a:pPr/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  <p:cxnSp>
        <p:nvCxnSpPr>
          <p:cNvPr id="14" name="直線コネクタ 13"/>
          <p:cNvCxnSpPr/>
          <p:nvPr/>
        </p:nvCxnSpPr>
        <p:spPr>
          <a:xfrm>
            <a:off x="-108520" y="908720"/>
            <a:ext cx="9361040" cy="5"/>
          </a:xfrm>
          <a:prstGeom prst="line">
            <a:avLst/>
          </a:prstGeom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260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en-US" altLang="ja-JP" smtClean="0">
                <a:solidFill>
                  <a:prstClr val="white"/>
                </a:solidFill>
              </a:rPr>
              <a:t>2014/7/23</a:t>
            </a: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7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lang="ja-JP" altLang="en-US" smtClean="0">
                <a:solidFill>
                  <a:prstClr val="black"/>
                </a:solidFill>
              </a:rPr>
              <a:t>ソフトウェアエンジニアリングシンポジウム</a:t>
            </a:r>
            <a:r>
              <a:rPr lang="en-US" altLang="ja-JP" smtClean="0">
                <a:solidFill>
                  <a:prstClr val="black"/>
                </a:solidFill>
              </a:rPr>
              <a:t>2013</a:t>
            </a: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0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F625589F-6222-4FC6-BA3B-20F7068CDB27}" type="slidenum">
              <a:rPr lang="ja-JP" altLang="en-US" smtClean="0">
                <a:solidFill>
                  <a:prstClr val="black"/>
                </a:solidFill>
              </a:rPr>
              <a:pPr/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678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9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en-US" altLang="ja-JP" smtClean="0">
                <a:solidFill>
                  <a:prstClr val="white"/>
                </a:solidFill>
              </a:rPr>
              <a:t>2014/7/23</a:t>
            </a: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0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lang="ja-JP" altLang="en-US" smtClean="0">
                <a:solidFill>
                  <a:prstClr val="black"/>
                </a:solidFill>
              </a:rPr>
              <a:t>ソフトウェアエンジニアリングシンポジウム</a:t>
            </a:r>
            <a:r>
              <a:rPr lang="en-US" altLang="ja-JP" smtClean="0">
                <a:solidFill>
                  <a:prstClr val="black"/>
                </a:solidFill>
              </a:rPr>
              <a:t>2013</a:t>
            </a: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3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F625589F-6222-4FC6-BA3B-20F7068CDB27}" type="slidenum">
              <a:rPr lang="ja-JP" altLang="en-US" smtClean="0">
                <a:solidFill>
                  <a:prstClr val="black"/>
                </a:solidFill>
              </a:rPr>
              <a:pPr/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10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395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8892480" y="0"/>
            <a:ext cx="251520" cy="5373215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en-US" altLang="ja-JP" smtClean="0">
                <a:solidFill>
                  <a:prstClr val="white"/>
                </a:solidFill>
              </a:rPr>
              <a:t>2014/7/23</a:t>
            </a: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3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lang="ja-JP" altLang="en-US" smtClean="0">
                <a:solidFill>
                  <a:prstClr val="black"/>
                </a:solidFill>
              </a:rPr>
              <a:t>ソフトウェアエンジニアリングシンポジウム</a:t>
            </a:r>
            <a:r>
              <a:rPr lang="en-US" altLang="ja-JP" smtClean="0">
                <a:solidFill>
                  <a:prstClr val="black"/>
                </a:solidFill>
              </a:rPr>
              <a:t>2013</a:t>
            </a: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F625589F-6222-4FC6-BA3B-20F7068CDB27}" type="slidenum">
              <a:rPr lang="ja-JP" altLang="en-US" smtClean="0">
                <a:solidFill>
                  <a:prstClr val="black"/>
                </a:solidFill>
              </a:rPr>
              <a:pPr/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  <p:cxnSp>
        <p:nvCxnSpPr>
          <p:cNvPr id="18" name="直線コネクタ 17"/>
          <p:cNvCxnSpPr/>
          <p:nvPr/>
        </p:nvCxnSpPr>
        <p:spPr>
          <a:xfrm>
            <a:off x="-108520" y="5361178"/>
            <a:ext cx="9361040" cy="7"/>
          </a:xfrm>
          <a:prstGeom prst="line">
            <a:avLst/>
          </a:prstGeom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7342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980728"/>
            <a:ext cx="8229600" cy="5145435"/>
          </a:xfrm>
        </p:spPr>
        <p:txBody>
          <a:bodyPr vert="eaVert">
            <a:normAutofit/>
          </a:bodyPr>
          <a:lstStyle>
            <a:lvl1pPr>
              <a:lnSpc>
                <a:spcPct val="150000"/>
              </a:lnSpc>
              <a:defRPr sz="2400">
                <a:latin typeface="HG正楷書体-PRO" pitchFamily="66" charset="-128"/>
                <a:ea typeface="HG正楷書体-PRO" pitchFamily="66" charset="-128"/>
              </a:defRPr>
            </a:lvl1pPr>
            <a:lvl2pPr>
              <a:lnSpc>
                <a:spcPct val="150000"/>
              </a:lnSpc>
              <a:defRPr sz="2000">
                <a:latin typeface="HG正楷書体-PRO" pitchFamily="66" charset="-128"/>
                <a:ea typeface="HG正楷書体-PRO" pitchFamily="66" charset="-128"/>
              </a:defRPr>
            </a:lvl2pPr>
            <a:lvl3pPr>
              <a:lnSpc>
                <a:spcPct val="150000"/>
              </a:lnSpc>
              <a:defRPr sz="1800">
                <a:latin typeface="HG正楷書体-PRO" pitchFamily="66" charset="-128"/>
                <a:ea typeface="HG正楷書体-PRO" pitchFamily="66" charset="-128"/>
              </a:defRPr>
            </a:lvl3pPr>
            <a:lvl4pPr>
              <a:lnSpc>
                <a:spcPct val="150000"/>
              </a:lnSpc>
              <a:defRPr sz="1600">
                <a:latin typeface="HG正楷書体-PRO" pitchFamily="66" charset="-128"/>
                <a:ea typeface="HG正楷書体-PRO" pitchFamily="66" charset="-128"/>
              </a:defRPr>
            </a:lvl4pPr>
            <a:lvl5pPr>
              <a:lnSpc>
                <a:spcPct val="150000"/>
              </a:lnSpc>
              <a:defRPr sz="1600">
                <a:latin typeface="HG正楷書体-PRO" pitchFamily="66" charset="-128"/>
                <a:ea typeface="HG正楷書体-PRO" pitchFamily="66" charset="-128"/>
              </a:defRPr>
            </a:lvl5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 rot="5400000">
            <a:off x="8489221" y="403257"/>
            <a:ext cx="10527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500" b="1" dirty="0" smtClean="0">
                <a:solidFill>
                  <a:prstClr val="white"/>
                </a:solidFill>
              </a:rPr>
              <a:t>KUSUMOTO</a:t>
            </a:r>
            <a:r>
              <a:rPr lang="ja-JP" altLang="en-US" sz="500" b="1" dirty="0" smtClean="0">
                <a:solidFill>
                  <a:prstClr val="white"/>
                </a:solidFill>
              </a:rPr>
              <a:t>　</a:t>
            </a:r>
            <a:r>
              <a:rPr lang="en-US" altLang="ja-JP" sz="500" b="1" dirty="0" smtClean="0">
                <a:solidFill>
                  <a:prstClr val="white"/>
                </a:solidFill>
              </a:rPr>
              <a:t>LABORATORY</a:t>
            </a:r>
            <a:endParaRPr lang="ja-JP" altLang="en-US" sz="500" b="1" dirty="0">
              <a:solidFill>
                <a:prstClr val="white"/>
              </a:solidFill>
            </a:endParaRPr>
          </a:p>
        </p:txBody>
      </p:sp>
      <p:sp>
        <p:nvSpPr>
          <p:cNvPr id="16" name="タイトル 1"/>
          <p:cNvSpPr>
            <a:spLocks noGrp="1"/>
          </p:cNvSpPr>
          <p:nvPr>
            <p:ph type="title"/>
          </p:nvPr>
        </p:nvSpPr>
        <p:spPr>
          <a:xfrm>
            <a:off x="287524" y="44624"/>
            <a:ext cx="8568952" cy="792088"/>
          </a:xfrm>
        </p:spPr>
        <p:txBody>
          <a:bodyPr anchor="ctr">
            <a:noAutofit/>
          </a:bodyPr>
          <a:lstStyle>
            <a:lvl1pPr algn="ctr">
              <a:defRPr sz="4000">
                <a:latin typeface="HG正楷書体-PRO" pitchFamily="66" charset="-128"/>
                <a:ea typeface="HG正楷書体-PRO" pitchFamily="66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/>
        </p:nvSpPr>
        <p:spPr>
          <a:xfrm>
            <a:off x="8892480" y="1"/>
            <a:ext cx="251520" cy="908724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2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en-US" altLang="ja-JP" smtClean="0">
                <a:solidFill>
                  <a:prstClr val="white"/>
                </a:solidFill>
              </a:rPr>
              <a:t>2014/7/23</a:t>
            </a: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3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lang="ja-JP" altLang="en-US" smtClean="0">
                <a:solidFill>
                  <a:prstClr val="black"/>
                </a:solidFill>
              </a:rPr>
              <a:t>ソフトウェアエンジニアリングシンポジウム</a:t>
            </a:r>
            <a:r>
              <a:rPr lang="en-US" altLang="ja-JP" smtClean="0">
                <a:solidFill>
                  <a:prstClr val="black"/>
                </a:solidFill>
              </a:rPr>
              <a:t>2013</a:t>
            </a: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8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F625589F-6222-4FC6-BA3B-20F7068CDB27}" type="slidenum">
              <a:rPr lang="ja-JP" altLang="en-US" smtClean="0">
                <a:solidFill>
                  <a:prstClr val="black"/>
                </a:solidFill>
              </a:rPr>
              <a:pPr/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  <p:cxnSp>
        <p:nvCxnSpPr>
          <p:cNvPr id="19" name="直線コネクタ 18"/>
          <p:cNvCxnSpPr/>
          <p:nvPr/>
        </p:nvCxnSpPr>
        <p:spPr>
          <a:xfrm>
            <a:off x="-108520" y="908720"/>
            <a:ext cx="9361040" cy="5"/>
          </a:xfrm>
          <a:prstGeom prst="line">
            <a:avLst/>
          </a:prstGeom>
          <a:ln>
            <a:solidFill>
              <a:srgbClr val="00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153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970126" y="188640"/>
            <a:ext cx="720080" cy="5937523"/>
          </a:xfrm>
        </p:spPr>
        <p:txBody>
          <a:bodyPr vert="eaVert" anchor="ctr">
            <a:noAutofit/>
          </a:bodyPr>
          <a:lstStyle>
            <a:lvl1pPr>
              <a:defRPr sz="2800">
                <a:latin typeface="HG正楷書体-PRO" pitchFamily="66" charset="-128"/>
                <a:ea typeface="HG正楷書体-PRO" pitchFamily="66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5496" y="188640"/>
            <a:ext cx="7920880" cy="5937523"/>
          </a:xfrm>
        </p:spPr>
        <p:txBody>
          <a:bodyPr vert="eaVert">
            <a:normAutofit/>
          </a:bodyPr>
          <a:lstStyle>
            <a:lvl1pPr>
              <a:lnSpc>
                <a:spcPct val="150000"/>
              </a:lnSpc>
              <a:defRPr sz="2400">
                <a:latin typeface="HG正楷書体-PRO" pitchFamily="66" charset="-128"/>
                <a:ea typeface="HG正楷書体-PRO" pitchFamily="66" charset="-128"/>
              </a:defRPr>
            </a:lvl1pPr>
            <a:lvl2pPr>
              <a:lnSpc>
                <a:spcPct val="150000"/>
              </a:lnSpc>
              <a:defRPr sz="2000">
                <a:latin typeface="HG正楷書体-PRO" pitchFamily="66" charset="-128"/>
                <a:ea typeface="HG正楷書体-PRO" pitchFamily="66" charset="-128"/>
              </a:defRPr>
            </a:lvl2pPr>
            <a:lvl3pPr>
              <a:lnSpc>
                <a:spcPct val="150000"/>
              </a:lnSpc>
              <a:defRPr sz="1800">
                <a:latin typeface="HG正楷書体-PRO" pitchFamily="66" charset="-128"/>
                <a:ea typeface="HG正楷書体-PRO" pitchFamily="66" charset="-128"/>
              </a:defRPr>
            </a:lvl3pPr>
            <a:lvl4pPr>
              <a:lnSpc>
                <a:spcPct val="150000"/>
              </a:lnSpc>
              <a:defRPr sz="1600">
                <a:latin typeface="HG正楷書体-PRO" pitchFamily="66" charset="-128"/>
                <a:ea typeface="HG正楷書体-PRO" pitchFamily="66" charset="-128"/>
              </a:defRPr>
            </a:lvl4pPr>
            <a:lvl5pPr>
              <a:lnSpc>
                <a:spcPct val="150000"/>
              </a:lnSpc>
              <a:defRPr sz="1600">
                <a:latin typeface="HG正楷書体-PRO" pitchFamily="66" charset="-128"/>
                <a:ea typeface="HG正楷書体-PRO" pitchFamily="66" charset="-128"/>
              </a:defRPr>
            </a:lvl5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/>
        </p:nvSpPr>
        <p:spPr>
          <a:xfrm>
            <a:off x="8892484" y="0"/>
            <a:ext cx="251516" cy="6597352"/>
          </a:xfrm>
          <a:prstGeom prst="rect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8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en-US" altLang="ja-JP" smtClean="0">
                <a:solidFill>
                  <a:prstClr val="white"/>
                </a:solidFill>
              </a:rPr>
              <a:t>2014/7/23</a:t>
            </a: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0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lang="ja-JP" altLang="en-US" smtClean="0">
                <a:solidFill>
                  <a:prstClr val="black"/>
                </a:solidFill>
              </a:rPr>
              <a:t>ソフトウェアエンジニアリングシンポジウム</a:t>
            </a:r>
            <a:r>
              <a:rPr lang="en-US" altLang="ja-JP" smtClean="0">
                <a:solidFill>
                  <a:prstClr val="black"/>
                </a:solidFill>
              </a:rPr>
              <a:t>2013</a:t>
            </a: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11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F625589F-6222-4FC6-BA3B-20F7068CDB27}" type="slidenum">
              <a:rPr lang="ja-JP" altLang="en-US" smtClean="0">
                <a:solidFill>
                  <a:prstClr val="black"/>
                </a:solidFill>
              </a:rPr>
              <a:pPr/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866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角三角形 6"/>
          <p:cNvSpPr/>
          <p:nvPr/>
        </p:nvSpPr>
        <p:spPr>
          <a:xfrm>
            <a:off x="-26008" y="6072994"/>
            <a:ext cx="9184445" cy="810066"/>
          </a:xfrm>
          <a:custGeom>
            <a:avLst/>
            <a:gdLst>
              <a:gd name="connsiteX0" fmla="*/ 0 w 9144000"/>
              <a:gd name="connsiteY0" fmla="*/ 836712 h 836712"/>
              <a:gd name="connsiteX1" fmla="*/ 0 w 9144000"/>
              <a:gd name="connsiteY1" fmla="*/ 0 h 836712"/>
              <a:gd name="connsiteX2" fmla="*/ 9144000 w 9144000"/>
              <a:gd name="connsiteY2" fmla="*/ 836712 h 836712"/>
              <a:gd name="connsiteX3" fmla="*/ 0 w 9144000"/>
              <a:gd name="connsiteY3" fmla="*/ 836712 h 836712"/>
              <a:gd name="connsiteX0" fmla="*/ 0 w 9144000"/>
              <a:gd name="connsiteY0" fmla="*/ 836712 h 836712"/>
              <a:gd name="connsiteX1" fmla="*/ 0 w 9144000"/>
              <a:gd name="connsiteY1" fmla="*/ 0 h 836712"/>
              <a:gd name="connsiteX2" fmla="*/ 9144000 w 9144000"/>
              <a:gd name="connsiteY2" fmla="*/ 836712 h 836712"/>
              <a:gd name="connsiteX3" fmla="*/ 0 w 9144000"/>
              <a:gd name="connsiteY3" fmla="*/ 836712 h 836712"/>
              <a:gd name="connsiteX0" fmla="*/ 0 w 9144000"/>
              <a:gd name="connsiteY0" fmla="*/ 836712 h 836712"/>
              <a:gd name="connsiteX1" fmla="*/ 0 w 9144000"/>
              <a:gd name="connsiteY1" fmla="*/ 0 h 836712"/>
              <a:gd name="connsiteX2" fmla="*/ 9144000 w 9144000"/>
              <a:gd name="connsiteY2" fmla="*/ 836712 h 836712"/>
              <a:gd name="connsiteX3" fmla="*/ 0 w 9144000"/>
              <a:gd name="connsiteY3" fmla="*/ 836712 h 836712"/>
              <a:gd name="connsiteX0" fmla="*/ 0 w 9144000"/>
              <a:gd name="connsiteY0" fmla="*/ 836712 h 836712"/>
              <a:gd name="connsiteX1" fmla="*/ 0 w 9144000"/>
              <a:gd name="connsiteY1" fmla="*/ 0 h 836712"/>
              <a:gd name="connsiteX2" fmla="*/ 9144000 w 9144000"/>
              <a:gd name="connsiteY2" fmla="*/ 836712 h 836712"/>
              <a:gd name="connsiteX3" fmla="*/ 0 w 9144000"/>
              <a:gd name="connsiteY3" fmla="*/ 836712 h 836712"/>
              <a:gd name="connsiteX0" fmla="*/ 0 w 9144000"/>
              <a:gd name="connsiteY0" fmla="*/ 836712 h 838000"/>
              <a:gd name="connsiteX1" fmla="*/ 0 w 9144000"/>
              <a:gd name="connsiteY1" fmla="*/ 0 h 838000"/>
              <a:gd name="connsiteX2" fmla="*/ 9144000 w 9144000"/>
              <a:gd name="connsiteY2" fmla="*/ 836712 h 838000"/>
              <a:gd name="connsiteX3" fmla="*/ 0 w 9144000"/>
              <a:gd name="connsiteY3" fmla="*/ 836712 h 838000"/>
              <a:gd name="connsiteX0" fmla="*/ 0 w 9144000"/>
              <a:gd name="connsiteY0" fmla="*/ 427638 h 525367"/>
              <a:gd name="connsiteX1" fmla="*/ 0 w 9144000"/>
              <a:gd name="connsiteY1" fmla="*/ 0 h 525367"/>
              <a:gd name="connsiteX2" fmla="*/ 9144000 w 9144000"/>
              <a:gd name="connsiteY2" fmla="*/ 427638 h 525367"/>
              <a:gd name="connsiteX3" fmla="*/ 0 w 9144000"/>
              <a:gd name="connsiteY3" fmla="*/ 427638 h 525367"/>
              <a:gd name="connsiteX0" fmla="*/ 0 w 9144000"/>
              <a:gd name="connsiteY0" fmla="*/ 427638 h 429170"/>
              <a:gd name="connsiteX1" fmla="*/ 0 w 9144000"/>
              <a:gd name="connsiteY1" fmla="*/ 0 h 429170"/>
              <a:gd name="connsiteX2" fmla="*/ 9144000 w 9144000"/>
              <a:gd name="connsiteY2" fmla="*/ 427638 h 429170"/>
              <a:gd name="connsiteX3" fmla="*/ 0 w 9144000"/>
              <a:gd name="connsiteY3" fmla="*/ 427638 h 429170"/>
              <a:gd name="connsiteX0" fmla="*/ 24157 w 9168157"/>
              <a:gd name="connsiteY0" fmla="*/ 427638 h 694675"/>
              <a:gd name="connsiteX1" fmla="*/ 24157 w 9168157"/>
              <a:gd name="connsiteY1" fmla="*/ 0 h 694675"/>
              <a:gd name="connsiteX2" fmla="*/ 9168157 w 9168157"/>
              <a:gd name="connsiteY2" fmla="*/ 427638 h 694675"/>
              <a:gd name="connsiteX3" fmla="*/ 0 w 9168157"/>
              <a:gd name="connsiteY3" fmla="*/ 694675 h 694675"/>
              <a:gd name="connsiteX4" fmla="*/ 24157 w 9168157"/>
              <a:gd name="connsiteY4" fmla="*/ 427638 h 694675"/>
              <a:gd name="connsiteX0" fmla="*/ 24157 w 10038191"/>
              <a:gd name="connsiteY0" fmla="*/ 427638 h 701402"/>
              <a:gd name="connsiteX1" fmla="*/ 24157 w 10038191"/>
              <a:gd name="connsiteY1" fmla="*/ 0 h 701402"/>
              <a:gd name="connsiteX2" fmla="*/ 9168157 w 10038191"/>
              <a:gd name="connsiteY2" fmla="*/ 427638 h 701402"/>
              <a:gd name="connsiteX3" fmla="*/ 9216476 w 10038191"/>
              <a:gd name="connsiteY3" fmla="*/ 600636 h 701402"/>
              <a:gd name="connsiteX4" fmla="*/ 0 w 10038191"/>
              <a:gd name="connsiteY4" fmla="*/ 694675 h 701402"/>
              <a:gd name="connsiteX5" fmla="*/ 24157 w 10038191"/>
              <a:gd name="connsiteY5" fmla="*/ 427638 h 701402"/>
              <a:gd name="connsiteX0" fmla="*/ 24157 w 9464247"/>
              <a:gd name="connsiteY0" fmla="*/ 427638 h 701402"/>
              <a:gd name="connsiteX1" fmla="*/ 24157 w 9464247"/>
              <a:gd name="connsiteY1" fmla="*/ 0 h 701402"/>
              <a:gd name="connsiteX2" fmla="*/ 9168157 w 9464247"/>
              <a:gd name="connsiteY2" fmla="*/ 427638 h 701402"/>
              <a:gd name="connsiteX3" fmla="*/ 9216476 w 9464247"/>
              <a:gd name="connsiteY3" fmla="*/ 600636 h 701402"/>
              <a:gd name="connsiteX4" fmla="*/ 0 w 9464247"/>
              <a:gd name="connsiteY4" fmla="*/ 694675 h 701402"/>
              <a:gd name="connsiteX5" fmla="*/ 24157 w 9464247"/>
              <a:gd name="connsiteY5" fmla="*/ 427638 h 701402"/>
              <a:gd name="connsiteX0" fmla="*/ 24157 w 9225808"/>
              <a:gd name="connsiteY0" fmla="*/ 427638 h 701402"/>
              <a:gd name="connsiteX1" fmla="*/ 24157 w 9225808"/>
              <a:gd name="connsiteY1" fmla="*/ 0 h 701402"/>
              <a:gd name="connsiteX2" fmla="*/ 9168157 w 9225808"/>
              <a:gd name="connsiteY2" fmla="*/ 427638 h 701402"/>
              <a:gd name="connsiteX3" fmla="*/ 9216476 w 9225808"/>
              <a:gd name="connsiteY3" fmla="*/ 600636 h 701402"/>
              <a:gd name="connsiteX4" fmla="*/ 0 w 9225808"/>
              <a:gd name="connsiteY4" fmla="*/ 694675 h 701402"/>
              <a:gd name="connsiteX5" fmla="*/ 24157 w 9225808"/>
              <a:gd name="connsiteY5" fmla="*/ 427638 h 701402"/>
              <a:gd name="connsiteX0" fmla="*/ 28763 w 9230414"/>
              <a:gd name="connsiteY0" fmla="*/ 442554 h 716318"/>
              <a:gd name="connsiteX1" fmla="*/ 0 w 9230414"/>
              <a:gd name="connsiteY1" fmla="*/ 0 h 716318"/>
              <a:gd name="connsiteX2" fmla="*/ 9172763 w 9230414"/>
              <a:gd name="connsiteY2" fmla="*/ 442554 h 716318"/>
              <a:gd name="connsiteX3" fmla="*/ 9221082 w 9230414"/>
              <a:gd name="connsiteY3" fmla="*/ 615552 h 716318"/>
              <a:gd name="connsiteX4" fmla="*/ 4606 w 9230414"/>
              <a:gd name="connsiteY4" fmla="*/ 709591 h 716318"/>
              <a:gd name="connsiteX5" fmla="*/ 28763 w 9230414"/>
              <a:gd name="connsiteY5" fmla="*/ 442554 h 716318"/>
              <a:gd name="connsiteX0" fmla="*/ 0 w 9237606"/>
              <a:gd name="connsiteY0" fmla="*/ 448947 h 716318"/>
              <a:gd name="connsiteX1" fmla="*/ 7192 w 9237606"/>
              <a:gd name="connsiteY1" fmla="*/ 0 h 716318"/>
              <a:gd name="connsiteX2" fmla="*/ 9179955 w 9237606"/>
              <a:gd name="connsiteY2" fmla="*/ 442554 h 716318"/>
              <a:gd name="connsiteX3" fmla="*/ 9228274 w 9237606"/>
              <a:gd name="connsiteY3" fmla="*/ 615552 h 716318"/>
              <a:gd name="connsiteX4" fmla="*/ 11798 w 9237606"/>
              <a:gd name="connsiteY4" fmla="*/ 709591 h 716318"/>
              <a:gd name="connsiteX5" fmla="*/ 0 w 9237606"/>
              <a:gd name="connsiteY5" fmla="*/ 448947 h 716318"/>
              <a:gd name="connsiteX0" fmla="*/ 4606 w 9230414"/>
              <a:gd name="connsiteY0" fmla="*/ 709591 h 716318"/>
              <a:gd name="connsiteX1" fmla="*/ 0 w 9230414"/>
              <a:gd name="connsiteY1" fmla="*/ 0 h 716318"/>
              <a:gd name="connsiteX2" fmla="*/ 9172763 w 9230414"/>
              <a:gd name="connsiteY2" fmla="*/ 442554 h 716318"/>
              <a:gd name="connsiteX3" fmla="*/ 9221082 w 9230414"/>
              <a:gd name="connsiteY3" fmla="*/ 615552 h 716318"/>
              <a:gd name="connsiteX4" fmla="*/ 4606 w 9230414"/>
              <a:gd name="connsiteY4" fmla="*/ 709591 h 716318"/>
              <a:gd name="connsiteX0" fmla="*/ 74118 w 9230414"/>
              <a:gd name="connsiteY0" fmla="*/ 666974 h 678024"/>
              <a:gd name="connsiteX1" fmla="*/ 0 w 9230414"/>
              <a:gd name="connsiteY1" fmla="*/ 0 h 678024"/>
              <a:gd name="connsiteX2" fmla="*/ 9172763 w 9230414"/>
              <a:gd name="connsiteY2" fmla="*/ 442554 h 678024"/>
              <a:gd name="connsiteX3" fmla="*/ 9221082 w 9230414"/>
              <a:gd name="connsiteY3" fmla="*/ 615552 h 678024"/>
              <a:gd name="connsiteX4" fmla="*/ 74118 w 9230414"/>
              <a:gd name="connsiteY4" fmla="*/ 666974 h 678024"/>
              <a:gd name="connsiteX0" fmla="*/ 422 w 9231024"/>
              <a:gd name="connsiteY0" fmla="*/ 692545 h 700546"/>
              <a:gd name="connsiteX1" fmla="*/ 610 w 9231024"/>
              <a:gd name="connsiteY1" fmla="*/ 0 h 700546"/>
              <a:gd name="connsiteX2" fmla="*/ 9173373 w 9231024"/>
              <a:gd name="connsiteY2" fmla="*/ 442554 h 700546"/>
              <a:gd name="connsiteX3" fmla="*/ 9221692 w 9231024"/>
              <a:gd name="connsiteY3" fmla="*/ 615552 h 700546"/>
              <a:gd name="connsiteX4" fmla="*/ 422 w 9231024"/>
              <a:gd name="connsiteY4" fmla="*/ 692545 h 700546"/>
              <a:gd name="connsiteX0" fmla="*/ 422 w 9231024"/>
              <a:gd name="connsiteY0" fmla="*/ 692545 h 692966"/>
              <a:gd name="connsiteX1" fmla="*/ 610 w 9231024"/>
              <a:gd name="connsiteY1" fmla="*/ 0 h 692966"/>
              <a:gd name="connsiteX2" fmla="*/ 9173373 w 9231024"/>
              <a:gd name="connsiteY2" fmla="*/ 442554 h 692966"/>
              <a:gd name="connsiteX3" fmla="*/ 9221692 w 9231024"/>
              <a:gd name="connsiteY3" fmla="*/ 615552 h 692966"/>
              <a:gd name="connsiteX4" fmla="*/ 422 w 9231024"/>
              <a:gd name="connsiteY4" fmla="*/ 692545 h 692966"/>
              <a:gd name="connsiteX0" fmla="*/ 422 w 9224791"/>
              <a:gd name="connsiteY0" fmla="*/ 692545 h 716347"/>
              <a:gd name="connsiteX1" fmla="*/ 610 w 9224791"/>
              <a:gd name="connsiteY1" fmla="*/ 0 h 716347"/>
              <a:gd name="connsiteX2" fmla="*/ 9173373 w 9224791"/>
              <a:gd name="connsiteY2" fmla="*/ 442554 h 716347"/>
              <a:gd name="connsiteX3" fmla="*/ 9214501 w 9224791"/>
              <a:gd name="connsiteY3" fmla="*/ 696525 h 716347"/>
              <a:gd name="connsiteX4" fmla="*/ 422 w 9224791"/>
              <a:gd name="connsiteY4" fmla="*/ 692545 h 716347"/>
              <a:gd name="connsiteX0" fmla="*/ 422 w 9224791"/>
              <a:gd name="connsiteY0" fmla="*/ 692545 h 696525"/>
              <a:gd name="connsiteX1" fmla="*/ 610 w 9224791"/>
              <a:gd name="connsiteY1" fmla="*/ 0 h 696525"/>
              <a:gd name="connsiteX2" fmla="*/ 9173373 w 9224791"/>
              <a:gd name="connsiteY2" fmla="*/ 442554 h 696525"/>
              <a:gd name="connsiteX3" fmla="*/ 9214501 w 9224791"/>
              <a:gd name="connsiteY3" fmla="*/ 696525 h 696525"/>
              <a:gd name="connsiteX4" fmla="*/ 422 w 9224791"/>
              <a:gd name="connsiteY4" fmla="*/ 692545 h 696525"/>
              <a:gd name="connsiteX0" fmla="*/ 422 w 9224791"/>
              <a:gd name="connsiteY0" fmla="*/ 692545 h 698356"/>
              <a:gd name="connsiteX1" fmla="*/ 610 w 9224791"/>
              <a:gd name="connsiteY1" fmla="*/ 0 h 698356"/>
              <a:gd name="connsiteX2" fmla="*/ 9173373 w 9224791"/>
              <a:gd name="connsiteY2" fmla="*/ 442554 h 698356"/>
              <a:gd name="connsiteX3" fmla="*/ 9214501 w 9224791"/>
              <a:gd name="connsiteY3" fmla="*/ 696525 h 698356"/>
              <a:gd name="connsiteX4" fmla="*/ 422 w 9224791"/>
              <a:gd name="connsiteY4" fmla="*/ 692545 h 698356"/>
              <a:gd name="connsiteX0" fmla="*/ 422 w 9224791"/>
              <a:gd name="connsiteY0" fmla="*/ 692545 h 698356"/>
              <a:gd name="connsiteX1" fmla="*/ 610 w 9224791"/>
              <a:gd name="connsiteY1" fmla="*/ 0 h 698356"/>
              <a:gd name="connsiteX2" fmla="*/ 9173373 w 9224791"/>
              <a:gd name="connsiteY2" fmla="*/ 442554 h 698356"/>
              <a:gd name="connsiteX3" fmla="*/ 9214501 w 9224791"/>
              <a:gd name="connsiteY3" fmla="*/ 696525 h 698356"/>
              <a:gd name="connsiteX4" fmla="*/ 422 w 9224791"/>
              <a:gd name="connsiteY4" fmla="*/ 692545 h 698356"/>
              <a:gd name="connsiteX0" fmla="*/ 422 w 9224791"/>
              <a:gd name="connsiteY0" fmla="*/ 692545 h 696525"/>
              <a:gd name="connsiteX1" fmla="*/ 610 w 9224791"/>
              <a:gd name="connsiteY1" fmla="*/ 0 h 696525"/>
              <a:gd name="connsiteX2" fmla="*/ 9173373 w 9224791"/>
              <a:gd name="connsiteY2" fmla="*/ 442554 h 696525"/>
              <a:gd name="connsiteX3" fmla="*/ 9214501 w 9224791"/>
              <a:gd name="connsiteY3" fmla="*/ 696525 h 696525"/>
              <a:gd name="connsiteX4" fmla="*/ 422 w 9224791"/>
              <a:gd name="connsiteY4" fmla="*/ 692545 h 696525"/>
              <a:gd name="connsiteX0" fmla="*/ 422 w 9224791"/>
              <a:gd name="connsiteY0" fmla="*/ 692545 h 696525"/>
              <a:gd name="connsiteX1" fmla="*/ 610 w 9224791"/>
              <a:gd name="connsiteY1" fmla="*/ 0 h 696525"/>
              <a:gd name="connsiteX2" fmla="*/ 9173373 w 9224791"/>
              <a:gd name="connsiteY2" fmla="*/ 442554 h 696525"/>
              <a:gd name="connsiteX3" fmla="*/ 9214501 w 9224791"/>
              <a:gd name="connsiteY3" fmla="*/ 696525 h 696525"/>
              <a:gd name="connsiteX4" fmla="*/ 422 w 9224791"/>
              <a:gd name="connsiteY4" fmla="*/ 692545 h 696525"/>
              <a:gd name="connsiteX0" fmla="*/ 422 w 9224791"/>
              <a:gd name="connsiteY0" fmla="*/ 692545 h 696525"/>
              <a:gd name="connsiteX1" fmla="*/ 610 w 9224791"/>
              <a:gd name="connsiteY1" fmla="*/ 0 h 696525"/>
              <a:gd name="connsiteX2" fmla="*/ 9173373 w 9224791"/>
              <a:gd name="connsiteY2" fmla="*/ 442554 h 696525"/>
              <a:gd name="connsiteX3" fmla="*/ 9214501 w 9224791"/>
              <a:gd name="connsiteY3" fmla="*/ 696525 h 696525"/>
              <a:gd name="connsiteX4" fmla="*/ 422 w 9224791"/>
              <a:gd name="connsiteY4" fmla="*/ 692545 h 696525"/>
              <a:gd name="connsiteX0" fmla="*/ 422 w 9224791"/>
              <a:gd name="connsiteY0" fmla="*/ 692545 h 697366"/>
              <a:gd name="connsiteX1" fmla="*/ 610 w 9224791"/>
              <a:gd name="connsiteY1" fmla="*/ 0 h 697366"/>
              <a:gd name="connsiteX2" fmla="*/ 9173373 w 9224791"/>
              <a:gd name="connsiteY2" fmla="*/ 442554 h 697366"/>
              <a:gd name="connsiteX3" fmla="*/ 9214501 w 9224791"/>
              <a:gd name="connsiteY3" fmla="*/ 696525 h 697366"/>
              <a:gd name="connsiteX4" fmla="*/ 422 w 9224791"/>
              <a:gd name="connsiteY4" fmla="*/ 692545 h 697366"/>
              <a:gd name="connsiteX0" fmla="*/ 422 w 9216424"/>
              <a:gd name="connsiteY0" fmla="*/ 692545 h 697366"/>
              <a:gd name="connsiteX1" fmla="*/ 610 w 9216424"/>
              <a:gd name="connsiteY1" fmla="*/ 0 h 697366"/>
              <a:gd name="connsiteX2" fmla="*/ 9173373 w 9216424"/>
              <a:gd name="connsiteY2" fmla="*/ 442554 h 697366"/>
              <a:gd name="connsiteX3" fmla="*/ 9214501 w 9216424"/>
              <a:gd name="connsiteY3" fmla="*/ 696525 h 697366"/>
              <a:gd name="connsiteX4" fmla="*/ 422 w 9216424"/>
              <a:gd name="connsiteY4" fmla="*/ 692545 h 697366"/>
              <a:gd name="connsiteX0" fmla="*/ 422 w 9228921"/>
              <a:gd name="connsiteY0" fmla="*/ 692545 h 697366"/>
              <a:gd name="connsiteX1" fmla="*/ 610 w 9228921"/>
              <a:gd name="connsiteY1" fmla="*/ 0 h 697366"/>
              <a:gd name="connsiteX2" fmla="*/ 9214121 w 9228921"/>
              <a:gd name="connsiteY2" fmla="*/ 442554 h 697366"/>
              <a:gd name="connsiteX3" fmla="*/ 9214501 w 9228921"/>
              <a:gd name="connsiteY3" fmla="*/ 696525 h 697366"/>
              <a:gd name="connsiteX4" fmla="*/ 422 w 9228921"/>
              <a:gd name="connsiteY4" fmla="*/ 692545 h 697366"/>
              <a:gd name="connsiteX0" fmla="*/ 422 w 9220071"/>
              <a:gd name="connsiteY0" fmla="*/ 692545 h 697366"/>
              <a:gd name="connsiteX1" fmla="*/ 610 w 9220071"/>
              <a:gd name="connsiteY1" fmla="*/ 0 h 697366"/>
              <a:gd name="connsiteX2" fmla="*/ 9214121 w 9220071"/>
              <a:gd name="connsiteY2" fmla="*/ 442554 h 697366"/>
              <a:gd name="connsiteX3" fmla="*/ 9214501 w 9220071"/>
              <a:gd name="connsiteY3" fmla="*/ 696525 h 697366"/>
              <a:gd name="connsiteX4" fmla="*/ 422 w 9220071"/>
              <a:gd name="connsiteY4" fmla="*/ 692545 h 697366"/>
              <a:gd name="connsiteX0" fmla="*/ 422 w 9218118"/>
              <a:gd name="connsiteY0" fmla="*/ 692545 h 697366"/>
              <a:gd name="connsiteX1" fmla="*/ 610 w 9218118"/>
              <a:gd name="connsiteY1" fmla="*/ 0 h 697366"/>
              <a:gd name="connsiteX2" fmla="*/ 9214121 w 9218118"/>
              <a:gd name="connsiteY2" fmla="*/ 442554 h 697366"/>
              <a:gd name="connsiteX3" fmla="*/ 9214501 w 9218118"/>
              <a:gd name="connsiteY3" fmla="*/ 696525 h 697366"/>
              <a:gd name="connsiteX4" fmla="*/ 422 w 9218118"/>
              <a:gd name="connsiteY4" fmla="*/ 692545 h 697366"/>
              <a:gd name="connsiteX0" fmla="*/ 422 w 9216000"/>
              <a:gd name="connsiteY0" fmla="*/ 692545 h 697366"/>
              <a:gd name="connsiteX1" fmla="*/ 610 w 9216000"/>
              <a:gd name="connsiteY1" fmla="*/ 0 h 697366"/>
              <a:gd name="connsiteX2" fmla="*/ 9214121 w 9216000"/>
              <a:gd name="connsiteY2" fmla="*/ 442554 h 697366"/>
              <a:gd name="connsiteX3" fmla="*/ 9214501 w 9216000"/>
              <a:gd name="connsiteY3" fmla="*/ 696525 h 697366"/>
              <a:gd name="connsiteX4" fmla="*/ 422 w 9216000"/>
              <a:gd name="connsiteY4" fmla="*/ 692545 h 697366"/>
              <a:gd name="connsiteX0" fmla="*/ 422 w 9214501"/>
              <a:gd name="connsiteY0" fmla="*/ 692545 h 697366"/>
              <a:gd name="connsiteX1" fmla="*/ 610 w 9214501"/>
              <a:gd name="connsiteY1" fmla="*/ 0 h 697366"/>
              <a:gd name="connsiteX2" fmla="*/ 9214121 w 9214501"/>
              <a:gd name="connsiteY2" fmla="*/ 442554 h 697366"/>
              <a:gd name="connsiteX3" fmla="*/ 9214501 w 9214501"/>
              <a:gd name="connsiteY3" fmla="*/ 696525 h 697366"/>
              <a:gd name="connsiteX4" fmla="*/ 422 w 9214501"/>
              <a:gd name="connsiteY4" fmla="*/ 692545 h 697366"/>
              <a:gd name="connsiteX0" fmla="*/ 30972 w 9213891"/>
              <a:gd name="connsiteY0" fmla="*/ 673368 h 696525"/>
              <a:gd name="connsiteX1" fmla="*/ 0 w 9213891"/>
              <a:gd name="connsiteY1" fmla="*/ 0 h 696525"/>
              <a:gd name="connsiteX2" fmla="*/ 9213511 w 9213891"/>
              <a:gd name="connsiteY2" fmla="*/ 442554 h 696525"/>
              <a:gd name="connsiteX3" fmla="*/ 9213891 w 9213891"/>
              <a:gd name="connsiteY3" fmla="*/ 696525 h 696525"/>
              <a:gd name="connsiteX4" fmla="*/ 30972 w 9213891"/>
              <a:gd name="connsiteY4" fmla="*/ 673368 h 696525"/>
              <a:gd name="connsiteX0" fmla="*/ 4605 w 9213891"/>
              <a:gd name="connsiteY0" fmla="*/ 692546 h 696525"/>
              <a:gd name="connsiteX1" fmla="*/ 0 w 9213891"/>
              <a:gd name="connsiteY1" fmla="*/ 0 h 696525"/>
              <a:gd name="connsiteX2" fmla="*/ 9213511 w 9213891"/>
              <a:gd name="connsiteY2" fmla="*/ 442554 h 696525"/>
              <a:gd name="connsiteX3" fmla="*/ 9213891 w 9213891"/>
              <a:gd name="connsiteY3" fmla="*/ 696525 h 696525"/>
              <a:gd name="connsiteX4" fmla="*/ 4605 w 9213891"/>
              <a:gd name="connsiteY4" fmla="*/ 692546 h 696525"/>
              <a:gd name="connsiteX0" fmla="*/ 2208 w 9211494"/>
              <a:gd name="connsiteY0" fmla="*/ 696808 h 700787"/>
              <a:gd name="connsiteX1" fmla="*/ 0 w 9211494"/>
              <a:gd name="connsiteY1" fmla="*/ 0 h 700787"/>
              <a:gd name="connsiteX2" fmla="*/ 9211114 w 9211494"/>
              <a:gd name="connsiteY2" fmla="*/ 446816 h 700787"/>
              <a:gd name="connsiteX3" fmla="*/ 9211494 w 9211494"/>
              <a:gd name="connsiteY3" fmla="*/ 700787 h 700787"/>
              <a:gd name="connsiteX4" fmla="*/ 2208 w 9211494"/>
              <a:gd name="connsiteY4" fmla="*/ 696808 h 700787"/>
              <a:gd name="connsiteX0" fmla="*/ 422 w 9212105"/>
              <a:gd name="connsiteY0" fmla="*/ 696808 h 700787"/>
              <a:gd name="connsiteX1" fmla="*/ 611 w 9212105"/>
              <a:gd name="connsiteY1" fmla="*/ 0 h 700787"/>
              <a:gd name="connsiteX2" fmla="*/ 9211725 w 9212105"/>
              <a:gd name="connsiteY2" fmla="*/ 446816 h 700787"/>
              <a:gd name="connsiteX3" fmla="*/ 9212105 w 9212105"/>
              <a:gd name="connsiteY3" fmla="*/ 700787 h 700787"/>
              <a:gd name="connsiteX4" fmla="*/ 422 w 9212105"/>
              <a:gd name="connsiteY4" fmla="*/ 696808 h 700787"/>
              <a:gd name="connsiteX0" fmla="*/ 2208 w 9211494"/>
              <a:gd name="connsiteY0" fmla="*/ 690438 h 700787"/>
              <a:gd name="connsiteX1" fmla="*/ 0 w 9211494"/>
              <a:gd name="connsiteY1" fmla="*/ 0 h 700787"/>
              <a:gd name="connsiteX2" fmla="*/ 9211114 w 9211494"/>
              <a:gd name="connsiteY2" fmla="*/ 446816 h 700787"/>
              <a:gd name="connsiteX3" fmla="*/ 9211494 w 9211494"/>
              <a:gd name="connsiteY3" fmla="*/ 700787 h 700787"/>
              <a:gd name="connsiteX4" fmla="*/ 2208 w 9211494"/>
              <a:gd name="connsiteY4" fmla="*/ 690438 h 700787"/>
              <a:gd name="connsiteX0" fmla="*/ 2208 w 9211494"/>
              <a:gd name="connsiteY0" fmla="*/ 701054 h 701054"/>
              <a:gd name="connsiteX1" fmla="*/ 0 w 9211494"/>
              <a:gd name="connsiteY1" fmla="*/ 0 h 701054"/>
              <a:gd name="connsiteX2" fmla="*/ 9211114 w 9211494"/>
              <a:gd name="connsiteY2" fmla="*/ 446816 h 701054"/>
              <a:gd name="connsiteX3" fmla="*/ 9211494 w 9211494"/>
              <a:gd name="connsiteY3" fmla="*/ 700787 h 701054"/>
              <a:gd name="connsiteX4" fmla="*/ 2208 w 9211494"/>
              <a:gd name="connsiteY4" fmla="*/ 701054 h 701054"/>
              <a:gd name="connsiteX0" fmla="*/ 127 w 9221397"/>
              <a:gd name="connsiteY0" fmla="*/ 705301 h 705301"/>
              <a:gd name="connsiteX1" fmla="*/ 9903 w 9221397"/>
              <a:gd name="connsiteY1" fmla="*/ 0 h 705301"/>
              <a:gd name="connsiteX2" fmla="*/ 9221017 w 9221397"/>
              <a:gd name="connsiteY2" fmla="*/ 446816 h 705301"/>
              <a:gd name="connsiteX3" fmla="*/ 9221397 w 9221397"/>
              <a:gd name="connsiteY3" fmla="*/ 700787 h 705301"/>
              <a:gd name="connsiteX4" fmla="*/ 127 w 9221397"/>
              <a:gd name="connsiteY4" fmla="*/ 705301 h 705301"/>
              <a:gd name="connsiteX0" fmla="*/ 422 w 9221692"/>
              <a:gd name="connsiteY0" fmla="*/ 711670 h 711670"/>
              <a:gd name="connsiteX1" fmla="*/ 610 w 9221692"/>
              <a:gd name="connsiteY1" fmla="*/ 0 h 711670"/>
              <a:gd name="connsiteX2" fmla="*/ 9221312 w 9221692"/>
              <a:gd name="connsiteY2" fmla="*/ 453185 h 711670"/>
              <a:gd name="connsiteX3" fmla="*/ 9221692 w 9221692"/>
              <a:gd name="connsiteY3" fmla="*/ 707156 h 711670"/>
              <a:gd name="connsiteX4" fmla="*/ 422 w 9221692"/>
              <a:gd name="connsiteY4" fmla="*/ 711670 h 711670"/>
              <a:gd name="connsiteX0" fmla="*/ 7003 w 9228273"/>
              <a:gd name="connsiteY0" fmla="*/ 713794 h 713794"/>
              <a:gd name="connsiteX1" fmla="*/ 0 w 9228273"/>
              <a:gd name="connsiteY1" fmla="*/ 0 h 713794"/>
              <a:gd name="connsiteX2" fmla="*/ 9227893 w 9228273"/>
              <a:gd name="connsiteY2" fmla="*/ 455309 h 713794"/>
              <a:gd name="connsiteX3" fmla="*/ 9228273 w 9228273"/>
              <a:gd name="connsiteY3" fmla="*/ 709280 h 713794"/>
              <a:gd name="connsiteX4" fmla="*/ 7003 w 9228273"/>
              <a:gd name="connsiteY4" fmla="*/ 713794 h 713794"/>
              <a:gd name="connsiteX0" fmla="*/ 2209 w 9223479"/>
              <a:gd name="connsiteY0" fmla="*/ 711670 h 711670"/>
              <a:gd name="connsiteX1" fmla="*/ 0 w 9223479"/>
              <a:gd name="connsiteY1" fmla="*/ 0 h 711670"/>
              <a:gd name="connsiteX2" fmla="*/ 9223099 w 9223479"/>
              <a:gd name="connsiteY2" fmla="*/ 453185 h 711670"/>
              <a:gd name="connsiteX3" fmla="*/ 9223479 w 9223479"/>
              <a:gd name="connsiteY3" fmla="*/ 707156 h 711670"/>
              <a:gd name="connsiteX4" fmla="*/ 2209 w 9223479"/>
              <a:gd name="connsiteY4" fmla="*/ 711670 h 711670"/>
              <a:gd name="connsiteX0" fmla="*/ 2209 w 9223479"/>
              <a:gd name="connsiteY0" fmla="*/ 711670 h 713525"/>
              <a:gd name="connsiteX1" fmla="*/ 0 w 9223479"/>
              <a:gd name="connsiteY1" fmla="*/ 0 h 713525"/>
              <a:gd name="connsiteX2" fmla="*/ 9223099 w 9223479"/>
              <a:gd name="connsiteY2" fmla="*/ 453185 h 713525"/>
              <a:gd name="connsiteX3" fmla="*/ 9223479 w 9223479"/>
              <a:gd name="connsiteY3" fmla="*/ 713525 h 713525"/>
              <a:gd name="connsiteX4" fmla="*/ 2209 w 9223479"/>
              <a:gd name="connsiteY4" fmla="*/ 711670 h 713525"/>
              <a:gd name="connsiteX0" fmla="*/ 2209 w 9223479"/>
              <a:gd name="connsiteY0" fmla="*/ 711670 h 713525"/>
              <a:gd name="connsiteX1" fmla="*/ 0 w 9223479"/>
              <a:gd name="connsiteY1" fmla="*/ 0 h 713525"/>
              <a:gd name="connsiteX2" fmla="*/ 9223099 w 9223479"/>
              <a:gd name="connsiteY2" fmla="*/ 453185 h 713525"/>
              <a:gd name="connsiteX3" fmla="*/ 9223479 w 9223479"/>
              <a:gd name="connsiteY3" fmla="*/ 713525 h 713525"/>
              <a:gd name="connsiteX4" fmla="*/ 2209 w 9223479"/>
              <a:gd name="connsiteY4" fmla="*/ 711670 h 713525"/>
              <a:gd name="connsiteX0" fmla="*/ 2209 w 9223479"/>
              <a:gd name="connsiteY0" fmla="*/ 711670 h 713525"/>
              <a:gd name="connsiteX1" fmla="*/ 0 w 9223479"/>
              <a:gd name="connsiteY1" fmla="*/ 0 h 713525"/>
              <a:gd name="connsiteX2" fmla="*/ 9223099 w 9223479"/>
              <a:gd name="connsiteY2" fmla="*/ 453185 h 713525"/>
              <a:gd name="connsiteX3" fmla="*/ 9223479 w 9223479"/>
              <a:gd name="connsiteY3" fmla="*/ 713525 h 713525"/>
              <a:gd name="connsiteX4" fmla="*/ 2209 w 9223479"/>
              <a:gd name="connsiteY4" fmla="*/ 711670 h 713525"/>
              <a:gd name="connsiteX0" fmla="*/ 127 w 9233381"/>
              <a:gd name="connsiteY0" fmla="*/ 722286 h 722286"/>
              <a:gd name="connsiteX1" fmla="*/ 9902 w 9233381"/>
              <a:gd name="connsiteY1" fmla="*/ 0 h 722286"/>
              <a:gd name="connsiteX2" fmla="*/ 9233001 w 9233381"/>
              <a:gd name="connsiteY2" fmla="*/ 453185 h 722286"/>
              <a:gd name="connsiteX3" fmla="*/ 9233381 w 9233381"/>
              <a:gd name="connsiteY3" fmla="*/ 713525 h 722286"/>
              <a:gd name="connsiteX4" fmla="*/ 127 w 9233381"/>
              <a:gd name="connsiteY4" fmla="*/ 722286 h 722286"/>
              <a:gd name="connsiteX0" fmla="*/ 7003 w 9240257"/>
              <a:gd name="connsiteY0" fmla="*/ 722286 h 722286"/>
              <a:gd name="connsiteX1" fmla="*/ 0 w 9240257"/>
              <a:gd name="connsiteY1" fmla="*/ 0 h 722286"/>
              <a:gd name="connsiteX2" fmla="*/ 9239877 w 9240257"/>
              <a:gd name="connsiteY2" fmla="*/ 453185 h 722286"/>
              <a:gd name="connsiteX3" fmla="*/ 9240257 w 9240257"/>
              <a:gd name="connsiteY3" fmla="*/ 713525 h 722286"/>
              <a:gd name="connsiteX4" fmla="*/ 7003 w 9240257"/>
              <a:gd name="connsiteY4" fmla="*/ 722286 h 722286"/>
              <a:gd name="connsiteX0" fmla="*/ 2210 w 9235464"/>
              <a:gd name="connsiteY0" fmla="*/ 722286 h 722286"/>
              <a:gd name="connsiteX1" fmla="*/ 0 w 9235464"/>
              <a:gd name="connsiteY1" fmla="*/ 0 h 722286"/>
              <a:gd name="connsiteX2" fmla="*/ 9235084 w 9235464"/>
              <a:gd name="connsiteY2" fmla="*/ 453185 h 722286"/>
              <a:gd name="connsiteX3" fmla="*/ 9235464 w 9235464"/>
              <a:gd name="connsiteY3" fmla="*/ 713525 h 722286"/>
              <a:gd name="connsiteX4" fmla="*/ 2210 w 9235464"/>
              <a:gd name="connsiteY4" fmla="*/ 722286 h 722286"/>
              <a:gd name="connsiteX0" fmla="*/ 2210 w 9242275"/>
              <a:gd name="connsiteY0" fmla="*/ 722286 h 722286"/>
              <a:gd name="connsiteX1" fmla="*/ 0 w 9242275"/>
              <a:gd name="connsiteY1" fmla="*/ 0 h 722286"/>
              <a:gd name="connsiteX2" fmla="*/ 9242275 w 9242275"/>
              <a:gd name="connsiteY2" fmla="*/ 455308 h 722286"/>
              <a:gd name="connsiteX3" fmla="*/ 9235464 w 9242275"/>
              <a:gd name="connsiteY3" fmla="*/ 713525 h 722286"/>
              <a:gd name="connsiteX4" fmla="*/ 2210 w 9242275"/>
              <a:gd name="connsiteY4" fmla="*/ 722286 h 722286"/>
              <a:gd name="connsiteX0" fmla="*/ 2210 w 9245051"/>
              <a:gd name="connsiteY0" fmla="*/ 722286 h 722286"/>
              <a:gd name="connsiteX1" fmla="*/ 0 w 9245051"/>
              <a:gd name="connsiteY1" fmla="*/ 0 h 722286"/>
              <a:gd name="connsiteX2" fmla="*/ 9242275 w 9245051"/>
              <a:gd name="connsiteY2" fmla="*/ 455308 h 722286"/>
              <a:gd name="connsiteX3" fmla="*/ 9245051 w 9245051"/>
              <a:gd name="connsiteY3" fmla="*/ 711402 h 722286"/>
              <a:gd name="connsiteX4" fmla="*/ 2210 w 9245051"/>
              <a:gd name="connsiteY4" fmla="*/ 722286 h 722286"/>
              <a:gd name="connsiteX0" fmla="*/ 2210 w 9249466"/>
              <a:gd name="connsiteY0" fmla="*/ 722286 h 722286"/>
              <a:gd name="connsiteX1" fmla="*/ 0 w 9249466"/>
              <a:gd name="connsiteY1" fmla="*/ 0 h 722286"/>
              <a:gd name="connsiteX2" fmla="*/ 9249466 w 9249466"/>
              <a:gd name="connsiteY2" fmla="*/ 455308 h 722286"/>
              <a:gd name="connsiteX3" fmla="*/ 9245051 w 9249466"/>
              <a:gd name="connsiteY3" fmla="*/ 711402 h 722286"/>
              <a:gd name="connsiteX4" fmla="*/ 2210 w 9249466"/>
              <a:gd name="connsiteY4" fmla="*/ 722286 h 722286"/>
              <a:gd name="connsiteX0" fmla="*/ 2210 w 9245051"/>
              <a:gd name="connsiteY0" fmla="*/ 722286 h 722286"/>
              <a:gd name="connsiteX1" fmla="*/ 0 w 9245051"/>
              <a:gd name="connsiteY1" fmla="*/ 0 h 722286"/>
              <a:gd name="connsiteX2" fmla="*/ 9244673 w 9245051"/>
              <a:gd name="connsiteY2" fmla="*/ 455308 h 722286"/>
              <a:gd name="connsiteX3" fmla="*/ 9245051 w 9245051"/>
              <a:gd name="connsiteY3" fmla="*/ 711402 h 722286"/>
              <a:gd name="connsiteX4" fmla="*/ 2210 w 9245051"/>
              <a:gd name="connsiteY4" fmla="*/ 722286 h 72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5051" h="722286">
                <a:moveTo>
                  <a:pt x="2210" y="722286"/>
                </a:moveTo>
                <a:cubicBezTo>
                  <a:pt x="675" y="485756"/>
                  <a:pt x="1535" y="236530"/>
                  <a:pt x="0" y="0"/>
                </a:cubicBezTo>
                <a:cubicBezTo>
                  <a:pt x="2591753" y="411252"/>
                  <a:pt x="6136515" y="450300"/>
                  <a:pt x="9244673" y="455308"/>
                </a:cubicBezTo>
                <a:cubicBezTo>
                  <a:pt x="9244095" y="514222"/>
                  <a:pt x="9244088" y="569476"/>
                  <a:pt x="9245051" y="711402"/>
                </a:cubicBezTo>
                <a:lnTo>
                  <a:pt x="2210" y="72228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571184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13" name="Text Box 66"/>
          <p:cNvSpPr txBox="1">
            <a:spLocks noChangeArrowheads="1"/>
          </p:cNvSpPr>
          <p:nvPr/>
        </p:nvSpPr>
        <p:spPr bwMode="auto">
          <a:xfrm>
            <a:off x="616748" y="6604490"/>
            <a:ext cx="8527252" cy="261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4" tIns="45716" rIns="91434" bIns="45716" anchor="b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kumimoji="0" lang="en-US" altLang="ja-JP" sz="11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Times New Roman" pitchFamily="18" charset="0"/>
              </a:rPr>
              <a:t>Department of </a:t>
            </a:r>
            <a:r>
              <a:rPr kumimoji="0" lang="en-US" altLang="ja-JP" sz="11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Times New Roman" pitchFamily="18" charset="0"/>
              </a:rPr>
              <a:t>Computer Science, Graduate School of Information</a:t>
            </a:r>
            <a:r>
              <a:rPr kumimoji="0" lang="en-US" altLang="ja-JP" sz="11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Times New Roman" pitchFamily="18" charset="0"/>
              </a:rPr>
              <a:t> </a:t>
            </a:r>
            <a:r>
              <a:rPr kumimoji="0" lang="en-US" altLang="ja-JP" sz="11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Times New Roman" pitchFamily="18" charset="0"/>
              </a:rPr>
              <a:t>Science and</a:t>
            </a:r>
            <a:r>
              <a:rPr kumimoji="0" lang="en-US" altLang="ja-JP" sz="11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Times New Roman" pitchFamily="18" charset="0"/>
              </a:rPr>
              <a:t> </a:t>
            </a:r>
            <a:r>
              <a:rPr kumimoji="0" lang="en-US" altLang="ja-JP" sz="11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Times New Roman" pitchFamily="18" charset="0"/>
              </a:rPr>
              <a:t>Technology, Osaka </a:t>
            </a:r>
            <a:r>
              <a:rPr kumimoji="0" lang="en-US" altLang="ja-JP" sz="11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Times New Roman" pitchFamily="18" charset="0"/>
              </a:rPr>
              <a:t>University.</a:t>
            </a:r>
            <a:r>
              <a:rPr kumimoji="0" lang="en-US" altLang="ja-JP" sz="1100" b="1" baseline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Times New Roman" pitchFamily="18" charset="0"/>
              </a:rPr>
              <a:t> </a:t>
            </a:r>
            <a:r>
              <a:rPr kumimoji="0" lang="en-US" altLang="ja-JP" sz="11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Times New Roman" pitchFamily="18" charset="0"/>
              </a:rPr>
              <a:t> </a:t>
            </a:r>
            <a:r>
              <a:rPr kumimoji="0" lang="en-US" altLang="ja-JP" sz="1100" b="1" baseline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Times New Roman" pitchFamily="18" charset="0"/>
              </a:rPr>
              <a:t>http://sdl.ist.osaka-u.ac.jp/</a:t>
            </a:r>
            <a:endParaRPr kumimoji="0" lang="en-US" altLang="ja-JP" sz="1100" b="1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  <a:cs typeface="Times New Roman" pitchFamily="18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12573" y="6510897"/>
            <a:ext cx="3469219" cy="225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en-US" altLang="ja-JP" sz="1100" b="1" i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KUSUMOTO</a:t>
            </a:r>
            <a:r>
              <a:rPr kumimoji="1" lang="ja-JP" altLang="en-US" sz="1100" b="1" i="1" baseline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kumimoji="1" lang="en-US" altLang="ja-JP" sz="1100" b="1" i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LABORATORY</a:t>
            </a:r>
            <a:r>
              <a:rPr kumimoji="1" lang="ja-JP" altLang="en-US" sz="1100" b="1" i="1" baseline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kumimoji="1" lang="en-US" altLang="ja-JP" sz="1100" b="1" i="1" baseline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Software Design Laboratory</a:t>
            </a:r>
            <a:endParaRPr kumimoji="1" lang="ja-JP" altLang="en-US" sz="11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1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32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33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6" y="6254498"/>
            <a:ext cx="579437" cy="573087"/>
          </a:xfrm>
          <a:prstGeom prst="rect">
            <a:avLst/>
          </a:prstGeom>
          <a:noFill/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spcBef>
          <a:spcPct val="0"/>
        </a:spcBef>
        <a:buNone/>
        <a:defRPr kumimoji="1" sz="4400" b="0" kern="1200">
          <a:solidFill>
            <a:schemeClr val="tx1"/>
          </a:solidFill>
          <a:effectLst/>
          <a:latin typeface="ＭＳ Ｐゴシック" pitchFamily="50" charset="-128"/>
          <a:ea typeface="ＭＳ Ｐゴシック" pitchFamily="50" charset="-128"/>
          <a:cs typeface="メイリオ" pitchFamily="50" charset="-128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ＭＳ Ｐゴシック" pitchFamily="50" charset="-128"/>
          <a:ea typeface="ＭＳ Ｐゴシック" pitchFamily="50" charset="-128"/>
          <a:cs typeface="メイリオ" pitchFamily="50" charset="-128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ＭＳ Ｐゴシック" pitchFamily="50" charset="-128"/>
          <a:ea typeface="ＭＳ Ｐゴシック" pitchFamily="50" charset="-128"/>
          <a:cs typeface="メイリオ" pitchFamily="50" charset="-128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ＭＳ Ｐゴシック" pitchFamily="50" charset="-128"/>
          <a:ea typeface="ＭＳ Ｐゴシック" pitchFamily="50" charset="-128"/>
          <a:cs typeface="メイリオ" pitchFamily="50" charset="-128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ＭＳ Ｐゴシック" pitchFamily="50" charset="-128"/>
          <a:ea typeface="ＭＳ Ｐゴシック" pitchFamily="50" charset="-128"/>
          <a:cs typeface="メイリオ" pitchFamily="50" charset="-128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ＭＳ Ｐゴシック" pitchFamily="50" charset="-128"/>
          <a:ea typeface="ＭＳ Ｐゴシック" pitchFamily="50" charset="-128"/>
          <a:cs typeface="メイリオ" pitchFamily="50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1115616" y="202630"/>
            <a:ext cx="7571184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1408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14081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ja-JP" altLang="en-US" smtClean="0"/>
              <a:t>ソフトウェアエンジニアリングシンポジウム</a:t>
            </a:r>
            <a:r>
              <a:rPr kumimoji="1" lang="en-US" altLang="ja-JP" smtClean="0"/>
              <a:t>2013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13572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A6A01-E69F-4DD0-B9AF-A23744A64A0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7" name="グループ化 10"/>
          <p:cNvGrpSpPr/>
          <p:nvPr/>
        </p:nvGrpSpPr>
        <p:grpSpPr>
          <a:xfrm>
            <a:off x="0" y="6525344"/>
            <a:ext cx="9144000" cy="332656"/>
            <a:chOff x="0" y="6525344"/>
            <a:chExt cx="9144000" cy="332656"/>
          </a:xfrm>
        </p:grpSpPr>
        <p:sp>
          <p:nvSpPr>
            <p:cNvPr id="12" name="正方形/長方形 11"/>
            <p:cNvSpPr/>
            <p:nvPr userDrawn="1"/>
          </p:nvSpPr>
          <p:spPr>
            <a:xfrm>
              <a:off x="0" y="6525344"/>
              <a:ext cx="9144000" cy="33265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Text Box 66"/>
            <p:cNvSpPr txBox="1">
              <a:spLocks noChangeArrowheads="1"/>
            </p:cNvSpPr>
            <p:nvPr/>
          </p:nvSpPr>
          <p:spPr bwMode="auto">
            <a:xfrm>
              <a:off x="0" y="6574328"/>
              <a:ext cx="9144000" cy="2308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1434" tIns="45716" rIns="91434" bIns="45716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kumimoji="0" lang="en-US" altLang="ja-JP" sz="9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cs typeface="Times New Roman" pitchFamily="18" charset="0"/>
                </a:rPr>
                <a:t>Software Design Laboratory, Department of Computer Science, Graduate School of Information</a:t>
              </a:r>
              <a:r>
                <a:rPr kumimoji="0" lang="en-US" altLang="ja-JP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cs typeface="Times New Roman" pitchFamily="18" charset="0"/>
                </a:rPr>
                <a:t> </a:t>
              </a:r>
              <a:r>
                <a:rPr kumimoji="0" lang="en-US" altLang="ja-JP" sz="9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cs typeface="Times New Roman" pitchFamily="18" charset="0"/>
                </a:rPr>
                <a:t>Science and</a:t>
              </a:r>
              <a:r>
                <a:rPr kumimoji="0" lang="en-US" altLang="ja-JP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cs typeface="Times New Roman" pitchFamily="18" charset="0"/>
                </a:rPr>
                <a:t> </a:t>
              </a:r>
              <a:r>
                <a:rPr kumimoji="0" lang="en-US" altLang="ja-JP" sz="9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cs typeface="Times New Roman" pitchFamily="18" charset="0"/>
                </a:rPr>
                <a:t>Technology, Osaka </a:t>
              </a:r>
              <a:r>
                <a:rPr kumimoji="0" lang="en-US" altLang="ja-JP" sz="9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cs typeface="Times New Roman" pitchFamily="18" charset="0"/>
                </a:rPr>
                <a:t>University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角三角形 6"/>
          <p:cNvSpPr/>
          <p:nvPr/>
        </p:nvSpPr>
        <p:spPr>
          <a:xfrm>
            <a:off x="-26008" y="6072994"/>
            <a:ext cx="9184445" cy="810066"/>
          </a:xfrm>
          <a:custGeom>
            <a:avLst/>
            <a:gdLst>
              <a:gd name="connsiteX0" fmla="*/ 0 w 9144000"/>
              <a:gd name="connsiteY0" fmla="*/ 836712 h 836712"/>
              <a:gd name="connsiteX1" fmla="*/ 0 w 9144000"/>
              <a:gd name="connsiteY1" fmla="*/ 0 h 836712"/>
              <a:gd name="connsiteX2" fmla="*/ 9144000 w 9144000"/>
              <a:gd name="connsiteY2" fmla="*/ 836712 h 836712"/>
              <a:gd name="connsiteX3" fmla="*/ 0 w 9144000"/>
              <a:gd name="connsiteY3" fmla="*/ 836712 h 836712"/>
              <a:gd name="connsiteX0" fmla="*/ 0 w 9144000"/>
              <a:gd name="connsiteY0" fmla="*/ 836712 h 836712"/>
              <a:gd name="connsiteX1" fmla="*/ 0 w 9144000"/>
              <a:gd name="connsiteY1" fmla="*/ 0 h 836712"/>
              <a:gd name="connsiteX2" fmla="*/ 9144000 w 9144000"/>
              <a:gd name="connsiteY2" fmla="*/ 836712 h 836712"/>
              <a:gd name="connsiteX3" fmla="*/ 0 w 9144000"/>
              <a:gd name="connsiteY3" fmla="*/ 836712 h 836712"/>
              <a:gd name="connsiteX0" fmla="*/ 0 w 9144000"/>
              <a:gd name="connsiteY0" fmla="*/ 836712 h 836712"/>
              <a:gd name="connsiteX1" fmla="*/ 0 w 9144000"/>
              <a:gd name="connsiteY1" fmla="*/ 0 h 836712"/>
              <a:gd name="connsiteX2" fmla="*/ 9144000 w 9144000"/>
              <a:gd name="connsiteY2" fmla="*/ 836712 h 836712"/>
              <a:gd name="connsiteX3" fmla="*/ 0 w 9144000"/>
              <a:gd name="connsiteY3" fmla="*/ 836712 h 836712"/>
              <a:gd name="connsiteX0" fmla="*/ 0 w 9144000"/>
              <a:gd name="connsiteY0" fmla="*/ 836712 h 836712"/>
              <a:gd name="connsiteX1" fmla="*/ 0 w 9144000"/>
              <a:gd name="connsiteY1" fmla="*/ 0 h 836712"/>
              <a:gd name="connsiteX2" fmla="*/ 9144000 w 9144000"/>
              <a:gd name="connsiteY2" fmla="*/ 836712 h 836712"/>
              <a:gd name="connsiteX3" fmla="*/ 0 w 9144000"/>
              <a:gd name="connsiteY3" fmla="*/ 836712 h 836712"/>
              <a:gd name="connsiteX0" fmla="*/ 0 w 9144000"/>
              <a:gd name="connsiteY0" fmla="*/ 836712 h 838000"/>
              <a:gd name="connsiteX1" fmla="*/ 0 w 9144000"/>
              <a:gd name="connsiteY1" fmla="*/ 0 h 838000"/>
              <a:gd name="connsiteX2" fmla="*/ 9144000 w 9144000"/>
              <a:gd name="connsiteY2" fmla="*/ 836712 h 838000"/>
              <a:gd name="connsiteX3" fmla="*/ 0 w 9144000"/>
              <a:gd name="connsiteY3" fmla="*/ 836712 h 838000"/>
              <a:gd name="connsiteX0" fmla="*/ 0 w 9144000"/>
              <a:gd name="connsiteY0" fmla="*/ 427638 h 525367"/>
              <a:gd name="connsiteX1" fmla="*/ 0 w 9144000"/>
              <a:gd name="connsiteY1" fmla="*/ 0 h 525367"/>
              <a:gd name="connsiteX2" fmla="*/ 9144000 w 9144000"/>
              <a:gd name="connsiteY2" fmla="*/ 427638 h 525367"/>
              <a:gd name="connsiteX3" fmla="*/ 0 w 9144000"/>
              <a:gd name="connsiteY3" fmla="*/ 427638 h 525367"/>
              <a:gd name="connsiteX0" fmla="*/ 0 w 9144000"/>
              <a:gd name="connsiteY0" fmla="*/ 427638 h 429170"/>
              <a:gd name="connsiteX1" fmla="*/ 0 w 9144000"/>
              <a:gd name="connsiteY1" fmla="*/ 0 h 429170"/>
              <a:gd name="connsiteX2" fmla="*/ 9144000 w 9144000"/>
              <a:gd name="connsiteY2" fmla="*/ 427638 h 429170"/>
              <a:gd name="connsiteX3" fmla="*/ 0 w 9144000"/>
              <a:gd name="connsiteY3" fmla="*/ 427638 h 429170"/>
              <a:gd name="connsiteX0" fmla="*/ 24157 w 9168157"/>
              <a:gd name="connsiteY0" fmla="*/ 427638 h 694675"/>
              <a:gd name="connsiteX1" fmla="*/ 24157 w 9168157"/>
              <a:gd name="connsiteY1" fmla="*/ 0 h 694675"/>
              <a:gd name="connsiteX2" fmla="*/ 9168157 w 9168157"/>
              <a:gd name="connsiteY2" fmla="*/ 427638 h 694675"/>
              <a:gd name="connsiteX3" fmla="*/ 0 w 9168157"/>
              <a:gd name="connsiteY3" fmla="*/ 694675 h 694675"/>
              <a:gd name="connsiteX4" fmla="*/ 24157 w 9168157"/>
              <a:gd name="connsiteY4" fmla="*/ 427638 h 694675"/>
              <a:gd name="connsiteX0" fmla="*/ 24157 w 10038191"/>
              <a:gd name="connsiteY0" fmla="*/ 427638 h 701402"/>
              <a:gd name="connsiteX1" fmla="*/ 24157 w 10038191"/>
              <a:gd name="connsiteY1" fmla="*/ 0 h 701402"/>
              <a:gd name="connsiteX2" fmla="*/ 9168157 w 10038191"/>
              <a:gd name="connsiteY2" fmla="*/ 427638 h 701402"/>
              <a:gd name="connsiteX3" fmla="*/ 9216476 w 10038191"/>
              <a:gd name="connsiteY3" fmla="*/ 600636 h 701402"/>
              <a:gd name="connsiteX4" fmla="*/ 0 w 10038191"/>
              <a:gd name="connsiteY4" fmla="*/ 694675 h 701402"/>
              <a:gd name="connsiteX5" fmla="*/ 24157 w 10038191"/>
              <a:gd name="connsiteY5" fmla="*/ 427638 h 701402"/>
              <a:gd name="connsiteX0" fmla="*/ 24157 w 9464247"/>
              <a:gd name="connsiteY0" fmla="*/ 427638 h 701402"/>
              <a:gd name="connsiteX1" fmla="*/ 24157 w 9464247"/>
              <a:gd name="connsiteY1" fmla="*/ 0 h 701402"/>
              <a:gd name="connsiteX2" fmla="*/ 9168157 w 9464247"/>
              <a:gd name="connsiteY2" fmla="*/ 427638 h 701402"/>
              <a:gd name="connsiteX3" fmla="*/ 9216476 w 9464247"/>
              <a:gd name="connsiteY3" fmla="*/ 600636 h 701402"/>
              <a:gd name="connsiteX4" fmla="*/ 0 w 9464247"/>
              <a:gd name="connsiteY4" fmla="*/ 694675 h 701402"/>
              <a:gd name="connsiteX5" fmla="*/ 24157 w 9464247"/>
              <a:gd name="connsiteY5" fmla="*/ 427638 h 701402"/>
              <a:gd name="connsiteX0" fmla="*/ 24157 w 9225808"/>
              <a:gd name="connsiteY0" fmla="*/ 427638 h 701402"/>
              <a:gd name="connsiteX1" fmla="*/ 24157 w 9225808"/>
              <a:gd name="connsiteY1" fmla="*/ 0 h 701402"/>
              <a:gd name="connsiteX2" fmla="*/ 9168157 w 9225808"/>
              <a:gd name="connsiteY2" fmla="*/ 427638 h 701402"/>
              <a:gd name="connsiteX3" fmla="*/ 9216476 w 9225808"/>
              <a:gd name="connsiteY3" fmla="*/ 600636 h 701402"/>
              <a:gd name="connsiteX4" fmla="*/ 0 w 9225808"/>
              <a:gd name="connsiteY4" fmla="*/ 694675 h 701402"/>
              <a:gd name="connsiteX5" fmla="*/ 24157 w 9225808"/>
              <a:gd name="connsiteY5" fmla="*/ 427638 h 701402"/>
              <a:gd name="connsiteX0" fmla="*/ 28763 w 9230414"/>
              <a:gd name="connsiteY0" fmla="*/ 442554 h 716318"/>
              <a:gd name="connsiteX1" fmla="*/ 0 w 9230414"/>
              <a:gd name="connsiteY1" fmla="*/ 0 h 716318"/>
              <a:gd name="connsiteX2" fmla="*/ 9172763 w 9230414"/>
              <a:gd name="connsiteY2" fmla="*/ 442554 h 716318"/>
              <a:gd name="connsiteX3" fmla="*/ 9221082 w 9230414"/>
              <a:gd name="connsiteY3" fmla="*/ 615552 h 716318"/>
              <a:gd name="connsiteX4" fmla="*/ 4606 w 9230414"/>
              <a:gd name="connsiteY4" fmla="*/ 709591 h 716318"/>
              <a:gd name="connsiteX5" fmla="*/ 28763 w 9230414"/>
              <a:gd name="connsiteY5" fmla="*/ 442554 h 716318"/>
              <a:gd name="connsiteX0" fmla="*/ 0 w 9237606"/>
              <a:gd name="connsiteY0" fmla="*/ 448947 h 716318"/>
              <a:gd name="connsiteX1" fmla="*/ 7192 w 9237606"/>
              <a:gd name="connsiteY1" fmla="*/ 0 h 716318"/>
              <a:gd name="connsiteX2" fmla="*/ 9179955 w 9237606"/>
              <a:gd name="connsiteY2" fmla="*/ 442554 h 716318"/>
              <a:gd name="connsiteX3" fmla="*/ 9228274 w 9237606"/>
              <a:gd name="connsiteY3" fmla="*/ 615552 h 716318"/>
              <a:gd name="connsiteX4" fmla="*/ 11798 w 9237606"/>
              <a:gd name="connsiteY4" fmla="*/ 709591 h 716318"/>
              <a:gd name="connsiteX5" fmla="*/ 0 w 9237606"/>
              <a:gd name="connsiteY5" fmla="*/ 448947 h 716318"/>
              <a:gd name="connsiteX0" fmla="*/ 4606 w 9230414"/>
              <a:gd name="connsiteY0" fmla="*/ 709591 h 716318"/>
              <a:gd name="connsiteX1" fmla="*/ 0 w 9230414"/>
              <a:gd name="connsiteY1" fmla="*/ 0 h 716318"/>
              <a:gd name="connsiteX2" fmla="*/ 9172763 w 9230414"/>
              <a:gd name="connsiteY2" fmla="*/ 442554 h 716318"/>
              <a:gd name="connsiteX3" fmla="*/ 9221082 w 9230414"/>
              <a:gd name="connsiteY3" fmla="*/ 615552 h 716318"/>
              <a:gd name="connsiteX4" fmla="*/ 4606 w 9230414"/>
              <a:gd name="connsiteY4" fmla="*/ 709591 h 716318"/>
              <a:gd name="connsiteX0" fmla="*/ 74118 w 9230414"/>
              <a:gd name="connsiteY0" fmla="*/ 666974 h 678024"/>
              <a:gd name="connsiteX1" fmla="*/ 0 w 9230414"/>
              <a:gd name="connsiteY1" fmla="*/ 0 h 678024"/>
              <a:gd name="connsiteX2" fmla="*/ 9172763 w 9230414"/>
              <a:gd name="connsiteY2" fmla="*/ 442554 h 678024"/>
              <a:gd name="connsiteX3" fmla="*/ 9221082 w 9230414"/>
              <a:gd name="connsiteY3" fmla="*/ 615552 h 678024"/>
              <a:gd name="connsiteX4" fmla="*/ 74118 w 9230414"/>
              <a:gd name="connsiteY4" fmla="*/ 666974 h 678024"/>
              <a:gd name="connsiteX0" fmla="*/ 422 w 9231024"/>
              <a:gd name="connsiteY0" fmla="*/ 692545 h 700546"/>
              <a:gd name="connsiteX1" fmla="*/ 610 w 9231024"/>
              <a:gd name="connsiteY1" fmla="*/ 0 h 700546"/>
              <a:gd name="connsiteX2" fmla="*/ 9173373 w 9231024"/>
              <a:gd name="connsiteY2" fmla="*/ 442554 h 700546"/>
              <a:gd name="connsiteX3" fmla="*/ 9221692 w 9231024"/>
              <a:gd name="connsiteY3" fmla="*/ 615552 h 700546"/>
              <a:gd name="connsiteX4" fmla="*/ 422 w 9231024"/>
              <a:gd name="connsiteY4" fmla="*/ 692545 h 700546"/>
              <a:gd name="connsiteX0" fmla="*/ 422 w 9231024"/>
              <a:gd name="connsiteY0" fmla="*/ 692545 h 692966"/>
              <a:gd name="connsiteX1" fmla="*/ 610 w 9231024"/>
              <a:gd name="connsiteY1" fmla="*/ 0 h 692966"/>
              <a:gd name="connsiteX2" fmla="*/ 9173373 w 9231024"/>
              <a:gd name="connsiteY2" fmla="*/ 442554 h 692966"/>
              <a:gd name="connsiteX3" fmla="*/ 9221692 w 9231024"/>
              <a:gd name="connsiteY3" fmla="*/ 615552 h 692966"/>
              <a:gd name="connsiteX4" fmla="*/ 422 w 9231024"/>
              <a:gd name="connsiteY4" fmla="*/ 692545 h 692966"/>
              <a:gd name="connsiteX0" fmla="*/ 422 w 9224791"/>
              <a:gd name="connsiteY0" fmla="*/ 692545 h 716347"/>
              <a:gd name="connsiteX1" fmla="*/ 610 w 9224791"/>
              <a:gd name="connsiteY1" fmla="*/ 0 h 716347"/>
              <a:gd name="connsiteX2" fmla="*/ 9173373 w 9224791"/>
              <a:gd name="connsiteY2" fmla="*/ 442554 h 716347"/>
              <a:gd name="connsiteX3" fmla="*/ 9214501 w 9224791"/>
              <a:gd name="connsiteY3" fmla="*/ 696525 h 716347"/>
              <a:gd name="connsiteX4" fmla="*/ 422 w 9224791"/>
              <a:gd name="connsiteY4" fmla="*/ 692545 h 716347"/>
              <a:gd name="connsiteX0" fmla="*/ 422 w 9224791"/>
              <a:gd name="connsiteY0" fmla="*/ 692545 h 696525"/>
              <a:gd name="connsiteX1" fmla="*/ 610 w 9224791"/>
              <a:gd name="connsiteY1" fmla="*/ 0 h 696525"/>
              <a:gd name="connsiteX2" fmla="*/ 9173373 w 9224791"/>
              <a:gd name="connsiteY2" fmla="*/ 442554 h 696525"/>
              <a:gd name="connsiteX3" fmla="*/ 9214501 w 9224791"/>
              <a:gd name="connsiteY3" fmla="*/ 696525 h 696525"/>
              <a:gd name="connsiteX4" fmla="*/ 422 w 9224791"/>
              <a:gd name="connsiteY4" fmla="*/ 692545 h 696525"/>
              <a:gd name="connsiteX0" fmla="*/ 422 w 9224791"/>
              <a:gd name="connsiteY0" fmla="*/ 692545 h 698356"/>
              <a:gd name="connsiteX1" fmla="*/ 610 w 9224791"/>
              <a:gd name="connsiteY1" fmla="*/ 0 h 698356"/>
              <a:gd name="connsiteX2" fmla="*/ 9173373 w 9224791"/>
              <a:gd name="connsiteY2" fmla="*/ 442554 h 698356"/>
              <a:gd name="connsiteX3" fmla="*/ 9214501 w 9224791"/>
              <a:gd name="connsiteY3" fmla="*/ 696525 h 698356"/>
              <a:gd name="connsiteX4" fmla="*/ 422 w 9224791"/>
              <a:gd name="connsiteY4" fmla="*/ 692545 h 698356"/>
              <a:gd name="connsiteX0" fmla="*/ 422 w 9224791"/>
              <a:gd name="connsiteY0" fmla="*/ 692545 h 698356"/>
              <a:gd name="connsiteX1" fmla="*/ 610 w 9224791"/>
              <a:gd name="connsiteY1" fmla="*/ 0 h 698356"/>
              <a:gd name="connsiteX2" fmla="*/ 9173373 w 9224791"/>
              <a:gd name="connsiteY2" fmla="*/ 442554 h 698356"/>
              <a:gd name="connsiteX3" fmla="*/ 9214501 w 9224791"/>
              <a:gd name="connsiteY3" fmla="*/ 696525 h 698356"/>
              <a:gd name="connsiteX4" fmla="*/ 422 w 9224791"/>
              <a:gd name="connsiteY4" fmla="*/ 692545 h 698356"/>
              <a:gd name="connsiteX0" fmla="*/ 422 w 9224791"/>
              <a:gd name="connsiteY0" fmla="*/ 692545 h 696525"/>
              <a:gd name="connsiteX1" fmla="*/ 610 w 9224791"/>
              <a:gd name="connsiteY1" fmla="*/ 0 h 696525"/>
              <a:gd name="connsiteX2" fmla="*/ 9173373 w 9224791"/>
              <a:gd name="connsiteY2" fmla="*/ 442554 h 696525"/>
              <a:gd name="connsiteX3" fmla="*/ 9214501 w 9224791"/>
              <a:gd name="connsiteY3" fmla="*/ 696525 h 696525"/>
              <a:gd name="connsiteX4" fmla="*/ 422 w 9224791"/>
              <a:gd name="connsiteY4" fmla="*/ 692545 h 696525"/>
              <a:gd name="connsiteX0" fmla="*/ 422 w 9224791"/>
              <a:gd name="connsiteY0" fmla="*/ 692545 h 696525"/>
              <a:gd name="connsiteX1" fmla="*/ 610 w 9224791"/>
              <a:gd name="connsiteY1" fmla="*/ 0 h 696525"/>
              <a:gd name="connsiteX2" fmla="*/ 9173373 w 9224791"/>
              <a:gd name="connsiteY2" fmla="*/ 442554 h 696525"/>
              <a:gd name="connsiteX3" fmla="*/ 9214501 w 9224791"/>
              <a:gd name="connsiteY3" fmla="*/ 696525 h 696525"/>
              <a:gd name="connsiteX4" fmla="*/ 422 w 9224791"/>
              <a:gd name="connsiteY4" fmla="*/ 692545 h 696525"/>
              <a:gd name="connsiteX0" fmla="*/ 422 w 9224791"/>
              <a:gd name="connsiteY0" fmla="*/ 692545 h 696525"/>
              <a:gd name="connsiteX1" fmla="*/ 610 w 9224791"/>
              <a:gd name="connsiteY1" fmla="*/ 0 h 696525"/>
              <a:gd name="connsiteX2" fmla="*/ 9173373 w 9224791"/>
              <a:gd name="connsiteY2" fmla="*/ 442554 h 696525"/>
              <a:gd name="connsiteX3" fmla="*/ 9214501 w 9224791"/>
              <a:gd name="connsiteY3" fmla="*/ 696525 h 696525"/>
              <a:gd name="connsiteX4" fmla="*/ 422 w 9224791"/>
              <a:gd name="connsiteY4" fmla="*/ 692545 h 696525"/>
              <a:gd name="connsiteX0" fmla="*/ 422 w 9224791"/>
              <a:gd name="connsiteY0" fmla="*/ 692545 h 697366"/>
              <a:gd name="connsiteX1" fmla="*/ 610 w 9224791"/>
              <a:gd name="connsiteY1" fmla="*/ 0 h 697366"/>
              <a:gd name="connsiteX2" fmla="*/ 9173373 w 9224791"/>
              <a:gd name="connsiteY2" fmla="*/ 442554 h 697366"/>
              <a:gd name="connsiteX3" fmla="*/ 9214501 w 9224791"/>
              <a:gd name="connsiteY3" fmla="*/ 696525 h 697366"/>
              <a:gd name="connsiteX4" fmla="*/ 422 w 9224791"/>
              <a:gd name="connsiteY4" fmla="*/ 692545 h 697366"/>
              <a:gd name="connsiteX0" fmla="*/ 422 w 9216424"/>
              <a:gd name="connsiteY0" fmla="*/ 692545 h 697366"/>
              <a:gd name="connsiteX1" fmla="*/ 610 w 9216424"/>
              <a:gd name="connsiteY1" fmla="*/ 0 h 697366"/>
              <a:gd name="connsiteX2" fmla="*/ 9173373 w 9216424"/>
              <a:gd name="connsiteY2" fmla="*/ 442554 h 697366"/>
              <a:gd name="connsiteX3" fmla="*/ 9214501 w 9216424"/>
              <a:gd name="connsiteY3" fmla="*/ 696525 h 697366"/>
              <a:gd name="connsiteX4" fmla="*/ 422 w 9216424"/>
              <a:gd name="connsiteY4" fmla="*/ 692545 h 697366"/>
              <a:gd name="connsiteX0" fmla="*/ 422 w 9228921"/>
              <a:gd name="connsiteY0" fmla="*/ 692545 h 697366"/>
              <a:gd name="connsiteX1" fmla="*/ 610 w 9228921"/>
              <a:gd name="connsiteY1" fmla="*/ 0 h 697366"/>
              <a:gd name="connsiteX2" fmla="*/ 9214121 w 9228921"/>
              <a:gd name="connsiteY2" fmla="*/ 442554 h 697366"/>
              <a:gd name="connsiteX3" fmla="*/ 9214501 w 9228921"/>
              <a:gd name="connsiteY3" fmla="*/ 696525 h 697366"/>
              <a:gd name="connsiteX4" fmla="*/ 422 w 9228921"/>
              <a:gd name="connsiteY4" fmla="*/ 692545 h 697366"/>
              <a:gd name="connsiteX0" fmla="*/ 422 w 9220071"/>
              <a:gd name="connsiteY0" fmla="*/ 692545 h 697366"/>
              <a:gd name="connsiteX1" fmla="*/ 610 w 9220071"/>
              <a:gd name="connsiteY1" fmla="*/ 0 h 697366"/>
              <a:gd name="connsiteX2" fmla="*/ 9214121 w 9220071"/>
              <a:gd name="connsiteY2" fmla="*/ 442554 h 697366"/>
              <a:gd name="connsiteX3" fmla="*/ 9214501 w 9220071"/>
              <a:gd name="connsiteY3" fmla="*/ 696525 h 697366"/>
              <a:gd name="connsiteX4" fmla="*/ 422 w 9220071"/>
              <a:gd name="connsiteY4" fmla="*/ 692545 h 697366"/>
              <a:gd name="connsiteX0" fmla="*/ 422 w 9218118"/>
              <a:gd name="connsiteY0" fmla="*/ 692545 h 697366"/>
              <a:gd name="connsiteX1" fmla="*/ 610 w 9218118"/>
              <a:gd name="connsiteY1" fmla="*/ 0 h 697366"/>
              <a:gd name="connsiteX2" fmla="*/ 9214121 w 9218118"/>
              <a:gd name="connsiteY2" fmla="*/ 442554 h 697366"/>
              <a:gd name="connsiteX3" fmla="*/ 9214501 w 9218118"/>
              <a:gd name="connsiteY3" fmla="*/ 696525 h 697366"/>
              <a:gd name="connsiteX4" fmla="*/ 422 w 9218118"/>
              <a:gd name="connsiteY4" fmla="*/ 692545 h 697366"/>
              <a:gd name="connsiteX0" fmla="*/ 422 w 9216000"/>
              <a:gd name="connsiteY0" fmla="*/ 692545 h 697366"/>
              <a:gd name="connsiteX1" fmla="*/ 610 w 9216000"/>
              <a:gd name="connsiteY1" fmla="*/ 0 h 697366"/>
              <a:gd name="connsiteX2" fmla="*/ 9214121 w 9216000"/>
              <a:gd name="connsiteY2" fmla="*/ 442554 h 697366"/>
              <a:gd name="connsiteX3" fmla="*/ 9214501 w 9216000"/>
              <a:gd name="connsiteY3" fmla="*/ 696525 h 697366"/>
              <a:gd name="connsiteX4" fmla="*/ 422 w 9216000"/>
              <a:gd name="connsiteY4" fmla="*/ 692545 h 697366"/>
              <a:gd name="connsiteX0" fmla="*/ 422 w 9214501"/>
              <a:gd name="connsiteY0" fmla="*/ 692545 h 697366"/>
              <a:gd name="connsiteX1" fmla="*/ 610 w 9214501"/>
              <a:gd name="connsiteY1" fmla="*/ 0 h 697366"/>
              <a:gd name="connsiteX2" fmla="*/ 9214121 w 9214501"/>
              <a:gd name="connsiteY2" fmla="*/ 442554 h 697366"/>
              <a:gd name="connsiteX3" fmla="*/ 9214501 w 9214501"/>
              <a:gd name="connsiteY3" fmla="*/ 696525 h 697366"/>
              <a:gd name="connsiteX4" fmla="*/ 422 w 9214501"/>
              <a:gd name="connsiteY4" fmla="*/ 692545 h 697366"/>
              <a:gd name="connsiteX0" fmla="*/ 30972 w 9213891"/>
              <a:gd name="connsiteY0" fmla="*/ 673368 h 696525"/>
              <a:gd name="connsiteX1" fmla="*/ 0 w 9213891"/>
              <a:gd name="connsiteY1" fmla="*/ 0 h 696525"/>
              <a:gd name="connsiteX2" fmla="*/ 9213511 w 9213891"/>
              <a:gd name="connsiteY2" fmla="*/ 442554 h 696525"/>
              <a:gd name="connsiteX3" fmla="*/ 9213891 w 9213891"/>
              <a:gd name="connsiteY3" fmla="*/ 696525 h 696525"/>
              <a:gd name="connsiteX4" fmla="*/ 30972 w 9213891"/>
              <a:gd name="connsiteY4" fmla="*/ 673368 h 696525"/>
              <a:gd name="connsiteX0" fmla="*/ 4605 w 9213891"/>
              <a:gd name="connsiteY0" fmla="*/ 692546 h 696525"/>
              <a:gd name="connsiteX1" fmla="*/ 0 w 9213891"/>
              <a:gd name="connsiteY1" fmla="*/ 0 h 696525"/>
              <a:gd name="connsiteX2" fmla="*/ 9213511 w 9213891"/>
              <a:gd name="connsiteY2" fmla="*/ 442554 h 696525"/>
              <a:gd name="connsiteX3" fmla="*/ 9213891 w 9213891"/>
              <a:gd name="connsiteY3" fmla="*/ 696525 h 696525"/>
              <a:gd name="connsiteX4" fmla="*/ 4605 w 9213891"/>
              <a:gd name="connsiteY4" fmla="*/ 692546 h 696525"/>
              <a:gd name="connsiteX0" fmla="*/ 2208 w 9211494"/>
              <a:gd name="connsiteY0" fmla="*/ 696808 h 700787"/>
              <a:gd name="connsiteX1" fmla="*/ 0 w 9211494"/>
              <a:gd name="connsiteY1" fmla="*/ 0 h 700787"/>
              <a:gd name="connsiteX2" fmla="*/ 9211114 w 9211494"/>
              <a:gd name="connsiteY2" fmla="*/ 446816 h 700787"/>
              <a:gd name="connsiteX3" fmla="*/ 9211494 w 9211494"/>
              <a:gd name="connsiteY3" fmla="*/ 700787 h 700787"/>
              <a:gd name="connsiteX4" fmla="*/ 2208 w 9211494"/>
              <a:gd name="connsiteY4" fmla="*/ 696808 h 700787"/>
              <a:gd name="connsiteX0" fmla="*/ 422 w 9212105"/>
              <a:gd name="connsiteY0" fmla="*/ 696808 h 700787"/>
              <a:gd name="connsiteX1" fmla="*/ 611 w 9212105"/>
              <a:gd name="connsiteY1" fmla="*/ 0 h 700787"/>
              <a:gd name="connsiteX2" fmla="*/ 9211725 w 9212105"/>
              <a:gd name="connsiteY2" fmla="*/ 446816 h 700787"/>
              <a:gd name="connsiteX3" fmla="*/ 9212105 w 9212105"/>
              <a:gd name="connsiteY3" fmla="*/ 700787 h 700787"/>
              <a:gd name="connsiteX4" fmla="*/ 422 w 9212105"/>
              <a:gd name="connsiteY4" fmla="*/ 696808 h 700787"/>
              <a:gd name="connsiteX0" fmla="*/ 2208 w 9211494"/>
              <a:gd name="connsiteY0" fmla="*/ 690438 h 700787"/>
              <a:gd name="connsiteX1" fmla="*/ 0 w 9211494"/>
              <a:gd name="connsiteY1" fmla="*/ 0 h 700787"/>
              <a:gd name="connsiteX2" fmla="*/ 9211114 w 9211494"/>
              <a:gd name="connsiteY2" fmla="*/ 446816 h 700787"/>
              <a:gd name="connsiteX3" fmla="*/ 9211494 w 9211494"/>
              <a:gd name="connsiteY3" fmla="*/ 700787 h 700787"/>
              <a:gd name="connsiteX4" fmla="*/ 2208 w 9211494"/>
              <a:gd name="connsiteY4" fmla="*/ 690438 h 700787"/>
              <a:gd name="connsiteX0" fmla="*/ 2208 w 9211494"/>
              <a:gd name="connsiteY0" fmla="*/ 701054 h 701054"/>
              <a:gd name="connsiteX1" fmla="*/ 0 w 9211494"/>
              <a:gd name="connsiteY1" fmla="*/ 0 h 701054"/>
              <a:gd name="connsiteX2" fmla="*/ 9211114 w 9211494"/>
              <a:gd name="connsiteY2" fmla="*/ 446816 h 701054"/>
              <a:gd name="connsiteX3" fmla="*/ 9211494 w 9211494"/>
              <a:gd name="connsiteY3" fmla="*/ 700787 h 701054"/>
              <a:gd name="connsiteX4" fmla="*/ 2208 w 9211494"/>
              <a:gd name="connsiteY4" fmla="*/ 701054 h 701054"/>
              <a:gd name="connsiteX0" fmla="*/ 127 w 9221397"/>
              <a:gd name="connsiteY0" fmla="*/ 705301 h 705301"/>
              <a:gd name="connsiteX1" fmla="*/ 9903 w 9221397"/>
              <a:gd name="connsiteY1" fmla="*/ 0 h 705301"/>
              <a:gd name="connsiteX2" fmla="*/ 9221017 w 9221397"/>
              <a:gd name="connsiteY2" fmla="*/ 446816 h 705301"/>
              <a:gd name="connsiteX3" fmla="*/ 9221397 w 9221397"/>
              <a:gd name="connsiteY3" fmla="*/ 700787 h 705301"/>
              <a:gd name="connsiteX4" fmla="*/ 127 w 9221397"/>
              <a:gd name="connsiteY4" fmla="*/ 705301 h 705301"/>
              <a:gd name="connsiteX0" fmla="*/ 422 w 9221692"/>
              <a:gd name="connsiteY0" fmla="*/ 711670 h 711670"/>
              <a:gd name="connsiteX1" fmla="*/ 610 w 9221692"/>
              <a:gd name="connsiteY1" fmla="*/ 0 h 711670"/>
              <a:gd name="connsiteX2" fmla="*/ 9221312 w 9221692"/>
              <a:gd name="connsiteY2" fmla="*/ 453185 h 711670"/>
              <a:gd name="connsiteX3" fmla="*/ 9221692 w 9221692"/>
              <a:gd name="connsiteY3" fmla="*/ 707156 h 711670"/>
              <a:gd name="connsiteX4" fmla="*/ 422 w 9221692"/>
              <a:gd name="connsiteY4" fmla="*/ 711670 h 711670"/>
              <a:gd name="connsiteX0" fmla="*/ 7003 w 9228273"/>
              <a:gd name="connsiteY0" fmla="*/ 713794 h 713794"/>
              <a:gd name="connsiteX1" fmla="*/ 0 w 9228273"/>
              <a:gd name="connsiteY1" fmla="*/ 0 h 713794"/>
              <a:gd name="connsiteX2" fmla="*/ 9227893 w 9228273"/>
              <a:gd name="connsiteY2" fmla="*/ 455309 h 713794"/>
              <a:gd name="connsiteX3" fmla="*/ 9228273 w 9228273"/>
              <a:gd name="connsiteY3" fmla="*/ 709280 h 713794"/>
              <a:gd name="connsiteX4" fmla="*/ 7003 w 9228273"/>
              <a:gd name="connsiteY4" fmla="*/ 713794 h 713794"/>
              <a:gd name="connsiteX0" fmla="*/ 2209 w 9223479"/>
              <a:gd name="connsiteY0" fmla="*/ 711670 h 711670"/>
              <a:gd name="connsiteX1" fmla="*/ 0 w 9223479"/>
              <a:gd name="connsiteY1" fmla="*/ 0 h 711670"/>
              <a:gd name="connsiteX2" fmla="*/ 9223099 w 9223479"/>
              <a:gd name="connsiteY2" fmla="*/ 453185 h 711670"/>
              <a:gd name="connsiteX3" fmla="*/ 9223479 w 9223479"/>
              <a:gd name="connsiteY3" fmla="*/ 707156 h 711670"/>
              <a:gd name="connsiteX4" fmla="*/ 2209 w 9223479"/>
              <a:gd name="connsiteY4" fmla="*/ 711670 h 711670"/>
              <a:gd name="connsiteX0" fmla="*/ 2209 w 9223479"/>
              <a:gd name="connsiteY0" fmla="*/ 711670 h 713525"/>
              <a:gd name="connsiteX1" fmla="*/ 0 w 9223479"/>
              <a:gd name="connsiteY1" fmla="*/ 0 h 713525"/>
              <a:gd name="connsiteX2" fmla="*/ 9223099 w 9223479"/>
              <a:gd name="connsiteY2" fmla="*/ 453185 h 713525"/>
              <a:gd name="connsiteX3" fmla="*/ 9223479 w 9223479"/>
              <a:gd name="connsiteY3" fmla="*/ 713525 h 713525"/>
              <a:gd name="connsiteX4" fmla="*/ 2209 w 9223479"/>
              <a:gd name="connsiteY4" fmla="*/ 711670 h 713525"/>
              <a:gd name="connsiteX0" fmla="*/ 2209 w 9223479"/>
              <a:gd name="connsiteY0" fmla="*/ 711670 h 713525"/>
              <a:gd name="connsiteX1" fmla="*/ 0 w 9223479"/>
              <a:gd name="connsiteY1" fmla="*/ 0 h 713525"/>
              <a:gd name="connsiteX2" fmla="*/ 9223099 w 9223479"/>
              <a:gd name="connsiteY2" fmla="*/ 453185 h 713525"/>
              <a:gd name="connsiteX3" fmla="*/ 9223479 w 9223479"/>
              <a:gd name="connsiteY3" fmla="*/ 713525 h 713525"/>
              <a:gd name="connsiteX4" fmla="*/ 2209 w 9223479"/>
              <a:gd name="connsiteY4" fmla="*/ 711670 h 713525"/>
              <a:gd name="connsiteX0" fmla="*/ 2209 w 9223479"/>
              <a:gd name="connsiteY0" fmla="*/ 711670 h 713525"/>
              <a:gd name="connsiteX1" fmla="*/ 0 w 9223479"/>
              <a:gd name="connsiteY1" fmla="*/ 0 h 713525"/>
              <a:gd name="connsiteX2" fmla="*/ 9223099 w 9223479"/>
              <a:gd name="connsiteY2" fmla="*/ 453185 h 713525"/>
              <a:gd name="connsiteX3" fmla="*/ 9223479 w 9223479"/>
              <a:gd name="connsiteY3" fmla="*/ 713525 h 713525"/>
              <a:gd name="connsiteX4" fmla="*/ 2209 w 9223479"/>
              <a:gd name="connsiteY4" fmla="*/ 711670 h 713525"/>
              <a:gd name="connsiteX0" fmla="*/ 127 w 9233381"/>
              <a:gd name="connsiteY0" fmla="*/ 722286 h 722286"/>
              <a:gd name="connsiteX1" fmla="*/ 9902 w 9233381"/>
              <a:gd name="connsiteY1" fmla="*/ 0 h 722286"/>
              <a:gd name="connsiteX2" fmla="*/ 9233001 w 9233381"/>
              <a:gd name="connsiteY2" fmla="*/ 453185 h 722286"/>
              <a:gd name="connsiteX3" fmla="*/ 9233381 w 9233381"/>
              <a:gd name="connsiteY3" fmla="*/ 713525 h 722286"/>
              <a:gd name="connsiteX4" fmla="*/ 127 w 9233381"/>
              <a:gd name="connsiteY4" fmla="*/ 722286 h 722286"/>
              <a:gd name="connsiteX0" fmla="*/ 7003 w 9240257"/>
              <a:gd name="connsiteY0" fmla="*/ 722286 h 722286"/>
              <a:gd name="connsiteX1" fmla="*/ 0 w 9240257"/>
              <a:gd name="connsiteY1" fmla="*/ 0 h 722286"/>
              <a:gd name="connsiteX2" fmla="*/ 9239877 w 9240257"/>
              <a:gd name="connsiteY2" fmla="*/ 453185 h 722286"/>
              <a:gd name="connsiteX3" fmla="*/ 9240257 w 9240257"/>
              <a:gd name="connsiteY3" fmla="*/ 713525 h 722286"/>
              <a:gd name="connsiteX4" fmla="*/ 7003 w 9240257"/>
              <a:gd name="connsiteY4" fmla="*/ 722286 h 722286"/>
              <a:gd name="connsiteX0" fmla="*/ 2210 w 9235464"/>
              <a:gd name="connsiteY0" fmla="*/ 722286 h 722286"/>
              <a:gd name="connsiteX1" fmla="*/ 0 w 9235464"/>
              <a:gd name="connsiteY1" fmla="*/ 0 h 722286"/>
              <a:gd name="connsiteX2" fmla="*/ 9235084 w 9235464"/>
              <a:gd name="connsiteY2" fmla="*/ 453185 h 722286"/>
              <a:gd name="connsiteX3" fmla="*/ 9235464 w 9235464"/>
              <a:gd name="connsiteY3" fmla="*/ 713525 h 722286"/>
              <a:gd name="connsiteX4" fmla="*/ 2210 w 9235464"/>
              <a:gd name="connsiteY4" fmla="*/ 722286 h 722286"/>
              <a:gd name="connsiteX0" fmla="*/ 2210 w 9242275"/>
              <a:gd name="connsiteY0" fmla="*/ 722286 h 722286"/>
              <a:gd name="connsiteX1" fmla="*/ 0 w 9242275"/>
              <a:gd name="connsiteY1" fmla="*/ 0 h 722286"/>
              <a:gd name="connsiteX2" fmla="*/ 9242275 w 9242275"/>
              <a:gd name="connsiteY2" fmla="*/ 455308 h 722286"/>
              <a:gd name="connsiteX3" fmla="*/ 9235464 w 9242275"/>
              <a:gd name="connsiteY3" fmla="*/ 713525 h 722286"/>
              <a:gd name="connsiteX4" fmla="*/ 2210 w 9242275"/>
              <a:gd name="connsiteY4" fmla="*/ 722286 h 722286"/>
              <a:gd name="connsiteX0" fmla="*/ 2210 w 9245051"/>
              <a:gd name="connsiteY0" fmla="*/ 722286 h 722286"/>
              <a:gd name="connsiteX1" fmla="*/ 0 w 9245051"/>
              <a:gd name="connsiteY1" fmla="*/ 0 h 722286"/>
              <a:gd name="connsiteX2" fmla="*/ 9242275 w 9245051"/>
              <a:gd name="connsiteY2" fmla="*/ 455308 h 722286"/>
              <a:gd name="connsiteX3" fmla="*/ 9245051 w 9245051"/>
              <a:gd name="connsiteY3" fmla="*/ 711402 h 722286"/>
              <a:gd name="connsiteX4" fmla="*/ 2210 w 9245051"/>
              <a:gd name="connsiteY4" fmla="*/ 722286 h 722286"/>
              <a:gd name="connsiteX0" fmla="*/ 2210 w 9249466"/>
              <a:gd name="connsiteY0" fmla="*/ 722286 h 722286"/>
              <a:gd name="connsiteX1" fmla="*/ 0 w 9249466"/>
              <a:gd name="connsiteY1" fmla="*/ 0 h 722286"/>
              <a:gd name="connsiteX2" fmla="*/ 9249466 w 9249466"/>
              <a:gd name="connsiteY2" fmla="*/ 455308 h 722286"/>
              <a:gd name="connsiteX3" fmla="*/ 9245051 w 9249466"/>
              <a:gd name="connsiteY3" fmla="*/ 711402 h 722286"/>
              <a:gd name="connsiteX4" fmla="*/ 2210 w 9249466"/>
              <a:gd name="connsiteY4" fmla="*/ 722286 h 722286"/>
              <a:gd name="connsiteX0" fmla="*/ 2210 w 9245051"/>
              <a:gd name="connsiteY0" fmla="*/ 722286 h 722286"/>
              <a:gd name="connsiteX1" fmla="*/ 0 w 9245051"/>
              <a:gd name="connsiteY1" fmla="*/ 0 h 722286"/>
              <a:gd name="connsiteX2" fmla="*/ 9244673 w 9245051"/>
              <a:gd name="connsiteY2" fmla="*/ 455308 h 722286"/>
              <a:gd name="connsiteX3" fmla="*/ 9245051 w 9245051"/>
              <a:gd name="connsiteY3" fmla="*/ 711402 h 722286"/>
              <a:gd name="connsiteX4" fmla="*/ 2210 w 9245051"/>
              <a:gd name="connsiteY4" fmla="*/ 722286 h 72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5051" h="722286">
                <a:moveTo>
                  <a:pt x="2210" y="722286"/>
                </a:moveTo>
                <a:cubicBezTo>
                  <a:pt x="675" y="485756"/>
                  <a:pt x="1535" y="236530"/>
                  <a:pt x="0" y="0"/>
                </a:cubicBezTo>
                <a:cubicBezTo>
                  <a:pt x="2591753" y="411252"/>
                  <a:pt x="6136515" y="450300"/>
                  <a:pt x="9244673" y="455308"/>
                </a:cubicBezTo>
                <a:cubicBezTo>
                  <a:pt x="9244095" y="514222"/>
                  <a:pt x="9244088" y="569476"/>
                  <a:pt x="9245051" y="711402"/>
                </a:cubicBezTo>
                <a:lnTo>
                  <a:pt x="2210" y="72228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571184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13" name="Text Box 66"/>
          <p:cNvSpPr txBox="1">
            <a:spLocks noChangeArrowheads="1"/>
          </p:cNvSpPr>
          <p:nvPr/>
        </p:nvSpPr>
        <p:spPr bwMode="auto">
          <a:xfrm>
            <a:off x="616748" y="6604490"/>
            <a:ext cx="8527252" cy="261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4" tIns="45716" rIns="91434" bIns="45716" anchor="b">
            <a:spAutoFit/>
          </a:bodyPr>
          <a:lstStyle/>
          <a:p>
            <a:pPr>
              <a:spcBef>
                <a:spcPct val="0"/>
              </a:spcBef>
            </a:pPr>
            <a:r>
              <a:rPr kumimoji="0" lang="en-US" altLang="ja-JP" sz="1100" b="1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itchFamily="18" charset="0"/>
              </a:rPr>
              <a:t>Department of </a:t>
            </a:r>
            <a:r>
              <a:rPr kumimoji="0" lang="en-US" altLang="ja-JP" sz="11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itchFamily="18" charset="0"/>
              </a:rPr>
              <a:t>Computer Science, Graduate School of Information</a:t>
            </a:r>
            <a:r>
              <a:rPr kumimoji="0" lang="en-US" altLang="ja-JP" sz="11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itchFamily="18" charset="0"/>
              </a:rPr>
              <a:t> </a:t>
            </a:r>
            <a:r>
              <a:rPr kumimoji="0" lang="en-US" altLang="ja-JP" sz="11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itchFamily="18" charset="0"/>
              </a:rPr>
              <a:t>Science and</a:t>
            </a:r>
            <a:r>
              <a:rPr kumimoji="0" lang="en-US" altLang="ja-JP" sz="11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itchFamily="18" charset="0"/>
              </a:rPr>
              <a:t> </a:t>
            </a:r>
            <a:r>
              <a:rPr kumimoji="0" lang="en-US" altLang="ja-JP" sz="11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itchFamily="18" charset="0"/>
              </a:rPr>
              <a:t>Technology, Osaka </a:t>
            </a:r>
            <a:r>
              <a:rPr kumimoji="0" lang="en-US" altLang="ja-JP" sz="1100" b="1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itchFamily="18" charset="0"/>
              </a:rPr>
              <a:t>University.  http://sdl.ist.osaka-u.ac.jp/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12573" y="6510897"/>
            <a:ext cx="3469219" cy="225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altLang="ja-JP" sz="1100" b="1" i="1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KUSUMOTO</a:t>
            </a:r>
            <a:r>
              <a:rPr lang="ja-JP" altLang="en-US" sz="1100" b="1" i="1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altLang="ja-JP" sz="1100" b="1" i="1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LABORATORY</a:t>
            </a:r>
            <a:r>
              <a:rPr lang="ja-JP" altLang="en-US" sz="1100" b="1" i="1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altLang="ja-JP" sz="1100" b="1" i="1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 Software Design Laboratory</a:t>
            </a:r>
            <a:endParaRPr lang="ja-JP" altLang="en-US" sz="1100" b="1" i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1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22704" y="6296105"/>
            <a:ext cx="1691069" cy="216024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en-US" altLang="ja-JP" smtClean="0">
                <a:solidFill>
                  <a:prstClr val="white"/>
                </a:solidFill>
              </a:rPr>
              <a:t>2014/7/23</a:t>
            </a: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32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01838" y="6148188"/>
            <a:ext cx="4540324" cy="374622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latin typeface="ＭＳ Ｐゴシック" pitchFamily="50" charset="-128"/>
                <a:ea typeface="ＭＳ Ｐゴシック" pitchFamily="50" charset="-128"/>
              </a:defRPr>
            </a:lvl1pPr>
          </a:lstStyle>
          <a:p>
            <a:r>
              <a:rPr lang="ja-JP" altLang="en-US" smtClean="0">
                <a:solidFill>
                  <a:prstClr val="black"/>
                </a:solidFill>
              </a:rPr>
              <a:t>ソフトウェアエンジニアリングシンポジウム</a:t>
            </a:r>
            <a:r>
              <a:rPr lang="en-US" altLang="ja-JP" smtClean="0">
                <a:solidFill>
                  <a:prstClr val="black"/>
                </a:solidFill>
              </a:rPr>
              <a:t>2013</a:t>
            </a:r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33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948264" y="6150583"/>
            <a:ext cx="1738536" cy="390458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fld id="{F625589F-6222-4FC6-BA3B-20F7068CDB27}" type="slidenum">
              <a:rPr lang="ja-JP" altLang="en-US" smtClean="0">
                <a:solidFill>
                  <a:prstClr val="black"/>
                </a:solidFill>
              </a:rPr>
              <a:pPr/>
              <a:t>‹#›</a:t>
            </a:fld>
            <a:endParaRPr lang="ja-JP" altLang="en-US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6" y="6254498"/>
            <a:ext cx="579437" cy="573087"/>
          </a:xfrm>
          <a:prstGeom prst="rect">
            <a:avLst/>
          </a:prstGeom>
          <a:noFill/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5943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spcBef>
          <a:spcPct val="0"/>
        </a:spcBef>
        <a:buNone/>
        <a:defRPr kumimoji="1" sz="4400" b="0" kern="1200">
          <a:solidFill>
            <a:schemeClr val="tx1"/>
          </a:solidFill>
          <a:effectLst/>
          <a:latin typeface="ＭＳ Ｐゴシック" pitchFamily="50" charset="-128"/>
          <a:ea typeface="ＭＳ Ｐゴシック" pitchFamily="50" charset="-128"/>
          <a:cs typeface="メイリオ" pitchFamily="50" charset="-128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ＭＳ Ｐゴシック" pitchFamily="50" charset="-128"/>
          <a:ea typeface="ＭＳ Ｐゴシック" pitchFamily="50" charset="-128"/>
          <a:cs typeface="メイリオ" pitchFamily="50" charset="-128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ＭＳ Ｐゴシック" pitchFamily="50" charset="-128"/>
          <a:ea typeface="ＭＳ Ｐゴシック" pitchFamily="50" charset="-128"/>
          <a:cs typeface="メイリオ" pitchFamily="50" charset="-128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ＭＳ Ｐゴシック" pitchFamily="50" charset="-128"/>
          <a:ea typeface="ＭＳ Ｐゴシック" pitchFamily="50" charset="-128"/>
          <a:cs typeface="メイリオ" pitchFamily="50" charset="-128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ＭＳ Ｐゴシック" pitchFamily="50" charset="-128"/>
          <a:ea typeface="ＭＳ Ｐゴシック" pitchFamily="50" charset="-128"/>
          <a:cs typeface="メイリオ" pitchFamily="50" charset="-128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ＭＳ Ｐゴシック" pitchFamily="50" charset="-128"/>
          <a:ea typeface="ＭＳ Ｐゴシック" pitchFamily="50" charset="-128"/>
          <a:cs typeface="メイリオ" pitchFamily="50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700808"/>
            <a:ext cx="7772400" cy="1728192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コードクローンの追跡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大阪大学 大学院情報科学研究科</a:t>
            </a:r>
            <a:endParaRPr kumimoji="1" lang="en-US" altLang="ja-JP" dirty="0" smtClean="0"/>
          </a:p>
          <a:p>
            <a:r>
              <a:rPr lang="ja-JP" altLang="en-US" dirty="0" smtClean="0"/>
              <a:t>ソフトウェア設計学講座</a:t>
            </a:r>
            <a:endParaRPr lang="en-US" altLang="ja-JP" dirty="0" smtClean="0"/>
          </a:p>
          <a:p>
            <a:r>
              <a:rPr kumimoji="1" lang="ja-JP" altLang="en-US" dirty="0" smtClean="0"/>
              <a:t>堀田 圭佑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308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80"/>
    </mc:Choice>
    <mc:Fallback xmlns="">
      <p:transition spd="slow" advTm="528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>
                <a:solidFill>
                  <a:schemeClr val="accent2"/>
                </a:solidFill>
              </a:rPr>
              <a:t>背景</a:t>
            </a:r>
            <a:endParaRPr kumimoji="1" lang="en-US" altLang="ja-JP" dirty="0" smtClean="0">
              <a:solidFill>
                <a:schemeClr val="accent2"/>
              </a:solidFill>
            </a:endParaRPr>
          </a:p>
          <a:p>
            <a:r>
              <a:rPr lang="ja-JP" altLang="en-US" dirty="0" smtClean="0"/>
              <a:t>コード</a:t>
            </a:r>
            <a:r>
              <a:rPr lang="ja-JP" altLang="en-US" dirty="0"/>
              <a:t>クローン</a:t>
            </a:r>
            <a:r>
              <a:rPr lang="ja-JP" altLang="en-US" dirty="0" smtClean="0"/>
              <a:t>の検出</a:t>
            </a:r>
            <a:endParaRPr lang="en-US" altLang="ja-JP" dirty="0" smtClean="0"/>
          </a:p>
          <a:p>
            <a:r>
              <a:rPr kumimoji="1" lang="ja-JP" altLang="en-US" dirty="0" smtClean="0"/>
              <a:t>コードクローンの追跡</a:t>
            </a:r>
            <a:endParaRPr kumimoji="1" lang="en-US" altLang="ja-JP" dirty="0" smtClean="0"/>
          </a:p>
          <a:p>
            <a:r>
              <a:rPr kumimoji="1" lang="ja-JP" altLang="en-US" dirty="0" smtClean="0"/>
              <a:t>ツールに</a:t>
            </a:r>
            <a:r>
              <a:rPr kumimoji="1" lang="ja-JP" altLang="en-US" dirty="0" smtClean="0"/>
              <a:t>ついて</a:t>
            </a:r>
            <a:endParaRPr kumimoji="1" lang="en-US" altLang="ja-JP" dirty="0" smtClean="0"/>
          </a:p>
          <a:p>
            <a:r>
              <a:rPr lang="ja-JP" altLang="en-US" dirty="0"/>
              <a:t>今後</a:t>
            </a:r>
            <a:r>
              <a:rPr lang="ja-JP" altLang="en-US" dirty="0" smtClean="0"/>
              <a:t>の進め方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26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コードクローン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ソースコード中に存在する同一の，あるいは類似するコード片のこと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コピー</a:t>
            </a:r>
            <a:r>
              <a:rPr lang="en-US" altLang="ja-JP" dirty="0" smtClean="0"/>
              <a:t>&amp;</a:t>
            </a:r>
            <a:r>
              <a:rPr lang="ja-JP" altLang="en-US" dirty="0" smtClean="0"/>
              <a:t>ペーストが主たる生成要因</a:t>
            </a:r>
            <a:endParaRPr lang="en-US" altLang="ja-JP" dirty="0" smtClean="0"/>
          </a:p>
          <a:p>
            <a:r>
              <a:rPr kumimoji="1" lang="ja-JP" altLang="en-US" dirty="0" smtClean="0"/>
              <a:t>ソフトウェア保守を困難にする</a:t>
            </a:r>
            <a:r>
              <a:rPr lang="ja-JP" altLang="en-US" dirty="0"/>
              <a:t>恐れのある</a:t>
            </a:r>
            <a:r>
              <a:rPr kumimoji="1" lang="ja-JP" altLang="en-US" dirty="0" smtClean="0"/>
              <a:t>要因の</a:t>
            </a:r>
            <a:r>
              <a:rPr lang="ja-JP" altLang="en-US" dirty="0"/>
              <a:t>一つ</a:t>
            </a:r>
            <a:r>
              <a:rPr kumimoji="1" lang="ja-JP" altLang="en-US" dirty="0" smtClean="0"/>
              <a:t>として指摘されている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sp>
        <p:nvSpPr>
          <p:cNvPr id="49" name="正方形/長方形 48"/>
          <p:cNvSpPr/>
          <p:nvPr/>
        </p:nvSpPr>
        <p:spPr>
          <a:xfrm>
            <a:off x="2771800" y="4653136"/>
            <a:ext cx="864096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正方形/長方形 49"/>
          <p:cNvSpPr/>
          <p:nvPr/>
        </p:nvSpPr>
        <p:spPr>
          <a:xfrm>
            <a:off x="5292080" y="4221088"/>
            <a:ext cx="864096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正方形/長方形 50"/>
          <p:cNvSpPr/>
          <p:nvPr/>
        </p:nvSpPr>
        <p:spPr>
          <a:xfrm>
            <a:off x="5292080" y="5157192"/>
            <a:ext cx="864096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2" name="グループ化 51"/>
          <p:cNvGrpSpPr/>
          <p:nvPr/>
        </p:nvGrpSpPr>
        <p:grpSpPr>
          <a:xfrm>
            <a:off x="2699792" y="4221088"/>
            <a:ext cx="1224136" cy="1368152"/>
            <a:chOff x="2339752" y="4797152"/>
            <a:chExt cx="1224136" cy="1368152"/>
          </a:xfrm>
        </p:grpSpPr>
        <p:sp>
          <p:nvSpPr>
            <p:cNvPr id="53" name="メモ 52"/>
            <p:cNvSpPr/>
            <p:nvPr/>
          </p:nvSpPr>
          <p:spPr>
            <a:xfrm>
              <a:off x="2339752" y="4797152"/>
              <a:ext cx="1224136" cy="1368152"/>
            </a:xfrm>
            <a:prstGeom prst="foldedCorner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54" name="直線コネクタ 53"/>
            <p:cNvCxnSpPr/>
            <p:nvPr/>
          </p:nvCxnSpPr>
          <p:spPr>
            <a:xfrm>
              <a:off x="2483768" y="4869160"/>
              <a:ext cx="576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線コネクタ 54"/>
            <p:cNvCxnSpPr/>
            <p:nvPr/>
          </p:nvCxnSpPr>
          <p:spPr>
            <a:xfrm>
              <a:off x="2483768" y="4941168"/>
              <a:ext cx="50405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線コネクタ 55"/>
            <p:cNvCxnSpPr/>
            <p:nvPr/>
          </p:nvCxnSpPr>
          <p:spPr>
            <a:xfrm>
              <a:off x="2483768" y="5013176"/>
              <a:ext cx="28803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線コネクタ 56"/>
            <p:cNvCxnSpPr/>
            <p:nvPr/>
          </p:nvCxnSpPr>
          <p:spPr>
            <a:xfrm>
              <a:off x="2483768" y="5301208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コネクタ 57"/>
            <p:cNvCxnSpPr/>
            <p:nvPr/>
          </p:nvCxnSpPr>
          <p:spPr>
            <a:xfrm>
              <a:off x="2483768" y="5373216"/>
              <a:ext cx="576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コネクタ 58"/>
            <p:cNvCxnSpPr/>
            <p:nvPr/>
          </p:nvCxnSpPr>
          <p:spPr>
            <a:xfrm>
              <a:off x="2483768" y="5445224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線コネクタ 59"/>
            <p:cNvCxnSpPr/>
            <p:nvPr/>
          </p:nvCxnSpPr>
          <p:spPr>
            <a:xfrm>
              <a:off x="2483768" y="5517232"/>
              <a:ext cx="14401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線コネクタ 60"/>
            <p:cNvCxnSpPr/>
            <p:nvPr/>
          </p:nvCxnSpPr>
          <p:spPr>
            <a:xfrm>
              <a:off x="2483768" y="5589240"/>
              <a:ext cx="21602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線コネクタ 61"/>
            <p:cNvCxnSpPr/>
            <p:nvPr/>
          </p:nvCxnSpPr>
          <p:spPr>
            <a:xfrm>
              <a:off x="2483768" y="5733256"/>
              <a:ext cx="64807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線コネクタ 62"/>
            <p:cNvCxnSpPr/>
            <p:nvPr/>
          </p:nvCxnSpPr>
          <p:spPr>
            <a:xfrm>
              <a:off x="2483768" y="5805264"/>
              <a:ext cx="79208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コネクタ 63"/>
            <p:cNvCxnSpPr/>
            <p:nvPr/>
          </p:nvCxnSpPr>
          <p:spPr>
            <a:xfrm>
              <a:off x="2483768" y="5877272"/>
              <a:ext cx="8640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コネクタ 64"/>
            <p:cNvCxnSpPr/>
            <p:nvPr/>
          </p:nvCxnSpPr>
          <p:spPr>
            <a:xfrm>
              <a:off x="2483768" y="5949280"/>
              <a:ext cx="28803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コネクタ 65"/>
            <p:cNvCxnSpPr/>
            <p:nvPr/>
          </p:nvCxnSpPr>
          <p:spPr>
            <a:xfrm>
              <a:off x="2483768" y="6021288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コネクタ 66"/>
            <p:cNvCxnSpPr/>
            <p:nvPr/>
          </p:nvCxnSpPr>
          <p:spPr>
            <a:xfrm>
              <a:off x="2483768" y="6093296"/>
              <a:ext cx="14401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線コネクタ 67"/>
            <p:cNvCxnSpPr/>
            <p:nvPr/>
          </p:nvCxnSpPr>
          <p:spPr>
            <a:xfrm>
              <a:off x="2483768" y="5085184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線コネクタ 68"/>
            <p:cNvCxnSpPr/>
            <p:nvPr/>
          </p:nvCxnSpPr>
          <p:spPr>
            <a:xfrm>
              <a:off x="2483768" y="5157192"/>
              <a:ext cx="72008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図形 94"/>
          <p:cNvCxnSpPr>
            <a:stCxn id="49" idx="0"/>
          </p:cNvCxnSpPr>
          <p:nvPr/>
        </p:nvCxnSpPr>
        <p:spPr>
          <a:xfrm rot="5400000" flipH="1" flipV="1">
            <a:off x="4067944" y="3429000"/>
            <a:ext cx="360040" cy="2088232"/>
          </a:xfrm>
          <a:prstGeom prst="curvedConnector2">
            <a:avLst/>
          </a:prstGeom>
          <a:ln w="15875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図形 96"/>
          <p:cNvCxnSpPr>
            <a:stCxn id="49" idx="2"/>
          </p:cNvCxnSpPr>
          <p:nvPr/>
        </p:nvCxnSpPr>
        <p:spPr>
          <a:xfrm rot="16200000" flipH="1">
            <a:off x="4031940" y="4257092"/>
            <a:ext cx="432048" cy="2088232"/>
          </a:xfrm>
          <a:prstGeom prst="curvedConnector2">
            <a:avLst/>
          </a:prstGeom>
          <a:ln w="15875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曲線コネクタ 71"/>
          <p:cNvCxnSpPr>
            <a:stCxn id="50" idx="3"/>
            <a:endCxn id="51" idx="3"/>
          </p:cNvCxnSpPr>
          <p:nvPr/>
        </p:nvCxnSpPr>
        <p:spPr>
          <a:xfrm>
            <a:off x="6156176" y="4437112"/>
            <a:ext cx="1588" cy="936104"/>
          </a:xfrm>
          <a:prstGeom prst="curvedConnector3">
            <a:avLst>
              <a:gd name="adj1" fmla="val 14395466"/>
            </a:avLst>
          </a:prstGeom>
          <a:ln w="15875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グループ化 72"/>
          <p:cNvGrpSpPr/>
          <p:nvPr/>
        </p:nvGrpSpPr>
        <p:grpSpPr>
          <a:xfrm>
            <a:off x="5220072" y="4221088"/>
            <a:ext cx="1224136" cy="1368152"/>
            <a:chOff x="5508104" y="4797152"/>
            <a:chExt cx="1224136" cy="1368152"/>
          </a:xfrm>
        </p:grpSpPr>
        <p:sp>
          <p:nvSpPr>
            <p:cNvPr id="74" name="メモ 73"/>
            <p:cNvSpPr/>
            <p:nvPr/>
          </p:nvSpPr>
          <p:spPr>
            <a:xfrm>
              <a:off x="5508104" y="4797152"/>
              <a:ext cx="1224136" cy="1368152"/>
            </a:xfrm>
            <a:prstGeom prst="foldedCorner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5" name="直線コネクタ 74"/>
            <p:cNvCxnSpPr/>
            <p:nvPr/>
          </p:nvCxnSpPr>
          <p:spPr>
            <a:xfrm>
              <a:off x="5652120" y="4869160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線コネクタ 75"/>
            <p:cNvCxnSpPr/>
            <p:nvPr/>
          </p:nvCxnSpPr>
          <p:spPr>
            <a:xfrm>
              <a:off x="5652120" y="4941168"/>
              <a:ext cx="576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線コネクタ 76"/>
            <p:cNvCxnSpPr/>
            <p:nvPr/>
          </p:nvCxnSpPr>
          <p:spPr>
            <a:xfrm>
              <a:off x="5652120" y="5013176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線コネクタ 77"/>
            <p:cNvCxnSpPr/>
            <p:nvPr/>
          </p:nvCxnSpPr>
          <p:spPr>
            <a:xfrm>
              <a:off x="5652120" y="5085184"/>
              <a:ext cx="14401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線コネクタ 78"/>
            <p:cNvCxnSpPr/>
            <p:nvPr/>
          </p:nvCxnSpPr>
          <p:spPr>
            <a:xfrm>
              <a:off x="5652120" y="5157192"/>
              <a:ext cx="21602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線コネクタ 79"/>
            <p:cNvCxnSpPr/>
            <p:nvPr/>
          </p:nvCxnSpPr>
          <p:spPr>
            <a:xfrm>
              <a:off x="5652120" y="5301208"/>
              <a:ext cx="72008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線コネクタ 80"/>
            <p:cNvCxnSpPr/>
            <p:nvPr/>
          </p:nvCxnSpPr>
          <p:spPr>
            <a:xfrm>
              <a:off x="5652120" y="5373216"/>
              <a:ext cx="21602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線コネクタ 81"/>
            <p:cNvCxnSpPr/>
            <p:nvPr/>
          </p:nvCxnSpPr>
          <p:spPr>
            <a:xfrm>
              <a:off x="5652120" y="5445224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線コネクタ 82"/>
            <p:cNvCxnSpPr/>
            <p:nvPr/>
          </p:nvCxnSpPr>
          <p:spPr>
            <a:xfrm>
              <a:off x="5652120" y="5517232"/>
              <a:ext cx="64807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線コネクタ 83"/>
            <p:cNvCxnSpPr/>
            <p:nvPr/>
          </p:nvCxnSpPr>
          <p:spPr>
            <a:xfrm flipV="1">
              <a:off x="5652120" y="5589240"/>
              <a:ext cx="36004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線コネクタ 84"/>
            <p:cNvCxnSpPr/>
            <p:nvPr/>
          </p:nvCxnSpPr>
          <p:spPr>
            <a:xfrm>
              <a:off x="5652120" y="5661248"/>
              <a:ext cx="50405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線コネクタ 85"/>
            <p:cNvCxnSpPr/>
            <p:nvPr/>
          </p:nvCxnSpPr>
          <p:spPr>
            <a:xfrm>
              <a:off x="5652120" y="5805264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線コネクタ 86"/>
            <p:cNvCxnSpPr/>
            <p:nvPr/>
          </p:nvCxnSpPr>
          <p:spPr>
            <a:xfrm>
              <a:off x="5652120" y="5877272"/>
              <a:ext cx="5760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線コネクタ 87"/>
            <p:cNvCxnSpPr/>
            <p:nvPr/>
          </p:nvCxnSpPr>
          <p:spPr>
            <a:xfrm>
              <a:off x="5652120" y="5949280"/>
              <a:ext cx="3600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線コネクタ 88"/>
            <p:cNvCxnSpPr/>
            <p:nvPr/>
          </p:nvCxnSpPr>
          <p:spPr>
            <a:xfrm>
              <a:off x="5652120" y="6021288"/>
              <a:ext cx="14401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線コネクタ 89"/>
            <p:cNvCxnSpPr/>
            <p:nvPr/>
          </p:nvCxnSpPr>
          <p:spPr>
            <a:xfrm>
              <a:off x="5652120" y="6093296"/>
              <a:ext cx="21602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テキスト ボックス 90"/>
          <p:cNvSpPr txBox="1"/>
          <p:nvPr/>
        </p:nvSpPr>
        <p:spPr>
          <a:xfrm>
            <a:off x="3648001" y="4705109"/>
            <a:ext cx="2448272" cy="40011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dirty="0"/>
              <a:t>クローンセット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89567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96"/>
    </mc:Choice>
    <mc:Fallback xmlns="">
      <p:transition spd="slow" advTm="1109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コードクローン進化の分析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80727"/>
            <a:ext cx="8229600" cy="5040561"/>
          </a:xfrm>
        </p:spPr>
        <p:txBody>
          <a:bodyPr>
            <a:normAutofit lnSpcReduction="10000"/>
          </a:bodyPr>
          <a:lstStyle/>
          <a:p>
            <a:r>
              <a:rPr lang="ja-JP" altLang="en-US" dirty="0" smtClean="0"/>
              <a:t>開発履歴情報を分析し，コードクローンが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どのような進化を辿ってきたのかを特定</a:t>
            </a:r>
            <a:endParaRPr lang="en-US" altLang="ja-JP" dirty="0" smtClean="0"/>
          </a:p>
          <a:p>
            <a:pPr lvl="1"/>
            <a:r>
              <a:rPr lang="ja-JP" altLang="en-US" dirty="0"/>
              <a:t>コードクローン</a:t>
            </a:r>
            <a:r>
              <a:rPr lang="ja-JP" altLang="en-US" dirty="0" smtClean="0"/>
              <a:t>の追跡</a:t>
            </a:r>
            <a:endParaRPr lang="en-US" altLang="ja-JP" dirty="0" smtClean="0"/>
          </a:p>
          <a:p>
            <a:pPr lvl="2"/>
            <a:endParaRPr lang="en-US" altLang="ja-JP" dirty="0"/>
          </a:p>
          <a:p>
            <a:pPr lvl="2"/>
            <a:endParaRPr kumimoji="1" lang="en-US" altLang="ja-JP" dirty="0" smtClean="0"/>
          </a:p>
          <a:p>
            <a:pPr lvl="2"/>
            <a:endParaRPr lang="en-US" altLang="ja-JP" dirty="0"/>
          </a:p>
          <a:p>
            <a:pPr lvl="2"/>
            <a:endParaRPr kumimoji="1" lang="en-US" altLang="ja-JP" dirty="0" smtClean="0"/>
          </a:p>
          <a:p>
            <a:pPr lvl="2"/>
            <a:endParaRPr lang="en-US" altLang="ja-JP" dirty="0"/>
          </a:p>
          <a:p>
            <a:r>
              <a:rPr kumimoji="1" lang="ja-JP" altLang="en-US" dirty="0" smtClean="0"/>
              <a:t>コードクローンの系譜を分析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どれくらい生存している？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何回修正された？</a:t>
            </a:r>
            <a:endParaRPr kumimoji="1" lang="en-US" altLang="ja-JP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4</a:t>
            </a:fld>
            <a:endParaRPr kumimoji="1" lang="ja-JP" altLang="en-US"/>
          </a:p>
        </p:txBody>
      </p:sp>
      <p:grpSp>
        <p:nvGrpSpPr>
          <p:cNvPr id="6" name="グループ化 5"/>
          <p:cNvGrpSpPr/>
          <p:nvPr/>
        </p:nvGrpSpPr>
        <p:grpSpPr>
          <a:xfrm>
            <a:off x="1784192" y="2691977"/>
            <a:ext cx="1008112" cy="1404156"/>
            <a:chOff x="982358" y="2672916"/>
            <a:chExt cx="1008112" cy="1404156"/>
          </a:xfrm>
        </p:grpSpPr>
        <p:sp>
          <p:nvSpPr>
            <p:cNvPr id="7" name="正方形/長方形 6"/>
            <p:cNvSpPr/>
            <p:nvPr/>
          </p:nvSpPr>
          <p:spPr>
            <a:xfrm>
              <a:off x="982358" y="2672916"/>
              <a:ext cx="1008112" cy="14041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 useBgFill="1">
          <p:nvSpPr>
            <p:cNvPr id="8" name="円/楕円 7"/>
            <p:cNvSpPr/>
            <p:nvPr/>
          </p:nvSpPr>
          <p:spPr>
            <a:xfrm>
              <a:off x="1403648" y="2996952"/>
              <a:ext cx="216024" cy="216024"/>
            </a:xfrm>
            <a:prstGeom prst="ellips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 useBgFill="1">
          <p:nvSpPr>
            <p:cNvPr id="9" name="円/楕円 8"/>
            <p:cNvSpPr/>
            <p:nvPr/>
          </p:nvSpPr>
          <p:spPr>
            <a:xfrm>
              <a:off x="1115616" y="3396999"/>
              <a:ext cx="216024" cy="216024"/>
            </a:xfrm>
            <a:prstGeom prst="ellips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 useBgFill="1">
          <p:nvSpPr>
            <p:cNvPr id="10" name="円/楕円 9"/>
            <p:cNvSpPr/>
            <p:nvPr/>
          </p:nvSpPr>
          <p:spPr>
            <a:xfrm>
              <a:off x="1619672" y="3453809"/>
              <a:ext cx="216024" cy="216024"/>
            </a:xfrm>
            <a:prstGeom prst="ellips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" name="グループ化 10"/>
          <p:cNvGrpSpPr/>
          <p:nvPr/>
        </p:nvGrpSpPr>
        <p:grpSpPr>
          <a:xfrm>
            <a:off x="3652814" y="2691977"/>
            <a:ext cx="1008112" cy="1404156"/>
            <a:chOff x="2793316" y="2851367"/>
            <a:chExt cx="1008112" cy="1404156"/>
          </a:xfrm>
        </p:grpSpPr>
        <p:sp useBgFill="1">
          <p:nvSpPr>
            <p:cNvPr id="12" name="円/楕円 11"/>
            <p:cNvSpPr/>
            <p:nvPr/>
          </p:nvSpPr>
          <p:spPr>
            <a:xfrm>
              <a:off x="3203848" y="2996952"/>
              <a:ext cx="216024" cy="216024"/>
            </a:xfrm>
            <a:prstGeom prst="ellips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 useBgFill="1">
          <p:nvSpPr>
            <p:cNvPr id="13" name="円/楕円 12"/>
            <p:cNvSpPr/>
            <p:nvPr/>
          </p:nvSpPr>
          <p:spPr>
            <a:xfrm>
              <a:off x="2915816" y="3396999"/>
              <a:ext cx="216024" cy="216024"/>
            </a:xfrm>
            <a:prstGeom prst="ellips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 useBgFill="1">
          <p:nvSpPr>
            <p:cNvPr id="14" name="円/楕円 13"/>
            <p:cNvSpPr/>
            <p:nvPr/>
          </p:nvSpPr>
          <p:spPr>
            <a:xfrm>
              <a:off x="3419872" y="3453809"/>
              <a:ext cx="216024" cy="216024"/>
            </a:xfrm>
            <a:prstGeom prst="ellips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 useBgFill="1">
          <p:nvSpPr>
            <p:cNvPr id="15" name="円/楕円 14"/>
            <p:cNvSpPr/>
            <p:nvPr/>
          </p:nvSpPr>
          <p:spPr>
            <a:xfrm>
              <a:off x="3131840" y="3861048"/>
              <a:ext cx="216024" cy="216024"/>
            </a:xfrm>
            <a:prstGeom prst="ellips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2793316" y="2851367"/>
              <a:ext cx="1008112" cy="14041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" name="グループ化 16"/>
          <p:cNvGrpSpPr/>
          <p:nvPr/>
        </p:nvGrpSpPr>
        <p:grpSpPr>
          <a:xfrm>
            <a:off x="5529831" y="2985004"/>
            <a:ext cx="1008112" cy="815153"/>
            <a:chOff x="4680012" y="2204864"/>
            <a:chExt cx="1008112" cy="815153"/>
          </a:xfrm>
        </p:grpSpPr>
        <p:sp useBgFill="1">
          <p:nvSpPr>
            <p:cNvPr id="18" name="円/楕円 17"/>
            <p:cNvSpPr/>
            <p:nvPr/>
          </p:nvSpPr>
          <p:spPr>
            <a:xfrm>
              <a:off x="4860032" y="2348880"/>
              <a:ext cx="216024" cy="216024"/>
            </a:xfrm>
            <a:prstGeom prst="ellips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 useBgFill="1">
          <p:nvSpPr>
            <p:cNvPr id="19" name="円/楕円 18"/>
            <p:cNvSpPr/>
            <p:nvPr/>
          </p:nvSpPr>
          <p:spPr>
            <a:xfrm>
              <a:off x="5292080" y="2564904"/>
              <a:ext cx="216024" cy="216024"/>
            </a:xfrm>
            <a:prstGeom prst="ellips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/>
            <p:cNvSpPr/>
            <p:nvPr/>
          </p:nvSpPr>
          <p:spPr>
            <a:xfrm>
              <a:off x="4680012" y="2204864"/>
              <a:ext cx="1008112" cy="81515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1" name="右矢印 20"/>
          <p:cNvSpPr/>
          <p:nvPr/>
        </p:nvSpPr>
        <p:spPr>
          <a:xfrm>
            <a:off x="2914804" y="3294419"/>
            <a:ext cx="658830" cy="21602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765337" y="2741558"/>
            <a:ext cx="914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/>
              <a:t>要素の</a:t>
            </a:r>
            <a:endParaRPr kumimoji="1" lang="en-US" altLang="ja-JP" sz="1600" dirty="0" smtClean="0"/>
          </a:p>
          <a:p>
            <a:pPr algn="ctr"/>
            <a:r>
              <a:rPr kumimoji="1" lang="ja-JP" altLang="en-US" sz="1600" dirty="0" smtClean="0"/>
              <a:t>追加</a:t>
            </a:r>
            <a:endParaRPr kumimoji="1" lang="ja-JP" altLang="en-US" sz="1600" dirty="0"/>
          </a:p>
        </p:txBody>
      </p:sp>
      <p:sp>
        <p:nvSpPr>
          <p:cNvPr id="24" name="右矢印 23"/>
          <p:cNvSpPr/>
          <p:nvPr/>
        </p:nvSpPr>
        <p:spPr>
          <a:xfrm>
            <a:off x="6679885" y="3344798"/>
            <a:ext cx="658830" cy="216024"/>
          </a:xfrm>
          <a:prstGeom prst="rightArrow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80000">
                <a:schemeClr val="bg1">
                  <a:lumMod val="65000"/>
                </a:schemeClr>
              </a:gs>
              <a:gs pos="100000">
                <a:schemeClr val="bg1">
                  <a:lumMod val="65000"/>
                </a:schemeClr>
              </a:gs>
            </a:gsLst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/>
          <p:cNvSpPr/>
          <p:nvPr/>
        </p:nvSpPr>
        <p:spPr>
          <a:xfrm>
            <a:off x="7452320" y="2994854"/>
            <a:ext cx="1008112" cy="815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543986" y="3041678"/>
            <a:ext cx="914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消滅</a:t>
            </a:r>
            <a:endParaRPr kumimoji="1" lang="ja-JP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右矢印 26"/>
          <p:cNvSpPr/>
          <p:nvPr/>
        </p:nvSpPr>
        <p:spPr>
          <a:xfrm>
            <a:off x="4788877" y="3288974"/>
            <a:ext cx="658830" cy="21602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639410" y="2736113"/>
            <a:ext cx="914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/>
              <a:t>要素の</a:t>
            </a:r>
            <a:endParaRPr kumimoji="1" lang="en-US" altLang="ja-JP" sz="1600" dirty="0" smtClean="0"/>
          </a:p>
          <a:p>
            <a:pPr algn="ctr"/>
            <a:r>
              <a:rPr kumimoji="1" lang="ja-JP" altLang="en-US" sz="1600" dirty="0" smtClean="0"/>
              <a:t>削除</a:t>
            </a:r>
            <a:endParaRPr kumimoji="1" lang="ja-JP" altLang="en-US" sz="1600" dirty="0"/>
          </a:p>
        </p:txBody>
      </p:sp>
      <p:sp>
        <p:nvSpPr>
          <p:cNvPr id="29" name="右矢印 28"/>
          <p:cNvSpPr/>
          <p:nvPr/>
        </p:nvSpPr>
        <p:spPr>
          <a:xfrm>
            <a:off x="1020325" y="3297278"/>
            <a:ext cx="658830" cy="216024"/>
          </a:xfrm>
          <a:prstGeom prst="rightArrow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32000">
                <a:schemeClr val="tx1">
                  <a:lumMod val="50000"/>
                  <a:lumOff val="50000"/>
                </a:schemeClr>
              </a:gs>
              <a:gs pos="100000">
                <a:schemeClr val="dk1">
                  <a:shade val="94000"/>
                  <a:satMod val="1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894813" y="2923397"/>
            <a:ext cx="914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/>
              <a:t>生成</a:t>
            </a:r>
            <a:endParaRPr kumimoji="1" lang="en-US" altLang="ja-JP" sz="1600" dirty="0" smtClean="0"/>
          </a:p>
        </p:txBody>
      </p:sp>
      <p:sp>
        <p:nvSpPr>
          <p:cNvPr id="31" name="角丸四角形 30"/>
          <p:cNvSpPr/>
          <p:nvPr/>
        </p:nvSpPr>
        <p:spPr>
          <a:xfrm>
            <a:off x="622704" y="2552710"/>
            <a:ext cx="8125760" cy="1800200"/>
          </a:xfrm>
          <a:prstGeom prst="roundRect">
            <a:avLst/>
          </a:prstGeom>
          <a:noFill/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136356" y="2060848"/>
            <a:ext cx="2756124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/>
              <a:t>コードクローンの系譜</a:t>
            </a:r>
            <a:endParaRPr lang="en-US" altLang="ja-JP" sz="2000" dirty="0" smtClean="0"/>
          </a:p>
          <a:p>
            <a:pPr algn="ctr"/>
            <a:r>
              <a:rPr kumimoji="1" lang="en-US" altLang="ja-JP" sz="2000" dirty="0" smtClean="0"/>
              <a:t>(Clone Genealogy)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34366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背景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accent2"/>
                </a:solidFill>
              </a:rPr>
              <a:t>コード</a:t>
            </a:r>
            <a:r>
              <a:rPr lang="ja-JP" altLang="en-US" dirty="0">
                <a:solidFill>
                  <a:schemeClr val="accent2"/>
                </a:solidFill>
              </a:rPr>
              <a:t>クローン</a:t>
            </a:r>
            <a:r>
              <a:rPr lang="ja-JP" altLang="en-US" dirty="0" smtClean="0">
                <a:solidFill>
                  <a:schemeClr val="accent2"/>
                </a:solidFill>
              </a:rPr>
              <a:t>の検出</a:t>
            </a:r>
            <a:endParaRPr lang="en-US" altLang="ja-JP" dirty="0" smtClean="0">
              <a:solidFill>
                <a:schemeClr val="accent2"/>
              </a:solidFill>
            </a:endParaRPr>
          </a:p>
          <a:p>
            <a:r>
              <a:rPr kumimoji="1" lang="ja-JP" altLang="en-US" dirty="0" smtClean="0"/>
              <a:t>コードクローンの追跡</a:t>
            </a:r>
            <a:endParaRPr kumimoji="1" lang="en-US" altLang="ja-JP" dirty="0" smtClean="0"/>
          </a:p>
          <a:p>
            <a:r>
              <a:rPr kumimoji="1" lang="ja-JP" altLang="en-US" dirty="0" smtClean="0"/>
              <a:t>ツールについて</a:t>
            </a:r>
            <a:endParaRPr kumimoji="1" lang="en-US" altLang="ja-JP" dirty="0" smtClean="0"/>
          </a:p>
          <a:p>
            <a:r>
              <a:rPr kumimoji="1" lang="ja-JP" altLang="en-US" dirty="0" smtClean="0"/>
              <a:t>今後の進め方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065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コードクローンの検出方法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677601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『</a:t>
            </a:r>
            <a:r>
              <a:rPr kumimoji="1" lang="ja-JP" altLang="en-US" dirty="0" smtClean="0"/>
              <a:t>ブロック単位のコードクローン検出手法</a:t>
            </a:r>
            <a:r>
              <a:rPr kumimoji="1" lang="en-US" altLang="ja-JP" dirty="0" smtClean="0"/>
              <a:t>』</a:t>
            </a:r>
            <a:r>
              <a:rPr kumimoji="1" lang="ja-JP" altLang="en-US" dirty="0" smtClean="0"/>
              <a:t>を採用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ソースコードからブロック</a:t>
            </a:r>
            <a:r>
              <a:rPr lang="en-US" altLang="ja-JP" baseline="30000" dirty="0" smtClean="0"/>
              <a:t>†</a:t>
            </a:r>
            <a:r>
              <a:rPr lang="ja-JP" altLang="en-US" dirty="0" err="1" smtClean="0"/>
              <a:t>を抽</a:t>
            </a:r>
            <a:r>
              <a:rPr lang="ja-JP" altLang="en-US" dirty="0" smtClean="0"/>
              <a:t>出し，ブロック同士を比較</a:t>
            </a:r>
            <a:endParaRPr lang="en-US" altLang="ja-JP" dirty="0" smtClean="0"/>
          </a:p>
          <a:p>
            <a:r>
              <a:rPr kumimoji="1" lang="ja-JP" altLang="en-US" dirty="0" smtClean="0"/>
              <a:t>長所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非常に高速</a:t>
            </a:r>
            <a:endParaRPr kumimoji="1" lang="en-US" altLang="ja-JP" dirty="0" smtClean="0"/>
          </a:p>
          <a:p>
            <a:r>
              <a:rPr kumimoji="1" lang="ja-JP" altLang="en-US" dirty="0" smtClean="0"/>
              <a:t>短所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ブロック</a:t>
            </a:r>
            <a:r>
              <a:rPr lang="ja-JP" altLang="en-US" dirty="0" smtClean="0"/>
              <a:t>の一部だけコードクローンになっている，という場合にコードクローンとして検知できない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そんなに精度がひどいわけではない </a:t>
            </a:r>
            <a:r>
              <a:rPr lang="en-US" altLang="ja-JP" dirty="0" smtClean="0"/>
              <a:t>[1,2]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291982" y="2636912"/>
            <a:ext cx="5616624" cy="369332"/>
          </a:xfrm>
          <a:prstGeom prst="rect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†</a:t>
            </a:r>
            <a:r>
              <a:rPr lang="ja-JP" altLang="en-US" dirty="0"/>
              <a:t> </a:t>
            </a:r>
            <a:r>
              <a:rPr kumimoji="1" lang="ja-JP" altLang="en-US" dirty="0" smtClean="0"/>
              <a:t>クラス，メソッド，及び各種ブロック文 </a:t>
            </a:r>
            <a:r>
              <a:rPr kumimoji="1" lang="en-US" altLang="ja-JP" dirty="0" smtClean="0"/>
              <a:t>(if </a:t>
            </a:r>
            <a:r>
              <a:rPr kumimoji="1" lang="ja-JP" altLang="en-US" dirty="0" smtClean="0"/>
              <a:t>文，</a:t>
            </a:r>
            <a:r>
              <a:rPr kumimoji="1" lang="en-US" altLang="ja-JP" dirty="0" smtClean="0"/>
              <a:t>for </a:t>
            </a:r>
            <a:r>
              <a:rPr kumimoji="1" lang="ja-JP" altLang="en-US" dirty="0" smtClean="0"/>
              <a:t>文 </a:t>
            </a:r>
            <a:r>
              <a:rPr kumimoji="1" lang="en-US" altLang="ja-JP" dirty="0" smtClean="0"/>
              <a:t>etc.)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31840" y="5733256"/>
            <a:ext cx="593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[1] </a:t>
            </a:r>
            <a:r>
              <a:rPr kumimoji="1" lang="ja-JP" altLang="en-US" sz="1200" dirty="0" smtClean="0"/>
              <a:t>堀田圭佑</a:t>
            </a:r>
            <a:r>
              <a:rPr kumimoji="1" lang="en-US" altLang="ja-JP" sz="1200" dirty="0" smtClean="0"/>
              <a:t> </a:t>
            </a:r>
            <a:r>
              <a:rPr kumimoji="1" lang="ja-JP" altLang="en-US" sz="1200" dirty="0" smtClean="0"/>
              <a:t>他</a:t>
            </a:r>
            <a:r>
              <a:rPr kumimoji="1" lang="en-US" altLang="ja-JP" sz="1200" dirty="0" smtClean="0"/>
              <a:t> “</a:t>
            </a:r>
            <a:r>
              <a:rPr kumimoji="1" lang="ja-JP" altLang="en-US" sz="1200" dirty="0" smtClean="0"/>
              <a:t>粗粒度なコードクローン検出手法の精度評価</a:t>
            </a:r>
            <a:r>
              <a:rPr kumimoji="1" lang="en-US" altLang="ja-JP" sz="1200" dirty="0" smtClean="0"/>
              <a:t>”, SIGSE, </a:t>
            </a:r>
            <a:r>
              <a:rPr lang="en-US" altLang="ja-JP" sz="1200" dirty="0" smtClean="0"/>
              <a:t>2014</a:t>
            </a:r>
            <a:r>
              <a:rPr lang="ja-JP" altLang="en-US" sz="1200" dirty="0" smtClean="0"/>
              <a:t>年</a:t>
            </a:r>
            <a:r>
              <a:rPr lang="en-US" altLang="ja-JP" sz="1200" dirty="0" smtClean="0"/>
              <a:t>3</a:t>
            </a:r>
            <a:r>
              <a:rPr lang="ja-JP" altLang="en-US" sz="1200" dirty="0" smtClean="0"/>
              <a:t>月．</a:t>
            </a:r>
            <a:r>
              <a:rPr lang="en-US" altLang="ja-JP" sz="1200" dirty="0" smtClean="0"/>
              <a:t> </a:t>
            </a:r>
            <a:endParaRPr kumimoji="1" lang="ja-JP" altLang="en-US" sz="12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131840" y="5991671"/>
            <a:ext cx="5936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[</a:t>
            </a:r>
            <a:r>
              <a:rPr lang="en-US" altLang="ja-JP" sz="1200" dirty="0"/>
              <a:t>2</a:t>
            </a:r>
            <a:r>
              <a:rPr kumimoji="1" lang="en-US" altLang="ja-JP" sz="1200" dirty="0" smtClean="0"/>
              <a:t>] K. </a:t>
            </a:r>
            <a:r>
              <a:rPr kumimoji="1" lang="en-US" altLang="ja-JP" sz="1200" dirty="0" err="1" smtClean="0"/>
              <a:t>Hotta</a:t>
            </a:r>
            <a:r>
              <a:rPr kumimoji="1" lang="en-US" altLang="ja-JP" sz="1200" dirty="0" smtClean="0"/>
              <a:t> et al. “How Accurate Is Coarse-grained Clone Detection? Comparison with Fine-grained Detectors”, IWSC 2014</a:t>
            </a:r>
            <a:r>
              <a:rPr lang="en-US" altLang="ja-JP" sz="1200" dirty="0" smtClean="0"/>
              <a:t>, Feb. 2014 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959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検出手順</a:t>
            </a:r>
            <a:r>
              <a:rPr kumimoji="1" lang="en-US" altLang="ja-JP" dirty="0" smtClean="0"/>
              <a:t> (1/2)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8713" y="1124744"/>
            <a:ext cx="4025235" cy="2677656"/>
          </a:xfrm>
          <a:prstGeom prst="rect">
            <a:avLst/>
          </a:prstGeom>
          <a:ln w="952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public class C1 {</a:t>
            </a:r>
          </a:p>
          <a:p>
            <a:r>
              <a:rPr lang="ja-JP" altLang="en-US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　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method(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x) {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if (x &lt;= 0) {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return 0;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result = 1;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for (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1;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&lt;= x;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result = result *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return result;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  <a:p>
            <a:r>
              <a:rPr kumimoji="1"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1" lang="ja-JP" alt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9654" y="3989963"/>
            <a:ext cx="4034294" cy="2031325"/>
          </a:xfrm>
          <a:prstGeom prst="rect">
            <a:avLst/>
          </a:prstGeom>
          <a:ln w="952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public class C2 {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public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anotherMethod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x) {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1;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for (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1;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&lt;= x;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y = y *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}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return y;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  <a:endParaRPr lang="en-US" altLang="ja-JP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1" lang="ja-JP" alt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944705" y="1124744"/>
            <a:ext cx="4025235" cy="2677656"/>
          </a:xfrm>
          <a:prstGeom prst="rect">
            <a:avLst/>
          </a:prstGeom>
          <a:ln w="952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public class C1 {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public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method(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$) {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if ($ &lt;= $) {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return $;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}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$;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for (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&lt;= $;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$ *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}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return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kumimoji="1"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1" lang="ja-JP" alt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4935646" y="3989963"/>
            <a:ext cx="4034294" cy="2031325"/>
          </a:xfrm>
          <a:prstGeom prst="rect">
            <a:avLst/>
          </a:prstGeom>
          <a:ln w="952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public class C2 {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public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anotherMethod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$) {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$;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for (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$; $ &lt;= $;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$ = $ *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}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return $;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  <a:endParaRPr lang="en-US" altLang="ja-JP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1" lang="ja-JP" alt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" name="右矢印 31"/>
          <p:cNvSpPr/>
          <p:nvPr/>
        </p:nvSpPr>
        <p:spPr>
          <a:xfrm>
            <a:off x="4355976" y="3356992"/>
            <a:ext cx="360040" cy="632971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5004048" y="1412776"/>
            <a:ext cx="360040" cy="20882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5364088" y="1594208"/>
            <a:ext cx="288032" cy="16907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7669769" y="1376097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6069610" y="1587845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/>
        </p:nvSpPr>
        <p:spPr>
          <a:xfrm>
            <a:off x="6604970" y="1589946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/>
          <p:cNvSpPr/>
          <p:nvPr/>
        </p:nvSpPr>
        <p:spPr>
          <a:xfrm>
            <a:off x="6714240" y="1790068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/>
          <p:cNvSpPr/>
          <p:nvPr/>
        </p:nvSpPr>
        <p:spPr>
          <a:xfrm>
            <a:off x="6069467" y="2237463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/>
          <p:cNvSpPr/>
          <p:nvPr/>
        </p:nvSpPr>
        <p:spPr>
          <a:xfrm>
            <a:off x="6501814" y="2230742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/>
          <p:cNvSpPr/>
          <p:nvPr/>
        </p:nvSpPr>
        <p:spPr>
          <a:xfrm>
            <a:off x="6605476" y="2432993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7023122" y="2438140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7345658" y="2438140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7884368" y="2433790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円/楕円 21"/>
          <p:cNvSpPr/>
          <p:nvPr/>
        </p:nvSpPr>
        <p:spPr>
          <a:xfrm>
            <a:off x="8204128" y="2438140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/楕円 22"/>
          <p:cNvSpPr/>
          <p:nvPr/>
        </p:nvSpPr>
        <p:spPr>
          <a:xfrm>
            <a:off x="5966030" y="2648538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円/楕円 23"/>
          <p:cNvSpPr/>
          <p:nvPr/>
        </p:nvSpPr>
        <p:spPr>
          <a:xfrm>
            <a:off x="6389452" y="2645538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/>
        </p:nvSpPr>
        <p:spPr>
          <a:xfrm>
            <a:off x="6815724" y="2645538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円/楕円 25"/>
          <p:cNvSpPr/>
          <p:nvPr/>
        </p:nvSpPr>
        <p:spPr>
          <a:xfrm>
            <a:off x="6389452" y="3079278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円/楕円 26"/>
          <p:cNvSpPr/>
          <p:nvPr/>
        </p:nvSpPr>
        <p:spPr>
          <a:xfrm>
            <a:off x="8397690" y="4238340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/>
        </p:nvSpPr>
        <p:spPr>
          <a:xfrm>
            <a:off x="6053865" y="4452382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28"/>
          <p:cNvSpPr/>
          <p:nvPr/>
        </p:nvSpPr>
        <p:spPr>
          <a:xfrm>
            <a:off x="6486963" y="4453230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円/楕円 32"/>
          <p:cNvSpPr/>
          <p:nvPr/>
        </p:nvSpPr>
        <p:spPr>
          <a:xfrm>
            <a:off x="6599131" y="4662146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円/楕円 33"/>
          <p:cNvSpPr/>
          <p:nvPr/>
        </p:nvSpPr>
        <p:spPr>
          <a:xfrm>
            <a:off x="7017854" y="4659707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円/楕円 34"/>
          <p:cNvSpPr/>
          <p:nvPr/>
        </p:nvSpPr>
        <p:spPr>
          <a:xfrm>
            <a:off x="7340032" y="4661762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円/楕円 35"/>
          <p:cNvSpPr/>
          <p:nvPr/>
        </p:nvSpPr>
        <p:spPr>
          <a:xfrm>
            <a:off x="7869966" y="4653136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円/楕円 36"/>
          <p:cNvSpPr/>
          <p:nvPr/>
        </p:nvSpPr>
        <p:spPr>
          <a:xfrm>
            <a:off x="8195502" y="4653136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円/楕円 37"/>
          <p:cNvSpPr/>
          <p:nvPr/>
        </p:nvSpPr>
        <p:spPr>
          <a:xfrm>
            <a:off x="5950991" y="4877644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円/楕円 38"/>
          <p:cNvSpPr/>
          <p:nvPr/>
        </p:nvSpPr>
        <p:spPr>
          <a:xfrm>
            <a:off x="6380826" y="4873436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円/楕円 39"/>
          <p:cNvSpPr/>
          <p:nvPr/>
        </p:nvSpPr>
        <p:spPr>
          <a:xfrm>
            <a:off x="6807098" y="4869160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円/楕円 40"/>
          <p:cNvSpPr/>
          <p:nvPr/>
        </p:nvSpPr>
        <p:spPr>
          <a:xfrm>
            <a:off x="6380826" y="5309834"/>
            <a:ext cx="158418" cy="2376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406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" grpId="0" animBg="1"/>
      <p:bldP spid="11" grpId="0" animBg="1"/>
      <p:bldP spid="8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検出手順</a:t>
            </a:r>
            <a:r>
              <a:rPr kumimoji="1" lang="en-US" altLang="ja-JP" dirty="0" smtClean="0"/>
              <a:t> (2/2)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8713" y="1124744"/>
            <a:ext cx="4025235" cy="2677656"/>
          </a:xfrm>
          <a:prstGeom prst="rect">
            <a:avLst/>
          </a:prstGeom>
          <a:ln w="952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public class C1 {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public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method(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$) {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if ($ &lt;= $) {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return $;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}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$;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for (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$ = $;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&lt;= $;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}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return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kumimoji="1"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1" lang="ja-JP" alt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9654" y="3989963"/>
            <a:ext cx="4034294" cy="2031325"/>
          </a:xfrm>
          <a:prstGeom prst="rect">
            <a:avLst/>
          </a:prstGeom>
          <a:ln w="952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public class C2 {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public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anotherMethod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$) {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$;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for (</a:t>
            </a:r>
            <a:r>
              <a:rPr lang="en-US" altLang="ja-JP" sz="14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$;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&lt;= $;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$ = $ * </a:t>
            </a:r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}</a:t>
            </a:r>
          </a:p>
          <a:p>
            <a:r>
              <a:rPr lang="en-US" altLang="ja-JP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return $;</a:t>
            </a:r>
          </a:p>
          <a:p>
            <a:r>
              <a:rPr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  <a:endParaRPr lang="en-US" altLang="ja-JP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ja-JP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1" lang="ja-JP" alt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101109" y="1171748"/>
            <a:ext cx="3987385" cy="25922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491880" y="3594502"/>
            <a:ext cx="537233" cy="3385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B1</a:t>
            </a:r>
            <a:endParaRPr kumimoji="1" lang="ja-JP" altLang="en-US" sz="1600" dirty="0"/>
          </a:p>
        </p:txBody>
      </p:sp>
      <p:sp>
        <p:nvSpPr>
          <p:cNvPr id="12" name="正方形/長方形 11"/>
          <p:cNvSpPr/>
          <p:nvPr/>
        </p:nvSpPr>
        <p:spPr>
          <a:xfrm>
            <a:off x="395536" y="1387772"/>
            <a:ext cx="3644146" cy="21265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713234" y="3330427"/>
            <a:ext cx="537233" cy="3385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B2</a:t>
            </a:r>
            <a:endParaRPr kumimoji="1" lang="ja-JP" altLang="en-US" sz="1600" dirty="0"/>
          </a:p>
        </p:txBody>
      </p:sp>
      <p:sp>
        <p:nvSpPr>
          <p:cNvPr id="14" name="正方形/長方形 13"/>
          <p:cNvSpPr/>
          <p:nvPr/>
        </p:nvSpPr>
        <p:spPr>
          <a:xfrm>
            <a:off x="758262" y="1570152"/>
            <a:ext cx="1581490" cy="67532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217609" y="1924057"/>
            <a:ext cx="537233" cy="3385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B3</a:t>
            </a:r>
            <a:endParaRPr kumimoji="1" lang="ja-JP" altLang="en-US" sz="1600" dirty="0"/>
          </a:p>
        </p:txBody>
      </p:sp>
      <p:sp>
        <p:nvSpPr>
          <p:cNvPr id="16" name="正方形/長方形 15"/>
          <p:cNvSpPr/>
          <p:nvPr/>
        </p:nvSpPr>
        <p:spPr>
          <a:xfrm>
            <a:off x="758262" y="2441721"/>
            <a:ext cx="3237674" cy="67532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101109" y="4024688"/>
            <a:ext cx="3987385" cy="192459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491879" y="5826750"/>
            <a:ext cx="537233" cy="3385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B5</a:t>
            </a:r>
          </a:p>
        </p:txBody>
      </p:sp>
      <p:sp>
        <p:nvSpPr>
          <p:cNvPr id="20" name="正方形/長方形 19"/>
          <p:cNvSpPr/>
          <p:nvPr/>
        </p:nvSpPr>
        <p:spPr>
          <a:xfrm>
            <a:off x="395536" y="4238067"/>
            <a:ext cx="3644146" cy="149518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713234" y="5538718"/>
            <a:ext cx="537233" cy="3385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B6</a:t>
            </a:r>
          </a:p>
        </p:txBody>
      </p:sp>
      <p:sp>
        <p:nvSpPr>
          <p:cNvPr id="22" name="正方形/長方形 21"/>
          <p:cNvSpPr/>
          <p:nvPr/>
        </p:nvSpPr>
        <p:spPr>
          <a:xfrm>
            <a:off x="758262" y="4662480"/>
            <a:ext cx="3237674" cy="67532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4" name="表 23"/>
          <p:cNvGraphicFramePr>
            <a:graphicFrameLocks noGrp="1"/>
          </p:cNvGraphicFramePr>
          <p:nvPr>
            <p:extLst/>
          </p:nvPr>
        </p:nvGraphicFramePr>
        <p:xfrm>
          <a:off x="5220072" y="1867755"/>
          <a:ext cx="3240360" cy="27736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620180"/>
                <a:gridCol w="16201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Hash Value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Block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10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B1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20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B2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30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B3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40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B4, B7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50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B5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60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B6</a:t>
                      </a:r>
                      <a:endParaRPr kumimoji="1" lang="ja-JP" alt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円/楕円 7"/>
          <p:cNvSpPr/>
          <p:nvPr/>
        </p:nvSpPr>
        <p:spPr>
          <a:xfrm>
            <a:off x="7157894" y="3441788"/>
            <a:ext cx="1008112" cy="432048"/>
          </a:xfrm>
          <a:prstGeom prst="ellipse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758262" y="2449104"/>
            <a:ext cx="3237674" cy="67268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/>
          <p:cNvSpPr/>
          <p:nvPr/>
        </p:nvSpPr>
        <p:spPr>
          <a:xfrm>
            <a:off x="758262" y="4666890"/>
            <a:ext cx="3237674" cy="67268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416008" y="2867471"/>
            <a:ext cx="537233" cy="3385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B4</a:t>
            </a:r>
            <a:endParaRPr kumimoji="1" lang="ja-JP" altLang="en-US" sz="160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416008" y="5088230"/>
            <a:ext cx="537233" cy="3385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B7</a:t>
            </a:r>
            <a:endParaRPr kumimoji="1" lang="ja-JP" altLang="en-US" sz="16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635583" y="5302015"/>
            <a:ext cx="403244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ハッシュ</a:t>
            </a:r>
            <a:r>
              <a:rPr lang="ja-JP" altLang="en-US" dirty="0"/>
              <a:t>関数</a:t>
            </a:r>
            <a:r>
              <a:rPr lang="ja-JP" altLang="en-US" dirty="0" smtClean="0"/>
              <a:t>には </a:t>
            </a:r>
            <a:r>
              <a:rPr lang="en-US" altLang="ja-JP" dirty="0" err="1" smtClean="0"/>
              <a:t>java.lang.String.hashCode</a:t>
            </a:r>
            <a:r>
              <a:rPr lang="en-US" altLang="ja-JP" dirty="0" smtClean="0"/>
              <a:t>() </a:t>
            </a:r>
            <a:r>
              <a:rPr lang="ja-JP" altLang="en-US" dirty="0" smtClean="0"/>
              <a:t>を使用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002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8" grpId="0" animBg="1"/>
      <p:bldP spid="9" grpId="0" animBg="1"/>
      <p:bldP spid="27" grpId="0" animBg="1"/>
      <p:bldP spid="17" grpId="0" animBg="1"/>
      <p:bldP spid="23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背景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コード</a:t>
            </a:r>
            <a:r>
              <a:rPr lang="ja-JP" altLang="en-US" dirty="0">
                <a:solidFill>
                  <a:schemeClr val="bg1">
                    <a:lumMod val="65000"/>
                  </a:schemeClr>
                </a:solidFill>
              </a:rPr>
              <a:t>クローン</a:t>
            </a:r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の検出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accent2"/>
                </a:solidFill>
              </a:rPr>
              <a:t>コードクローンの追跡</a:t>
            </a:r>
            <a:endParaRPr kumimoji="1" lang="en-US" altLang="ja-JP" dirty="0" smtClean="0">
              <a:solidFill>
                <a:schemeClr val="accent2"/>
              </a:solidFill>
            </a:endParaRPr>
          </a:p>
          <a:p>
            <a:r>
              <a:rPr kumimoji="1" lang="ja-JP" altLang="en-US" dirty="0" smtClean="0"/>
              <a:t>ツールについて</a:t>
            </a:r>
            <a:endParaRPr kumimoji="1" lang="en-US" altLang="ja-JP" dirty="0" smtClean="0"/>
          </a:p>
          <a:p>
            <a:r>
              <a:rPr lang="ja-JP" altLang="en-US" dirty="0"/>
              <a:t>今後の進め方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03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コード</a:t>
            </a:r>
            <a:r>
              <a:rPr lang="ja-JP" altLang="en-US" dirty="0"/>
              <a:t>クローン</a:t>
            </a:r>
            <a:r>
              <a:rPr lang="ja-JP" altLang="en-US" dirty="0" smtClean="0"/>
              <a:t>の追跡方法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ja-JP" altLang="en-US" dirty="0" smtClean="0"/>
              <a:t>コード</a:t>
            </a:r>
            <a:r>
              <a:rPr lang="ja-JP" altLang="en-US" dirty="0"/>
              <a:t>クローン</a:t>
            </a:r>
            <a:r>
              <a:rPr lang="ja-JP" altLang="en-US" dirty="0" smtClean="0"/>
              <a:t>の対応付けによる追跡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リビジョン </a:t>
            </a:r>
            <a:r>
              <a:rPr lang="en-US" altLang="ja-JP" dirty="0" smtClean="0"/>
              <a:t>r </a:t>
            </a:r>
            <a:r>
              <a:rPr lang="ja-JP" altLang="en-US" dirty="0" smtClean="0"/>
              <a:t>とリビジョン </a:t>
            </a:r>
            <a:r>
              <a:rPr lang="en-US" altLang="ja-JP" dirty="0" smtClean="0"/>
              <a:t>r+1 </a:t>
            </a:r>
            <a:r>
              <a:rPr lang="ja-JP" altLang="en-US" dirty="0" smtClean="0"/>
              <a:t>の間で</a:t>
            </a:r>
            <a:r>
              <a:rPr lang="ja-JP" altLang="en-US" dirty="0" smtClean="0">
                <a:solidFill>
                  <a:schemeClr val="accent2"/>
                </a:solidFill>
              </a:rPr>
              <a:t>クローンセットの対応関係</a:t>
            </a:r>
            <a:r>
              <a:rPr lang="ja-JP" altLang="en-US" dirty="0" smtClean="0"/>
              <a:t>を特定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代表コード片の文字列を比較</a:t>
            </a:r>
            <a:endParaRPr kumimoji="1" lang="en-US" altLang="ja-JP" dirty="0" smtClean="0"/>
          </a:p>
          <a:p>
            <a:r>
              <a:rPr lang="ja-JP" altLang="en-US" dirty="0" smtClean="0"/>
              <a:t>修正</a:t>
            </a:r>
            <a:r>
              <a:rPr lang="ja-JP" altLang="en-US" dirty="0"/>
              <a:t>情報</a:t>
            </a:r>
            <a:r>
              <a:rPr lang="ja-JP" altLang="en-US" dirty="0" smtClean="0"/>
              <a:t>を用いた追跡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リビジョン </a:t>
            </a:r>
            <a:r>
              <a:rPr kumimoji="1" lang="en-US" altLang="ja-JP" dirty="0" smtClean="0"/>
              <a:t>r </a:t>
            </a:r>
            <a:r>
              <a:rPr kumimoji="1" lang="ja-JP" altLang="en-US" dirty="0" err="1" smtClean="0"/>
              <a:t>に存</a:t>
            </a:r>
            <a:r>
              <a:rPr kumimoji="1" lang="ja-JP" altLang="en-US" dirty="0" smtClean="0"/>
              <a:t>在したクローンセットを構成する個々のコード片が</a:t>
            </a:r>
            <a:r>
              <a:rPr kumimoji="1" lang="ja-JP" altLang="en-US" dirty="0" smtClean="0">
                <a:solidFill>
                  <a:schemeClr val="accent1"/>
                </a:solidFill>
              </a:rPr>
              <a:t>次のリビジョン </a:t>
            </a:r>
            <a:r>
              <a:rPr kumimoji="1" lang="en-US" altLang="ja-JP" dirty="0" smtClean="0">
                <a:solidFill>
                  <a:schemeClr val="accent1"/>
                </a:solidFill>
              </a:rPr>
              <a:t>r+1 </a:t>
            </a:r>
            <a:r>
              <a:rPr kumimoji="1" lang="ja-JP" altLang="en-US" dirty="0" smtClean="0">
                <a:solidFill>
                  <a:schemeClr val="accent1"/>
                </a:solidFill>
              </a:rPr>
              <a:t>のどこにあるのか</a:t>
            </a:r>
            <a:r>
              <a:rPr kumimoji="1" lang="ja-JP" altLang="en-US" dirty="0" smtClean="0"/>
              <a:t>を特定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リビジョン </a:t>
            </a:r>
            <a:r>
              <a:rPr lang="en-US" altLang="ja-JP" dirty="0" smtClean="0"/>
              <a:t>r+1 </a:t>
            </a:r>
            <a:r>
              <a:rPr lang="ja-JP" altLang="en-US" dirty="0" err="1" smtClean="0"/>
              <a:t>への</a:t>
            </a:r>
            <a:r>
              <a:rPr lang="ja-JP" altLang="en-US" dirty="0" smtClean="0"/>
              <a:t>コミットで加えられた修正の情報を利用</a:t>
            </a:r>
            <a:endParaRPr lang="en-US" altLang="ja-JP" dirty="0" smtClean="0"/>
          </a:p>
          <a:p>
            <a:r>
              <a:rPr lang="ja-JP" altLang="en-US" dirty="0" smtClean="0"/>
              <a:t>コード片の対応付けによる追跡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リビジョン </a:t>
            </a:r>
            <a:r>
              <a:rPr kumimoji="1" lang="en-US" altLang="ja-JP" dirty="0" smtClean="0"/>
              <a:t>r </a:t>
            </a:r>
            <a:r>
              <a:rPr kumimoji="1" lang="ja-JP" altLang="en-US" dirty="0" smtClean="0"/>
              <a:t>とリビジョン </a:t>
            </a:r>
            <a:r>
              <a:rPr kumimoji="1" lang="en-US" altLang="ja-JP" dirty="0" smtClean="0"/>
              <a:t>r+1 </a:t>
            </a:r>
            <a:r>
              <a:rPr kumimoji="1" lang="ja-JP" altLang="en-US" dirty="0" smtClean="0"/>
              <a:t>の間で</a:t>
            </a:r>
            <a:r>
              <a:rPr kumimoji="1" lang="ja-JP" altLang="en-US" dirty="0" smtClean="0">
                <a:solidFill>
                  <a:schemeClr val="accent2"/>
                </a:solidFill>
              </a:rPr>
              <a:t>クローンセットの対応関係</a:t>
            </a:r>
            <a:r>
              <a:rPr kumimoji="1" lang="ja-JP" altLang="en-US" dirty="0" smtClean="0"/>
              <a:t>を特定</a:t>
            </a:r>
            <a:endParaRPr kumimoji="1" lang="en-US" altLang="ja-JP" dirty="0" smtClean="0"/>
          </a:p>
          <a:p>
            <a:pPr lvl="2"/>
            <a:r>
              <a:rPr lang="en-US" altLang="ja-JP" dirty="0" smtClean="0"/>
              <a:t>(</a:t>
            </a:r>
            <a:r>
              <a:rPr lang="ja-JP" altLang="en-US" dirty="0" smtClean="0"/>
              <a:t>コード片の位置情報から</a:t>
            </a:r>
            <a:r>
              <a:rPr lang="en-US" altLang="ja-JP" dirty="0" smtClean="0"/>
              <a:t>) </a:t>
            </a:r>
            <a:r>
              <a:rPr lang="ja-JP" altLang="en-US" dirty="0" smtClean="0">
                <a:solidFill>
                  <a:schemeClr val="accent2"/>
                </a:solidFill>
              </a:rPr>
              <a:t>コード片の対応関係</a:t>
            </a:r>
            <a:r>
              <a:rPr lang="ja-JP" altLang="en-US" dirty="0" smtClean="0"/>
              <a:t>を特定し，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それに基づいてクローンセットの対応関係を特定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013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コードクローン</a:t>
            </a:r>
            <a:r>
              <a:rPr lang="ja-JP" altLang="en-US" dirty="0" smtClean="0"/>
              <a:t>の対応付けによる追跡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11</a:t>
            </a:fld>
            <a:endParaRPr kumimoji="1" lang="ja-JP" altLang="en-US"/>
          </a:p>
        </p:txBody>
      </p:sp>
      <p:sp useBgFill="1">
        <p:nvSpPr>
          <p:cNvPr id="7" name="円/楕円 6"/>
          <p:cNvSpPr/>
          <p:nvPr/>
        </p:nvSpPr>
        <p:spPr>
          <a:xfrm>
            <a:off x="1511660" y="3336939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8" name="円/楕円 7"/>
          <p:cNvSpPr/>
          <p:nvPr/>
        </p:nvSpPr>
        <p:spPr>
          <a:xfrm>
            <a:off x="1223628" y="3736986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9" name="円/楕円 8"/>
          <p:cNvSpPr/>
          <p:nvPr/>
        </p:nvSpPr>
        <p:spPr>
          <a:xfrm>
            <a:off x="1727684" y="3793796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0" name="円/楕円 9"/>
          <p:cNvSpPr/>
          <p:nvPr/>
        </p:nvSpPr>
        <p:spPr>
          <a:xfrm>
            <a:off x="3369524" y="3158488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1" name="円/楕円 10"/>
          <p:cNvSpPr/>
          <p:nvPr/>
        </p:nvSpPr>
        <p:spPr>
          <a:xfrm>
            <a:off x="3081492" y="3558535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2" name="円/楕円 11"/>
          <p:cNvSpPr/>
          <p:nvPr/>
        </p:nvSpPr>
        <p:spPr>
          <a:xfrm>
            <a:off x="3585548" y="3615345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3" name="円/楕円 12"/>
          <p:cNvSpPr/>
          <p:nvPr/>
        </p:nvSpPr>
        <p:spPr>
          <a:xfrm>
            <a:off x="3297516" y="4022584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2958992" y="3012903"/>
            <a:ext cx="1008112" cy="14041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5" name="円/楕円 14"/>
          <p:cNvSpPr/>
          <p:nvPr/>
        </p:nvSpPr>
        <p:spPr>
          <a:xfrm>
            <a:off x="5007634" y="2490863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6" name="円/楕円 15"/>
          <p:cNvSpPr/>
          <p:nvPr/>
        </p:nvSpPr>
        <p:spPr>
          <a:xfrm>
            <a:off x="5439682" y="2706887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4827614" y="2346847"/>
            <a:ext cx="1008112" cy="81515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8" name="円/楕円 17"/>
          <p:cNvSpPr/>
          <p:nvPr/>
        </p:nvSpPr>
        <p:spPr>
          <a:xfrm>
            <a:off x="4959263" y="3960002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9" name="円/楕円 18"/>
          <p:cNvSpPr/>
          <p:nvPr/>
        </p:nvSpPr>
        <p:spPr>
          <a:xfrm>
            <a:off x="5169868" y="4415630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4827614" y="3738064"/>
            <a:ext cx="1008112" cy="110318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21" name="円/楕円 20"/>
          <p:cNvSpPr/>
          <p:nvPr/>
        </p:nvSpPr>
        <p:spPr>
          <a:xfrm>
            <a:off x="6809667" y="3915306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22" name="円/楕円 21"/>
          <p:cNvSpPr/>
          <p:nvPr/>
        </p:nvSpPr>
        <p:spPr>
          <a:xfrm>
            <a:off x="7020272" y="4370934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23" name="円/楕円 22"/>
          <p:cNvSpPr/>
          <p:nvPr/>
        </p:nvSpPr>
        <p:spPr>
          <a:xfrm>
            <a:off x="7452320" y="4478946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/>
        </p:nvSpPr>
        <p:spPr>
          <a:xfrm>
            <a:off x="6696236" y="3738064"/>
            <a:ext cx="1116124" cy="110318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25" name="円/楕円 24"/>
          <p:cNvSpPr/>
          <p:nvPr/>
        </p:nvSpPr>
        <p:spPr>
          <a:xfrm>
            <a:off x="5076056" y="1127083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306391" y="1050210"/>
            <a:ext cx="1749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：コード片</a:t>
            </a:r>
            <a:endParaRPr kumimoji="1" lang="ja-JP" altLang="en-US" dirty="0"/>
          </a:p>
        </p:txBody>
      </p:sp>
      <p:grpSp>
        <p:nvGrpSpPr>
          <p:cNvPr id="27" name="グループ化 26"/>
          <p:cNvGrpSpPr/>
          <p:nvPr/>
        </p:nvGrpSpPr>
        <p:grpSpPr>
          <a:xfrm>
            <a:off x="6864480" y="996912"/>
            <a:ext cx="383526" cy="475928"/>
            <a:chOff x="982358" y="2672916"/>
            <a:chExt cx="1008112" cy="1404156"/>
          </a:xfrm>
        </p:grpSpPr>
        <p:sp>
          <p:nvSpPr>
            <p:cNvPr id="28" name="正方形/長方形 27"/>
            <p:cNvSpPr/>
            <p:nvPr/>
          </p:nvSpPr>
          <p:spPr>
            <a:xfrm>
              <a:off x="982358" y="2672916"/>
              <a:ext cx="1008112" cy="14041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 useBgFill="1">
          <p:nvSpPr>
            <p:cNvPr id="29" name="円/楕円 28"/>
            <p:cNvSpPr/>
            <p:nvPr/>
          </p:nvSpPr>
          <p:spPr>
            <a:xfrm>
              <a:off x="1403648" y="2996952"/>
              <a:ext cx="216024" cy="216024"/>
            </a:xfrm>
            <a:prstGeom prst="ellips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 useBgFill="1">
          <p:nvSpPr>
            <p:cNvPr id="30" name="円/楕円 29"/>
            <p:cNvSpPr/>
            <p:nvPr/>
          </p:nvSpPr>
          <p:spPr>
            <a:xfrm>
              <a:off x="1115616" y="3396999"/>
              <a:ext cx="216024" cy="216024"/>
            </a:xfrm>
            <a:prstGeom prst="ellips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 useBgFill="1">
          <p:nvSpPr>
            <p:cNvPr id="31" name="円/楕円 30"/>
            <p:cNvSpPr/>
            <p:nvPr/>
          </p:nvSpPr>
          <p:spPr>
            <a:xfrm>
              <a:off x="1619672" y="3453809"/>
              <a:ext cx="216024" cy="216024"/>
            </a:xfrm>
            <a:prstGeom prst="ellips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2" name="テキスト ボックス 31"/>
          <p:cNvSpPr txBox="1"/>
          <p:nvPr/>
        </p:nvSpPr>
        <p:spPr>
          <a:xfrm>
            <a:off x="7286644" y="1049013"/>
            <a:ext cx="1749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：コードクローン</a:t>
            </a:r>
            <a:endParaRPr kumimoji="1" lang="ja-JP" altLang="en-US" dirty="0"/>
          </a:p>
        </p:txBody>
      </p:sp>
      <p:sp>
        <p:nvSpPr>
          <p:cNvPr id="34" name="右矢印 33"/>
          <p:cNvSpPr/>
          <p:nvPr/>
        </p:nvSpPr>
        <p:spPr>
          <a:xfrm rot="18987635">
            <a:off x="4024877" y="3019323"/>
            <a:ext cx="810531" cy="21602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右矢印 34"/>
          <p:cNvSpPr/>
          <p:nvPr/>
        </p:nvSpPr>
        <p:spPr>
          <a:xfrm rot="1048448">
            <a:off x="4056815" y="4050348"/>
            <a:ext cx="729641" cy="21602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右矢印 35"/>
          <p:cNvSpPr/>
          <p:nvPr/>
        </p:nvSpPr>
        <p:spPr>
          <a:xfrm>
            <a:off x="5936566" y="4199606"/>
            <a:ext cx="658830" cy="21602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074599" y="4973106"/>
            <a:ext cx="1090145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Rev. </a:t>
            </a:r>
            <a:r>
              <a:rPr kumimoji="1" lang="en-US" altLang="ja-JP" sz="2000" i="1" dirty="0" smtClean="0"/>
              <a:t>r</a:t>
            </a:r>
            <a:endParaRPr kumimoji="1" lang="ja-JP" altLang="en-US" sz="2000" i="1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917975" y="4973106"/>
            <a:ext cx="1090145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Rev. </a:t>
            </a:r>
            <a:r>
              <a:rPr kumimoji="1" lang="en-US" altLang="ja-JP" sz="2000" i="1" dirty="0" smtClean="0"/>
              <a:t>r+1</a:t>
            </a:r>
            <a:endParaRPr kumimoji="1" lang="ja-JP" altLang="en-US" sz="2000" i="1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4786597" y="4971320"/>
            <a:ext cx="1090145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Rev. </a:t>
            </a:r>
            <a:r>
              <a:rPr kumimoji="1" lang="en-US" altLang="ja-JP" sz="2000" i="1" dirty="0" smtClean="0"/>
              <a:t>r+2</a:t>
            </a:r>
            <a:endParaRPr kumimoji="1" lang="ja-JP" altLang="en-US" sz="2000" i="1" dirty="0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702933" y="4962200"/>
            <a:ext cx="1090145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Rev. </a:t>
            </a:r>
            <a:r>
              <a:rPr kumimoji="1" lang="en-US" altLang="ja-JP" sz="2000" i="1" dirty="0" smtClean="0"/>
              <a:t>r+3</a:t>
            </a:r>
            <a:endParaRPr kumimoji="1" lang="ja-JP" altLang="en-US" sz="2000" i="1" dirty="0"/>
          </a:p>
        </p:txBody>
      </p:sp>
      <p:sp useBgFill="1">
        <p:nvSpPr>
          <p:cNvPr id="50" name="円/楕円 49"/>
          <p:cNvSpPr/>
          <p:nvPr/>
        </p:nvSpPr>
        <p:spPr>
          <a:xfrm>
            <a:off x="1201340" y="2332132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1" name="円/楕円 50"/>
          <p:cNvSpPr/>
          <p:nvPr/>
        </p:nvSpPr>
        <p:spPr>
          <a:xfrm>
            <a:off x="1804059" y="2015433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2" name="円/楕円 51"/>
          <p:cNvSpPr/>
          <p:nvPr/>
        </p:nvSpPr>
        <p:spPr>
          <a:xfrm>
            <a:off x="1417364" y="1676106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3" name="円/楕円 52"/>
          <p:cNvSpPr/>
          <p:nvPr/>
        </p:nvSpPr>
        <p:spPr>
          <a:xfrm>
            <a:off x="1661409" y="2657944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4" name="円/楕円 53"/>
          <p:cNvSpPr/>
          <p:nvPr/>
        </p:nvSpPr>
        <p:spPr>
          <a:xfrm>
            <a:off x="1769421" y="4530152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6" name="円/楕円 55"/>
          <p:cNvSpPr/>
          <p:nvPr/>
        </p:nvSpPr>
        <p:spPr>
          <a:xfrm>
            <a:off x="3141650" y="2081880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7" name="円/楕円 56"/>
          <p:cNvSpPr/>
          <p:nvPr/>
        </p:nvSpPr>
        <p:spPr>
          <a:xfrm>
            <a:off x="3064811" y="2751628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8" name="円/楕円 57"/>
          <p:cNvSpPr/>
          <p:nvPr/>
        </p:nvSpPr>
        <p:spPr>
          <a:xfrm>
            <a:off x="3693560" y="2441225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9" name="円/楕円 58"/>
          <p:cNvSpPr/>
          <p:nvPr/>
        </p:nvSpPr>
        <p:spPr>
          <a:xfrm>
            <a:off x="3635896" y="1688756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60" name="円/楕円 59"/>
          <p:cNvSpPr/>
          <p:nvPr/>
        </p:nvSpPr>
        <p:spPr>
          <a:xfrm>
            <a:off x="3022565" y="4501878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63" name="円/楕円 62"/>
          <p:cNvSpPr/>
          <p:nvPr/>
        </p:nvSpPr>
        <p:spPr>
          <a:xfrm>
            <a:off x="4948224" y="1682200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64" name="円/楕円 63"/>
          <p:cNvSpPr/>
          <p:nvPr/>
        </p:nvSpPr>
        <p:spPr>
          <a:xfrm>
            <a:off x="5436096" y="1946435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65" name="円/楕円 64"/>
          <p:cNvSpPr/>
          <p:nvPr/>
        </p:nvSpPr>
        <p:spPr>
          <a:xfrm>
            <a:off x="5601916" y="3234008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69" name="円/楕円 68"/>
          <p:cNvSpPr/>
          <p:nvPr/>
        </p:nvSpPr>
        <p:spPr>
          <a:xfrm>
            <a:off x="7011675" y="3311695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70" name="円/楕円 69"/>
          <p:cNvSpPr/>
          <p:nvPr/>
        </p:nvSpPr>
        <p:spPr>
          <a:xfrm>
            <a:off x="7344308" y="3022230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71" name="円/楕円 70"/>
          <p:cNvSpPr/>
          <p:nvPr/>
        </p:nvSpPr>
        <p:spPr>
          <a:xfrm>
            <a:off x="7452320" y="2568550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72" name="円/楕円 71"/>
          <p:cNvSpPr/>
          <p:nvPr/>
        </p:nvSpPr>
        <p:spPr>
          <a:xfrm>
            <a:off x="6740245" y="2382851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73" name="円/楕円 72"/>
          <p:cNvSpPr/>
          <p:nvPr/>
        </p:nvSpPr>
        <p:spPr>
          <a:xfrm>
            <a:off x="7452320" y="1721840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74" name="円/楕円 73"/>
          <p:cNvSpPr/>
          <p:nvPr/>
        </p:nvSpPr>
        <p:spPr>
          <a:xfrm>
            <a:off x="6804248" y="1937864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正方形/長方形 76"/>
          <p:cNvSpPr/>
          <p:nvPr/>
        </p:nvSpPr>
        <p:spPr>
          <a:xfrm>
            <a:off x="1068854" y="1627735"/>
            <a:ext cx="1008112" cy="9687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正方形/長方形 77"/>
          <p:cNvSpPr/>
          <p:nvPr/>
        </p:nvSpPr>
        <p:spPr>
          <a:xfrm>
            <a:off x="2966474" y="1634089"/>
            <a:ext cx="1008112" cy="756159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正方形/長方形 78"/>
          <p:cNvSpPr/>
          <p:nvPr/>
        </p:nvSpPr>
        <p:spPr>
          <a:xfrm>
            <a:off x="4820889" y="1624486"/>
            <a:ext cx="1008112" cy="6185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正方形/長方形 79"/>
          <p:cNvSpPr/>
          <p:nvPr/>
        </p:nvSpPr>
        <p:spPr>
          <a:xfrm>
            <a:off x="6702933" y="1631834"/>
            <a:ext cx="1104881" cy="6185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右矢印 87"/>
          <p:cNvSpPr/>
          <p:nvPr/>
        </p:nvSpPr>
        <p:spPr>
          <a:xfrm>
            <a:off x="2192323" y="1838333"/>
            <a:ext cx="658830" cy="21602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右矢印 88"/>
          <p:cNvSpPr/>
          <p:nvPr/>
        </p:nvSpPr>
        <p:spPr>
          <a:xfrm>
            <a:off x="4075901" y="1828403"/>
            <a:ext cx="658830" cy="21602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0" name="右矢印 89"/>
          <p:cNvSpPr/>
          <p:nvPr/>
        </p:nvSpPr>
        <p:spPr>
          <a:xfrm>
            <a:off x="5936566" y="1850847"/>
            <a:ext cx="658830" cy="21602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3" name="曲線コネクタ 92"/>
          <p:cNvCxnSpPr>
            <a:stCxn id="77" idx="0"/>
            <a:endCxn id="78" idx="0"/>
          </p:cNvCxnSpPr>
          <p:nvPr/>
        </p:nvCxnSpPr>
        <p:spPr>
          <a:xfrm rot="16200000" flipH="1">
            <a:off x="2518543" y="682102"/>
            <a:ext cx="6354" cy="1897620"/>
          </a:xfrm>
          <a:prstGeom prst="curvedConnector3">
            <a:avLst>
              <a:gd name="adj1" fmla="val -3597734"/>
            </a:avLst>
          </a:prstGeom>
          <a:ln>
            <a:headEnd type="triangle"/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1" name="テキスト ボックス 90"/>
          <p:cNvSpPr txBox="1"/>
          <p:nvPr/>
        </p:nvSpPr>
        <p:spPr>
          <a:xfrm>
            <a:off x="179512" y="1049050"/>
            <a:ext cx="4768712" cy="338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1600" dirty="0" smtClean="0"/>
              <a:t>代表コード片の文字列としての類似度が一定値以上</a:t>
            </a:r>
            <a:endParaRPr kumimoji="1" lang="ja-JP" altLang="en-US" sz="1600" dirty="0"/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385192" y="5661248"/>
            <a:ext cx="829126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コード</a:t>
            </a:r>
            <a:r>
              <a:rPr lang="ja-JP" altLang="en-US" dirty="0"/>
              <a:t>片</a:t>
            </a:r>
            <a:r>
              <a:rPr lang="ja-JP" altLang="en-US" dirty="0" smtClean="0"/>
              <a:t>の文字列が大きく変わるような修正が加えられた場合，追跡に失敗する</a:t>
            </a:r>
            <a:endParaRPr kumimoji="1" lang="ja-JP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132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3"/>
    </mc:Choice>
    <mc:Fallback xmlns="">
      <p:transition spd="slow" advTm="8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0" grpId="0" animBg="1"/>
      <p:bldP spid="24" grpId="0" animBg="1"/>
      <p:bldP spid="32" grpId="0"/>
      <p:bldP spid="34" grpId="0" animBg="1"/>
      <p:bldP spid="35" grpId="0" animBg="1"/>
      <p:bldP spid="36" grpId="0" animBg="1"/>
      <p:bldP spid="77" grpId="0" animBg="1"/>
      <p:bldP spid="78" grpId="0" animBg="1"/>
      <p:bldP spid="79" grpId="0" animBg="1"/>
      <p:bldP spid="80" grpId="0" animBg="1"/>
      <p:bldP spid="88" grpId="0" animBg="1"/>
      <p:bldP spid="89" grpId="0" animBg="1"/>
      <p:bldP spid="90" grpId="0" animBg="1"/>
      <p:bldP spid="91" grpId="0" animBg="1"/>
      <p:bldP spid="9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修正</a:t>
            </a:r>
            <a:r>
              <a:rPr lang="ja-JP" altLang="en-US" dirty="0"/>
              <a:t>情報</a:t>
            </a:r>
            <a:r>
              <a:rPr lang="ja-JP" altLang="en-US" dirty="0" smtClean="0"/>
              <a:t>を用いた追跡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12</a:t>
            </a:fld>
            <a:endParaRPr kumimoji="1" lang="ja-JP" altLang="en-US"/>
          </a:p>
        </p:txBody>
      </p:sp>
      <p:sp useBgFill="1">
        <p:nvSpPr>
          <p:cNvPr id="7" name="円/楕円 6"/>
          <p:cNvSpPr/>
          <p:nvPr/>
        </p:nvSpPr>
        <p:spPr>
          <a:xfrm>
            <a:off x="1511660" y="3336939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8" name="円/楕円 7"/>
          <p:cNvSpPr/>
          <p:nvPr/>
        </p:nvSpPr>
        <p:spPr>
          <a:xfrm>
            <a:off x="1223628" y="3736986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9" name="円/楕円 8"/>
          <p:cNvSpPr/>
          <p:nvPr/>
        </p:nvSpPr>
        <p:spPr>
          <a:xfrm>
            <a:off x="1727684" y="3793796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0" name="円/楕円 9"/>
          <p:cNvSpPr/>
          <p:nvPr/>
        </p:nvSpPr>
        <p:spPr>
          <a:xfrm>
            <a:off x="3369524" y="3158488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1" name="円/楕円 10"/>
          <p:cNvSpPr/>
          <p:nvPr/>
        </p:nvSpPr>
        <p:spPr>
          <a:xfrm>
            <a:off x="3081492" y="3558535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2" name="円/楕円 11"/>
          <p:cNvSpPr/>
          <p:nvPr/>
        </p:nvSpPr>
        <p:spPr>
          <a:xfrm>
            <a:off x="3585548" y="3615345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3" name="円/楕円 12"/>
          <p:cNvSpPr/>
          <p:nvPr/>
        </p:nvSpPr>
        <p:spPr>
          <a:xfrm>
            <a:off x="3297516" y="4022584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2958992" y="3012903"/>
            <a:ext cx="1008112" cy="1404156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5" name="円/楕円 14"/>
          <p:cNvSpPr/>
          <p:nvPr/>
        </p:nvSpPr>
        <p:spPr>
          <a:xfrm>
            <a:off x="5007634" y="2490863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6" name="円/楕円 15"/>
          <p:cNvSpPr/>
          <p:nvPr/>
        </p:nvSpPr>
        <p:spPr>
          <a:xfrm>
            <a:off x="5439682" y="2706887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4827614" y="2346847"/>
            <a:ext cx="1008112" cy="81515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8" name="円/楕円 17"/>
          <p:cNvSpPr/>
          <p:nvPr/>
        </p:nvSpPr>
        <p:spPr>
          <a:xfrm>
            <a:off x="4959263" y="3960002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9" name="円/楕円 18"/>
          <p:cNvSpPr/>
          <p:nvPr/>
        </p:nvSpPr>
        <p:spPr>
          <a:xfrm>
            <a:off x="5169868" y="4415630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4827614" y="3738064"/>
            <a:ext cx="1008112" cy="110318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21" name="円/楕円 20"/>
          <p:cNvSpPr/>
          <p:nvPr/>
        </p:nvSpPr>
        <p:spPr>
          <a:xfrm>
            <a:off x="6809667" y="3915306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22" name="円/楕円 21"/>
          <p:cNvSpPr/>
          <p:nvPr/>
        </p:nvSpPr>
        <p:spPr>
          <a:xfrm>
            <a:off x="7020272" y="4370934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23" name="円/楕円 22"/>
          <p:cNvSpPr/>
          <p:nvPr/>
        </p:nvSpPr>
        <p:spPr>
          <a:xfrm>
            <a:off x="7452320" y="4478946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/>
        </p:nvSpPr>
        <p:spPr>
          <a:xfrm>
            <a:off x="6696236" y="3738064"/>
            <a:ext cx="1116124" cy="110318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25" name="円/楕円 24"/>
          <p:cNvSpPr/>
          <p:nvPr/>
        </p:nvSpPr>
        <p:spPr>
          <a:xfrm>
            <a:off x="5076056" y="1127083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306391" y="1050210"/>
            <a:ext cx="1749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：コード片</a:t>
            </a:r>
            <a:endParaRPr kumimoji="1" lang="ja-JP" altLang="en-US" dirty="0"/>
          </a:p>
        </p:txBody>
      </p:sp>
      <p:grpSp>
        <p:nvGrpSpPr>
          <p:cNvPr id="27" name="グループ化 26"/>
          <p:cNvGrpSpPr/>
          <p:nvPr/>
        </p:nvGrpSpPr>
        <p:grpSpPr>
          <a:xfrm>
            <a:off x="6864480" y="996912"/>
            <a:ext cx="383526" cy="475928"/>
            <a:chOff x="982358" y="2672916"/>
            <a:chExt cx="1008112" cy="1404156"/>
          </a:xfrm>
        </p:grpSpPr>
        <p:sp>
          <p:nvSpPr>
            <p:cNvPr id="28" name="正方形/長方形 27"/>
            <p:cNvSpPr/>
            <p:nvPr/>
          </p:nvSpPr>
          <p:spPr>
            <a:xfrm>
              <a:off x="982358" y="2672916"/>
              <a:ext cx="1008112" cy="14041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 useBgFill="1">
          <p:nvSpPr>
            <p:cNvPr id="29" name="円/楕円 28"/>
            <p:cNvSpPr/>
            <p:nvPr/>
          </p:nvSpPr>
          <p:spPr>
            <a:xfrm>
              <a:off x="1403648" y="2996952"/>
              <a:ext cx="216024" cy="216024"/>
            </a:xfrm>
            <a:prstGeom prst="ellips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 useBgFill="1">
          <p:nvSpPr>
            <p:cNvPr id="30" name="円/楕円 29"/>
            <p:cNvSpPr/>
            <p:nvPr/>
          </p:nvSpPr>
          <p:spPr>
            <a:xfrm>
              <a:off x="1115616" y="3396999"/>
              <a:ext cx="216024" cy="216024"/>
            </a:xfrm>
            <a:prstGeom prst="ellips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 useBgFill="1">
          <p:nvSpPr>
            <p:cNvPr id="31" name="円/楕円 30"/>
            <p:cNvSpPr/>
            <p:nvPr/>
          </p:nvSpPr>
          <p:spPr>
            <a:xfrm>
              <a:off x="1619672" y="3453809"/>
              <a:ext cx="216024" cy="216024"/>
            </a:xfrm>
            <a:prstGeom prst="ellips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2" name="テキスト ボックス 31"/>
          <p:cNvSpPr txBox="1"/>
          <p:nvPr/>
        </p:nvSpPr>
        <p:spPr>
          <a:xfrm>
            <a:off x="7286644" y="1049013"/>
            <a:ext cx="1749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：コードクローン</a:t>
            </a:r>
            <a:endParaRPr kumimoji="1" lang="ja-JP" altLang="en-US" dirty="0"/>
          </a:p>
        </p:txBody>
      </p:sp>
      <p:sp>
        <p:nvSpPr>
          <p:cNvPr id="34" name="右矢印 33"/>
          <p:cNvSpPr/>
          <p:nvPr/>
        </p:nvSpPr>
        <p:spPr>
          <a:xfrm rot="18987635">
            <a:off x="4024877" y="3019323"/>
            <a:ext cx="810531" cy="216024"/>
          </a:xfrm>
          <a:prstGeom prst="rightArrow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右矢印 34"/>
          <p:cNvSpPr/>
          <p:nvPr/>
        </p:nvSpPr>
        <p:spPr>
          <a:xfrm rot="1048448">
            <a:off x="4056815" y="4050348"/>
            <a:ext cx="729641" cy="216024"/>
          </a:xfrm>
          <a:prstGeom prst="rightArrow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右矢印 35"/>
          <p:cNvSpPr/>
          <p:nvPr/>
        </p:nvSpPr>
        <p:spPr>
          <a:xfrm>
            <a:off x="5936566" y="4199606"/>
            <a:ext cx="658830" cy="216024"/>
          </a:xfrm>
          <a:prstGeom prst="rightArrow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074599" y="4973106"/>
            <a:ext cx="1090145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Rev. </a:t>
            </a:r>
            <a:r>
              <a:rPr kumimoji="1" lang="en-US" altLang="ja-JP" sz="2000" i="1" dirty="0" smtClean="0"/>
              <a:t>r</a:t>
            </a:r>
            <a:endParaRPr kumimoji="1" lang="ja-JP" altLang="en-US" sz="2000" i="1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917975" y="4973106"/>
            <a:ext cx="1090145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Rev. </a:t>
            </a:r>
            <a:r>
              <a:rPr kumimoji="1" lang="en-US" altLang="ja-JP" sz="2000" i="1" dirty="0" smtClean="0"/>
              <a:t>r+1</a:t>
            </a:r>
            <a:endParaRPr kumimoji="1" lang="ja-JP" altLang="en-US" sz="2000" i="1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4786597" y="4971320"/>
            <a:ext cx="1090145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Rev. </a:t>
            </a:r>
            <a:r>
              <a:rPr kumimoji="1" lang="en-US" altLang="ja-JP" sz="2000" i="1" dirty="0" smtClean="0"/>
              <a:t>r+2</a:t>
            </a:r>
            <a:endParaRPr kumimoji="1" lang="ja-JP" altLang="en-US" sz="2000" i="1" dirty="0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702933" y="4962200"/>
            <a:ext cx="1090145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Rev. </a:t>
            </a:r>
            <a:r>
              <a:rPr kumimoji="1" lang="en-US" altLang="ja-JP" sz="2000" i="1" dirty="0" smtClean="0"/>
              <a:t>r+3</a:t>
            </a:r>
            <a:endParaRPr kumimoji="1" lang="ja-JP" altLang="en-US" sz="2000" i="1" dirty="0"/>
          </a:p>
        </p:txBody>
      </p:sp>
      <p:sp useBgFill="1">
        <p:nvSpPr>
          <p:cNvPr id="50" name="円/楕円 49"/>
          <p:cNvSpPr/>
          <p:nvPr/>
        </p:nvSpPr>
        <p:spPr>
          <a:xfrm>
            <a:off x="1201340" y="2332132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1" name="円/楕円 50"/>
          <p:cNvSpPr/>
          <p:nvPr/>
        </p:nvSpPr>
        <p:spPr>
          <a:xfrm>
            <a:off x="1804059" y="2015433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2" name="円/楕円 51"/>
          <p:cNvSpPr/>
          <p:nvPr/>
        </p:nvSpPr>
        <p:spPr>
          <a:xfrm>
            <a:off x="1417364" y="1676106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3" name="円/楕円 52"/>
          <p:cNvSpPr/>
          <p:nvPr/>
        </p:nvSpPr>
        <p:spPr>
          <a:xfrm>
            <a:off x="1661409" y="2657944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4" name="円/楕円 53"/>
          <p:cNvSpPr/>
          <p:nvPr/>
        </p:nvSpPr>
        <p:spPr>
          <a:xfrm>
            <a:off x="1769421" y="4530152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6" name="円/楕円 55"/>
          <p:cNvSpPr/>
          <p:nvPr/>
        </p:nvSpPr>
        <p:spPr>
          <a:xfrm>
            <a:off x="3141650" y="2081880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7" name="円/楕円 56"/>
          <p:cNvSpPr/>
          <p:nvPr/>
        </p:nvSpPr>
        <p:spPr>
          <a:xfrm>
            <a:off x="3064811" y="2751628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8" name="円/楕円 57"/>
          <p:cNvSpPr/>
          <p:nvPr/>
        </p:nvSpPr>
        <p:spPr>
          <a:xfrm>
            <a:off x="3693560" y="2441225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9" name="円/楕円 58"/>
          <p:cNvSpPr/>
          <p:nvPr/>
        </p:nvSpPr>
        <p:spPr>
          <a:xfrm>
            <a:off x="3635896" y="1688756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60" name="円/楕円 59"/>
          <p:cNvSpPr/>
          <p:nvPr/>
        </p:nvSpPr>
        <p:spPr>
          <a:xfrm>
            <a:off x="3022565" y="4501878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63" name="円/楕円 62"/>
          <p:cNvSpPr/>
          <p:nvPr/>
        </p:nvSpPr>
        <p:spPr>
          <a:xfrm>
            <a:off x="4948224" y="1682200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64" name="円/楕円 63"/>
          <p:cNvSpPr/>
          <p:nvPr/>
        </p:nvSpPr>
        <p:spPr>
          <a:xfrm>
            <a:off x="5436096" y="1946435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65" name="円/楕円 64"/>
          <p:cNvSpPr/>
          <p:nvPr/>
        </p:nvSpPr>
        <p:spPr>
          <a:xfrm>
            <a:off x="5601916" y="3234008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69" name="円/楕円 68"/>
          <p:cNvSpPr/>
          <p:nvPr/>
        </p:nvSpPr>
        <p:spPr>
          <a:xfrm>
            <a:off x="7011675" y="3311695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70" name="円/楕円 69"/>
          <p:cNvSpPr/>
          <p:nvPr/>
        </p:nvSpPr>
        <p:spPr>
          <a:xfrm>
            <a:off x="7344308" y="3022230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71" name="円/楕円 70"/>
          <p:cNvSpPr/>
          <p:nvPr/>
        </p:nvSpPr>
        <p:spPr>
          <a:xfrm>
            <a:off x="7452320" y="2568550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72" name="円/楕円 71"/>
          <p:cNvSpPr/>
          <p:nvPr/>
        </p:nvSpPr>
        <p:spPr>
          <a:xfrm>
            <a:off x="6740245" y="2382851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73" name="円/楕円 72"/>
          <p:cNvSpPr/>
          <p:nvPr/>
        </p:nvSpPr>
        <p:spPr>
          <a:xfrm>
            <a:off x="7452320" y="1721840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74" name="円/楕円 73"/>
          <p:cNvSpPr/>
          <p:nvPr/>
        </p:nvSpPr>
        <p:spPr>
          <a:xfrm>
            <a:off x="6804248" y="1937864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正方形/長方形 76"/>
          <p:cNvSpPr/>
          <p:nvPr/>
        </p:nvSpPr>
        <p:spPr>
          <a:xfrm>
            <a:off x="1068854" y="1627735"/>
            <a:ext cx="1008112" cy="9687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正方形/長方形 77"/>
          <p:cNvSpPr/>
          <p:nvPr/>
        </p:nvSpPr>
        <p:spPr>
          <a:xfrm>
            <a:off x="2966474" y="1634089"/>
            <a:ext cx="1008112" cy="756159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正方形/長方形 78"/>
          <p:cNvSpPr/>
          <p:nvPr/>
        </p:nvSpPr>
        <p:spPr>
          <a:xfrm>
            <a:off x="4820889" y="1624486"/>
            <a:ext cx="1008112" cy="61852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正方形/長方形 79"/>
          <p:cNvSpPr/>
          <p:nvPr/>
        </p:nvSpPr>
        <p:spPr>
          <a:xfrm>
            <a:off x="6702933" y="1631834"/>
            <a:ext cx="1104881" cy="61852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右矢印 87"/>
          <p:cNvSpPr/>
          <p:nvPr/>
        </p:nvSpPr>
        <p:spPr>
          <a:xfrm>
            <a:off x="2192323" y="1838333"/>
            <a:ext cx="658830" cy="21602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右矢印 88"/>
          <p:cNvSpPr/>
          <p:nvPr/>
        </p:nvSpPr>
        <p:spPr>
          <a:xfrm>
            <a:off x="4075901" y="1828403"/>
            <a:ext cx="658830" cy="21602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0" name="右矢印 89"/>
          <p:cNvSpPr/>
          <p:nvPr/>
        </p:nvSpPr>
        <p:spPr>
          <a:xfrm>
            <a:off x="5936566" y="1850847"/>
            <a:ext cx="658830" cy="21602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2113384" y="5467057"/>
            <a:ext cx="490688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コード片が大きく移動した場合に追跡に失敗する</a:t>
            </a:r>
            <a:endParaRPr kumimoji="1" lang="ja-JP" altLang="en-US" dirty="0"/>
          </a:p>
        </p:txBody>
      </p:sp>
      <p:cxnSp>
        <p:nvCxnSpPr>
          <p:cNvPr id="67" name="曲線コネクタ 66"/>
          <p:cNvCxnSpPr>
            <a:stCxn id="50" idx="6"/>
          </p:cNvCxnSpPr>
          <p:nvPr/>
        </p:nvCxnSpPr>
        <p:spPr>
          <a:xfrm>
            <a:off x="1417364" y="2440144"/>
            <a:ext cx="1354436" cy="217105"/>
          </a:xfrm>
          <a:prstGeom prst="curvedConnector3">
            <a:avLst/>
          </a:prstGeom>
          <a:ln>
            <a:solidFill>
              <a:schemeClr val="accent5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曲線コネクタ 75"/>
          <p:cNvCxnSpPr>
            <a:stCxn id="52" idx="6"/>
            <a:endCxn id="59" idx="2"/>
          </p:cNvCxnSpPr>
          <p:nvPr/>
        </p:nvCxnSpPr>
        <p:spPr>
          <a:xfrm>
            <a:off x="1633388" y="1784118"/>
            <a:ext cx="2002508" cy="1265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曲線コネクタ 80"/>
          <p:cNvCxnSpPr>
            <a:stCxn id="51" idx="6"/>
            <a:endCxn id="56" idx="2"/>
          </p:cNvCxnSpPr>
          <p:nvPr/>
        </p:nvCxnSpPr>
        <p:spPr>
          <a:xfrm>
            <a:off x="2020083" y="2123445"/>
            <a:ext cx="1121567" cy="66447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曲線コネクタ 81"/>
          <p:cNvCxnSpPr>
            <a:stCxn id="59" idx="6"/>
            <a:endCxn id="63" idx="2"/>
          </p:cNvCxnSpPr>
          <p:nvPr/>
        </p:nvCxnSpPr>
        <p:spPr>
          <a:xfrm flipV="1">
            <a:off x="3851920" y="1790212"/>
            <a:ext cx="1096304" cy="655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曲線コネクタ 82"/>
          <p:cNvCxnSpPr>
            <a:stCxn id="56" idx="6"/>
            <a:endCxn id="64" idx="2"/>
          </p:cNvCxnSpPr>
          <p:nvPr/>
        </p:nvCxnSpPr>
        <p:spPr>
          <a:xfrm flipV="1">
            <a:off x="3357674" y="2054447"/>
            <a:ext cx="2078422" cy="135445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曲線コネクタ 83"/>
          <p:cNvCxnSpPr>
            <a:stCxn id="64" idx="5"/>
            <a:endCxn id="74" idx="2"/>
          </p:cNvCxnSpPr>
          <p:nvPr/>
        </p:nvCxnSpPr>
        <p:spPr>
          <a:xfrm rot="5400000" flipH="1" flipV="1">
            <a:off x="6169892" y="1496468"/>
            <a:ext cx="84947" cy="1183764"/>
          </a:xfrm>
          <a:prstGeom prst="curvedConnector4">
            <a:avLst>
              <a:gd name="adj1" fmla="val -79845"/>
              <a:gd name="adj2" fmla="val 7934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曲線コネクタ 91"/>
          <p:cNvCxnSpPr>
            <a:stCxn id="63" idx="6"/>
            <a:endCxn id="73" idx="2"/>
          </p:cNvCxnSpPr>
          <p:nvPr/>
        </p:nvCxnSpPr>
        <p:spPr>
          <a:xfrm>
            <a:off x="5164248" y="1790212"/>
            <a:ext cx="2288072" cy="3964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テキスト ボックス 94"/>
          <p:cNvSpPr txBox="1"/>
          <p:nvPr/>
        </p:nvSpPr>
        <p:spPr>
          <a:xfrm>
            <a:off x="2113384" y="5939988"/>
            <a:ext cx="490688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開始時点以降に出現したコードクローンは対象外</a:t>
            </a:r>
            <a:endParaRPr kumimoji="1" lang="ja-JP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666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7"/>
    </mc:Choice>
    <mc:Fallback xmlns="">
      <p:transition spd="slow" advTm="13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3" grpId="0" animBg="1"/>
      <p:bldP spid="64" grpId="0" animBg="1"/>
      <p:bldP spid="65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7" grpId="0" animBg="1"/>
      <p:bldP spid="78" grpId="0" animBg="1"/>
      <p:bldP spid="79" grpId="0" animBg="1"/>
      <p:bldP spid="80" grpId="0" animBg="1"/>
      <p:bldP spid="88" grpId="0" animBg="1"/>
      <p:bldP spid="89" grpId="0" animBg="1"/>
      <p:bldP spid="90" grpId="0" animBg="1"/>
      <p:bldP spid="94" grpId="0" animBg="1"/>
      <p:bldP spid="9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コード片の対応付けによる追跡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13</a:t>
            </a:fld>
            <a:endParaRPr kumimoji="1" lang="ja-JP" altLang="en-US"/>
          </a:p>
        </p:txBody>
      </p:sp>
      <p:sp useBgFill="1">
        <p:nvSpPr>
          <p:cNvPr id="7" name="円/楕円 6"/>
          <p:cNvSpPr/>
          <p:nvPr/>
        </p:nvSpPr>
        <p:spPr>
          <a:xfrm>
            <a:off x="1511660" y="3336939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8" name="円/楕円 7"/>
          <p:cNvSpPr/>
          <p:nvPr/>
        </p:nvSpPr>
        <p:spPr>
          <a:xfrm>
            <a:off x="1223628" y="3736986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9" name="円/楕円 8"/>
          <p:cNvSpPr/>
          <p:nvPr/>
        </p:nvSpPr>
        <p:spPr>
          <a:xfrm>
            <a:off x="1727684" y="3793796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0" name="円/楕円 9"/>
          <p:cNvSpPr/>
          <p:nvPr/>
        </p:nvSpPr>
        <p:spPr>
          <a:xfrm>
            <a:off x="3369524" y="3158488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1" name="円/楕円 10"/>
          <p:cNvSpPr/>
          <p:nvPr/>
        </p:nvSpPr>
        <p:spPr>
          <a:xfrm>
            <a:off x="3081492" y="3558535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2" name="円/楕円 11"/>
          <p:cNvSpPr/>
          <p:nvPr/>
        </p:nvSpPr>
        <p:spPr>
          <a:xfrm>
            <a:off x="3585548" y="3615345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3" name="円/楕円 12"/>
          <p:cNvSpPr/>
          <p:nvPr/>
        </p:nvSpPr>
        <p:spPr>
          <a:xfrm>
            <a:off x="3297516" y="4022584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2958992" y="3012903"/>
            <a:ext cx="1008112" cy="14041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5" name="円/楕円 14"/>
          <p:cNvSpPr/>
          <p:nvPr/>
        </p:nvSpPr>
        <p:spPr>
          <a:xfrm>
            <a:off x="5007634" y="2490863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6" name="円/楕円 15"/>
          <p:cNvSpPr/>
          <p:nvPr/>
        </p:nvSpPr>
        <p:spPr>
          <a:xfrm>
            <a:off x="5439682" y="2706887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4827614" y="2346847"/>
            <a:ext cx="1008112" cy="81515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8" name="円/楕円 17"/>
          <p:cNvSpPr/>
          <p:nvPr/>
        </p:nvSpPr>
        <p:spPr>
          <a:xfrm>
            <a:off x="4959263" y="3960002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9" name="円/楕円 18"/>
          <p:cNvSpPr/>
          <p:nvPr/>
        </p:nvSpPr>
        <p:spPr>
          <a:xfrm>
            <a:off x="5169868" y="4415630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4827614" y="3738064"/>
            <a:ext cx="1008112" cy="110318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21" name="円/楕円 20"/>
          <p:cNvSpPr/>
          <p:nvPr/>
        </p:nvSpPr>
        <p:spPr>
          <a:xfrm>
            <a:off x="6809667" y="3915306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22" name="円/楕円 21"/>
          <p:cNvSpPr/>
          <p:nvPr/>
        </p:nvSpPr>
        <p:spPr>
          <a:xfrm>
            <a:off x="7020272" y="4370934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23" name="円/楕円 22"/>
          <p:cNvSpPr/>
          <p:nvPr/>
        </p:nvSpPr>
        <p:spPr>
          <a:xfrm>
            <a:off x="7452320" y="4478946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/>
        </p:nvSpPr>
        <p:spPr>
          <a:xfrm>
            <a:off x="6696236" y="3738064"/>
            <a:ext cx="1116124" cy="110318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25" name="円/楕円 24"/>
          <p:cNvSpPr/>
          <p:nvPr/>
        </p:nvSpPr>
        <p:spPr>
          <a:xfrm>
            <a:off x="5076056" y="1127083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306391" y="1050210"/>
            <a:ext cx="1749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：コード片</a:t>
            </a:r>
            <a:endParaRPr kumimoji="1" lang="ja-JP" altLang="en-US" dirty="0"/>
          </a:p>
        </p:txBody>
      </p:sp>
      <p:grpSp>
        <p:nvGrpSpPr>
          <p:cNvPr id="27" name="グループ化 26"/>
          <p:cNvGrpSpPr/>
          <p:nvPr/>
        </p:nvGrpSpPr>
        <p:grpSpPr>
          <a:xfrm>
            <a:off x="6864480" y="996912"/>
            <a:ext cx="383526" cy="475928"/>
            <a:chOff x="982358" y="2672916"/>
            <a:chExt cx="1008112" cy="1404156"/>
          </a:xfrm>
        </p:grpSpPr>
        <p:sp>
          <p:nvSpPr>
            <p:cNvPr id="28" name="正方形/長方形 27"/>
            <p:cNvSpPr/>
            <p:nvPr/>
          </p:nvSpPr>
          <p:spPr>
            <a:xfrm>
              <a:off x="982358" y="2672916"/>
              <a:ext cx="1008112" cy="14041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 useBgFill="1">
          <p:nvSpPr>
            <p:cNvPr id="29" name="円/楕円 28"/>
            <p:cNvSpPr/>
            <p:nvPr/>
          </p:nvSpPr>
          <p:spPr>
            <a:xfrm>
              <a:off x="1403648" y="2996952"/>
              <a:ext cx="216024" cy="216024"/>
            </a:xfrm>
            <a:prstGeom prst="ellips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 useBgFill="1">
          <p:nvSpPr>
            <p:cNvPr id="30" name="円/楕円 29"/>
            <p:cNvSpPr/>
            <p:nvPr/>
          </p:nvSpPr>
          <p:spPr>
            <a:xfrm>
              <a:off x="1115616" y="3396999"/>
              <a:ext cx="216024" cy="216024"/>
            </a:xfrm>
            <a:prstGeom prst="ellips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 useBgFill="1">
          <p:nvSpPr>
            <p:cNvPr id="31" name="円/楕円 30"/>
            <p:cNvSpPr/>
            <p:nvPr/>
          </p:nvSpPr>
          <p:spPr>
            <a:xfrm>
              <a:off x="1619672" y="3453809"/>
              <a:ext cx="216024" cy="216024"/>
            </a:xfrm>
            <a:prstGeom prst="ellipse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2" name="テキスト ボックス 31"/>
          <p:cNvSpPr txBox="1"/>
          <p:nvPr/>
        </p:nvSpPr>
        <p:spPr>
          <a:xfrm>
            <a:off x="7286644" y="1049013"/>
            <a:ext cx="1749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：コードクローン</a:t>
            </a:r>
            <a:endParaRPr kumimoji="1" lang="ja-JP" altLang="en-US" dirty="0"/>
          </a:p>
        </p:txBody>
      </p:sp>
      <p:sp>
        <p:nvSpPr>
          <p:cNvPr id="34" name="右矢印 33"/>
          <p:cNvSpPr/>
          <p:nvPr/>
        </p:nvSpPr>
        <p:spPr>
          <a:xfrm rot="18987635">
            <a:off x="4024877" y="3019323"/>
            <a:ext cx="810531" cy="21602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右矢印 34"/>
          <p:cNvSpPr/>
          <p:nvPr/>
        </p:nvSpPr>
        <p:spPr>
          <a:xfrm rot="1048448">
            <a:off x="4056815" y="4050348"/>
            <a:ext cx="729641" cy="21602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右矢印 35"/>
          <p:cNvSpPr/>
          <p:nvPr/>
        </p:nvSpPr>
        <p:spPr>
          <a:xfrm>
            <a:off x="5936566" y="4199606"/>
            <a:ext cx="658830" cy="21602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074599" y="4973106"/>
            <a:ext cx="1090145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Rev. </a:t>
            </a:r>
            <a:r>
              <a:rPr kumimoji="1" lang="en-US" altLang="ja-JP" sz="2000" i="1" dirty="0" smtClean="0"/>
              <a:t>r</a:t>
            </a:r>
            <a:endParaRPr kumimoji="1" lang="ja-JP" altLang="en-US" sz="2000" i="1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917975" y="4973106"/>
            <a:ext cx="1090145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Rev. </a:t>
            </a:r>
            <a:r>
              <a:rPr kumimoji="1" lang="en-US" altLang="ja-JP" sz="2000" i="1" dirty="0" smtClean="0"/>
              <a:t>r+1</a:t>
            </a:r>
            <a:endParaRPr kumimoji="1" lang="ja-JP" altLang="en-US" sz="2000" i="1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4786597" y="4971320"/>
            <a:ext cx="1090145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Rev. </a:t>
            </a:r>
            <a:r>
              <a:rPr kumimoji="1" lang="en-US" altLang="ja-JP" sz="2000" i="1" dirty="0" smtClean="0"/>
              <a:t>r+2</a:t>
            </a:r>
            <a:endParaRPr kumimoji="1" lang="ja-JP" altLang="en-US" sz="2000" i="1" dirty="0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702933" y="4962200"/>
            <a:ext cx="1090145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Rev. </a:t>
            </a:r>
            <a:r>
              <a:rPr kumimoji="1" lang="en-US" altLang="ja-JP" sz="2000" i="1" dirty="0" smtClean="0"/>
              <a:t>r+3</a:t>
            </a:r>
            <a:endParaRPr kumimoji="1" lang="ja-JP" altLang="en-US" sz="2000" i="1" dirty="0"/>
          </a:p>
        </p:txBody>
      </p:sp>
      <p:sp useBgFill="1">
        <p:nvSpPr>
          <p:cNvPr id="50" name="円/楕円 49"/>
          <p:cNvSpPr/>
          <p:nvPr/>
        </p:nvSpPr>
        <p:spPr>
          <a:xfrm>
            <a:off x="1201340" y="2332132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1" name="円/楕円 50"/>
          <p:cNvSpPr/>
          <p:nvPr/>
        </p:nvSpPr>
        <p:spPr>
          <a:xfrm>
            <a:off x="1804059" y="2015433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2" name="円/楕円 51"/>
          <p:cNvSpPr/>
          <p:nvPr/>
        </p:nvSpPr>
        <p:spPr>
          <a:xfrm>
            <a:off x="1417364" y="1676106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3" name="円/楕円 52"/>
          <p:cNvSpPr/>
          <p:nvPr/>
        </p:nvSpPr>
        <p:spPr>
          <a:xfrm>
            <a:off x="1661409" y="2657944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4" name="円/楕円 53"/>
          <p:cNvSpPr/>
          <p:nvPr/>
        </p:nvSpPr>
        <p:spPr>
          <a:xfrm>
            <a:off x="1769421" y="4530152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6" name="円/楕円 55"/>
          <p:cNvSpPr/>
          <p:nvPr/>
        </p:nvSpPr>
        <p:spPr>
          <a:xfrm>
            <a:off x="3141650" y="2081880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7" name="円/楕円 56"/>
          <p:cNvSpPr/>
          <p:nvPr/>
        </p:nvSpPr>
        <p:spPr>
          <a:xfrm>
            <a:off x="3064811" y="2751628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8" name="円/楕円 57"/>
          <p:cNvSpPr/>
          <p:nvPr/>
        </p:nvSpPr>
        <p:spPr>
          <a:xfrm>
            <a:off x="3693560" y="2441225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59" name="円/楕円 58"/>
          <p:cNvSpPr/>
          <p:nvPr/>
        </p:nvSpPr>
        <p:spPr>
          <a:xfrm>
            <a:off x="3635896" y="1688756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60" name="円/楕円 59"/>
          <p:cNvSpPr/>
          <p:nvPr/>
        </p:nvSpPr>
        <p:spPr>
          <a:xfrm>
            <a:off x="3022565" y="4501878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63" name="円/楕円 62"/>
          <p:cNvSpPr/>
          <p:nvPr/>
        </p:nvSpPr>
        <p:spPr>
          <a:xfrm>
            <a:off x="4948224" y="1682200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64" name="円/楕円 63"/>
          <p:cNvSpPr/>
          <p:nvPr/>
        </p:nvSpPr>
        <p:spPr>
          <a:xfrm>
            <a:off x="5436096" y="1946435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65" name="円/楕円 64"/>
          <p:cNvSpPr/>
          <p:nvPr/>
        </p:nvSpPr>
        <p:spPr>
          <a:xfrm>
            <a:off x="5601916" y="3234008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69" name="円/楕円 68"/>
          <p:cNvSpPr/>
          <p:nvPr/>
        </p:nvSpPr>
        <p:spPr>
          <a:xfrm>
            <a:off x="7011675" y="3311695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70" name="円/楕円 69"/>
          <p:cNvSpPr/>
          <p:nvPr/>
        </p:nvSpPr>
        <p:spPr>
          <a:xfrm>
            <a:off x="7344308" y="3022230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71" name="円/楕円 70"/>
          <p:cNvSpPr/>
          <p:nvPr/>
        </p:nvSpPr>
        <p:spPr>
          <a:xfrm>
            <a:off x="7452320" y="2568550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72" name="円/楕円 71"/>
          <p:cNvSpPr/>
          <p:nvPr/>
        </p:nvSpPr>
        <p:spPr>
          <a:xfrm>
            <a:off x="6740245" y="2382851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73" name="円/楕円 72"/>
          <p:cNvSpPr/>
          <p:nvPr/>
        </p:nvSpPr>
        <p:spPr>
          <a:xfrm>
            <a:off x="7452320" y="1721840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74" name="円/楕円 73"/>
          <p:cNvSpPr/>
          <p:nvPr/>
        </p:nvSpPr>
        <p:spPr>
          <a:xfrm>
            <a:off x="6804248" y="1937864"/>
            <a:ext cx="216024" cy="216024"/>
          </a:xfrm>
          <a:prstGeom prst="ellipse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正方形/長方形 76"/>
          <p:cNvSpPr/>
          <p:nvPr/>
        </p:nvSpPr>
        <p:spPr>
          <a:xfrm>
            <a:off x="1068854" y="1627735"/>
            <a:ext cx="1008112" cy="9687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正方形/長方形 77"/>
          <p:cNvSpPr/>
          <p:nvPr/>
        </p:nvSpPr>
        <p:spPr>
          <a:xfrm>
            <a:off x="2966474" y="1634089"/>
            <a:ext cx="1008112" cy="756159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正方形/長方形 78"/>
          <p:cNvSpPr/>
          <p:nvPr/>
        </p:nvSpPr>
        <p:spPr>
          <a:xfrm>
            <a:off x="4820889" y="1624486"/>
            <a:ext cx="1008112" cy="6185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正方形/長方形 79"/>
          <p:cNvSpPr/>
          <p:nvPr/>
        </p:nvSpPr>
        <p:spPr>
          <a:xfrm>
            <a:off x="6702933" y="1631834"/>
            <a:ext cx="1104881" cy="61852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右矢印 87"/>
          <p:cNvSpPr/>
          <p:nvPr/>
        </p:nvSpPr>
        <p:spPr>
          <a:xfrm>
            <a:off x="2192323" y="1838333"/>
            <a:ext cx="658830" cy="21602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右矢印 88"/>
          <p:cNvSpPr/>
          <p:nvPr/>
        </p:nvSpPr>
        <p:spPr>
          <a:xfrm>
            <a:off x="4075901" y="1828403"/>
            <a:ext cx="658830" cy="21602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0" name="右矢印 89"/>
          <p:cNvSpPr/>
          <p:nvPr/>
        </p:nvSpPr>
        <p:spPr>
          <a:xfrm>
            <a:off x="5936566" y="1850847"/>
            <a:ext cx="658830" cy="216024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7" name="曲線コネクタ 66"/>
          <p:cNvCxnSpPr>
            <a:stCxn id="52" idx="6"/>
            <a:endCxn id="59" idx="2"/>
          </p:cNvCxnSpPr>
          <p:nvPr/>
        </p:nvCxnSpPr>
        <p:spPr>
          <a:xfrm>
            <a:off x="1633388" y="1784118"/>
            <a:ext cx="2002508" cy="1265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曲線コネクタ 74"/>
          <p:cNvCxnSpPr>
            <a:stCxn id="51" idx="6"/>
            <a:endCxn id="56" idx="2"/>
          </p:cNvCxnSpPr>
          <p:nvPr/>
        </p:nvCxnSpPr>
        <p:spPr>
          <a:xfrm>
            <a:off x="2020083" y="2123445"/>
            <a:ext cx="1121567" cy="66447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曲線コネクタ 75"/>
          <p:cNvCxnSpPr>
            <a:stCxn id="59" idx="6"/>
            <a:endCxn id="63" idx="2"/>
          </p:cNvCxnSpPr>
          <p:nvPr/>
        </p:nvCxnSpPr>
        <p:spPr>
          <a:xfrm flipV="1">
            <a:off x="3851920" y="1790212"/>
            <a:ext cx="1096304" cy="655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曲線コネクタ 80"/>
          <p:cNvCxnSpPr>
            <a:stCxn id="56" idx="6"/>
            <a:endCxn id="64" idx="2"/>
          </p:cNvCxnSpPr>
          <p:nvPr/>
        </p:nvCxnSpPr>
        <p:spPr>
          <a:xfrm flipV="1">
            <a:off x="3357674" y="2054447"/>
            <a:ext cx="2078422" cy="135445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曲線コネクタ 81"/>
          <p:cNvCxnSpPr>
            <a:stCxn id="64" idx="5"/>
            <a:endCxn id="74" idx="2"/>
          </p:cNvCxnSpPr>
          <p:nvPr/>
        </p:nvCxnSpPr>
        <p:spPr>
          <a:xfrm rot="5400000" flipH="1" flipV="1">
            <a:off x="6169892" y="1496468"/>
            <a:ext cx="84947" cy="1183764"/>
          </a:xfrm>
          <a:prstGeom prst="curvedConnector4">
            <a:avLst>
              <a:gd name="adj1" fmla="val -56188"/>
              <a:gd name="adj2" fmla="val 8274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曲線コネクタ 83"/>
          <p:cNvCxnSpPr>
            <a:stCxn id="63" idx="6"/>
            <a:endCxn id="73" idx="2"/>
          </p:cNvCxnSpPr>
          <p:nvPr/>
        </p:nvCxnSpPr>
        <p:spPr>
          <a:xfrm>
            <a:off x="5164248" y="1790212"/>
            <a:ext cx="2288072" cy="3964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曲線コネクタ 86"/>
          <p:cNvCxnSpPr>
            <a:stCxn id="10" idx="7"/>
            <a:endCxn id="15" idx="2"/>
          </p:cNvCxnSpPr>
          <p:nvPr/>
        </p:nvCxnSpPr>
        <p:spPr>
          <a:xfrm rot="5400000" flipH="1" flipV="1">
            <a:off x="3985149" y="2167639"/>
            <a:ext cx="591249" cy="1453722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曲線コネクタ 91"/>
          <p:cNvCxnSpPr>
            <a:stCxn id="11" idx="7"/>
            <a:endCxn id="16" idx="3"/>
          </p:cNvCxnSpPr>
          <p:nvPr/>
        </p:nvCxnSpPr>
        <p:spPr>
          <a:xfrm rot="5400000" flipH="1" flipV="1">
            <a:off x="4019151" y="2138004"/>
            <a:ext cx="698896" cy="2205438"/>
          </a:xfrm>
          <a:prstGeom prst="curvedConnector3">
            <a:avLst>
              <a:gd name="adj1" fmla="val 1837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曲線コネクタ 101"/>
          <p:cNvCxnSpPr>
            <a:stCxn id="12" idx="6"/>
            <a:endCxn id="18" idx="1"/>
          </p:cNvCxnSpPr>
          <p:nvPr/>
        </p:nvCxnSpPr>
        <p:spPr>
          <a:xfrm>
            <a:off x="3801572" y="3723357"/>
            <a:ext cx="1189327" cy="268281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曲線コネクタ 104"/>
          <p:cNvCxnSpPr>
            <a:stCxn id="13" idx="5"/>
            <a:endCxn id="19" idx="2"/>
          </p:cNvCxnSpPr>
          <p:nvPr/>
        </p:nvCxnSpPr>
        <p:spPr>
          <a:xfrm rot="16200000" flipH="1">
            <a:off x="4167551" y="3521325"/>
            <a:ext cx="316670" cy="1687964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曲線コネクタ 107"/>
          <p:cNvCxnSpPr>
            <a:stCxn id="19" idx="6"/>
            <a:endCxn id="22" idx="3"/>
          </p:cNvCxnSpPr>
          <p:nvPr/>
        </p:nvCxnSpPr>
        <p:spPr>
          <a:xfrm>
            <a:off x="5385892" y="4523642"/>
            <a:ext cx="1666016" cy="31680"/>
          </a:xfrm>
          <a:prstGeom prst="curvedConnector4">
            <a:avLst>
              <a:gd name="adj1" fmla="val 49051"/>
              <a:gd name="adj2" fmla="val 47268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曲線コネクタ 111"/>
          <p:cNvCxnSpPr>
            <a:stCxn id="18" idx="7"/>
            <a:endCxn id="21" idx="2"/>
          </p:cNvCxnSpPr>
          <p:nvPr/>
        </p:nvCxnSpPr>
        <p:spPr>
          <a:xfrm rot="16200000" flipH="1">
            <a:off x="5960819" y="3174470"/>
            <a:ext cx="31680" cy="1666016"/>
          </a:xfrm>
          <a:prstGeom prst="curvedConnector4">
            <a:avLst>
              <a:gd name="adj1" fmla="val -436127"/>
              <a:gd name="adj2" fmla="val 5094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曲線コネクタ 115"/>
          <p:cNvCxnSpPr>
            <a:stCxn id="50" idx="6"/>
          </p:cNvCxnSpPr>
          <p:nvPr/>
        </p:nvCxnSpPr>
        <p:spPr>
          <a:xfrm>
            <a:off x="1417364" y="2440144"/>
            <a:ext cx="1354436" cy="217105"/>
          </a:xfrm>
          <a:prstGeom prst="curvedConnector3">
            <a:avLst/>
          </a:prstGeom>
          <a:ln>
            <a:solidFill>
              <a:schemeClr val="accent5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曲線コネクタ 117"/>
          <p:cNvCxnSpPr>
            <a:stCxn id="16" idx="6"/>
          </p:cNvCxnSpPr>
          <p:nvPr/>
        </p:nvCxnSpPr>
        <p:spPr>
          <a:xfrm>
            <a:off x="5655706" y="2814899"/>
            <a:ext cx="716494" cy="343589"/>
          </a:xfrm>
          <a:prstGeom prst="curvedConnector3">
            <a:avLst>
              <a:gd name="adj1" fmla="val 50000"/>
            </a:avLst>
          </a:prstGeom>
          <a:ln>
            <a:solidFill>
              <a:schemeClr val="accent5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曲線コネクタ 120"/>
          <p:cNvCxnSpPr>
            <a:stCxn id="15" idx="6"/>
            <a:endCxn id="72" idx="2"/>
          </p:cNvCxnSpPr>
          <p:nvPr/>
        </p:nvCxnSpPr>
        <p:spPr>
          <a:xfrm flipV="1">
            <a:off x="5223658" y="2490863"/>
            <a:ext cx="1516587" cy="108012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テキスト ボックス 123"/>
          <p:cNvSpPr txBox="1"/>
          <p:nvPr/>
        </p:nvSpPr>
        <p:spPr>
          <a:xfrm>
            <a:off x="323528" y="1124744"/>
            <a:ext cx="441120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コード</a:t>
            </a:r>
            <a:r>
              <a:rPr lang="ja-JP" altLang="en-US" dirty="0"/>
              <a:t>片</a:t>
            </a:r>
            <a:r>
              <a:rPr lang="ja-JP" altLang="en-US" dirty="0" smtClean="0"/>
              <a:t>の位置情報に基づく対応付け</a:t>
            </a:r>
            <a:endParaRPr kumimoji="1" lang="ja-JP" altLang="en-US" dirty="0"/>
          </a:p>
        </p:txBody>
      </p:sp>
      <p:sp>
        <p:nvSpPr>
          <p:cNvPr id="125" name="テキスト ボックス 124"/>
          <p:cNvSpPr txBox="1"/>
          <p:nvPr/>
        </p:nvSpPr>
        <p:spPr>
          <a:xfrm>
            <a:off x="2113384" y="5651956"/>
            <a:ext cx="490688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コード片が大きく移動した場合に追跡に失敗する</a:t>
            </a:r>
            <a:endParaRPr kumimoji="1" lang="ja-JP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436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9"/>
    </mc:Choice>
    <mc:Fallback xmlns="">
      <p:transition spd="slow" advTm="12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0" grpId="0" animBg="1"/>
      <p:bldP spid="24" grpId="0" animBg="1"/>
      <p:bldP spid="32" grpId="0"/>
      <p:bldP spid="34" grpId="0" animBg="1"/>
      <p:bldP spid="35" grpId="0" animBg="1"/>
      <p:bldP spid="36" grpId="0" animBg="1"/>
      <p:bldP spid="77" grpId="0" animBg="1"/>
      <p:bldP spid="78" grpId="0" animBg="1"/>
      <p:bldP spid="79" grpId="0" animBg="1"/>
      <p:bldP spid="80" grpId="0" animBg="1"/>
      <p:bldP spid="88" grpId="0" animBg="1"/>
      <p:bldP spid="89" grpId="0" animBg="1"/>
      <p:bldP spid="90" grpId="0" animBg="1"/>
      <p:bldP spid="124" grpId="0" animBg="1"/>
      <p:bldP spid="1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今回用いる追跡手法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『</a:t>
            </a:r>
            <a:r>
              <a:rPr kumimoji="1" lang="ja-JP" altLang="en-US" dirty="0" smtClean="0"/>
              <a:t>コード片の対応付けによる追跡</a:t>
            </a:r>
            <a:r>
              <a:rPr kumimoji="1" lang="en-US" altLang="ja-JP" dirty="0" smtClean="0"/>
              <a:t>』</a:t>
            </a:r>
            <a:r>
              <a:rPr kumimoji="1" lang="ja-JP" altLang="en-US" dirty="0" smtClean="0"/>
              <a:t>を採用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コード片が移動した場合でも追跡可能となるように改良</a:t>
            </a:r>
            <a:endParaRPr kumimoji="1"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912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1800199"/>
          </a:xfrm>
        </p:spPr>
        <p:txBody>
          <a:bodyPr>
            <a:normAutofit/>
          </a:bodyPr>
          <a:lstStyle/>
          <a:p>
            <a:r>
              <a:rPr kumimoji="1" lang="en-US" altLang="ja-JP" b="1" dirty="0" smtClean="0"/>
              <a:t>C</a:t>
            </a:r>
            <a:r>
              <a:rPr kumimoji="1" lang="en-US" altLang="ja-JP" dirty="0" smtClean="0"/>
              <a:t>lone </a:t>
            </a:r>
            <a:r>
              <a:rPr kumimoji="1" lang="en-US" altLang="ja-JP" b="1" dirty="0" smtClean="0"/>
              <a:t>R</a:t>
            </a:r>
            <a:r>
              <a:rPr kumimoji="1" lang="en-US" altLang="ja-JP" dirty="0" smtClean="0"/>
              <a:t>egion </a:t>
            </a:r>
            <a:r>
              <a:rPr kumimoji="1" lang="en-US" altLang="ja-JP" b="1" dirty="0" smtClean="0"/>
              <a:t>D</a:t>
            </a:r>
            <a:r>
              <a:rPr kumimoji="1" lang="en-US" altLang="ja-JP" dirty="0" smtClean="0"/>
              <a:t>escriptors </a:t>
            </a:r>
            <a:r>
              <a:rPr kumimoji="1" lang="en-US" altLang="ja-JP" dirty="0" smtClean="0"/>
              <a:t>[3]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コードクローン</a:t>
            </a:r>
            <a:r>
              <a:rPr lang="ja-JP" altLang="en-US" dirty="0" smtClean="0"/>
              <a:t>のおおよその位置情報を表す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ブロック</a:t>
            </a:r>
            <a:r>
              <a:rPr lang="en-US" altLang="ja-JP" baseline="30000" dirty="0" smtClean="0"/>
              <a:t>†</a:t>
            </a:r>
            <a:r>
              <a:rPr lang="ja-JP" altLang="en-US" dirty="0" smtClean="0"/>
              <a:t>ごとに定義される</a:t>
            </a:r>
            <a:endParaRPr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31840" y="5991671"/>
            <a:ext cx="5936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smtClean="0"/>
              <a:t>[3] </a:t>
            </a:r>
            <a:r>
              <a:rPr kumimoji="1" lang="en-US" altLang="ja-JP" sz="1200" dirty="0" smtClean="0"/>
              <a:t>E. Duala-</a:t>
            </a:r>
            <a:r>
              <a:rPr kumimoji="1" lang="en-US" altLang="ja-JP" sz="1200" dirty="0" err="1" smtClean="0"/>
              <a:t>Ekoko</a:t>
            </a:r>
            <a:r>
              <a:rPr kumimoji="1" lang="en-US" altLang="ja-JP" sz="1200" dirty="0" smtClean="0"/>
              <a:t> et al. “Clone Region Descriptors: Representing and Tracking Duplication in Source Code”, </a:t>
            </a:r>
            <a:r>
              <a:rPr lang="en-US" altLang="ja-JP" sz="1200" dirty="0" smtClean="0"/>
              <a:t>ACM Trans. on Software Engineering and Methodology, July 2010 </a:t>
            </a:r>
            <a:endParaRPr kumimoji="1" lang="ja-JP" altLang="en-US" sz="1200" dirty="0"/>
          </a:p>
        </p:txBody>
      </p:sp>
      <p:sp useBgFill="1">
        <p:nvSpPr>
          <p:cNvPr id="7" name="テキスト ボックス 6"/>
          <p:cNvSpPr txBox="1"/>
          <p:nvPr/>
        </p:nvSpPr>
        <p:spPr>
          <a:xfrm>
            <a:off x="155659" y="3356992"/>
            <a:ext cx="8064896" cy="2616101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Courier New" pitchFamily="49" charset="0"/>
                <a:cs typeface="Courier New" pitchFamily="49" charset="0"/>
              </a:rPr>
              <a:t>public class </a:t>
            </a:r>
            <a:r>
              <a:rPr kumimoji="1" lang="en-US" altLang="ja-JP" sz="1600" dirty="0" err="1" smtClean="0">
                <a:latin typeface="Courier New" pitchFamily="49" charset="0"/>
                <a:cs typeface="Courier New" pitchFamily="49" charset="0"/>
              </a:rPr>
              <a:t>DeleteManager</a:t>
            </a:r>
            <a:r>
              <a:rPr kumimoji="1" lang="en-US" altLang="ja-JP" sz="1600" dirty="0" smtClean="0">
                <a:latin typeface="Courier New" pitchFamily="49" charset="0"/>
                <a:cs typeface="Courier New" pitchFamily="49" charset="0"/>
              </a:rPr>
              <a:t> {</a:t>
            </a:r>
          </a:p>
          <a:p>
            <a:r>
              <a:rPr lang="en-US" altLang="ja-JP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1600" dirty="0" smtClean="0">
                <a:latin typeface="Courier New" pitchFamily="49" charset="0"/>
                <a:cs typeface="Courier New" pitchFamily="49" charset="0"/>
              </a:rPr>
              <a:t>  ...</a:t>
            </a:r>
          </a:p>
          <a:p>
            <a:r>
              <a:rPr kumimoji="1" lang="en-US" altLang="ja-JP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kumimoji="1" lang="en-US" altLang="ja-JP" sz="1600" dirty="0" smtClean="0">
                <a:latin typeface="Courier New" pitchFamily="49" charset="0"/>
                <a:cs typeface="Courier New" pitchFamily="49" charset="0"/>
              </a:rPr>
              <a:t>  public void delete (</a:t>
            </a:r>
            <a:r>
              <a:rPr kumimoji="1" lang="en-US" altLang="ja-JP" sz="16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kumimoji="1" lang="en-US" altLang="ja-JP" sz="1600" dirty="0" smtClean="0">
                <a:latin typeface="Courier New" pitchFamily="49" charset="0"/>
                <a:cs typeface="Courier New" pitchFamily="49" charset="0"/>
              </a:rPr>
              <a:t> n) {</a:t>
            </a:r>
          </a:p>
          <a:p>
            <a:r>
              <a:rPr lang="en-US" altLang="ja-JP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1600" dirty="0" smtClean="0">
                <a:latin typeface="Courier New" pitchFamily="49" charset="0"/>
                <a:cs typeface="Courier New" pitchFamily="49" charset="0"/>
              </a:rPr>
              <a:t>     ...</a:t>
            </a:r>
          </a:p>
          <a:p>
            <a:r>
              <a:rPr kumimoji="1" lang="en-US" altLang="ja-JP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kumimoji="1" lang="en-US" altLang="ja-JP" sz="1600" dirty="0" smtClean="0">
                <a:latin typeface="Courier New" pitchFamily="49" charset="0"/>
                <a:cs typeface="Courier New" pitchFamily="49" charset="0"/>
              </a:rPr>
              <a:t>     for (</a:t>
            </a:r>
            <a:r>
              <a:rPr kumimoji="1" lang="en-US" altLang="ja-JP" sz="16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kumimoji="1" lang="en-US" altLang="ja-JP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kumimoji="1" lang="en-US" altLang="ja-JP" sz="16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kumimoji="1" lang="en-US" altLang="ja-JP" sz="1600" dirty="0" smtClean="0">
                <a:latin typeface="Courier New" pitchFamily="49" charset="0"/>
                <a:cs typeface="Courier New" pitchFamily="49" charset="0"/>
              </a:rPr>
              <a:t> = n; </a:t>
            </a:r>
            <a:r>
              <a:rPr kumimoji="1" lang="en-US" altLang="ja-JP" sz="16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kumimoji="1" lang="en-US" altLang="ja-JP" sz="1600" dirty="0" smtClean="0">
                <a:latin typeface="Courier New" pitchFamily="49" charset="0"/>
                <a:cs typeface="Courier New" pitchFamily="49" charset="0"/>
              </a:rPr>
              <a:t> &lt; </a:t>
            </a:r>
            <a:r>
              <a:rPr kumimoji="1" lang="en-US" altLang="ja-JP" sz="1600" dirty="0" err="1" smtClean="0">
                <a:latin typeface="Courier New" pitchFamily="49" charset="0"/>
                <a:cs typeface="Courier New" pitchFamily="49" charset="0"/>
              </a:rPr>
              <a:t>delete.size</a:t>
            </a:r>
            <a:r>
              <a:rPr kumimoji="1" lang="en-US" altLang="ja-JP" sz="1600" dirty="0" smtClean="0">
                <a:latin typeface="Courier New" pitchFamily="49" charset="0"/>
                <a:cs typeface="Courier New" pitchFamily="49" charset="0"/>
              </a:rPr>
              <a:t>(); </a:t>
            </a:r>
            <a:r>
              <a:rPr kumimoji="1" lang="en-US" altLang="ja-JP" sz="16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kumimoji="1" lang="en-US" altLang="ja-JP" sz="1600" dirty="0" smtClean="0">
                <a:latin typeface="Courier New" pitchFamily="49" charset="0"/>
                <a:cs typeface="Courier New" pitchFamily="49" charset="0"/>
              </a:rPr>
              <a:t>++) {</a:t>
            </a:r>
          </a:p>
          <a:p>
            <a:r>
              <a:rPr lang="en-US" altLang="ja-JP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1600" dirty="0" smtClean="0">
                <a:latin typeface="Courier New" pitchFamily="49" charset="0"/>
                <a:cs typeface="Courier New" pitchFamily="49" charset="0"/>
              </a:rPr>
              <a:t>        ...</a:t>
            </a:r>
          </a:p>
          <a:p>
            <a:r>
              <a:rPr kumimoji="1" lang="en-US" altLang="ja-JP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kumimoji="1" lang="en-US" altLang="ja-JP" sz="1600" dirty="0" smtClean="0">
                <a:latin typeface="Courier New" pitchFamily="49" charset="0"/>
                <a:cs typeface="Courier New" pitchFamily="49" charset="0"/>
              </a:rPr>
              <a:t>        if (</a:t>
            </a:r>
            <a:r>
              <a:rPr kumimoji="1" lang="en-US" altLang="ja-JP" sz="1600" dirty="0" err="1" smtClean="0">
                <a:latin typeface="Courier New" pitchFamily="49" charset="0"/>
                <a:cs typeface="Courier New" pitchFamily="49" charset="0"/>
              </a:rPr>
              <a:t>delete.get</a:t>
            </a:r>
            <a:r>
              <a:rPr kumimoji="1" lang="en-US" altLang="ja-JP" sz="16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kumimoji="1" lang="en-US" altLang="ja-JP" sz="16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kumimoji="1" lang="en-US" altLang="ja-JP" sz="1600" dirty="0" smtClean="0">
                <a:latin typeface="Courier New" pitchFamily="49" charset="0"/>
                <a:cs typeface="Courier New" pitchFamily="49" charset="0"/>
              </a:rPr>
              <a:t>) </a:t>
            </a:r>
            <a:r>
              <a:rPr kumimoji="1" lang="en-US" altLang="ja-JP" sz="1600" dirty="0" err="1" smtClean="0">
                <a:latin typeface="Courier New" pitchFamily="49" charset="0"/>
                <a:cs typeface="Courier New" pitchFamily="49" charset="0"/>
              </a:rPr>
              <a:t>instanceof</a:t>
            </a:r>
            <a:r>
              <a:rPr kumimoji="1" lang="en-US" altLang="ja-JP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kumimoji="1" lang="en-US" altLang="ja-JP" sz="1600" dirty="0" err="1" smtClean="0">
                <a:latin typeface="Courier New" pitchFamily="49" charset="0"/>
                <a:cs typeface="Courier New" pitchFamily="49" charset="0"/>
              </a:rPr>
              <a:t>ElementNode</a:t>
            </a:r>
            <a:r>
              <a:rPr kumimoji="1" lang="en-US" altLang="ja-JP" sz="16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r>
              <a:rPr lang="en-US" altLang="ja-JP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1600" dirty="0" smtClean="0">
                <a:latin typeface="Courier New" pitchFamily="49" charset="0"/>
                <a:cs typeface="Courier New" pitchFamily="49" charset="0"/>
              </a:rPr>
              <a:t>           // some code</a:t>
            </a:r>
          </a:p>
          <a:p>
            <a:r>
              <a:rPr lang="en-US" altLang="ja-JP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ja-JP" sz="1600" dirty="0" smtClean="0">
                <a:latin typeface="Courier New" pitchFamily="49" charset="0"/>
                <a:cs typeface="Courier New" pitchFamily="49" charset="0"/>
              </a:rPr>
              <a:t>        }</a:t>
            </a:r>
          </a:p>
          <a:p>
            <a:r>
              <a:rPr kumimoji="1" lang="en-US" altLang="ja-JP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kumimoji="1" lang="en-US" altLang="ja-JP" sz="1600" dirty="0" smtClean="0">
                <a:latin typeface="Courier New" pitchFamily="49" charset="0"/>
                <a:cs typeface="Courier New" pitchFamily="49" charset="0"/>
              </a:rPr>
              <a:t>        ...</a:t>
            </a:r>
            <a:endParaRPr kumimoji="1" lang="ja-JP" alt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259632" y="4844858"/>
            <a:ext cx="5472608" cy="792088"/>
          </a:xfrm>
          <a:prstGeom prst="rect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343537" y="2204864"/>
            <a:ext cx="3044887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1600" dirty="0" smtClean="0"/>
              <a:t>ファイル名，クラス名，メトリクス値</a:t>
            </a:r>
            <a:endParaRPr kumimoji="1" lang="ja-JP" altLang="en-US" sz="16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95536" y="2772681"/>
            <a:ext cx="3792571" cy="338554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/>
              <a:t>外側にあるメソッド，ブロックに対する</a:t>
            </a:r>
            <a:r>
              <a:rPr kumimoji="1" lang="en-US" altLang="ja-JP" sz="1600" dirty="0" smtClean="0"/>
              <a:t>CRD</a:t>
            </a:r>
            <a:endParaRPr kumimoji="1" lang="ja-JP" altLang="en-US" sz="1600" dirty="0"/>
          </a:p>
        </p:txBody>
      </p:sp>
      <p:sp useBgFill="1">
        <p:nvSpPr>
          <p:cNvPr id="15" name="正方形/長方形 14"/>
          <p:cNvSpPr/>
          <p:nvPr/>
        </p:nvSpPr>
        <p:spPr>
          <a:xfrm>
            <a:off x="4572000" y="2780927"/>
            <a:ext cx="4032448" cy="1200329"/>
          </a:xfrm>
          <a:prstGeom prst="rect">
            <a:avLst/>
          </a:prstGeom>
          <a:ln w="15875">
            <a:solidFill>
              <a:schemeClr val="tx1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4603804" y="2804781"/>
            <a:ext cx="3280564" cy="3131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8" name="直線矢印コネクタ 17"/>
          <p:cNvCxnSpPr>
            <a:endCxn id="10" idx="2"/>
          </p:cNvCxnSpPr>
          <p:nvPr/>
        </p:nvCxnSpPr>
        <p:spPr>
          <a:xfrm flipV="1">
            <a:off x="6268164" y="2543418"/>
            <a:ext cx="597817" cy="26137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正方形/長方形 18"/>
          <p:cNvSpPr/>
          <p:nvPr/>
        </p:nvSpPr>
        <p:spPr>
          <a:xfrm>
            <a:off x="4603804" y="3142848"/>
            <a:ext cx="1912412" cy="5021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2" name="直線矢印コネクタ 21"/>
          <p:cNvCxnSpPr>
            <a:endCxn id="11" idx="3"/>
          </p:cNvCxnSpPr>
          <p:nvPr/>
        </p:nvCxnSpPr>
        <p:spPr>
          <a:xfrm flipH="1" flipV="1">
            <a:off x="4188107" y="2941958"/>
            <a:ext cx="455901" cy="451979"/>
          </a:xfrm>
          <a:prstGeom prst="straightConnector1">
            <a:avLst/>
          </a:prstGeom>
          <a:ln w="12700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正方形/長方形 29"/>
          <p:cNvSpPr/>
          <p:nvPr/>
        </p:nvSpPr>
        <p:spPr>
          <a:xfrm>
            <a:off x="4848590" y="3656334"/>
            <a:ext cx="3467825" cy="2767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441637" y="4044658"/>
            <a:ext cx="1728191" cy="33855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/>
              <a:t>ブロックの種類</a:t>
            </a:r>
            <a:endParaRPr kumimoji="1" lang="ja-JP" altLang="en-US" sz="16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572000" y="2780927"/>
            <a:ext cx="4176464" cy="120032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kumimoji="1" lang="en-US" altLang="ja-JP" i="1" dirty="0" smtClean="0"/>
              <a:t>filepath</a:t>
            </a:r>
            <a:r>
              <a:rPr kumimoji="1" lang="en-US" altLang="ja-JP" dirty="0" smtClean="0"/>
              <a:t>,</a:t>
            </a:r>
            <a:r>
              <a:rPr kumimoji="1" lang="en-US" altLang="ja-JP" i="1" dirty="0" smtClean="0"/>
              <a:t>package</a:t>
            </a:r>
            <a:r>
              <a:rPr kumimoji="1" lang="en-US" altLang="ja-JP" dirty="0" smtClean="0"/>
              <a:t>.DeleteManager,5</a:t>
            </a:r>
          </a:p>
          <a:p>
            <a:r>
              <a:rPr lang="en-US" altLang="ja-JP" dirty="0" smtClean="0"/>
              <a:t>delete(</a:t>
            </a:r>
            <a:r>
              <a:rPr lang="en-US" altLang="ja-JP" dirty="0" err="1" smtClean="0"/>
              <a:t>int</a:t>
            </a:r>
            <a:r>
              <a:rPr lang="en-US" altLang="ja-JP" dirty="0" smtClean="0"/>
              <a:t>),5</a:t>
            </a:r>
          </a:p>
          <a:p>
            <a:r>
              <a:rPr kumimoji="1" lang="en-US" altLang="ja-JP" dirty="0" err="1" smtClean="0"/>
              <a:t>for,i</a:t>
            </a:r>
            <a:r>
              <a:rPr kumimoji="1" lang="en-US" altLang="ja-JP" dirty="0" smtClean="0"/>
              <a:t>&lt;</a:t>
            </a:r>
            <a:r>
              <a:rPr kumimoji="1" lang="en-US" altLang="ja-JP" dirty="0" err="1" smtClean="0"/>
              <a:t>delete.size</a:t>
            </a:r>
            <a:r>
              <a:rPr kumimoji="1" lang="en-US" altLang="ja-JP" dirty="0" smtClean="0"/>
              <a:t>(),4</a:t>
            </a:r>
          </a:p>
          <a:p>
            <a:r>
              <a:rPr lang="en-US" altLang="ja-JP" dirty="0" err="1" smtClean="0"/>
              <a:t>if,delete.get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i</a:t>
            </a:r>
            <a:r>
              <a:rPr lang="en-US" altLang="ja-JP" dirty="0" smtClean="0"/>
              <a:t>) </a:t>
            </a:r>
            <a:r>
              <a:rPr lang="en-US" altLang="ja-JP" dirty="0" err="1" smtClean="0"/>
              <a:t>instanceof</a:t>
            </a:r>
            <a:r>
              <a:rPr lang="en-US" altLang="ja-JP" dirty="0" smtClean="0"/>
              <a:t> ElementNode,2</a:t>
            </a:r>
            <a:endParaRPr kumimoji="1" lang="ja-JP" altLang="en-US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539364" y="4455126"/>
            <a:ext cx="1750281" cy="338554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/>
              <a:t>条件式，引数など</a:t>
            </a:r>
            <a:endParaRPr kumimoji="1" lang="ja-JP" altLang="en-US" sz="1600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6907307" y="5013176"/>
            <a:ext cx="2161442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メトリクス値：</a:t>
            </a:r>
            <a:endParaRPr kumimoji="1" lang="en-US" altLang="ja-JP" sz="1600" dirty="0" smtClean="0"/>
          </a:p>
          <a:p>
            <a:r>
              <a:rPr lang="ja-JP" altLang="en-US" sz="1600" dirty="0" smtClean="0"/>
              <a:t>サイクロマチック数 </a:t>
            </a:r>
            <a:endParaRPr lang="en-US" altLang="ja-JP" sz="1600" dirty="0" smtClean="0"/>
          </a:p>
          <a:p>
            <a:r>
              <a:rPr lang="ja-JP" altLang="en-US" sz="1600" dirty="0"/>
              <a:t>　</a:t>
            </a:r>
            <a:r>
              <a:rPr lang="ja-JP" altLang="en-US" sz="1600" dirty="0" smtClean="0"/>
              <a:t>　　　　　　</a:t>
            </a:r>
            <a:r>
              <a:rPr lang="en-US" altLang="ja-JP" sz="1600" dirty="0" smtClean="0"/>
              <a:t>+ fan-out</a:t>
            </a:r>
            <a:r>
              <a:rPr lang="ja-JP" altLang="en-US" sz="1600" dirty="0" smtClean="0"/>
              <a:t>数</a:t>
            </a:r>
            <a:endParaRPr lang="en-US" altLang="ja-JP" sz="1600" dirty="0" smtClean="0"/>
          </a:p>
        </p:txBody>
      </p:sp>
      <p:sp>
        <p:nvSpPr>
          <p:cNvPr id="34" name="円/楕円 33"/>
          <p:cNvSpPr/>
          <p:nvPr/>
        </p:nvSpPr>
        <p:spPr>
          <a:xfrm>
            <a:off x="8334980" y="3645024"/>
            <a:ext cx="184220" cy="288032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5" name="直線矢印コネクタ 34"/>
          <p:cNvCxnSpPr>
            <a:stCxn id="27" idx="4"/>
            <a:endCxn id="28" idx="1"/>
          </p:cNvCxnSpPr>
          <p:nvPr/>
        </p:nvCxnSpPr>
        <p:spPr>
          <a:xfrm>
            <a:off x="4727718" y="3933056"/>
            <a:ext cx="713919" cy="280879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円/楕円 26"/>
          <p:cNvSpPr/>
          <p:nvPr/>
        </p:nvSpPr>
        <p:spPr>
          <a:xfrm>
            <a:off x="4635608" y="3645024"/>
            <a:ext cx="184220" cy="288032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9" name="直線矢印コネクタ 38"/>
          <p:cNvCxnSpPr>
            <a:endCxn id="32" idx="0"/>
          </p:cNvCxnSpPr>
          <p:nvPr/>
        </p:nvCxnSpPr>
        <p:spPr>
          <a:xfrm flipH="1">
            <a:off x="7414505" y="3933056"/>
            <a:ext cx="181831" cy="522070"/>
          </a:xfrm>
          <a:prstGeom prst="straightConnector1">
            <a:avLst/>
          </a:prstGeom>
          <a:ln w="127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>
            <a:stCxn id="34" idx="4"/>
          </p:cNvCxnSpPr>
          <p:nvPr/>
        </p:nvCxnSpPr>
        <p:spPr>
          <a:xfrm>
            <a:off x="8427090" y="3933056"/>
            <a:ext cx="0" cy="1080120"/>
          </a:xfrm>
          <a:prstGeom prst="straightConnector1">
            <a:avLst/>
          </a:prstGeom>
          <a:ln w="127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2" name="タイトル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CRD</a:t>
            </a:r>
            <a:endParaRPr kumimoji="1" lang="ja-JP" altLang="en-US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604743" y="1025883"/>
            <a:ext cx="2431753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6700" indent="-266700"/>
            <a:r>
              <a:rPr kumimoji="1" lang="en-US" altLang="ja-JP" sz="1400" dirty="0" smtClean="0"/>
              <a:t>†</a:t>
            </a:r>
            <a:r>
              <a:rPr kumimoji="1" lang="ja-JP" altLang="en-US" sz="1400" dirty="0" smtClean="0"/>
              <a:t>： クラス，メソッド，及び </a:t>
            </a:r>
            <a:r>
              <a:rPr kumimoji="1" lang="en-US" altLang="ja-JP" sz="1400" dirty="0" smtClean="0"/>
              <a:t>if</a:t>
            </a:r>
            <a:r>
              <a:rPr kumimoji="1" lang="ja-JP" altLang="en-US" sz="1400" dirty="0" smtClean="0"/>
              <a:t>文，</a:t>
            </a:r>
            <a:r>
              <a:rPr kumimoji="1" lang="en-US" altLang="ja-JP" sz="1400" dirty="0" smtClean="0"/>
              <a:t>for</a:t>
            </a:r>
            <a:r>
              <a:rPr kumimoji="1" lang="ja-JP" altLang="en-US" sz="1400" dirty="0" smtClean="0"/>
              <a:t>文などのブロック文</a:t>
            </a:r>
            <a:endParaRPr kumimoji="1" lang="ja-JP" alt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647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23"/>
    </mc:Choice>
    <mc:Fallback xmlns="">
      <p:transition spd="slow" advTm="32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5" grpId="0" animBg="1"/>
      <p:bldP spid="16" grpId="0" animBg="1"/>
      <p:bldP spid="19" grpId="0" animBg="1"/>
      <p:bldP spid="30" grpId="0" animBg="1"/>
      <p:bldP spid="28" grpId="0" animBg="1"/>
      <p:bldP spid="8" grpId="0"/>
      <p:bldP spid="32" grpId="0" animBg="1"/>
      <p:bldP spid="33" grpId="0" animBg="1"/>
      <p:bldP spid="34" grpId="0" animBg="1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CRD</a:t>
            </a:r>
            <a:r>
              <a:rPr kumimoji="1" lang="ja-JP" altLang="en-US" dirty="0" smtClean="0"/>
              <a:t>によるコードクローン追跡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16</a:t>
            </a:fld>
            <a:endParaRPr kumimoji="1" lang="ja-JP" altLang="en-US"/>
          </a:p>
        </p:txBody>
      </p:sp>
      <p:grpSp>
        <p:nvGrpSpPr>
          <p:cNvPr id="16" name="グループ化 15"/>
          <p:cNvGrpSpPr/>
          <p:nvPr/>
        </p:nvGrpSpPr>
        <p:grpSpPr>
          <a:xfrm>
            <a:off x="5423073" y="6077122"/>
            <a:ext cx="2821335" cy="425166"/>
            <a:chOff x="5004048" y="6077122"/>
            <a:chExt cx="2821335" cy="425166"/>
          </a:xfrm>
        </p:grpSpPr>
        <p:sp>
          <p:nvSpPr>
            <p:cNvPr id="12" name="円/楕円 11"/>
            <p:cNvSpPr/>
            <p:nvPr/>
          </p:nvSpPr>
          <p:spPr>
            <a:xfrm>
              <a:off x="5004048" y="6077122"/>
              <a:ext cx="432048" cy="42516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i="1" dirty="0">
                <a:solidFill>
                  <a:schemeClr val="tx1"/>
                </a:solidFill>
              </a:endParaRPr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5449119" y="6120428"/>
              <a:ext cx="23762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dirty="0" smtClean="0"/>
                <a:t>コード</a:t>
              </a:r>
              <a:r>
                <a:rPr lang="ja-JP" altLang="en-US" sz="1600" dirty="0"/>
                <a:t>片</a:t>
              </a:r>
              <a:endParaRPr kumimoji="1" lang="ja-JP" altLang="en-US" sz="1600" dirty="0"/>
            </a:p>
          </p:txBody>
        </p:sp>
      </p:grpSp>
      <p:sp>
        <p:nvSpPr>
          <p:cNvPr id="6" name="円/楕円 5"/>
          <p:cNvSpPr/>
          <p:nvPr/>
        </p:nvSpPr>
        <p:spPr>
          <a:xfrm>
            <a:off x="1475656" y="1052736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1475656" y="1787218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1475656" y="2521700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9" name="円/楕円 8"/>
          <p:cNvSpPr/>
          <p:nvPr/>
        </p:nvSpPr>
        <p:spPr>
          <a:xfrm>
            <a:off x="1475656" y="3256182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10" name="円/楕円 9"/>
          <p:cNvSpPr/>
          <p:nvPr/>
        </p:nvSpPr>
        <p:spPr>
          <a:xfrm>
            <a:off x="1475656" y="3990664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1475656" y="4725144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223628" y="5477162"/>
            <a:ext cx="1080120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Rev. </a:t>
            </a:r>
            <a:r>
              <a:rPr kumimoji="1" lang="en-US" altLang="ja-JP" sz="2000" i="1" dirty="0" smtClean="0"/>
              <a:t>r</a:t>
            </a:r>
            <a:endParaRPr kumimoji="1" lang="ja-JP" altLang="en-US" sz="2000" dirty="0"/>
          </a:p>
        </p:txBody>
      </p:sp>
      <p:sp>
        <p:nvSpPr>
          <p:cNvPr id="17" name="円/楕円 16"/>
          <p:cNvSpPr/>
          <p:nvPr/>
        </p:nvSpPr>
        <p:spPr>
          <a:xfrm>
            <a:off x="3407871" y="1052736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18" name="円/楕円 17"/>
          <p:cNvSpPr/>
          <p:nvPr/>
        </p:nvSpPr>
        <p:spPr>
          <a:xfrm>
            <a:off x="3407871" y="1787218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19" name="円/楕円 18"/>
          <p:cNvSpPr/>
          <p:nvPr/>
        </p:nvSpPr>
        <p:spPr>
          <a:xfrm>
            <a:off x="3407871" y="2521700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20" name="円/楕円 19"/>
          <p:cNvSpPr/>
          <p:nvPr/>
        </p:nvSpPr>
        <p:spPr>
          <a:xfrm>
            <a:off x="3407871" y="3256182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21" name="円/楕円 20"/>
          <p:cNvSpPr/>
          <p:nvPr/>
        </p:nvSpPr>
        <p:spPr>
          <a:xfrm>
            <a:off x="3407871" y="3990664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22" name="円/楕円 21"/>
          <p:cNvSpPr/>
          <p:nvPr/>
        </p:nvSpPr>
        <p:spPr>
          <a:xfrm>
            <a:off x="3407871" y="4725144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155843" y="5477162"/>
            <a:ext cx="1080120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Rev. </a:t>
            </a:r>
            <a:r>
              <a:rPr kumimoji="1" lang="en-US" altLang="ja-JP" sz="2000" i="1" dirty="0" smtClean="0"/>
              <a:t>r+1</a:t>
            </a:r>
            <a:endParaRPr kumimoji="1" lang="ja-JP" altLang="en-US" sz="2000" dirty="0"/>
          </a:p>
        </p:txBody>
      </p:sp>
      <p:sp>
        <p:nvSpPr>
          <p:cNvPr id="24" name="円/楕円 23"/>
          <p:cNvSpPr/>
          <p:nvPr/>
        </p:nvSpPr>
        <p:spPr>
          <a:xfrm>
            <a:off x="5340086" y="1052736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25" name="円/楕円 24"/>
          <p:cNvSpPr/>
          <p:nvPr/>
        </p:nvSpPr>
        <p:spPr>
          <a:xfrm>
            <a:off x="5340086" y="1787218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26" name="円/楕円 25"/>
          <p:cNvSpPr/>
          <p:nvPr/>
        </p:nvSpPr>
        <p:spPr>
          <a:xfrm>
            <a:off x="5340086" y="2521700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27" name="円/楕円 26"/>
          <p:cNvSpPr/>
          <p:nvPr/>
        </p:nvSpPr>
        <p:spPr>
          <a:xfrm>
            <a:off x="5340086" y="3256182"/>
            <a:ext cx="576064" cy="576064"/>
          </a:xfrm>
          <a:prstGeom prst="ellips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28" name="円/楕円 27"/>
          <p:cNvSpPr/>
          <p:nvPr/>
        </p:nvSpPr>
        <p:spPr>
          <a:xfrm>
            <a:off x="5340086" y="3990664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29" name="円/楕円 28"/>
          <p:cNvSpPr/>
          <p:nvPr/>
        </p:nvSpPr>
        <p:spPr>
          <a:xfrm>
            <a:off x="5340086" y="4725144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088058" y="5477162"/>
            <a:ext cx="1080120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Rev. </a:t>
            </a:r>
            <a:r>
              <a:rPr kumimoji="1" lang="en-US" altLang="ja-JP" sz="2000" i="1" dirty="0" smtClean="0"/>
              <a:t>r+2</a:t>
            </a:r>
            <a:endParaRPr kumimoji="1" lang="ja-JP" altLang="en-US" sz="2000" dirty="0"/>
          </a:p>
        </p:txBody>
      </p:sp>
      <p:sp>
        <p:nvSpPr>
          <p:cNvPr id="31" name="円/楕円 30"/>
          <p:cNvSpPr/>
          <p:nvPr/>
        </p:nvSpPr>
        <p:spPr>
          <a:xfrm>
            <a:off x="7272300" y="1052736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32" name="円/楕円 31"/>
          <p:cNvSpPr/>
          <p:nvPr/>
        </p:nvSpPr>
        <p:spPr>
          <a:xfrm>
            <a:off x="7272300" y="1787218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33" name="円/楕円 32"/>
          <p:cNvSpPr/>
          <p:nvPr/>
        </p:nvSpPr>
        <p:spPr>
          <a:xfrm>
            <a:off x="7272300" y="2521700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35" name="円/楕円 34"/>
          <p:cNvSpPr/>
          <p:nvPr/>
        </p:nvSpPr>
        <p:spPr>
          <a:xfrm>
            <a:off x="7272300" y="3990664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36" name="円/楕円 35"/>
          <p:cNvSpPr/>
          <p:nvPr/>
        </p:nvSpPr>
        <p:spPr>
          <a:xfrm>
            <a:off x="7272300" y="4725144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7020272" y="5477162"/>
            <a:ext cx="1080120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Rev. </a:t>
            </a:r>
            <a:r>
              <a:rPr kumimoji="1" lang="en-US" altLang="ja-JP" sz="2000" i="1" dirty="0" smtClean="0"/>
              <a:t>r+3</a:t>
            </a:r>
            <a:endParaRPr kumimoji="1" lang="ja-JP" altLang="en-US" sz="2000" dirty="0"/>
          </a:p>
        </p:txBody>
      </p:sp>
      <p:sp>
        <p:nvSpPr>
          <p:cNvPr id="42" name="円/楕円 41"/>
          <p:cNvSpPr/>
          <p:nvPr/>
        </p:nvSpPr>
        <p:spPr>
          <a:xfrm>
            <a:off x="1475656" y="1052736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43" name="円/楕円 42"/>
          <p:cNvSpPr/>
          <p:nvPr/>
        </p:nvSpPr>
        <p:spPr>
          <a:xfrm>
            <a:off x="1475656" y="1788718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44" name="円/楕円 43"/>
          <p:cNvSpPr/>
          <p:nvPr/>
        </p:nvSpPr>
        <p:spPr>
          <a:xfrm>
            <a:off x="1475656" y="2525149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45" name="円/楕円 44"/>
          <p:cNvSpPr/>
          <p:nvPr/>
        </p:nvSpPr>
        <p:spPr>
          <a:xfrm>
            <a:off x="1475656" y="3253180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47" name="円/楕円 46"/>
          <p:cNvSpPr/>
          <p:nvPr/>
        </p:nvSpPr>
        <p:spPr>
          <a:xfrm>
            <a:off x="3411921" y="1052736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48" name="円/楕円 47"/>
          <p:cNvSpPr/>
          <p:nvPr/>
        </p:nvSpPr>
        <p:spPr>
          <a:xfrm>
            <a:off x="3411921" y="1787218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49" name="円/楕円 48"/>
          <p:cNvSpPr/>
          <p:nvPr/>
        </p:nvSpPr>
        <p:spPr>
          <a:xfrm>
            <a:off x="3411921" y="2521700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50" name="円/楕円 49"/>
          <p:cNvSpPr/>
          <p:nvPr/>
        </p:nvSpPr>
        <p:spPr>
          <a:xfrm>
            <a:off x="3411921" y="3256182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51" name="円/楕円 50"/>
          <p:cNvSpPr/>
          <p:nvPr/>
        </p:nvSpPr>
        <p:spPr>
          <a:xfrm>
            <a:off x="3411921" y="3990664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52" name="円/楕円 51"/>
          <p:cNvSpPr/>
          <p:nvPr/>
        </p:nvSpPr>
        <p:spPr>
          <a:xfrm>
            <a:off x="3411921" y="4725144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53" name="円/楕円 52"/>
          <p:cNvSpPr/>
          <p:nvPr/>
        </p:nvSpPr>
        <p:spPr>
          <a:xfrm>
            <a:off x="5340235" y="1052736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54" name="円/楕円 53"/>
          <p:cNvSpPr/>
          <p:nvPr/>
        </p:nvSpPr>
        <p:spPr>
          <a:xfrm>
            <a:off x="5340235" y="1787218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55" name="円/楕円 54"/>
          <p:cNvSpPr/>
          <p:nvPr/>
        </p:nvSpPr>
        <p:spPr>
          <a:xfrm>
            <a:off x="5340235" y="3990664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56" name="円/楕円 55"/>
          <p:cNvSpPr/>
          <p:nvPr/>
        </p:nvSpPr>
        <p:spPr>
          <a:xfrm>
            <a:off x="5340235" y="4725144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57" name="円/楕円 56"/>
          <p:cNvSpPr/>
          <p:nvPr/>
        </p:nvSpPr>
        <p:spPr>
          <a:xfrm>
            <a:off x="7276500" y="3990664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58" name="円/楕円 57"/>
          <p:cNvSpPr/>
          <p:nvPr/>
        </p:nvSpPr>
        <p:spPr>
          <a:xfrm>
            <a:off x="7276500" y="4725144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</a:endParaRPr>
          </a:p>
        </p:txBody>
      </p:sp>
      <p:cxnSp>
        <p:nvCxnSpPr>
          <p:cNvPr id="59" name="直線矢印コネクタ 58"/>
          <p:cNvCxnSpPr/>
          <p:nvPr/>
        </p:nvCxnSpPr>
        <p:spPr>
          <a:xfrm>
            <a:off x="2051720" y="1340768"/>
            <a:ext cx="1356151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/>
          <p:cNvCxnSpPr/>
          <p:nvPr/>
        </p:nvCxnSpPr>
        <p:spPr>
          <a:xfrm flipV="1">
            <a:off x="2051720" y="2075250"/>
            <a:ext cx="1356151" cy="150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/>
          <p:cNvCxnSpPr/>
          <p:nvPr/>
        </p:nvCxnSpPr>
        <p:spPr>
          <a:xfrm>
            <a:off x="2051720" y="2809732"/>
            <a:ext cx="1356151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61"/>
          <p:cNvCxnSpPr/>
          <p:nvPr/>
        </p:nvCxnSpPr>
        <p:spPr>
          <a:xfrm>
            <a:off x="2051720" y="3541212"/>
            <a:ext cx="1356151" cy="3002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矢印コネクタ 64"/>
          <p:cNvCxnSpPr/>
          <p:nvPr/>
        </p:nvCxnSpPr>
        <p:spPr>
          <a:xfrm>
            <a:off x="3983935" y="1340768"/>
            <a:ext cx="1356151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/>
          <p:cNvCxnSpPr/>
          <p:nvPr/>
        </p:nvCxnSpPr>
        <p:spPr>
          <a:xfrm>
            <a:off x="3983935" y="2075250"/>
            <a:ext cx="1356151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矢印コネクタ 66"/>
          <p:cNvCxnSpPr/>
          <p:nvPr/>
        </p:nvCxnSpPr>
        <p:spPr>
          <a:xfrm>
            <a:off x="3983935" y="2809732"/>
            <a:ext cx="1356151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矢印コネクタ 67"/>
          <p:cNvCxnSpPr/>
          <p:nvPr/>
        </p:nvCxnSpPr>
        <p:spPr>
          <a:xfrm>
            <a:off x="3983935" y="4278696"/>
            <a:ext cx="1356151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矢印コネクタ 68"/>
          <p:cNvCxnSpPr/>
          <p:nvPr/>
        </p:nvCxnSpPr>
        <p:spPr>
          <a:xfrm>
            <a:off x="3983935" y="5013176"/>
            <a:ext cx="1356151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/>
          <p:cNvCxnSpPr/>
          <p:nvPr/>
        </p:nvCxnSpPr>
        <p:spPr>
          <a:xfrm>
            <a:off x="5916150" y="1340768"/>
            <a:ext cx="1356150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矢印コネクタ 70"/>
          <p:cNvCxnSpPr/>
          <p:nvPr/>
        </p:nvCxnSpPr>
        <p:spPr>
          <a:xfrm>
            <a:off x="5916150" y="2075250"/>
            <a:ext cx="1356150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矢印コネクタ 71"/>
          <p:cNvCxnSpPr/>
          <p:nvPr/>
        </p:nvCxnSpPr>
        <p:spPr>
          <a:xfrm>
            <a:off x="5916150" y="2809732"/>
            <a:ext cx="1356150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矢印コネクタ 72"/>
          <p:cNvCxnSpPr/>
          <p:nvPr/>
        </p:nvCxnSpPr>
        <p:spPr>
          <a:xfrm>
            <a:off x="5916150" y="4278696"/>
            <a:ext cx="1356150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矢印コネクタ 73"/>
          <p:cNvCxnSpPr/>
          <p:nvPr/>
        </p:nvCxnSpPr>
        <p:spPr>
          <a:xfrm>
            <a:off x="5916150" y="5013176"/>
            <a:ext cx="1356150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矢印コネクタ 74"/>
          <p:cNvCxnSpPr/>
          <p:nvPr/>
        </p:nvCxnSpPr>
        <p:spPr>
          <a:xfrm>
            <a:off x="3983935" y="3544214"/>
            <a:ext cx="1356151" cy="0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テキスト ボックス 75"/>
          <p:cNvSpPr txBox="1"/>
          <p:nvPr/>
        </p:nvSpPr>
        <p:spPr>
          <a:xfrm>
            <a:off x="2051720" y="1340768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i="1" dirty="0" smtClean="0"/>
              <a:t>CRD</a:t>
            </a:r>
            <a:r>
              <a:rPr lang="ja-JP" altLang="en-US" sz="1600" dirty="0" smtClean="0"/>
              <a:t>が一致</a:t>
            </a:r>
            <a:endParaRPr kumimoji="1" lang="ja-JP" alt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876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7"/>
    </mc:Choice>
    <mc:Fallback xmlns="">
      <p:transition spd="slow" advTm="23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5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4" grpId="0" animBg="1"/>
      <p:bldP spid="24" grpId="1" animBg="1"/>
      <p:bldP spid="25" grpId="0" animBg="1"/>
      <p:bldP spid="25" grpId="1" animBg="1"/>
      <p:bldP spid="26" grpId="0" animBg="1"/>
      <p:bldP spid="27" grpId="0" animBg="1"/>
      <p:bldP spid="28" grpId="0" animBg="1"/>
      <p:bldP spid="28" grpId="1" animBg="1"/>
      <p:bldP spid="29" grpId="0" animBg="1"/>
      <p:bldP spid="29" grpId="1" animBg="1"/>
      <p:bldP spid="30" grpId="0" animBg="1"/>
      <p:bldP spid="31" grpId="0" animBg="1"/>
      <p:bldP spid="32" grpId="0" animBg="1"/>
      <p:bldP spid="33" grpId="0" animBg="1"/>
      <p:bldP spid="35" grpId="0" animBg="1"/>
      <p:bldP spid="35" grpId="1" animBg="1"/>
      <p:bldP spid="36" grpId="0" animBg="1"/>
      <p:bldP spid="36" grpId="1" animBg="1"/>
      <p:bldP spid="37" grpId="0" animBg="1"/>
      <p:bldP spid="42" grpId="0" animBg="1"/>
      <p:bldP spid="43" grpId="0" animBg="1"/>
      <p:bldP spid="44" grpId="0" animBg="1"/>
      <p:bldP spid="45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7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追跡失敗をもたらすコード片の移動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094547"/>
            <a:ext cx="8229600" cy="5145435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 smtClean="0"/>
              <a:t>　</a:t>
            </a:r>
            <a:endParaRPr lang="en-US" altLang="ja-JP" dirty="0" smtClean="0"/>
          </a:p>
          <a:p>
            <a:pPr marL="457200" lvl="1" indent="0">
              <a:buNone/>
            </a:pPr>
            <a:r>
              <a:rPr kumimoji="1" lang="ja-JP" altLang="en-US" dirty="0" smtClean="0"/>
              <a:t>★　コード片が</a:t>
            </a:r>
            <a:r>
              <a:rPr lang="ja-JP" altLang="en-US" dirty="0" smtClean="0"/>
              <a:t>別の</a:t>
            </a:r>
            <a:r>
              <a:rPr kumimoji="1" lang="ja-JP" altLang="en-US" dirty="0" smtClean="0"/>
              <a:t>ファイルに移動した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endParaRPr kumimoji="1" lang="en-US" altLang="ja-JP" dirty="0" smtClean="0"/>
          </a:p>
          <a:p>
            <a:pPr marL="457200" lvl="1" indent="0">
              <a:buNone/>
            </a:pPr>
            <a:r>
              <a:rPr lang="ja-JP" altLang="en-US" dirty="0" smtClean="0"/>
              <a:t>★　コード片が新たなメソッドとして抽出された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pPr lvl="1"/>
            <a:endParaRPr lang="en-US" altLang="ja-JP" dirty="0" smtClean="0"/>
          </a:p>
          <a:p>
            <a:pPr marL="457200" lvl="1" indent="0">
              <a:buNone/>
            </a:pPr>
            <a:r>
              <a:rPr lang="ja-JP" altLang="en-US" dirty="0" smtClean="0"/>
              <a:t>★　コード片の</a:t>
            </a:r>
            <a:r>
              <a:rPr lang="ja-JP" altLang="en-US" dirty="0"/>
              <a:t>外側</a:t>
            </a:r>
            <a:r>
              <a:rPr lang="ja-JP" altLang="en-US" dirty="0" smtClean="0"/>
              <a:t>にブロックが挿入された</a:t>
            </a:r>
            <a:endParaRPr kumimoji="1"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17</a:t>
            </a:fld>
            <a:endParaRPr kumimoji="1" lang="ja-JP" altLang="en-US"/>
          </a:p>
        </p:txBody>
      </p:sp>
      <p:sp useBgFill="1">
        <p:nvSpPr>
          <p:cNvPr id="6" name="テキスト ボックス 5"/>
          <p:cNvSpPr txBox="1"/>
          <p:nvPr/>
        </p:nvSpPr>
        <p:spPr>
          <a:xfrm>
            <a:off x="1727684" y="2246675"/>
            <a:ext cx="2082372" cy="8309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ja-JP" sz="1600" dirty="0" smtClean="0"/>
              <a:t>ClassA.java,ClassA,5</a:t>
            </a:r>
          </a:p>
          <a:p>
            <a:r>
              <a:rPr lang="en-US" altLang="ja-JP" sz="1600" dirty="0" smtClean="0"/>
              <a:t>method(</a:t>
            </a:r>
            <a:r>
              <a:rPr lang="en-US" altLang="ja-JP" sz="1600" dirty="0" err="1" smtClean="0"/>
              <a:t>int</a:t>
            </a:r>
            <a:r>
              <a:rPr lang="en-US" altLang="ja-JP" sz="1600" dirty="0" smtClean="0"/>
              <a:t>),6</a:t>
            </a:r>
          </a:p>
          <a:p>
            <a:r>
              <a:rPr lang="en-US" altLang="ja-JP" sz="1600" dirty="0" err="1" smtClean="0"/>
              <a:t>if,a</a:t>
            </a:r>
            <a:r>
              <a:rPr lang="en-US" altLang="ja-JP" sz="1600" dirty="0" smtClean="0"/>
              <a:t>==0,2</a:t>
            </a:r>
          </a:p>
        </p:txBody>
      </p:sp>
      <p:sp useBgFill="1">
        <p:nvSpPr>
          <p:cNvPr id="7" name="テキスト ボックス 6"/>
          <p:cNvSpPr txBox="1"/>
          <p:nvPr/>
        </p:nvSpPr>
        <p:spPr>
          <a:xfrm>
            <a:off x="5580112" y="2246675"/>
            <a:ext cx="2082372" cy="8309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ja-JP" sz="1600" dirty="0" smtClean="0">
                <a:solidFill>
                  <a:srgbClr val="FF0000"/>
                </a:solidFill>
              </a:rPr>
              <a:t>ClassB.java,ClassB,5</a:t>
            </a:r>
          </a:p>
          <a:p>
            <a:r>
              <a:rPr lang="en-US" altLang="ja-JP" sz="1600" dirty="0" smtClean="0"/>
              <a:t>method(</a:t>
            </a:r>
            <a:r>
              <a:rPr lang="en-US" altLang="ja-JP" sz="1600" dirty="0" err="1" smtClean="0"/>
              <a:t>int</a:t>
            </a:r>
            <a:r>
              <a:rPr lang="en-US" altLang="ja-JP" sz="1600" dirty="0" smtClean="0"/>
              <a:t>),6</a:t>
            </a:r>
          </a:p>
          <a:p>
            <a:r>
              <a:rPr lang="en-US" altLang="ja-JP" sz="1600" dirty="0" err="1" smtClean="0"/>
              <a:t>if,a</a:t>
            </a:r>
            <a:r>
              <a:rPr lang="en-US" altLang="ja-JP" sz="1600" dirty="0" smtClean="0"/>
              <a:t>==0,2</a:t>
            </a:r>
          </a:p>
        </p:txBody>
      </p:sp>
      <p:sp>
        <p:nvSpPr>
          <p:cNvPr id="8" name="右矢印 7"/>
          <p:cNvSpPr/>
          <p:nvPr/>
        </p:nvSpPr>
        <p:spPr>
          <a:xfrm>
            <a:off x="3990076" y="2518157"/>
            <a:ext cx="144016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9" name="テキスト ボックス 8"/>
          <p:cNvSpPr txBox="1"/>
          <p:nvPr/>
        </p:nvSpPr>
        <p:spPr>
          <a:xfrm>
            <a:off x="1733544" y="3758843"/>
            <a:ext cx="2082372" cy="8309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ja-JP" sz="1600" dirty="0" smtClean="0"/>
              <a:t>ClassA.java,ClassA,5</a:t>
            </a:r>
          </a:p>
          <a:p>
            <a:r>
              <a:rPr lang="en-US" altLang="ja-JP" sz="1600" dirty="0" smtClean="0"/>
              <a:t>method(</a:t>
            </a:r>
            <a:r>
              <a:rPr lang="en-US" altLang="ja-JP" sz="1600" dirty="0" err="1" smtClean="0"/>
              <a:t>int</a:t>
            </a:r>
            <a:r>
              <a:rPr lang="en-US" altLang="ja-JP" sz="1600" dirty="0" smtClean="0"/>
              <a:t>),6</a:t>
            </a:r>
          </a:p>
          <a:p>
            <a:r>
              <a:rPr lang="en-US" altLang="ja-JP" sz="1600" dirty="0" err="1" smtClean="0"/>
              <a:t>if,a</a:t>
            </a:r>
            <a:r>
              <a:rPr lang="en-US" altLang="ja-JP" sz="1600" dirty="0" smtClean="0"/>
              <a:t>==0,2</a:t>
            </a:r>
          </a:p>
        </p:txBody>
      </p:sp>
      <p:sp useBgFill="1">
        <p:nvSpPr>
          <p:cNvPr id="10" name="テキスト ボックス 9"/>
          <p:cNvSpPr txBox="1"/>
          <p:nvPr/>
        </p:nvSpPr>
        <p:spPr>
          <a:xfrm>
            <a:off x="5585972" y="3758843"/>
            <a:ext cx="2082372" cy="8309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ja-JP" sz="1600" dirty="0" smtClean="0"/>
              <a:t>ClassA.java,ClassA,5</a:t>
            </a:r>
          </a:p>
          <a:p>
            <a:r>
              <a:rPr lang="en-US" altLang="ja-JP" sz="1600" dirty="0" err="1" smtClean="0">
                <a:solidFill>
                  <a:srgbClr val="FF0000"/>
                </a:solidFill>
              </a:rPr>
              <a:t>anotherMethod</a:t>
            </a:r>
            <a:r>
              <a:rPr lang="en-US" altLang="ja-JP" sz="1600" dirty="0" smtClean="0">
                <a:solidFill>
                  <a:srgbClr val="FF0000"/>
                </a:solidFill>
              </a:rPr>
              <a:t>(</a:t>
            </a:r>
            <a:r>
              <a:rPr lang="en-US" altLang="ja-JP" sz="1600" dirty="0" err="1" smtClean="0">
                <a:solidFill>
                  <a:srgbClr val="FF0000"/>
                </a:solidFill>
              </a:rPr>
              <a:t>int</a:t>
            </a:r>
            <a:r>
              <a:rPr lang="en-US" altLang="ja-JP" sz="1600" dirty="0" smtClean="0">
                <a:solidFill>
                  <a:srgbClr val="FF0000"/>
                </a:solidFill>
              </a:rPr>
              <a:t>),3</a:t>
            </a:r>
          </a:p>
          <a:p>
            <a:r>
              <a:rPr lang="en-US" altLang="ja-JP" sz="1600" dirty="0" err="1" smtClean="0"/>
              <a:t>if,a</a:t>
            </a:r>
            <a:r>
              <a:rPr lang="en-US" altLang="ja-JP" sz="1600" dirty="0" smtClean="0"/>
              <a:t>==0,2</a:t>
            </a:r>
          </a:p>
        </p:txBody>
      </p:sp>
      <p:sp>
        <p:nvSpPr>
          <p:cNvPr id="11" name="右矢印 10"/>
          <p:cNvSpPr/>
          <p:nvPr/>
        </p:nvSpPr>
        <p:spPr>
          <a:xfrm>
            <a:off x="3995936" y="4030325"/>
            <a:ext cx="144016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2" name="テキスト ボックス 11"/>
          <p:cNvSpPr txBox="1"/>
          <p:nvPr/>
        </p:nvSpPr>
        <p:spPr>
          <a:xfrm>
            <a:off x="1733544" y="5304110"/>
            <a:ext cx="2082372" cy="8309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ja-JP" sz="1600" dirty="0" smtClean="0"/>
              <a:t>ClassA.java,ClassA,5</a:t>
            </a:r>
          </a:p>
          <a:p>
            <a:r>
              <a:rPr lang="en-US" altLang="ja-JP" sz="1600" dirty="0" smtClean="0"/>
              <a:t>method(</a:t>
            </a:r>
            <a:r>
              <a:rPr lang="en-US" altLang="ja-JP" sz="1600" dirty="0" err="1" smtClean="0"/>
              <a:t>int</a:t>
            </a:r>
            <a:r>
              <a:rPr lang="en-US" altLang="ja-JP" sz="1600" dirty="0" smtClean="0"/>
              <a:t>),6</a:t>
            </a:r>
          </a:p>
          <a:p>
            <a:r>
              <a:rPr lang="en-US" altLang="ja-JP" sz="1600" dirty="0" err="1" smtClean="0"/>
              <a:t>if,a</a:t>
            </a:r>
            <a:r>
              <a:rPr lang="en-US" altLang="ja-JP" sz="1600" dirty="0" smtClean="0"/>
              <a:t>==0,2</a:t>
            </a:r>
          </a:p>
        </p:txBody>
      </p:sp>
      <p:sp useBgFill="1">
        <p:nvSpPr>
          <p:cNvPr id="13" name="テキスト ボックス 12"/>
          <p:cNvSpPr txBox="1"/>
          <p:nvPr/>
        </p:nvSpPr>
        <p:spPr>
          <a:xfrm>
            <a:off x="5585972" y="5304110"/>
            <a:ext cx="2082372" cy="107721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ja-JP" sz="1600" dirty="0" smtClean="0"/>
              <a:t>ClassA.java,ClassA,5</a:t>
            </a:r>
          </a:p>
          <a:p>
            <a:r>
              <a:rPr lang="en-US" altLang="ja-JP" sz="1600" dirty="0" smtClean="0"/>
              <a:t>method(</a:t>
            </a:r>
            <a:r>
              <a:rPr lang="en-US" altLang="ja-JP" sz="1600" dirty="0" err="1" smtClean="0"/>
              <a:t>int</a:t>
            </a:r>
            <a:r>
              <a:rPr lang="en-US" altLang="ja-JP" sz="1600" dirty="0" smtClean="0"/>
              <a:t>),7</a:t>
            </a:r>
          </a:p>
          <a:p>
            <a:r>
              <a:rPr lang="en-US" altLang="ja-JP" sz="1600" dirty="0" err="1" smtClean="0">
                <a:solidFill>
                  <a:srgbClr val="FF0000"/>
                </a:solidFill>
              </a:rPr>
              <a:t>if,b</a:t>
            </a:r>
            <a:r>
              <a:rPr lang="en-US" altLang="ja-JP" sz="1600" dirty="0" smtClean="0">
                <a:solidFill>
                  <a:srgbClr val="FF0000"/>
                </a:solidFill>
              </a:rPr>
              <a:t>!=null,3</a:t>
            </a:r>
          </a:p>
          <a:p>
            <a:r>
              <a:rPr lang="en-US" altLang="ja-JP" sz="1600" dirty="0" err="1" smtClean="0"/>
              <a:t>if,a</a:t>
            </a:r>
            <a:r>
              <a:rPr lang="en-US" altLang="ja-JP" sz="1600" dirty="0" smtClean="0"/>
              <a:t>==0,2</a:t>
            </a:r>
          </a:p>
        </p:txBody>
      </p:sp>
      <p:sp>
        <p:nvSpPr>
          <p:cNvPr id="14" name="右矢印 13"/>
          <p:cNvSpPr/>
          <p:nvPr/>
        </p:nvSpPr>
        <p:spPr>
          <a:xfrm>
            <a:off x="3995936" y="5575592"/>
            <a:ext cx="144016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763688" y="1010299"/>
            <a:ext cx="5832648" cy="5847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3200" dirty="0"/>
              <a:t>コード片が移動　＝　</a:t>
            </a:r>
            <a:r>
              <a:rPr lang="en-US" altLang="ja-JP" sz="3200" dirty="0"/>
              <a:t>CRD</a:t>
            </a:r>
            <a:r>
              <a:rPr lang="ja-JP" altLang="en-US" sz="3200" dirty="0"/>
              <a:t>が</a:t>
            </a:r>
            <a:r>
              <a:rPr lang="ja-JP" altLang="en-US" sz="3200" dirty="0" smtClean="0"/>
              <a:t>変化</a:t>
            </a:r>
            <a:endParaRPr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182190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6"/>
    </mc:Choice>
    <mc:Fallback xmlns="">
      <p:transition spd="slow" advTm="456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拡張</a:t>
            </a:r>
            <a:r>
              <a:rPr lang="ja-JP" altLang="en-US" dirty="0" smtClean="0"/>
              <a:t>のキーアイデア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既存</a:t>
            </a:r>
            <a:r>
              <a:rPr lang="ja-JP" altLang="en-US" dirty="0" smtClean="0"/>
              <a:t>手法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CRD</a:t>
            </a:r>
            <a:r>
              <a:rPr lang="ja-JP" altLang="en-US" dirty="0" smtClean="0"/>
              <a:t>が一致する場合に対応付ける</a:t>
            </a:r>
            <a:endParaRPr lang="en-US" altLang="ja-JP" dirty="0" smtClean="0"/>
          </a:p>
          <a:p>
            <a:pPr lvl="3"/>
            <a:endParaRPr lang="en-US" altLang="ja-JP" dirty="0"/>
          </a:p>
          <a:p>
            <a:pPr lvl="3"/>
            <a:endParaRPr lang="en-US" altLang="ja-JP" dirty="0" smtClean="0"/>
          </a:p>
          <a:p>
            <a:pPr lvl="3"/>
            <a:endParaRPr lang="en-US" altLang="ja-JP" dirty="0"/>
          </a:p>
          <a:p>
            <a:pPr lvl="3"/>
            <a:endParaRPr lang="en-US" altLang="ja-JP" dirty="0"/>
          </a:p>
          <a:p>
            <a:r>
              <a:rPr lang="ja-JP" altLang="en-US" dirty="0"/>
              <a:t>提案</a:t>
            </a:r>
            <a:r>
              <a:rPr lang="ja-JP" altLang="en-US" dirty="0" smtClean="0"/>
              <a:t>手法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CRD</a:t>
            </a:r>
            <a:r>
              <a:rPr lang="ja-JP" altLang="en-US" dirty="0" smtClean="0"/>
              <a:t>の文字列表記が類似する場合に対応付ける</a:t>
            </a:r>
            <a:endParaRPr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18</a:t>
            </a:fld>
            <a:endParaRPr kumimoji="1" lang="ja-JP" altLang="en-US"/>
          </a:p>
        </p:txBody>
      </p:sp>
      <p:sp useBgFill="1">
        <p:nvSpPr>
          <p:cNvPr id="7" name="メモ 6"/>
          <p:cNvSpPr/>
          <p:nvPr/>
        </p:nvSpPr>
        <p:spPr>
          <a:xfrm>
            <a:off x="1452672" y="2469440"/>
            <a:ext cx="959088" cy="1008112"/>
          </a:xfrm>
          <a:prstGeom prst="foldedCorner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8" name="メモ 7"/>
          <p:cNvSpPr/>
          <p:nvPr/>
        </p:nvSpPr>
        <p:spPr>
          <a:xfrm>
            <a:off x="5739058" y="2469440"/>
            <a:ext cx="959088" cy="1008112"/>
          </a:xfrm>
          <a:prstGeom prst="foldedCorner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1646545" y="2973496"/>
            <a:ext cx="583285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5932931" y="2973496"/>
            <a:ext cx="583285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11" name="テキスト ボックス 10"/>
          <p:cNvSpPr txBox="1"/>
          <p:nvPr/>
        </p:nvSpPr>
        <p:spPr>
          <a:xfrm>
            <a:off x="2843808" y="2141912"/>
            <a:ext cx="1908212" cy="8309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ja-JP" sz="1600" dirty="0" smtClean="0"/>
              <a:t>ClassA.java,ClassA,5</a:t>
            </a:r>
          </a:p>
          <a:p>
            <a:r>
              <a:rPr lang="en-US" altLang="ja-JP" sz="1600" dirty="0" smtClean="0"/>
              <a:t>method(</a:t>
            </a:r>
            <a:r>
              <a:rPr lang="en-US" altLang="ja-JP" sz="1600" dirty="0" err="1" smtClean="0"/>
              <a:t>int</a:t>
            </a:r>
            <a:r>
              <a:rPr lang="en-US" altLang="ja-JP" sz="1600" dirty="0" smtClean="0"/>
              <a:t>),6</a:t>
            </a:r>
          </a:p>
          <a:p>
            <a:r>
              <a:rPr lang="en-US" altLang="ja-JP" sz="1600" dirty="0" err="1" smtClean="0"/>
              <a:t>if,a</a:t>
            </a:r>
            <a:r>
              <a:rPr lang="en-US" altLang="ja-JP" sz="1600" dirty="0" smtClean="0"/>
              <a:t>==0,2</a:t>
            </a:r>
          </a:p>
        </p:txBody>
      </p:sp>
      <p:cxnSp>
        <p:nvCxnSpPr>
          <p:cNvPr id="15" name="直線矢印コネクタ 14"/>
          <p:cNvCxnSpPr>
            <a:stCxn id="9" idx="0"/>
            <a:endCxn id="11" idx="1"/>
          </p:cNvCxnSpPr>
          <p:nvPr/>
        </p:nvCxnSpPr>
        <p:spPr>
          <a:xfrm flipV="1">
            <a:off x="1938188" y="2557411"/>
            <a:ext cx="905620" cy="4160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 useBgFill="1">
        <p:nvSpPr>
          <p:cNvPr id="18" name="テキスト ボックス 17"/>
          <p:cNvSpPr txBox="1"/>
          <p:nvPr/>
        </p:nvSpPr>
        <p:spPr>
          <a:xfrm>
            <a:off x="7120626" y="2117492"/>
            <a:ext cx="1908212" cy="8309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ja-JP" sz="1600" dirty="0" smtClean="0"/>
              <a:t>ClassA.java,ClassA,5</a:t>
            </a:r>
          </a:p>
          <a:p>
            <a:r>
              <a:rPr lang="en-US" altLang="ja-JP" sz="1600" dirty="0" smtClean="0"/>
              <a:t>method(</a:t>
            </a:r>
            <a:r>
              <a:rPr lang="en-US" altLang="ja-JP" sz="1600" dirty="0" err="1" smtClean="0"/>
              <a:t>int</a:t>
            </a:r>
            <a:r>
              <a:rPr lang="en-US" altLang="ja-JP" sz="1600" dirty="0" smtClean="0"/>
              <a:t>),6</a:t>
            </a:r>
          </a:p>
          <a:p>
            <a:r>
              <a:rPr lang="en-US" altLang="ja-JP" sz="1600" dirty="0" err="1" smtClean="0"/>
              <a:t>if,a</a:t>
            </a:r>
            <a:r>
              <a:rPr lang="en-US" altLang="ja-JP" sz="1600" dirty="0" smtClean="0"/>
              <a:t>==0,2</a:t>
            </a:r>
          </a:p>
        </p:txBody>
      </p:sp>
      <p:cxnSp>
        <p:nvCxnSpPr>
          <p:cNvPr id="19" name="直線矢印コネクタ 18"/>
          <p:cNvCxnSpPr>
            <a:stCxn id="10" idx="0"/>
            <a:endCxn id="18" idx="1"/>
          </p:cNvCxnSpPr>
          <p:nvPr/>
        </p:nvCxnSpPr>
        <p:spPr>
          <a:xfrm flipV="1">
            <a:off x="6224574" y="2532991"/>
            <a:ext cx="896052" cy="4405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>
            <a:stCxn id="9" idx="3"/>
            <a:endCxn id="10" idx="1"/>
          </p:cNvCxnSpPr>
          <p:nvPr/>
        </p:nvCxnSpPr>
        <p:spPr>
          <a:xfrm>
            <a:off x="2229830" y="3081508"/>
            <a:ext cx="3703101" cy="0"/>
          </a:xfrm>
          <a:prstGeom prst="straightConnector1">
            <a:avLst/>
          </a:prstGeom>
          <a:ln>
            <a:tailEnd type="stealth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左右矢印 28"/>
          <p:cNvSpPr/>
          <p:nvPr/>
        </p:nvSpPr>
        <p:spPr>
          <a:xfrm>
            <a:off x="4859684" y="2261508"/>
            <a:ext cx="2153278" cy="144016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551136" y="2109400"/>
            <a:ext cx="867925" cy="461665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400" dirty="0"/>
              <a:t>一致</a:t>
            </a:r>
            <a:endParaRPr kumimoji="1" lang="ja-JP" altLang="en-US" sz="2400" dirty="0"/>
          </a:p>
        </p:txBody>
      </p:sp>
      <p:sp useBgFill="1">
        <p:nvSpPr>
          <p:cNvPr id="30" name="メモ 29"/>
          <p:cNvSpPr/>
          <p:nvPr/>
        </p:nvSpPr>
        <p:spPr>
          <a:xfrm>
            <a:off x="1452672" y="5157192"/>
            <a:ext cx="959088" cy="1008112"/>
          </a:xfrm>
          <a:prstGeom prst="foldedCorner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31" name="メモ 30"/>
          <p:cNvSpPr/>
          <p:nvPr/>
        </p:nvSpPr>
        <p:spPr>
          <a:xfrm>
            <a:off x="5739058" y="5157192"/>
            <a:ext cx="959088" cy="1008112"/>
          </a:xfrm>
          <a:prstGeom prst="foldedCorner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/>
          <p:cNvSpPr/>
          <p:nvPr/>
        </p:nvSpPr>
        <p:spPr>
          <a:xfrm>
            <a:off x="1646545" y="5661248"/>
            <a:ext cx="583285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/>
          <p:cNvSpPr/>
          <p:nvPr/>
        </p:nvSpPr>
        <p:spPr>
          <a:xfrm>
            <a:off x="5932931" y="5661248"/>
            <a:ext cx="583285" cy="2160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 useBgFill="1">
        <p:nvSpPr>
          <p:cNvPr id="34" name="テキスト ボックス 33"/>
          <p:cNvSpPr txBox="1"/>
          <p:nvPr/>
        </p:nvSpPr>
        <p:spPr>
          <a:xfrm>
            <a:off x="2843808" y="4829664"/>
            <a:ext cx="1908212" cy="8309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ja-JP" sz="1600" dirty="0" smtClean="0"/>
              <a:t>ClassA.java,ClassA,5</a:t>
            </a:r>
          </a:p>
          <a:p>
            <a:r>
              <a:rPr lang="en-US" altLang="ja-JP" sz="1600" dirty="0" smtClean="0"/>
              <a:t>method(</a:t>
            </a:r>
            <a:r>
              <a:rPr lang="en-US" altLang="ja-JP" sz="1600" dirty="0" err="1" smtClean="0"/>
              <a:t>int</a:t>
            </a:r>
            <a:r>
              <a:rPr lang="en-US" altLang="ja-JP" sz="1600" dirty="0" smtClean="0"/>
              <a:t>),6</a:t>
            </a:r>
          </a:p>
          <a:p>
            <a:r>
              <a:rPr lang="en-US" altLang="ja-JP" sz="1600" dirty="0" err="1" smtClean="0"/>
              <a:t>if,a</a:t>
            </a:r>
            <a:r>
              <a:rPr lang="en-US" altLang="ja-JP" sz="1600" dirty="0" smtClean="0"/>
              <a:t>==0,2</a:t>
            </a:r>
          </a:p>
        </p:txBody>
      </p:sp>
      <p:cxnSp>
        <p:nvCxnSpPr>
          <p:cNvPr id="35" name="直線矢印コネクタ 34"/>
          <p:cNvCxnSpPr>
            <a:stCxn id="32" idx="0"/>
            <a:endCxn id="34" idx="1"/>
          </p:cNvCxnSpPr>
          <p:nvPr/>
        </p:nvCxnSpPr>
        <p:spPr>
          <a:xfrm flipV="1">
            <a:off x="1938188" y="5245163"/>
            <a:ext cx="905620" cy="4160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 useBgFill="1">
        <p:nvSpPr>
          <p:cNvPr id="36" name="テキスト ボックス 35"/>
          <p:cNvSpPr txBox="1"/>
          <p:nvPr/>
        </p:nvSpPr>
        <p:spPr>
          <a:xfrm>
            <a:off x="7120626" y="4805244"/>
            <a:ext cx="1908212" cy="8309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ja-JP" sz="1600" dirty="0" smtClean="0"/>
              <a:t>ClassB.java,ClassB,5</a:t>
            </a:r>
          </a:p>
          <a:p>
            <a:r>
              <a:rPr lang="en-US" altLang="ja-JP" sz="1600" dirty="0" smtClean="0"/>
              <a:t>method(</a:t>
            </a:r>
            <a:r>
              <a:rPr lang="en-US" altLang="ja-JP" sz="1600" dirty="0" err="1" smtClean="0"/>
              <a:t>int</a:t>
            </a:r>
            <a:r>
              <a:rPr lang="en-US" altLang="ja-JP" sz="1600" dirty="0" smtClean="0"/>
              <a:t>),6</a:t>
            </a:r>
          </a:p>
          <a:p>
            <a:r>
              <a:rPr lang="en-US" altLang="ja-JP" sz="1600" dirty="0" err="1" smtClean="0"/>
              <a:t>if,a</a:t>
            </a:r>
            <a:r>
              <a:rPr lang="en-US" altLang="ja-JP" sz="1600" dirty="0" smtClean="0"/>
              <a:t>==0,2</a:t>
            </a:r>
          </a:p>
        </p:txBody>
      </p:sp>
      <p:cxnSp>
        <p:nvCxnSpPr>
          <p:cNvPr id="37" name="直線矢印コネクタ 36"/>
          <p:cNvCxnSpPr>
            <a:stCxn id="33" idx="0"/>
            <a:endCxn id="36" idx="1"/>
          </p:cNvCxnSpPr>
          <p:nvPr/>
        </p:nvCxnSpPr>
        <p:spPr>
          <a:xfrm flipV="1">
            <a:off x="6224574" y="5220743"/>
            <a:ext cx="896052" cy="4405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>
            <a:stCxn id="32" idx="3"/>
            <a:endCxn id="33" idx="1"/>
          </p:cNvCxnSpPr>
          <p:nvPr/>
        </p:nvCxnSpPr>
        <p:spPr>
          <a:xfrm>
            <a:off x="2229830" y="5769260"/>
            <a:ext cx="3703101" cy="0"/>
          </a:xfrm>
          <a:prstGeom prst="straightConnector1">
            <a:avLst/>
          </a:prstGeom>
          <a:ln>
            <a:tailEnd type="stealth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9" name="左右矢印 38"/>
          <p:cNvSpPr/>
          <p:nvPr/>
        </p:nvSpPr>
        <p:spPr>
          <a:xfrm>
            <a:off x="4859684" y="4949260"/>
            <a:ext cx="2153278" cy="144016"/>
          </a:xfrm>
          <a:prstGeom prst="left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5551136" y="4805244"/>
            <a:ext cx="867925" cy="46166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400" dirty="0"/>
              <a:t>類似</a:t>
            </a:r>
            <a:endParaRPr kumimoji="1" lang="ja-JP" altLang="en-US" sz="2400" dirty="0"/>
          </a:p>
        </p:txBody>
      </p:sp>
      <p:sp>
        <p:nvSpPr>
          <p:cNvPr id="58" name="円/楕円 57"/>
          <p:cNvSpPr/>
          <p:nvPr/>
        </p:nvSpPr>
        <p:spPr>
          <a:xfrm>
            <a:off x="7608626" y="4826760"/>
            <a:ext cx="158418" cy="28803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円/楕円 58"/>
          <p:cNvSpPr/>
          <p:nvPr/>
        </p:nvSpPr>
        <p:spPr>
          <a:xfrm>
            <a:off x="8545228" y="4830146"/>
            <a:ext cx="158418" cy="28803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2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"/>
    </mc:Choice>
    <mc:Fallback xmlns="">
      <p:transition spd="slow" advTm="29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提案手法によるコード片の対応付け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>
            <a:off x="575556" y="1484784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A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575556" y="2491895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B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575556" y="3499006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C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23528" y="5477162"/>
            <a:ext cx="1080120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Rev. </a:t>
            </a:r>
            <a:r>
              <a:rPr kumimoji="1" lang="en-US" altLang="ja-JP" sz="2000" i="1" dirty="0" smtClean="0"/>
              <a:t>r</a:t>
            </a:r>
            <a:endParaRPr kumimoji="1" lang="ja-JP" altLang="en-US" sz="2000" dirty="0"/>
          </a:p>
        </p:txBody>
      </p:sp>
      <p:sp>
        <p:nvSpPr>
          <p:cNvPr id="13" name="円/楕円 12"/>
          <p:cNvSpPr/>
          <p:nvPr/>
        </p:nvSpPr>
        <p:spPr>
          <a:xfrm>
            <a:off x="3047831" y="1484784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α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14" name="円/楕円 13"/>
          <p:cNvSpPr/>
          <p:nvPr/>
        </p:nvSpPr>
        <p:spPr>
          <a:xfrm>
            <a:off x="3047831" y="2492896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β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15" name="円/楕円 14"/>
          <p:cNvSpPr/>
          <p:nvPr/>
        </p:nvSpPr>
        <p:spPr>
          <a:xfrm>
            <a:off x="3047831" y="3501008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γ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795803" y="5477162"/>
            <a:ext cx="1080120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Rev. </a:t>
            </a:r>
            <a:r>
              <a:rPr kumimoji="1" lang="en-US" altLang="ja-JP" sz="2000" i="1" dirty="0" smtClean="0"/>
              <a:t>r+1</a:t>
            </a:r>
            <a:endParaRPr kumimoji="1" lang="ja-JP" altLang="en-US" sz="2000" dirty="0"/>
          </a:p>
        </p:txBody>
      </p:sp>
      <p:sp>
        <p:nvSpPr>
          <p:cNvPr id="23" name="円/楕円 22"/>
          <p:cNvSpPr/>
          <p:nvPr/>
        </p:nvSpPr>
        <p:spPr>
          <a:xfrm>
            <a:off x="575556" y="4506118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D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27" name="円/楕円 26"/>
          <p:cNvSpPr/>
          <p:nvPr/>
        </p:nvSpPr>
        <p:spPr>
          <a:xfrm>
            <a:off x="3051881" y="4509120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δ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cxnSp>
        <p:nvCxnSpPr>
          <p:cNvPr id="36" name="直線コネクタ 35"/>
          <p:cNvCxnSpPr>
            <a:stCxn id="7" idx="6"/>
            <a:endCxn id="13" idx="2"/>
          </p:cNvCxnSpPr>
          <p:nvPr/>
        </p:nvCxnSpPr>
        <p:spPr>
          <a:xfrm flipV="1">
            <a:off x="1151620" y="1772816"/>
            <a:ext cx="1896211" cy="10071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線コネクタ 36"/>
          <p:cNvCxnSpPr>
            <a:stCxn id="7" idx="6"/>
            <a:endCxn id="14" idx="2"/>
          </p:cNvCxnSpPr>
          <p:nvPr/>
        </p:nvCxnSpPr>
        <p:spPr>
          <a:xfrm>
            <a:off x="1151620" y="2779927"/>
            <a:ext cx="1896211" cy="100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直線コネクタ 39"/>
          <p:cNvCxnSpPr>
            <a:stCxn id="7" idx="6"/>
            <a:endCxn id="15" idx="2"/>
          </p:cNvCxnSpPr>
          <p:nvPr/>
        </p:nvCxnSpPr>
        <p:spPr>
          <a:xfrm>
            <a:off x="1151620" y="2779927"/>
            <a:ext cx="1896211" cy="10091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線コネクタ 44"/>
          <p:cNvCxnSpPr>
            <a:stCxn id="7" idx="6"/>
            <a:endCxn id="27" idx="2"/>
          </p:cNvCxnSpPr>
          <p:nvPr/>
        </p:nvCxnSpPr>
        <p:spPr>
          <a:xfrm>
            <a:off x="1151620" y="2779927"/>
            <a:ext cx="1900261" cy="20172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乗算記号 53"/>
          <p:cNvSpPr/>
          <p:nvPr/>
        </p:nvSpPr>
        <p:spPr>
          <a:xfrm>
            <a:off x="2490426" y="4158532"/>
            <a:ext cx="354199" cy="377982"/>
          </a:xfrm>
          <a:prstGeom prst="mathMultiply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7" name="直線コネクタ 56"/>
          <p:cNvCxnSpPr>
            <a:stCxn id="8" idx="6"/>
            <a:endCxn id="13" idx="2"/>
          </p:cNvCxnSpPr>
          <p:nvPr/>
        </p:nvCxnSpPr>
        <p:spPr>
          <a:xfrm flipV="1">
            <a:off x="1151620" y="1772816"/>
            <a:ext cx="1896211" cy="20142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直線コネクタ 59"/>
          <p:cNvCxnSpPr>
            <a:stCxn id="8" idx="6"/>
            <a:endCxn id="14" idx="2"/>
          </p:cNvCxnSpPr>
          <p:nvPr/>
        </p:nvCxnSpPr>
        <p:spPr>
          <a:xfrm flipV="1">
            <a:off x="1151620" y="2780928"/>
            <a:ext cx="1896211" cy="10061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線コネクタ 62"/>
          <p:cNvCxnSpPr>
            <a:stCxn id="8" idx="6"/>
            <a:endCxn id="15" idx="2"/>
          </p:cNvCxnSpPr>
          <p:nvPr/>
        </p:nvCxnSpPr>
        <p:spPr>
          <a:xfrm>
            <a:off x="1151620" y="3787038"/>
            <a:ext cx="1896211" cy="20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直線コネクタ 73"/>
          <p:cNvCxnSpPr>
            <a:stCxn id="8" idx="6"/>
            <a:endCxn id="27" idx="2"/>
          </p:cNvCxnSpPr>
          <p:nvPr/>
        </p:nvCxnSpPr>
        <p:spPr>
          <a:xfrm>
            <a:off x="1151620" y="3787038"/>
            <a:ext cx="1900261" cy="10101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乗算記号 76"/>
          <p:cNvSpPr/>
          <p:nvPr/>
        </p:nvSpPr>
        <p:spPr>
          <a:xfrm>
            <a:off x="1953733" y="4151874"/>
            <a:ext cx="354199" cy="377982"/>
          </a:xfrm>
          <a:prstGeom prst="mathMultiply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1842800" y="1890570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 smtClean="0"/>
              <a:t>0.9</a:t>
            </a:r>
            <a:endParaRPr kumimoji="1" lang="ja-JP" altLang="en-US" sz="1600" b="1" dirty="0"/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2627784" y="208233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 smtClean="0"/>
              <a:t>0.6</a:t>
            </a:r>
            <a:endParaRPr kumimoji="1" lang="ja-JP" altLang="en-US" sz="1600" b="1" dirty="0"/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2267744" y="249289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 smtClean="0"/>
              <a:t>0.3</a:t>
            </a:r>
            <a:endParaRPr kumimoji="1" lang="ja-JP" altLang="en-US" sz="1600" b="1" dirty="0"/>
          </a:p>
        </p:txBody>
      </p:sp>
      <p:sp>
        <p:nvSpPr>
          <p:cNvPr id="81" name="テキスト ボックス 80"/>
          <p:cNvSpPr txBox="1"/>
          <p:nvPr/>
        </p:nvSpPr>
        <p:spPr>
          <a:xfrm>
            <a:off x="2627784" y="292494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 smtClean="0"/>
              <a:t>0.4</a:t>
            </a:r>
            <a:endParaRPr kumimoji="1" lang="ja-JP" altLang="en-US" sz="1600" b="1" dirty="0"/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2627784" y="333074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 smtClean="0"/>
              <a:t>0.7</a:t>
            </a:r>
            <a:endParaRPr kumimoji="1" lang="ja-JP" altLang="en-US" sz="1600" b="1" dirty="0"/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2267744" y="3789040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 smtClean="0"/>
              <a:t>0.8</a:t>
            </a:r>
            <a:endParaRPr kumimoji="1" lang="ja-JP" altLang="en-US" sz="1600" b="1" dirty="0"/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4671129" y="1469078"/>
            <a:ext cx="3816424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/>
              <a:t>前リビジョンにおいていずれかの</a:t>
            </a:r>
            <a:endParaRPr kumimoji="1" lang="en-US" altLang="ja-JP" sz="1600" dirty="0" smtClean="0"/>
          </a:p>
          <a:p>
            <a:pPr algn="ctr"/>
            <a:r>
              <a:rPr kumimoji="1" lang="ja-JP" altLang="en-US" sz="1600" dirty="0" smtClean="0"/>
              <a:t>コードクローンに含まれるコード片</a:t>
            </a:r>
            <a:endParaRPr kumimoji="1" lang="en-US" altLang="ja-JP" sz="1600" dirty="0" smtClean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020825" y="2676552"/>
            <a:ext cx="3826768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以下</a:t>
            </a:r>
            <a:r>
              <a:rPr lang="ja-JP" altLang="en-US" dirty="0" smtClean="0"/>
              <a:t>の条件のいずれかに反する</a:t>
            </a:r>
            <a:endParaRPr lang="en-US" altLang="ja-JP" dirty="0" smtClean="0"/>
          </a:p>
          <a:p>
            <a:pPr algn="ctr"/>
            <a:r>
              <a:rPr lang="ja-JP" altLang="en-US" dirty="0" smtClean="0"/>
              <a:t>組み合わせは除外</a:t>
            </a:r>
            <a:endParaRPr kumimoji="1" lang="ja-JP" altLang="en-US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671129" y="2132856"/>
            <a:ext cx="3816424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/>
              <a:t>後リビジョンに存在するコード片</a:t>
            </a:r>
            <a:endParaRPr kumimoji="1" lang="en-US" altLang="ja-JP" sz="1600" dirty="0" smtClean="0"/>
          </a:p>
        </p:txBody>
      </p:sp>
      <p:sp>
        <p:nvSpPr>
          <p:cNvPr id="9" name="角丸四角形 8"/>
          <p:cNvSpPr/>
          <p:nvPr/>
        </p:nvSpPr>
        <p:spPr>
          <a:xfrm>
            <a:off x="4311089" y="1151970"/>
            <a:ext cx="4428492" cy="144429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3995936" y="1000763"/>
            <a:ext cx="4040436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 smtClean="0"/>
              <a:t>コード片の組み合わせを考える</a:t>
            </a:r>
            <a:endParaRPr kumimoji="1" lang="en-US" altLang="ja-JP" sz="2000" dirty="0" smtClean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601085" y="3357723"/>
            <a:ext cx="3390524" cy="338554"/>
          </a:xfrm>
          <a:prstGeom prst="rect">
            <a:avLst/>
          </a:prstGeom>
          <a:ln w="12700"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1600" dirty="0" smtClean="0"/>
              <a:t>ブロックの種類が同じ</a:t>
            </a:r>
            <a:endParaRPr kumimoji="1" lang="ja-JP" altLang="en-US" sz="1600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5601085" y="3723570"/>
            <a:ext cx="3390524" cy="830997"/>
          </a:xfrm>
          <a:prstGeom prst="rect">
            <a:avLst/>
          </a:prstGeom>
          <a:ln w="12700"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1600" dirty="0" smtClean="0"/>
              <a:t>条件式が変数名，リテラルの違いを</a:t>
            </a:r>
            <a:endParaRPr lang="en-US" altLang="ja-JP" sz="1600" dirty="0" smtClean="0"/>
          </a:p>
          <a:p>
            <a:r>
              <a:rPr lang="ja-JP" altLang="en-US" sz="1600" dirty="0" smtClean="0"/>
              <a:t>除いて同じ</a:t>
            </a:r>
            <a:endParaRPr lang="en-US" altLang="ja-JP" sz="1600" dirty="0" smtClean="0"/>
          </a:p>
          <a:p>
            <a:r>
              <a:rPr lang="en-US" altLang="ja-JP" sz="1600" dirty="0" smtClean="0"/>
              <a:t>(</a:t>
            </a:r>
            <a:r>
              <a:rPr lang="ja-JP" altLang="en-US" sz="1600" dirty="0" smtClean="0"/>
              <a:t>条件式を持つブロックの場合</a:t>
            </a:r>
            <a:r>
              <a:rPr lang="en-US" altLang="ja-JP" sz="1600" dirty="0" smtClean="0"/>
              <a:t>)</a:t>
            </a:r>
            <a:endParaRPr kumimoji="1" lang="ja-JP" altLang="en-US" sz="1600" dirty="0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5601085" y="4581859"/>
            <a:ext cx="3390524" cy="830997"/>
          </a:xfrm>
          <a:prstGeom prst="rect">
            <a:avLst/>
          </a:prstGeom>
          <a:ln w="12700"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1600" dirty="0" smtClean="0"/>
              <a:t>メソッド</a:t>
            </a:r>
            <a:r>
              <a:rPr lang="ja-JP" altLang="en-US" sz="1600" dirty="0"/>
              <a:t>名</a:t>
            </a:r>
            <a:r>
              <a:rPr lang="ja-JP" altLang="en-US" sz="1600" dirty="0" smtClean="0"/>
              <a:t>が同じ </a:t>
            </a:r>
            <a:r>
              <a:rPr lang="en-US" altLang="ja-JP" sz="1600" dirty="0" smtClean="0"/>
              <a:t>or </a:t>
            </a:r>
          </a:p>
          <a:p>
            <a:r>
              <a:rPr lang="ja-JP" altLang="en-US" sz="1600" dirty="0" smtClean="0"/>
              <a:t>引数の型及び名前がすべて同じ</a:t>
            </a:r>
            <a:endParaRPr lang="en-US" altLang="ja-JP" sz="1600" dirty="0" smtClean="0"/>
          </a:p>
          <a:p>
            <a:r>
              <a:rPr lang="en-US" altLang="ja-JP" sz="1600" dirty="0" smtClean="0"/>
              <a:t>(</a:t>
            </a:r>
            <a:r>
              <a:rPr lang="ja-JP" altLang="en-US" sz="1600" dirty="0" smtClean="0"/>
              <a:t>メソッドまたはコンストラクタの場合</a:t>
            </a:r>
            <a:r>
              <a:rPr lang="en-US" altLang="ja-JP" sz="1600" dirty="0" smtClean="0"/>
              <a:t>)</a:t>
            </a:r>
            <a:endParaRPr kumimoji="1" lang="ja-JP" altLang="en-US" sz="1600" dirty="0"/>
          </a:p>
        </p:txBody>
      </p:sp>
      <p:sp>
        <p:nvSpPr>
          <p:cNvPr id="11" name="下矢印 10"/>
          <p:cNvSpPr/>
          <p:nvPr/>
        </p:nvSpPr>
        <p:spPr>
          <a:xfrm>
            <a:off x="4592401" y="2636912"/>
            <a:ext cx="367144" cy="2832699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141094" y="5532596"/>
            <a:ext cx="3482363" cy="369332"/>
          </a:xfrm>
          <a:prstGeom prst="rect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80000">
                <a:schemeClr val="accent3">
                  <a:lumMod val="75000"/>
                </a:schemeClr>
              </a:gs>
              <a:gs pos="100000">
                <a:schemeClr val="accent3">
                  <a:lumMod val="75000"/>
                </a:schemeClr>
              </a:gs>
            </a:gsLst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CRD</a:t>
            </a:r>
            <a:r>
              <a:rPr kumimoji="1" lang="ja-JP" altLang="en-US" dirty="0" smtClean="0"/>
              <a:t>文字列表記の類似度を算出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535225" y="5940050"/>
            <a:ext cx="3429263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/>
              <a:t>類似度に基づきコード片の対を特定</a:t>
            </a:r>
            <a:endParaRPr kumimoji="1" lang="ja-JP" alt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560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761"/>
    </mc:Choice>
    <mc:Fallback xmlns="">
      <p:transition spd="slow" advTm="937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77" grpId="0" animBg="1"/>
      <p:bldP spid="77" grpId="1" animBg="1"/>
      <p:bldP spid="78" grpId="0"/>
      <p:bldP spid="79" grpId="0"/>
      <p:bldP spid="80" grpId="0"/>
      <p:bldP spid="81" grpId="0"/>
      <p:bldP spid="82" grpId="0"/>
      <p:bldP spid="83" grpId="0"/>
      <p:bldP spid="84" grpId="0" animBg="1"/>
      <p:bldP spid="33" grpId="0" animBg="1"/>
      <p:bldP spid="35" grpId="0" animBg="1"/>
      <p:bldP spid="9" grpId="0" animBg="1"/>
      <p:bldP spid="38" grpId="0" animBg="1"/>
      <p:bldP spid="10" grpId="0" animBg="1"/>
      <p:bldP spid="39" grpId="0" animBg="1"/>
      <p:bldP spid="41" grpId="0" animBg="1"/>
      <p:bldP spid="11" grpId="0" animBg="1"/>
      <p:bldP spid="16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テキスト ボックス 84"/>
          <p:cNvSpPr txBox="1"/>
          <p:nvPr/>
        </p:nvSpPr>
        <p:spPr>
          <a:xfrm>
            <a:off x="2267744" y="3789040"/>
            <a:ext cx="576064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 smtClean="0">
                <a:solidFill>
                  <a:schemeClr val="accent1"/>
                </a:solidFill>
              </a:rPr>
              <a:t>0.6</a:t>
            </a:r>
            <a:endParaRPr kumimoji="1" lang="ja-JP" altLang="en-US" sz="1600" b="1" dirty="0">
              <a:solidFill>
                <a:schemeClr val="accent1"/>
              </a:solidFill>
            </a:endParaRPr>
          </a:p>
        </p:txBody>
      </p:sp>
      <p:sp useBgFill="1">
        <p:nvSpPr>
          <p:cNvPr id="76" name="テキスト ボックス 75"/>
          <p:cNvSpPr txBox="1"/>
          <p:nvPr/>
        </p:nvSpPr>
        <p:spPr>
          <a:xfrm>
            <a:off x="2627784" y="2089763"/>
            <a:ext cx="576064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 smtClean="0">
                <a:solidFill>
                  <a:schemeClr val="accent1"/>
                </a:solidFill>
              </a:rPr>
              <a:t>0.8</a:t>
            </a:r>
            <a:endParaRPr kumimoji="1" lang="ja-JP" altLang="en-US" sz="1600" b="1" dirty="0">
              <a:solidFill>
                <a:schemeClr val="accent1"/>
              </a:solidFill>
            </a:endParaRPr>
          </a:p>
        </p:txBody>
      </p:sp>
      <p:sp useBgFill="1">
        <p:nvSpPr>
          <p:cNvPr id="69" name="テキスト ボックス 68"/>
          <p:cNvSpPr txBox="1"/>
          <p:nvPr/>
        </p:nvSpPr>
        <p:spPr>
          <a:xfrm>
            <a:off x="2627784" y="2082334"/>
            <a:ext cx="576064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 smtClean="0"/>
              <a:t>0.6</a:t>
            </a:r>
            <a:endParaRPr kumimoji="1" lang="ja-JP" altLang="en-US" sz="1600" b="1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提案手法によるコード片の対応付け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139952" y="2001034"/>
            <a:ext cx="4716524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/>
              <a:t>前</a:t>
            </a:r>
            <a:r>
              <a:rPr lang="ja-JP" altLang="en-US" sz="2000" dirty="0"/>
              <a:t>リビジョン</a:t>
            </a:r>
            <a:r>
              <a:rPr lang="ja-JP" altLang="en-US" sz="2000" dirty="0" smtClean="0"/>
              <a:t>の各コード片について</a:t>
            </a:r>
            <a:endParaRPr lang="en-US" altLang="ja-JP" sz="2000" dirty="0" smtClean="0"/>
          </a:p>
          <a:p>
            <a:pPr algn="ctr"/>
            <a:r>
              <a:rPr lang="ja-JP" altLang="en-US" sz="2000" dirty="0" smtClean="0"/>
              <a:t>最も類似度の高いコード片と対応付ける</a:t>
            </a:r>
            <a:endParaRPr kumimoji="1" lang="ja-JP" altLang="en-US" sz="2000" dirty="0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323528" y="5477162"/>
            <a:ext cx="1080120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Rev. </a:t>
            </a:r>
            <a:r>
              <a:rPr kumimoji="1" lang="en-US" altLang="ja-JP" sz="2000" i="1" dirty="0" smtClean="0"/>
              <a:t>r</a:t>
            </a:r>
            <a:endParaRPr kumimoji="1" lang="ja-JP" altLang="en-US" sz="2000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795803" y="5477162"/>
            <a:ext cx="1080120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 smtClean="0"/>
              <a:t>Rev. </a:t>
            </a:r>
            <a:r>
              <a:rPr kumimoji="1" lang="en-US" altLang="ja-JP" sz="2000" i="1" dirty="0" smtClean="0"/>
              <a:t>r+1</a:t>
            </a:r>
            <a:endParaRPr kumimoji="1" lang="ja-JP" altLang="en-US" sz="2000" dirty="0"/>
          </a:p>
        </p:txBody>
      </p:sp>
      <p:cxnSp>
        <p:nvCxnSpPr>
          <p:cNvPr id="55" name="直線コネクタ 54"/>
          <p:cNvCxnSpPr>
            <a:stCxn id="44" idx="6"/>
            <a:endCxn id="48" idx="2"/>
          </p:cNvCxnSpPr>
          <p:nvPr/>
        </p:nvCxnSpPr>
        <p:spPr>
          <a:xfrm flipV="1">
            <a:off x="1151620" y="1772816"/>
            <a:ext cx="1896211" cy="10071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直線コネクタ 55"/>
          <p:cNvCxnSpPr>
            <a:stCxn id="44" idx="6"/>
            <a:endCxn id="49" idx="2"/>
          </p:cNvCxnSpPr>
          <p:nvPr/>
        </p:nvCxnSpPr>
        <p:spPr>
          <a:xfrm>
            <a:off x="1151620" y="2779927"/>
            <a:ext cx="1896211" cy="100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直線コネクタ 57"/>
          <p:cNvCxnSpPr>
            <a:stCxn id="44" idx="6"/>
            <a:endCxn id="50" idx="2"/>
          </p:cNvCxnSpPr>
          <p:nvPr/>
        </p:nvCxnSpPr>
        <p:spPr>
          <a:xfrm>
            <a:off x="1151620" y="2779927"/>
            <a:ext cx="1896211" cy="10091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線コネクタ 61"/>
          <p:cNvCxnSpPr>
            <a:stCxn id="46" idx="6"/>
            <a:endCxn id="48" idx="2"/>
          </p:cNvCxnSpPr>
          <p:nvPr/>
        </p:nvCxnSpPr>
        <p:spPr>
          <a:xfrm flipV="1">
            <a:off x="1151620" y="1772816"/>
            <a:ext cx="1896211" cy="20142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線コネクタ 63"/>
          <p:cNvCxnSpPr>
            <a:stCxn id="46" idx="6"/>
            <a:endCxn id="49" idx="2"/>
          </p:cNvCxnSpPr>
          <p:nvPr/>
        </p:nvCxnSpPr>
        <p:spPr>
          <a:xfrm flipV="1">
            <a:off x="1151620" y="2780928"/>
            <a:ext cx="1896211" cy="10061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テキスト ボックス 67"/>
          <p:cNvSpPr txBox="1"/>
          <p:nvPr/>
        </p:nvSpPr>
        <p:spPr>
          <a:xfrm>
            <a:off x="1842800" y="1890570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 smtClean="0"/>
              <a:t>0.9</a:t>
            </a:r>
            <a:endParaRPr kumimoji="1" lang="ja-JP" altLang="en-US" sz="1600" b="1" dirty="0"/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2267744" y="249289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 smtClean="0"/>
              <a:t>0.3</a:t>
            </a:r>
            <a:endParaRPr kumimoji="1" lang="ja-JP" altLang="en-US" sz="1600" b="1" dirty="0"/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2627784" y="292494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 smtClean="0"/>
              <a:t>0.4</a:t>
            </a:r>
            <a:endParaRPr kumimoji="1" lang="ja-JP" altLang="en-US" sz="1600" b="1" dirty="0"/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2627784" y="333074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 smtClean="0"/>
              <a:t>0.7</a:t>
            </a:r>
            <a:endParaRPr kumimoji="1" lang="ja-JP" altLang="en-US" sz="1600" b="1" dirty="0"/>
          </a:p>
        </p:txBody>
      </p:sp>
      <p:sp useBgFill="1">
        <p:nvSpPr>
          <p:cNvPr id="73" name="テキスト ボックス 72"/>
          <p:cNvSpPr txBox="1"/>
          <p:nvPr/>
        </p:nvSpPr>
        <p:spPr>
          <a:xfrm>
            <a:off x="2267744" y="3789040"/>
            <a:ext cx="576064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 smtClean="0"/>
              <a:t>0.8</a:t>
            </a:r>
            <a:endParaRPr kumimoji="1" lang="ja-JP" altLang="en-US" sz="1600" b="1" dirty="0"/>
          </a:p>
        </p:txBody>
      </p:sp>
      <p:sp>
        <p:nvSpPr>
          <p:cNvPr id="18" name="円/楕円 17"/>
          <p:cNvSpPr/>
          <p:nvPr/>
        </p:nvSpPr>
        <p:spPr>
          <a:xfrm>
            <a:off x="1907494" y="1890570"/>
            <a:ext cx="446676" cy="338554"/>
          </a:xfrm>
          <a:prstGeom prst="ellipse">
            <a:avLst/>
          </a:prstGeom>
          <a:noFill/>
          <a:ln w="15875">
            <a:solidFill>
              <a:schemeClr val="accent2">
                <a:lumMod val="75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円/楕円 74"/>
          <p:cNvSpPr/>
          <p:nvPr/>
        </p:nvSpPr>
        <p:spPr>
          <a:xfrm>
            <a:off x="2334074" y="3798603"/>
            <a:ext cx="446676" cy="338554"/>
          </a:xfrm>
          <a:prstGeom prst="ellipse">
            <a:avLst/>
          </a:prstGeom>
          <a:noFill/>
          <a:ln w="15875">
            <a:solidFill>
              <a:schemeClr val="accent2">
                <a:lumMod val="75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6" name="円/楕円 85"/>
          <p:cNvSpPr/>
          <p:nvPr/>
        </p:nvSpPr>
        <p:spPr>
          <a:xfrm>
            <a:off x="2703382" y="2089763"/>
            <a:ext cx="446676" cy="338554"/>
          </a:xfrm>
          <a:prstGeom prst="ellipse">
            <a:avLst/>
          </a:prstGeom>
          <a:noFill/>
          <a:ln w="15875">
            <a:solidFill>
              <a:schemeClr val="accent2">
                <a:lumMod val="75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円/楕円 42"/>
          <p:cNvSpPr/>
          <p:nvPr/>
        </p:nvSpPr>
        <p:spPr>
          <a:xfrm>
            <a:off x="575556" y="1484784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A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44" name="円/楕円 43"/>
          <p:cNvSpPr/>
          <p:nvPr/>
        </p:nvSpPr>
        <p:spPr>
          <a:xfrm>
            <a:off x="575556" y="2491895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B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46" name="円/楕円 45"/>
          <p:cNvSpPr/>
          <p:nvPr/>
        </p:nvSpPr>
        <p:spPr>
          <a:xfrm>
            <a:off x="575556" y="3499006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C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48" name="円/楕円 47"/>
          <p:cNvSpPr/>
          <p:nvPr/>
        </p:nvSpPr>
        <p:spPr>
          <a:xfrm>
            <a:off x="3047831" y="1484784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α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49" name="円/楕円 48"/>
          <p:cNvSpPr/>
          <p:nvPr/>
        </p:nvSpPr>
        <p:spPr>
          <a:xfrm>
            <a:off x="3047831" y="2492896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β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50" name="円/楕円 49"/>
          <p:cNvSpPr/>
          <p:nvPr/>
        </p:nvSpPr>
        <p:spPr>
          <a:xfrm>
            <a:off x="3047831" y="3501008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γ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52" name="円/楕円 51"/>
          <p:cNvSpPr/>
          <p:nvPr/>
        </p:nvSpPr>
        <p:spPr>
          <a:xfrm>
            <a:off x="575556" y="4506118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D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53" name="円/楕円 52"/>
          <p:cNvSpPr/>
          <p:nvPr/>
        </p:nvSpPr>
        <p:spPr>
          <a:xfrm>
            <a:off x="3051881" y="4509120"/>
            <a:ext cx="576064" cy="576064"/>
          </a:xfrm>
          <a:prstGeom prst="ellipse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δ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cxnSp>
        <p:nvCxnSpPr>
          <p:cNvPr id="65" name="直線コネクタ 64"/>
          <p:cNvCxnSpPr>
            <a:stCxn id="46" idx="6"/>
            <a:endCxn id="50" idx="2"/>
          </p:cNvCxnSpPr>
          <p:nvPr/>
        </p:nvCxnSpPr>
        <p:spPr>
          <a:xfrm>
            <a:off x="1151620" y="3787038"/>
            <a:ext cx="1896211" cy="20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4187647" y="3964994"/>
            <a:ext cx="471652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/>
              <a:t>類似度の高い</a:t>
            </a:r>
            <a:r>
              <a:rPr lang="ja-JP" altLang="en-US" sz="2000" dirty="0"/>
              <a:t>方</a:t>
            </a:r>
            <a:r>
              <a:rPr lang="ja-JP" altLang="en-US" sz="2000" dirty="0" smtClean="0"/>
              <a:t>を優先する</a:t>
            </a:r>
            <a:endParaRPr kumimoji="1" lang="ja-JP" altLang="en-US" sz="20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923928" y="3609873"/>
            <a:ext cx="2495967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競合</a:t>
            </a:r>
            <a:r>
              <a:rPr kumimoji="1" lang="ja-JP" altLang="en-US" dirty="0" smtClean="0"/>
              <a:t>した場合は</a:t>
            </a:r>
            <a:r>
              <a:rPr kumimoji="1" lang="en-US" altLang="ja-JP" dirty="0" smtClean="0"/>
              <a:t>…</a:t>
            </a:r>
            <a:r>
              <a:rPr kumimoji="1" lang="ja-JP" altLang="en-US" dirty="0" smtClean="0"/>
              <a:t>？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987847" y="4716433"/>
            <a:ext cx="3024336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/>
              <a:t>敗れた方は，</a:t>
            </a:r>
            <a:r>
              <a:rPr lang="ja-JP" altLang="en-US" sz="1600" dirty="0"/>
              <a:t>二番目</a:t>
            </a:r>
            <a:r>
              <a:rPr lang="ja-JP" altLang="en-US" sz="1600" dirty="0" smtClean="0"/>
              <a:t>以降の</a:t>
            </a:r>
            <a:endParaRPr lang="en-US" altLang="ja-JP" sz="1600" dirty="0" smtClean="0"/>
          </a:p>
          <a:p>
            <a:pPr algn="ctr"/>
            <a:r>
              <a:rPr lang="ja-JP" altLang="en-US" sz="1600" dirty="0" smtClean="0"/>
              <a:t>コード片との対応付けを行う</a:t>
            </a:r>
            <a:endParaRPr kumimoji="1" lang="ja-JP" altLang="en-US" sz="1600" dirty="0"/>
          </a:p>
        </p:txBody>
      </p:sp>
      <p:sp>
        <p:nvSpPr>
          <p:cNvPr id="8" name="上矢印 7"/>
          <p:cNvSpPr/>
          <p:nvPr/>
        </p:nvSpPr>
        <p:spPr>
          <a:xfrm rot="19569622">
            <a:off x="6884243" y="4386355"/>
            <a:ext cx="216024" cy="286030"/>
          </a:xfrm>
          <a:prstGeom prst="up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876233" y="1654992"/>
            <a:ext cx="2495967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基本方針</a:t>
            </a:r>
            <a:endParaRPr kumimoji="1" lang="ja-JP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585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514"/>
    </mc:Choice>
    <mc:Fallback xmlns="">
      <p:transition spd="slow" advTm="1035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5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8" dur="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21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2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2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37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40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2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"/>
                            </p:stCondLst>
                            <p:childTnLst>
                              <p:par>
                                <p:cTn id="46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E1404"/>
                                      </p:to>
                                    </p:animClr>
                                    <p:set>
                                      <p:cBhvr>
                                        <p:cTn id="48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6" dur="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9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" dur="2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2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5" dur="2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75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78" dur="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" dur="2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1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2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"/>
                            </p:stCondLst>
                            <p:childTnLst>
                              <p:par>
                                <p:cTn id="84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E1404"/>
                                      </p:to>
                                    </p:animClr>
                                    <p:set>
                                      <p:cBhvr>
                                        <p:cTn id="86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1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4" dur="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7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20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23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26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emph" presetSubtype="2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8" dur="2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9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0" dur="2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2" dur="2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4" dur="2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3" dur="2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5" dur="2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54" dur="2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6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57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60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63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3" presetClass="emph" presetSubtype="2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5" dur="2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6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7" dur="2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9" dur="2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0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1" dur="2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5" dur="2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E1404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9" dur="2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2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4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  <p:set>
                                      <p:cBhvr>
                                        <p:cTn id="185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7" dur="2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9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E1404"/>
                                      </p:to>
                                    </p:animClr>
                                    <p:set>
                                      <p:cBhvr>
                                        <p:cTn id="190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500"/>
                            </p:stCondLst>
                            <p:childTnLst>
                              <p:par>
                                <p:cTn id="200" presetID="3" presetClass="emph" presetSubtype="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1" dur="2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3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E1404"/>
                                      </p:to>
                                    </p:animClr>
                                    <p:set>
                                      <p:cBhvr>
                                        <p:cTn id="204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5" grpId="1" animBg="1"/>
      <p:bldP spid="85" grpId="2" animBg="1"/>
      <p:bldP spid="85" grpId="3" animBg="1"/>
      <p:bldP spid="76" grpId="0" animBg="1"/>
      <p:bldP spid="76" grpId="1" animBg="1"/>
      <p:bldP spid="76" grpId="2" animBg="1"/>
      <p:bldP spid="69" grpId="0" animBg="1"/>
      <p:bldP spid="69" grpId="1" animBg="1"/>
      <p:bldP spid="69" grpId="2" animBg="1"/>
      <p:bldP spid="69" grpId="3" animBg="1"/>
      <p:bldP spid="69" grpId="4" animBg="1"/>
      <p:bldP spid="3" grpId="0" animBg="1"/>
      <p:bldP spid="68" grpId="0"/>
      <p:bldP spid="68" grpId="1"/>
      <p:bldP spid="70" grpId="0"/>
      <p:bldP spid="70" grpId="1"/>
      <p:bldP spid="70" grpId="2"/>
      <p:bldP spid="71" grpId="0"/>
      <p:bldP spid="71" grpId="1"/>
      <p:bldP spid="71" grpId="2"/>
      <p:bldP spid="71" grpId="3"/>
      <p:bldP spid="71" grpId="4"/>
      <p:bldP spid="72" grpId="0"/>
      <p:bldP spid="72" grpId="1"/>
      <p:bldP spid="72" grpId="2"/>
      <p:bldP spid="73" grpId="0" animBg="1"/>
      <p:bldP spid="73" grpId="1" animBg="1"/>
      <p:bldP spid="73" grpId="2" animBg="1"/>
      <p:bldP spid="18" grpId="0" animBg="1"/>
      <p:bldP spid="18" grpId="1" animBg="1"/>
      <p:bldP spid="18" grpId="2" animBg="1"/>
      <p:bldP spid="75" grpId="0" animBg="1"/>
      <p:bldP spid="75" grpId="1" animBg="1"/>
      <p:bldP spid="75" grpId="2" animBg="1"/>
      <p:bldP spid="86" grpId="0" animBg="1"/>
      <p:bldP spid="86" grpId="1" animBg="1"/>
      <p:bldP spid="35" grpId="0" animBg="1"/>
      <p:bldP spid="20" grpId="0" animBg="1"/>
      <p:bldP spid="7" grpId="0" animBg="1"/>
      <p:bldP spid="8" grpId="0" animBg="1"/>
      <p:bldP spid="4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背景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コード</a:t>
            </a:r>
            <a:r>
              <a:rPr lang="ja-JP" altLang="en-US" dirty="0">
                <a:solidFill>
                  <a:schemeClr val="bg1">
                    <a:lumMod val="65000"/>
                  </a:schemeClr>
                </a:solidFill>
              </a:rPr>
              <a:t>クローン</a:t>
            </a:r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の検出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コードクローンの追跡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accent2"/>
                </a:solidFill>
              </a:rPr>
              <a:t>ツールについて</a:t>
            </a:r>
            <a:endParaRPr kumimoji="1" lang="en-US" altLang="ja-JP" dirty="0" smtClean="0">
              <a:solidFill>
                <a:schemeClr val="accent2"/>
              </a:solidFill>
            </a:endParaRPr>
          </a:p>
          <a:p>
            <a:r>
              <a:rPr kumimoji="1" lang="ja-JP" altLang="en-US" dirty="0" smtClean="0"/>
              <a:t>今後の進め方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238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コードクローン追跡ツール </a:t>
            </a:r>
            <a:r>
              <a:rPr kumimoji="1" lang="en-US" altLang="ja-JP" dirty="0" smtClean="0"/>
              <a:t>ECTEC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 smtClean="0"/>
              <a:t>開発履歴情報が蓄積されたリポジトリを解析し，コードクローンの系譜を特定するツール</a:t>
            </a:r>
            <a:endParaRPr lang="en-US" altLang="ja-JP" dirty="0" smtClean="0"/>
          </a:p>
          <a:p>
            <a:pPr lvl="3"/>
            <a:endParaRPr lang="en-US" altLang="ja-JP" dirty="0" smtClean="0"/>
          </a:p>
          <a:p>
            <a:r>
              <a:rPr lang="ja-JP" altLang="en-US" dirty="0" smtClean="0"/>
              <a:t>入力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Java </a:t>
            </a:r>
            <a:r>
              <a:rPr lang="ja-JP" altLang="en-US" dirty="0" smtClean="0"/>
              <a:t>で記述され，</a:t>
            </a:r>
            <a:r>
              <a:rPr lang="en-US" altLang="ja-JP" dirty="0" smtClean="0"/>
              <a:t>Subversion </a:t>
            </a:r>
            <a:r>
              <a:rPr lang="ja-JP" altLang="en-US" dirty="0" smtClean="0"/>
              <a:t>で管理されているソフトウェアの </a:t>
            </a:r>
            <a:r>
              <a:rPr lang="en-US" altLang="ja-JP" dirty="0" smtClean="0"/>
              <a:t>Subversion </a:t>
            </a:r>
            <a:r>
              <a:rPr lang="ja-JP" altLang="en-US" dirty="0" smtClean="0"/>
              <a:t>リポジトリ</a:t>
            </a:r>
            <a:endParaRPr lang="en-US" altLang="ja-JP" dirty="0" smtClean="0"/>
          </a:p>
          <a:p>
            <a:r>
              <a:rPr lang="ja-JP" altLang="en-US" dirty="0" smtClean="0"/>
              <a:t>出力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コード</a:t>
            </a:r>
            <a:r>
              <a:rPr lang="ja-JP" altLang="en-US" dirty="0"/>
              <a:t>クローン</a:t>
            </a:r>
            <a:r>
              <a:rPr lang="ja-JP" altLang="en-US" dirty="0" smtClean="0"/>
              <a:t>の系譜に関する情報が保存されたデータベース</a:t>
            </a:r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276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正方形/長方形 143"/>
          <p:cNvSpPr/>
          <p:nvPr/>
        </p:nvSpPr>
        <p:spPr>
          <a:xfrm>
            <a:off x="6934167" y="4536712"/>
            <a:ext cx="496246" cy="12846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3" name="正方形/長方形 142"/>
          <p:cNvSpPr/>
          <p:nvPr/>
        </p:nvSpPr>
        <p:spPr>
          <a:xfrm>
            <a:off x="5966294" y="4536712"/>
            <a:ext cx="496246" cy="12846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2" name="正方形/長方形 141"/>
          <p:cNvSpPr/>
          <p:nvPr/>
        </p:nvSpPr>
        <p:spPr>
          <a:xfrm>
            <a:off x="5966294" y="3553247"/>
            <a:ext cx="496246" cy="8640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1" name="正方形/長方形 140"/>
          <p:cNvSpPr/>
          <p:nvPr/>
        </p:nvSpPr>
        <p:spPr>
          <a:xfrm>
            <a:off x="4995969" y="4536712"/>
            <a:ext cx="496246" cy="12846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0" name="正方形/長方形 139"/>
          <p:cNvSpPr/>
          <p:nvPr/>
        </p:nvSpPr>
        <p:spPr>
          <a:xfrm>
            <a:off x="4995969" y="3550410"/>
            <a:ext cx="496246" cy="8640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処理の流れ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23</a:t>
            </a:fld>
            <a:endParaRPr kumimoji="1" lang="ja-JP" altLang="en-US"/>
          </a:p>
        </p:txBody>
      </p:sp>
      <p:grpSp>
        <p:nvGrpSpPr>
          <p:cNvPr id="55" name="グループ化 54"/>
          <p:cNvGrpSpPr/>
          <p:nvPr/>
        </p:nvGrpSpPr>
        <p:grpSpPr>
          <a:xfrm>
            <a:off x="395536" y="2580331"/>
            <a:ext cx="1296144" cy="1412885"/>
            <a:chOff x="395536" y="2564904"/>
            <a:chExt cx="1296144" cy="1412885"/>
          </a:xfrm>
        </p:grpSpPr>
        <p:sp useBgFill="1">
          <p:nvSpPr>
            <p:cNvPr id="53" name="正方形/長方形 52"/>
            <p:cNvSpPr/>
            <p:nvPr/>
          </p:nvSpPr>
          <p:spPr>
            <a:xfrm>
              <a:off x="395536" y="2564904"/>
              <a:ext cx="1296144" cy="141288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51" name="グループ化 50"/>
            <p:cNvGrpSpPr/>
            <p:nvPr/>
          </p:nvGrpSpPr>
          <p:grpSpPr>
            <a:xfrm>
              <a:off x="395536" y="2706025"/>
              <a:ext cx="1296144" cy="1130642"/>
              <a:chOff x="395536" y="2708920"/>
              <a:chExt cx="1296144" cy="1130642"/>
            </a:xfrm>
          </p:grpSpPr>
          <p:sp>
            <p:nvSpPr>
              <p:cNvPr id="6" name="フローチャート : 磁気ディスク 5"/>
              <p:cNvSpPr/>
              <p:nvPr/>
            </p:nvSpPr>
            <p:spPr>
              <a:xfrm>
                <a:off x="647564" y="2708920"/>
                <a:ext cx="792088" cy="792088"/>
              </a:xfrm>
              <a:prstGeom prst="flowChartMagneticDisk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" name="テキスト ボックス 6"/>
              <p:cNvSpPr txBox="1"/>
              <p:nvPr/>
            </p:nvSpPr>
            <p:spPr>
              <a:xfrm>
                <a:off x="395536" y="3501008"/>
                <a:ext cx="12961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600" dirty="0" smtClean="0"/>
                  <a:t>Repository</a:t>
                </a:r>
                <a:endParaRPr kumimoji="1" lang="ja-JP" altLang="en-US" sz="1600" dirty="0"/>
              </a:p>
            </p:txBody>
          </p:sp>
        </p:grpSp>
      </p:grpSp>
      <p:sp useBgFill="1">
        <p:nvSpPr>
          <p:cNvPr id="8" name="フローチャート : 複数書類 7"/>
          <p:cNvSpPr/>
          <p:nvPr/>
        </p:nvSpPr>
        <p:spPr>
          <a:xfrm>
            <a:off x="2555776" y="1362965"/>
            <a:ext cx="890660" cy="991442"/>
          </a:xfrm>
          <a:prstGeom prst="flowChartMultidocumen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6" name="グループ化 55"/>
          <p:cNvGrpSpPr/>
          <p:nvPr/>
        </p:nvGrpSpPr>
        <p:grpSpPr>
          <a:xfrm>
            <a:off x="7524328" y="2580331"/>
            <a:ext cx="1296144" cy="1412885"/>
            <a:chOff x="7524328" y="2595758"/>
            <a:chExt cx="1296144" cy="1412885"/>
          </a:xfrm>
        </p:grpSpPr>
        <p:sp useBgFill="1">
          <p:nvSpPr>
            <p:cNvPr id="102" name="正方形/長方形 101"/>
            <p:cNvSpPr/>
            <p:nvPr/>
          </p:nvSpPr>
          <p:spPr>
            <a:xfrm>
              <a:off x="7524328" y="2595758"/>
              <a:ext cx="1296144" cy="141288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52" name="グループ化 51"/>
            <p:cNvGrpSpPr/>
            <p:nvPr/>
          </p:nvGrpSpPr>
          <p:grpSpPr>
            <a:xfrm>
              <a:off x="7524328" y="2736879"/>
              <a:ext cx="1296144" cy="1130642"/>
              <a:chOff x="7524328" y="2708920"/>
              <a:chExt cx="1296144" cy="1130642"/>
            </a:xfrm>
          </p:grpSpPr>
          <p:sp>
            <p:nvSpPr>
              <p:cNvPr id="9" name="フローチャート : 磁気ディスク 8"/>
              <p:cNvSpPr/>
              <p:nvPr/>
            </p:nvSpPr>
            <p:spPr>
              <a:xfrm>
                <a:off x="7776356" y="2708920"/>
                <a:ext cx="792088" cy="792088"/>
              </a:xfrm>
              <a:prstGeom prst="flowChartMagneticDisk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" name="テキスト ボックス 9"/>
              <p:cNvSpPr txBox="1"/>
              <p:nvPr/>
            </p:nvSpPr>
            <p:spPr>
              <a:xfrm>
                <a:off x="7524328" y="3501008"/>
                <a:ext cx="12961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600" dirty="0" smtClean="0"/>
                  <a:t>Database</a:t>
                </a:r>
                <a:endParaRPr kumimoji="1" lang="ja-JP" altLang="en-US" sz="1600" dirty="0"/>
              </a:p>
            </p:txBody>
          </p:sp>
        </p:grpSp>
      </p:grpSp>
      <p:grpSp>
        <p:nvGrpSpPr>
          <p:cNvPr id="39" name="グループ化 38"/>
          <p:cNvGrpSpPr/>
          <p:nvPr/>
        </p:nvGrpSpPr>
        <p:grpSpPr>
          <a:xfrm>
            <a:off x="5320275" y="1174948"/>
            <a:ext cx="1195941" cy="1306921"/>
            <a:chOff x="4752021" y="1296768"/>
            <a:chExt cx="1195941" cy="1306921"/>
          </a:xfrm>
        </p:grpSpPr>
        <p:grpSp>
          <p:nvGrpSpPr>
            <p:cNvPr id="35" name="グループ化 34"/>
            <p:cNvGrpSpPr/>
            <p:nvPr/>
          </p:nvGrpSpPr>
          <p:grpSpPr>
            <a:xfrm>
              <a:off x="4752021" y="1296768"/>
              <a:ext cx="504055" cy="576064"/>
              <a:chOff x="4752021" y="1296768"/>
              <a:chExt cx="504055" cy="576064"/>
            </a:xfrm>
          </p:grpSpPr>
          <p:sp useBgFill="1">
            <p:nvSpPr>
              <p:cNvPr id="15" name="フローチャート : 書類 14"/>
              <p:cNvSpPr/>
              <p:nvPr/>
            </p:nvSpPr>
            <p:spPr>
              <a:xfrm>
                <a:off x="4752021" y="1296768"/>
                <a:ext cx="504055" cy="576064"/>
              </a:xfrm>
              <a:prstGeom prst="flowChartDocument">
                <a:avLst/>
              </a:prstGeom>
              <a:ln w="952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" name="正方形/長方形 18"/>
              <p:cNvSpPr/>
              <p:nvPr/>
            </p:nvSpPr>
            <p:spPr>
              <a:xfrm>
                <a:off x="4788024" y="1371169"/>
                <a:ext cx="432048" cy="11361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正方形/長方形 19"/>
              <p:cNvSpPr/>
              <p:nvPr/>
            </p:nvSpPr>
            <p:spPr>
              <a:xfrm>
                <a:off x="4788024" y="1533248"/>
                <a:ext cx="432048" cy="5680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正方形/長方形 20"/>
              <p:cNvSpPr/>
              <p:nvPr/>
            </p:nvSpPr>
            <p:spPr>
              <a:xfrm>
                <a:off x="4788024" y="1644001"/>
                <a:ext cx="432048" cy="5680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36" name="グループ化 35"/>
            <p:cNvGrpSpPr/>
            <p:nvPr/>
          </p:nvGrpSpPr>
          <p:grpSpPr>
            <a:xfrm>
              <a:off x="5443907" y="1299161"/>
              <a:ext cx="504055" cy="576064"/>
              <a:chOff x="5443907" y="1299161"/>
              <a:chExt cx="504055" cy="576064"/>
            </a:xfrm>
          </p:grpSpPr>
          <p:sp useBgFill="1">
            <p:nvSpPr>
              <p:cNvPr id="16" name="フローチャート : 書類 15"/>
              <p:cNvSpPr/>
              <p:nvPr/>
            </p:nvSpPr>
            <p:spPr>
              <a:xfrm>
                <a:off x="5443907" y="1299161"/>
                <a:ext cx="504055" cy="576064"/>
              </a:xfrm>
              <a:prstGeom prst="flowChartDocument">
                <a:avLst/>
              </a:prstGeom>
              <a:ln w="952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正方形/長方形 21"/>
              <p:cNvSpPr/>
              <p:nvPr/>
            </p:nvSpPr>
            <p:spPr>
              <a:xfrm>
                <a:off x="5479910" y="1427975"/>
                <a:ext cx="432048" cy="5680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正方形/長方形 22"/>
              <p:cNvSpPr/>
              <p:nvPr/>
            </p:nvSpPr>
            <p:spPr>
              <a:xfrm>
                <a:off x="5479910" y="1340768"/>
                <a:ext cx="432048" cy="5680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正方形/長方形 23"/>
              <p:cNvSpPr/>
              <p:nvPr/>
            </p:nvSpPr>
            <p:spPr>
              <a:xfrm>
                <a:off x="5479910" y="1524310"/>
                <a:ext cx="432048" cy="11969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38" name="グループ化 37"/>
            <p:cNvGrpSpPr/>
            <p:nvPr/>
          </p:nvGrpSpPr>
          <p:grpSpPr>
            <a:xfrm>
              <a:off x="4752021" y="2027625"/>
              <a:ext cx="504055" cy="576064"/>
              <a:chOff x="4752021" y="2027625"/>
              <a:chExt cx="504055" cy="576064"/>
            </a:xfrm>
          </p:grpSpPr>
          <p:sp useBgFill="1">
            <p:nvSpPr>
              <p:cNvPr id="17" name="フローチャート : 書類 16"/>
              <p:cNvSpPr/>
              <p:nvPr/>
            </p:nvSpPr>
            <p:spPr>
              <a:xfrm>
                <a:off x="4752021" y="2027625"/>
                <a:ext cx="504055" cy="576064"/>
              </a:xfrm>
              <a:prstGeom prst="flowChartDocument">
                <a:avLst/>
              </a:prstGeom>
              <a:ln w="952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" name="正方形/長方形 24"/>
              <p:cNvSpPr/>
              <p:nvPr/>
            </p:nvSpPr>
            <p:spPr>
              <a:xfrm>
                <a:off x="4788024" y="2132856"/>
                <a:ext cx="432048" cy="11969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正方形/長方形 25"/>
              <p:cNvSpPr/>
              <p:nvPr/>
            </p:nvSpPr>
            <p:spPr>
              <a:xfrm>
                <a:off x="4788024" y="2315657"/>
                <a:ext cx="432048" cy="11969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37" name="グループ化 36"/>
            <p:cNvGrpSpPr/>
            <p:nvPr/>
          </p:nvGrpSpPr>
          <p:grpSpPr>
            <a:xfrm>
              <a:off x="5443907" y="2027625"/>
              <a:ext cx="504055" cy="576064"/>
              <a:chOff x="5443907" y="2027625"/>
              <a:chExt cx="504055" cy="576064"/>
            </a:xfrm>
          </p:grpSpPr>
          <p:sp useBgFill="1">
            <p:nvSpPr>
              <p:cNvPr id="18" name="フローチャート : 書類 17"/>
              <p:cNvSpPr/>
              <p:nvPr/>
            </p:nvSpPr>
            <p:spPr>
              <a:xfrm>
                <a:off x="5443907" y="2027625"/>
                <a:ext cx="504055" cy="576064"/>
              </a:xfrm>
              <a:prstGeom prst="flowChartDocument">
                <a:avLst/>
              </a:prstGeom>
              <a:ln w="952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正方形/長方形 26"/>
              <p:cNvSpPr/>
              <p:nvPr/>
            </p:nvSpPr>
            <p:spPr>
              <a:xfrm>
                <a:off x="5479910" y="2077867"/>
                <a:ext cx="432048" cy="5984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" name="正方形/長方形 27"/>
              <p:cNvSpPr/>
              <p:nvPr/>
            </p:nvSpPr>
            <p:spPr>
              <a:xfrm>
                <a:off x="5479910" y="2405425"/>
                <a:ext cx="432048" cy="5984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" name="正方形/長方形 28"/>
              <p:cNvSpPr/>
              <p:nvPr/>
            </p:nvSpPr>
            <p:spPr>
              <a:xfrm>
                <a:off x="5479910" y="2241648"/>
                <a:ext cx="432048" cy="10723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cxnSp>
        <p:nvCxnSpPr>
          <p:cNvPr id="31" name="直線矢印コネクタ 30"/>
          <p:cNvCxnSpPr/>
          <p:nvPr/>
        </p:nvCxnSpPr>
        <p:spPr>
          <a:xfrm flipV="1">
            <a:off x="1259632" y="1917264"/>
            <a:ext cx="1188132" cy="79165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>
            <a:off x="3707904" y="185868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/>
          <p:nvPr/>
        </p:nvCxnSpPr>
        <p:spPr>
          <a:xfrm>
            <a:off x="6804248" y="1858686"/>
            <a:ext cx="1080120" cy="85023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正方形/長方形 47"/>
          <p:cNvSpPr/>
          <p:nvPr/>
        </p:nvSpPr>
        <p:spPr>
          <a:xfrm>
            <a:off x="7164288" y="2070881"/>
            <a:ext cx="144016" cy="1480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正方形/長方形 48"/>
          <p:cNvSpPr/>
          <p:nvPr/>
        </p:nvSpPr>
        <p:spPr>
          <a:xfrm>
            <a:off x="1871700" y="2096238"/>
            <a:ext cx="144016" cy="1480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4" name="曲線コネクタ 53"/>
          <p:cNvCxnSpPr>
            <a:stCxn id="48" idx="2"/>
            <a:endCxn id="49" idx="2"/>
          </p:cNvCxnSpPr>
          <p:nvPr/>
        </p:nvCxnSpPr>
        <p:spPr>
          <a:xfrm rot="5400000">
            <a:off x="4577324" y="-414658"/>
            <a:ext cx="25357" cy="5292588"/>
          </a:xfrm>
          <a:prstGeom prst="curvedConnector3">
            <a:avLst>
              <a:gd name="adj1" fmla="val 2040557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テキスト ボックス 56"/>
          <p:cNvSpPr txBox="1"/>
          <p:nvPr/>
        </p:nvSpPr>
        <p:spPr>
          <a:xfrm>
            <a:off x="683568" y="1692097"/>
            <a:ext cx="1476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/>
              <a:t>ソースコード</a:t>
            </a:r>
            <a:r>
              <a:rPr lang="ja-JP" altLang="en-US" sz="1600" dirty="0" smtClean="0"/>
              <a:t>を</a:t>
            </a:r>
            <a:endParaRPr lang="en-US" altLang="ja-JP" sz="1600" dirty="0" smtClean="0"/>
          </a:p>
          <a:p>
            <a:pPr algn="ctr"/>
            <a:r>
              <a:rPr lang="ja-JP" altLang="en-US" sz="1600" dirty="0" smtClean="0"/>
              <a:t>チェックアウト</a:t>
            </a:r>
            <a:endParaRPr kumimoji="1" lang="ja-JP" altLang="en-US" sz="1600" dirty="0"/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3558527" y="1260049"/>
            <a:ext cx="162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/>
              <a:t>ソースファイルを</a:t>
            </a:r>
            <a:endParaRPr kumimoji="1" lang="en-US" altLang="ja-JP" sz="1600" dirty="0" smtClean="0"/>
          </a:p>
          <a:p>
            <a:pPr algn="ctr"/>
            <a:r>
              <a:rPr kumimoji="1" lang="ja-JP" altLang="en-US" sz="1600" dirty="0" smtClean="0"/>
              <a:t>解析</a:t>
            </a:r>
            <a:endParaRPr kumimoji="1" lang="ja-JP" altLang="en-US" sz="1600" dirty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7020272" y="1322021"/>
            <a:ext cx="200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/>
              <a:t>解析の結果得られた</a:t>
            </a:r>
            <a:endParaRPr kumimoji="1" lang="en-US" altLang="ja-JP" sz="1600" dirty="0" smtClean="0"/>
          </a:p>
          <a:p>
            <a:pPr algn="ctr"/>
            <a:r>
              <a:rPr kumimoji="1" lang="ja-JP" altLang="en-US" sz="1600" dirty="0" smtClean="0"/>
              <a:t>各ブロックの情報を</a:t>
            </a:r>
            <a:endParaRPr kumimoji="1" lang="en-US" altLang="ja-JP" sz="1600" dirty="0" smtClean="0"/>
          </a:p>
          <a:p>
            <a:pPr algn="ctr"/>
            <a:r>
              <a:rPr kumimoji="1" lang="ja-JP" altLang="en-US" sz="1600" dirty="0" smtClean="0"/>
              <a:t>データベースへ登録</a:t>
            </a:r>
            <a:endParaRPr kumimoji="1" lang="ja-JP" altLang="en-US" sz="1600" dirty="0"/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3001106" y="2416532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/>
              <a:t>すべてのリビジョンに対して</a:t>
            </a:r>
            <a:endParaRPr kumimoji="1" lang="en-US" altLang="ja-JP" sz="1600" dirty="0" smtClean="0"/>
          </a:p>
          <a:p>
            <a:pPr algn="ctr"/>
            <a:r>
              <a:rPr kumimoji="1" lang="ja-JP" altLang="en-US" sz="1600" dirty="0" smtClean="0"/>
              <a:t>繰り返す</a:t>
            </a:r>
            <a:endParaRPr kumimoji="1" lang="ja-JP" altLang="en-US" sz="1600" dirty="0"/>
          </a:p>
        </p:txBody>
      </p:sp>
      <p:grpSp>
        <p:nvGrpSpPr>
          <p:cNvPr id="13" name="グループ化 12"/>
          <p:cNvGrpSpPr/>
          <p:nvPr/>
        </p:nvGrpSpPr>
        <p:grpSpPr>
          <a:xfrm>
            <a:off x="1475656" y="3505069"/>
            <a:ext cx="864096" cy="2714818"/>
            <a:chOff x="1619672" y="3505069"/>
            <a:chExt cx="864096" cy="2714818"/>
          </a:xfrm>
        </p:grpSpPr>
        <p:sp>
          <p:nvSpPr>
            <p:cNvPr id="64" name="円/楕円 63"/>
            <p:cNvSpPr/>
            <p:nvPr/>
          </p:nvSpPr>
          <p:spPr>
            <a:xfrm>
              <a:off x="1907704" y="3598563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" name="円/楕円 66"/>
            <p:cNvSpPr/>
            <p:nvPr/>
          </p:nvSpPr>
          <p:spPr>
            <a:xfrm>
              <a:off x="1907704" y="4030611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8" name="円/楕円 67"/>
            <p:cNvSpPr/>
            <p:nvPr/>
          </p:nvSpPr>
          <p:spPr>
            <a:xfrm>
              <a:off x="1907704" y="4595917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" name="円/楕円 68"/>
            <p:cNvSpPr/>
            <p:nvPr/>
          </p:nvSpPr>
          <p:spPr>
            <a:xfrm>
              <a:off x="1907704" y="5027965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0" name="円/楕円 69"/>
            <p:cNvSpPr/>
            <p:nvPr/>
          </p:nvSpPr>
          <p:spPr>
            <a:xfrm>
              <a:off x="1907704" y="5460013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8" name="角丸四角形 77"/>
            <p:cNvSpPr/>
            <p:nvPr/>
          </p:nvSpPr>
          <p:spPr>
            <a:xfrm>
              <a:off x="1727684" y="3505069"/>
              <a:ext cx="684076" cy="2463771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9" name="テキスト ボックス 78"/>
            <p:cNvSpPr txBox="1"/>
            <p:nvPr/>
          </p:nvSpPr>
          <p:spPr>
            <a:xfrm>
              <a:off x="1619672" y="5881333"/>
              <a:ext cx="864096" cy="338554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dirty="0" smtClean="0"/>
                <a:t>Rev. </a:t>
              </a:r>
              <a:r>
                <a:rPr lang="en-US" altLang="ja-JP" sz="1600" i="1" dirty="0" smtClean="0"/>
                <a:t>r</a:t>
              </a:r>
              <a:endParaRPr kumimoji="1" lang="ja-JP" altLang="en-US" sz="1600" i="1" dirty="0"/>
            </a:p>
          </p:txBody>
        </p:sp>
      </p:grpSp>
      <p:grpSp>
        <p:nvGrpSpPr>
          <p:cNvPr id="12" name="グループ化 11"/>
          <p:cNvGrpSpPr/>
          <p:nvPr/>
        </p:nvGrpSpPr>
        <p:grpSpPr>
          <a:xfrm>
            <a:off x="2447764" y="3505069"/>
            <a:ext cx="864096" cy="2714818"/>
            <a:chOff x="2699792" y="3505069"/>
            <a:chExt cx="864096" cy="2714818"/>
          </a:xfrm>
        </p:grpSpPr>
        <p:sp>
          <p:nvSpPr>
            <p:cNvPr id="71" name="円/楕円 70"/>
            <p:cNvSpPr/>
            <p:nvPr/>
          </p:nvSpPr>
          <p:spPr>
            <a:xfrm>
              <a:off x="2987824" y="3592575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2" name="円/楕円 71"/>
            <p:cNvSpPr/>
            <p:nvPr/>
          </p:nvSpPr>
          <p:spPr>
            <a:xfrm>
              <a:off x="2987824" y="4024623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3" name="円/楕円 72"/>
            <p:cNvSpPr/>
            <p:nvPr/>
          </p:nvSpPr>
          <p:spPr>
            <a:xfrm>
              <a:off x="2987824" y="4595947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5" name="円/楕円 74"/>
            <p:cNvSpPr/>
            <p:nvPr/>
          </p:nvSpPr>
          <p:spPr>
            <a:xfrm>
              <a:off x="2987824" y="5449285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0" name="角丸四角形 79"/>
            <p:cNvSpPr/>
            <p:nvPr/>
          </p:nvSpPr>
          <p:spPr>
            <a:xfrm>
              <a:off x="2807804" y="3505069"/>
              <a:ext cx="684076" cy="2463771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7" name="テキスト ボックス 76"/>
            <p:cNvSpPr txBox="1"/>
            <p:nvPr/>
          </p:nvSpPr>
          <p:spPr>
            <a:xfrm>
              <a:off x="2699792" y="5881333"/>
              <a:ext cx="864096" cy="338554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dirty="0" smtClean="0"/>
                <a:t>Rev. </a:t>
              </a:r>
              <a:r>
                <a:rPr lang="en-US" altLang="ja-JP" sz="1600" i="1" dirty="0" smtClean="0"/>
                <a:t>r+1</a:t>
              </a:r>
              <a:endParaRPr kumimoji="1" lang="ja-JP" altLang="en-US" sz="1600" i="1" dirty="0"/>
            </a:p>
          </p:txBody>
        </p:sp>
      </p:grpSp>
      <p:cxnSp>
        <p:nvCxnSpPr>
          <p:cNvPr id="105" name="カギ線コネクタ 104"/>
          <p:cNvCxnSpPr>
            <a:endCxn id="110" idx="0"/>
          </p:cNvCxnSpPr>
          <p:nvPr/>
        </p:nvCxnSpPr>
        <p:spPr>
          <a:xfrm rot="10800000" flipV="1">
            <a:off x="2468270" y="3324124"/>
            <a:ext cx="4868158" cy="176883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正方形/長方形 109"/>
          <p:cNvSpPr/>
          <p:nvPr/>
        </p:nvSpPr>
        <p:spPr>
          <a:xfrm>
            <a:off x="2396262" y="3501008"/>
            <a:ext cx="144016" cy="1480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矢印コネクタ 10"/>
          <p:cNvCxnSpPr>
            <a:stCxn id="140" idx="3"/>
            <a:endCxn id="142" idx="1"/>
          </p:cNvCxnSpPr>
          <p:nvPr/>
        </p:nvCxnSpPr>
        <p:spPr>
          <a:xfrm>
            <a:off x="5492215" y="3982458"/>
            <a:ext cx="474079" cy="2837"/>
          </a:xfrm>
          <a:prstGeom prst="straightConnector1">
            <a:avLst/>
          </a:prstGeom>
          <a:ln w="19050"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3"/>
                </a:gs>
              </a:gsLst>
              <a:lin ang="0" scaled="1"/>
              <a:tileRect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矢印コネクタ 73"/>
          <p:cNvCxnSpPr>
            <a:stCxn id="141" idx="3"/>
            <a:endCxn id="143" idx="1"/>
          </p:cNvCxnSpPr>
          <p:nvPr/>
        </p:nvCxnSpPr>
        <p:spPr>
          <a:xfrm>
            <a:off x="5492215" y="5179050"/>
            <a:ext cx="474079" cy="0"/>
          </a:xfrm>
          <a:prstGeom prst="straightConnector1">
            <a:avLst/>
          </a:prstGeom>
          <a:ln w="190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3577170" y="3032303"/>
            <a:ext cx="2074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/>
              <a:t>コードクローンの検出 </a:t>
            </a:r>
            <a:endParaRPr kumimoji="1" lang="ja-JP" altLang="en-US" sz="1600" dirty="0"/>
          </a:p>
        </p:txBody>
      </p:sp>
      <p:sp>
        <p:nvSpPr>
          <p:cNvPr id="85" name="正方形/長方形 84"/>
          <p:cNvSpPr/>
          <p:nvPr/>
        </p:nvSpPr>
        <p:spPr>
          <a:xfrm>
            <a:off x="7020272" y="3284984"/>
            <a:ext cx="144016" cy="1480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/>
          <p:cNvGrpSpPr/>
          <p:nvPr/>
        </p:nvGrpSpPr>
        <p:grpSpPr>
          <a:xfrm>
            <a:off x="3419872" y="3505069"/>
            <a:ext cx="864096" cy="2714818"/>
            <a:chOff x="3707904" y="3505069"/>
            <a:chExt cx="864096" cy="2714818"/>
          </a:xfrm>
        </p:grpSpPr>
        <p:sp>
          <p:nvSpPr>
            <p:cNvPr id="104" name="円/楕円 103"/>
            <p:cNvSpPr/>
            <p:nvPr/>
          </p:nvSpPr>
          <p:spPr>
            <a:xfrm>
              <a:off x="3995936" y="3592575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7" name="円/楕円 106"/>
            <p:cNvSpPr/>
            <p:nvPr/>
          </p:nvSpPr>
          <p:spPr>
            <a:xfrm>
              <a:off x="3995936" y="4024623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8" name="円/楕円 107"/>
            <p:cNvSpPr/>
            <p:nvPr/>
          </p:nvSpPr>
          <p:spPr>
            <a:xfrm>
              <a:off x="3995936" y="4595947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9" name="円/楕円 108"/>
            <p:cNvSpPr/>
            <p:nvPr/>
          </p:nvSpPr>
          <p:spPr>
            <a:xfrm>
              <a:off x="3995936" y="5449285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1" name="角丸四角形 110"/>
            <p:cNvSpPr/>
            <p:nvPr/>
          </p:nvSpPr>
          <p:spPr>
            <a:xfrm>
              <a:off x="3815916" y="3505069"/>
              <a:ext cx="684076" cy="2463771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5" name="テキスト ボックス 114"/>
            <p:cNvSpPr txBox="1"/>
            <p:nvPr/>
          </p:nvSpPr>
          <p:spPr>
            <a:xfrm>
              <a:off x="3707904" y="5881333"/>
              <a:ext cx="864096" cy="338554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dirty="0" smtClean="0"/>
                <a:t>Rev. </a:t>
              </a:r>
              <a:r>
                <a:rPr lang="en-US" altLang="ja-JP" sz="1600" i="1" dirty="0" smtClean="0"/>
                <a:t>r+2</a:t>
              </a:r>
              <a:endParaRPr kumimoji="1" lang="ja-JP" altLang="en-US" sz="1600" i="1" dirty="0"/>
            </a:p>
          </p:txBody>
        </p:sp>
      </p:grpSp>
      <p:grpSp>
        <p:nvGrpSpPr>
          <p:cNvPr id="117" name="グループ化 116"/>
          <p:cNvGrpSpPr/>
          <p:nvPr/>
        </p:nvGrpSpPr>
        <p:grpSpPr>
          <a:xfrm>
            <a:off x="4788024" y="3505069"/>
            <a:ext cx="864096" cy="2714818"/>
            <a:chOff x="1619672" y="3505069"/>
            <a:chExt cx="864096" cy="2714818"/>
          </a:xfrm>
        </p:grpSpPr>
        <p:sp>
          <p:nvSpPr>
            <p:cNvPr id="118" name="円/楕円 117"/>
            <p:cNvSpPr/>
            <p:nvPr/>
          </p:nvSpPr>
          <p:spPr>
            <a:xfrm>
              <a:off x="1907704" y="3598563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9" name="円/楕円 118"/>
            <p:cNvSpPr/>
            <p:nvPr/>
          </p:nvSpPr>
          <p:spPr>
            <a:xfrm>
              <a:off x="1907704" y="4030611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0" name="円/楕円 119"/>
            <p:cNvSpPr/>
            <p:nvPr/>
          </p:nvSpPr>
          <p:spPr>
            <a:xfrm>
              <a:off x="1907704" y="4595917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1" name="円/楕円 120"/>
            <p:cNvSpPr/>
            <p:nvPr/>
          </p:nvSpPr>
          <p:spPr>
            <a:xfrm>
              <a:off x="1907704" y="5027965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2" name="円/楕円 121"/>
            <p:cNvSpPr/>
            <p:nvPr/>
          </p:nvSpPr>
          <p:spPr>
            <a:xfrm>
              <a:off x="1907704" y="5460013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3" name="角丸四角形 122"/>
            <p:cNvSpPr/>
            <p:nvPr/>
          </p:nvSpPr>
          <p:spPr>
            <a:xfrm>
              <a:off x="1727684" y="3505069"/>
              <a:ext cx="684076" cy="2463771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4" name="テキスト ボックス 123"/>
            <p:cNvSpPr txBox="1"/>
            <p:nvPr/>
          </p:nvSpPr>
          <p:spPr>
            <a:xfrm>
              <a:off x="1619672" y="5881333"/>
              <a:ext cx="864096" cy="338554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dirty="0" smtClean="0"/>
                <a:t>Rev. </a:t>
              </a:r>
              <a:r>
                <a:rPr lang="en-US" altLang="ja-JP" sz="1600" i="1" dirty="0" smtClean="0"/>
                <a:t>r</a:t>
              </a:r>
              <a:endParaRPr kumimoji="1" lang="ja-JP" altLang="en-US" sz="1600" i="1" dirty="0"/>
            </a:p>
          </p:txBody>
        </p:sp>
      </p:grpSp>
      <p:grpSp>
        <p:nvGrpSpPr>
          <p:cNvPr id="125" name="グループ化 124"/>
          <p:cNvGrpSpPr/>
          <p:nvPr/>
        </p:nvGrpSpPr>
        <p:grpSpPr>
          <a:xfrm>
            <a:off x="5760132" y="3505069"/>
            <a:ext cx="864096" cy="2714818"/>
            <a:chOff x="2699792" y="3505069"/>
            <a:chExt cx="864096" cy="2714818"/>
          </a:xfrm>
        </p:grpSpPr>
        <p:sp>
          <p:nvSpPr>
            <p:cNvPr id="126" name="円/楕円 125"/>
            <p:cNvSpPr/>
            <p:nvPr/>
          </p:nvSpPr>
          <p:spPr>
            <a:xfrm>
              <a:off x="2987824" y="3592575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7" name="円/楕円 126"/>
            <p:cNvSpPr/>
            <p:nvPr/>
          </p:nvSpPr>
          <p:spPr>
            <a:xfrm>
              <a:off x="2987824" y="4024623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8" name="円/楕円 127"/>
            <p:cNvSpPr/>
            <p:nvPr/>
          </p:nvSpPr>
          <p:spPr>
            <a:xfrm>
              <a:off x="2987824" y="4595947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9" name="円/楕円 128"/>
            <p:cNvSpPr/>
            <p:nvPr/>
          </p:nvSpPr>
          <p:spPr>
            <a:xfrm>
              <a:off x="2987824" y="5449285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0" name="角丸四角形 129"/>
            <p:cNvSpPr/>
            <p:nvPr/>
          </p:nvSpPr>
          <p:spPr>
            <a:xfrm>
              <a:off x="2807804" y="3505069"/>
              <a:ext cx="684076" cy="2463771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1" name="テキスト ボックス 130"/>
            <p:cNvSpPr txBox="1"/>
            <p:nvPr/>
          </p:nvSpPr>
          <p:spPr>
            <a:xfrm>
              <a:off x="2699792" y="5881333"/>
              <a:ext cx="864096" cy="338554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dirty="0" smtClean="0"/>
                <a:t>Rev. </a:t>
              </a:r>
              <a:r>
                <a:rPr lang="en-US" altLang="ja-JP" sz="1600" i="1" dirty="0" smtClean="0"/>
                <a:t>r+1</a:t>
              </a:r>
              <a:endParaRPr kumimoji="1" lang="ja-JP" altLang="en-US" sz="1600" i="1" dirty="0"/>
            </a:p>
          </p:txBody>
        </p:sp>
      </p:grpSp>
      <p:sp>
        <p:nvSpPr>
          <p:cNvPr id="132" name="正方形/長方形 131"/>
          <p:cNvSpPr/>
          <p:nvPr/>
        </p:nvSpPr>
        <p:spPr>
          <a:xfrm>
            <a:off x="5564614" y="3501008"/>
            <a:ext cx="144016" cy="1480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3" name="グループ化 132"/>
          <p:cNvGrpSpPr/>
          <p:nvPr/>
        </p:nvGrpSpPr>
        <p:grpSpPr>
          <a:xfrm>
            <a:off x="6732240" y="3505069"/>
            <a:ext cx="864096" cy="2714818"/>
            <a:chOff x="3707904" y="3505069"/>
            <a:chExt cx="864096" cy="2714818"/>
          </a:xfrm>
        </p:grpSpPr>
        <p:sp>
          <p:nvSpPr>
            <p:cNvPr id="134" name="円/楕円 133"/>
            <p:cNvSpPr/>
            <p:nvPr/>
          </p:nvSpPr>
          <p:spPr>
            <a:xfrm>
              <a:off x="3995936" y="3592575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5" name="円/楕円 134"/>
            <p:cNvSpPr/>
            <p:nvPr/>
          </p:nvSpPr>
          <p:spPr>
            <a:xfrm>
              <a:off x="3995936" y="4024623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</a:ln>
            <a:effectLst>
              <a:glow rad="63500">
                <a:schemeClr val="bg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6" name="円/楕円 135"/>
            <p:cNvSpPr/>
            <p:nvPr/>
          </p:nvSpPr>
          <p:spPr>
            <a:xfrm>
              <a:off x="3995936" y="4595947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7" name="円/楕円 136"/>
            <p:cNvSpPr/>
            <p:nvPr/>
          </p:nvSpPr>
          <p:spPr>
            <a:xfrm>
              <a:off x="3995936" y="5449285"/>
              <a:ext cx="324036" cy="3095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8" name="角丸四角形 137"/>
            <p:cNvSpPr/>
            <p:nvPr/>
          </p:nvSpPr>
          <p:spPr>
            <a:xfrm>
              <a:off x="3815916" y="3505069"/>
              <a:ext cx="684076" cy="2463771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9" name="テキスト ボックス 138"/>
            <p:cNvSpPr txBox="1"/>
            <p:nvPr/>
          </p:nvSpPr>
          <p:spPr>
            <a:xfrm>
              <a:off x="3707904" y="5881333"/>
              <a:ext cx="864096" cy="338554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dirty="0" smtClean="0"/>
                <a:t>Rev. </a:t>
              </a:r>
              <a:r>
                <a:rPr lang="en-US" altLang="ja-JP" sz="1600" i="1" dirty="0" smtClean="0"/>
                <a:t>r+2</a:t>
              </a:r>
              <a:endParaRPr kumimoji="1" lang="ja-JP" altLang="en-US" sz="1600" i="1" dirty="0"/>
            </a:p>
          </p:txBody>
        </p:sp>
      </p:grpSp>
      <p:cxnSp>
        <p:nvCxnSpPr>
          <p:cNvPr id="145" name="直線矢印コネクタ 144"/>
          <p:cNvCxnSpPr>
            <a:stCxn id="143" idx="3"/>
            <a:endCxn id="144" idx="1"/>
          </p:cNvCxnSpPr>
          <p:nvPr/>
        </p:nvCxnSpPr>
        <p:spPr>
          <a:xfrm>
            <a:off x="6462540" y="5179050"/>
            <a:ext cx="471627" cy="0"/>
          </a:xfrm>
          <a:prstGeom prst="straightConnector1">
            <a:avLst/>
          </a:prstGeom>
          <a:ln w="19050"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線矢印コネクタ 145"/>
          <p:cNvCxnSpPr/>
          <p:nvPr/>
        </p:nvCxnSpPr>
        <p:spPr>
          <a:xfrm>
            <a:off x="4335401" y="4595917"/>
            <a:ext cx="452623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テキスト ボックス 146"/>
          <p:cNvSpPr txBox="1"/>
          <p:nvPr/>
        </p:nvSpPr>
        <p:spPr>
          <a:xfrm>
            <a:off x="4205016" y="4159497"/>
            <a:ext cx="727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/>
              <a:t>追跡</a:t>
            </a:r>
            <a:endParaRPr kumimoji="1" lang="ja-JP" altLang="en-US" sz="1600" dirty="0"/>
          </a:p>
        </p:txBody>
      </p:sp>
      <p:cxnSp>
        <p:nvCxnSpPr>
          <p:cNvPr id="148" name="直線矢印コネクタ 147"/>
          <p:cNvCxnSpPr/>
          <p:nvPr/>
        </p:nvCxnSpPr>
        <p:spPr>
          <a:xfrm flipV="1">
            <a:off x="7596336" y="3976361"/>
            <a:ext cx="313748" cy="7605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テキスト ボックス 148"/>
          <p:cNvSpPr txBox="1"/>
          <p:nvPr/>
        </p:nvSpPr>
        <p:spPr>
          <a:xfrm>
            <a:off x="7812360" y="4041319"/>
            <a:ext cx="11129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/>
              <a:t>特定した</a:t>
            </a:r>
            <a:endParaRPr kumimoji="1" lang="en-US" altLang="ja-JP" sz="1600" dirty="0" smtClean="0"/>
          </a:p>
          <a:p>
            <a:pPr algn="ctr"/>
            <a:r>
              <a:rPr kumimoji="1" lang="ja-JP" altLang="en-US" sz="1600" dirty="0" smtClean="0"/>
              <a:t>系譜を</a:t>
            </a:r>
            <a:endParaRPr kumimoji="1" lang="en-US" altLang="ja-JP" sz="1600" dirty="0" smtClean="0"/>
          </a:p>
          <a:p>
            <a:pPr algn="ctr"/>
            <a:r>
              <a:rPr kumimoji="1" lang="ja-JP" altLang="en-US" sz="1600" dirty="0" smtClean="0"/>
              <a:t>登録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216055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3" grpId="0" animBg="1"/>
      <p:bldP spid="142" grpId="0" animBg="1"/>
      <p:bldP spid="141" grpId="0" animBg="1"/>
      <p:bldP spid="140" grpId="0" animBg="1"/>
      <p:bldP spid="8" grpId="0" animBg="1"/>
      <p:bldP spid="57" grpId="0"/>
      <p:bldP spid="60" grpId="0"/>
      <p:bldP spid="61" grpId="0"/>
      <p:bldP spid="62" grpId="0"/>
      <p:bldP spid="110" grpId="0"/>
      <p:bldP spid="34" grpId="0"/>
      <p:bldP spid="132" grpId="0"/>
      <p:bldP spid="147" grpId="0"/>
      <p:bldP spid="14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出力データベースに保存される情報 </a:t>
            </a:r>
            <a:r>
              <a:rPr kumimoji="1" lang="en-US" altLang="ja-JP" dirty="0" smtClean="0"/>
              <a:t>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80728"/>
            <a:ext cx="4186808" cy="5145435"/>
          </a:xfrm>
        </p:spPr>
        <p:txBody>
          <a:bodyPr/>
          <a:lstStyle/>
          <a:p>
            <a:r>
              <a:rPr lang="ja-JP" altLang="en-US" dirty="0" smtClean="0"/>
              <a:t>リポジトリ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ID</a:t>
            </a:r>
            <a:r>
              <a:rPr lang="ja-JP" altLang="en-US" dirty="0" err="1" smtClean="0"/>
              <a:t>，</a:t>
            </a:r>
            <a:r>
              <a:rPr lang="en-US" altLang="ja-JP" dirty="0" smtClean="0"/>
              <a:t>URL</a:t>
            </a:r>
            <a:r>
              <a:rPr lang="ja-JP" altLang="en-US" dirty="0" err="1" smtClean="0"/>
              <a:t>，</a:t>
            </a:r>
            <a:r>
              <a:rPr lang="ja-JP" altLang="en-US" dirty="0" smtClean="0"/>
              <a:t>名前 </a:t>
            </a:r>
            <a:r>
              <a:rPr lang="en-US" altLang="ja-JP" dirty="0" smtClean="0"/>
              <a:t>etc.</a:t>
            </a:r>
          </a:p>
          <a:p>
            <a:r>
              <a:rPr lang="ja-JP" altLang="en-US" dirty="0" smtClean="0"/>
              <a:t>リビジョン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ID</a:t>
            </a:r>
            <a:r>
              <a:rPr lang="ja-JP" altLang="en-US" dirty="0" err="1" smtClean="0"/>
              <a:t>，</a:t>
            </a:r>
            <a:r>
              <a:rPr lang="ja-JP" altLang="en-US" dirty="0" smtClean="0"/>
              <a:t>リビジョン番号</a:t>
            </a:r>
            <a:endParaRPr lang="en-US" altLang="ja-JP" dirty="0" smtClean="0"/>
          </a:p>
          <a:p>
            <a:r>
              <a:rPr lang="ja-JP" altLang="en-US" dirty="0" smtClean="0"/>
              <a:t>コミット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ID</a:t>
            </a:r>
            <a:r>
              <a:rPr lang="ja-JP" altLang="en-US" dirty="0" err="1" smtClean="0"/>
              <a:t>，</a:t>
            </a:r>
            <a:r>
              <a:rPr lang="ja-JP" altLang="en-US" dirty="0" smtClean="0"/>
              <a:t>前後のリビジョン番号，日時 </a:t>
            </a:r>
            <a:r>
              <a:rPr lang="en-US" altLang="ja-JP" dirty="0" smtClean="0"/>
              <a:t>etc.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24</a:t>
            </a:fld>
            <a:endParaRPr kumimoji="1" lang="ja-JP" altLang="en-US"/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4777680" y="980728"/>
            <a:ext cx="4186808" cy="5145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 smtClean="0"/>
              <a:t>結合リビジョン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(</a:t>
            </a:r>
            <a:r>
              <a:rPr lang="ja-JP" altLang="en-US" dirty="0" smtClean="0"/>
              <a:t>複数のリポジトリの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リビジョンを仮想的にくっつけたリビジョン</a:t>
            </a:r>
            <a:r>
              <a:rPr lang="en-US" altLang="ja-JP" dirty="0" smtClean="0"/>
              <a:t>)</a:t>
            </a:r>
          </a:p>
          <a:p>
            <a:r>
              <a:rPr lang="ja-JP" altLang="en-US" dirty="0" smtClean="0"/>
              <a:t>結合コミット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(</a:t>
            </a:r>
            <a:r>
              <a:rPr lang="ja-JP" altLang="en-US" dirty="0" smtClean="0"/>
              <a:t>結合リビジョン同士を結ぶコミット</a:t>
            </a:r>
            <a:r>
              <a:rPr lang="en-US" altLang="ja-JP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7744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出力データベースに保存される情報 </a:t>
            </a:r>
            <a:r>
              <a:rPr kumimoji="1" lang="en-US" altLang="ja-JP" dirty="0" smtClean="0"/>
              <a:t>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80728"/>
            <a:ext cx="4186808" cy="5145435"/>
          </a:xfrm>
        </p:spPr>
        <p:txBody>
          <a:bodyPr/>
          <a:lstStyle/>
          <a:p>
            <a:r>
              <a:rPr lang="ja-JP" altLang="en-US" dirty="0"/>
              <a:t>ファイル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ID</a:t>
            </a:r>
            <a:r>
              <a:rPr lang="ja-JP" altLang="en-US" dirty="0" err="1" smtClean="0"/>
              <a:t>，</a:t>
            </a:r>
            <a:r>
              <a:rPr lang="ja-JP" altLang="en-US" dirty="0" smtClean="0"/>
              <a:t>リポジトリ，パス </a:t>
            </a:r>
            <a:r>
              <a:rPr lang="en-US" altLang="ja-JP" dirty="0" smtClean="0"/>
              <a:t>etc.</a:t>
            </a:r>
          </a:p>
          <a:p>
            <a:r>
              <a:rPr lang="en-US" altLang="ja-JP" dirty="0" smtClean="0"/>
              <a:t>CRD</a:t>
            </a:r>
          </a:p>
          <a:p>
            <a:pPr lvl="1"/>
            <a:r>
              <a:rPr lang="en-US" altLang="ja-JP" dirty="0" smtClean="0"/>
              <a:t>ID</a:t>
            </a:r>
            <a:r>
              <a:rPr lang="ja-JP" altLang="en-US" dirty="0" err="1" smtClean="0"/>
              <a:t>，</a:t>
            </a:r>
            <a:r>
              <a:rPr lang="en-US" altLang="ja-JP" dirty="0" smtClean="0"/>
              <a:t>CRD</a:t>
            </a:r>
            <a:r>
              <a:rPr lang="ja-JP" altLang="en-US" dirty="0" smtClean="0"/>
              <a:t>の文字列</a:t>
            </a:r>
            <a:endParaRPr lang="en-US" altLang="ja-JP" dirty="0" smtClean="0"/>
          </a:p>
          <a:p>
            <a:r>
              <a:rPr lang="ja-JP" altLang="en-US" dirty="0" smtClean="0"/>
              <a:t>コード片</a:t>
            </a:r>
            <a:r>
              <a:rPr lang="en-US" altLang="ja-JP" dirty="0" smtClean="0"/>
              <a:t>(</a:t>
            </a:r>
            <a:r>
              <a:rPr lang="ja-JP" altLang="en-US" dirty="0" smtClean="0"/>
              <a:t>ブロック</a:t>
            </a:r>
            <a:r>
              <a:rPr lang="en-US" altLang="ja-JP" dirty="0" smtClean="0"/>
              <a:t>)</a:t>
            </a:r>
          </a:p>
          <a:p>
            <a:pPr lvl="1"/>
            <a:r>
              <a:rPr lang="en-US" altLang="ja-JP" dirty="0" smtClean="0"/>
              <a:t>ID</a:t>
            </a:r>
            <a:r>
              <a:rPr lang="ja-JP" altLang="en-US" dirty="0" err="1" smtClean="0"/>
              <a:t>，</a:t>
            </a:r>
            <a:r>
              <a:rPr lang="ja-JP" altLang="en-US" dirty="0" smtClean="0"/>
              <a:t>リポジトリ，ファイル，</a:t>
            </a:r>
            <a:r>
              <a:rPr lang="en-US" altLang="ja-JP" dirty="0" smtClean="0"/>
              <a:t>CRD</a:t>
            </a:r>
            <a:r>
              <a:rPr lang="ja-JP" altLang="en-US" dirty="0" err="1" smtClean="0"/>
              <a:t>，</a:t>
            </a:r>
            <a:r>
              <a:rPr lang="ja-JP" altLang="en-US" dirty="0" smtClean="0"/>
              <a:t>ハッシュ値 </a:t>
            </a:r>
            <a:r>
              <a:rPr lang="en-US" altLang="ja-JP" dirty="0" smtClean="0"/>
              <a:t>etc.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25</a:t>
            </a:fld>
            <a:endParaRPr kumimoji="1" lang="ja-JP" altLang="en-US"/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4777680" y="980728"/>
            <a:ext cx="4186808" cy="5145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 smtClean="0"/>
              <a:t>クローンセット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ID</a:t>
            </a:r>
            <a:r>
              <a:rPr lang="ja-JP" altLang="en-US" dirty="0" err="1" smtClean="0"/>
              <a:t>，</a:t>
            </a:r>
            <a:r>
              <a:rPr lang="ja-JP" altLang="en-US" dirty="0" smtClean="0"/>
              <a:t>リビジョン番号，コード片</a:t>
            </a:r>
            <a:endParaRPr lang="en-US" altLang="ja-JP" dirty="0" smtClean="0"/>
          </a:p>
          <a:p>
            <a:r>
              <a:rPr lang="ja-JP" altLang="en-US" dirty="0" smtClean="0"/>
              <a:t>コード片のリンク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ID</a:t>
            </a:r>
            <a:r>
              <a:rPr lang="ja-JP" altLang="en-US" dirty="0" err="1" smtClean="0"/>
              <a:t>，</a:t>
            </a:r>
            <a:r>
              <a:rPr lang="ja-JP" altLang="en-US" dirty="0" smtClean="0"/>
              <a:t>前後のコード片 </a:t>
            </a:r>
            <a:r>
              <a:rPr lang="en-US" altLang="ja-JP" dirty="0" smtClean="0"/>
              <a:t>etc.</a:t>
            </a:r>
          </a:p>
          <a:p>
            <a:r>
              <a:rPr lang="ja-JP" altLang="en-US" dirty="0" smtClean="0"/>
              <a:t>クローン</a:t>
            </a:r>
            <a:r>
              <a:rPr lang="ja-JP" altLang="en-US" dirty="0"/>
              <a:t>セット</a:t>
            </a:r>
            <a:r>
              <a:rPr lang="ja-JP" altLang="en-US" dirty="0" smtClean="0"/>
              <a:t>の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リンク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ID</a:t>
            </a:r>
            <a:r>
              <a:rPr lang="ja-JP" altLang="en-US" dirty="0" err="1" smtClean="0"/>
              <a:t>，</a:t>
            </a:r>
            <a:r>
              <a:rPr lang="ja-JP" altLang="en-US" dirty="0" smtClean="0"/>
              <a:t>前後のクローンセット </a:t>
            </a:r>
            <a:r>
              <a:rPr lang="en-US" altLang="ja-JP" dirty="0" smtClean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38848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出力データベースに保存される情報 </a:t>
            </a:r>
            <a:r>
              <a:rPr kumimoji="1" lang="en-US" altLang="ja-JP" dirty="0" smtClean="0"/>
              <a:t>3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80728"/>
            <a:ext cx="4186808" cy="5145435"/>
          </a:xfrm>
        </p:spPr>
        <p:txBody>
          <a:bodyPr/>
          <a:lstStyle/>
          <a:p>
            <a:r>
              <a:rPr lang="ja-JP" altLang="en-US" dirty="0" smtClean="0"/>
              <a:t>クローン</a:t>
            </a:r>
            <a:r>
              <a:rPr lang="ja-JP" altLang="en-US" dirty="0"/>
              <a:t>セット</a:t>
            </a:r>
            <a:r>
              <a:rPr lang="ja-JP" altLang="en-US" dirty="0" smtClean="0"/>
              <a:t>の系譜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ID</a:t>
            </a:r>
            <a:r>
              <a:rPr lang="ja-JP" altLang="en-US" dirty="0" err="1" smtClean="0"/>
              <a:t>，</a:t>
            </a:r>
            <a:r>
              <a:rPr lang="ja-JP" altLang="en-US" dirty="0" smtClean="0"/>
              <a:t>開始リビジョン，終了リビジョン，構成要素</a:t>
            </a:r>
            <a:r>
              <a:rPr lang="en-US" altLang="ja-JP" dirty="0" smtClean="0"/>
              <a:t>(</a:t>
            </a:r>
            <a:r>
              <a:rPr lang="ja-JP" altLang="en-US" dirty="0" smtClean="0"/>
              <a:t>クローンセット</a:t>
            </a:r>
            <a:r>
              <a:rPr lang="en-US" altLang="ja-JP" dirty="0" smtClean="0"/>
              <a:t>)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26</a:t>
            </a:fld>
            <a:endParaRPr kumimoji="1" lang="ja-JP" altLang="en-US"/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4777680" y="980728"/>
            <a:ext cx="4186808" cy="5145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  <a:cs typeface="メイリオ" pitchFamily="50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 smtClean="0"/>
              <a:t>コード片の系譜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ID</a:t>
            </a:r>
            <a:r>
              <a:rPr lang="ja-JP" altLang="en-US" dirty="0" err="1" smtClean="0"/>
              <a:t>，</a:t>
            </a:r>
            <a:r>
              <a:rPr lang="ja-JP" altLang="en-US" dirty="0" smtClean="0"/>
              <a:t>開始リビジョン，終了リビジョン，構成要素</a:t>
            </a:r>
            <a:r>
              <a:rPr lang="en-US" altLang="ja-JP" dirty="0" smtClean="0"/>
              <a:t>(</a:t>
            </a:r>
            <a:r>
              <a:rPr lang="ja-JP" altLang="en-US" dirty="0" smtClean="0"/>
              <a:t>コード片</a:t>
            </a:r>
            <a:r>
              <a:rPr lang="en-US" altLang="ja-JP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5476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 smtClean="0"/>
              <a:t>dbmaker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やっていること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空</a:t>
            </a:r>
            <a:r>
              <a:rPr lang="ja-JP" altLang="en-US" dirty="0" smtClean="0"/>
              <a:t>のデータベースファイルを作成</a:t>
            </a:r>
            <a:endParaRPr lang="en-US" altLang="ja-JP" dirty="0" smtClean="0"/>
          </a:p>
          <a:p>
            <a:r>
              <a:rPr lang="ja-JP" altLang="en-US" dirty="0" smtClean="0"/>
              <a:t>動かし方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java –jar ectec-dbmaker.jar </a:t>
            </a:r>
            <a:r>
              <a:rPr kumimoji="1" lang="ja-JP" altLang="en-US" dirty="0" smtClean="0"/>
              <a:t>ファイル名</a:t>
            </a:r>
            <a:endParaRPr kumimoji="1" lang="en-US" altLang="ja-JP" dirty="0" smtClean="0"/>
          </a:p>
          <a:p>
            <a:r>
              <a:rPr lang="ja-JP" altLang="en-US" dirty="0" smtClean="0"/>
              <a:t>注意点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指定</a:t>
            </a:r>
            <a:r>
              <a:rPr kumimoji="1" lang="ja-JP" altLang="en-US" dirty="0" smtClean="0"/>
              <a:t>したファイルがすでに存在すると怪しい動作をします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存在</a:t>
            </a:r>
            <a:r>
              <a:rPr kumimoji="1" lang="ja-JP" altLang="en-US" dirty="0" smtClean="0"/>
              <a:t>しないファイルを指定してください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拡張子</a:t>
            </a:r>
            <a:r>
              <a:rPr lang="ja-JP" altLang="en-US" dirty="0" smtClean="0"/>
              <a:t>は </a:t>
            </a:r>
            <a:r>
              <a:rPr lang="en-US" altLang="ja-JP" dirty="0" smtClean="0"/>
              <a:t>“*.</a:t>
            </a:r>
            <a:r>
              <a:rPr lang="en-US" altLang="ja-JP" dirty="0" err="1" smtClean="0"/>
              <a:t>db</a:t>
            </a:r>
            <a:r>
              <a:rPr lang="en-US" altLang="ja-JP" dirty="0" smtClean="0"/>
              <a:t>” </a:t>
            </a:r>
            <a:r>
              <a:rPr lang="ja-JP" altLang="en-US" dirty="0" smtClean="0"/>
              <a:t>を推奨します</a:t>
            </a:r>
            <a:endParaRPr kumimoji="1"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26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repositoryregisterer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kumimoji="1" lang="ja-JP" altLang="en-US" dirty="0" smtClean="0"/>
              <a:t>やっていること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分析対象リポジトリの情報</a:t>
            </a:r>
            <a:r>
              <a:rPr lang="en-US" altLang="ja-JP" dirty="0" smtClean="0"/>
              <a:t>(URL</a:t>
            </a:r>
            <a:r>
              <a:rPr lang="ja-JP" altLang="en-US" dirty="0" smtClean="0"/>
              <a:t>とか</a:t>
            </a:r>
            <a:r>
              <a:rPr lang="en-US" altLang="ja-JP" dirty="0" smtClean="0"/>
              <a:t>)</a:t>
            </a:r>
            <a:r>
              <a:rPr lang="ja-JP" altLang="en-US" dirty="0" smtClean="0"/>
              <a:t>をデータベースに登録</a:t>
            </a:r>
            <a:endParaRPr lang="en-US" altLang="ja-JP" dirty="0" smtClean="0"/>
          </a:p>
          <a:p>
            <a:r>
              <a:rPr kumimoji="1" lang="ja-JP" altLang="en-US" dirty="0" smtClean="0"/>
              <a:t>動かし方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java –jar ectec-repositoryregisterer.jar –d </a:t>
            </a:r>
            <a:r>
              <a:rPr lang="ja-JP" altLang="en-US" dirty="0" smtClean="0"/>
              <a:t>データベースファイル名 </a:t>
            </a:r>
            <a:r>
              <a:rPr lang="en-US" altLang="ja-JP" dirty="0" smtClean="0"/>
              <a:t>–</a:t>
            </a:r>
            <a:r>
              <a:rPr lang="en-US" altLang="ja-JP" dirty="0" err="1" smtClean="0"/>
              <a:t>i</a:t>
            </a:r>
            <a:r>
              <a:rPr lang="en-US" altLang="ja-JP" dirty="0" smtClean="0"/>
              <a:t> </a:t>
            </a:r>
            <a:r>
              <a:rPr lang="ja-JP" altLang="en-US" dirty="0" smtClean="0"/>
              <a:t>リポジトリ情報ファイル名</a:t>
            </a:r>
            <a:endParaRPr lang="en-US" altLang="ja-JP" dirty="0" smtClean="0"/>
          </a:p>
          <a:p>
            <a:r>
              <a:rPr kumimoji="1" lang="ja-JP" altLang="en-US" dirty="0" smtClean="0"/>
              <a:t>リポジトリ情報ファイル？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リポジトリ</a:t>
            </a:r>
            <a:r>
              <a:rPr lang="ja-JP" altLang="en-US" dirty="0" smtClean="0"/>
              <a:t>の情報が書かれている </a:t>
            </a:r>
            <a:r>
              <a:rPr lang="en-US" altLang="ja-JP" dirty="0" smtClean="0"/>
              <a:t>CSV </a:t>
            </a:r>
            <a:r>
              <a:rPr lang="ja-JP" altLang="en-US" dirty="0" smtClean="0"/>
              <a:t>ファイル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左</a:t>
            </a:r>
            <a:r>
              <a:rPr kumimoji="1" lang="ja-JP" altLang="en-US" dirty="0" smtClean="0"/>
              <a:t>から，</a:t>
            </a:r>
            <a:r>
              <a:rPr kumimoji="1" lang="en-US" altLang="ja-JP" dirty="0" smtClean="0"/>
              <a:t>【ID</a:t>
            </a:r>
            <a:r>
              <a:rPr kumimoji="1" lang="ja-JP" altLang="en-US" dirty="0" err="1" smtClean="0"/>
              <a:t>，</a:t>
            </a:r>
            <a:r>
              <a:rPr lang="ja-JP" altLang="en-US" dirty="0" smtClean="0"/>
              <a:t>名前，</a:t>
            </a:r>
            <a:r>
              <a:rPr lang="en-US" altLang="ja-JP" dirty="0" smtClean="0"/>
              <a:t>URL</a:t>
            </a:r>
            <a:r>
              <a:rPr lang="ja-JP" altLang="en-US" dirty="0" err="1" smtClean="0"/>
              <a:t>，</a:t>
            </a:r>
            <a:r>
              <a:rPr lang="ja-JP" altLang="en-US" dirty="0" smtClean="0"/>
              <a:t>バージョン管理システム</a:t>
            </a:r>
            <a:r>
              <a:rPr kumimoji="1" lang="en-US" altLang="ja-JP" dirty="0" smtClean="0"/>
              <a:t>】</a:t>
            </a:r>
          </a:p>
          <a:p>
            <a:pPr lvl="2"/>
            <a:r>
              <a:rPr lang="en-US" altLang="ja-JP" dirty="0" smtClean="0"/>
              <a:t>e.g. 【0, ant, file:///G:/repositories/repository-ant, </a:t>
            </a:r>
            <a:r>
              <a:rPr lang="en-US" altLang="ja-JP" dirty="0" err="1" smtClean="0"/>
              <a:t>svn</a:t>
            </a:r>
            <a:r>
              <a:rPr lang="en-US" altLang="ja-JP" dirty="0" smtClean="0"/>
              <a:t>】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525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revisiondetector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やっていること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分析対象コミットと分析対象リビジョンを特定し，データベースに登録</a:t>
            </a:r>
            <a:endParaRPr kumimoji="1" lang="en-US" altLang="ja-JP" dirty="0" smtClean="0"/>
          </a:p>
          <a:p>
            <a:pPr lvl="2"/>
            <a:r>
              <a:rPr kumimoji="1" lang="ja-JP" altLang="en-US" dirty="0" smtClean="0"/>
              <a:t>分析対象コミット：</a:t>
            </a:r>
            <a:r>
              <a:rPr lang="ja-JP" altLang="en-US" dirty="0" smtClean="0"/>
              <a:t>ソース</a:t>
            </a:r>
            <a:r>
              <a:rPr lang="ja-JP" altLang="en-US" dirty="0"/>
              <a:t>ファイル</a:t>
            </a:r>
            <a:r>
              <a:rPr lang="ja-JP" altLang="en-US" dirty="0" smtClean="0"/>
              <a:t>が</a:t>
            </a:r>
            <a:r>
              <a:rPr lang="en-US" altLang="ja-JP" dirty="0" smtClean="0"/>
              <a:t>1</a:t>
            </a:r>
            <a:r>
              <a:rPr lang="ja-JP" altLang="en-US" dirty="0" smtClean="0"/>
              <a:t>つ以上追加，削除，変更されたコミット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分析対象リビジョン：分析対象コミットの前後のリビジョン</a:t>
            </a:r>
            <a:endParaRPr kumimoji="1" lang="en-US" altLang="ja-JP" dirty="0" smtClean="0"/>
          </a:p>
          <a:p>
            <a:r>
              <a:rPr lang="ja-JP" altLang="en-US" dirty="0" smtClean="0"/>
              <a:t>動かし方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java –jar ectec-revisiondetector.jar –d </a:t>
            </a:r>
            <a:r>
              <a:rPr kumimoji="1" lang="ja-JP" altLang="en-US" dirty="0" smtClean="0"/>
              <a:t>データベースファイル名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566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combiner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やっていること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結合リビジョンと結合コミット</a:t>
            </a:r>
            <a:r>
              <a:rPr lang="ja-JP" altLang="en-US" dirty="0"/>
              <a:t>の</a:t>
            </a:r>
            <a:r>
              <a:rPr lang="ja-JP" altLang="en-US" dirty="0" smtClean="0"/>
              <a:t>特定</a:t>
            </a:r>
            <a:r>
              <a:rPr lang="en-US" altLang="ja-JP" dirty="0" smtClean="0"/>
              <a:t>&amp;</a:t>
            </a:r>
            <a:r>
              <a:rPr lang="ja-JP" altLang="en-US" dirty="0" smtClean="0"/>
              <a:t>登録</a:t>
            </a:r>
            <a:endParaRPr lang="en-US" altLang="ja-JP" dirty="0" smtClean="0"/>
          </a:p>
          <a:p>
            <a:r>
              <a:rPr kumimoji="1" lang="ja-JP" altLang="en-US" dirty="0" smtClean="0"/>
              <a:t>動かし方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java –jar combiner.jar –d </a:t>
            </a:r>
            <a:r>
              <a:rPr lang="ja-JP" altLang="en-US" dirty="0" smtClean="0"/>
              <a:t>データベースファイル名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30</a:t>
            </a:fld>
            <a:endParaRPr kumimoji="1" lang="ja-JP" altLang="en-US"/>
          </a:p>
        </p:txBody>
      </p:sp>
      <p:sp>
        <p:nvSpPr>
          <p:cNvPr id="6" name="円柱 5"/>
          <p:cNvSpPr/>
          <p:nvPr/>
        </p:nvSpPr>
        <p:spPr>
          <a:xfrm>
            <a:off x="1419580" y="3560583"/>
            <a:ext cx="576064" cy="504056"/>
          </a:xfrm>
          <a:prstGeom prst="can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柱 6"/>
          <p:cNvSpPr/>
          <p:nvPr/>
        </p:nvSpPr>
        <p:spPr>
          <a:xfrm>
            <a:off x="1419580" y="4443605"/>
            <a:ext cx="576064" cy="504056"/>
          </a:xfrm>
          <a:prstGeom prst="ca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239560" y="3992631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repo 1</a:t>
            </a:r>
            <a:endParaRPr kumimoji="1" lang="ja-JP" altLang="en-US" sz="16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239560" y="4882303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repo 2</a:t>
            </a:r>
            <a:endParaRPr kumimoji="1" lang="ja-JP" altLang="en-US" sz="1600" dirty="0"/>
          </a:p>
        </p:txBody>
      </p:sp>
      <p:sp>
        <p:nvSpPr>
          <p:cNvPr id="10" name="フローチャート: 複数書類 9"/>
          <p:cNvSpPr/>
          <p:nvPr/>
        </p:nvSpPr>
        <p:spPr>
          <a:xfrm>
            <a:off x="2689745" y="3560583"/>
            <a:ext cx="432048" cy="504056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フローチャート: 複数書類 10"/>
          <p:cNvSpPr/>
          <p:nvPr/>
        </p:nvSpPr>
        <p:spPr>
          <a:xfrm>
            <a:off x="3599055" y="3560583"/>
            <a:ext cx="432048" cy="504056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フローチャート: 複数書類 11"/>
          <p:cNvSpPr/>
          <p:nvPr/>
        </p:nvSpPr>
        <p:spPr>
          <a:xfrm>
            <a:off x="4508365" y="4443605"/>
            <a:ext cx="432048" cy="504056"/>
          </a:xfrm>
          <a:prstGeom prst="flowChartMultidocumen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フローチャート: 複数書類 12"/>
          <p:cNvSpPr/>
          <p:nvPr/>
        </p:nvSpPr>
        <p:spPr>
          <a:xfrm>
            <a:off x="5417675" y="3560583"/>
            <a:ext cx="432048" cy="504056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フローチャート: 複数書類 13"/>
          <p:cNvSpPr/>
          <p:nvPr/>
        </p:nvSpPr>
        <p:spPr>
          <a:xfrm>
            <a:off x="6326985" y="4443605"/>
            <a:ext cx="432048" cy="504056"/>
          </a:xfrm>
          <a:prstGeom prst="flowChartMultidocumen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フローチャート: 複数書類 14"/>
          <p:cNvSpPr/>
          <p:nvPr/>
        </p:nvSpPr>
        <p:spPr>
          <a:xfrm>
            <a:off x="7236296" y="4443605"/>
            <a:ext cx="432048" cy="504056"/>
          </a:xfrm>
          <a:prstGeom prst="flowChartMultidocumen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581733" y="4033447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rev.1</a:t>
            </a:r>
            <a:endParaRPr kumimoji="1" lang="ja-JP" altLang="en-US" sz="14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491043" y="403642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rev.2</a:t>
            </a:r>
            <a:endParaRPr kumimoji="1" lang="ja-JP" altLang="en-US" sz="14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309663" y="403344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rev.3</a:t>
            </a:r>
            <a:endParaRPr kumimoji="1" lang="ja-JP" altLang="en-US" sz="140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400353" y="4928183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rev.1</a:t>
            </a:r>
            <a:endParaRPr kumimoji="1" lang="ja-JP" altLang="en-US" sz="14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6218973" y="493389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rev.2</a:t>
            </a:r>
            <a:endParaRPr kumimoji="1" lang="ja-JP" altLang="en-US" sz="14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7128284" y="493488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rev.3</a:t>
            </a:r>
            <a:endParaRPr kumimoji="1" lang="ja-JP" altLang="en-US" sz="1400" dirty="0"/>
          </a:p>
        </p:txBody>
      </p:sp>
      <p:cxnSp>
        <p:nvCxnSpPr>
          <p:cNvPr id="23" name="直線矢印コネクタ 22"/>
          <p:cNvCxnSpPr>
            <a:stCxn id="10" idx="3"/>
            <a:endCxn id="11" idx="1"/>
          </p:cNvCxnSpPr>
          <p:nvPr/>
        </p:nvCxnSpPr>
        <p:spPr>
          <a:xfrm>
            <a:off x="3121793" y="3812611"/>
            <a:ext cx="4772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>
            <a:stCxn id="11" idx="3"/>
            <a:endCxn id="13" idx="1"/>
          </p:cNvCxnSpPr>
          <p:nvPr/>
        </p:nvCxnSpPr>
        <p:spPr>
          <a:xfrm>
            <a:off x="4031103" y="3812611"/>
            <a:ext cx="13865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>
            <a:stCxn id="12" idx="3"/>
            <a:endCxn id="14" idx="1"/>
          </p:cNvCxnSpPr>
          <p:nvPr/>
        </p:nvCxnSpPr>
        <p:spPr>
          <a:xfrm>
            <a:off x="4940413" y="4695633"/>
            <a:ext cx="13865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>
            <a:stCxn id="14" idx="3"/>
            <a:endCxn id="15" idx="1"/>
          </p:cNvCxnSpPr>
          <p:nvPr/>
        </p:nvCxnSpPr>
        <p:spPr>
          <a:xfrm>
            <a:off x="6759033" y="4695633"/>
            <a:ext cx="4772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6" name="テキスト ボックス 35"/>
          <p:cNvSpPr txBox="1"/>
          <p:nvPr/>
        </p:nvSpPr>
        <p:spPr>
          <a:xfrm>
            <a:off x="3155126" y="3525955"/>
            <a:ext cx="4105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 smtClean="0"/>
              <a:t>c</a:t>
            </a:r>
            <a:r>
              <a:rPr lang="en-US" altLang="ja-JP" sz="1400" dirty="0"/>
              <a:t>2</a:t>
            </a:r>
            <a:endParaRPr kumimoji="1" lang="ja-JP" altLang="en-US" sz="1400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4985386" y="3533396"/>
            <a:ext cx="4105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 smtClean="0"/>
              <a:t>c3</a:t>
            </a:r>
            <a:endParaRPr kumimoji="1" lang="ja-JP" altLang="en-US" sz="1400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5899722" y="4425599"/>
            <a:ext cx="4105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 smtClean="0"/>
              <a:t>c2</a:t>
            </a:r>
            <a:endParaRPr kumimoji="1" lang="ja-JP" altLang="en-US" sz="1400" dirty="0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6792366" y="4408167"/>
            <a:ext cx="4105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 smtClean="0"/>
              <a:t>c3</a:t>
            </a:r>
            <a:endParaRPr kumimoji="1" lang="ja-JP" altLang="en-US" sz="1400" dirty="0"/>
          </a:p>
        </p:txBody>
      </p:sp>
      <p:cxnSp>
        <p:nvCxnSpPr>
          <p:cNvPr id="42" name="直線矢印コネクタ 41"/>
          <p:cNvCxnSpPr/>
          <p:nvPr/>
        </p:nvCxnSpPr>
        <p:spPr>
          <a:xfrm>
            <a:off x="1085539" y="3381938"/>
            <a:ext cx="668081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テキスト ボックス 42"/>
          <p:cNvSpPr txBox="1"/>
          <p:nvPr/>
        </p:nvSpPr>
        <p:spPr>
          <a:xfrm>
            <a:off x="7740352" y="3212976"/>
            <a:ext cx="653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/>
              <a:t>時間</a:t>
            </a:r>
            <a:endParaRPr kumimoji="1" lang="ja-JP" altLang="en-US" sz="1600" dirty="0"/>
          </a:p>
        </p:txBody>
      </p:sp>
      <p:sp>
        <p:nvSpPr>
          <p:cNvPr id="44" name="角丸四角形 43"/>
          <p:cNvSpPr/>
          <p:nvPr/>
        </p:nvSpPr>
        <p:spPr>
          <a:xfrm>
            <a:off x="2611191" y="3453946"/>
            <a:ext cx="589156" cy="887277"/>
          </a:xfrm>
          <a:prstGeom prst="roundRect">
            <a:avLst/>
          </a:prstGeom>
          <a:noFill/>
          <a:ln w="12700">
            <a:solidFill>
              <a:schemeClr val="accent2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角丸四角形 44"/>
          <p:cNvSpPr/>
          <p:nvPr/>
        </p:nvSpPr>
        <p:spPr>
          <a:xfrm>
            <a:off x="3516044" y="3461982"/>
            <a:ext cx="589156" cy="887277"/>
          </a:xfrm>
          <a:prstGeom prst="roundRect">
            <a:avLst/>
          </a:prstGeom>
          <a:noFill/>
          <a:ln w="12700">
            <a:solidFill>
              <a:schemeClr val="accent2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角丸四角形 45"/>
          <p:cNvSpPr/>
          <p:nvPr/>
        </p:nvSpPr>
        <p:spPr>
          <a:xfrm>
            <a:off x="4440199" y="3461983"/>
            <a:ext cx="589156" cy="1756480"/>
          </a:xfrm>
          <a:prstGeom prst="roundRect">
            <a:avLst/>
          </a:prstGeom>
          <a:noFill/>
          <a:ln w="12700">
            <a:solidFill>
              <a:schemeClr val="accent2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角丸四角形 46"/>
          <p:cNvSpPr/>
          <p:nvPr/>
        </p:nvSpPr>
        <p:spPr>
          <a:xfrm>
            <a:off x="5346482" y="3454117"/>
            <a:ext cx="589156" cy="1756480"/>
          </a:xfrm>
          <a:prstGeom prst="roundRect">
            <a:avLst/>
          </a:prstGeom>
          <a:noFill/>
          <a:ln w="12700">
            <a:solidFill>
              <a:schemeClr val="accent2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角丸四角形 47"/>
          <p:cNvSpPr/>
          <p:nvPr/>
        </p:nvSpPr>
        <p:spPr>
          <a:xfrm>
            <a:off x="6258205" y="3452945"/>
            <a:ext cx="589156" cy="1756480"/>
          </a:xfrm>
          <a:prstGeom prst="roundRect">
            <a:avLst/>
          </a:prstGeom>
          <a:noFill/>
          <a:ln w="12700">
            <a:solidFill>
              <a:schemeClr val="accent2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角丸四角形 48"/>
          <p:cNvSpPr/>
          <p:nvPr/>
        </p:nvSpPr>
        <p:spPr>
          <a:xfrm>
            <a:off x="7167251" y="3459879"/>
            <a:ext cx="589156" cy="1756480"/>
          </a:xfrm>
          <a:prstGeom prst="roundRect">
            <a:avLst/>
          </a:prstGeom>
          <a:noFill/>
          <a:ln w="12700">
            <a:solidFill>
              <a:schemeClr val="accent2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フローチャート: 複数書類 49"/>
          <p:cNvSpPr/>
          <p:nvPr/>
        </p:nvSpPr>
        <p:spPr>
          <a:xfrm>
            <a:off x="4524361" y="3563504"/>
            <a:ext cx="432048" cy="504056"/>
          </a:xfrm>
          <a:prstGeom prst="flowChartMultidocumen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prstDash val="sysDot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フローチャート: 複数書類 50"/>
          <p:cNvSpPr/>
          <p:nvPr/>
        </p:nvSpPr>
        <p:spPr>
          <a:xfrm>
            <a:off x="6339751" y="3560583"/>
            <a:ext cx="432048" cy="504056"/>
          </a:xfrm>
          <a:prstGeom prst="flowChartMultidocumen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prstDash val="sysDot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フローチャート: 複数書類 51"/>
          <p:cNvSpPr/>
          <p:nvPr/>
        </p:nvSpPr>
        <p:spPr>
          <a:xfrm>
            <a:off x="7245805" y="3533396"/>
            <a:ext cx="432048" cy="504056"/>
          </a:xfrm>
          <a:prstGeom prst="flowChartMultidocumen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prstDash val="sysDot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フローチャート: 複数書類 52"/>
          <p:cNvSpPr/>
          <p:nvPr/>
        </p:nvSpPr>
        <p:spPr>
          <a:xfrm>
            <a:off x="5428422" y="4430830"/>
            <a:ext cx="432048" cy="504056"/>
          </a:xfrm>
          <a:prstGeom prst="flowChartMultidocumen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4" name="直線矢印コネクタ 53"/>
          <p:cNvCxnSpPr>
            <a:endCxn id="10" idx="1"/>
          </p:cNvCxnSpPr>
          <p:nvPr/>
        </p:nvCxnSpPr>
        <p:spPr>
          <a:xfrm flipV="1">
            <a:off x="2327856" y="3812611"/>
            <a:ext cx="361889" cy="286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曲線コネクタ 23"/>
          <p:cNvCxnSpPr>
            <a:stCxn id="11" idx="2"/>
            <a:endCxn id="50" idx="2"/>
          </p:cNvCxnSpPr>
          <p:nvPr/>
        </p:nvCxnSpPr>
        <p:spPr>
          <a:xfrm rot="16200000" flipH="1">
            <a:off x="4246229" y="3584357"/>
            <a:ext cx="2921" cy="925306"/>
          </a:xfrm>
          <a:prstGeom prst="curvedConnector3">
            <a:avLst>
              <a:gd name="adj1" fmla="val 2510373"/>
            </a:avLst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曲線コネクタ 54"/>
          <p:cNvCxnSpPr>
            <a:stCxn id="13" idx="2"/>
            <a:endCxn id="51" idx="2"/>
          </p:cNvCxnSpPr>
          <p:nvPr/>
        </p:nvCxnSpPr>
        <p:spPr>
          <a:xfrm rot="16200000" flipH="1">
            <a:off x="6064694" y="3584512"/>
            <a:ext cx="12700" cy="922076"/>
          </a:xfrm>
          <a:prstGeom prst="curvedConnector3">
            <a:avLst>
              <a:gd name="adj1" fmla="val 995205"/>
            </a:avLst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曲線コネクタ 55"/>
          <p:cNvCxnSpPr>
            <a:stCxn id="13" idx="2"/>
            <a:endCxn id="52" idx="2"/>
          </p:cNvCxnSpPr>
          <p:nvPr/>
        </p:nvCxnSpPr>
        <p:spPr>
          <a:xfrm rot="5400000" flipH="1" flipV="1">
            <a:off x="6504127" y="3117892"/>
            <a:ext cx="27187" cy="1828130"/>
          </a:xfrm>
          <a:prstGeom prst="curvedConnector3">
            <a:avLst>
              <a:gd name="adj1" fmla="val -911057"/>
            </a:avLst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曲線コネクタ 56"/>
          <p:cNvCxnSpPr>
            <a:stCxn id="12" idx="2"/>
            <a:endCxn id="53" idx="2"/>
          </p:cNvCxnSpPr>
          <p:nvPr/>
        </p:nvCxnSpPr>
        <p:spPr>
          <a:xfrm rot="5400000" flipH="1" flipV="1">
            <a:off x="5147986" y="4462156"/>
            <a:ext cx="12775" cy="920057"/>
          </a:xfrm>
          <a:prstGeom prst="curvedConnector3">
            <a:avLst>
              <a:gd name="adj1" fmla="val -405057"/>
            </a:avLst>
          </a:prstGeom>
          <a:ln>
            <a:prstDash val="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5" name="テキスト ボックス 64"/>
          <p:cNvSpPr txBox="1"/>
          <p:nvPr/>
        </p:nvSpPr>
        <p:spPr>
          <a:xfrm>
            <a:off x="2253046" y="3679552"/>
            <a:ext cx="4105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 smtClean="0"/>
              <a:t>c</a:t>
            </a:r>
            <a:r>
              <a:rPr kumimoji="1" lang="en-US" altLang="ja-JP" sz="1400" dirty="0" smtClean="0"/>
              <a:t>1</a:t>
            </a:r>
            <a:endParaRPr kumimoji="1" lang="ja-JP" altLang="en-US" sz="1400" dirty="0"/>
          </a:p>
        </p:txBody>
      </p:sp>
      <p:cxnSp>
        <p:nvCxnSpPr>
          <p:cNvPr id="66" name="直線矢印コネクタ 65"/>
          <p:cNvCxnSpPr>
            <a:endCxn id="12" idx="1"/>
          </p:cNvCxnSpPr>
          <p:nvPr/>
        </p:nvCxnSpPr>
        <p:spPr>
          <a:xfrm flipV="1">
            <a:off x="4105200" y="4695633"/>
            <a:ext cx="403165" cy="369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8" name="テキスト ボックス 67"/>
          <p:cNvSpPr txBox="1"/>
          <p:nvPr/>
        </p:nvSpPr>
        <p:spPr>
          <a:xfrm>
            <a:off x="4046908" y="4603448"/>
            <a:ext cx="4105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 smtClean="0"/>
              <a:t>c</a:t>
            </a:r>
            <a:r>
              <a:rPr kumimoji="1" lang="en-US" altLang="ja-JP" sz="1400" dirty="0" smtClean="0"/>
              <a:t>1</a:t>
            </a:r>
            <a:endParaRPr kumimoji="1" lang="ja-JP" altLang="en-US" sz="1400" dirty="0"/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2555776" y="5363419"/>
            <a:ext cx="658119" cy="5232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comb-rev. 1</a:t>
            </a:r>
            <a:endParaRPr kumimoji="1" lang="ja-JP" altLang="en-US" sz="1400" dirty="0"/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3468336" y="5363419"/>
            <a:ext cx="658119" cy="5232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comb-rev. 2</a:t>
            </a:r>
            <a:endParaRPr kumimoji="1" lang="ja-JP" altLang="en-US" sz="1400" dirty="0"/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4380896" y="5363419"/>
            <a:ext cx="658119" cy="5232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comb-rev. 3</a:t>
            </a:r>
            <a:endParaRPr kumimoji="1" lang="ja-JP" altLang="en-US" sz="1400" dirty="0"/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5293456" y="5363419"/>
            <a:ext cx="658119" cy="5232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comb-rev. 4</a:t>
            </a:r>
            <a:endParaRPr kumimoji="1" lang="ja-JP" altLang="en-US" sz="1400" dirty="0"/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6206016" y="5363419"/>
            <a:ext cx="658119" cy="5232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comb-rev. 5</a:t>
            </a:r>
            <a:endParaRPr kumimoji="1" lang="ja-JP" altLang="en-US" sz="1400" dirty="0"/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7118578" y="5363419"/>
            <a:ext cx="658119" cy="5232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comb-rev. 6</a:t>
            </a:r>
            <a:endParaRPr kumimoji="1" lang="ja-JP" altLang="en-US" sz="1400" dirty="0"/>
          </a:p>
        </p:txBody>
      </p:sp>
      <p:cxnSp>
        <p:nvCxnSpPr>
          <p:cNvPr id="76" name="直線矢印コネクタ 75"/>
          <p:cNvCxnSpPr>
            <a:endCxn id="69" idx="1"/>
          </p:cNvCxnSpPr>
          <p:nvPr/>
        </p:nvCxnSpPr>
        <p:spPr>
          <a:xfrm flipV="1">
            <a:off x="2313773" y="5625029"/>
            <a:ext cx="242003" cy="2616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9" name="曲線コネクタ 78"/>
          <p:cNvCxnSpPr>
            <a:stCxn id="69" idx="2"/>
            <a:endCxn id="70" idx="2"/>
          </p:cNvCxnSpPr>
          <p:nvPr/>
        </p:nvCxnSpPr>
        <p:spPr>
          <a:xfrm rot="16200000" flipH="1">
            <a:off x="3341116" y="5430359"/>
            <a:ext cx="12700" cy="912560"/>
          </a:xfrm>
          <a:prstGeom prst="curved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0" name="曲線コネクタ 79"/>
          <p:cNvCxnSpPr>
            <a:stCxn id="70" idx="2"/>
            <a:endCxn id="71" idx="2"/>
          </p:cNvCxnSpPr>
          <p:nvPr/>
        </p:nvCxnSpPr>
        <p:spPr>
          <a:xfrm rot="16200000" flipH="1">
            <a:off x="4253676" y="5430359"/>
            <a:ext cx="12700" cy="912560"/>
          </a:xfrm>
          <a:prstGeom prst="curved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3" name="曲線コネクタ 82"/>
          <p:cNvCxnSpPr>
            <a:stCxn id="71" idx="2"/>
            <a:endCxn id="72" idx="2"/>
          </p:cNvCxnSpPr>
          <p:nvPr/>
        </p:nvCxnSpPr>
        <p:spPr>
          <a:xfrm rot="16200000" flipH="1">
            <a:off x="5166236" y="5430359"/>
            <a:ext cx="12700" cy="912560"/>
          </a:xfrm>
          <a:prstGeom prst="curved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6" name="曲線コネクタ 85"/>
          <p:cNvCxnSpPr>
            <a:stCxn id="72" idx="2"/>
            <a:endCxn id="73" idx="2"/>
          </p:cNvCxnSpPr>
          <p:nvPr/>
        </p:nvCxnSpPr>
        <p:spPr>
          <a:xfrm rot="16200000" flipH="1">
            <a:off x="6078796" y="5430359"/>
            <a:ext cx="12700" cy="912560"/>
          </a:xfrm>
          <a:prstGeom prst="curved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9" name="曲線コネクタ 88"/>
          <p:cNvCxnSpPr>
            <a:stCxn id="73" idx="2"/>
            <a:endCxn id="74" idx="2"/>
          </p:cNvCxnSpPr>
          <p:nvPr/>
        </p:nvCxnSpPr>
        <p:spPr>
          <a:xfrm rot="16200000" flipH="1">
            <a:off x="6991357" y="5430358"/>
            <a:ext cx="12700" cy="912562"/>
          </a:xfrm>
          <a:prstGeom prst="curved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2" name="テキスト ボックス 91"/>
          <p:cNvSpPr txBox="1"/>
          <p:nvPr/>
        </p:nvSpPr>
        <p:spPr>
          <a:xfrm>
            <a:off x="899592" y="5455752"/>
            <a:ext cx="1414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dirty="0" smtClean="0"/>
              <a:t>結合リビジョン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93812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9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combiner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注意点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複数</a:t>
            </a:r>
            <a:r>
              <a:rPr lang="ja-JP" altLang="en-US" dirty="0" smtClean="0"/>
              <a:t>のリポジトリをまとめて分析する機能のために必要</a:t>
            </a:r>
            <a:endParaRPr lang="en-US" altLang="ja-JP" dirty="0" smtClean="0"/>
          </a:p>
          <a:p>
            <a:pPr lvl="2"/>
            <a:r>
              <a:rPr kumimoji="1" lang="ja-JP" altLang="en-US" dirty="0"/>
              <a:t>リポジトリ</a:t>
            </a:r>
            <a:r>
              <a:rPr kumimoji="1" lang="ja-JP" altLang="en-US" dirty="0" smtClean="0"/>
              <a:t>をまたぐコピー</a:t>
            </a:r>
            <a:r>
              <a:rPr kumimoji="1" lang="en-US" altLang="ja-JP" dirty="0" smtClean="0"/>
              <a:t>&amp;</a:t>
            </a:r>
            <a:r>
              <a:rPr kumimoji="1" lang="ja-JP" altLang="en-US" dirty="0" smtClean="0"/>
              <a:t>ペーストの検出　とか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今回の用途では単一リポジトリの解析</a:t>
            </a:r>
            <a:endParaRPr kumimoji="1" lang="en-US" altLang="ja-JP" dirty="0" smtClean="0"/>
          </a:p>
          <a:p>
            <a:pPr lvl="2"/>
            <a:r>
              <a:rPr lang="ja-JP" altLang="en-US" dirty="0" err="1" smtClean="0"/>
              <a:t>なので</a:t>
            </a:r>
            <a:r>
              <a:rPr lang="ja-JP" altLang="en-US" dirty="0" smtClean="0"/>
              <a:t>この機能は必要ありませんが･･･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仕様上 </a:t>
            </a:r>
            <a:r>
              <a:rPr kumimoji="1" lang="en-US" altLang="ja-JP" dirty="0" smtClean="0"/>
              <a:t>combiner </a:t>
            </a:r>
            <a:r>
              <a:rPr kumimoji="1" lang="ja-JP" altLang="en-US" dirty="0" smtClean="0"/>
              <a:t>は実行しなければいけません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31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971600" y="4830251"/>
            <a:ext cx="7272808" cy="830997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400" dirty="0" smtClean="0"/>
              <a:t>単一</a:t>
            </a:r>
            <a:r>
              <a:rPr lang="ja-JP" altLang="en-US" sz="2400" dirty="0"/>
              <a:t>リポジトリ</a:t>
            </a:r>
            <a:r>
              <a:rPr lang="ja-JP" altLang="en-US" sz="2400" dirty="0" smtClean="0"/>
              <a:t>の場合，結合リビジョン</a:t>
            </a:r>
            <a:r>
              <a:rPr lang="en-US" altLang="ja-JP" sz="2400" dirty="0" smtClean="0"/>
              <a:t>&amp;</a:t>
            </a:r>
            <a:r>
              <a:rPr lang="ja-JP" altLang="en-US" sz="2400" dirty="0" smtClean="0"/>
              <a:t>結合コミットは，</a:t>
            </a:r>
            <a:r>
              <a:rPr lang="en-US" altLang="ja-JP" sz="2400" dirty="0" smtClean="0"/>
              <a:t/>
            </a:r>
            <a:br>
              <a:rPr lang="en-US" altLang="ja-JP" sz="2400" dirty="0" smtClean="0"/>
            </a:br>
            <a:r>
              <a:rPr lang="ja-JP" altLang="en-US" sz="2400" dirty="0" smtClean="0"/>
              <a:t>オリジナルのリビジョン</a:t>
            </a:r>
            <a:r>
              <a:rPr lang="en-US" altLang="ja-JP" sz="2400" dirty="0" smtClean="0"/>
              <a:t>&amp;</a:t>
            </a:r>
            <a:r>
              <a:rPr lang="ja-JP" altLang="en-US" sz="2400" dirty="0" smtClean="0"/>
              <a:t>コミットと完全に一致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4936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filedetector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やっていること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各分析対象</a:t>
            </a:r>
            <a:r>
              <a:rPr lang="en-US" altLang="ja-JP" dirty="0" smtClean="0"/>
              <a:t>(</a:t>
            </a:r>
            <a:r>
              <a:rPr lang="ja-JP" altLang="en-US" dirty="0" smtClean="0"/>
              <a:t>結合</a:t>
            </a:r>
            <a:r>
              <a:rPr lang="en-US" altLang="ja-JP" dirty="0" smtClean="0"/>
              <a:t>)</a:t>
            </a:r>
            <a:r>
              <a:rPr lang="ja-JP" altLang="en-US" dirty="0" smtClean="0"/>
              <a:t>リビジョンに存在するファイルを特定</a:t>
            </a:r>
            <a:r>
              <a:rPr lang="en-US" altLang="ja-JP" dirty="0" smtClean="0"/>
              <a:t>&amp;</a:t>
            </a:r>
            <a:r>
              <a:rPr lang="ja-JP" altLang="en-US" dirty="0" smtClean="0"/>
              <a:t>登録</a:t>
            </a:r>
            <a:endParaRPr lang="en-US" altLang="ja-JP" dirty="0" smtClean="0"/>
          </a:p>
          <a:p>
            <a:r>
              <a:rPr kumimoji="1" lang="ja-JP" altLang="en-US" dirty="0" smtClean="0"/>
              <a:t>動かし方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java –jar ectec-filedetector.jar –d </a:t>
            </a:r>
            <a:r>
              <a:rPr lang="ja-JP" altLang="en-US" dirty="0" smtClean="0"/>
              <a:t>データベースファイル名</a:t>
            </a:r>
            <a:endParaRPr lang="en-US" altLang="ja-JP" dirty="0" smtClean="0"/>
          </a:p>
          <a:p>
            <a:r>
              <a:rPr kumimoji="1" lang="ja-JP" altLang="en-US" dirty="0" smtClean="0"/>
              <a:t>注意点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各リビジョンのすべてのファイルを解析･･･はしません！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721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角丸四角形 47"/>
          <p:cNvSpPr/>
          <p:nvPr/>
        </p:nvSpPr>
        <p:spPr>
          <a:xfrm>
            <a:off x="5244932" y="2612240"/>
            <a:ext cx="2423411" cy="108012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角丸四角形 48"/>
          <p:cNvSpPr/>
          <p:nvPr/>
        </p:nvSpPr>
        <p:spPr>
          <a:xfrm>
            <a:off x="3719048" y="2600908"/>
            <a:ext cx="924959" cy="108012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角丸四角形 45"/>
          <p:cNvSpPr/>
          <p:nvPr/>
        </p:nvSpPr>
        <p:spPr>
          <a:xfrm>
            <a:off x="2206880" y="1484784"/>
            <a:ext cx="3942438" cy="108012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filedetector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33</a:t>
            </a:fld>
            <a:endParaRPr kumimoji="1" lang="ja-JP" altLang="en-US"/>
          </a:p>
        </p:txBody>
      </p:sp>
      <p:sp>
        <p:nvSpPr>
          <p:cNvPr id="6" name="フローチャート: 書類 5"/>
          <p:cNvSpPr/>
          <p:nvPr/>
        </p:nvSpPr>
        <p:spPr>
          <a:xfrm>
            <a:off x="2314892" y="1590185"/>
            <a:ext cx="708936" cy="864096"/>
          </a:xfrm>
          <a:prstGeom prst="flowChartDocument">
            <a:avLst/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フローチャート: 書類 6"/>
          <p:cNvSpPr/>
          <p:nvPr/>
        </p:nvSpPr>
        <p:spPr>
          <a:xfrm>
            <a:off x="3827060" y="1590185"/>
            <a:ext cx="708936" cy="864096"/>
          </a:xfrm>
          <a:prstGeom prst="flowChartDocument">
            <a:avLst/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フローチャート: 書類 7"/>
          <p:cNvSpPr/>
          <p:nvPr/>
        </p:nvSpPr>
        <p:spPr>
          <a:xfrm>
            <a:off x="3827060" y="2708920"/>
            <a:ext cx="708936" cy="864096"/>
          </a:xfrm>
          <a:prstGeom prst="flowChartDocument">
            <a:avLst/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フローチャート: 書類 8"/>
          <p:cNvSpPr/>
          <p:nvPr/>
        </p:nvSpPr>
        <p:spPr>
          <a:xfrm>
            <a:off x="5339228" y="1590185"/>
            <a:ext cx="708936" cy="864096"/>
          </a:xfrm>
          <a:prstGeom prst="flowChartDocument">
            <a:avLst/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フローチャート: 書類 9"/>
          <p:cNvSpPr/>
          <p:nvPr/>
        </p:nvSpPr>
        <p:spPr>
          <a:xfrm>
            <a:off x="5339228" y="2708920"/>
            <a:ext cx="708936" cy="864096"/>
          </a:xfrm>
          <a:prstGeom prst="flowChartDocument">
            <a:avLst/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フローチャート: 書類 11"/>
          <p:cNvSpPr/>
          <p:nvPr/>
        </p:nvSpPr>
        <p:spPr>
          <a:xfrm>
            <a:off x="6851396" y="2708920"/>
            <a:ext cx="708936" cy="864096"/>
          </a:xfrm>
          <a:prstGeom prst="flowChartDocument">
            <a:avLst/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206880" y="980728"/>
            <a:ext cx="92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(comb-)</a:t>
            </a:r>
          </a:p>
          <a:p>
            <a:pPr algn="ctr"/>
            <a:r>
              <a:rPr lang="en-US" altLang="ja-JP" sz="1600" dirty="0" smtClean="0"/>
              <a:t>rev. 1</a:t>
            </a:r>
            <a:endParaRPr kumimoji="1" lang="ja-JP" altLang="en-US" sz="16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719048" y="980728"/>
            <a:ext cx="92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(comb-)</a:t>
            </a:r>
          </a:p>
          <a:p>
            <a:pPr algn="ctr"/>
            <a:r>
              <a:rPr lang="en-US" altLang="ja-JP" sz="1600" dirty="0" smtClean="0"/>
              <a:t>rev. 2</a:t>
            </a:r>
            <a:endParaRPr kumimoji="1" lang="ja-JP" altLang="en-US" sz="16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231216" y="980728"/>
            <a:ext cx="92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(comb-)</a:t>
            </a:r>
          </a:p>
          <a:p>
            <a:pPr algn="ctr"/>
            <a:r>
              <a:rPr lang="en-US" altLang="ja-JP" sz="1600" dirty="0" smtClean="0"/>
              <a:t>rev. 3</a:t>
            </a:r>
            <a:endParaRPr kumimoji="1" lang="ja-JP" altLang="en-US" sz="16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743384" y="980728"/>
            <a:ext cx="92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(comb-)</a:t>
            </a:r>
          </a:p>
          <a:p>
            <a:pPr algn="ctr"/>
            <a:r>
              <a:rPr lang="en-US" altLang="ja-JP" sz="1600" dirty="0" smtClean="0"/>
              <a:t>rev. 4</a:t>
            </a:r>
            <a:endParaRPr kumimoji="1" lang="ja-JP" altLang="en-US" sz="160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475656" y="1852956"/>
            <a:ext cx="684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File A</a:t>
            </a:r>
            <a:endParaRPr kumimoji="1" lang="ja-JP" altLang="en-US" sz="16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475656" y="2971691"/>
            <a:ext cx="684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File B</a:t>
            </a:r>
            <a:endParaRPr kumimoji="1" lang="ja-JP" altLang="en-US" sz="1600" dirty="0"/>
          </a:p>
        </p:txBody>
      </p:sp>
      <p:cxnSp>
        <p:nvCxnSpPr>
          <p:cNvPr id="23" name="直線矢印コネクタ 22"/>
          <p:cNvCxnSpPr>
            <a:stCxn id="6" idx="3"/>
            <a:endCxn id="7" idx="1"/>
          </p:cNvCxnSpPr>
          <p:nvPr/>
        </p:nvCxnSpPr>
        <p:spPr>
          <a:xfrm>
            <a:off x="3023828" y="2022233"/>
            <a:ext cx="803232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>
            <a:stCxn id="7" idx="3"/>
            <a:endCxn id="9" idx="1"/>
          </p:cNvCxnSpPr>
          <p:nvPr/>
        </p:nvCxnSpPr>
        <p:spPr>
          <a:xfrm>
            <a:off x="4535996" y="2022233"/>
            <a:ext cx="803232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フローチャート: 書類 26"/>
          <p:cNvSpPr/>
          <p:nvPr/>
        </p:nvSpPr>
        <p:spPr>
          <a:xfrm>
            <a:off x="6851396" y="1590185"/>
            <a:ext cx="708936" cy="864096"/>
          </a:xfrm>
          <a:prstGeom prst="flowChartDocument">
            <a:avLst/>
          </a:prstGeom>
          <a:ln w="12700">
            <a:prstDash val="dash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8" name="直線矢印コネクタ 27"/>
          <p:cNvCxnSpPr>
            <a:stCxn id="9" idx="3"/>
            <a:endCxn id="27" idx="1"/>
          </p:cNvCxnSpPr>
          <p:nvPr/>
        </p:nvCxnSpPr>
        <p:spPr>
          <a:xfrm>
            <a:off x="6048164" y="2022233"/>
            <a:ext cx="8032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>
            <a:stCxn id="8" idx="3"/>
            <a:endCxn id="10" idx="1"/>
          </p:cNvCxnSpPr>
          <p:nvPr/>
        </p:nvCxnSpPr>
        <p:spPr>
          <a:xfrm>
            <a:off x="4535996" y="3140968"/>
            <a:ext cx="80323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>
            <a:stCxn id="10" idx="3"/>
            <a:endCxn id="12" idx="1"/>
          </p:cNvCxnSpPr>
          <p:nvPr/>
        </p:nvCxnSpPr>
        <p:spPr>
          <a:xfrm>
            <a:off x="6048164" y="3140968"/>
            <a:ext cx="803232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>
            <a:off x="4644008" y="2708920"/>
            <a:ext cx="600924" cy="338554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1600" dirty="0"/>
              <a:t>修正</a:t>
            </a:r>
            <a:endParaRPr kumimoji="1" lang="ja-JP" altLang="en-US" sz="1600" dirty="0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162106" y="1601124"/>
            <a:ext cx="600924" cy="3385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/>
              <a:t>削除</a:t>
            </a:r>
            <a:endParaRPr kumimoji="1" lang="ja-JP" altLang="en-US" sz="1600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2294107" y="2701663"/>
            <a:ext cx="1008112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全く同じ</a:t>
            </a:r>
            <a:endParaRPr kumimoji="1" lang="ja-JP" altLang="en-US" dirty="0"/>
          </a:p>
        </p:txBody>
      </p:sp>
      <p:cxnSp>
        <p:nvCxnSpPr>
          <p:cNvPr id="44" name="曲線コネクタ 43"/>
          <p:cNvCxnSpPr>
            <a:stCxn id="6" idx="2"/>
            <a:endCxn id="7" idx="2"/>
          </p:cNvCxnSpPr>
          <p:nvPr/>
        </p:nvCxnSpPr>
        <p:spPr>
          <a:xfrm rot="16200000" flipH="1">
            <a:off x="3425444" y="1641071"/>
            <a:ext cx="12700" cy="1512168"/>
          </a:xfrm>
          <a:prstGeom prst="curvedConnector3">
            <a:avLst>
              <a:gd name="adj1" fmla="val 2249811"/>
            </a:avLst>
          </a:prstGeom>
          <a:ln>
            <a:headEnd type="triangle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aphicFrame>
        <p:nvGraphicFramePr>
          <p:cNvPr id="45" name="表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946632"/>
              </p:ext>
            </p:extLst>
          </p:nvPr>
        </p:nvGraphicFramePr>
        <p:xfrm>
          <a:off x="1475656" y="4077072"/>
          <a:ext cx="641701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4254"/>
                <a:gridCol w="1604254"/>
                <a:gridCol w="1604254"/>
                <a:gridCol w="1604254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ID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開始リビジョン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終了リビジョン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ファイルパス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File A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File</a:t>
                      </a:r>
                      <a:r>
                        <a:rPr kumimoji="1" lang="en-US" altLang="ja-JP" baseline="0" dirty="0" smtClean="0"/>
                        <a:t> B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File B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627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46" grpId="0" animBg="1"/>
      <p:bldP spid="4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fragmentdetector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やっていること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各ファイル </a:t>
            </a:r>
            <a:r>
              <a:rPr lang="en-US" altLang="ja-JP" dirty="0" smtClean="0"/>
              <a:t>(</a:t>
            </a:r>
            <a:r>
              <a:rPr lang="ja-JP" altLang="en-US" dirty="0" smtClean="0"/>
              <a:t>ファイルテーブルの各レコード</a:t>
            </a:r>
            <a:r>
              <a:rPr lang="en-US" altLang="ja-JP" dirty="0" smtClean="0"/>
              <a:t>) </a:t>
            </a:r>
            <a:r>
              <a:rPr lang="ja-JP" altLang="en-US" dirty="0" smtClean="0"/>
              <a:t>について，そのファイルに含まれるコード片</a:t>
            </a:r>
            <a:r>
              <a:rPr lang="en-US" altLang="ja-JP" dirty="0"/>
              <a:t> </a:t>
            </a:r>
            <a:r>
              <a:rPr lang="en-US" altLang="ja-JP" dirty="0" smtClean="0"/>
              <a:t>(</a:t>
            </a:r>
            <a:r>
              <a:rPr lang="ja-JP" altLang="en-US" dirty="0" smtClean="0"/>
              <a:t>ブロック</a:t>
            </a:r>
            <a:r>
              <a:rPr lang="en-US" altLang="ja-JP" dirty="0" smtClean="0"/>
              <a:t>) </a:t>
            </a:r>
            <a:r>
              <a:rPr lang="ja-JP" altLang="en-US" dirty="0" smtClean="0"/>
              <a:t>を特定</a:t>
            </a:r>
            <a:r>
              <a:rPr lang="en-US" altLang="ja-JP" dirty="0" smtClean="0"/>
              <a:t>&amp;</a:t>
            </a:r>
            <a:r>
              <a:rPr lang="ja-JP" altLang="en-US" dirty="0" smtClean="0"/>
              <a:t>登録</a:t>
            </a:r>
            <a:endParaRPr lang="en-US" altLang="ja-JP" dirty="0" smtClean="0"/>
          </a:p>
          <a:p>
            <a:r>
              <a:rPr kumimoji="1" lang="ja-JP" altLang="en-US" dirty="0" smtClean="0"/>
              <a:t>動かし方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java –jar fragmentdetector.jar –d </a:t>
            </a:r>
            <a:r>
              <a:rPr kumimoji="1" lang="ja-JP" altLang="en-US" dirty="0" smtClean="0"/>
              <a:t>データベースファイル名</a:t>
            </a:r>
            <a:endParaRPr kumimoji="1" lang="en-US" altLang="ja-JP" dirty="0" smtClean="0"/>
          </a:p>
          <a:p>
            <a:r>
              <a:rPr lang="ja-JP" altLang="en-US" dirty="0" smtClean="0"/>
              <a:t>注意点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修正の無かったファイルに含まれるコード片は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再利用されます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角丸四角形 47"/>
          <p:cNvSpPr/>
          <p:nvPr/>
        </p:nvSpPr>
        <p:spPr>
          <a:xfrm>
            <a:off x="5244932" y="2612240"/>
            <a:ext cx="2423411" cy="108012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角丸四角形 48"/>
          <p:cNvSpPr/>
          <p:nvPr/>
        </p:nvSpPr>
        <p:spPr>
          <a:xfrm>
            <a:off x="3719048" y="2600908"/>
            <a:ext cx="924959" cy="108012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角丸四角形 45"/>
          <p:cNvSpPr/>
          <p:nvPr/>
        </p:nvSpPr>
        <p:spPr>
          <a:xfrm>
            <a:off x="2206880" y="1484784"/>
            <a:ext cx="3942438" cy="108012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 smtClean="0"/>
              <a:t>fragment</a:t>
            </a:r>
            <a:r>
              <a:rPr kumimoji="1" lang="en-US" altLang="ja-JP" dirty="0" err="1" smtClean="0"/>
              <a:t>detector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35</a:t>
            </a:fld>
            <a:endParaRPr kumimoji="1" lang="ja-JP" altLang="en-US"/>
          </a:p>
        </p:txBody>
      </p:sp>
      <p:sp>
        <p:nvSpPr>
          <p:cNvPr id="6" name="フローチャート: 書類 5"/>
          <p:cNvSpPr/>
          <p:nvPr/>
        </p:nvSpPr>
        <p:spPr>
          <a:xfrm>
            <a:off x="2314892" y="1590185"/>
            <a:ext cx="708936" cy="864096"/>
          </a:xfrm>
          <a:prstGeom prst="flowChartDocument">
            <a:avLst/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フローチャート: 書類 6"/>
          <p:cNvSpPr/>
          <p:nvPr/>
        </p:nvSpPr>
        <p:spPr>
          <a:xfrm>
            <a:off x="3827060" y="1590185"/>
            <a:ext cx="708936" cy="864096"/>
          </a:xfrm>
          <a:prstGeom prst="flowChartDocument">
            <a:avLst/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フローチャート: 書類 7"/>
          <p:cNvSpPr/>
          <p:nvPr/>
        </p:nvSpPr>
        <p:spPr>
          <a:xfrm>
            <a:off x="3827060" y="2708920"/>
            <a:ext cx="708936" cy="864096"/>
          </a:xfrm>
          <a:prstGeom prst="flowChartDocument">
            <a:avLst/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フローチャート: 書類 8"/>
          <p:cNvSpPr/>
          <p:nvPr/>
        </p:nvSpPr>
        <p:spPr>
          <a:xfrm>
            <a:off x="5339228" y="1590185"/>
            <a:ext cx="708936" cy="864096"/>
          </a:xfrm>
          <a:prstGeom prst="flowChartDocument">
            <a:avLst/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フローチャート: 書類 9"/>
          <p:cNvSpPr/>
          <p:nvPr/>
        </p:nvSpPr>
        <p:spPr>
          <a:xfrm>
            <a:off x="5339228" y="2708920"/>
            <a:ext cx="708936" cy="864096"/>
          </a:xfrm>
          <a:prstGeom prst="flowChartDocument">
            <a:avLst/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フローチャート: 書類 11"/>
          <p:cNvSpPr/>
          <p:nvPr/>
        </p:nvSpPr>
        <p:spPr>
          <a:xfrm>
            <a:off x="6851396" y="2708920"/>
            <a:ext cx="708936" cy="864096"/>
          </a:xfrm>
          <a:prstGeom prst="flowChartDocument">
            <a:avLst/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206880" y="980728"/>
            <a:ext cx="92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(comb-)</a:t>
            </a:r>
          </a:p>
          <a:p>
            <a:pPr algn="ctr"/>
            <a:r>
              <a:rPr lang="en-US" altLang="ja-JP" sz="1600" dirty="0" smtClean="0"/>
              <a:t>rev. 1</a:t>
            </a:r>
            <a:endParaRPr kumimoji="1" lang="ja-JP" altLang="en-US" sz="16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719048" y="980728"/>
            <a:ext cx="92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(comb-)</a:t>
            </a:r>
          </a:p>
          <a:p>
            <a:pPr algn="ctr"/>
            <a:r>
              <a:rPr lang="en-US" altLang="ja-JP" sz="1600" dirty="0" smtClean="0"/>
              <a:t>rev. 2</a:t>
            </a:r>
            <a:endParaRPr kumimoji="1" lang="ja-JP" altLang="en-US" sz="16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231216" y="980728"/>
            <a:ext cx="92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(comb-)</a:t>
            </a:r>
          </a:p>
          <a:p>
            <a:pPr algn="ctr"/>
            <a:r>
              <a:rPr lang="en-US" altLang="ja-JP" sz="1600" dirty="0" smtClean="0"/>
              <a:t>rev. 3</a:t>
            </a:r>
            <a:endParaRPr kumimoji="1" lang="ja-JP" altLang="en-US" sz="16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743384" y="980728"/>
            <a:ext cx="92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(comb-)</a:t>
            </a:r>
          </a:p>
          <a:p>
            <a:pPr algn="ctr"/>
            <a:r>
              <a:rPr lang="en-US" altLang="ja-JP" sz="1600" dirty="0" smtClean="0"/>
              <a:t>rev. 4</a:t>
            </a:r>
            <a:endParaRPr kumimoji="1" lang="ja-JP" altLang="en-US" sz="160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475656" y="1852956"/>
            <a:ext cx="684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File A</a:t>
            </a:r>
            <a:endParaRPr kumimoji="1" lang="ja-JP" altLang="en-US" sz="16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475656" y="2971691"/>
            <a:ext cx="684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File B</a:t>
            </a:r>
            <a:endParaRPr kumimoji="1" lang="ja-JP" altLang="en-US" sz="1600" dirty="0"/>
          </a:p>
        </p:txBody>
      </p:sp>
      <p:cxnSp>
        <p:nvCxnSpPr>
          <p:cNvPr id="23" name="直線矢印コネクタ 22"/>
          <p:cNvCxnSpPr>
            <a:stCxn id="6" idx="3"/>
            <a:endCxn id="7" idx="1"/>
          </p:cNvCxnSpPr>
          <p:nvPr/>
        </p:nvCxnSpPr>
        <p:spPr>
          <a:xfrm>
            <a:off x="3023828" y="2022233"/>
            <a:ext cx="803232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>
            <a:stCxn id="7" idx="3"/>
            <a:endCxn id="9" idx="1"/>
          </p:cNvCxnSpPr>
          <p:nvPr/>
        </p:nvCxnSpPr>
        <p:spPr>
          <a:xfrm>
            <a:off x="4535996" y="2022233"/>
            <a:ext cx="803232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フローチャート: 書類 26"/>
          <p:cNvSpPr/>
          <p:nvPr/>
        </p:nvSpPr>
        <p:spPr>
          <a:xfrm>
            <a:off x="6851396" y="1590185"/>
            <a:ext cx="708936" cy="864096"/>
          </a:xfrm>
          <a:prstGeom prst="flowChartDocument">
            <a:avLst/>
          </a:prstGeom>
          <a:ln w="12700">
            <a:prstDash val="dash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8" name="直線矢印コネクタ 27"/>
          <p:cNvCxnSpPr>
            <a:stCxn id="9" idx="3"/>
            <a:endCxn id="27" idx="1"/>
          </p:cNvCxnSpPr>
          <p:nvPr/>
        </p:nvCxnSpPr>
        <p:spPr>
          <a:xfrm>
            <a:off x="6048164" y="2022233"/>
            <a:ext cx="8032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>
            <a:stCxn id="8" idx="3"/>
            <a:endCxn id="10" idx="1"/>
          </p:cNvCxnSpPr>
          <p:nvPr/>
        </p:nvCxnSpPr>
        <p:spPr>
          <a:xfrm>
            <a:off x="4535996" y="3140968"/>
            <a:ext cx="80323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>
            <a:stCxn id="10" idx="3"/>
            <a:endCxn id="12" idx="1"/>
          </p:cNvCxnSpPr>
          <p:nvPr/>
        </p:nvCxnSpPr>
        <p:spPr>
          <a:xfrm>
            <a:off x="6048164" y="3140968"/>
            <a:ext cx="803232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>
            <a:off x="4644008" y="2708920"/>
            <a:ext cx="600924" cy="338554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1600" dirty="0"/>
              <a:t>修正</a:t>
            </a:r>
            <a:endParaRPr kumimoji="1" lang="ja-JP" altLang="en-US" sz="1600" dirty="0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162106" y="1601124"/>
            <a:ext cx="600924" cy="3385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/>
              <a:t>削除</a:t>
            </a:r>
            <a:endParaRPr kumimoji="1" lang="ja-JP" altLang="en-US" sz="1600" dirty="0"/>
          </a:p>
        </p:txBody>
      </p:sp>
      <p:graphicFrame>
        <p:nvGraphicFramePr>
          <p:cNvPr id="45" name="表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535631"/>
              </p:ext>
            </p:extLst>
          </p:nvPr>
        </p:nvGraphicFramePr>
        <p:xfrm>
          <a:off x="683568" y="4170824"/>
          <a:ext cx="799289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8578"/>
                <a:gridCol w="1598578"/>
                <a:gridCol w="1598578"/>
                <a:gridCol w="1598578"/>
                <a:gridCol w="1598578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ID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開始リビジョン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終了リビジョン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ファイルパス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(</a:t>
                      </a:r>
                      <a:r>
                        <a:rPr kumimoji="1" lang="ja-JP" altLang="en-US" dirty="0" smtClean="0"/>
                        <a:t>ブロック名</a:t>
                      </a:r>
                      <a:r>
                        <a:rPr kumimoji="1" lang="en-US" altLang="ja-JP" dirty="0" smtClean="0"/>
                        <a:t>)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File A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(B1)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File</a:t>
                      </a:r>
                      <a:r>
                        <a:rPr kumimoji="1" lang="en-US" altLang="ja-JP" baseline="0" dirty="0" smtClean="0"/>
                        <a:t> B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(B2)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File B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(B2)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File B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(B3)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正方形/長方形 2"/>
          <p:cNvSpPr/>
          <p:nvPr/>
        </p:nvSpPr>
        <p:spPr>
          <a:xfrm>
            <a:off x="2411760" y="1700807"/>
            <a:ext cx="504056" cy="36875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B1</a:t>
            </a:r>
            <a:endParaRPr kumimoji="1" lang="ja-JP" altLang="en-US" sz="1400" dirty="0"/>
          </a:p>
        </p:txBody>
      </p:sp>
      <p:sp>
        <p:nvSpPr>
          <p:cNvPr id="32" name="正方形/長方形 31"/>
          <p:cNvSpPr/>
          <p:nvPr/>
        </p:nvSpPr>
        <p:spPr>
          <a:xfrm>
            <a:off x="3932929" y="1700806"/>
            <a:ext cx="504056" cy="36875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B1</a:t>
            </a:r>
            <a:endParaRPr kumimoji="1" lang="ja-JP" altLang="en-US" sz="1400" dirty="0"/>
          </a:p>
        </p:txBody>
      </p:sp>
      <p:sp>
        <p:nvSpPr>
          <p:cNvPr id="33" name="正方形/長方形 32"/>
          <p:cNvSpPr/>
          <p:nvPr/>
        </p:nvSpPr>
        <p:spPr>
          <a:xfrm>
            <a:off x="5440935" y="1700806"/>
            <a:ext cx="504056" cy="36875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B1</a:t>
            </a:r>
            <a:endParaRPr kumimoji="1" lang="ja-JP" altLang="en-US" sz="1400" dirty="0"/>
          </a:p>
        </p:txBody>
      </p:sp>
      <p:sp>
        <p:nvSpPr>
          <p:cNvPr id="35" name="正方形/長方形 34"/>
          <p:cNvSpPr/>
          <p:nvPr/>
        </p:nvSpPr>
        <p:spPr>
          <a:xfrm>
            <a:off x="3923929" y="2772217"/>
            <a:ext cx="504056" cy="29674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B2</a:t>
            </a:r>
            <a:endParaRPr kumimoji="1" lang="ja-JP" altLang="en-US" sz="1400" dirty="0"/>
          </a:p>
        </p:txBody>
      </p:sp>
      <p:sp>
        <p:nvSpPr>
          <p:cNvPr id="36" name="正方形/長方形 35"/>
          <p:cNvSpPr/>
          <p:nvPr/>
        </p:nvSpPr>
        <p:spPr>
          <a:xfrm>
            <a:off x="5440935" y="2772217"/>
            <a:ext cx="504056" cy="29674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B2</a:t>
            </a:r>
            <a:endParaRPr kumimoji="1" lang="ja-JP" altLang="en-US" sz="1400" dirty="0"/>
          </a:p>
        </p:txBody>
      </p:sp>
      <p:sp>
        <p:nvSpPr>
          <p:cNvPr id="37" name="正方形/長方形 36"/>
          <p:cNvSpPr/>
          <p:nvPr/>
        </p:nvSpPr>
        <p:spPr>
          <a:xfrm>
            <a:off x="5440935" y="3116295"/>
            <a:ext cx="504056" cy="24069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B3</a:t>
            </a:r>
            <a:endParaRPr kumimoji="1" lang="ja-JP" altLang="en-US" sz="1400" dirty="0"/>
          </a:p>
        </p:txBody>
      </p:sp>
      <p:sp>
        <p:nvSpPr>
          <p:cNvPr id="38" name="正方形/長方形 37"/>
          <p:cNvSpPr/>
          <p:nvPr/>
        </p:nvSpPr>
        <p:spPr>
          <a:xfrm>
            <a:off x="6963846" y="2772626"/>
            <a:ext cx="504056" cy="29674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B2</a:t>
            </a:r>
            <a:endParaRPr kumimoji="1" lang="ja-JP" altLang="en-US" sz="1400" dirty="0"/>
          </a:p>
        </p:txBody>
      </p:sp>
      <p:sp>
        <p:nvSpPr>
          <p:cNvPr id="39" name="正方形/長方形 38"/>
          <p:cNvSpPr/>
          <p:nvPr/>
        </p:nvSpPr>
        <p:spPr>
          <a:xfrm>
            <a:off x="6963846" y="3116704"/>
            <a:ext cx="504056" cy="24069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B3</a:t>
            </a:r>
            <a:endParaRPr kumimoji="1" lang="ja-JP" altLang="en-US" sz="1400" dirty="0"/>
          </a:p>
        </p:txBody>
      </p:sp>
      <p:sp>
        <p:nvSpPr>
          <p:cNvPr id="13" name="角丸四角形 12"/>
          <p:cNvSpPr/>
          <p:nvPr/>
        </p:nvSpPr>
        <p:spPr>
          <a:xfrm>
            <a:off x="683568" y="4941168"/>
            <a:ext cx="7920880" cy="648072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07505" y="3338408"/>
            <a:ext cx="3519114" cy="7386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1400" dirty="0" smtClean="0"/>
              <a:t>ブロック </a:t>
            </a:r>
            <a:r>
              <a:rPr lang="en-US" altLang="ja-JP" sz="1400" dirty="0" smtClean="0"/>
              <a:t>B2 </a:t>
            </a:r>
            <a:r>
              <a:rPr lang="ja-JP" altLang="en-US" sz="1400" dirty="0" smtClean="0"/>
              <a:t>は </a:t>
            </a:r>
            <a:r>
              <a:rPr lang="en-US" altLang="ja-JP" sz="1400" dirty="0" smtClean="0"/>
              <a:t>rev.2-3 </a:t>
            </a:r>
            <a:r>
              <a:rPr lang="ja-JP" altLang="en-US" sz="1400" dirty="0" err="1" smtClean="0"/>
              <a:t>で修</a:t>
            </a:r>
            <a:r>
              <a:rPr lang="ja-JP" altLang="en-US" sz="1400" dirty="0" smtClean="0"/>
              <a:t>正されていないが，ファイル </a:t>
            </a:r>
            <a:r>
              <a:rPr lang="en-US" altLang="ja-JP" sz="1400" dirty="0" smtClean="0"/>
              <a:t>B </a:t>
            </a:r>
            <a:r>
              <a:rPr lang="ja-JP" altLang="en-US" sz="1400" dirty="0" err="1" smtClean="0"/>
              <a:t>が修</a:t>
            </a:r>
            <a:r>
              <a:rPr lang="ja-JP" altLang="en-US" sz="1400" dirty="0" smtClean="0"/>
              <a:t>正されているので</a:t>
            </a:r>
            <a:r>
              <a:rPr lang="en-US" altLang="ja-JP" sz="1400" dirty="0" smtClean="0"/>
              <a:t/>
            </a:r>
            <a:br>
              <a:rPr lang="en-US" altLang="ja-JP" sz="1400" dirty="0" smtClean="0"/>
            </a:br>
            <a:r>
              <a:rPr lang="ja-JP" altLang="en-US" sz="1400" dirty="0" smtClean="0"/>
              <a:t>別のレコードとして登録</a:t>
            </a:r>
            <a:endParaRPr kumimoji="1" lang="ja-JP" altLang="en-US" sz="1400" dirty="0"/>
          </a:p>
        </p:txBody>
      </p:sp>
      <p:cxnSp>
        <p:nvCxnSpPr>
          <p:cNvPr id="22" name="カギ線コネクタ 21"/>
          <p:cNvCxnSpPr>
            <a:endCxn id="13" idx="1"/>
          </p:cNvCxnSpPr>
          <p:nvPr/>
        </p:nvCxnSpPr>
        <p:spPr>
          <a:xfrm rot="16200000" flipH="1">
            <a:off x="-54514" y="4527122"/>
            <a:ext cx="1188132" cy="288032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545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clonedetector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やっていること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データベース</a:t>
            </a:r>
            <a:r>
              <a:rPr kumimoji="1" lang="ja-JP" altLang="en-US" dirty="0" smtClean="0"/>
              <a:t>に登録されているコード片 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ブロック</a:t>
            </a:r>
            <a:r>
              <a:rPr kumimoji="1" lang="en-US" altLang="ja-JP" dirty="0" smtClean="0"/>
              <a:t>) </a:t>
            </a:r>
            <a:r>
              <a:rPr kumimoji="1" lang="ja-JP" altLang="en-US" dirty="0" smtClean="0"/>
              <a:t>の情報を使って，ブロック単位のクローンセットを検出</a:t>
            </a:r>
            <a:r>
              <a:rPr kumimoji="1" lang="en-US" altLang="ja-JP" dirty="0" smtClean="0"/>
              <a:t>&amp;</a:t>
            </a:r>
            <a:r>
              <a:rPr kumimoji="1" lang="ja-JP" altLang="en-US" dirty="0" smtClean="0"/>
              <a:t>登録</a:t>
            </a:r>
            <a:endParaRPr kumimoji="1" lang="en-US" altLang="ja-JP" dirty="0" smtClean="0"/>
          </a:p>
          <a:p>
            <a:r>
              <a:rPr lang="ja-JP" altLang="en-US" dirty="0" smtClean="0"/>
              <a:t>動かし方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java –jar ectec-clonedetector.jar –d </a:t>
            </a:r>
            <a:r>
              <a:rPr kumimoji="1" lang="ja-JP" altLang="en-US" dirty="0" smtClean="0"/>
              <a:t>データベースファイル名</a:t>
            </a:r>
            <a:endParaRPr kumimoji="1" lang="en-US" altLang="ja-JP" dirty="0" smtClean="0"/>
          </a:p>
          <a:p>
            <a:r>
              <a:rPr lang="ja-JP" altLang="en-US" dirty="0" smtClean="0"/>
              <a:t>注意点</a:t>
            </a:r>
            <a:endParaRPr lang="en-US" altLang="ja-JP" dirty="0" smtClean="0"/>
          </a:p>
          <a:p>
            <a:pPr lvl="1"/>
            <a:r>
              <a:rPr lang="ja-JP" altLang="en-US" dirty="0"/>
              <a:t>ファイル</a:t>
            </a:r>
            <a:r>
              <a:rPr lang="ja-JP" altLang="en-US" dirty="0" smtClean="0"/>
              <a:t>やコード片のときにやっていたような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リビジョンをまたぐ情報の再利用はしません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380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fragmentlinker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やっていること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2</a:t>
            </a:r>
            <a:r>
              <a:rPr lang="ja-JP" altLang="en-US" dirty="0" err="1" smtClean="0"/>
              <a:t>つの</a:t>
            </a:r>
            <a:r>
              <a:rPr lang="ja-JP" altLang="en-US" dirty="0" smtClean="0"/>
              <a:t>連続するリビジョン間でコード片のリンクを特定</a:t>
            </a:r>
            <a:r>
              <a:rPr lang="en-US" altLang="ja-JP" dirty="0" smtClean="0"/>
              <a:t>&amp;</a:t>
            </a:r>
            <a:r>
              <a:rPr lang="ja-JP" altLang="en-US" dirty="0" smtClean="0"/>
              <a:t>登録</a:t>
            </a:r>
            <a:endParaRPr lang="en-US" altLang="ja-JP" dirty="0" smtClean="0"/>
          </a:p>
          <a:p>
            <a:r>
              <a:rPr kumimoji="1" lang="ja-JP" altLang="en-US" dirty="0" smtClean="0"/>
              <a:t>動かし方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java –jar ectec-fragmentlinker.jar –d </a:t>
            </a:r>
            <a:r>
              <a:rPr lang="ja-JP" altLang="en-US" dirty="0" smtClean="0"/>
              <a:t>データベースファイル名</a:t>
            </a:r>
            <a:endParaRPr lang="en-US" altLang="ja-JP" dirty="0" smtClean="0"/>
          </a:p>
          <a:p>
            <a:r>
              <a:rPr kumimoji="1" lang="ja-JP" altLang="en-US" dirty="0" smtClean="0"/>
              <a:t>注意点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リンク</a:t>
            </a:r>
            <a:r>
              <a:rPr lang="ja-JP" altLang="en-US" dirty="0" smtClean="0"/>
              <a:t>の張り方は前述の通り</a:t>
            </a:r>
            <a:endParaRPr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32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fragmentlinker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38</a:t>
            </a:fld>
            <a:endParaRPr kumimoji="1"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5244932" y="2612240"/>
            <a:ext cx="2423411" cy="108012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/>
          <p:cNvSpPr/>
          <p:nvPr/>
        </p:nvSpPr>
        <p:spPr>
          <a:xfrm>
            <a:off x="3719048" y="2600908"/>
            <a:ext cx="924959" cy="108012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2206880" y="1484784"/>
            <a:ext cx="3942438" cy="108012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フローチャート: 書類 8"/>
          <p:cNvSpPr/>
          <p:nvPr/>
        </p:nvSpPr>
        <p:spPr>
          <a:xfrm>
            <a:off x="2314892" y="1590185"/>
            <a:ext cx="708936" cy="864096"/>
          </a:xfrm>
          <a:prstGeom prst="flowChartDocument">
            <a:avLst/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フローチャート: 書類 9"/>
          <p:cNvSpPr/>
          <p:nvPr/>
        </p:nvSpPr>
        <p:spPr>
          <a:xfrm>
            <a:off x="3827060" y="1590185"/>
            <a:ext cx="708936" cy="864096"/>
          </a:xfrm>
          <a:prstGeom prst="flowChartDocument">
            <a:avLst/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フローチャート: 書類 10"/>
          <p:cNvSpPr/>
          <p:nvPr/>
        </p:nvSpPr>
        <p:spPr>
          <a:xfrm>
            <a:off x="3827060" y="2708920"/>
            <a:ext cx="708936" cy="864096"/>
          </a:xfrm>
          <a:prstGeom prst="flowChartDocument">
            <a:avLst/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フローチャート: 書類 11"/>
          <p:cNvSpPr/>
          <p:nvPr/>
        </p:nvSpPr>
        <p:spPr>
          <a:xfrm>
            <a:off x="5339228" y="1590185"/>
            <a:ext cx="708936" cy="864096"/>
          </a:xfrm>
          <a:prstGeom prst="flowChartDocument">
            <a:avLst/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フローチャート: 書類 12"/>
          <p:cNvSpPr/>
          <p:nvPr/>
        </p:nvSpPr>
        <p:spPr>
          <a:xfrm>
            <a:off x="5339228" y="2708920"/>
            <a:ext cx="708936" cy="864096"/>
          </a:xfrm>
          <a:prstGeom prst="flowChartDocument">
            <a:avLst/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フローチャート: 書類 13"/>
          <p:cNvSpPr/>
          <p:nvPr/>
        </p:nvSpPr>
        <p:spPr>
          <a:xfrm>
            <a:off x="6851396" y="2708920"/>
            <a:ext cx="708936" cy="864096"/>
          </a:xfrm>
          <a:prstGeom prst="flowChartDocument">
            <a:avLst/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206880" y="980728"/>
            <a:ext cx="92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(comb-)</a:t>
            </a:r>
          </a:p>
          <a:p>
            <a:pPr algn="ctr"/>
            <a:r>
              <a:rPr lang="en-US" altLang="ja-JP" sz="1600" dirty="0" smtClean="0"/>
              <a:t>rev. 1</a:t>
            </a:r>
            <a:endParaRPr kumimoji="1" lang="ja-JP" altLang="en-US" sz="16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719048" y="980728"/>
            <a:ext cx="92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(comb-)</a:t>
            </a:r>
          </a:p>
          <a:p>
            <a:pPr algn="ctr"/>
            <a:r>
              <a:rPr lang="en-US" altLang="ja-JP" sz="1600" dirty="0" smtClean="0"/>
              <a:t>rev. 2</a:t>
            </a:r>
            <a:endParaRPr kumimoji="1" lang="ja-JP" altLang="en-US" sz="16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231216" y="980728"/>
            <a:ext cx="92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(comb-)</a:t>
            </a:r>
          </a:p>
          <a:p>
            <a:pPr algn="ctr"/>
            <a:r>
              <a:rPr lang="en-US" altLang="ja-JP" sz="1600" dirty="0" smtClean="0"/>
              <a:t>rev. 3</a:t>
            </a:r>
            <a:endParaRPr kumimoji="1" lang="ja-JP" altLang="en-US" sz="16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743384" y="980728"/>
            <a:ext cx="92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(comb-)</a:t>
            </a:r>
          </a:p>
          <a:p>
            <a:pPr algn="ctr"/>
            <a:r>
              <a:rPr lang="en-US" altLang="ja-JP" sz="1600" dirty="0" smtClean="0"/>
              <a:t>rev. 4</a:t>
            </a:r>
            <a:endParaRPr kumimoji="1" lang="ja-JP" altLang="en-US" sz="1600" dirty="0"/>
          </a:p>
        </p:txBody>
      </p:sp>
      <p:cxnSp>
        <p:nvCxnSpPr>
          <p:cNvPr id="19" name="直線矢印コネクタ 18"/>
          <p:cNvCxnSpPr>
            <a:stCxn id="9" idx="3"/>
            <a:endCxn id="10" idx="1"/>
          </p:cNvCxnSpPr>
          <p:nvPr/>
        </p:nvCxnSpPr>
        <p:spPr>
          <a:xfrm>
            <a:off x="3023828" y="2022233"/>
            <a:ext cx="803232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>
            <a:stCxn id="10" idx="3"/>
            <a:endCxn id="12" idx="1"/>
          </p:cNvCxnSpPr>
          <p:nvPr/>
        </p:nvCxnSpPr>
        <p:spPr>
          <a:xfrm>
            <a:off x="4535996" y="2022233"/>
            <a:ext cx="803232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フローチャート: 書類 20"/>
          <p:cNvSpPr/>
          <p:nvPr/>
        </p:nvSpPr>
        <p:spPr>
          <a:xfrm>
            <a:off x="6851396" y="1590185"/>
            <a:ext cx="708936" cy="864096"/>
          </a:xfrm>
          <a:prstGeom prst="flowChartDocument">
            <a:avLst/>
          </a:prstGeom>
          <a:ln w="12700">
            <a:prstDash val="dash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2" name="直線矢印コネクタ 21"/>
          <p:cNvCxnSpPr>
            <a:stCxn id="12" idx="3"/>
            <a:endCxn id="21" idx="1"/>
          </p:cNvCxnSpPr>
          <p:nvPr/>
        </p:nvCxnSpPr>
        <p:spPr>
          <a:xfrm>
            <a:off x="6048164" y="2022233"/>
            <a:ext cx="8032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直線矢印コネクタ 22"/>
          <p:cNvCxnSpPr>
            <a:stCxn id="11" idx="3"/>
            <a:endCxn id="13" idx="1"/>
          </p:cNvCxnSpPr>
          <p:nvPr/>
        </p:nvCxnSpPr>
        <p:spPr>
          <a:xfrm>
            <a:off x="4535996" y="3140968"/>
            <a:ext cx="80323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>
            <a:stCxn id="13" idx="3"/>
            <a:endCxn id="14" idx="1"/>
          </p:cNvCxnSpPr>
          <p:nvPr/>
        </p:nvCxnSpPr>
        <p:spPr>
          <a:xfrm>
            <a:off x="6048164" y="3140968"/>
            <a:ext cx="803232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>
            <a:off x="4644008" y="2708920"/>
            <a:ext cx="600924" cy="338554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1600" dirty="0"/>
              <a:t>修正</a:t>
            </a:r>
            <a:endParaRPr kumimoji="1" lang="ja-JP" altLang="en-US" sz="1600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162106" y="1601124"/>
            <a:ext cx="600924" cy="3385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/>
              <a:t>削除</a:t>
            </a:r>
            <a:endParaRPr kumimoji="1" lang="ja-JP" altLang="en-US" sz="1600" dirty="0"/>
          </a:p>
        </p:txBody>
      </p:sp>
      <p:sp>
        <p:nvSpPr>
          <p:cNvPr id="27" name="正方形/長方形 26"/>
          <p:cNvSpPr/>
          <p:nvPr/>
        </p:nvSpPr>
        <p:spPr>
          <a:xfrm>
            <a:off x="2411760" y="1700807"/>
            <a:ext cx="504056" cy="36875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B1</a:t>
            </a:r>
            <a:endParaRPr kumimoji="1" lang="ja-JP" altLang="en-US" sz="1400" dirty="0"/>
          </a:p>
        </p:txBody>
      </p:sp>
      <p:sp>
        <p:nvSpPr>
          <p:cNvPr id="28" name="正方形/長方形 27"/>
          <p:cNvSpPr/>
          <p:nvPr/>
        </p:nvSpPr>
        <p:spPr>
          <a:xfrm>
            <a:off x="3932929" y="1700806"/>
            <a:ext cx="504056" cy="36875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B1</a:t>
            </a:r>
            <a:endParaRPr kumimoji="1" lang="ja-JP" altLang="en-US" sz="1400" dirty="0"/>
          </a:p>
        </p:txBody>
      </p:sp>
      <p:sp>
        <p:nvSpPr>
          <p:cNvPr id="29" name="正方形/長方形 28"/>
          <p:cNvSpPr/>
          <p:nvPr/>
        </p:nvSpPr>
        <p:spPr>
          <a:xfrm>
            <a:off x="5440935" y="1700806"/>
            <a:ext cx="504056" cy="36875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B1</a:t>
            </a:r>
            <a:endParaRPr kumimoji="1" lang="ja-JP" altLang="en-US" sz="1400" dirty="0"/>
          </a:p>
        </p:txBody>
      </p:sp>
      <p:sp>
        <p:nvSpPr>
          <p:cNvPr id="30" name="正方形/長方形 29"/>
          <p:cNvSpPr/>
          <p:nvPr/>
        </p:nvSpPr>
        <p:spPr>
          <a:xfrm>
            <a:off x="3923929" y="2772217"/>
            <a:ext cx="504056" cy="29674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B2</a:t>
            </a:r>
            <a:endParaRPr kumimoji="1" lang="ja-JP" altLang="en-US" sz="1400" dirty="0"/>
          </a:p>
        </p:txBody>
      </p:sp>
      <p:sp>
        <p:nvSpPr>
          <p:cNvPr id="31" name="正方形/長方形 30"/>
          <p:cNvSpPr/>
          <p:nvPr/>
        </p:nvSpPr>
        <p:spPr>
          <a:xfrm>
            <a:off x="5440935" y="2772217"/>
            <a:ext cx="504056" cy="29674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B2</a:t>
            </a:r>
            <a:endParaRPr kumimoji="1" lang="ja-JP" altLang="en-US" sz="1400" dirty="0"/>
          </a:p>
        </p:txBody>
      </p:sp>
      <p:sp>
        <p:nvSpPr>
          <p:cNvPr id="32" name="正方形/長方形 31"/>
          <p:cNvSpPr/>
          <p:nvPr/>
        </p:nvSpPr>
        <p:spPr>
          <a:xfrm>
            <a:off x="5440935" y="3116295"/>
            <a:ext cx="504056" cy="24069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B3</a:t>
            </a:r>
            <a:endParaRPr kumimoji="1" lang="ja-JP" altLang="en-US" sz="1400" dirty="0"/>
          </a:p>
        </p:txBody>
      </p:sp>
      <p:sp>
        <p:nvSpPr>
          <p:cNvPr id="33" name="正方形/長方形 32"/>
          <p:cNvSpPr/>
          <p:nvPr/>
        </p:nvSpPr>
        <p:spPr>
          <a:xfrm>
            <a:off x="6963846" y="2772626"/>
            <a:ext cx="504056" cy="29674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B2</a:t>
            </a:r>
            <a:endParaRPr kumimoji="1" lang="ja-JP" altLang="en-US" sz="1400" dirty="0"/>
          </a:p>
        </p:txBody>
      </p:sp>
      <p:sp>
        <p:nvSpPr>
          <p:cNvPr id="34" name="正方形/長方形 33"/>
          <p:cNvSpPr/>
          <p:nvPr/>
        </p:nvSpPr>
        <p:spPr>
          <a:xfrm>
            <a:off x="6963846" y="3116704"/>
            <a:ext cx="504056" cy="24069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B3</a:t>
            </a:r>
            <a:endParaRPr kumimoji="1" lang="ja-JP" altLang="en-US" sz="1400" dirty="0"/>
          </a:p>
        </p:txBody>
      </p:sp>
      <p:graphicFrame>
        <p:nvGraphicFramePr>
          <p:cNvPr id="35" name="表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938486"/>
              </p:ext>
            </p:extLst>
          </p:nvPr>
        </p:nvGraphicFramePr>
        <p:xfrm>
          <a:off x="1562064" y="4415512"/>
          <a:ext cx="639431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8578"/>
                <a:gridCol w="1598578"/>
                <a:gridCol w="1598578"/>
                <a:gridCol w="1598578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ID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前リビジョン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後リビジョン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(</a:t>
                      </a:r>
                      <a:r>
                        <a:rPr kumimoji="1" lang="ja-JP" altLang="en-US" dirty="0" smtClean="0"/>
                        <a:t>ブロック名</a:t>
                      </a:r>
                      <a:r>
                        <a:rPr kumimoji="1" lang="en-US" altLang="ja-JP" dirty="0" smtClean="0"/>
                        <a:t>)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(B2)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6" name="テキスト ボックス 35"/>
          <p:cNvSpPr txBox="1"/>
          <p:nvPr/>
        </p:nvSpPr>
        <p:spPr>
          <a:xfrm>
            <a:off x="319090" y="3104743"/>
            <a:ext cx="328750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該当</a:t>
            </a:r>
            <a:r>
              <a:rPr lang="ja-JP" altLang="en-US" dirty="0" smtClean="0"/>
              <a:t>するコード片が同じ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(</a:t>
            </a:r>
            <a:r>
              <a:rPr lang="ja-JP" altLang="en-US" dirty="0"/>
              <a:t>レコード</a:t>
            </a:r>
            <a:r>
              <a:rPr lang="ja-JP" altLang="en-US" dirty="0" smtClean="0"/>
              <a:t>として同じ </a:t>
            </a:r>
            <a:r>
              <a:rPr lang="en-US" altLang="ja-JP" dirty="0" smtClean="0"/>
              <a:t>= ID</a:t>
            </a:r>
            <a:r>
              <a:rPr lang="ja-JP" altLang="en-US" dirty="0" smtClean="0"/>
              <a:t>が同じ</a:t>
            </a:r>
            <a:r>
              <a:rPr lang="en-US" altLang="ja-JP" dirty="0" smtClean="0"/>
              <a:t>)</a:t>
            </a:r>
            <a:br>
              <a:rPr lang="en-US" altLang="ja-JP" dirty="0" smtClean="0"/>
            </a:br>
            <a:r>
              <a:rPr lang="ja-JP" altLang="en-US" dirty="0" err="1" smtClean="0"/>
              <a:t>なので</a:t>
            </a:r>
            <a:r>
              <a:rPr lang="ja-JP" altLang="en-US" dirty="0" smtClean="0"/>
              <a:t>リンクは張らない</a:t>
            </a:r>
            <a:endParaRPr lang="en-US" altLang="ja-JP" dirty="0" smtClean="0"/>
          </a:p>
        </p:txBody>
      </p:sp>
      <p:sp>
        <p:nvSpPr>
          <p:cNvPr id="37" name="角丸四角形 36"/>
          <p:cNvSpPr/>
          <p:nvPr/>
        </p:nvSpPr>
        <p:spPr>
          <a:xfrm>
            <a:off x="2313773" y="1628800"/>
            <a:ext cx="2222223" cy="50405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9" name="直線矢印コネクタ 38"/>
          <p:cNvCxnSpPr>
            <a:stCxn id="36" idx="0"/>
          </p:cNvCxnSpPr>
          <p:nvPr/>
        </p:nvCxnSpPr>
        <p:spPr>
          <a:xfrm flipV="1">
            <a:off x="1962844" y="2121241"/>
            <a:ext cx="1529036" cy="9835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755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clonelinker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やっていること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コード片のリンクを用いて，</a:t>
            </a:r>
            <a:r>
              <a:rPr lang="en-US" altLang="ja-JP" dirty="0" smtClean="0"/>
              <a:t>2</a:t>
            </a:r>
            <a:r>
              <a:rPr lang="ja-JP" altLang="en-US" dirty="0" err="1" smtClean="0"/>
              <a:t>つの</a:t>
            </a:r>
            <a:r>
              <a:rPr lang="ja-JP" altLang="en-US" dirty="0" smtClean="0"/>
              <a:t>連続するリビジョン間でコードクローンのリンクを特定</a:t>
            </a:r>
            <a:r>
              <a:rPr lang="en-US" altLang="ja-JP" dirty="0" smtClean="0"/>
              <a:t>&amp;</a:t>
            </a:r>
            <a:r>
              <a:rPr lang="ja-JP" altLang="en-US" dirty="0" smtClean="0"/>
              <a:t>登録</a:t>
            </a:r>
            <a:endParaRPr lang="en-US" altLang="ja-JP" dirty="0" smtClean="0"/>
          </a:p>
          <a:p>
            <a:r>
              <a:rPr kumimoji="1" lang="ja-JP" altLang="en-US" dirty="0" smtClean="0"/>
              <a:t>動かし方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java –jar ectec-clonelinker.jar –d </a:t>
            </a:r>
            <a:r>
              <a:rPr lang="ja-JP" altLang="en-US" dirty="0" smtClean="0"/>
              <a:t>データベースファイル名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15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clonelinker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40</a:t>
            </a:fld>
            <a:endParaRPr kumimoji="1" lang="ja-JP" altLang="en-US"/>
          </a:p>
        </p:txBody>
      </p:sp>
      <p:sp useBgFill="1">
        <p:nvSpPr>
          <p:cNvPr id="7" name="円/楕円 6"/>
          <p:cNvSpPr/>
          <p:nvPr/>
        </p:nvSpPr>
        <p:spPr>
          <a:xfrm>
            <a:off x="1979712" y="1551854"/>
            <a:ext cx="504056" cy="504056"/>
          </a:xfrm>
          <a:prstGeom prst="ellipse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0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 useBgFill="1">
        <p:nvSpPr>
          <p:cNvPr id="8" name="円/楕円 7"/>
          <p:cNvSpPr/>
          <p:nvPr/>
        </p:nvSpPr>
        <p:spPr>
          <a:xfrm>
            <a:off x="1980214" y="2343942"/>
            <a:ext cx="504056" cy="504056"/>
          </a:xfrm>
          <a:prstGeom prst="ellipse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1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 useBgFill="1">
        <p:nvSpPr>
          <p:cNvPr id="9" name="円/楕円 8"/>
          <p:cNvSpPr/>
          <p:nvPr/>
        </p:nvSpPr>
        <p:spPr>
          <a:xfrm>
            <a:off x="1979712" y="3136030"/>
            <a:ext cx="504056" cy="504056"/>
          </a:xfrm>
          <a:prstGeom prst="ellipse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2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 useBgFill="1">
        <p:nvSpPr>
          <p:cNvPr id="10" name="円/楕円 9"/>
          <p:cNvSpPr/>
          <p:nvPr/>
        </p:nvSpPr>
        <p:spPr>
          <a:xfrm>
            <a:off x="3563888" y="1551854"/>
            <a:ext cx="504056" cy="504056"/>
          </a:xfrm>
          <a:prstGeom prst="ellipse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0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 useBgFill="1">
        <p:nvSpPr>
          <p:cNvPr id="11" name="円/楕円 10"/>
          <p:cNvSpPr/>
          <p:nvPr/>
        </p:nvSpPr>
        <p:spPr>
          <a:xfrm>
            <a:off x="3563888" y="2343942"/>
            <a:ext cx="504056" cy="504056"/>
          </a:xfrm>
          <a:prstGeom prst="ellipse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1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 useBgFill="1">
        <p:nvSpPr>
          <p:cNvPr id="13" name="円/楕円 12"/>
          <p:cNvSpPr/>
          <p:nvPr/>
        </p:nvSpPr>
        <p:spPr>
          <a:xfrm>
            <a:off x="5148064" y="1551854"/>
            <a:ext cx="504056" cy="504056"/>
          </a:xfrm>
          <a:prstGeom prst="ellipse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3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 useBgFill="1">
        <p:nvSpPr>
          <p:cNvPr id="14" name="円/楕円 13"/>
          <p:cNvSpPr/>
          <p:nvPr/>
        </p:nvSpPr>
        <p:spPr>
          <a:xfrm>
            <a:off x="5148064" y="2343942"/>
            <a:ext cx="504056" cy="504056"/>
          </a:xfrm>
          <a:prstGeom prst="ellipse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</a:rPr>
              <a:t>4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 useBgFill="1">
        <p:nvSpPr>
          <p:cNvPr id="15" name="円/楕円 14"/>
          <p:cNvSpPr/>
          <p:nvPr/>
        </p:nvSpPr>
        <p:spPr>
          <a:xfrm>
            <a:off x="5148064" y="3136030"/>
            <a:ext cx="504056" cy="504056"/>
          </a:xfrm>
          <a:prstGeom prst="ellipse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5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 useBgFill="1">
        <p:nvSpPr>
          <p:cNvPr id="17" name="円/楕円 16"/>
          <p:cNvSpPr/>
          <p:nvPr/>
        </p:nvSpPr>
        <p:spPr>
          <a:xfrm>
            <a:off x="6732240" y="1551854"/>
            <a:ext cx="504056" cy="504056"/>
          </a:xfrm>
          <a:prstGeom prst="ellipse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</a:rPr>
              <a:t>3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 useBgFill="1">
        <p:nvSpPr>
          <p:cNvPr id="18" name="円/楕円 17"/>
          <p:cNvSpPr/>
          <p:nvPr/>
        </p:nvSpPr>
        <p:spPr>
          <a:xfrm>
            <a:off x="6732240" y="2343942"/>
            <a:ext cx="504056" cy="504056"/>
          </a:xfrm>
          <a:prstGeom prst="ellipse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4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 useBgFill="1">
        <p:nvSpPr>
          <p:cNvPr id="19" name="円/楕円 18"/>
          <p:cNvSpPr/>
          <p:nvPr/>
        </p:nvSpPr>
        <p:spPr>
          <a:xfrm>
            <a:off x="6732240" y="3136030"/>
            <a:ext cx="504056" cy="504056"/>
          </a:xfrm>
          <a:prstGeom prst="ellipse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</a:rPr>
              <a:t>6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 useBgFill="1">
        <p:nvSpPr>
          <p:cNvPr id="20" name="円/楕円 19"/>
          <p:cNvSpPr/>
          <p:nvPr/>
        </p:nvSpPr>
        <p:spPr>
          <a:xfrm>
            <a:off x="6732240" y="3933056"/>
            <a:ext cx="504056" cy="504056"/>
          </a:xfrm>
          <a:prstGeom prst="ellipse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7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22" name="直線矢印コネクタ 21"/>
          <p:cNvCxnSpPr>
            <a:stCxn id="10" idx="6"/>
            <a:endCxn id="13" idx="2"/>
          </p:cNvCxnSpPr>
          <p:nvPr/>
        </p:nvCxnSpPr>
        <p:spPr>
          <a:xfrm>
            <a:off x="4067944" y="1803882"/>
            <a:ext cx="10801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直線矢印コネクタ 22"/>
          <p:cNvCxnSpPr>
            <a:stCxn id="11" idx="6"/>
            <a:endCxn id="14" idx="2"/>
          </p:cNvCxnSpPr>
          <p:nvPr/>
        </p:nvCxnSpPr>
        <p:spPr>
          <a:xfrm>
            <a:off x="4067944" y="2595970"/>
            <a:ext cx="10801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>
            <a:stCxn id="15" idx="6"/>
            <a:endCxn id="19" idx="2"/>
          </p:cNvCxnSpPr>
          <p:nvPr/>
        </p:nvCxnSpPr>
        <p:spPr>
          <a:xfrm>
            <a:off x="5652120" y="3388058"/>
            <a:ext cx="10801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1835696" y="1071265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rev. 1</a:t>
            </a:r>
            <a:endParaRPr kumimoji="1" lang="ja-JP" altLang="en-US" sz="1600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419872" y="1071265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rev. 2</a:t>
            </a:r>
            <a:endParaRPr kumimoji="1" lang="ja-JP" altLang="en-US" sz="1600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5004048" y="1071265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rev. 3</a:t>
            </a:r>
            <a:endParaRPr kumimoji="1" lang="ja-JP" altLang="en-US" sz="1600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591029" y="1074222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/>
              <a:t>rev. 4</a:t>
            </a:r>
            <a:endParaRPr kumimoji="1" lang="ja-JP" altLang="en-US" sz="1600" dirty="0"/>
          </a:p>
        </p:txBody>
      </p:sp>
      <p:sp>
        <p:nvSpPr>
          <p:cNvPr id="33" name="角丸四角形 32"/>
          <p:cNvSpPr/>
          <p:nvPr/>
        </p:nvSpPr>
        <p:spPr>
          <a:xfrm>
            <a:off x="1875301" y="1437116"/>
            <a:ext cx="712879" cy="235192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角丸四角形 33"/>
          <p:cNvSpPr/>
          <p:nvPr/>
        </p:nvSpPr>
        <p:spPr>
          <a:xfrm>
            <a:off x="3459476" y="1438999"/>
            <a:ext cx="712879" cy="155795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角丸四角形 34"/>
          <p:cNvSpPr/>
          <p:nvPr/>
        </p:nvSpPr>
        <p:spPr>
          <a:xfrm>
            <a:off x="5043651" y="1437115"/>
            <a:ext cx="712879" cy="235192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角丸四角形 35"/>
          <p:cNvSpPr/>
          <p:nvPr/>
        </p:nvSpPr>
        <p:spPr>
          <a:xfrm>
            <a:off x="6627828" y="1437115"/>
            <a:ext cx="712879" cy="155795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角丸四角形 36"/>
          <p:cNvSpPr/>
          <p:nvPr/>
        </p:nvSpPr>
        <p:spPr>
          <a:xfrm>
            <a:off x="6627828" y="3028748"/>
            <a:ext cx="712879" cy="155795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190410" y="4839937"/>
            <a:ext cx="68351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2</a:t>
            </a:r>
            <a:r>
              <a:rPr lang="ja-JP" altLang="en-US" dirty="0" err="1" smtClean="0"/>
              <a:t>つの</a:t>
            </a:r>
            <a:r>
              <a:rPr lang="ja-JP" altLang="en-US" dirty="0" smtClean="0"/>
              <a:t>クローンセットが以下の条件のうち少なくとも一つ以上を満たす</a:t>
            </a:r>
            <a:endParaRPr lang="en-US" altLang="ja-JP" dirty="0" smtClean="0"/>
          </a:p>
          <a:p>
            <a:pPr marL="285750" indent="-285750">
              <a:buFontTx/>
              <a:buChar char="-"/>
            </a:pPr>
            <a:r>
              <a:rPr lang="en-US" altLang="ja-JP" dirty="0" smtClean="0"/>
              <a:t>ID</a:t>
            </a:r>
            <a:r>
              <a:rPr lang="ja-JP" altLang="en-US" dirty="0" smtClean="0"/>
              <a:t>が同じコード片が双方のクローンセットに存在する</a:t>
            </a:r>
            <a:endParaRPr lang="en-US" altLang="ja-JP" dirty="0"/>
          </a:p>
          <a:p>
            <a:pPr marL="285750" indent="-285750">
              <a:buFontTx/>
              <a:buChar char="-"/>
            </a:pPr>
            <a:r>
              <a:rPr lang="ja-JP" altLang="en-US" dirty="0" smtClean="0"/>
              <a:t>一方のクローンセットのあるコード片と，もう一方のクローンセットのあるコード片との間にリンクが張られている</a:t>
            </a:r>
            <a:endParaRPr lang="en-US" altLang="ja-JP" dirty="0" smtClean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971600" y="4411879"/>
            <a:ext cx="3312368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クローンセットのリンク作成戦略</a:t>
            </a:r>
            <a:endParaRPr kumimoji="1" lang="ja-JP" altLang="en-US" dirty="0"/>
          </a:p>
        </p:txBody>
      </p:sp>
      <p:cxnSp>
        <p:nvCxnSpPr>
          <p:cNvPr id="41" name="直線矢印コネクタ 40"/>
          <p:cNvCxnSpPr>
            <a:stCxn id="33" idx="3"/>
            <a:endCxn id="34" idx="1"/>
          </p:cNvCxnSpPr>
          <p:nvPr/>
        </p:nvCxnSpPr>
        <p:spPr>
          <a:xfrm flipV="1">
            <a:off x="2588180" y="2217976"/>
            <a:ext cx="871296" cy="39510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直線矢印コネクタ 41"/>
          <p:cNvCxnSpPr>
            <a:stCxn id="34" idx="3"/>
          </p:cNvCxnSpPr>
          <p:nvPr/>
        </p:nvCxnSpPr>
        <p:spPr>
          <a:xfrm>
            <a:off x="4172355" y="2217976"/>
            <a:ext cx="87129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直線矢印コネクタ 45"/>
          <p:cNvCxnSpPr>
            <a:stCxn id="35" idx="3"/>
            <a:endCxn id="36" idx="1"/>
          </p:cNvCxnSpPr>
          <p:nvPr/>
        </p:nvCxnSpPr>
        <p:spPr>
          <a:xfrm flipV="1">
            <a:off x="5756530" y="2216092"/>
            <a:ext cx="871298" cy="3969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直線矢印コネクタ 49"/>
          <p:cNvCxnSpPr>
            <a:stCxn id="35" idx="3"/>
            <a:endCxn id="37" idx="1"/>
          </p:cNvCxnSpPr>
          <p:nvPr/>
        </p:nvCxnSpPr>
        <p:spPr>
          <a:xfrm>
            <a:off x="5756530" y="2613077"/>
            <a:ext cx="871298" cy="11946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12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3" grpId="0" animBg="1"/>
      <p:bldP spid="14" grpId="0" animBg="1"/>
      <p:bldP spid="17" grpId="0" animBg="1"/>
      <p:bldP spid="1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genealogydetector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やっていること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コード片 </a:t>
            </a:r>
            <a:r>
              <a:rPr lang="en-US" altLang="ja-JP" dirty="0" smtClean="0"/>
              <a:t>or </a:t>
            </a:r>
            <a:r>
              <a:rPr lang="ja-JP" altLang="en-US" dirty="0" smtClean="0"/>
              <a:t>クローンセットの系譜を特定</a:t>
            </a:r>
            <a:r>
              <a:rPr lang="en-US" altLang="ja-JP" dirty="0" smtClean="0"/>
              <a:t>&amp;</a:t>
            </a:r>
            <a:r>
              <a:rPr lang="ja-JP" altLang="en-US" dirty="0" smtClean="0"/>
              <a:t>登録</a:t>
            </a:r>
            <a:endParaRPr lang="en-US" altLang="ja-JP" dirty="0" smtClean="0"/>
          </a:p>
          <a:p>
            <a:r>
              <a:rPr kumimoji="1" lang="ja-JP" altLang="en-US" dirty="0" smtClean="0"/>
              <a:t>動かし方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コード片</a:t>
            </a:r>
            <a:endParaRPr lang="en-US" altLang="ja-JP" dirty="0" smtClean="0"/>
          </a:p>
          <a:p>
            <a:pPr lvl="2"/>
            <a:r>
              <a:rPr kumimoji="1" lang="en-US" altLang="ja-JP" dirty="0" smtClean="0"/>
              <a:t>java –jar genealogydetector.jar –d </a:t>
            </a:r>
            <a:r>
              <a:rPr kumimoji="1" lang="ja-JP" altLang="en-US" dirty="0" smtClean="0"/>
              <a:t>データベースファイル名 </a:t>
            </a:r>
            <a:r>
              <a:rPr kumimoji="1" lang="en-US" altLang="ja-JP" dirty="0" smtClean="0"/>
              <a:t>–gm f</a:t>
            </a:r>
          </a:p>
          <a:p>
            <a:pPr lvl="1"/>
            <a:r>
              <a:rPr lang="ja-JP" altLang="en-US" dirty="0" smtClean="0"/>
              <a:t>クローンセット</a:t>
            </a:r>
            <a:endParaRPr lang="en-US" altLang="ja-JP" dirty="0" smtClean="0"/>
          </a:p>
          <a:p>
            <a:pPr lvl="2"/>
            <a:r>
              <a:rPr kumimoji="1" lang="en-US" altLang="ja-JP" dirty="0" smtClean="0"/>
              <a:t>java –jar genealogydetector.jar –d </a:t>
            </a:r>
            <a:r>
              <a:rPr kumimoji="1" lang="ja-JP" altLang="en-US" dirty="0" smtClean="0"/>
              <a:t>データベースファイル名 </a:t>
            </a:r>
            <a:r>
              <a:rPr kumimoji="1" lang="en-US" altLang="ja-JP" dirty="0" smtClean="0"/>
              <a:t>–gm c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60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背景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コード</a:t>
            </a:r>
            <a:r>
              <a:rPr lang="ja-JP" altLang="en-US" dirty="0">
                <a:solidFill>
                  <a:schemeClr val="bg1">
                    <a:lumMod val="65000"/>
                  </a:schemeClr>
                </a:solidFill>
              </a:rPr>
              <a:t>クローン</a:t>
            </a:r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の検出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コードクローンの追跡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ツールについて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accent2"/>
                </a:solidFill>
              </a:rPr>
              <a:t>今後の進め方</a:t>
            </a:r>
            <a:endParaRPr kumimoji="1" lang="ja-JP" altLang="en-US" dirty="0">
              <a:solidFill>
                <a:schemeClr val="accent2"/>
              </a:solidFill>
            </a:endParaRP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112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今後</a:t>
            </a:r>
            <a:r>
              <a:rPr lang="ja-JP" altLang="en-US" dirty="0" smtClean="0"/>
              <a:t>の進め方 </a:t>
            </a:r>
            <a:r>
              <a:rPr lang="en-US" altLang="ja-JP" dirty="0" smtClean="0"/>
              <a:t>(?)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ja-JP" dirty="0" smtClean="0"/>
              <a:t>ECTEC </a:t>
            </a:r>
            <a:r>
              <a:rPr lang="ja-JP" altLang="en-US" dirty="0" smtClean="0"/>
              <a:t>でわかること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各クローンセットが</a:t>
            </a:r>
            <a:r>
              <a:rPr kumimoji="1" lang="ja-JP" altLang="en-US" dirty="0" smtClean="0">
                <a:solidFill>
                  <a:schemeClr val="accent2"/>
                </a:solidFill>
              </a:rPr>
              <a:t>いつできたか</a:t>
            </a:r>
            <a:r>
              <a:rPr lang="ja-JP" altLang="en-US" dirty="0"/>
              <a:t>？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クローン</a:t>
            </a:r>
            <a:r>
              <a:rPr lang="ja-JP" altLang="en-US" dirty="0"/>
              <a:t>セット</a:t>
            </a:r>
            <a:r>
              <a:rPr lang="ja-JP" altLang="en-US" dirty="0" smtClean="0"/>
              <a:t>の系譜の開始リビジョンを見れば</a:t>
            </a:r>
            <a:r>
              <a:rPr lang="en-US" altLang="ja-JP" dirty="0" smtClean="0"/>
              <a:t>OK</a:t>
            </a:r>
          </a:p>
          <a:p>
            <a:pPr lvl="1"/>
            <a:r>
              <a:rPr lang="ja-JP" altLang="en-US" dirty="0" smtClean="0"/>
              <a:t>各クローンセットが</a:t>
            </a:r>
            <a:r>
              <a:rPr lang="ja-JP" altLang="en-US" dirty="0" smtClean="0">
                <a:solidFill>
                  <a:schemeClr val="accent2"/>
                </a:solidFill>
              </a:rPr>
              <a:t>何回修正されたか</a:t>
            </a:r>
            <a:r>
              <a:rPr lang="ja-JP" altLang="en-US" dirty="0" smtClean="0"/>
              <a:t>？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ECTEC </a:t>
            </a:r>
            <a:r>
              <a:rPr lang="ja-JP" altLang="en-US" dirty="0" smtClean="0"/>
              <a:t>で取れてます</a:t>
            </a:r>
            <a:endParaRPr lang="en-US" altLang="ja-JP" dirty="0" smtClean="0"/>
          </a:p>
          <a:p>
            <a:r>
              <a:rPr lang="ja-JP" altLang="en-US" dirty="0" smtClean="0"/>
              <a:t>がんばれば分かること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各クローンセットができたコミットをした</a:t>
            </a:r>
            <a:r>
              <a:rPr kumimoji="1" lang="ja-JP" altLang="en-US" dirty="0" smtClean="0">
                <a:solidFill>
                  <a:schemeClr val="accent2"/>
                </a:solidFill>
              </a:rPr>
              <a:t>コミッターは誰か</a:t>
            </a:r>
            <a:r>
              <a:rPr kumimoji="1" lang="ja-JP" altLang="en-US" dirty="0" smtClean="0"/>
              <a:t>？</a:t>
            </a:r>
            <a:endParaRPr kumimoji="1" lang="en-US" altLang="ja-JP" dirty="0" smtClean="0"/>
          </a:p>
          <a:p>
            <a:pPr lvl="2"/>
            <a:r>
              <a:rPr kumimoji="1" lang="ja-JP" altLang="en-US" dirty="0" smtClean="0"/>
              <a:t>ほんとは</a:t>
            </a:r>
            <a:r>
              <a:rPr kumimoji="1" lang="ja-JP" altLang="en-US" dirty="0" smtClean="0">
                <a:solidFill>
                  <a:schemeClr val="accent1"/>
                </a:solidFill>
              </a:rPr>
              <a:t>作った人が誰か</a:t>
            </a:r>
            <a:r>
              <a:rPr kumimoji="1" lang="ja-JP" altLang="en-US" dirty="0" smtClean="0"/>
              <a:t>を知りたい</a:t>
            </a:r>
            <a:endParaRPr kumimoji="1" lang="en-US" altLang="ja-JP" dirty="0" smtClean="0"/>
          </a:p>
          <a:p>
            <a:pPr lvl="2"/>
            <a:r>
              <a:rPr lang="ja-JP" altLang="en-US" dirty="0"/>
              <a:t>コミッタ</a:t>
            </a:r>
            <a:r>
              <a:rPr lang="ja-JP" altLang="en-US" dirty="0" smtClean="0"/>
              <a:t>ーとソースコード編集者が別なとき，どうするか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各クローンセットに</a:t>
            </a:r>
            <a:r>
              <a:rPr kumimoji="1" lang="ja-JP" altLang="en-US" dirty="0" smtClean="0">
                <a:solidFill>
                  <a:schemeClr val="accent2"/>
                </a:solidFill>
              </a:rPr>
              <a:t>バグ修正が起きたか</a:t>
            </a:r>
            <a:r>
              <a:rPr kumimoji="1" lang="ja-JP" altLang="en-US" dirty="0" smtClean="0"/>
              <a:t>？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バグ管理システムとの連携が必要？</a:t>
            </a:r>
            <a:endParaRPr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752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今後の進め方 </a:t>
            </a:r>
            <a:r>
              <a:rPr kumimoji="1" lang="en-US" altLang="ja-JP" dirty="0" smtClean="0"/>
              <a:t>(??)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クローンセットを作ったのが誰か，という情報と，クローンセットの修正回数やバグの有無の情報を組み合わせる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特定</a:t>
            </a:r>
            <a:r>
              <a:rPr lang="ja-JP" altLang="en-US" dirty="0" smtClean="0"/>
              <a:t>の人が作ったクローンはバグが多いとか，修正されやすいとか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クローンを作った人の経験による影響があるか，とか</a:t>
            </a:r>
            <a:endParaRPr kumimoji="1" lang="en-US" altLang="ja-JP" dirty="0" smtClean="0"/>
          </a:p>
          <a:p>
            <a:r>
              <a:rPr lang="ja-JP" altLang="en-US" dirty="0" smtClean="0"/>
              <a:t>差が出るかはやってみないとわからない･･･</a:t>
            </a:r>
            <a:endParaRPr lang="en-US" altLang="ja-JP" dirty="0" smtClean="0"/>
          </a:p>
          <a:p>
            <a:pPr lvl="1"/>
            <a:r>
              <a:rPr lang="ja-JP" altLang="en-US" dirty="0"/>
              <a:t>差</a:t>
            </a:r>
            <a:r>
              <a:rPr lang="ja-JP" altLang="en-US" dirty="0" smtClean="0"/>
              <a:t>が出なくても論文にはなる･･･？</a:t>
            </a:r>
            <a:endParaRPr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kumimoji="1" lang="en-US" altLang="ja-JP" smtClean="0"/>
              <a:t>2014/7/23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082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1|0.1|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1|0.1|0.1|0.1|0.1|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1|0.1|0.1|0.1|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3|0.1|0.1|0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4|0.3|0.1|0.1|0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8|11.8|4.9|7.7|2.8|15.7|21.4|2|12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|12|6.9|4.5|6.2|1.8|3.7|6.7|21.9|6.5|10.1|4.6|3.3"/>
</p:tagLst>
</file>

<file path=ppt/theme/theme1.xml><?xml version="1.0" encoding="utf-8"?>
<a:theme xmlns:a="http://schemas.openxmlformats.org/drawingml/2006/main" name="sdl2010-Gr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saka_Univ.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DL2010">
      <a:majorFont>
        <a:latin typeface="Verdana"/>
        <a:ea typeface="メイリオ"/>
        <a:cs typeface=""/>
      </a:majorFont>
      <a:minorFont>
        <a:latin typeface="Verdana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dl2010-Gr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csmr2012_k-hotta</Template>
  <TotalTime>24642</TotalTime>
  <Words>2566</Words>
  <Application>Microsoft Office PowerPoint</Application>
  <PresentationFormat>画面に合わせる (4:3)</PresentationFormat>
  <Paragraphs>739</Paragraphs>
  <Slides>44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44</vt:i4>
      </vt:variant>
    </vt:vector>
  </HeadingPairs>
  <TitlesOfParts>
    <vt:vector size="55" baseType="lpstr">
      <vt:lpstr>HG正楷書体-PRO</vt:lpstr>
      <vt:lpstr>ＭＳ Ｐゴシック</vt:lpstr>
      <vt:lpstr>メイリオ</vt:lpstr>
      <vt:lpstr>Arial</vt:lpstr>
      <vt:lpstr>Calibri</vt:lpstr>
      <vt:lpstr>Courier New</vt:lpstr>
      <vt:lpstr>Times New Roman</vt:lpstr>
      <vt:lpstr>Verdana</vt:lpstr>
      <vt:lpstr>sdl2010-Gride</vt:lpstr>
      <vt:lpstr>Osaka_Univ.</vt:lpstr>
      <vt:lpstr>1_sdl2010-Gride</vt:lpstr>
      <vt:lpstr>コードクローンの追跡</vt:lpstr>
      <vt:lpstr>目次</vt:lpstr>
      <vt:lpstr>コードクローン</vt:lpstr>
      <vt:lpstr>コードクローン進化の分析</vt:lpstr>
      <vt:lpstr>目次</vt:lpstr>
      <vt:lpstr>コードクローンの検出方法</vt:lpstr>
      <vt:lpstr>検出手順 (1/2)</vt:lpstr>
      <vt:lpstr>検出手順 (2/2)</vt:lpstr>
      <vt:lpstr>目次</vt:lpstr>
      <vt:lpstr>コードクローンの追跡方法</vt:lpstr>
      <vt:lpstr>コードクローンの対応付けによる追跡</vt:lpstr>
      <vt:lpstr>修正情報を用いた追跡</vt:lpstr>
      <vt:lpstr>コード片の対応付けによる追跡</vt:lpstr>
      <vt:lpstr>今回用いる追跡手法</vt:lpstr>
      <vt:lpstr>CRD</vt:lpstr>
      <vt:lpstr>CRDによるコードクローン追跡</vt:lpstr>
      <vt:lpstr>追跡失敗をもたらすコード片の移動</vt:lpstr>
      <vt:lpstr>拡張のキーアイデア</vt:lpstr>
      <vt:lpstr>提案手法によるコード片の対応付け</vt:lpstr>
      <vt:lpstr>提案手法によるコード片の対応付け</vt:lpstr>
      <vt:lpstr>目次</vt:lpstr>
      <vt:lpstr>コードクローン追跡ツール ECTEC</vt:lpstr>
      <vt:lpstr>処理の流れ</vt:lpstr>
      <vt:lpstr>出力データベースに保存される情報 1</vt:lpstr>
      <vt:lpstr>出力データベースに保存される情報 2</vt:lpstr>
      <vt:lpstr>出力データベースに保存される情報 3</vt:lpstr>
      <vt:lpstr>dbmaker</vt:lpstr>
      <vt:lpstr>repositoryregisterer</vt:lpstr>
      <vt:lpstr>revisiondetector</vt:lpstr>
      <vt:lpstr>combiner</vt:lpstr>
      <vt:lpstr>combiner</vt:lpstr>
      <vt:lpstr>filedetector</vt:lpstr>
      <vt:lpstr>filedetector</vt:lpstr>
      <vt:lpstr>fragmentdetector</vt:lpstr>
      <vt:lpstr>fragmentdetector</vt:lpstr>
      <vt:lpstr>clonedetector</vt:lpstr>
      <vt:lpstr>fragmentlinker</vt:lpstr>
      <vt:lpstr>fragmentlinker</vt:lpstr>
      <vt:lpstr>clonelinker</vt:lpstr>
      <vt:lpstr>clonelinker</vt:lpstr>
      <vt:lpstr>genealogydetector</vt:lpstr>
      <vt:lpstr>目次</vt:lpstr>
      <vt:lpstr>今後の進め方 (?)</vt:lpstr>
      <vt:lpstr>今後の進め方 (??)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オープンソースソフトウェアにおけるコードクローンの消失に関する調査</dc:title>
  <dc:creator>k-hotta</dc:creator>
  <cp:lastModifiedBy>k-hotta</cp:lastModifiedBy>
  <cp:revision>441</cp:revision>
  <dcterms:created xsi:type="dcterms:W3CDTF">2012-10-12T07:21:18Z</dcterms:created>
  <dcterms:modified xsi:type="dcterms:W3CDTF">2014-07-22T08:54:39Z</dcterms:modified>
</cp:coreProperties>
</file>