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3B7B4-A8C6-4440-8176-934DDA2F3A13}" type="datetimeFigureOut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1A704-B716-4C6A-996A-F7DCE4403C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9935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1A704-B716-4C6A-996A-F7DCE4403CF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9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A4C9-AD12-419F-8668-9D05FA395218}" type="datetime1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977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6656E-CCCC-4B1B-A8A6-4DE5A3ACB04E}" type="datetime1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582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53CE9-F939-4151-A7E2-18C8919E98EA}" type="datetime1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493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346EB-0E87-4681-B9F5-4E00FE197C98}" type="datetime1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1738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97F5-28FE-47A8-A417-DF145B716F25}" type="datetime1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98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226BB-1479-4ED6-ACB6-CD9D3E58D82F}" type="datetime1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90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7219-C857-4932-B061-FCE19C1A4F77}" type="datetime1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317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1EE5AA4-0F00-4F53-98CE-DCB3B947DF65}" type="datetime1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868B03-3BBD-4181-8070-769C7EBB2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0664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A1A2-F991-45D7-BBCD-56FACC3615FD}" type="datetime1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195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F1F78-BD13-488A-8488-8993F3BA1E62}" type="datetime1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2939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6BCD9-4040-4746-9E32-AE57A57C271D}" type="datetime1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33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BB4AC51-4312-415D-99CA-CA5F63BB3CC7}" type="datetime1">
              <a:rPr kumimoji="1" lang="ja-JP" altLang="en-US" smtClean="0"/>
              <a:t>2016/12/1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C868B03-3BBD-4181-8070-769C7EBB2BA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09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ja-JP" sz="7200" dirty="0" smtClean="0"/>
              <a:t>R</a:t>
            </a:r>
            <a:r>
              <a:rPr lang="ja-JP" altLang="en-US" sz="7200" dirty="0" smtClean="0"/>
              <a:t>による</a:t>
            </a:r>
            <a:r>
              <a:rPr lang="en-US" altLang="ja-JP" sz="7200" dirty="0" smtClean="0"/>
              <a:t/>
            </a:r>
            <a:br>
              <a:rPr lang="en-US" altLang="ja-JP" sz="7200" dirty="0" smtClean="0"/>
            </a:br>
            <a:r>
              <a:rPr lang="ja-JP" altLang="en-US" sz="7200" dirty="0" smtClean="0"/>
              <a:t>統計的検定と推定</a:t>
            </a:r>
            <a:r>
              <a:rPr lang="en-US" altLang="ja-JP" sz="7200" dirty="0" smtClean="0"/>
              <a:t/>
            </a:r>
            <a:br>
              <a:rPr lang="en-US" altLang="ja-JP" sz="7200" dirty="0" smtClean="0"/>
            </a:br>
            <a:r>
              <a:rPr lang="en-US" altLang="ja-JP" sz="4000" dirty="0" smtClean="0"/>
              <a:t>-6</a:t>
            </a:r>
            <a:r>
              <a:rPr lang="ja-JP" altLang="en-US" sz="4000" dirty="0" smtClean="0"/>
              <a:t>章　検定の検出力</a:t>
            </a:r>
            <a:r>
              <a:rPr lang="en-US" altLang="ja-JP" sz="4000" dirty="0" smtClean="0"/>
              <a:t>-</a:t>
            </a:r>
            <a:endParaRPr kumimoji="1" lang="ja-JP" altLang="en-US" sz="4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478845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内田治　西澤英子</a:t>
            </a:r>
            <a:endParaRPr kumimoji="1" lang="ja-JP" altLang="en-US" dirty="0"/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5891309" y="5773674"/>
            <a:ext cx="3252691" cy="478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kumimoji="1"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60191055</a:t>
            </a:r>
            <a:r>
              <a:rPr lang="ja-JP" altLang="en-US" dirty="0" smtClean="0"/>
              <a:t>　山崎大輝</a:t>
            </a:r>
            <a:endParaRPr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3070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検出</a:t>
            </a:r>
            <a:r>
              <a:rPr kumimoji="1" lang="ja-JP" altLang="en-US" dirty="0" smtClean="0"/>
              <a:t>力とは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本来差があるときに、有意差ありと判定する確率のこと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確率は　１－</a:t>
            </a:r>
            <a:r>
              <a:rPr lang="en-US" altLang="ja-JP" dirty="0" smtClean="0">
                <a:solidFill>
                  <a:srgbClr val="FF0000"/>
                </a:solidFill>
              </a:rPr>
              <a:t>β</a:t>
            </a:r>
            <a:r>
              <a:rPr lang="ja-JP" altLang="en-US" dirty="0" smtClean="0"/>
              <a:t>　</a:t>
            </a:r>
            <a:r>
              <a:rPr lang="ja-JP" altLang="en-US" dirty="0"/>
              <a:t>と</a:t>
            </a:r>
            <a:r>
              <a:rPr lang="ja-JP" altLang="en-US" dirty="0" smtClean="0"/>
              <a:t>表現される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230" y="3546894"/>
            <a:ext cx="4791744" cy="1971950"/>
          </a:xfrm>
          <a:prstGeom prst="rect">
            <a:avLst/>
          </a:prstGeom>
        </p:spPr>
      </p:pic>
      <p:sp>
        <p:nvSpPr>
          <p:cNvPr id="6" name="円/楕円 5"/>
          <p:cNvSpPr/>
          <p:nvPr/>
        </p:nvSpPr>
        <p:spPr>
          <a:xfrm>
            <a:off x="4324864" y="4664237"/>
            <a:ext cx="1145059" cy="7887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3958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母平均に関する検定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 smtClean="0"/>
              <a:t>t</a:t>
            </a:r>
            <a:r>
              <a:rPr lang="ja-JP" altLang="en-US" dirty="0" smtClean="0"/>
              <a:t>検定の検出力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/>
              <a:t>σ</a:t>
            </a:r>
            <a:r>
              <a:rPr lang="ja-JP" altLang="en-US" dirty="0" smtClean="0"/>
              <a:t>未知の母平均に関する検定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sz="1600" dirty="0" smtClean="0"/>
              <a:t>H</a:t>
            </a:r>
            <a:r>
              <a:rPr lang="en-US" altLang="ja-JP" sz="1600" baseline="-25000" dirty="0" smtClean="0"/>
              <a:t>0</a:t>
            </a:r>
            <a:r>
              <a:rPr lang="ja-JP" altLang="en-US" sz="1600" dirty="0" smtClean="0"/>
              <a:t>：</a:t>
            </a:r>
            <a:r>
              <a:rPr lang="en-US" altLang="ja-JP" sz="1600" dirty="0" smtClean="0"/>
              <a:t>μ</a:t>
            </a:r>
            <a:r>
              <a:rPr lang="en-US" altLang="ja-JP" sz="1600" dirty="0"/>
              <a:t>=</a:t>
            </a:r>
            <a:r>
              <a:rPr lang="en-US" altLang="ja-JP" sz="1600" dirty="0" smtClean="0"/>
              <a:t>50</a:t>
            </a:r>
          </a:p>
          <a:p>
            <a:pPr marL="0" indent="0">
              <a:buNone/>
            </a:pPr>
            <a:r>
              <a:rPr lang="en-US" altLang="ja-JP" sz="1600" dirty="0" smtClean="0"/>
              <a:t>H</a:t>
            </a:r>
            <a:r>
              <a:rPr lang="en-US" altLang="ja-JP" sz="1600" baseline="-25000" dirty="0" smtClean="0"/>
              <a:t>1</a:t>
            </a:r>
            <a:r>
              <a:rPr lang="ja-JP" altLang="en-US" sz="1600" dirty="0" smtClean="0"/>
              <a:t>：</a:t>
            </a:r>
            <a:r>
              <a:rPr lang="en-US" altLang="ja-JP" sz="1600" dirty="0" smtClean="0"/>
              <a:t>μ</a:t>
            </a:r>
            <a:r>
              <a:rPr lang="en-US" altLang="ja-JP" sz="1600" dirty="0"/>
              <a:t>&gt;</a:t>
            </a:r>
            <a:r>
              <a:rPr lang="en-US" altLang="ja-JP" sz="1600" dirty="0" smtClean="0"/>
              <a:t>50</a:t>
            </a:r>
            <a:endParaRPr lang="en-US" altLang="ja-JP" sz="1600" dirty="0"/>
          </a:p>
          <a:p>
            <a:pPr marL="0" indent="0">
              <a:buNone/>
            </a:pPr>
            <a:r>
              <a:rPr lang="ja-JP" altLang="en-US" sz="1600" dirty="0" smtClean="0"/>
              <a:t>有意水準</a:t>
            </a:r>
            <a:r>
              <a:rPr lang="en-US" altLang="ja-JP" sz="1600" dirty="0" smtClean="0"/>
              <a:t>α=0.05</a:t>
            </a:r>
          </a:p>
          <a:p>
            <a:pPr marL="0" indent="0">
              <a:buNone/>
            </a:pPr>
            <a:r>
              <a:rPr lang="ja-JP" altLang="en-US" dirty="0" smtClean="0"/>
              <a:t>検出したい差を</a:t>
            </a:r>
            <a:r>
              <a:rPr lang="en-US" altLang="ja-JP" dirty="0" smtClean="0"/>
              <a:t>10,</a:t>
            </a:r>
            <a:r>
              <a:rPr lang="ja-JP" altLang="en-US" dirty="0" smtClean="0"/>
              <a:t>標本サイズｎを</a:t>
            </a:r>
            <a:r>
              <a:rPr lang="en-US" altLang="ja-JP" dirty="0" smtClean="0"/>
              <a:t>30</a:t>
            </a:r>
            <a:r>
              <a:rPr lang="ja-JP" altLang="en-US" dirty="0" smtClean="0"/>
              <a:t>としたときの検出力はいくつか</a:t>
            </a:r>
            <a:endParaRPr lang="ja-JP" altLang="en-US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R</a:t>
            </a:r>
            <a:r>
              <a:rPr lang="ja-JP" altLang="en-US" dirty="0" smtClean="0"/>
              <a:t>の関数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&gt; </a:t>
            </a:r>
            <a:r>
              <a:rPr lang="en-US" altLang="ja-JP" dirty="0" err="1" smtClean="0"/>
              <a:t>power.t.test</a:t>
            </a:r>
            <a:r>
              <a:rPr lang="en-US" altLang="ja-JP" dirty="0" smtClean="0"/>
              <a:t>(n=30,delta=10,sd=20,sig.level=0.05,type="</a:t>
            </a:r>
            <a:r>
              <a:rPr lang="en-US" altLang="ja-JP" dirty="0" err="1" smtClean="0"/>
              <a:t>one.sample</a:t>
            </a:r>
            <a:r>
              <a:rPr lang="en-US" altLang="ja-JP" dirty="0" smtClean="0"/>
              <a:t>",</a:t>
            </a:r>
          </a:p>
          <a:p>
            <a:pPr marL="0" indent="0">
              <a:buNone/>
            </a:pPr>
            <a:r>
              <a:rPr lang="en-US" altLang="ja-JP" dirty="0" smtClean="0"/>
              <a:t>+ alternative="</a:t>
            </a:r>
            <a:r>
              <a:rPr lang="en-US" altLang="ja-JP" dirty="0" err="1" smtClean="0"/>
              <a:t>one.sided</a:t>
            </a:r>
            <a:r>
              <a:rPr lang="en-US" altLang="ja-JP" dirty="0" smtClean="0"/>
              <a:t>")</a:t>
            </a:r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775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母平均に関する検定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 smtClean="0"/>
              <a:t>t</a:t>
            </a:r>
            <a:r>
              <a:rPr lang="ja-JP" altLang="en-US" dirty="0" smtClean="0"/>
              <a:t>検定の検出力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 smtClean="0"/>
              <a:t>R</a:t>
            </a:r>
            <a:r>
              <a:rPr lang="ja-JP" altLang="en-US" dirty="0" smtClean="0"/>
              <a:t>の結果</a:t>
            </a:r>
            <a:endParaRPr lang="en-US" altLang="ja-JP" dirty="0" smtClean="0"/>
          </a:p>
          <a:p>
            <a:r>
              <a:rPr lang="en-US" altLang="ja-JP" dirty="0"/>
              <a:t>One-sample t test power </a:t>
            </a:r>
            <a:r>
              <a:rPr lang="en-US" altLang="ja-JP" dirty="0" smtClean="0"/>
              <a:t>calculation</a:t>
            </a:r>
            <a:endParaRPr lang="en-US" altLang="ja-JP" dirty="0"/>
          </a:p>
          <a:p>
            <a:r>
              <a:rPr lang="en-US" altLang="ja-JP" dirty="0"/>
              <a:t>          	n = 30</a:t>
            </a:r>
          </a:p>
          <a:p>
            <a:r>
              <a:rPr lang="en-US" altLang="ja-JP" dirty="0"/>
              <a:t>      	delta = 10</a:t>
            </a:r>
          </a:p>
          <a:p>
            <a:r>
              <a:rPr lang="en-US" altLang="ja-JP" dirty="0"/>
              <a:t>         	</a:t>
            </a:r>
            <a:r>
              <a:rPr lang="en-US" altLang="ja-JP" dirty="0" err="1"/>
              <a:t>sd</a:t>
            </a:r>
            <a:r>
              <a:rPr lang="en-US" altLang="ja-JP" dirty="0"/>
              <a:t> = 20</a:t>
            </a:r>
          </a:p>
          <a:p>
            <a:r>
              <a:rPr lang="en-US" altLang="ja-JP" dirty="0"/>
              <a:t>  	</a:t>
            </a:r>
            <a:r>
              <a:rPr lang="en-US" altLang="ja-JP" dirty="0" err="1"/>
              <a:t>sig.level</a:t>
            </a:r>
            <a:r>
              <a:rPr lang="en-US" altLang="ja-JP" dirty="0"/>
              <a:t> = 0.05</a:t>
            </a:r>
          </a:p>
          <a:p>
            <a:r>
              <a:rPr lang="en-US" altLang="ja-JP" dirty="0"/>
              <a:t>      	</a:t>
            </a:r>
            <a:r>
              <a:rPr lang="en-US" altLang="ja-JP" dirty="0">
                <a:solidFill>
                  <a:srgbClr val="FF0000"/>
                </a:solidFill>
              </a:rPr>
              <a:t>power = 0.8482542</a:t>
            </a:r>
          </a:p>
          <a:p>
            <a:r>
              <a:rPr lang="en-US" altLang="ja-JP" dirty="0"/>
              <a:t>	alternative = </a:t>
            </a:r>
            <a:r>
              <a:rPr lang="en-US" altLang="ja-JP" dirty="0" err="1" smtClean="0"/>
              <a:t>one.sided</a:t>
            </a:r>
            <a:endParaRPr lang="en-US" altLang="ja-JP" dirty="0" smtClean="0"/>
          </a:p>
          <a:p>
            <a:r>
              <a:rPr kumimoji="1" lang="ja-JP" altLang="en-US" dirty="0" smtClean="0"/>
              <a:t>検出力は</a:t>
            </a:r>
            <a:r>
              <a:rPr kumimoji="1" lang="en-US" altLang="ja-JP" dirty="0" smtClean="0"/>
              <a:t>0.8482542</a:t>
            </a:r>
            <a:r>
              <a:rPr kumimoji="1" lang="ja-JP" altLang="en-US" dirty="0" smtClean="0"/>
              <a:t>と求められている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1458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母平均に関する検定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 smtClean="0"/>
              <a:t>t</a:t>
            </a:r>
            <a:r>
              <a:rPr lang="ja-JP" altLang="en-US" dirty="0" smtClean="0"/>
              <a:t>検定の例数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884436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/>
              <a:t>σ</a:t>
            </a:r>
            <a:r>
              <a:rPr lang="ja-JP" altLang="en-US" dirty="0"/>
              <a:t>未知の母平均に関する検定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sz="1800" dirty="0"/>
              <a:t>H</a:t>
            </a:r>
            <a:r>
              <a:rPr lang="en-US" altLang="ja-JP" sz="1800" baseline="-25000" dirty="0"/>
              <a:t>0</a:t>
            </a:r>
            <a:r>
              <a:rPr lang="ja-JP" altLang="en-US" sz="1800" dirty="0"/>
              <a:t>：</a:t>
            </a:r>
            <a:r>
              <a:rPr lang="en-US" altLang="ja-JP" sz="1800" dirty="0"/>
              <a:t>μ=50</a:t>
            </a:r>
          </a:p>
          <a:p>
            <a:pPr marL="0" indent="0">
              <a:buNone/>
            </a:pPr>
            <a:r>
              <a:rPr lang="en-US" altLang="ja-JP" sz="1800" dirty="0"/>
              <a:t>H</a:t>
            </a:r>
            <a:r>
              <a:rPr lang="en-US" altLang="ja-JP" sz="1800" baseline="-25000" dirty="0"/>
              <a:t>1</a:t>
            </a:r>
            <a:r>
              <a:rPr lang="ja-JP" altLang="en-US" sz="1800" dirty="0"/>
              <a:t>：</a:t>
            </a:r>
            <a:r>
              <a:rPr lang="en-US" altLang="ja-JP" sz="1800" dirty="0"/>
              <a:t>μ&gt;50</a:t>
            </a:r>
          </a:p>
          <a:p>
            <a:pPr marL="0" indent="0">
              <a:buNone/>
            </a:pPr>
            <a:r>
              <a:rPr lang="ja-JP" altLang="en-US" sz="1800" dirty="0"/>
              <a:t>有意水準</a:t>
            </a:r>
            <a:r>
              <a:rPr lang="en-US" altLang="ja-JP" sz="1800" dirty="0"/>
              <a:t>α=0.05</a:t>
            </a:r>
          </a:p>
          <a:p>
            <a:pPr marL="0" indent="0">
              <a:buNone/>
            </a:pPr>
            <a:r>
              <a:rPr lang="ja-JP" altLang="en-US" dirty="0"/>
              <a:t>検出したい差を</a:t>
            </a:r>
            <a:r>
              <a:rPr lang="en-US" altLang="ja-JP" dirty="0" smtClean="0"/>
              <a:t>10,</a:t>
            </a:r>
            <a:r>
              <a:rPr lang="ja-JP" altLang="en-US" dirty="0" smtClean="0"/>
              <a:t>検出力を</a:t>
            </a:r>
            <a:r>
              <a:rPr lang="en-US" altLang="ja-JP" dirty="0" smtClean="0"/>
              <a:t>0.9</a:t>
            </a:r>
            <a:r>
              <a:rPr lang="ja-JP" altLang="en-US" dirty="0" smtClean="0"/>
              <a:t>としたいとき、標本サイズ</a:t>
            </a:r>
            <a:r>
              <a:rPr lang="en-US" altLang="ja-JP" dirty="0" smtClean="0"/>
              <a:t>n</a:t>
            </a:r>
            <a:r>
              <a:rPr lang="ja-JP" altLang="en-US" dirty="0" smtClean="0"/>
              <a:t>はいくつ必要か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en-US" altLang="ja-JP" dirty="0"/>
              <a:t>R</a:t>
            </a:r>
            <a:r>
              <a:rPr lang="ja-JP" altLang="en-US" dirty="0"/>
              <a:t>の関数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&gt; </a:t>
            </a:r>
            <a:r>
              <a:rPr lang="en-US" altLang="ja-JP" dirty="0" err="1"/>
              <a:t>power.t.test</a:t>
            </a:r>
            <a:r>
              <a:rPr lang="en-US" altLang="ja-JP" dirty="0"/>
              <a:t>(delta=10,sd=20,sig.level=0.05,power=0.9,type="</a:t>
            </a:r>
            <a:r>
              <a:rPr lang="en-US" altLang="ja-JP" dirty="0" err="1"/>
              <a:t>one.sample</a:t>
            </a:r>
            <a:r>
              <a:rPr lang="en-US" altLang="ja-JP" dirty="0"/>
              <a:t>",</a:t>
            </a:r>
          </a:p>
          <a:p>
            <a:pPr marL="0" indent="0">
              <a:buNone/>
            </a:pPr>
            <a:r>
              <a:rPr lang="en-US" altLang="ja-JP" dirty="0"/>
              <a:t>+ alternative="</a:t>
            </a:r>
            <a:r>
              <a:rPr lang="en-US" altLang="ja-JP" dirty="0" err="1"/>
              <a:t>one.sided</a:t>
            </a:r>
            <a:r>
              <a:rPr lang="en-US" altLang="ja-JP" dirty="0"/>
              <a:t>")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201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母平均に関する検定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 smtClean="0"/>
              <a:t>t</a:t>
            </a:r>
            <a:r>
              <a:rPr lang="ja-JP" altLang="en-US" dirty="0" smtClean="0"/>
              <a:t>検定の例数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 smtClean="0"/>
              <a:t>R</a:t>
            </a:r>
            <a:r>
              <a:rPr lang="ja-JP" altLang="en-US" dirty="0" smtClean="0"/>
              <a:t>の結果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/>
              <a:t>	One-sample t test power </a:t>
            </a:r>
            <a:r>
              <a:rPr lang="en-US" altLang="ja-JP" dirty="0" smtClean="0"/>
              <a:t>calculation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        	</a:t>
            </a:r>
            <a:r>
              <a:rPr lang="en-US" altLang="ja-JP" dirty="0">
                <a:solidFill>
                  <a:srgbClr val="FF0000"/>
                </a:solidFill>
              </a:rPr>
              <a:t>n = 35.65268</a:t>
            </a:r>
          </a:p>
          <a:p>
            <a:pPr marL="0" indent="0">
              <a:buNone/>
            </a:pPr>
            <a:r>
              <a:rPr lang="en-US" altLang="ja-JP" dirty="0"/>
              <a:t>      	delta = 10</a:t>
            </a:r>
          </a:p>
          <a:p>
            <a:pPr marL="0" indent="0">
              <a:buNone/>
            </a:pPr>
            <a:r>
              <a:rPr lang="en-US" altLang="ja-JP" dirty="0"/>
              <a:t>         	</a:t>
            </a:r>
            <a:r>
              <a:rPr lang="en-US" altLang="ja-JP" dirty="0" err="1"/>
              <a:t>sd</a:t>
            </a:r>
            <a:r>
              <a:rPr lang="en-US" altLang="ja-JP" dirty="0"/>
              <a:t> = 20</a:t>
            </a:r>
          </a:p>
          <a:p>
            <a:pPr marL="0" indent="0">
              <a:buNone/>
            </a:pPr>
            <a:r>
              <a:rPr lang="en-US" altLang="ja-JP" dirty="0"/>
              <a:t>  	</a:t>
            </a:r>
            <a:r>
              <a:rPr lang="en-US" altLang="ja-JP" dirty="0" err="1"/>
              <a:t>sig.level</a:t>
            </a:r>
            <a:r>
              <a:rPr lang="en-US" altLang="ja-JP" dirty="0"/>
              <a:t> = 0.05</a:t>
            </a:r>
          </a:p>
          <a:p>
            <a:pPr marL="0" indent="0">
              <a:buNone/>
            </a:pPr>
            <a:r>
              <a:rPr lang="en-US" altLang="ja-JP" dirty="0"/>
              <a:t>      	power = 0.9</a:t>
            </a:r>
          </a:p>
          <a:p>
            <a:pPr marL="0" indent="0">
              <a:buNone/>
            </a:pPr>
            <a:r>
              <a:rPr lang="en-US" altLang="ja-JP" dirty="0"/>
              <a:t>	alternative = </a:t>
            </a:r>
            <a:r>
              <a:rPr lang="en-US" altLang="ja-JP" dirty="0" err="1"/>
              <a:t>one.sided</a:t>
            </a:r>
            <a:endParaRPr lang="en-US" altLang="ja-JP" dirty="0" smtClean="0"/>
          </a:p>
          <a:p>
            <a:r>
              <a:rPr lang="en-US" altLang="ja-JP" dirty="0" smtClean="0"/>
              <a:t>n</a:t>
            </a:r>
            <a:r>
              <a:rPr kumimoji="1" lang="en-US" altLang="ja-JP" dirty="0" smtClean="0"/>
              <a:t>=35.65268</a:t>
            </a:r>
            <a:r>
              <a:rPr kumimoji="1" lang="ja-JP" altLang="en-US" dirty="0" smtClean="0"/>
              <a:t>と求められている</a:t>
            </a:r>
            <a:r>
              <a:rPr lang="ja-JP" altLang="en-US" dirty="0" smtClean="0"/>
              <a:t>→必要なデータ数は</a:t>
            </a:r>
            <a:r>
              <a:rPr lang="en-US" altLang="ja-JP" dirty="0" smtClean="0"/>
              <a:t>36</a:t>
            </a:r>
            <a:r>
              <a:rPr lang="ja-JP" altLang="en-US" dirty="0" smtClean="0"/>
              <a:t>以上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577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２つの母平均に関する検定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 smtClean="0"/>
              <a:t>t</a:t>
            </a:r>
            <a:r>
              <a:rPr lang="ja-JP" altLang="en-US" dirty="0" smtClean="0"/>
              <a:t>検定</a:t>
            </a:r>
            <a:r>
              <a:rPr lang="en-US" altLang="ja-JP" dirty="0" smtClean="0"/>
              <a:t>(</a:t>
            </a:r>
            <a:r>
              <a:rPr lang="ja-JP" altLang="en-US" dirty="0" smtClean="0"/>
              <a:t>対応なし</a:t>
            </a:r>
            <a:r>
              <a:rPr lang="en-US" altLang="ja-JP" dirty="0" smtClean="0"/>
              <a:t>)</a:t>
            </a:r>
            <a:r>
              <a:rPr lang="ja-JP" altLang="en-US" dirty="0" err="1" smtClean="0"/>
              <a:t>の検</a:t>
            </a:r>
            <a:r>
              <a:rPr lang="ja-JP" altLang="en-US" dirty="0" smtClean="0"/>
              <a:t>出力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884436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 smtClean="0"/>
              <a:t>２つの母平均の差に関する</a:t>
            </a:r>
            <a:r>
              <a:rPr lang="ja-JP" altLang="en-US" dirty="0"/>
              <a:t>検定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sz="1800" dirty="0"/>
              <a:t>H</a:t>
            </a:r>
            <a:r>
              <a:rPr lang="en-US" altLang="ja-JP" sz="1800" baseline="-25000" dirty="0"/>
              <a:t>0</a:t>
            </a:r>
            <a:r>
              <a:rPr lang="ja-JP" altLang="en-US" sz="1800" dirty="0"/>
              <a:t>：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A</a:t>
            </a:r>
            <a:r>
              <a:rPr lang="en-US" altLang="ja-JP" sz="1800" dirty="0" smtClean="0"/>
              <a:t>=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B</a:t>
            </a:r>
            <a:endParaRPr lang="en-US" altLang="ja-JP" sz="1800" baseline="-25000" dirty="0"/>
          </a:p>
          <a:p>
            <a:pPr marL="0" indent="0">
              <a:buNone/>
            </a:pPr>
            <a:r>
              <a:rPr lang="en-US" altLang="ja-JP" sz="1800" dirty="0"/>
              <a:t>H</a:t>
            </a:r>
            <a:r>
              <a:rPr lang="en-US" altLang="ja-JP" sz="1800" baseline="-25000" dirty="0"/>
              <a:t>1</a:t>
            </a:r>
            <a:r>
              <a:rPr lang="ja-JP" altLang="en-US" sz="1800" dirty="0"/>
              <a:t>：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A</a:t>
            </a:r>
            <a:r>
              <a:rPr lang="ja-JP" altLang="en-US" sz="1800" dirty="0" smtClean="0"/>
              <a:t>≠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B</a:t>
            </a:r>
            <a:endParaRPr lang="en-US" altLang="ja-JP" sz="1800" baseline="-25000" dirty="0"/>
          </a:p>
          <a:p>
            <a:pPr marL="0" indent="0">
              <a:buNone/>
            </a:pPr>
            <a:r>
              <a:rPr lang="ja-JP" altLang="en-US" sz="1800" dirty="0"/>
              <a:t>有意水準</a:t>
            </a:r>
            <a:r>
              <a:rPr lang="en-US" altLang="ja-JP" sz="1800" dirty="0"/>
              <a:t>α=0.05</a:t>
            </a:r>
          </a:p>
          <a:p>
            <a:pPr marL="0" indent="0">
              <a:buNone/>
            </a:pPr>
            <a:r>
              <a:rPr lang="ja-JP" altLang="en-US" dirty="0"/>
              <a:t>検出したい差を</a:t>
            </a:r>
            <a:r>
              <a:rPr lang="en-US" altLang="ja-JP" dirty="0" smtClean="0"/>
              <a:t>10,</a:t>
            </a:r>
            <a:r>
              <a:rPr lang="ja-JP" altLang="en-US" dirty="0" smtClean="0"/>
              <a:t> 標本サイズ</a:t>
            </a:r>
            <a:r>
              <a:rPr lang="en-US" altLang="ja-JP" dirty="0" err="1" smtClean="0"/>
              <a:t>n</a:t>
            </a:r>
            <a:r>
              <a:rPr lang="en-US" altLang="ja-JP" baseline="-25000" dirty="0" err="1" smtClean="0"/>
              <a:t>A</a:t>
            </a:r>
            <a:r>
              <a:rPr lang="en-US" altLang="ja-JP" dirty="0" smtClean="0"/>
              <a:t>=</a:t>
            </a:r>
            <a:r>
              <a:rPr lang="en-US" altLang="ja-JP" dirty="0" err="1" smtClean="0"/>
              <a:t>n</a:t>
            </a:r>
            <a:r>
              <a:rPr lang="en-US" altLang="ja-JP" baseline="-25000" dirty="0" err="1" smtClean="0"/>
              <a:t>B</a:t>
            </a:r>
            <a:r>
              <a:rPr lang="en-US" altLang="ja-JP" dirty="0" smtClean="0"/>
              <a:t>=20</a:t>
            </a:r>
            <a:r>
              <a:rPr lang="ja-JP" altLang="en-US" dirty="0" smtClean="0"/>
              <a:t>のときの検出力</a:t>
            </a:r>
            <a:endParaRPr kumimoji="1" lang="en-US" altLang="ja-JP" dirty="0"/>
          </a:p>
          <a:p>
            <a:pPr marL="0" indent="0">
              <a:buNone/>
            </a:pPr>
            <a:r>
              <a:rPr lang="en-US" altLang="ja-JP" dirty="0"/>
              <a:t>R</a:t>
            </a:r>
            <a:r>
              <a:rPr lang="ja-JP" altLang="en-US" dirty="0"/>
              <a:t>の</a:t>
            </a:r>
            <a:r>
              <a:rPr lang="ja-JP" altLang="en-US" dirty="0" smtClean="0"/>
              <a:t>関数</a:t>
            </a:r>
            <a:endParaRPr lang="en-US" altLang="ja-JP" dirty="0" smtClean="0"/>
          </a:p>
          <a:p>
            <a:r>
              <a:rPr lang="en-US" altLang="ja-JP" dirty="0"/>
              <a:t>&gt; </a:t>
            </a:r>
            <a:r>
              <a:rPr lang="en-US" altLang="ja-JP" dirty="0" err="1"/>
              <a:t>power.t.test</a:t>
            </a:r>
            <a:r>
              <a:rPr lang="en-US" altLang="ja-JP" dirty="0"/>
              <a:t>(n=20,delta=10,sd=15,sig.level=0.05,type="</a:t>
            </a:r>
            <a:r>
              <a:rPr lang="en-US" altLang="ja-JP" dirty="0" err="1"/>
              <a:t>two.sample</a:t>
            </a:r>
            <a:r>
              <a:rPr lang="en-US" altLang="ja-JP" dirty="0"/>
              <a:t>",</a:t>
            </a:r>
          </a:p>
          <a:p>
            <a:r>
              <a:rPr lang="en-US" altLang="ja-JP" dirty="0"/>
              <a:t>+ alternative="</a:t>
            </a:r>
            <a:r>
              <a:rPr lang="en-US" altLang="ja-JP" dirty="0" err="1"/>
              <a:t>two.sided</a:t>
            </a:r>
            <a:r>
              <a:rPr lang="en-US" altLang="ja-JP" dirty="0"/>
              <a:t>")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668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２つの母平均に関する検定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dirty="0" smtClean="0"/>
              <a:t>t</a:t>
            </a:r>
            <a:r>
              <a:rPr lang="ja-JP" altLang="en-US" dirty="0" smtClean="0"/>
              <a:t>検定</a:t>
            </a:r>
            <a:r>
              <a:rPr lang="en-US" altLang="ja-JP" dirty="0" smtClean="0"/>
              <a:t>(</a:t>
            </a:r>
            <a:r>
              <a:rPr lang="ja-JP" altLang="en-US" dirty="0" smtClean="0"/>
              <a:t>対応なし</a:t>
            </a:r>
            <a:r>
              <a:rPr lang="en-US" altLang="ja-JP" dirty="0" smtClean="0"/>
              <a:t>)</a:t>
            </a:r>
            <a:r>
              <a:rPr lang="ja-JP" altLang="en-US" dirty="0" smtClean="0"/>
              <a:t>の例数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884436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 smtClean="0"/>
              <a:t>２つの母平均の差に関する</a:t>
            </a:r>
            <a:r>
              <a:rPr lang="ja-JP" altLang="en-US" dirty="0"/>
              <a:t>検定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sz="1800" dirty="0"/>
              <a:t>H</a:t>
            </a:r>
            <a:r>
              <a:rPr lang="en-US" altLang="ja-JP" sz="1800" baseline="-25000" dirty="0"/>
              <a:t>0</a:t>
            </a:r>
            <a:r>
              <a:rPr lang="ja-JP" altLang="en-US" sz="1800" dirty="0"/>
              <a:t>：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A</a:t>
            </a:r>
            <a:r>
              <a:rPr lang="en-US" altLang="ja-JP" sz="1800" dirty="0" smtClean="0"/>
              <a:t>=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B</a:t>
            </a:r>
            <a:endParaRPr lang="en-US" altLang="ja-JP" sz="1800" baseline="-25000" dirty="0"/>
          </a:p>
          <a:p>
            <a:pPr marL="0" indent="0">
              <a:buNone/>
            </a:pPr>
            <a:r>
              <a:rPr lang="en-US" altLang="ja-JP" sz="1800" dirty="0"/>
              <a:t>H</a:t>
            </a:r>
            <a:r>
              <a:rPr lang="en-US" altLang="ja-JP" sz="1800" baseline="-25000" dirty="0"/>
              <a:t>1</a:t>
            </a:r>
            <a:r>
              <a:rPr lang="ja-JP" altLang="en-US" sz="1800" dirty="0"/>
              <a:t>：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A</a:t>
            </a:r>
            <a:r>
              <a:rPr lang="ja-JP" altLang="en-US" sz="1800" dirty="0" smtClean="0"/>
              <a:t>≠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B</a:t>
            </a:r>
            <a:endParaRPr lang="en-US" altLang="ja-JP" sz="1800" baseline="-25000" dirty="0"/>
          </a:p>
          <a:p>
            <a:pPr marL="0" indent="0">
              <a:buNone/>
            </a:pPr>
            <a:r>
              <a:rPr lang="ja-JP" altLang="en-US" sz="1800" dirty="0"/>
              <a:t>有意水準</a:t>
            </a:r>
            <a:r>
              <a:rPr lang="en-US" altLang="ja-JP" sz="1800" dirty="0"/>
              <a:t>α=0.05</a:t>
            </a:r>
          </a:p>
          <a:p>
            <a:pPr marL="0" indent="0">
              <a:buNone/>
            </a:pPr>
            <a:r>
              <a:rPr lang="ja-JP" altLang="en-US" dirty="0"/>
              <a:t>検出したい差を</a:t>
            </a:r>
            <a:r>
              <a:rPr lang="en-US" altLang="ja-JP" dirty="0" smtClean="0"/>
              <a:t>10,</a:t>
            </a:r>
            <a:r>
              <a:rPr lang="ja-JP" altLang="en-US" dirty="0" smtClean="0"/>
              <a:t>検出力を</a:t>
            </a:r>
            <a:r>
              <a:rPr lang="en-US" altLang="ja-JP" dirty="0" smtClean="0"/>
              <a:t>0.9</a:t>
            </a:r>
            <a:r>
              <a:rPr lang="ja-JP" altLang="en-US" dirty="0" smtClean="0"/>
              <a:t>としたいとき、</a:t>
            </a:r>
            <a:r>
              <a:rPr lang="ja-JP" altLang="en-US" dirty="0"/>
              <a:t>標本サイズ</a:t>
            </a:r>
            <a:r>
              <a:rPr lang="en-US" altLang="ja-JP" dirty="0"/>
              <a:t>n</a:t>
            </a:r>
            <a:r>
              <a:rPr lang="ja-JP" altLang="en-US" dirty="0"/>
              <a:t>はいくつ必要</a:t>
            </a:r>
            <a:r>
              <a:rPr lang="ja-JP" altLang="en-US" dirty="0" smtClean="0"/>
              <a:t>か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R</a:t>
            </a:r>
            <a:r>
              <a:rPr lang="ja-JP" altLang="en-US" dirty="0"/>
              <a:t>の</a:t>
            </a:r>
            <a:r>
              <a:rPr lang="ja-JP" altLang="en-US" dirty="0" smtClean="0"/>
              <a:t>関数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/>
              <a:t>&gt; </a:t>
            </a:r>
            <a:r>
              <a:rPr lang="en-US" altLang="ja-JP" dirty="0" err="1"/>
              <a:t>power.t.test</a:t>
            </a:r>
            <a:r>
              <a:rPr lang="en-US" altLang="ja-JP" dirty="0"/>
              <a:t>(delta=10,sd=15,sig.level </a:t>
            </a:r>
            <a:r>
              <a:rPr lang="en-US" altLang="ja-JP" dirty="0" smtClean="0"/>
              <a:t>=0.05,power=0.9,type</a:t>
            </a:r>
            <a:r>
              <a:rPr lang="en-US" altLang="ja-JP" dirty="0"/>
              <a:t>="</a:t>
            </a:r>
            <a:r>
              <a:rPr lang="en-US" altLang="ja-JP" dirty="0" err="1"/>
              <a:t>two.sample</a:t>
            </a:r>
            <a:r>
              <a:rPr lang="en-US" altLang="ja-JP" dirty="0"/>
              <a:t>",</a:t>
            </a:r>
          </a:p>
          <a:p>
            <a:pPr marL="0" indent="0">
              <a:buNone/>
            </a:pPr>
            <a:r>
              <a:rPr lang="en-US" altLang="ja-JP" dirty="0"/>
              <a:t>+ alternative="</a:t>
            </a:r>
            <a:r>
              <a:rPr lang="en-US" altLang="ja-JP" dirty="0" err="1"/>
              <a:t>two.sided</a:t>
            </a:r>
            <a:r>
              <a:rPr lang="en-US" altLang="ja-JP" dirty="0"/>
              <a:t>")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320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sz="4000" dirty="0" smtClean="0"/>
              <a:t>対応のある２つの母平均に関する検定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en-US" altLang="ja-JP" sz="4000" dirty="0" smtClean="0"/>
              <a:t>t</a:t>
            </a:r>
            <a:r>
              <a:rPr lang="ja-JP" altLang="en-US" sz="4000" dirty="0" smtClean="0"/>
              <a:t>検定</a:t>
            </a:r>
            <a:r>
              <a:rPr lang="en-US" altLang="ja-JP" sz="4000" dirty="0" smtClean="0"/>
              <a:t>(</a:t>
            </a:r>
            <a:r>
              <a:rPr lang="ja-JP" altLang="en-US" sz="4000" dirty="0" smtClean="0"/>
              <a:t>対応あり</a:t>
            </a:r>
            <a:r>
              <a:rPr lang="en-US" altLang="ja-JP" sz="4000" dirty="0" smtClean="0"/>
              <a:t>)</a:t>
            </a:r>
            <a:r>
              <a:rPr lang="ja-JP" altLang="en-US" sz="4000" dirty="0" err="1" smtClean="0"/>
              <a:t>の検</a:t>
            </a:r>
            <a:r>
              <a:rPr lang="ja-JP" altLang="en-US" sz="4000" dirty="0" smtClean="0"/>
              <a:t>出力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884436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 smtClean="0"/>
              <a:t>対応のあるデータにおける２つの母平均の差に関する</a:t>
            </a:r>
            <a:r>
              <a:rPr lang="ja-JP" altLang="en-US" dirty="0"/>
              <a:t>検定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sz="1800" dirty="0"/>
              <a:t>H</a:t>
            </a:r>
            <a:r>
              <a:rPr lang="en-US" altLang="ja-JP" sz="1800" baseline="-25000" dirty="0"/>
              <a:t>0</a:t>
            </a:r>
            <a:r>
              <a:rPr lang="ja-JP" altLang="en-US" sz="1800" dirty="0"/>
              <a:t>：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A</a:t>
            </a:r>
            <a:r>
              <a:rPr lang="en-US" altLang="ja-JP" sz="1800" dirty="0" err="1" smtClean="0"/>
              <a:t>-μ</a:t>
            </a:r>
            <a:r>
              <a:rPr lang="en-US" altLang="ja-JP" sz="1800" baseline="-25000" dirty="0" err="1" smtClean="0"/>
              <a:t>B</a:t>
            </a:r>
            <a:r>
              <a:rPr lang="en-US" altLang="ja-JP" sz="1800" dirty="0" smtClean="0"/>
              <a:t>=0</a:t>
            </a:r>
            <a:endParaRPr lang="en-US" altLang="ja-JP" sz="1800" dirty="0"/>
          </a:p>
          <a:p>
            <a:pPr marL="0" indent="0">
              <a:buNone/>
            </a:pPr>
            <a:r>
              <a:rPr lang="en-US" altLang="ja-JP" sz="1800" dirty="0"/>
              <a:t>H</a:t>
            </a:r>
            <a:r>
              <a:rPr lang="en-US" altLang="ja-JP" sz="1800" baseline="-25000" dirty="0"/>
              <a:t>1</a:t>
            </a:r>
            <a:r>
              <a:rPr lang="ja-JP" altLang="en-US" sz="1800" dirty="0"/>
              <a:t>：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A</a:t>
            </a:r>
            <a:r>
              <a:rPr lang="en-US" altLang="ja-JP" sz="1800" dirty="0" err="1" smtClean="0"/>
              <a:t>-μ</a:t>
            </a:r>
            <a:r>
              <a:rPr lang="en-US" altLang="ja-JP" sz="1800" baseline="-25000" dirty="0" err="1" smtClean="0"/>
              <a:t>B</a:t>
            </a:r>
            <a:r>
              <a:rPr lang="ja-JP" altLang="en-US" sz="1800" dirty="0"/>
              <a:t>≠</a:t>
            </a:r>
            <a:r>
              <a:rPr lang="en-US" altLang="ja-JP" sz="1800" dirty="0" smtClean="0"/>
              <a:t>0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有意水準</a:t>
            </a:r>
            <a:r>
              <a:rPr lang="en-US" altLang="ja-JP" sz="1800" dirty="0"/>
              <a:t>α=0.05</a:t>
            </a:r>
          </a:p>
          <a:p>
            <a:pPr marL="0" indent="0">
              <a:buNone/>
            </a:pPr>
            <a:r>
              <a:rPr lang="ja-JP" altLang="en-US" dirty="0"/>
              <a:t>検出したい差を</a:t>
            </a:r>
            <a:r>
              <a:rPr lang="en-US" altLang="ja-JP" dirty="0"/>
              <a:t>10,</a:t>
            </a:r>
            <a:r>
              <a:rPr lang="ja-JP" altLang="en-US" dirty="0"/>
              <a:t> 標本サイズ</a:t>
            </a:r>
            <a:r>
              <a:rPr lang="en-US" altLang="ja-JP" dirty="0" err="1"/>
              <a:t>n</a:t>
            </a:r>
            <a:r>
              <a:rPr lang="en-US" altLang="ja-JP" baseline="-25000" dirty="0" err="1"/>
              <a:t>A</a:t>
            </a:r>
            <a:r>
              <a:rPr lang="en-US" altLang="ja-JP" dirty="0"/>
              <a:t>=</a:t>
            </a:r>
            <a:r>
              <a:rPr lang="en-US" altLang="ja-JP" dirty="0" err="1"/>
              <a:t>n</a:t>
            </a:r>
            <a:r>
              <a:rPr lang="en-US" altLang="ja-JP" baseline="-25000" dirty="0" err="1"/>
              <a:t>B</a:t>
            </a:r>
            <a:r>
              <a:rPr lang="en-US" altLang="ja-JP" dirty="0"/>
              <a:t>=20</a:t>
            </a:r>
            <a:r>
              <a:rPr lang="ja-JP" altLang="en-US" dirty="0"/>
              <a:t>のときの検出力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R</a:t>
            </a:r>
            <a:r>
              <a:rPr lang="ja-JP" altLang="en-US" dirty="0"/>
              <a:t>の</a:t>
            </a:r>
            <a:r>
              <a:rPr lang="ja-JP" altLang="en-US" dirty="0" smtClean="0"/>
              <a:t>関数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/>
              <a:t>&gt; </a:t>
            </a:r>
            <a:r>
              <a:rPr lang="en-US" altLang="ja-JP" dirty="0" err="1"/>
              <a:t>power.t.test</a:t>
            </a:r>
            <a:r>
              <a:rPr lang="en-US" altLang="ja-JP" dirty="0"/>
              <a:t>(n=20,delta=10,sd=15,sig.level=0.05,type="paired",</a:t>
            </a:r>
          </a:p>
          <a:p>
            <a:pPr marL="0" indent="0">
              <a:buNone/>
            </a:pPr>
            <a:r>
              <a:rPr lang="en-US" altLang="ja-JP" dirty="0"/>
              <a:t>+ alternative="</a:t>
            </a:r>
            <a:r>
              <a:rPr lang="en-US" altLang="ja-JP" dirty="0" err="1"/>
              <a:t>two.sided</a:t>
            </a:r>
            <a:r>
              <a:rPr lang="en-US" altLang="ja-JP" dirty="0"/>
              <a:t>")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957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対応のある２つの母平均に関する検定</a:t>
            </a:r>
            <a:r>
              <a:rPr lang="en-US" altLang="ja-JP" sz="3600" dirty="0"/>
              <a:t/>
            </a:r>
            <a:br>
              <a:rPr lang="en-US" altLang="ja-JP" sz="3600" dirty="0"/>
            </a:br>
            <a:r>
              <a:rPr lang="en-US" altLang="ja-JP" sz="3600" dirty="0"/>
              <a:t>t</a:t>
            </a:r>
            <a:r>
              <a:rPr lang="ja-JP" altLang="en-US" sz="3600" dirty="0"/>
              <a:t>検定</a:t>
            </a:r>
            <a:r>
              <a:rPr lang="en-US" altLang="ja-JP" sz="3600" dirty="0"/>
              <a:t>(</a:t>
            </a:r>
            <a:r>
              <a:rPr lang="ja-JP" altLang="en-US" sz="3600" dirty="0"/>
              <a:t>対応あり</a:t>
            </a:r>
            <a:r>
              <a:rPr lang="en-US" altLang="ja-JP" sz="3600" dirty="0"/>
              <a:t>)</a:t>
            </a:r>
            <a:r>
              <a:rPr lang="ja-JP" altLang="en-US" sz="3600" dirty="0" smtClean="0"/>
              <a:t>の例</a:t>
            </a:r>
            <a:r>
              <a:rPr lang="ja-JP" altLang="en-US" sz="3600" dirty="0"/>
              <a:t>数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884436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対応のあるデータにおける</a:t>
            </a:r>
            <a:r>
              <a:rPr lang="ja-JP" altLang="en-US" dirty="0" smtClean="0"/>
              <a:t>２つの母平均の差に関する</a:t>
            </a:r>
            <a:r>
              <a:rPr lang="ja-JP" altLang="en-US" dirty="0"/>
              <a:t>検定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sz="1800" dirty="0"/>
              <a:t>H</a:t>
            </a:r>
            <a:r>
              <a:rPr lang="en-US" altLang="ja-JP" sz="1800" baseline="-25000" dirty="0"/>
              <a:t>0</a:t>
            </a:r>
            <a:r>
              <a:rPr lang="ja-JP" altLang="en-US" sz="1800" dirty="0"/>
              <a:t>：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A</a:t>
            </a:r>
            <a:r>
              <a:rPr lang="en-US" altLang="ja-JP" sz="1800" dirty="0" smtClean="0"/>
              <a:t>=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B</a:t>
            </a:r>
            <a:endParaRPr lang="en-US" altLang="ja-JP" sz="1800" baseline="-25000" dirty="0"/>
          </a:p>
          <a:p>
            <a:pPr marL="0" indent="0">
              <a:buNone/>
            </a:pPr>
            <a:r>
              <a:rPr lang="en-US" altLang="ja-JP" sz="1800" dirty="0"/>
              <a:t>H</a:t>
            </a:r>
            <a:r>
              <a:rPr lang="en-US" altLang="ja-JP" sz="1800" baseline="-25000" dirty="0"/>
              <a:t>1</a:t>
            </a:r>
            <a:r>
              <a:rPr lang="ja-JP" altLang="en-US" sz="1800" dirty="0"/>
              <a:t>：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A</a:t>
            </a:r>
            <a:r>
              <a:rPr lang="ja-JP" altLang="en-US" sz="1800" dirty="0" smtClean="0"/>
              <a:t>≠</a:t>
            </a:r>
            <a:r>
              <a:rPr lang="en-US" altLang="ja-JP" sz="1800" dirty="0" err="1" smtClean="0"/>
              <a:t>μ</a:t>
            </a:r>
            <a:r>
              <a:rPr lang="en-US" altLang="ja-JP" sz="1800" baseline="-25000" dirty="0" err="1" smtClean="0"/>
              <a:t>B</a:t>
            </a:r>
            <a:endParaRPr lang="en-US" altLang="ja-JP" sz="1800" baseline="-25000" dirty="0"/>
          </a:p>
          <a:p>
            <a:pPr marL="0" indent="0">
              <a:buNone/>
            </a:pPr>
            <a:r>
              <a:rPr lang="ja-JP" altLang="en-US" sz="1800" dirty="0"/>
              <a:t>有意水準</a:t>
            </a:r>
            <a:r>
              <a:rPr lang="en-US" altLang="ja-JP" sz="1800" dirty="0"/>
              <a:t>α=0.05</a:t>
            </a:r>
          </a:p>
          <a:p>
            <a:pPr marL="0" indent="0">
              <a:buNone/>
            </a:pPr>
            <a:r>
              <a:rPr lang="ja-JP" altLang="en-US" dirty="0"/>
              <a:t>検出したい差を</a:t>
            </a:r>
            <a:r>
              <a:rPr lang="en-US" altLang="ja-JP" dirty="0" smtClean="0"/>
              <a:t>10,</a:t>
            </a:r>
            <a:r>
              <a:rPr lang="ja-JP" altLang="en-US" dirty="0" smtClean="0"/>
              <a:t>検出力を</a:t>
            </a:r>
            <a:r>
              <a:rPr lang="en-US" altLang="ja-JP" dirty="0" smtClean="0"/>
              <a:t>0.9</a:t>
            </a:r>
            <a:r>
              <a:rPr lang="ja-JP" altLang="en-US" dirty="0" smtClean="0"/>
              <a:t>としたいとき、</a:t>
            </a:r>
            <a:r>
              <a:rPr lang="ja-JP" altLang="en-US" dirty="0"/>
              <a:t>標本サイズ</a:t>
            </a:r>
            <a:r>
              <a:rPr lang="en-US" altLang="ja-JP" dirty="0"/>
              <a:t>n</a:t>
            </a:r>
            <a:r>
              <a:rPr lang="ja-JP" altLang="en-US" dirty="0"/>
              <a:t>はいくつ必要</a:t>
            </a:r>
            <a:r>
              <a:rPr lang="ja-JP" altLang="en-US" dirty="0" smtClean="0"/>
              <a:t>か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R</a:t>
            </a:r>
            <a:r>
              <a:rPr lang="ja-JP" altLang="en-US" dirty="0"/>
              <a:t>の</a:t>
            </a:r>
            <a:r>
              <a:rPr lang="ja-JP" altLang="en-US" dirty="0" smtClean="0"/>
              <a:t>関数</a:t>
            </a:r>
            <a:endParaRPr lang="en-US" altLang="ja-JP" dirty="0" smtClean="0"/>
          </a:p>
          <a:p>
            <a:r>
              <a:rPr lang="en-US" altLang="ja-JP" dirty="0"/>
              <a:t>&gt; </a:t>
            </a:r>
            <a:r>
              <a:rPr lang="en-US" altLang="ja-JP" dirty="0" err="1"/>
              <a:t>power.t.test</a:t>
            </a:r>
            <a:r>
              <a:rPr lang="en-US" altLang="ja-JP" dirty="0"/>
              <a:t>(delta=10,sd=15,sig.level = 0.05,power=0.9,type="paired",</a:t>
            </a:r>
          </a:p>
          <a:p>
            <a:r>
              <a:rPr lang="en-US" altLang="ja-JP" dirty="0"/>
              <a:t>+ alternative="</a:t>
            </a:r>
            <a:r>
              <a:rPr lang="en-US" altLang="ja-JP" dirty="0" err="1"/>
              <a:t>two.sided</a:t>
            </a:r>
            <a:r>
              <a:rPr lang="en-US" altLang="ja-JP" dirty="0"/>
              <a:t>")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815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一元配置分散分析の検出力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36044" y="1907760"/>
            <a:ext cx="8321041" cy="40233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ja-JP" altLang="en-US" sz="2900" dirty="0"/>
              <a:t>水準</a:t>
            </a:r>
            <a:r>
              <a:rPr lang="ja-JP" altLang="en-US" sz="2900" dirty="0" smtClean="0"/>
              <a:t>の</a:t>
            </a:r>
            <a:r>
              <a:rPr lang="ja-JP" altLang="en-US" sz="2900" dirty="0"/>
              <a:t>数</a:t>
            </a:r>
            <a:r>
              <a:rPr lang="ja-JP" altLang="en-US" sz="2900" dirty="0" smtClean="0"/>
              <a:t>が４、各水準の繰り返し数</a:t>
            </a:r>
            <a:r>
              <a:rPr lang="en-US" altLang="ja-JP" sz="2900" dirty="0" smtClean="0"/>
              <a:t>n</a:t>
            </a:r>
            <a:r>
              <a:rPr lang="ja-JP" altLang="en-US" sz="2900" dirty="0" smtClean="0"/>
              <a:t>を３とする一元配置分散分析を</a:t>
            </a:r>
            <a:endParaRPr lang="en-US" altLang="ja-JP" sz="2900" dirty="0" smtClean="0"/>
          </a:p>
          <a:p>
            <a:pPr marL="0" indent="0">
              <a:buNone/>
            </a:pPr>
            <a:r>
              <a:rPr lang="ja-JP" altLang="en-US" sz="2900" dirty="0" smtClean="0"/>
              <a:t>想定したとき群間変動が群内変動の２倍となったときの検出力</a:t>
            </a:r>
            <a:endParaRPr lang="en-US" altLang="ja-JP" sz="2900" dirty="0" smtClean="0"/>
          </a:p>
          <a:p>
            <a:pPr marL="0" indent="0">
              <a:buNone/>
            </a:pPr>
            <a:endParaRPr lang="en-US" altLang="ja-JP" sz="2900" dirty="0" smtClean="0"/>
          </a:p>
          <a:p>
            <a:pPr marL="0" indent="0">
              <a:buNone/>
            </a:pPr>
            <a:r>
              <a:rPr lang="en-US" altLang="ja-JP" sz="2900" dirty="0" smtClean="0"/>
              <a:t>R</a:t>
            </a:r>
            <a:r>
              <a:rPr lang="ja-JP" altLang="en-US" sz="2900" dirty="0"/>
              <a:t>の</a:t>
            </a:r>
            <a:r>
              <a:rPr lang="ja-JP" altLang="en-US" sz="2900" dirty="0" smtClean="0"/>
              <a:t>関数</a:t>
            </a:r>
            <a:endParaRPr lang="en-US" altLang="ja-JP" sz="2900" dirty="0" smtClean="0"/>
          </a:p>
          <a:p>
            <a:r>
              <a:rPr lang="en-US" altLang="ja-JP" sz="2600" dirty="0"/>
              <a:t>&gt; </a:t>
            </a:r>
            <a:r>
              <a:rPr lang="en-US" altLang="ja-JP" sz="2600" dirty="0" err="1"/>
              <a:t>power.anova.test</a:t>
            </a:r>
            <a:r>
              <a:rPr lang="en-US" altLang="ja-JP" sz="2600" dirty="0"/>
              <a:t>(groups=4,n=3,between.var=2,within.var=1,sig.level =0.05</a:t>
            </a:r>
            <a:r>
              <a:rPr lang="en-US" altLang="ja-JP" sz="2600" dirty="0" smtClean="0"/>
              <a:t>)</a:t>
            </a:r>
          </a:p>
          <a:p>
            <a:endParaRPr lang="en-US" altLang="ja-JP" dirty="0"/>
          </a:p>
          <a:p>
            <a:r>
              <a:rPr lang="ja-JP" altLang="en-US" sz="2600" dirty="0" smtClean="0"/>
              <a:t>引数はそれぞれ</a:t>
            </a:r>
            <a:endParaRPr lang="en-US" altLang="ja-JP" sz="2600" dirty="0" smtClean="0"/>
          </a:p>
          <a:p>
            <a:r>
              <a:rPr lang="ja-JP" altLang="en-US" sz="1700" dirty="0"/>
              <a:t>比較</a:t>
            </a:r>
            <a:r>
              <a:rPr lang="ja-JP" altLang="en-US" sz="1700" dirty="0" smtClean="0"/>
              <a:t>する</a:t>
            </a:r>
            <a:r>
              <a:rPr lang="ja-JP" altLang="en-US" sz="1700" dirty="0"/>
              <a:t>グループ</a:t>
            </a:r>
            <a:r>
              <a:rPr lang="ja-JP" altLang="en-US" sz="1700" dirty="0" smtClean="0"/>
              <a:t>の数</a:t>
            </a:r>
            <a:r>
              <a:rPr lang="en-US" altLang="ja-JP" sz="1700" dirty="0" smtClean="0"/>
              <a:t>,</a:t>
            </a:r>
            <a:r>
              <a:rPr lang="ja-JP" altLang="en-US" sz="1700" dirty="0" smtClean="0"/>
              <a:t>各グループの繰り返し数</a:t>
            </a:r>
            <a:r>
              <a:rPr lang="en-US" altLang="ja-JP" sz="1700" dirty="0"/>
              <a:t>,</a:t>
            </a:r>
            <a:r>
              <a:rPr lang="ja-JP" altLang="en-US" sz="1700" dirty="0" smtClean="0"/>
              <a:t>群間分析</a:t>
            </a:r>
            <a:r>
              <a:rPr lang="en-US" altLang="ja-JP" sz="1700" dirty="0"/>
              <a:t>,</a:t>
            </a:r>
            <a:r>
              <a:rPr lang="ja-JP" altLang="en-US" sz="1700" dirty="0" smtClean="0"/>
              <a:t>群内分析</a:t>
            </a:r>
            <a:r>
              <a:rPr lang="en-US" altLang="ja-JP" sz="1700" dirty="0"/>
              <a:t>,</a:t>
            </a:r>
            <a:r>
              <a:rPr lang="ja-JP" altLang="en-US" sz="1700" dirty="0" smtClean="0"/>
              <a:t>有意</a:t>
            </a:r>
            <a:r>
              <a:rPr lang="ja-JP" altLang="en-US" sz="1700" dirty="0"/>
              <a:t>水準</a:t>
            </a:r>
            <a:endParaRPr lang="en-US" altLang="ja-JP" sz="1700" dirty="0"/>
          </a:p>
          <a:p>
            <a:r>
              <a:rPr lang="en-US" altLang="ja-JP" dirty="0"/>
              <a:t/>
            </a:r>
            <a:br>
              <a:rPr lang="en-US" altLang="ja-JP" dirty="0"/>
            </a:b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6253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一元配置分散分析の例数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34339" y="1853972"/>
            <a:ext cx="8321041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400" dirty="0"/>
              <a:t>水準</a:t>
            </a:r>
            <a:r>
              <a:rPr lang="ja-JP" altLang="en-US" sz="2400" dirty="0" smtClean="0"/>
              <a:t>の</a:t>
            </a:r>
            <a:r>
              <a:rPr lang="ja-JP" altLang="en-US" sz="2400" dirty="0"/>
              <a:t>数</a:t>
            </a:r>
            <a:r>
              <a:rPr lang="ja-JP" altLang="en-US" sz="2400" dirty="0" smtClean="0"/>
              <a:t>が</a:t>
            </a:r>
            <a:r>
              <a:rPr lang="en-US" altLang="ja-JP" sz="2400" dirty="0" smtClean="0"/>
              <a:t>3</a:t>
            </a:r>
            <a:r>
              <a:rPr lang="ja-JP" altLang="en-US" sz="2400" dirty="0" err="1" smtClean="0"/>
              <a:t>、</a:t>
            </a:r>
            <a:r>
              <a:rPr lang="ja-JP" altLang="en-US" sz="2400" dirty="0" smtClean="0"/>
              <a:t>各水準の繰り返し数を</a:t>
            </a:r>
            <a:r>
              <a:rPr lang="en-US" altLang="ja-JP" sz="2400" dirty="0" smtClean="0"/>
              <a:t>n</a:t>
            </a:r>
            <a:r>
              <a:rPr lang="ja-JP" altLang="en-US" sz="2400" dirty="0" smtClean="0"/>
              <a:t>とする一元配置分散分析を想定したとき群間変動が群内変動の２倍となったときの検出力を</a:t>
            </a:r>
            <a:r>
              <a:rPr lang="en-US" altLang="ja-JP" sz="2400" dirty="0" smtClean="0"/>
              <a:t>0.9</a:t>
            </a:r>
            <a:r>
              <a:rPr lang="ja-JP" altLang="en-US" sz="2400" dirty="0" smtClean="0"/>
              <a:t>とするには繰り返し数</a:t>
            </a:r>
            <a:r>
              <a:rPr lang="en-US" altLang="ja-JP" sz="2400" dirty="0" smtClean="0"/>
              <a:t>n</a:t>
            </a:r>
            <a:r>
              <a:rPr lang="ja-JP" altLang="en-US" sz="2400" dirty="0" smtClean="0"/>
              <a:t>をいくつにする必要があるか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sz="2900" dirty="0" smtClean="0"/>
          </a:p>
          <a:p>
            <a:pPr marL="0" indent="0">
              <a:buNone/>
            </a:pPr>
            <a:r>
              <a:rPr lang="en-US" altLang="ja-JP" sz="2900" dirty="0" smtClean="0"/>
              <a:t>R</a:t>
            </a:r>
            <a:r>
              <a:rPr lang="ja-JP" altLang="en-US" sz="2900" dirty="0"/>
              <a:t>の</a:t>
            </a:r>
            <a:r>
              <a:rPr lang="ja-JP" altLang="en-US" sz="2900" dirty="0" smtClean="0"/>
              <a:t>関数</a:t>
            </a:r>
            <a:endParaRPr lang="en-US" altLang="ja-JP" sz="2900" dirty="0" smtClean="0"/>
          </a:p>
          <a:p>
            <a:pPr marL="0" indent="0">
              <a:buNone/>
            </a:pPr>
            <a:r>
              <a:rPr lang="en-US" altLang="ja-JP" dirty="0"/>
              <a:t>&gt; </a:t>
            </a:r>
            <a:r>
              <a:rPr lang="en-US" altLang="ja-JP" dirty="0" err="1"/>
              <a:t>power.anova.test</a:t>
            </a:r>
            <a:r>
              <a:rPr lang="en-US" altLang="ja-JP" dirty="0"/>
              <a:t>(groups=3,between.var=2,within.var=1,sig.level =0.05,</a:t>
            </a:r>
          </a:p>
          <a:p>
            <a:pPr marL="0" indent="0">
              <a:buNone/>
            </a:pPr>
            <a:r>
              <a:rPr lang="en-US" altLang="ja-JP" dirty="0"/>
              <a:t>+ power = 0.9)</a:t>
            </a:r>
            <a:br>
              <a:rPr lang="en-US" altLang="ja-JP" dirty="0"/>
            </a:b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191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 dirty="0" smtClean="0"/>
              <a:t>割合の</a:t>
            </a:r>
            <a:r>
              <a:rPr lang="ja-JP" altLang="en-US" sz="4000" dirty="0"/>
              <a:t>差</a:t>
            </a:r>
            <a:r>
              <a:rPr lang="ja-JP" altLang="en-US" sz="4000" dirty="0" smtClean="0"/>
              <a:t>に関する</a:t>
            </a:r>
            <a:r>
              <a:rPr lang="ja-JP" altLang="en-US" sz="4000" dirty="0"/>
              <a:t>検定</a:t>
            </a:r>
            <a:r>
              <a:rPr lang="ja-JP" altLang="en-US" sz="4000" dirty="0" smtClean="0"/>
              <a:t>の</a:t>
            </a:r>
            <a:r>
              <a:rPr lang="ja-JP" altLang="en-US" sz="4000" dirty="0"/>
              <a:t>出力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8065668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1800" dirty="0"/>
              <a:t>次</a:t>
            </a:r>
            <a:r>
              <a:rPr lang="ja-JP" altLang="en-US" sz="1800" dirty="0" smtClean="0"/>
              <a:t>のような２つのグループの割合の差に関する検定を想定する</a:t>
            </a:r>
            <a:endParaRPr lang="en-US" altLang="ja-JP" sz="1800" dirty="0" smtClean="0"/>
          </a:p>
          <a:p>
            <a:pPr marL="0" indent="0">
              <a:buNone/>
            </a:pPr>
            <a:r>
              <a:rPr lang="en-US" altLang="ja-JP" sz="1800" dirty="0" smtClean="0"/>
              <a:t>H</a:t>
            </a:r>
            <a:r>
              <a:rPr lang="en-US" altLang="ja-JP" sz="1800" baseline="-25000" dirty="0" smtClean="0"/>
              <a:t>0</a:t>
            </a:r>
            <a:r>
              <a:rPr lang="ja-JP" altLang="en-US" sz="1800" dirty="0" smtClean="0"/>
              <a:t>：</a:t>
            </a:r>
            <a:r>
              <a:rPr lang="en-US" altLang="ja-JP" sz="1800" dirty="0" smtClean="0"/>
              <a:t>π</a:t>
            </a:r>
            <a:r>
              <a:rPr lang="en-US" altLang="ja-JP" sz="1800" baseline="-25000" dirty="0" smtClean="0"/>
              <a:t>A=</a:t>
            </a:r>
            <a:r>
              <a:rPr lang="en-US" altLang="ja-JP" sz="1800" dirty="0" smtClean="0"/>
              <a:t>π</a:t>
            </a:r>
            <a:r>
              <a:rPr lang="en-US" altLang="ja-JP" sz="1800" baseline="-25000" dirty="0" smtClean="0"/>
              <a:t>B</a:t>
            </a:r>
            <a:endParaRPr lang="en-US" altLang="ja-JP" sz="1800" dirty="0"/>
          </a:p>
          <a:p>
            <a:pPr marL="0" indent="0">
              <a:buNone/>
            </a:pPr>
            <a:r>
              <a:rPr lang="en-US" altLang="ja-JP" sz="1800" dirty="0"/>
              <a:t>H</a:t>
            </a:r>
            <a:r>
              <a:rPr lang="en-US" altLang="ja-JP" sz="1800" baseline="-25000" dirty="0"/>
              <a:t>1</a:t>
            </a:r>
            <a:r>
              <a:rPr lang="ja-JP" altLang="en-US" sz="1800" dirty="0" smtClean="0"/>
              <a:t>：</a:t>
            </a:r>
            <a:r>
              <a:rPr lang="en-US" altLang="ja-JP" sz="1800" dirty="0" smtClean="0"/>
              <a:t>π</a:t>
            </a:r>
            <a:r>
              <a:rPr lang="en-US" altLang="ja-JP" sz="1800" baseline="-25000" dirty="0" smtClean="0"/>
              <a:t>A</a:t>
            </a:r>
            <a:r>
              <a:rPr lang="ja-JP" altLang="en-US" sz="1800" dirty="0"/>
              <a:t>≠</a:t>
            </a:r>
            <a:r>
              <a:rPr lang="en-US" altLang="ja-JP" sz="1800" dirty="0" smtClean="0"/>
              <a:t>π</a:t>
            </a:r>
            <a:r>
              <a:rPr lang="en-US" altLang="ja-JP" sz="1800" baseline="-25000" dirty="0" smtClean="0"/>
              <a:t>B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有意水準</a:t>
            </a:r>
            <a:r>
              <a:rPr lang="en-US" altLang="ja-JP" sz="1800" dirty="0"/>
              <a:t>α=0.05</a:t>
            </a:r>
          </a:p>
          <a:p>
            <a:pPr marL="0" indent="0">
              <a:buNone/>
            </a:pPr>
            <a:r>
              <a:rPr lang="en-US" altLang="ja-JP" dirty="0" smtClean="0"/>
              <a:t>πA</a:t>
            </a:r>
            <a:r>
              <a:rPr lang="ja-JP" altLang="en-US" dirty="0" smtClean="0"/>
              <a:t>が</a:t>
            </a:r>
            <a:r>
              <a:rPr lang="en-US" altLang="ja-JP" dirty="0" smtClean="0"/>
              <a:t>0.3,πB</a:t>
            </a:r>
            <a:r>
              <a:rPr lang="ja-JP" altLang="en-US" dirty="0" smtClean="0"/>
              <a:t>が</a:t>
            </a:r>
            <a:r>
              <a:rPr lang="en-US" altLang="ja-JP" dirty="0" smtClean="0"/>
              <a:t>0.5,</a:t>
            </a:r>
            <a:r>
              <a:rPr lang="ja-JP" altLang="en-US" dirty="0" smtClean="0"/>
              <a:t>各グループの標本サイズ</a:t>
            </a:r>
            <a:r>
              <a:rPr lang="en-US" altLang="ja-JP" dirty="0" err="1" smtClean="0"/>
              <a:t>n</a:t>
            </a:r>
            <a:r>
              <a:rPr lang="en-US" altLang="ja-JP" baseline="-25000" dirty="0" err="1" smtClean="0"/>
              <a:t>A</a:t>
            </a:r>
            <a:r>
              <a:rPr lang="en-US" altLang="ja-JP" dirty="0" smtClean="0"/>
              <a:t>=</a:t>
            </a:r>
            <a:r>
              <a:rPr lang="en-US" altLang="ja-JP" dirty="0" err="1" smtClean="0"/>
              <a:t>n</a:t>
            </a:r>
            <a:r>
              <a:rPr lang="en-US" altLang="ja-JP" baseline="-25000" dirty="0" err="1" smtClean="0"/>
              <a:t>B</a:t>
            </a:r>
            <a:r>
              <a:rPr lang="en-US" altLang="ja-JP" dirty="0" smtClean="0"/>
              <a:t>=50</a:t>
            </a:r>
            <a:r>
              <a:rPr lang="ja-JP" altLang="en-US" dirty="0" smtClean="0"/>
              <a:t>とするときの検出力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R</a:t>
            </a:r>
            <a:r>
              <a:rPr lang="ja-JP" altLang="en-US" dirty="0"/>
              <a:t>の</a:t>
            </a:r>
            <a:r>
              <a:rPr lang="ja-JP" altLang="en-US" dirty="0" smtClean="0"/>
              <a:t>関数</a:t>
            </a:r>
            <a:endParaRPr lang="en-US" altLang="ja-JP" dirty="0" smtClean="0"/>
          </a:p>
          <a:p>
            <a:pPr marL="0" indent="0">
              <a:buNone/>
            </a:pPr>
            <a:r>
              <a:rPr lang="en-US" altLang="ja-JP" dirty="0" smtClean="0"/>
              <a:t>&gt;</a:t>
            </a:r>
            <a:r>
              <a:rPr lang="en-US" altLang="ja-JP" dirty="0" err="1" smtClean="0"/>
              <a:t>power.prop.test</a:t>
            </a:r>
            <a:r>
              <a:rPr lang="en-US" altLang="ja-JP" dirty="0" smtClean="0"/>
              <a:t>(n=50,p1=0.3,p2=0.5,sig.level=0.05,alternative</a:t>
            </a:r>
            <a:r>
              <a:rPr lang="en-US" altLang="ja-JP" dirty="0"/>
              <a:t>="</a:t>
            </a:r>
            <a:r>
              <a:rPr lang="en-US" altLang="ja-JP" dirty="0" err="1"/>
              <a:t>two.sided</a:t>
            </a:r>
            <a:r>
              <a:rPr lang="en-US" altLang="ja-JP" dirty="0"/>
              <a:t>")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347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 dirty="0" smtClean="0"/>
              <a:t>割合の</a:t>
            </a:r>
            <a:r>
              <a:rPr lang="ja-JP" altLang="en-US" sz="4000" dirty="0"/>
              <a:t>差</a:t>
            </a:r>
            <a:r>
              <a:rPr lang="ja-JP" altLang="en-US" sz="4000" dirty="0" smtClean="0"/>
              <a:t>に関する</a:t>
            </a:r>
            <a:r>
              <a:rPr lang="ja-JP" altLang="en-US" sz="4000" dirty="0"/>
              <a:t>検定</a:t>
            </a:r>
            <a:r>
              <a:rPr lang="ja-JP" altLang="en-US" sz="4000" dirty="0" smtClean="0"/>
              <a:t>の例</a:t>
            </a:r>
            <a:r>
              <a:rPr lang="ja-JP" altLang="en-US" sz="4000" dirty="0"/>
              <a:t>数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8065668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1800" dirty="0"/>
              <a:t>次</a:t>
            </a:r>
            <a:r>
              <a:rPr lang="ja-JP" altLang="en-US" sz="1800" dirty="0" smtClean="0"/>
              <a:t>のような２つのグループの割合の差に関する検定を想定する</a:t>
            </a:r>
            <a:endParaRPr lang="en-US" altLang="ja-JP" sz="1800" dirty="0" smtClean="0"/>
          </a:p>
          <a:p>
            <a:pPr marL="0" indent="0">
              <a:buNone/>
            </a:pPr>
            <a:r>
              <a:rPr lang="en-US" altLang="ja-JP" sz="1800" dirty="0" smtClean="0"/>
              <a:t>H</a:t>
            </a:r>
            <a:r>
              <a:rPr lang="en-US" altLang="ja-JP" sz="1800" baseline="-25000" dirty="0" smtClean="0"/>
              <a:t>0</a:t>
            </a:r>
            <a:r>
              <a:rPr lang="ja-JP" altLang="en-US" sz="1800" dirty="0" smtClean="0"/>
              <a:t>：</a:t>
            </a:r>
            <a:r>
              <a:rPr lang="en-US" altLang="ja-JP" sz="1800" dirty="0" smtClean="0"/>
              <a:t>π</a:t>
            </a:r>
            <a:r>
              <a:rPr lang="en-US" altLang="ja-JP" sz="1800" baseline="-25000" dirty="0" smtClean="0"/>
              <a:t>A=</a:t>
            </a:r>
            <a:r>
              <a:rPr lang="en-US" altLang="ja-JP" sz="1800" dirty="0" smtClean="0"/>
              <a:t>π</a:t>
            </a:r>
            <a:r>
              <a:rPr lang="en-US" altLang="ja-JP" sz="1800" baseline="-25000" dirty="0" smtClean="0"/>
              <a:t>B</a:t>
            </a:r>
            <a:endParaRPr lang="en-US" altLang="ja-JP" sz="1800" dirty="0"/>
          </a:p>
          <a:p>
            <a:pPr marL="0" indent="0">
              <a:buNone/>
            </a:pPr>
            <a:r>
              <a:rPr lang="en-US" altLang="ja-JP" sz="1800" dirty="0"/>
              <a:t>H</a:t>
            </a:r>
            <a:r>
              <a:rPr lang="en-US" altLang="ja-JP" sz="1800" baseline="-25000" dirty="0"/>
              <a:t>1</a:t>
            </a:r>
            <a:r>
              <a:rPr lang="ja-JP" altLang="en-US" sz="1800" dirty="0" smtClean="0"/>
              <a:t>：</a:t>
            </a:r>
            <a:r>
              <a:rPr lang="en-US" altLang="ja-JP" sz="1800" dirty="0" smtClean="0"/>
              <a:t>π</a:t>
            </a:r>
            <a:r>
              <a:rPr lang="en-US" altLang="ja-JP" sz="1800" baseline="-25000" dirty="0" smtClean="0"/>
              <a:t>A</a:t>
            </a:r>
            <a:r>
              <a:rPr lang="ja-JP" altLang="en-US" sz="1800" dirty="0"/>
              <a:t>≠</a:t>
            </a:r>
            <a:r>
              <a:rPr lang="en-US" altLang="ja-JP" sz="1800" dirty="0" smtClean="0"/>
              <a:t>π</a:t>
            </a:r>
            <a:r>
              <a:rPr lang="en-US" altLang="ja-JP" sz="1800" baseline="-25000" dirty="0" smtClean="0"/>
              <a:t>B</a:t>
            </a:r>
            <a:endParaRPr lang="en-US" altLang="ja-JP" sz="1800" dirty="0"/>
          </a:p>
          <a:p>
            <a:pPr marL="0" indent="0">
              <a:buNone/>
            </a:pPr>
            <a:r>
              <a:rPr lang="ja-JP" altLang="en-US" sz="1800" dirty="0"/>
              <a:t>有意水準</a:t>
            </a:r>
            <a:r>
              <a:rPr lang="en-US" altLang="ja-JP" sz="1800" dirty="0"/>
              <a:t>α=0.05</a:t>
            </a:r>
          </a:p>
          <a:p>
            <a:pPr marL="0" indent="0">
              <a:buNone/>
            </a:pPr>
            <a:r>
              <a:rPr lang="en-US" altLang="ja-JP" dirty="0" smtClean="0"/>
              <a:t>πA</a:t>
            </a:r>
            <a:r>
              <a:rPr lang="ja-JP" altLang="en-US" dirty="0" smtClean="0"/>
              <a:t>が</a:t>
            </a:r>
            <a:r>
              <a:rPr lang="en-US" altLang="ja-JP" dirty="0" smtClean="0"/>
              <a:t>0.3,πB</a:t>
            </a:r>
            <a:r>
              <a:rPr lang="ja-JP" altLang="en-US" dirty="0" smtClean="0"/>
              <a:t>が</a:t>
            </a:r>
            <a:r>
              <a:rPr lang="en-US" altLang="ja-JP" dirty="0" smtClean="0"/>
              <a:t>0.5,</a:t>
            </a:r>
            <a:r>
              <a:rPr lang="ja-JP" altLang="en-US" dirty="0" smtClean="0"/>
              <a:t> 検出力を</a:t>
            </a:r>
            <a:r>
              <a:rPr lang="en-US" altLang="ja-JP" dirty="0" smtClean="0"/>
              <a:t>0.9</a:t>
            </a:r>
            <a:r>
              <a:rPr lang="ja-JP" altLang="en-US" dirty="0" smtClean="0"/>
              <a:t>とするには標本サイズ</a:t>
            </a:r>
            <a:r>
              <a:rPr lang="en-US" altLang="ja-JP" dirty="0" smtClean="0"/>
              <a:t>n</a:t>
            </a:r>
            <a:r>
              <a:rPr lang="ja-JP" altLang="en-US" dirty="0" smtClean="0"/>
              <a:t>はいくつか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 smtClean="0"/>
              <a:t>R</a:t>
            </a:r>
            <a:r>
              <a:rPr lang="ja-JP" altLang="en-US" dirty="0"/>
              <a:t>の</a:t>
            </a:r>
            <a:r>
              <a:rPr lang="ja-JP" altLang="en-US" dirty="0" smtClean="0"/>
              <a:t>関数</a:t>
            </a:r>
            <a:endParaRPr lang="en-US" altLang="ja-JP" dirty="0" smtClean="0"/>
          </a:p>
          <a:p>
            <a:r>
              <a:rPr lang="en-US" altLang="ja-JP" dirty="0"/>
              <a:t>&gt; </a:t>
            </a:r>
            <a:r>
              <a:rPr lang="en-US" altLang="ja-JP" dirty="0" err="1"/>
              <a:t>power.prop.test</a:t>
            </a:r>
            <a:r>
              <a:rPr lang="en-US" altLang="ja-JP" dirty="0"/>
              <a:t>(p1=0.3,p2=0.5,sig.level=0.05,power=0.9,</a:t>
            </a:r>
          </a:p>
          <a:p>
            <a:r>
              <a:rPr lang="en-US" altLang="ja-JP" dirty="0"/>
              <a:t>+ alternative = "</a:t>
            </a:r>
            <a:r>
              <a:rPr lang="en-US" altLang="ja-JP" dirty="0" err="1"/>
              <a:t>two.sided</a:t>
            </a:r>
            <a:r>
              <a:rPr lang="en-US" altLang="ja-JP" dirty="0"/>
              <a:t>")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8B03-3BBD-4181-8070-769C7EBB2BA3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4721963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暖かみのある青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</TotalTime>
  <Words>673</Words>
  <Application>Microsoft Office PowerPoint</Application>
  <PresentationFormat>画面に合わせる (4:3)</PresentationFormat>
  <Paragraphs>134</Paragraphs>
  <Slides>14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8" baseType="lpstr">
      <vt:lpstr>ＭＳ Ｐゴシック</vt:lpstr>
      <vt:lpstr>Calibri</vt:lpstr>
      <vt:lpstr>Calibri Light</vt:lpstr>
      <vt:lpstr>レトロスペクト</vt:lpstr>
      <vt:lpstr>Rによる 統計的検定と推定 -6章　検定の検出力-</vt:lpstr>
      <vt:lpstr>検出力とは</vt:lpstr>
      <vt:lpstr>母平均に関する検定 t検定の検出力</vt:lpstr>
      <vt:lpstr>母平均に関する検定 t検定の検出力</vt:lpstr>
      <vt:lpstr>母平均に関する検定 t検定の例数</vt:lpstr>
      <vt:lpstr>母平均に関する検定 t検定の例数</vt:lpstr>
      <vt:lpstr>２つの母平均に関する検定 t検定(対応なし)の検出力</vt:lpstr>
      <vt:lpstr>２つの母平均に関する検定 t検定(対応なし)の例数</vt:lpstr>
      <vt:lpstr>対応のある２つの母平均に関する検定 t検定(対応あり)の検出力</vt:lpstr>
      <vt:lpstr>対応のある２つの母平均に関する検定 t検定(対応あり)の例数</vt:lpstr>
      <vt:lpstr>一元配置分散分析の検出力</vt:lpstr>
      <vt:lpstr>一元配置分散分析の例数</vt:lpstr>
      <vt:lpstr>割合の差に関する検定の出力</vt:lpstr>
      <vt:lpstr>割合の差に関する検定の例数</vt:lpstr>
    </vt:vector>
  </TitlesOfParts>
  <Company>Center for Information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Rによる 統計的検定と推定 -6章　検定の検出力-</dc:title>
  <dc:creator>山﨑　大輝</dc:creator>
  <cp:lastModifiedBy>山﨑　大輝</cp:lastModifiedBy>
  <cp:revision>12</cp:revision>
  <dcterms:created xsi:type="dcterms:W3CDTF">2016-12-01T04:35:37Z</dcterms:created>
  <dcterms:modified xsi:type="dcterms:W3CDTF">2016-12-01T05:50:32Z</dcterms:modified>
</cp:coreProperties>
</file>