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5" r:id="rId16"/>
    <p:sldId id="274" r:id="rId17"/>
    <p:sldId id="271" r:id="rId18"/>
    <p:sldId id="272" r:id="rId19"/>
    <p:sldId id="273" r:id="rId20"/>
    <p:sldId id="276" r:id="rId21"/>
    <p:sldId id="277" r:id="rId22"/>
    <p:sldId id="278" r:id="rId2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151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AF77675-890B-4EBE-8394-8D6640126EF7}" type="datetimeFigureOut">
              <a:rPr kumimoji="1" lang="ja-JP" altLang="en-US" smtClean="0"/>
              <a:t>2013/11/30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B1BE1AB-F672-46E7-8448-D99493CA2EC8}" type="slidenum">
              <a:rPr kumimoji="1" lang="ja-JP" altLang="en-US" smtClean="0"/>
              <a:t>‹#›</a:t>
            </a:fld>
            <a:endParaRPr kumimoji="1" lang="ja-JP" alt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lvl2pPr marL="457200" indent="-182880">
              <a:buFont typeface="Arial" panose="020B0604020202020204" pitchFamily="34" charset="0"/>
              <a:buChar char="−"/>
              <a:defRPr sz="2400"/>
            </a:lvl2pPr>
            <a:lvl3pPr>
              <a:defRPr sz="2000"/>
            </a:lvl3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10"/>
          </p:nvPr>
        </p:nvSpPr>
        <p:spPr/>
        <p:txBody>
          <a:bodyPr/>
          <a:lstStyle/>
          <a:p>
            <a:fld id="{BAF77675-890B-4EBE-8394-8D6640126EF7}" type="datetimeFigureOut">
              <a:rPr kumimoji="1" lang="ja-JP" altLang="en-US" smtClean="0"/>
              <a:t>2013/11/30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B1BE1AB-F672-46E7-8448-D99493CA2EC8}"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AF77675-890B-4EBE-8394-8D6640126EF7}" type="datetimeFigureOut">
              <a:rPr kumimoji="1" lang="ja-JP" altLang="en-US" smtClean="0"/>
              <a:t>2013/11/30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B1BE1AB-F672-46E7-8448-D99493CA2EC8}" type="slidenum">
              <a:rPr kumimoji="1" lang="ja-JP" altLang="en-US" smtClean="0"/>
              <a:t>‹#›</a:t>
            </a:fld>
            <a:endParaRPr kumimoji="1" lang="ja-JP" alt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BAF77675-890B-4EBE-8394-8D6640126EF7}" type="datetimeFigureOut">
              <a:rPr kumimoji="1" lang="ja-JP" altLang="en-US" smtClean="0"/>
              <a:t>2013/11/30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B1BE1AB-F672-46E7-8448-D99493CA2EC8}"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AF77675-890B-4EBE-8394-8D6640126EF7}" type="datetimeFigureOut">
              <a:rPr kumimoji="1" lang="ja-JP" altLang="en-US" smtClean="0"/>
              <a:t>2013/11/30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B1BE1AB-F672-46E7-8448-D99493CA2EC8}" type="slidenum">
              <a:rPr kumimoji="1" lang="ja-JP" altLang="en-US" smtClean="0"/>
              <a:t>‹#›</a:t>
            </a:fld>
            <a:endParaRPr kumimoji="1" lang="ja-JP" alt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BAF77675-890B-4EBE-8394-8D6640126EF7}" type="datetimeFigureOut">
              <a:rPr kumimoji="1" lang="ja-JP" altLang="en-US" smtClean="0"/>
              <a:t>2013/11/30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B1BE1AB-F672-46E7-8448-D99493CA2EC8}"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F77675-890B-4EBE-8394-8D6640126EF7}" type="datetimeFigureOut">
              <a:rPr kumimoji="1" lang="ja-JP" altLang="en-US" smtClean="0"/>
              <a:t>2013/11/30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B1BE1AB-F672-46E7-8448-D99493CA2EC8}"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AF77675-890B-4EBE-8394-8D6640126EF7}" type="datetimeFigureOut">
              <a:rPr kumimoji="1" lang="ja-JP" altLang="en-US" smtClean="0"/>
              <a:t>2013/11/30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B1BE1AB-F672-46E7-8448-D99493CA2EC8}" type="slidenum">
              <a:rPr kumimoji="1" lang="ja-JP" altLang="en-US" smtClean="0"/>
              <a:t>‹#›</a:t>
            </a:fld>
            <a:endParaRPr kumimoji="1" lang="ja-JP" alt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AF77675-890B-4EBE-8394-8D6640126EF7}" type="datetimeFigureOut">
              <a:rPr kumimoji="1" lang="ja-JP" altLang="en-US" smtClean="0"/>
              <a:t>2013/11/30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B1BE1AB-F672-46E7-8448-D99493CA2EC8}"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AF77675-890B-4EBE-8394-8D6640126EF7}" type="datetimeFigureOut">
              <a:rPr kumimoji="1" lang="ja-JP" altLang="en-US" smtClean="0"/>
              <a:t>2013/11/30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B1BE1AB-F672-46E7-8448-D99493CA2EC8}"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AF77675-890B-4EBE-8394-8D6640126EF7}" type="datetimeFigureOut">
              <a:rPr kumimoji="1" lang="ja-JP" altLang="en-US" smtClean="0"/>
              <a:t>2013/11/30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B1BE1AB-F672-46E7-8448-D99493CA2EC8}"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BAF77675-890B-4EBE-8394-8D6640126EF7}" type="datetimeFigureOut">
              <a:rPr kumimoji="1" lang="ja-JP" altLang="en-US" smtClean="0"/>
              <a:t>2013/11/30</a:t>
            </a:fld>
            <a:endParaRPr kumimoji="1" lang="ja-JP" alt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B1BE1AB-F672-46E7-8448-D99493CA2EC8}"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kumimoji="1"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kumimoji="1"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kumimoji="1"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kumimoji="1"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kumimoji="1"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kumimoji="1"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sz="4800" dirty="0" smtClean="0"/>
              <a:t>不具合管理システム利用時の不具合修正プロセス改善の</a:t>
            </a:r>
            <a:r>
              <a:rPr lang="en-US" altLang="ja-JP" sz="4800" dirty="0" smtClean="0"/>
              <a:t/>
            </a:r>
            <a:br>
              <a:rPr lang="en-US" altLang="ja-JP" sz="4800" dirty="0" smtClean="0"/>
            </a:br>
            <a:r>
              <a:rPr lang="ja-JP" altLang="en-US" sz="4800" dirty="0" smtClean="0"/>
              <a:t>ための滞留時間分析手法</a:t>
            </a:r>
            <a:endParaRPr kumimoji="1" lang="ja-JP" altLang="en-US" sz="4800" dirty="0"/>
          </a:p>
        </p:txBody>
      </p:sp>
      <p:sp>
        <p:nvSpPr>
          <p:cNvPr id="3" name="サブタイトル 2"/>
          <p:cNvSpPr>
            <a:spLocks noGrp="1"/>
          </p:cNvSpPr>
          <p:nvPr>
            <p:ph type="subTitle" idx="1"/>
          </p:nvPr>
        </p:nvSpPr>
        <p:spPr>
          <a:xfrm>
            <a:off x="685800" y="3505200"/>
            <a:ext cx="7846640" cy="1752600"/>
          </a:xfrm>
        </p:spPr>
        <p:txBody>
          <a:bodyPr/>
          <a:lstStyle/>
          <a:p>
            <a:pPr algn="ctr"/>
            <a:r>
              <a:rPr kumimoji="1" lang="ja-JP" altLang="en-US" dirty="0" smtClean="0"/>
              <a:t>伊原　彰紀</a:t>
            </a:r>
            <a:r>
              <a:rPr kumimoji="1" lang="en-US" altLang="ja-JP" dirty="0" smtClean="0"/>
              <a:t>	</a:t>
            </a:r>
            <a:r>
              <a:rPr kumimoji="1" lang="ja-JP" altLang="en-US" dirty="0" smtClean="0"/>
              <a:t>大平　雅雄</a:t>
            </a:r>
            <a:r>
              <a:rPr kumimoji="1" lang="en-US" altLang="ja-JP" dirty="0" smtClean="0"/>
              <a:t>	</a:t>
            </a:r>
            <a:r>
              <a:rPr kumimoji="1" lang="ja-JP" altLang="en-US" dirty="0" smtClean="0"/>
              <a:t>松本　健一</a:t>
            </a:r>
            <a:endParaRPr kumimoji="1" lang="ja-JP" altLang="en-US" dirty="0"/>
          </a:p>
        </p:txBody>
      </p:sp>
      <p:pic>
        <p:nvPicPr>
          <p:cNvPr id="1026" name="Picture 2" descr="C:\Users\kyusuke\Desktop\情報システム演習2013\顔写真\ohira_masa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4077072"/>
            <a:ext cx="1453553" cy="160392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yusuke\Desktop\情報システム演習2013\顔写真\dsc_056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1045" y="4077072"/>
            <a:ext cx="1076456" cy="16039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kyusuke\Desktop\情報システム演習2013\顔写真\13_img_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4077072"/>
            <a:ext cx="1255738" cy="1582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299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滞留時間とは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滞留時間：</a:t>
            </a:r>
            <a:endParaRPr kumimoji="1" lang="en-US" altLang="ja-JP" dirty="0" smtClean="0"/>
          </a:p>
          <a:p>
            <a:pPr lvl="1"/>
            <a:r>
              <a:rPr kumimoji="1" lang="ja-JP" altLang="en-US" sz="2400" dirty="0" smtClean="0"/>
              <a:t>不具合が</a:t>
            </a:r>
            <a:r>
              <a:rPr kumimoji="1" lang="ja-JP" altLang="en-US" sz="2400" dirty="0" smtClean="0">
                <a:solidFill>
                  <a:srgbClr val="FF0000"/>
                </a:solidFill>
              </a:rPr>
              <a:t>報告</a:t>
            </a:r>
            <a:r>
              <a:rPr kumimoji="1" lang="ja-JP" altLang="en-US" sz="2400" dirty="0" smtClean="0"/>
              <a:t>されてから</a:t>
            </a:r>
            <a:r>
              <a:rPr kumimoji="1" lang="ja-JP" altLang="en-US" sz="2400" dirty="0" smtClean="0">
                <a:solidFill>
                  <a:srgbClr val="FF0000"/>
                </a:solidFill>
              </a:rPr>
              <a:t>修正が完了</a:t>
            </a:r>
            <a:r>
              <a:rPr kumimoji="1" lang="ja-JP" altLang="en-US" sz="2400" dirty="0" smtClean="0"/>
              <a:t>するまでの時間</a:t>
            </a:r>
            <a:endParaRPr kumimoji="1" lang="en-US" altLang="ja-JP" sz="2400" dirty="0" smtClean="0"/>
          </a:p>
          <a:p>
            <a:pPr marL="0" indent="0">
              <a:buNone/>
            </a:pPr>
            <a:endParaRPr kumimoji="1" lang="en-US" altLang="ja-JP" dirty="0" smtClean="0"/>
          </a:p>
          <a:p>
            <a:r>
              <a:rPr lang="ja-JP" altLang="en-US" dirty="0"/>
              <a:t>大量</a:t>
            </a:r>
            <a:r>
              <a:rPr lang="ja-JP" altLang="en-US" dirty="0" smtClean="0"/>
              <a:t>に報告された不具合に対応しなければならない現状では，</a:t>
            </a:r>
            <a:r>
              <a:rPr lang="ja-JP" altLang="en-US" dirty="0" smtClean="0">
                <a:solidFill>
                  <a:srgbClr val="FF0000"/>
                </a:solidFill>
              </a:rPr>
              <a:t>滞留時間がきわめて長く</a:t>
            </a:r>
            <a:r>
              <a:rPr lang="ja-JP" altLang="en-US" dirty="0" smtClean="0"/>
              <a:t>なってしまう</a:t>
            </a:r>
            <a:endParaRPr lang="en-US" altLang="ja-JP" dirty="0" smtClean="0"/>
          </a:p>
          <a:p>
            <a:endParaRPr kumimoji="1" lang="en-US" altLang="ja-JP" dirty="0"/>
          </a:p>
          <a:p>
            <a:r>
              <a:rPr lang="ja-JP" altLang="en-US" dirty="0" smtClean="0"/>
              <a:t>例：</a:t>
            </a:r>
            <a:endParaRPr lang="en-US" altLang="ja-JP" dirty="0" smtClean="0"/>
          </a:p>
          <a:p>
            <a:pPr lvl="1"/>
            <a:r>
              <a:rPr kumimoji="1" lang="en-US" altLang="ja-JP" dirty="0" smtClean="0"/>
              <a:t>Linux</a:t>
            </a:r>
            <a:r>
              <a:rPr kumimoji="1" lang="ja-JP" altLang="en-US" dirty="0" smtClean="0"/>
              <a:t>カーネルにおける不具合の残存時間は平均</a:t>
            </a:r>
            <a:r>
              <a:rPr kumimoji="1" lang="en-US" altLang="ja-JP" dirty="0" smtClean="0"/>
              <a:t>1.8</a:t>
            </a:r>
            <a:r>
              <a:rPr kumimoji="1" lang="ja-JP" altLang="en-US" dirty="0" smtClean="0"/>
              <a:t>年間</a:t>
            </a:r>
            <a:endParaRPr kumimoji="1" lang="ja-JP" altLang="en-US" dirty="0"/>
          </a:p>
        </p:txBody>
      </p:sp>
    </p:spTree>
    <p:extLst>
      <p:ext uri="{BB962C8B-B14F-4D97-AF65-F5344CB8AC3E}">
        <p14:creationId xmlns:p14="http://schemas.microsoft.com/office/powerpoint/2010/main" val="1251289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不具合修正のどの部分が</a:t>
            </a:r>
            <a:r>
              <a:rPr lang="ja-JP" altLang="en-US" dirty="0" smtClean="0"/>
              <a:t>ボトルネックとなっているのかを理解する必要がある</a:t>
            </a:r>
            <a:endParaRPr lang="en-US" altLang="ja-JP" dirty="0" smtClean="0"/>
          </a:p>
          <a:p>
            <a:endParaRPr kumimoji="1" lang="en-US" altLang="ja-JP" dirty="0"/>
          </a:p>
          <a:p>
            <a:r>
              <a:rPr lang="ja-JP" altLang="en-US" dirty="0" smtClean="0"/>
              <a:t>滞留時間を分析するための手法</a:t>
            </a:r>
            <a:endParaRPr lang="en-US" altLang="ja-JP" dirty="0" smtClean="0"/>
          </a:p>
          <a:p>
            <a:pPr lvl="1"/>
            <a:r>
              <a:rPr kumimoji="1" lang="ja-JP" altLang="en-US" dirty="0"/>
              <a:t>滞留時間</a:t>
            </a:r>
            <a:r>
              <a:rPr kumimoji="1" lang="ja-JP" altLang="en-US" dirty="0" smtClean="0"/>
              <a:t>を「</a:t>
            </a:r>
            <a:r>
              <a:rPr kumimoji="1" lang="ja-JP" altLang="en-US" dirty="0" smtClean="0">
                <a:solidFill>
                  <a:srgbClr val="FF0000"/>
                </a:solidFill>
              </a:rPr>
              <a:t>未対応時間</a:t>
            </a:r>
            <a:r>
              <a:rPr kumimoji="1" lang="ja-JP" altLang="en-US" dirty="0" smtClean="0"/>
              <a:t>」と「</a:t>
            </a:r>
            <a:r>
              <a:rPr kumimoji="1" lang="ja-JP" altLang="en-US" dirty="0" smtClean="0">
                <a:solidFill>
                  <a:srgbClr val="FF0000"/>
                </a:solidFill>
              </a:rPr>
              <a:t>修正時間</a:t>
            </a:r>
            <a:r>
              <a:rPr lang="ja-JP" altLang="en-US" dirty="0" smtClean="0"/>
              <a:t>」に分割し分析</a:t>
            </a:r>
            <a:endParaRPr lang="en-US" altLang="ja-JP" dirty="0" smtClean="0"/>
          </a:p>
          <a:p>
            <a:pPr lvl="1"/>
            <a:r>
              <a:rPr kumimoji="1" lang="ja-JP" altLang="en-US" dirty="0" smtClean="0"/>
              <a:t>不具合修正開始から完了までの「</a:t>
            </a:r>
            <a:r>
              <a:rPr kumimoji="1" lang="ja-JP" altLang="en-US" dirty="0" smtClean="0">
                <a:solidFill>
                  <a:srgbClr val="FF0000"/>
                </a:solidFill>
              </a:rPr>
              <a:t>修正時間</a:t>
            </a:r>
            <a:r>
              <a:rPr kumimoji="1" lang="ja-JP" altLang="en-US" dirty="0" smtClean="0"/>
              <a:t>」を</a:t>
            </a:r>
            <a:r>
              <a:rPr kumimoji="1" lang="ja-JP" altLang="en-US" dirty="0" smtClean="0">
                <a:solidFill>
                  <a:srgbClr val="FF0000"/>
                </a:solidFill>
              </a:rPr>
              <a:t>詳細</a:t>
            </a:r>
            <a:r>
              <a:rPr kumimoji="1" lang="ja-JP" altLang="en-US" dirty="0" smtClean="0"/>
              <a:t>に分析</a:t>
            </a:r>
            <a:endParaRPr kumimoji="1" lang="en-US" altLang="ja-JP" dirty="0" smtClean="0"/>
          </a:p>
          <a:p>
            <a:endParaRPr lang="en-US" altLang="ja-JP" dirty="0"/>
          </a:p>
          <a:p>
            <a:r>
              <a:rPr lang="en-US" altLang="ja-JP" dirty="0" smtClean="0"/>
              <a:t>Mozilla Firefox Project</a:t>
            </a:r>
            <a:r>
              <a:rPr lang="ja-JP" altLang="en-US" dirty="0" smtClean="0"/>
              <a:t>の不具合修正プロセスを対象としたケーススタディを行う</a:t>
            </a:r>
            <a:endParaRPr lang="en-US" altLang="ja-JP" dirty="0"/>
          </a:p>
        </p:txBody>
      </p:sp>
    </p:spTree>
    <p:extLst>
      <p:ext uri="{BB962C8B-B14F-4D97-AF65-F5344CB8AC3E}">
        <p14:creationId xmlns:p14="http://schemas.microsoft.com/office/powerpoint/2010/main" val="2328081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関連</a:t>
            </a:r>
            <a:r>
              <a:rPr lang="ja-JP" altLang="en-US" dirty="0" smtClean="0"/>
              <a:t>研究（１）</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不具合修正の問題点</a:t>
            </a:r>
            <a:endParaRPr kumimoji="1" lang="en-US" altLang="ja-JP" dirty="0" smtClean="0"/>
          </a:p>
          <a:p>
            <a:pPr lvl="1"/>
            <a:r>
              <a:rPr lang="en-US" altLang="ja-JP" dirty="0" smtClean="0"/>
              <a:t>Wang</a:t>
            </a:r>
            <a:r>
              <a:rPr lang="ja-JP" altLang="en-US" dirty="0" err="1" smtClean="0"/>
              <a:t>らは</a:t>
            </a:r>
            <a:r>
              <a:rPr lang="ja-JP" altLang="en-US" dirty="0" smtClean="0"/>
              <a:t>ソフトウェア中に存在している不具合の数や修正された障害の数などを指標として用いている</a:t>
            </a:r>
            <a:endParaRPr lang="en-US" altLang="ja-JP" dirty="0" smtClean="0"/>
          </a:p>
          <a:p>
            <a:pPr lvl="1"/>
            <a:endParaRPr lang="en-US" altLang="ja-JP" dirty="0" smtClean="0"/>
          </a:p>
          <a:p>
            <a:pPr lvl="1"/>
            <a:r>
              <a:rPr kumimoji="1" lang="en-US" altLang="ja-JP" dirty="0" smtClean="0"/>
              <a:t>Wang</a:t>
            </a:r>
            <a:r>
              <a:rPr kumimoji="1" lang="ja-JP" altLang="en-US" dirty="0" err="1" smtClean="0"/>
              <a:t>らの</a:t>
            </a:r>
            <a:r>
              <a:rPr kumimoji="1" lang="ja-JP" altLang="en-US" dirty="0" smtClean="0"/>
              <a:t>分析の結果</a:t>
            </a:r>
            <a:endParaRPr kumimoji="1" lang="en-US" altLang="ja-JP" dirty="0" smtClean="0"/>
          </a:p>
          <a:p>
            <a:pPr lvl="2"/>
            <a:r>
              <a:rPr kumimoji="1" lang="ja-JP" altLang="en-US" dirty="0" smtClean="0"/>
              <a:t>不具合の修正開始までに相当な時間がかかっている</a:t>
            </a:r>
            <a:endParaRPr kumimoji="1" lang="en-US" altLang="ja-JP" dirty="0" smtClean="0"/>
          </a:p>
          <a:p>
            <a:pPr lvl="2"/>
            <a:r>
              <a:rPr kumimoji="1" lang="ja-JP" altLang="en-US" dirty="0" smtClean="0"/>
              <a:t>どれくらいの時間を要しているかについては明らかにしていない</a:t>
            </a:r>
            <a:endParaRPr kumimoji="1" lang="en-US" altLang="ja-JP" dirty="0" smtClean="0"/>
          </a:p>
          <a:p>
            <a:pPr lvl="1"/>
            <a:endParaRPr lang="en-US" altLang="ja-JP" dirty="0"/>
          </a:p>
          <a:p>
            <a:pPr lvl="1"/>
            <a:r>
              <a:rPr kumimoji="1" lang="ja-JP" altLang="en-US" dirty="0" smtClean="0"/>
              <a:t>本研究では</a:t>
            </a:r>
            <a:endParaRPr kumimoji="1" lang="en-US" altLang="ja-JP" dirty="0" smtClean="0"/>
          </a:p>
          <a:p>
            <a:pPr lvl="2"/>
            <a:r>
              <a:rPr lang="ja-JP" altLang="en-US" dirty="0"/>
              <a:t>不具合</a:t>
            </a:r>
            <a:r>
              <a:rPr lang="ja-JP" altLang="en-US" dirty="0" smtClean="0"/>
              <a:t>の</a:t>
            </a:r>
            <a:r>
              <a:rPr lang="ja-JP" altLang="en-US" dirty="0" smtClean="0">
                <a:solidFill>
                  <a:srgbClr val="FF0000"/>
                </a:solidFill>
              </a:rPr>
              <a:t>修正開始まで</a:t>
            </a:r>
            <a:r>
              <a:rPr lang="ja-JP" altLang="en-US" dirty="0" smtClean="0"/>
              <a:t>にどれくらいの時間をようしているのか</a:t>
            </a:r>
            <a:endParaRPr lang="en-US" altLang="ja-JP" dirty="0" smtClean="0"/>
          </a:p>
          <a:p>
            <a:pPr lvl="2"/>
            <a:r>
              <a:rPr kumimoji="1" lang="ja-JP" altLang="en-US" dirty="0">
                <a:solidFill>
                  <a:srgbClr val="FF0000"/>
                </a:solidFill>
              </a:rPr>
              <a:t>修正開始</a:t>
            </a:r>
            <a:r>
              <a:rPr kumimoji="1" lang="ja-JP" altLang="en-US" dirty="0" smtClean="0">
                <a:solidFill>
                  <a:srgbClr val="FF0000"/>
                </a:solidFill>
              </a:rPr>
              <a:t>から完了まで</a:t>
            </a:r>
            <a:r>
              <a:rPr kumimoji="1" lang="ja-JP" altLang="en-US" dirty="0" smtClean="0"/>
              <a:t>にどれくらいの時間を要しているのか</a:t>
            </a:r>
            <a:endParaRPr kumimoji="1" lang="ja-JP" altLang="en-US" dirty="0"/>
          </a:p>
        </p:txBody>
      </p:sp>
    </p:spTree>
    <p:extLst>
      <p:ext uri="{BB962C8B-B14F-4D97-AF65-F5344CB8AC3E}">
        <p14:creationId xmlns:p14="http://schemas.microsoft.com/office/powerpoint/2010/main" val="1313050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関連研究（２）</a:t>
            </a:r>
            <a:endParaRPr kumimoji="1" lang="ja-JP" altLang="en-US" dirty="0"/>
          </a:p>
        </p:txBody>
      </p:sp>
      <p:sp>
        <p:nvSpPr>
          <p:cNvPr id="3" name="コンテンツ プレースホルダー 2"/>
          <p:cNvSpPr>
            <a:spLocks noGrp="1"/>
          </p:cNvSpPr>
          <p:nvPr>
            <p:ph idx="1"/>
          </p:nvPr>
        </p:nvSpPr>
        <p:spPr>
          <a:xfrm>
            <a:off x="457200" y="1600200"/>
            <a:ext cx="8229600" cy="5069160"/>
          </a:xfrm>
        </p:spPr>
        <p:txBody>
          <a:bodyPr>
            <a:normAutofit lnSpcReduction="10000"/>
          </a:bodyPr>
          <a:lstStyle/>
          <a:p>
            <a:r>
              <a:rPr kumimoji="1" lang="en-US" altLang="ja-JP" dirty="0" smtClean="0"/>
              <a:t>OSS</a:t>
            </a:r>
            <a:r>
              <a:rPr kumimoji="1" lang="ja-JP" altLang="en-US" dirty="0" smtClean="0"/>
              <a:t>開発における不具合の滞留時間</a:t>
            </a:r>
            <a:endParaRPr kumimoji="1" lang="en-US" altLang="ja-JP" dirty="0" smtClean="0"/>
          </a:p>
          <a:p>
            <a:pPr lvl="1"/>
            <a:r>
              <a:rPr lang="en-US" altLang="ja-JP" dirty="0" err="1" smtClean="0"/>
              <a:t>Mockus</a:t>
            </a:r>
            <a:r>
              <a:rPr lang="ja-JP" altLang="en-US" dirty="0" err="1" smtClean="0"/>
              <a:t>らの</a:t>
            </a:r>
            <a:r>
              <a:rPr lang="en-US" altLang="ja-JP" dirty="0" smtClean="0"/>
              <a:t>OSS</a:t>
            </a:r>
            <a:r>
              <a:rPr lang="ja-JP" altLang="en-US" dirty="0" smtClean="0"/>
              <a:t>開発が成功する理由の調査</a:t>
            </a:r>
            <a:endParaRPr lang="en-US" altLang="ja-JP" dirty="0" smtClean="0"/>
          </a:p>
          <a:p>
            <a:pPr lvl="2"/>
            <a:r>
              <a:rPr kumimoji="1" lang="ja-JP" altLang="en-US" dirty="0" smtClean="0"/>
              <a:t>広い範囲で利用されている機能を持つモジュールに存在する不具合の滞留時間は短い</a:t>
            </a:r>
            <a:endParaRPr kumimoji="1" lang="en-US" altLang="ja-JP" dirty="0" smtClean="0"/>
          </a:p>
          <a:p>
            <a:pPr lvl="2"/>
            <a:endParaRPr kumimoji="1" lang="en-US" altLang="ja-JP" dirty="0" smtClean="0"/>
          </a:p>
          <a:p>
            <a:pPr lvl="1"/>
            <a:r>
              <a:rPr lang="en-US" altLang="ja-JP" dirty="0" err="1" smtClean="0"/>
              <a:t>Herraiz</a:t>
            </a:r>
            <a:r>
              <a:rPr lang="ja-JP" altLang="en-US" dirty="0" err="1" smtClean="0"/>
              <a:t>らは</a:t>
            </a:r>
            <a:r>
              <a:rPr lang="ja-JP" altLang="en-US" dirty="0" smtClean="0"/>
              <a:t>重要度の段階が複雑であることが問題</a:t>
            </a:r>
            <a:endParaRPr lang="en-US" altLang="ja-JP" dirty="0" smtClean="0"/>
          </a:p>
          <a:p>
            <a:pPr lvl="2"/>
            <a:r>
              <a:rPr kumimoji="1" lang="ja-JP" altLang="en-US" dirty="0" smtClean="0"/>
              <a:t>重要度が高い不具合は低い不具合に比べて滞留時間が短い</a:t>
            </a:r>
            <a:endParaRPr kumimoji="1" lang="en-US" altLang="ja-JP" dirty="0" smtClean="0"/>
          </a:p>
          <a:p>
            <a:pPr lvl="2"/>
            <a:endParaRPr lang="en-US" altLang="ja-JP" dirty="0"/>
          </a:p>
          <a:p>
            <a:pPr lvl="1"/>
            <a:r>
              <a:rPr kumimoji="1" lang="ja-JP" altLang="en-US" dirty="0" smtClean="0"/>
              <a:t>不具合の修正プロセスのどの部分で時間を要しているかを明らかにすることが必要</a:t>
            </a:r>
            <a:endParaRPr kumimoji="1" lang="en-US" altLang="ja-JP" dirty="0" smtClean="0"/>
          </a:p>
          <a:p>
            <a:pPr lvl="1"/>
            <a:endParaRPr lang="en-US" altLang="ja-JP" dirty="0"/>
          </a:p>
          <a:p>
            <a:pPr lvl="1"/>
            <a:r>
              <a:rPr lang="ja-JP" altLang="en-US" dirty="0" smtClean="0"/>
              <a:t>本研究では</a:t>
            </a:r>
            <a:endParaRPr lang="en-US" altLang="ja-JP" dirty="0" smtClean="0"/>
          </a:p>
          <a:p>
            <a:pPr lvl="2"/>
            <a:r>
              <a:rPr lang="ja-JP" altLang="en-US" dirty="0" smtClean="0"/>
              <a:t>修正</a:t>
            </a:r>
            <a:r>
              <a:rPr kumimoji="1" lang="ja-JP" altLang="en-US" dirty="0" smtClean="0"/>
              <a:t>プロセスを細かく分割することでボトルネックとなる部分を抽出</a:t>
            </a:r>
            <a:endParaRPr kumimoji="1" lang="en-US" altLang="ja-JP" dirty="0" smtClean="0"/>
          </a:p>
        </p:txBody>
      </p:sp>
    </p:spTree>
    <p:extLst>
      <p:ext uri="{BB962C8B-B14F-4D97-AF65-F5344CB8AC3E}">
        <p14:creationId xmlns:p14="http://schemas.microsoft.com/office/powerpoint/2010/main" val="3038533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不具合管理システムの修正プロセス</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189313180"/>
              </p:ext>
            </p:extLst>
          </p:nvPr>
        </p:nvGraphicFramePr>
        <p:xfrm>
          <a:off x="457200" y="1600200"/>
          <a:ext cx="8229600" cy="2966720"/>
        </p:xfrm>
        <a:graphic>
          <a:graphicData uri="http://schemas.openxmlformats.org/drawingml/2006/table">
            <a:tbl>
              <a:tblPr firstRow="1" bandRow="1">
                <a:tableStyleId>{5C22544A-7EE6-4342-B048-85BDC9FD1C3A}</a:tableStyleId>
              </a:tblPr>
              <a:tblGrid>
                <a:gridCol w="2170584"/>
                <a:gridCol w="6059016"/>
              </a:tblGrid>
              <a:tr h="370840">
                <a:tc>
                  <a:txBody>
                    <a:bodyPr/>
                    <a:lstStyle/>
                    <a:p>
                      <a:r>
                        <a:rPr kumimoji="1" lang="ja-JP" altLang="en-US" dirty="0" smtClean="0"/>
                        <a:t>状態</a:t>
                      </a:r>
                      <a:endParaRPr kumimoji="1" lang="ja-JP" altLang="en-US" dirty="0"/>
                    </a:p>
                  </a:txBody>
                  <a:tcPr/>
                </a:tc>
                <a:tc>
                  <a:txBody>
                    <a:bodyPr/>
                    <a:lstStyle/>
                    <a:p>
                      <a:r>
                        <a:rPr kumimoji="1" lang="ja-JP" altLang="en-US" dirty="0" smtClean="0"/>
                        <a:t>詳細</a:t>
                      </a:r>
                      <a:endParaRPr kumimoji="1" lang="ja-JP" altLang="en-US" dirty="0"/>
                    </a:p>
                  </a:txBody>
                  <a:tcPr/>
                </a:tc>
              </a:tr>
              <a:tr h="370840">
                <a:tc>
                  <a:txBody>
                    <a:bodyPr/>
                    <a:lstStyle/>
                    <a:p>
                      <a:r>
                        <a:rPr kumimoji="1" lang="ja-JP" altLang="en-US" dirty="0" smtClean="0"/>
                        <a:t>不具合報告</a:t>
                      </a:r>
                      <a:endParaRPr kumimoji="1" lang="ja-JP" altLang="en-US" dirty="0"/>
                    </a:p>
                  </a:txBody>
                  <a:tcPr/>
                </a:tc>
                <a:tc>
                  <a:txBody>
                    <a:bodyPr/>
                    <a:lstStyle/>
                    <a:p>
                      <a:r>
                        <a:rPr kumimoji="1" lang="ja-JP" altLang="en-US" dirty="0" smtClean="0"/>
                        <a:t>不具合管理システムに不具合の詳細を報告する</a:t>
                      </a:r>
                      <a:endParaRPr kumimoji="1" lang="ja-JP" altLang="en-US" dirty="0"/>
                    </a:p>
                  </a:txBody>
                  <a:tcPr/>
                </a:tc>
              </a:tr>
              <a:tr h="370840">
                <a:tc>
                  <a:txBody>
                    <a:bodyPr/>
                    <a:lstStyle/>
                    <a:p>
                      <a:r>
                        <a:rPr kumimoji="1" lang="ja-JP" altLang="en-US" dirty="0" smtClean="0"/>
                        <a:t>未承認不具合登録</a:t>
                      </a:r>
                      <a:endParaRPr kumimoji="1" lang="ja-JP" altLang="en-US" dirty="0"/>
                    </a:p>
                  </a:txBody>
                  <a:tcPr/>
                </a:tc>
                <a:tc>
                  <a:txBody>
                    <a:bodyPr/>
                    <a:lstStyle/>
                    <a:p>
                      <a:r>
                        <a:rPr kumimoji="1" lang="ja-JP" altLang="en-US" dirty="0" smtClean="0"/>
                        <a:t>不具合管理システムに不具合の詳細を登録する</a:t>
                      </a:r>
                      <a:endParaRPr kumimoji="1" lang="ja-JP" altLang="en-US" dirty="0"/>
                    </a:p>
                  </a:txBody>
                  <a:tcPr/>
                </a:tc>
              </a:tr>
              <a:tr h="370840">
                <a:tc>
                  <a:txBody>
                    <a:bodyPr/>
                    <a:lstStyle/>
                    <a:p>
                      <a:r>
                        <a:rPr kumimoji="1" lang="ja-JP" altLang="en-US" dirty="0" smtClean="0"/>
                        <a:t>不具合承認</a:t>
                      </a:r>
                      <a:endParaRPr kumimoji="1" lang="ja-JP" altLang="en-US" dirty="0"/>
                    </a:p>
                  </a:txBody>
                  <a:tcPr/>
                </a:tc>
                <a:tc>
                  <a:txBody>
                    <a:bodyPr/>
                    <a:lstStyle/>
                    <a:p>
                      <a:r>
                        <a:rPr kumimoji="1" lang="ja-JP" altLang="en-US" dirty="0" smtClean="0"/>
                        <a:t>不具合であることを承認する</a:t>
                      </a:r>
                      <a:endParaRPr kumimoji="1" lang="ja-JP" altLang="en-US" dirty="0"/>
                    </a:p>
                  </a:txBody>
                  <a:tcPr/>
                </a:tc>
              </a:tr>
              <a:tr h="370840">
                <a:tc>
                  <a:txBody>
                    <a:bodyPr/>
                    <a:lstStyle/>
                    <a:p>
                      <a:r>
                        <a:rPr kumimoji="1" lang="ja-JP" altLang="en-US" dirty="0" smtClean="0"/>
                        <a:t>修正担当者決定</a:t>
                      </a:r>
                      <a:endParaRPr kumimoji="1" lang="ja-JP" altLang="en-US" dirty="0"/>
                    </a:p>
                  </a:txBody>
                  <a:tcPr/>
                </a:tc>
                <a:tc>
                  <a:txBody>
                    <a:bodyPr/>
                    <a:lstStyle/>
                    <a:p>
                      <a:r>
                        <a:rPr kumimoji="1" lang="ja-JP" altLang="en-US" dirty="0" smtClean="0"/>
                        <a:t>修正の担当者が決定し，修正が開始される</a:t>
                      </a:r>
                      <a:endParaRPr kumimoji="1" lang="ja-JP" altLang="en-US" dirty="0"/>
                    </a:p>
                  </a:txBody>
                  <a:tcPr/>
                </a:tc>
              </a:tr>
              <a:tr h="370840">
                <a:tc>
                  <a:txBody>
                    <a:bodyPr/>
                    <a:lstStyle/>
                    <a:p>
                      <a:r>
                        <a:rPr kumimoji="1" lang="ja-JP" altLang="en-US" dirty="0" smtClean="0"/>
                        <a:t>不具合解決</a:t>
                      </a:r>
                      <a:endParaRPr kumimoji="1" lang="ja-JP" altLang="en-US" dirty="0"/>
                    </a:p>
                  </a:txBody>
                  <a:tcPr/>
                </a:tc>
                <a:tc>
                  <a:txBody>
                    <a:bodyPr/>
                    <a:lstStyle/>
                    <a:p>
                      <a:r>
                        <a:rPr kumimoji="1" lang="ja-JP" altLang="en-US" dirty="0" smtClean="0"/>
                        <a:t>不具合の修正が完了する</a:t>
                      </a:r>
                      <a:endParaRPr kumimoji="1" lang="ja-JP" altLang="en-US" dirty="0"/>
                    </a:p>
                  </a:txBody>
                  <a:tcPr/>
                </a:tc>
              </a:tr>
              <a:tr h="370840">
                <a:tc>
                  <a:txBody>
                    <a:bodyPr/>
                    <a:lstStyle/>
                    <a:p>
                      <a:r>
                        <a:rPr kumimoji="1" lang="ja-JP" altLang="en-US" dirty="0" smtClean="0"/>
                        <a:t>再修正決定</a:t>
                      </a:r>
                      <a:endParaRPr kumimoji="1" lang="ja-JP" altLang="en-US" dirty="0"/>
                    </a:p>
                  </a:txBody>
                  <a:tcPr/>
                </a:tc>
                <a:tc>
                  <a:txBody>
                    <a:bodyPr/>
                    <a:lstStyle/>
                    <a:p>
                      <a:r>
                        <a:rPr kumimoji="1" lang="ja-JP" altLang="en-US" dirty="0" smtClean="0"/>
                        <a:t>不具合が十分に修正されず，再修正を決定する</a:t>
                      </a:r>
                      <a:endParaRPr kumimoji="1" lang="ja-JP" altLang="en-US" dirty="0"/>
                    </a:p>
                  </a:txBody>
                  <a:tcPr/>
                </a:tc>
              </a:tr>
              <a:tr h="370840">
                <a:tc>
                  <a:txBody>
                    <a:bodyPr/>
                    <a:lstStyle/>
                    <a:p>
                      <a:r>
                        <a:rPr kumimoji="1" lang="ja-JP" altLang="en-US" dirty="0" smtClean="0"/>
                        <a:t>修正確認</a:t>
                      </a:r>
                      <a:endParaRPr kumimoji="1" lang="ja-JP" altLang="en-US" dirty="0"/>
                    </a:p>
                  </a:txBody>
                  <a:tcPr/>
                </a:tc>
                <a:tc>
                  <a:txBody>
                    <a:bodyPr/>
                    <a:lstStyle/>
                    <a:p>
                      <a:r>
                        <a:rPr kumimoji="1" lang="ja-JP" altLang="en-US" dirty="0" smtClean="0"/>
                        <a:t>不具合が修正されたかを検証する</a:t>
                      </a:r>
                      <a:endParaRPr kumimoji="1" lang="ja-JP" altLang="en-US" dirty="0"/>
                    </a:p>
                  </a:txBody>
                  <a:tcPr/>
                </a:tc>
              </a:tr>
            </a:tbl>
          </a:graphicData>
        </a:graphic>
      </p:graphicFrame>
    </p:spTree>
    <p:extLst>
      <p:ext uri="{BB962C8B-B14F-4D97-AF65-F5344CB8AC3E}">
        <p14:creationId xmlns:p14="http://schemas.microsoft.com/office/powerpoint/2010/main" val="1386843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未対応時間と修正時間</a:t>
            </a:r>
            <a:endParaRPr kumimoji="1" lang="ja-JP" altLang="en-US" dirty="0"/>
          </a:p>
        </p:txBody>
      </p:sp>
      <p:sp>
        <p:nvSpPr>
          <p:cNvPr id="3" name="コンテンツ プレースホルダー 2"/>
          <p:cNvSpPr>
            <a:spLocks noGrp="1"/>
          </p:cNvSpPr>
          <p:nvPr>
            <p:ph idx="1"/>
          </p:nvPr>
        </p:nvSpPr>
        <p:spPr>
          <a:xfrm>
            <a:off x="457200" y="4696544"/>
            <a:ext cx="8229600" cy="1756792"/>
          </a:xfrm>
        </p:spPr>
        <p:txBody>
          <a:bodyPr/>
          <a:lstStyle/>
          <a:p>
            <a:r>
              <a:rPr kumimoji="1" lang="ja-JP" altLang="en-US" dirty="0" smtClean="0"/>
              <a:t>滞留時間を大きく二つに分類する</a:t>
            </a:r>
            <a:endParaRPr kumimoji="1" lang="en-US" altLang="ja-JP" dirty="0" smtClean="0"/>
          </a:p>
          <a:p>
            <a:r>
              <a:rPr lang="ja-JP" altLang="en-US" dirty="0"/>
              <a:t>修正開始時刻</a:t>
            </a:r>
            <a:endParaRPr kumimoji="1" lang="en-US" altLang="ja-JP" dirty="0" smtClean="0"/>
          </a:p>
          <a:p>
            <a:pPr lvl="1"/>
            <a:r>
              <a:rPr lang="ja-JP" altLang="en-US" dirty="0" smtClean="0"/>
              <a:t>不具合報告後，最初にコメントが投稿された時刻</a:t>
            </a:r>
            <a:endParaRPr kumimoji="1" lang="en-US" altLang="ja-JP" dirty="0" smtClean="0"/>
          </a:p>
        </p:txBody>
      </p:sp>
      <p:pic>
        <p:nvPicPr>
          <p:cNvPr id="2050" name="Picture 2" descr="C:\Users\kyusuke\Desktop\情報システム演習2013\第7回資料\IMG_073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628800"/>
            <a:ext cx="7992888" cy="2677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297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修正時間</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修正時間の中でどの部分に時間を要しているか知るために</a:t>
            </a:r>
            <a:endParaRPr kumimoji="1" lang="en-US" altLang="ja-JP" dirty="0" smtClean="0"/>
          </a:p>
          <a:p>
            <a:pPr lvl="1"/>
            <a:r>
              <a:rPr lang="ja-JP" altLang="en-US" dirty="0"/>
              <a:t>ある状態</a:t>
            </a:r>
            <a:r>
              <a:rPr lang="ja-JP" altLang="en-US" dirty="0" smtClean="0"/>
              <a:t>からある状態へ</a:t>
            </a:r>
            <a:r>
              <a:rPr lang="ja-JP" altLang="en-US" dirty="0" smtClean="0">
                <a:solidFill>
                  <a:srgbClr val="FF0000"/>
                </a:solidFill>
              </a:rPr>
              <a:t>遷移するのにかかる時間</a:t>
            </a:r>
            <a:r>
              <a:rPr lang="ja-JP" altLang="en-US" dirty="0" smtClean="0"/>
              <a:t>を分析</a:t>
            </a:r>
            <a:endParaRPr lang="en-US" altLang="ja-JP" dirty="0" smtClean="0"/>
          </a:p>
          <a:p>
            <a:pPr marL="274320" lvl="1" indent="0">
              <a:buNone/>
            </a:pPr>
            <a:endParaRPr lang="en-US" altLang="ja-JP" dirty="0" smtClean="0"/>
          </a:p>
          <a:p>
            <a:pPr marL="274320" lvl="1" indent="0">
              <a:buNone/>
            </a:pPr>
            <a:endParaRPr lang="en-US" altLang="ja-JP" dirty="0"/>
          </a:p>
          <a:p>
            <a:r>
              <a:rPr lang="ja-JP" altLang="en-US" dirty="0" smtClean="0"/>
              <a:t>不具合が登録されてから修正が</a:t>
            </a:r>
            <a:r>
              <a:rPr lang="ja-JP" altLang="en-US" dirty="0" smtClean="0">
                <a:solidFill>
                  <a:srgbClr val="FF0000"/>
                </a:solidFill>
              </a:rPr>
              <a:t>完了する</a:t>
            </a:r>
            <a:r>
              <a:rPr lang="ja-JP" altLang="en-US" dirty="0" smtClean="0"/>
              <a:t>までの作業時間</a:t>
            </a:r>
            <a:endParaRPr lang="en-US" altLang="ja-JP" dirty="0" smtClean="0"/>
          </a:p>
          <a:p>
            <a:endParaRPr lang="en-US" altLang="ja-JP" dirty="0"/>
          </a:p>
          <a:p>
            <a:r>
              <a:rPr lang="ja-JP" altLang="en-US" dirty="0" smtClean="0"/>
              <a:t>修正が完了してから修正が本当に完了しているかを</a:t>
            </a:r>
            <a:r>
              <a:rPr lang="ja-JP" altLang="en-US" dirty="0" smtClean="0">
                <a:solidFill>
                  <a:srgbClr val="FF0000"/>
                </a:solidFill>
              </a:rPr>
              <a:t>確認する</a:t>
            </a:r>
            <a:r>
              <a:rPr lang="ja-JP" altLang="en-US" dirty="0" smtClean="0"/>
              <a:t>作業時間</a:t>
            </a:r>
            <a:endParaRPr lang="en-US" altLang="ja-JP" dirty="0" smtClean="0"/>
          </a:p>
          <a:p>
            <a:endParaRPr lang="en-US" altLang="ja-JP" dirty="0"/>
          </a:p>
          <a:p>
            <a:endParaRPr lang="en-US" altLang="ja-JP" dirty="0" smtClean="0"/>
          </a:p>
        </p:txBody>
      </p:sp>
    </p:spTree>
    <p:extLst>
      <p:ext uri="{BB962C8B-B14F-4D97-AF65-F5344CB8AC3E}">
        <p14:creationId xmlns:p14="http://schemas.microsoft.com/office/powerpoint/2010/main" val="1706894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不具合滞留時間分析手法</a:t>
            </a:r>
            <a:endParaRPr kumimoji="1" lang="ja-JP" altLang="en-US" dirty="0"/>
          </a:p>
        </p:txBody>
      </p:sp>
      <p:sp>
        <p:nvSpPr>
          <p:cNvPr id="3" name="コンテンツ プレースホルダー 2"/>
          <p:cNvSpPr>
            <a:spLocks noGrp="1"/>
          </p:cNvSpPr>
          <p:nvPr>
            <p:ph idx="1"/>
          </p:nvPr>
        </p:nvSpPr>
        <p:spPr/>
        <p:txBody>
          <a:bodyPr/>
          <a:lstStyle/>
          <a:p>
            <a:pPr marL="457200" indent="-457200">
              <a:buFont typeface="+mj-lt"/>
              <a:buAutoNum type="arabicPeriod"/>
            </a:pPr>
            <a:r>
              <a:rPr kumimoji="1" lang="ja-JP" altLang="en-US" dirty="0" smtClean="0"/>
              <a:t>滞留時間を「未対応時間」と「修正時間」に分割し分析するための手法</a:t>
            </a:r>
            <a:endParaRPr lang="en-US" altLang="ja-JP" dirty="0"/>
          </a:p>
          <a:p>
            <a:pPr marL="457200" indent="-457200">
              <a:buFont typeface="+mj-lt"/>
              <a:buAutoNum type="arabicPeriod"/>
            </a:pPr>
            <a:endParaRPr kumimoji="1" lang="en-US" altLang="ja-JP" dirty="0" smtClean="0"/>
          </a:p>
          <a:p>
            <a:pPr marL="457200" indent="-457200">
              <a:buFont typeface="+mj-lt"/>
              <a:buAutoNum type="arabicPeriod"/>
            </a:pPr>
            <a:r>
              <a:rPr kumimoji="1" lang="ja-JP" altLang="en-US" dirty="0" smtClean="0"/>
              <a:t>複雑なプロセスが存在する不具合修正開始から修正完了までの「修正時間」を詳細に分析するための手法</a:t>
            </a:r>
            <a:endParaRPr kumimoji="1" lang="en-US" altLang="ja-JP" dirty="0" smtClean="0"/>
          </a:p>
          <a:p>
            <a:endParaRPr lang="en-US" altLang="ja-JP" dirty="0"/>
          </a:p>
          <a:p>
            <a:endParaRPr kumimoji="1" lang="ja-JP" altLang="en-US" dirty="0"/>
          </a:p>
        </p:txBody>
      </p:sp>
    </p:spTree>
    <p:extLst>
      <p:ext uri="{BB962C8B-B14F-4D97-AF65-F5344CB8AC3E}">
        <p14:creationId xmlns:p14="http://schemas.microsoft.com/office/powerpoint/2010/main" val="4006528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未対応時間と修正時間の分割</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不具合が報告されてから修正に取り掛かるまでの時間（未対応時間）が長いことが，滞留時間を長期化させる要因の一つ</a:t>
            </a:r>
            <a:endParaRPr kumimoji="1" lang="en-US" altLang="ja-JP" dirty="0" smtClean="0"/>
          </a:p>
          <a:p>
            <a:endParaRPr lang="en-US" altLang="ja-JP" dirty="0"/>
          </a:p>
          <a:p>
            <a:r>
              <a:rPr kumimoji="1" lang="ja-JP" altLang="en-US" dirty="0" smtClean="0"/>
              <a:t>滞留時間を未対応時間と修正時間に分割することで，次の</a:t>
            </a:r>
            <a:r>
              <a:rPr kumimoji="1" lang="en-US" altLang="ja-JP" dirty="0" smtClean="0"/>
              <a:t>3</a:t>
            </a:r>
            <a:r>
              <a:rPr kumimoji="1" lang="ja-JP" altLang="en-US" dirty="0" smtClean="0"/>
              <a:t>種類の不具合を抽出する</a:t>
            </a:r>
            <a:endParaRPr kumimoji="1" lang="en-US" altLang="ja-JP" dirty="0" smtClean="0"/>
          </a:p>
          <a:p>
            <a:endParaRPr lang="en-US" altLang="ja-JP" dirty="0"/>
          </a:p>
          <a:p>
            <a:pPr marL="731520" lvl="1" indent="-457200">
              <a:buFont typeface="+mj-lt"/>
              <a:buAutoNum type="alphaLcPeriod"/>
            </a:pPr>
            <a:r>
              <a:rPr kumimoji="1" lang="ja-JP" altLang="en-US" dirty="0" smtClean="0">
                <a:solidFill>
                  <a:srgbClr val="FF0000"/>
                </a:solidFill>
              </a:rPr>
              <a:t>未対応時間</a:t>
            </a:r>
            <a:r>
              <a:rPr kumimoji="1" lang="ja-JP" altLang="en-US" dirty="0" smtClean="0"/>
              <a:t>のみが長い不具合</a:t>
            </a:r>
            <a:endParaRPr kumimoji="1" lang="en-US" altLang="ja-JP" dirty="0" smtClean="0"/>
          </a:p>
          <a:p>
            <a:pPr marL="731520" lvl="1" indent="-457200">
              <a:buFont typeface="+mj-lt"/>
              <a:buAutoNum type="alphaLcPeriod"/>
            </a:pPr>
            <a:r>
              <a:rPr lang="ja-JP" altLang="en-US" dirty="0">
                <a:solidFill>
                  <a:srgbClr val="FF0000"/>
                </a:solidFill>
              </a:rPr>
              <a:t>修正時間</a:t>
            </a:r>
            <a:r>
              <a:rPr lang="ja-JP" altLang="en-US" dirty="0" smtClean="0"/>
              <a:t>のみが長い不具合</a:t>
            </a:r>
            <a:endParaRPr lang="en-US" altLang="ja-JP" dirty="0" smtClean="0"/>
          </a:p>
          <a:p>
            <a:pPr marL="731520" lvl="1" indent="-457200">
              <a:buFont typeface="+mj-lt"/>
              <a:buAutoNum type="alphaLcPeriod"/>
            </a:pPr>
            <a:r>
              <a:rPr kumimoji="1" lang="ja-JP" altLang="en-US" dirty="0">
                <a:solidFill>
                  <a:srgbClr val="FF0000"/>
                </a:solidFill>
              </a:rPr>
              <a:t>未対応時間</a:t>
            </a:r>
            <a:r>
              <a:rPr kumimoji="1" lang="ja-JP" altLang="en-US" dirty="0" smtClean="0">
                <a:solidFill>
                  <a:srgbClr val="FF0000"/>
                </a:solidFill>
              </a:rPr>
              <a:t>と修正時間</a:t>
            </a:r>
            <a:r>
              <a:rPr kumimoji="1" lang="ja-JP" altLang="en-US" dirty="0" smtClean="0"/>
              <a:t>が共に長い不具合</a:t>
            </a:r>
            <a:endParaRPr kumimoji="1" lang="ja-JP" altLang="en-US" dirty="0"/>
          </a:p>
        </p:txBody>
      </p:sp>
    </p:spTree>
    <p:extLst>
      <p:ext uri="{BB962C8B-B14F-4D97-AF65-F5344CB8AC3E}">
        <p14:creationId xmlns:p14="http://schemas.microsoft.com/office/powerpoint/2010/main" val="2887045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状態遷移に基づく分析</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どのように遷移して修正されたのか，またここの状態遷移にどれくらいの時間を要しているかを分析</a:t>
            </a:r>
            <a:endParaRPr kumimoji="1" lang="en-US" altLang="ja-JP" dirty="0" smtClean="0"/>
          </a:p>
          <a:p>
            <a:endParaRPr lang="en-US" altLang="ja-JP" dirty="0"/>
          </a:p>
          <a:p>
            <a:r>
              <a:rPr kumimoji="1" lang="ja-JP" altLang="en-US" dirty="0" smtClean="0">
                <a:solidFill>
                  <a:srgbClr val="FF0000"/>
                </a:solidFill>
              </a:rPr>
              <a:t>修正作業</a:t>
            </a:r>
            <a:r>
              <a:rPr kumimoji="1" lang="ja-JP" altLang="en-US" dirty="0" smtClean="0"/>
              <a:t>そのも</a:t>
            </a:r>
            <a:r>
              <a:rPr lang="ja-JP" altLang="en-US" dirty="0"/>
              <a:t>の</a:t>
            </a:r>
            <a:r>
              <a:rPr lang="ja-JP" altLang="en-US" dirty="0" smtClean="0"/>
              <a:t>に要する時間と修正作業完了後の</a:t>
            </a:r>
            <a:r>
              <a:rPr lang="ja-JP" altLang="en-US" dirty="0" smtClean="0">
                <a:solidFill>
                  <a:srgbClr val="FF0000"/>
                </a:solidFill>
              </a:rPr>
              <a:t>確認作業</a:t>
            </a:r>
            <a:r>
              <a:rPr lang="ja-JP" altLang="en-US" dirty="0" smtClean="0"/>
              <a:t>に要する時間に着目する</a:t>
            </a:r>
            <a:endParaRPr kumimoji="1" lang="ja-JP" altLang="en-US" dirty="0"/>
          </a:p>
        </p:txBody>
      </p:sp>
    </p:spTree>
    <p:extLst>
      <p:ext uri="{BB962C8B-B14F-4D97-AF65-F5344CB8AC3E}">
        <p14:creationId xmlns:p14="http://schemas.microsoft.com/office/powerpoint/2010/main" val="227324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修正作業に要する時間</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3</a:t>
            </a:r>
            <a:r>
              <a:rPr kumimoji="1" lang="ja-JP" altLang="en-US" dirty="0" err="1" smtClean="0"/>
              <a:t>つの</a:t>
            </a:r>
            <a:r>
              <a:rPr kumimoji="1" lang="ja-JP" altLang="en-US" dirty="0" smtClean="0"/>
              <a:t>不具合修正のパターン</a:t>
            </a:r>
            <a:endParaRPr lang="en-US" altLang="ja-JP" dirty="0"/>
          </a:p>
          <a:p>
            <a:pPr lvl="1"/>
            <a:r>
              <a:rPr kumimoji="1" lang="ja-JP" altLang="en-US" dirty="0" smtClean="0"/>
              <a:t>修正担当者が決定されてから不具合が解決</a:t>
            </a:r>
            <a:endParaRPr kumimoji="1" lang="en-US" altLang="ja-JP" dirty="0" smtClean="0"/>
          </a:p>
          <a:p>
            <a:pPr lvl="1"/>
            <a:r>
              <a:rPr lang="ja-JP" altLang="en-US" dirty="0"/>
              <a:t>不具合</a:t>
            </a:r>
            <a:r>
              <a:rPr lang="ja-JP" altLang="en-US" dirty="0" smtClean="0"/>
              <a:t>と承認された後，修正担当者が決定されずに解決</a:t>
            </a:r>
            <a:endParaRPr lang="en-US" altLang="ja-JP" dirty="0" smtClean="0"/>
          </a:p>
          <a:p>
            <a:pPr lvl="1"/>
            <a:r>
              <a:rPr kumimoji="1" lang="ja-JP" altLang="en-US" dirty="0" smtClean="0"/>
              <a:t>不具合と認められず，かつ修正担当者が決定されずに解決</a:t>
            </a:r>
            <a:endParaRPr kumimoji="1" lang="ja-JP" altLang="en-US" dirty="0"/>
          </a:p>
        </p:txBody>
      </p:sp>
      <p:pic>
        <p:nvPicPr>
          <p:cNvPr id="7170" name="Picture 2" descr="C:\Users\kyusuke\Desktop\情報システム演習2013\第7回資料\IMG_073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3152" y="3573016"/>
            <a:ext cx="7929784" cy="2948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961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修正確認に要する時間</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不具合の修正作業完了後，修正が正しく行われたかを確認する作業</a:t>
            </a:r>
            <a:endParaRPr kumimoji="1" lang="en-US" altLang="ja-JP" dirty="0" smtClean="0"/>
          </a:p>
          <a:p>
            <a:r>
              <a:rPr lang="en-US" altLang="ja-JP" dirty="0"/>
              <a:t>2</a:t>
            </a:r>
            <a:r>
              <a:rPr lang="ja-JP" altLang="en-US" dirty="0" err="1" smtClean="0"/>
              <a:t>つに</a:t>
            </a:r>
            <a:r>
              <a:rPr lang="ja-JP" altLang="en-US" dirty="0" smtClean="0"/>
              <a:t>分類することができる</a:t>
            </a:r>
            <a:endParaRPr lang="en-US" altLang="ja-JP" dirty="0" smtClean="0"/>
          </a:p>
          <a:p>
            <a:pPr lvl="1"/>
            <a:r>
              <a:rPr kumimoji="1" lang="ja-JP" altLang="en-US" dirty="0"/>
              <a:t>不具合</a:t>
            </a:r>
            <a:r>
              <a:rPr kumimoji="1" lang="ja-JP" altLang="en-US" dirty="0" smtClean="0"/>
              <a:t>の修正が確認された場合</a:t>
            </a:r>
            <a:endParaRPr kumimoji="1" lang="en-US" altLang="ja-JP" dirty="0" smtClean="0"/>
          </a:p>
          <a:p>
            <a:pPr lvl="1"/>
            <a:r>
              <a:rPr lang="ja-JP" altLang="en-US" dirty="0" smtClean="0"/>
              <a:t>不具合が十分に修正されていなかった場合</a:t>
            </a:r>
            <a:endParaRPr kumimoji="1" lang="ja-JP" altLang="en-US" dirty="0"/>
          </a:p>
        </p:txBody>
      </p:sp>
      <p:pic>
        <p:nvPicPr>
          <p:cNvPr id="4" name="Picture 2" descr="C:\Users\kyusuke\Desktop\情報システム演習2013\第7回資料\IMG_073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3789040"/>
            <a:ext cx="7929784" cy="2948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450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分析対象外のデータ</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機能追加に関するデータ</a:t>
            </a:r>
            <a:endParaRPr kumimoji="1" lang="en-US" altLang="ja-JP" dirty="0" smtClean="0"/>
          </a:p>
          <a:p>
            <a:pPr lvl="1"/>
            <a:r>
              <a:rPr lang="ja-JP" altLang="en-US" dirty="0"/>
              <a:t>不具合の滞留時間の分析を目的にして</a:t>
            </a:r>
            <a:r>
              <a:rPr lang="ja-JP" altLang="en-US" dirty="0" smtClean="0"/>
              <a:t>いる</a:t>
            </a:r>
            <a:endParaRPr lang="en-US" altLang="ja-JP" dirty="0" smtClean="0"/>
          </a:p>
          <a:p>
            <a:pPr lvl="1"/>
            <a:r>
              <a:rPr lang="ja-JP" altLang="en-US" dirty="0" smtClean="0"/>
              <a:t>不具合管理システムは，不具合報告だけでなく機能追加要求なども同様のフォームを用いて報告できる</a:t>
            </a:r>
            <a:endParaRPr lang="en-US" altLang="ja-JP" dirty="0" smtClean="0"/>
          </a:p>
          <a:p>
            <a:pPr lvl="1"/>
            <a:endParaRPr lang="en-US" altLang="ja-JP" dirty="0"/>
          </a:p>
          <a:p>
            <a:r>
              <a:rPr lang="ja-JP" altLang="en-US" dirty="0" smtClean="0"/>
              <a:t>修正が行われなかった不具合データ</a:t>
            </a:r>
            <a:endParaRPr lang="en-US" altLang="ja-JP" dirty="0" smtClean="0"/>
          </a:p>
          <a:p>
            <a:pPr lvl="1"/>
            <a:r>
              <a:rPr lang="ja-JP" altLang="en-US" dirty="0" smtClean="0"/>
              <a:t>開発者の確認で不具合と見なされなかった</a:t>
            </a:r>
            <a:endParaRPr lang="en-US" altLang="ja-JP" dirty="0" smtClean="0"/>
          </a:p>
          <a:p>
            <a:pPr lvl="1"/>
            <a:r>
              <a:rPr lang="ja-JP" altLang="en-US" dirty="0" smtClean="0"/>
              <a:t>今後修正される予定がない</a:t>
            </a:r>
            <a:endParaRPr lang="en-US" altLang="ja-JP" dirty="0" smtClean="0"/>
          </a:p>
        </p:txBody>
      </p:sp>
    </p:spTree>
    <p:extLst>
      <p:ext uri="{BB962C8B-B14F-4D97-AF65-F5344CB8AC3E}">
        <p14:creationId xmlns:p14="http://schemas.microsoft.com/office/powerpoint/2010/main" val="2368659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Firefox</a:t>
            </a:r>
            <a:r>
              <a:rPr kumimoji="1" lang="ja-JP" altLang="en-US" dirty="0" smtClean="0"/>
              <a:t>プロジェクトを対象とするケーススタディを行う</a:t>
            </a:r>
            <a:endParaRPr kumimoji="1" lang="en-US" altLang="ja-JP" dirty="0" smtClean="0"/>
          </a:p>
          <a:p>
            <a:endParaRPr lang="en-US" altLang="ja-JP" dirty="0"/>
          </a:p>
        </p:txBody>
      </p:sp>
      <p:graphicFrame>
        <p:nvGraphicFramePr>
          <p:cNvPr id="4" name="表 3"/>
          <p:cNvGraphicFramePr>
            <a:graphicFrameLocks noGrp="1"/>
          </p:cNvGraphicFramePr>
          <p:nvPr>
            <p:extLst>
              <p:ext uri="{D42A27DB-BD31-4B8C-83A1-F6EECF244321}">
                <p14:modId xmlns:p14="http://schemas.microsoft.com/office/powerpoint/2010/main" val="3453722392"/>
              </p:ext>
            </p:extLst>
          </p:nvPr>
        </p:nvGraphicFramePr>
        <p:xfrm>
          <a:off x="1259632" y="2492896"/>
          <a:ext cx="6096000" cy="1483360"/>
        </p:xfrm>
        <a:graphic>
          <a:graphicData uri="http://schemas.openxmlformats.org/drawingml/2006/table">
            <a:tbl>
              <a:tblPr firstRow="1" bandRow="1">
                <a:tableStyleId>{5C22544A-7EE6-4342-B048-85BDC9FD1C3A}</a:tableStyleId>
              </a:tblPr>
              <a:tblGrid>
                <a:gridCol w="3048000"/>
                <a:gridCol w="3048000"/>
              </a:tblGrid>
              <a:tr h="370840">
                <a:tc gridSpan="2">
                  <a:txBody>
                    <a:bodyPr/>
                    <a:lstStyle/>
                    <a:p>
                      <a:pPr algn="ctr"/>
                      <a:r>
                        <a:rPr kumimoji="1" lang="en-US" altLang="ja-JP" dirty="0" smtClean="0"/>
                        <a:t>Firefox</a:t>
                      </a:r>
                      <a:r>
                        <a:rPr kumimoji="1" lang="ja-JP" altLang="en-US" dirty="0" smtClean="0"/>
                        <a:t>の分析対象データの概要</a:t>
                      </a:r>
                      <a:endParaRPr kumimoji="1" lang="ja-JP" altLang="en-US" dirty="0"/>
                    </a:p>
                  </a:txBody>
                  <a:tcPr/>
                </a:tc>
                <a:tc hMerge="1">
                  <a:txBody>
                    <a:bodyPr/>
                    <a:lstStyle/>
                    <a:p>
                      <a:endParaRPr kumimoji="1" lang="ja-JP" altLang="en-US" dirty="0"/>
                    </a:p>
                  </a:txBody>
                  <a:tcPr/>
                </a:tc>
              </a:tr>
              <a:tr h="370840">
                <a:tc>
                  <a:txBody>
                    <a:bodyPr/>
                    <a:lstStyle/>
                    <a:p>
                      <a:r>
                        <a:rPr kumimoji="1" lang="ja-JP" altLang="en-US" dirty="0" smtClean="0"/>
                        <a:t>分析対象不具合数</a:t>
                      </a:r>
                      <a:endParaRPr kumimoji="1" lang="ja-JP" altLang="en-US" dirty="0"/>
                    </a:p>
                  </a:txBody>
                  <a:tcPr/>
                </a:tc>
                <a:tc>
                  <a:txBody>
                    <a:bodyPr/>
                    <a:lstStyle/>
                    <a:p>
                      <a:pPr algn="r"/>
                      <a:r>
                        <a:rPr kumimoji="1" lang="en-US" altLang="ja-JP" dirty="0" smtClean="0"/>
                        <a:t>2376</a:t>
                      </a:r>
                      <a:r>
                        <a:rPr kumimoji="1" lang="ja-JP" altLang="en-US" dirty="0" smtClean="0"/>
                        <a:t>件</a:t>
                      </a:r>
                      <a:endParaRPr kumimoji="1" lang="ja-JP" altLang="en-US" dirty="0"/>
                    </a:p>
                  </a:txBody>
                  <a:tcPr/>
                </a:tc>
              </a:tr>
              <a:tr h="370840">
                <a:tc>
                  <a:txBody>
                    <a:bodyPr/>
                    <a:lstStyle/>
                    <a:p>
                      <a:r>
                        <a:rPr kumimoji="1" lang="ja-JP" altLang="en-US" dirty="0" smtClean="0"/>
                        <a:t>データ取得開始日</a:t>
                      </a:r>
                      <a:endParaRPr kumimoji="1" lang="ja-JP" altLang="en-US" dirty="0"/>
                    </a:p>
                  </a:txBody>
                  <a:tcPr/>
                </a:tc>
                <a:tc>
                  <a:txBody>
                    <a:bodyPr/>
                    <a:lstStyle/>
                    <a:p>
                      <a:pPr algn="r"/>
                      <a:r>
                        <a:rPr kumimoji="1" lang="en-US" altLang="ja-JP" dirty="0" smtClean="0"/>
                        <a:t>2001</a:t>
                      </a:r>
                      <a:r>
                        <a:rPr kumimoji="1" lang="ja-JP" altLang="en-US" dirty="0" smtClean="0"/>
                        <a:t>年</a:t>
                      </a:r>
                      <a:r>
                        <a:rPr kumimoji="1" lang="en-US" altLang="ja-JP" dirty="0" smtClean="0"/>
                        <a:t>1</a:t>
                      </a:r>
                      <a:r>
                        <a:rPr kumimoji="1" lang="ja-JP" altLang="en-US" dirty="0" smtClean="0"/>
                        <a:t>月</a:t>
                      </a:r>
                      <a:r>
                        <a:rPr kumimoji="1" lang="en-US" altLang="ja-JP" dirty="0" smtClean="0"/>
                        <a:t>1</a:t>
                      </a:r>
                      <a:r>
                        <a:rPr kumimoji="1" lang="ja-JP" altLang="en-US" dirty="0" smtClean="0"/>
                        <a:t>日</a:t>
                      </a:r>
                      <a:endParaRPr kumimoji="1" lang="ja-JP" altLang="en-US" dirty="0"/>
                    </a:p>
                  </a:txBody>
                  <a:tcPr/>
                </a:tc>
              </a:tr>
              <a:tr h="370840">
                <a:tc>
                  <a:txBody>
                    <a:bodyPr/>
                    <a:lstStyle/>
                    <a:p>
                      <a:r>
                        <a:rPr kumimoji="1" lang="ja-JP" altLang="en-US" dirty="0" smtClean="0"/>
                        <a:t>データ取得終了日</a:t>
                      </a:r>
                      <a:endParaRPr kumimoji="1" lang="ja-JP" altLang="en-US" dirty="0"/>
                    </a:p>
                  </a:txBody>
                  <a:tcPr/>
                </a:tc>
                <a:tc>
                  <a:txBody>
                    <a:bodyPr/>
                    <a:lstStyle/>
                    <a:p>
                      <a:pPr algn="r"/>
                      <a:r>
                        <a:rPr kumimoji="1" lang="en-US" altLang="ja-JP" dirty="0" smtClean="0"/>
                        <a:t>2008</a:t>
                      </a:r>
                      <a:r>
                        <a:rPr kumimoji="1" lang="ja-JP" altLang="en-US" dirty="0" smtClean="0"/>
                        <a:t>年</a:t>
                      </a:r>
                      <a:r>
                        <a:rPr kumimoji="1" lang="en-US" altLang="ja-JP" dirty="0" smtClean="0"/>
                        <a:t>12</a:t>
                      </a:r>
                      <a:r>
                        <a:rPr kumimoji="1" lang="ja-JP" altLang="en-US" dirty="0" smtClean="0"/>
                        <a:t>月</a:t>
                      </a:r>
                      <a:r>
                        <a:rPr kumimoji="1" lang="en-US" altLang="ja-JP" dirty="0" smtClean="0"/>
                        <a:t>10</a:t>
                      </a:r>
                      <a:r>
                        <a:rPr kumimoji="1" lang="ja-JP" altLang="en-US" dirty="0" smtClean="0"/>
                        <a:t>日</a:t>
                      </a:r>
                      <a:endParaRPr kumimoji="1" lang="ja-JP" altLang="en-US" dirty="0"/>
                    </a:p>
                  </a:txBody>
                  <a:tcPr/>
                </a:tc>
              </a:tr>
            </a:tbl>
          </a:graphicData>
        </a:graphic>
      </p:graphicFrame>
    </p:spTree>
    <p:extLst>
      <p:ext uri="{BB962C8B-B14F-4D97-AF65-F5344CB8AC3E}">
        <p14:creationId xmlns:p14="http://schemas.microsoft.com/office/powerpoint/2010/main" val="507931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分析結果（１）</a:t>
            </a:r>
            <a:endParaRPr kumimoji="1" lang="ja-JP" altLang="en-US" dirty="0"/>
          </a:p>
        </p:txBody>
      </p:sp>
      <p:sp>
        <p:nvSpPr>
          <p:cNvPr id="3" name="コンテンツ プレースホルダー 2"/>
          <p:cNvSpPr>
            <a:spLocks noGrp="1"/>
          </p:cNvSpPr>
          <p:nvPr>
            <p:ph idx="1"/>
          </p:nvPr>
        </p:nvSpPr>
        <p:spPr>
          <a:xfrm>
            <a:off x="457200" y="1600200"/>
            <a:ext cx="8229600" cy="532656"/>
          </a:xfrm>
        </p:spPr>
        <p:txBody>
          <a:bodyPr/>
          <a:lstStyle/>
          <a:p>
            <a:r>
              <a:rPr kumimoji="1" lang="ja-JP" altLang="en-US" dirty="0" smtClean="0"/>
              <a:t>未対応時間と修正時間</a:t>
            </a:r>
            <a:endParaRPr kumimoji="1" lang="en-US" altLang="ja-JP" dirty="0" smtClean="0"/>
          </a:p>
          <a:p>
            <a:endParaRPr kumimoji="1" lang="ja-JP" altLang="en-US" dirty="0"/>
          </a:p>
        </p:txBody>
      </p:sp>
      <p:sp>
        <p:nvSpPr>
          <p:cNvPr id="5" name="テキスト ボックス 4"/>
          <p:cNvSpPr txBox="1"/>
          <p:nvPr/>
        </p:nvSpPr>
        <p:spPr>
          <a:xfrm>
            <a:off x="611560" y="4859868"/>
            <a:ext cx="8064896" cy="1015663"/>
          </a:xfrm>
          <a:prstGeom prst="rect">
            <a:avLst/>
          </a:prstGeom>
          <a:noFill/>
        </p:spPr>
        <p:txBody>
          <a:bodyPr wrap="square" rtlCol="0">
            <a:spAutoFit/>
          </a:bodyPr>
          <a:lstStyle/>
          <a:p>
            <a:pPr marL="342900" indent="-342900">
              <a:buFont typeface="Arial" panose="020B0604020202020204" pitchFamily="34" charset="0"/>
              <a:buChar char="•"/>
            </a:pPr>
            <a:r>
              <a:rPr kumimoji="1" lang="ja-JP" altLang="en-US" sz="2000" dirty="0" smtClean="0"/>
              <a:t>全体の</a:t>
            </a:r>
            <a:r>
              <a:rPr kumimoji="1" lang="en-US" altLang="ja-JP" sz="2000" dirty="0" smtClean="0"/>
              <a:t>75%</a:t>
            </a:r>
            <a:r>
              <a:rPr lang="ja-JP" altLang="en-US" sz="2000" dirty="0" smtClean="0"/>
              <a:t>の不具合は</a:t>
            </a:r>
            <a:r>
              <a:rPr lang="en-US" altLang="ja-JP" sz="2000" dirty="0" smtClean="0"/>
              <a:t>1</a:t>
            </a:r>
            <a:r>
              <a:rPr lang="ja-JP" altLang="en-US" sz="2000" dirty="0" smtClean="0"/>
              <a:t>日以内に修正が開始</a:t>
            </a:r>
            <a:r>
              <a:rPr lang="ja-JP" altLang="en-US" sz="2000" dirty="0"/>
              <a:t>されて</a:t>
            </a:r>
            <a:r>
              <a:rPr lang="ja-JP" altLang="en-US" sz="2000" dirty="0" smtClean="0"/>
              <a:t>いた</a:t>
            </a:r>
            <a:endParaRPr lang="en-US" altLang="ja-JP" sz="2000" dirty="0" smtClean="0"/>
          </a:p>
          <a:p>
            <a:pPr marL="342900" indent="-342900">
              <a:buFont typeface="Arial" panose="020B0604020202020204" pitchFamily="34" charset="0"/>
              <a:buChar char="•"/>
            </a:pPr>
            <a:r>
              <a:rPr kumimoji="1" lang="ja-JP" altLang="en-US" sz="2000" dirty="0"/>
              <a:t>全体</a:t>
            </a:r>
            <a:r>
              <a:rPr kumimoji="1" lang="ja-JP" altLang="en-US" sz="2000" dirty="0" smtClean="0"/>
              <a:t>の</a:t>
            </a:r>
            <a:r>
              <a:rPr kumimoji="1" lang="en-US" altLang="ja-JP" sz="2000" dirty="0" smtClean="0"/>
              <a:t>20%</a:t>
            </a:r>
            <a:r>
              <a:rPr lang="ja-JP" altLang="en-US" sz="2000" dirty="0" smtClean="0"/>
              <a:t>の不具合は</a:t>
            </a:r>
            <a:r>
              <a:rPr lang="en-US" altLang="ja-JP" sz="2000" dirty="0" smtClean="0"/>
              <a:t>1</a:t>
            </a:r>
            <a:r>
              <a:rPr lang="ja-JP" altLang="en-US" sz="2000" dirty="0" smtClean="0"/>
              <a:t>日以内に修正が開始され３か月以上要した</a:t>
            </a:r>
            <a:endParaRPr lang="en-US" altLang="ja-JP" sz="2000" dirty="0" smtClean="0"/>
          </a:p>
          <a:p>
            <a:pPr marL="342900" indent="-342900">
              <a:buFont typeface="Arial" panose="020B0604020202020204" pitchFamily="34" charset="0"/>
              <a:buChar char="•"/>
            </a:pPr>
            <a:r>
              <a:rPr lang="ja-JP" altLang="en-US" sz="2000" dirty="0"/>
              <a:t>修正</a:t>
            </a:r>
            <a:r>
              <a:rPr lang="ja-JP" altLang="en-US" sz="2000" dirty="0" smtClean="0"/>
              <a:t>時間が短く，未対応時間が長い時間を要している不具合も存在</a:t>
            </a:r>
            <a:endParaRPr lang="en-US" altLang="ja-JP" sz="2000" dirty="0" smtClean="0"/>
          </a:p>
        </p:txBody>
      </p:sp>
      <p:pic>
        <p:nvPicPr>
          <p:cNvPr id="3074" name="Picture 2" descr="C:\Users\kyusuke\Desktop\情報システム演習2013\第7回資料\IMG_073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2204864"/>
            <a:ext cx="5760640" cy="2544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747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分析結果（２）</a:t>
            </a:r>
            <a:endParaRPr kumimoji="1" lang="ja-JP" altLang="en-US" dirty="0"/>
          </a:p>
        </p:txBody>
      </p:sp>
      <p:sp>
        <p:nvSpPr>
          <p:cNvPr id="3" name="コンテンツ プレースホルダー 2"/>
          <p:cNvSpPr>
            <a:spLocks noGrp="1"/>
          </p:cNvSpPr>
          <p:nvPr>
            <p:ph idx="1"/>
          </p:nvPr>
        </p:nvSpPr>
        <p:spPr>
          <a:xfrm>
            <a:off x="457200" y="5085184"/>
            <a:ext cx="8229600" cy="1391816"/>
          </a:xfrm>
        </p:spPr>
        <p:txBody>
          <a:bodyPr/>
          <a:lstStyle/>
          <a:p>
            <a:r>
              <a:rPr kumimoji="1" lang="ja-JP" altLang="en-US" dirty="0" smtClean="0"/>
              <a:t>どのプロセスで長い時間を要しているか</a:t>
            </a:r>
            <a:endParaRPr kumimoji="1" lang="en-US" altLang="ja-JP" dirty="0" smtClean="0"/>
          </a:p>
          <a:p>
            <a:pPr lvl="1"/>
            <a:r>
              <a:rPr lang="ja-JP" altLang="en-US" dirty="0"/>
              <a:t>不具合承認</a:t>
            </a:r>
            <a:r>
              <a:rPr lang="ja-JP" altLang="en-US" dirty="0" smtClean="0"/>
              <a:t>から不具合解決に要する時間</a:t>
            </a:r>
            <a:endParaRPr lang="en-US" altLang="ja-JP" dirty="0" smtClean="0"/>
          </a:p>
          <a:p>
            <a:pPr lvl="1"/>
            <a:r>
              <a:rPr kumimoji="1" lang="ja-JP" altLang="en-US" dirty="0"/>
              <a:t>不具合</a:t>
            </a:r>
            <a:r>
              <a:rPr kumimoji="1" lang="ja-JP" altLang="en-US" dirty="0" smtClean="0"/>
              <a:t>解決から修正確認に要する時間</a:t>
            </a:r>
            <a:endParaRPr kumimoji="1" lang="ja-JP" altLang="en-US" dirty="0"/>
          </a:p>
        </p:txBody>
      </p:sp>
      <p:pic>
        <p:nvPicPr>
          <p:cNvPr id="4098" name="Picture 2" descr="C:\Users\kyusuke\Desktop\情報システム演習2013\第7回資料\IMG_074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700808"/>
            <a:ext cx="8028384" cy="3100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1925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分析結果（３）</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修正作業に要する時間</a:t>
            </a:r>
            <a:endParaRPr kumimoji="1" lang="en-US" altLang="ja-JP" dirty="0" smtClean="0"/>
          </a:p>
          <a:p>
            <a:pPr lvl="1"/>
            <a:r>
              <a:rPr lang="ja-JP" altLang="en-US" dirty="0"/>
              <a:t>不具合</a:t>
            </a:r>
            <a:r>
              <a:rPr lang="ja-JP" altLang="en-US" dirty="0" smtClean="0"/>
              <a:t>と認められず，修正担当者が決定されず解決</a:t>
            </a:r>
            <a:endParaRPr lang="en-US" altLang="ja-JP" dirty="0" smtClean="0"/>
          </a:p>
          <a:p>
            <a:pPr lvl="1"/>
            <a:r>
              <a:rPr kumimoji="1" lang="ja-JP" altLang="en-US" dirty="0"/>
              <a:t>不具合</a:t>
            </a:r>
            <a:r>
              <a:rPr kumimoji="1" lang="ja-JP" altLang="en-US" dirty="0" smtClean="0"/>
              <a:t>と認められた後，修正者担当者が決定されず解決</a:t>
            </a:r>
            <a:endParaRPr kumimoji="1" lang="en-US" altLang="ja-JP" dirty="0" smtClean="0"/>
          </a:p>
          <a:p>
            <a:pPr lvl="1"/>
            <a:r>
              <a:rPr lang="ja-JP" altLang="en-US" dirty="0"/>
              <a:t>不具合</a:t>
            </a:r>
            <a:r>
              <a:rPr lang="ja-JP" altLang="en-US" dirty="0" smtClean="0"/>
              <a:t>と認められた後，修正担当者が決定されて解決</a:t>
            </a:r>
            <a:endParaRPr kumimoji="1" lang="en-US" altLang="ja-JP" dirty="0" smtClean="0"/>
          </a:p>
          <a:p>
            <a:pPr lvl="1"/>
            <a:endParaRPr kumimoji="1" lang="ja-JP" altLang="en-US" dirty="0"/>
          </a:p>
        </p:txBody>
      </p:sp>
      <p:pic>
        <p:nvPicPr>
          <p:cNvPr id="5122" name="Picture 2" descr="C:\Users\kyusuke\Desktop\情報システム演習2013\第7回資料\IMG_074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3501008"/>
            <a:ext cx="6444208" cy="2688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440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分析結果（４）</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修正確認に要する時間</a:t>
            </a:r>
            <a:endParaRPr kumimoji="1" lang="en-US" altLang="ja-JP" dirty="0" smtClean="0"/>
          </a:p>
          <a:p>
            <a:pPr lvl="1"/>
            <a:r>
              <a:rPr lang="ja-JP" altLang="en-US" dirty="0"/>
              <a:t>不具合</a:t>
            </a:r>
            <a:r>
              <a:rPr lang="ja-JP" altLang="en-US" dirty="0" smtClean="0"/>
              <a:t>の</a:t>
            </a:r>
            <a:r>
              <a:rPr lang="ja-JP" altLang="en-US" dirty="0" smtClean="0">
                <a:solidFill>
                  <a:srgbClr val="FF0000"/>
                </a:solidFill>
              </a:rPr>
              <a:t>約</a:t>
            </a:r>
            <a:r>
              <a:rPr lang="en-US" altLang="ja-JP" dirty="0" smtClean="0">
                <a:solidFill>
                  <a:srgbClr val="FF0000"/>
                </a:solidFill>
              </a:rPr>
              <a:t>10%</a:t>
            </a:r>
            <a:r>
              <a:rPr lang="ja-JP" altLang="en-US" dirty="0" smtClean="0"/>
              <a:t>が再度修正を行っていた</a:t>
            </a:r>
            <a:endParaRPr lang="en-US" altLang="ja-JP" dirty="0" smtClean="0"/>
          </a:p>
          <a:p>
            <a:pPr lvl="1"/>
            <a:r>
              <a:rPr kumimoji="1" lang="ja-JP" altLang="en-US" dirty="0"/>
              <a:t>完全</a:t>
            </a:r>
            <a:r>
              <a:rPr kumimoji="1" lang="ja-JP" altLang="en-US" dirty="0" smtClean="0"/>
              <a:t>に修正されていないと判断された</a:t>
            </a:r>
            <a:r>
              <a:rPr lang="ja-JP" altLang="en-US" dirty="0"/>
              <a:t>方</a:t>
            </a:r>
            <a:r>
              <a:rPr lang="ja-JP" altLang="en-US" dirty="0" smtClean="0"/>
              <a:t>が確認作業に要する時間が短くなる</a:t>
            </a:r>
            <a:endParaRPr kumimoji="1" lang="ja-JP" altLang="en-US" dirty="0"/>
          </a:p>
        </p:txBody>
      </p:sp>
      <p:pic>
        <p:nvPicPr>
          <p:cNvPr id="6146" name="Picture 2" descr="C:\Users\kyusuke\Desktop\情報システム演習2013\第7回資料\IMG_074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1" y="3501008"/>
            <a:ext cx="6673885" cy="278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7293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考察（１）</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未対応時間と修正時間</a:t>
            </a:r>
            <a:endParaRPr kumimoji="1" lang="en-US" altLang="ja-JP" dirty="0" smtClean="0"/>
          </a:p>
          <a:p>
            <a:pPr lvl="1"/>
            <a:r>
              <a:rPr lang="ja-JP" altLang="en-US" dirty="0" smtClean="0">
                <a:solidFill>
                  <a:srgbClr val="FF0000"/>
                </a:solidFill>
              </a:rPr>
              <a:t>未対応時間の長い不具合</a:t>
            </a:r>
            <a:r>
              <a:rPr lang="ja-JP" altLang="en-US" dirty="0" smtClean="0"/>
              <a:t>は修正が開始されるまでに</a:t>
            </a:r>
            <a:r>
              <a:rPr lang="en-US" altLang="ja-JP" dirty="0" smtClean="0"/>
              <a:t>1</a:t>
            </a:r>
            <a:r>
              <a:rPr lang="ja-JP" altLang="en-US" dirty="0" smtClean="0"/>
              <a:t>週間以上の時間を要していることが分かった．</a:t>
            </a:r>
            <a:endParaRPr lang="en-US" altLang="ja-JP" dirty="0" smtClean="0"/>
          </a:p>
          <a:p>
            <a:pPr lvl="1"/>
            <a:r>
              <a:rPr lang="ja-JP" altLang="en-US" dirty="0" smtClean="0"/>
              <a:t>本分析手法は修正状態を把握する際に有用である</a:t>
            </a:r>
            <a:endParaRPr lang="en-US" altLang="ja-JP" dirty="0" smtClean="0"/>
          </a:p>
          <a:p>
            <a:pPr lvl="1"/>
            <a:endParaRPr kumimoji="1" lang="en-US" altLang="ja-JP" dirty="0"/>
          </a:p>
          <a:p>
            <a:pPr lvl="1"/>
            <a:r>
              <a:rPr lang="ja-JP" altLang="en-US" dirty="0" smtClean="0"/>
              <a:t>不具合を重要度や優先度別に未対応時間と修正時間を導出することで，より</a:t>
            </a:r>
            <a:r>
              <a:rPr lang="ja-JP" altLang="en-US" dirty="0" smtClean="0">
                <a:solidFill>
                  <a:srgbClr val="FF0000"/>
                </a:solidFill>
              </a:rPr>
              <a:t>正確な重要度と優先度の簡略化</a:t>
            </a:r>
            <a:r>
              <a:rPr lang="ja-JP" altLang="en-US" dirty="0" smtClean="0"/>
              <a:t>が実現できる．</a:t>
            </a:r>
            <a:endParaRPr lang="en-US" altLang="ja-JP" dirty="0" smtClean="0"/>
          </a:p>
        </p:txBody>
      </p:sp>
    </p:spTree>
    <p:extLst>
      <p:ext uri="{BB962C8B-B14F-4D97-AF65-F5344CB8AC3E}">
        <p14:creationId xmlns:p14="http://schemas.microsoft.com/office/powerpoint/2010/main" val="4187811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考察（２）</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修正に要する時間</a:t>
            </a:r>
            <a:endParaRPr kumimoji="1" lang="en-US" altLang="ja-JP" dirty="0" smtClean="0"/>
          </a:p>
          <a:p>
            <a:pPr lvl="1"/>
            <a:r>
              <a:rPr lang="ja-JP" altLang="en-US" dirty="0" smtClean="0">
                <a:solidFill>
                  <a:srgbClr val="FF0000"/>
                </a:solidFill>
              </a:rPr>
              <a:t>不具合と認められず</a:t>
            </a:r>
            <a:r>
              <a:rPr lang="ja-JP" altLang="en-US" dirty="0" smtClean="0"/>
              <a:t>，かつ，</a:t>
            </a:r>
            <a:r>
              <a:rPr lang="ja-JP" altLang="en-US" dirty="0" smtClean="0">
                <a:solidFill>
                  <a:srgbClr val="FF0000"/>
                </a:solidFill>
              </a:rPr>
              <a:t>修正担当者が決定されず</a:t>
            </a:r>
            <a:r>
              <a:rPr lang="ja-JP" altLang="en-US" dirty="0" smtClean="0"/>
              <a:t>に解決される場合の修正に要する時間が最も短い</a:t>
            </a:r>
            <a:endParaRPr lang="en-US" altLang="ja-JP" dirty="0" smtClean="0"/>
          </a:p>
          <a:p>
            <a:pPr lvl="1"/>
            <a:r>
              <a:rPr lang="ja-JP" altLang="en-US" dirty="0" smtClean="0"/>
              <a:t>不具合は</a:t>
            </a:r>
            <a:r>
              <a:rPr lang="ja-JP" altLang="en-US" dirty="0" smtClean="0">
                <a:solidFill>
                  <a:srgbClr val="FF0000"/>
                </a:solidFill>
              </a:rPr>
              <a:t>修正担当者を決定した場合の方</a:t>
            </a:r>
            <a:r>
              <a:rPr lang="ja-JP" altLang="en-US" dirty="0" smtClean="0"/>
              <a:t>が修正が早く解決されることが分かった．</a:t>
            </a:r>
            <a:endParaRPr lang="en-US" altLang="ja-JP" dirty="0" smtClean="0"/>
          </a:p>
          <a:p>
            <a:pPr lvl="1"/>
            <a:endParaRPr kumimoji="1" lang="en-US" altLang="ja-JP" dirty="0"/>
          </a:p>
          <a:p>
            <a:r>
              <a:rPr kumimoji="1" lang="ja-JP" altLang="en-US" dirty="0" smtClean="0"/>
              <a:t>修正確認に</a:t>
            </a:r>
            <a:r>
              <a:rPr lang="ja-JP" altLang="en-US" dirty="0"/>
              <a:t>要する</a:t>
            </a:r>
            <a:r>
              <a:rPr lang="ja-JP" altLang="en-US" dirty="0" smtClean="0"/>
              <a:t>時間</a:t>
            </a:r>
            <a:endParaRPr lang="en-US" altLang="ja-JP" dirty="0" smtClean="0"/>
          </a:p>
          <a:p>
            <a:pPr lvl="1"/>
            <a:r>
              <a:rPr kumimoji="1" lang="ja-JP" altLang="en-US" dirty="0" smtClean="0"/>
              <a:t>全体の</a:t>
            </a:r>
            <a:r>
              <a:rPr kumimoji="1" lang="en-US" altLang="ja-JP" dirty="0" smtClean="0">
                <a:solidFill>
                  <a:srgbClr val="FF0000"/>
                </a:solidFill>
              </a:rPr>
              <a:t>10%</a:t>
            </a:r>
            <a:r>
              <a:rPr kumimoji="1" lang="ja-JP" altLang="en-US" dirty="0" smtClean="0"/>
              <a:t>程度再修正が行われたことが分かった．</a:t>
            </a:r>
            <a:endParaRPr kumimoji="1" lang="en-US" altLang="ja-JP" dirty="0" smtClean="0"/>
          </a:p>
          <a:p>
            <a:pPr lvl="1"/>
            <a:r>
              <a:rPr lang="ja-JP" altLang="en-US" dirty="0"/>
              <a:t>修正</a:t>
            </a:r>
            <a:r>
              <a:rPr lang="ja-JP" altLang="en-US" dirty="0" smtClean="0"/>
              <a:t>プロセスに要する時間のうち</a:t>
            </a:r>
            <a:r>
              <a:rPr lang="ja-JP" altLang="en-US" dirty="0" smtClean="0">
                <a:solidFill>
                  <a:srgbClr val="FF0000"/>
                </a:solidFill>
              </a:rPr>
              <a:t>修正が確認される作業時間</a:t>
            </a:r>
            <a:r>
              <a:rPr lang="ja-JP" altLang="en-US" dirty="0" smtClean="0"/>
              <a:t>に長い時間を占めていることが分かった．</a:t>
            </a:r>
            <a:endParaRPr kumimoji="1" lang="ja-JP" altLang="en-US" dirty="0"/>
          </a:p>
        </p:txBody>
      </p:sp>
    </p:spTree>
    <p:extLst>
      <p:ext uri="{BB962C8B-B14F-4D97-AF65-F5344CB8AC3E}">
        <p14:creationId xmlns:p14="http://schemas.microsoft.com/office/powerpoint/2010/main" val="3213995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不具合の滞留時間の短縮を目的として不具合修正のどの部分がボトルネックとなっているかを理解するために不具合管理システム利用時の不具合の滞留時間を分析するための手法</a:t>
            </a:r>
            <a:endParaRPr kumimoji="1" lang="en-US" altLang="ja-JP" dirty="0" smtClean="0"/>
          </a:p>
          <a:p>
            <a:endParaRPr lang="en-US" altLang="ja-JP" dirty="0"/>
          </a:p>
          <a:p>
            <a:pPr lvl="1"/>
            <a:r>
              <a:rPr kumimoji="1" lang="ja-JP" altLang="en-US" dirty="0" smtClean="0">
                <a:solidFill>
                  <a:srgbClr val="FF0000"/>
                </a:solidFill>
              </a:rPr>
              <a:t>未対応時間と修正時間を分割</a:t>
            </a:r>
            <a:r>
              <a:rPr kumimoji="1" lang="ja-JP" altLang="en-US" dirty="0" smtClean="0"/>
              <a:t>して分析し修正状態の把握</a:t>
            </a:r>
            <a:endParaRPr kumimoji="1" lang="en-US" altLang="ja-JP" dirty="0" smtClean="0"/>
          </a:p>
          <a:p>
            <a:pPr lvl="1"/>
            <a:endParaRPr lang="en-US" altLang="ja-JP" dirty="0" smtClean="0"/>
          </a:p>
          <a:p>
            <a:pPr lvl="1"/>
            <a:r>
              <a:rPr lang="ja-JP" altLang="en-US" dirty="0">
                <a:solidFill>
                  <a:srgbClr val="FF0000"/>
                </a:solidFill>
              </a:rPr>
              <a:t>修正</a:t>
            </a:r>
            <a:r>
              <a:rPr lang="ja-JP" altLang="en-US" dirty="0" smtClean="0">
                <a:solidFill>
                  <a:srgbClr val="FF0000"/>
                </a:solidFill>
              </a:rPr>
              <a:t>プロセスを分類</a:t>
            </a:r>
            <a:r>
              <a:rPr lang="ja-JP" altLang="en-US" dirty="0" smtClean="0"/>
              <a:t>したことで滞留時間を短縮するための修正手法を明らかにすることができた</a:t>
            </a:r>
            <a:endParaRPr lang="en-US" altLang="ja-JP" dirty="0" smtClean="0"/>
          </a:p>
          <a:p>
            <a:pPr lvl="1"/>
            <a:endParaRPr lang="en-US" altLang="ja-JP" dirty="0"/>
          </a:p>
          <a:p>
            <a:pPr lvl="1"/>
            <a:r>
              <a:rPr lang="ja-JP" altLang="en-US" dirty="0" smtClean="0">
                <a:solidFill>
                  <a:srgbClr val="FF0000"/>
                </a:solidFill>
              </a:rPr>
              <a:t>修正確認作業を分類</a:t>
            </a:r>
            <a:r>
              <a:rPr lang="ja-JP" altLang="en-US" dirty="0" smtClean="0"/>
              <a:t>したことで修正確認作業の状態を把握することができた</a:t>
            </a:r>
            <a:endParaRPr lang="en-US" altLang="ja-JP" dirty="0"/>
          </a:p>
        </p:txBody>
      </p:sp>
    </p:spTree>
    <p:extLst>
      <p:ext uri="{BB962C8B-B14F-4D97-AF65-F5344CB8AC3E}">
        <p14:creationId xmlns:p14="http://schemas.microsoft.com/office/powerpoint/2010/main" val="16400671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クラリティ">
  <a:themeElements>
    <a:clrScheme name="クラリティ">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クラシック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クラリティ">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txDef>
      <a:spPr>
        <a:noFill/>
      </a:spPr>
      <a:bodyPr wrap="square" rtlCol="0">
        <a:spAutoFit/>
      </a:bodyPr>
      <a:lstStyle>
        <a:defPPr>
          <a:defRPr sz="2000" dirty="0"/>
        </a:defPPr>
      </a:lstStyle>
    </a:txDef>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2202</TotalTime>
  <Words>1322</Words>
  <Application>Microsoft Office PowerPoint</Application>
  <PresentationFormat>画面に合わせる (4:3)</PresentationFormat>
  <Paragraphs>153</Paragraphs>
  <Slides>22</Slides>
  <Notes>0</Notes>
  <HiddenSlides>0</HiddenSlides>
  <MMClips>0</MMClips>
  <ScaleCrop>false</ScaleCrop>
  <HeadingPairs>
    <vt:vector size="4" baseType="variant">
      <vt:variant>
        <vt:lpstr>テーマ</vt:lpstr>
      </vt:variant>
      <vt:variant>
        <vt:i4>1</vt:i4>
      </vt:variant>
      <vt:variant>
        <vt:lpstr>スライド タイトル</vt:lpstr>
      </vt:variant>
      <vt:variant>
        <vt:i4>22</vt:i4>
      </vt:variant>
    </vt:vector>
  </HeadingPairs>
  <TitlesOfParts>
    <vt:vector size="23" baseType="lpstr">
      <vt:lpstr>クラリティ</vt:lpstr>
      <vt:lpstr>不具合管理システム利用時の不具合修正プロセス改善の ための滞留時間分析手法</vt:lpstr>
      <vt:lpstr>滞留時間とは</vt:lpstr>
      <vt:lpstr>提案</vt:lpstr>
      <vt:lpstr>関連研究（１）</vt:lpstr>
      <vt:lpstr>関連研究（２）</vt:lpstr>
      <vt:lpstr>不具合管理システムの修正プロセス</vt:lpstr>
      <vt:lpstr>未対応時間と修正時間</vt:lpstr>
      <vt:lpstr>修正時間</vt:lpstr>
      <vt:lpstr>不具合滞留時間分析手法</vt:lpstr>
      <vt:lpstr>未対応時間と修正時間の分割</vt:lpstr>
      <vt:lpstr>状態遷移に基づく分析</vt:lpstr>
      <vt:lpstr>修正作業に要する時間</vt:lpstr>
      <vt:lpstr>修正確認に要する時間</vt:lpstr>
      <vt:lpstr>分析対象外のデータ</vt:lpstr>
      <vt:lpstr>ケーススタディ</vt:lpstr>
      <vt:lpstr>分析結果（１）</vt:lpstr>
      <vt:lpstr>分析結果（２）</vt:lpstr>
      <vt:lpstr>分析結果（３）</vt:lpstr>
      <vt:lpstr>分析結果（４）</vt:lpstr>
      <vt:lpstr>考察（１）</vt:lpstr>
      <vt:lpstr>考察（２）</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不具合管理システム利用時の不具合修正プロセス改善の ための滞留時間分析手法</dc:title>
  <dc:creator>kyusuke</dc:creator>
  <cp:lastModifiedBy>kyusuke</cp:lastModifiedBy>
  <cp:revision>38</cp:revision>
  <dcterms:created xsi:type="dcterms:W3CDTF">2013-11-30T05:22:23Z</dcterms:created>
  <dcterms:modified xsi:type="dcterms:W3CDTF">2013-12-01T18:04:29Z</dcterms:modified>
</cp:coreProperties>
</file>