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306" r:id="rId3"/>
    <p:sldId id="321" r:id="rId4"/>
    <p:sldId id="322" r:id="rId5"/>
    <p:sldId id="326" r:id="rId6"/>
    <p:sldId id="323" r:id="rId7"/>
    <p:sldId id="327" r:id="rId8"/>
    <p:sldId id="325" r:id="rId9"/>
    <p:sldId id="328" r:id="rId10"/>
    <p:sldId id="329" r:id="rId11"/>
    <p:sldId id="330" r:id="rId12"/>
    <p:sldId id="324" r:id="rId13"/>
    <p:sldId id="258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965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7B40A-CF80-4C0D-B402-90D091D886BA}" type="datetimeFigureOut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283B1-318D-4C24-8524-FC16614E22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035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283B1-318D-4C24-8524-FC16614E222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2916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E17A6-7F11-457D-B069-BFD83F7408AF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8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5B17-CB5D-4518-9865-3AAC96C1C780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32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24504-1BE3-4570-9466-4B4F712FCC0D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99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A4EEF-73EF-4FD4-A5DB-44F016F5F413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0372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73854-625E-43EB-B4B6-CE22162FD62C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592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FF26D-11CC-40AF-BDFA-54D87D00D7F7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927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44C3-3D4B-4561-BC1C-F9B1A5A691A4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84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6E1A4-5519-4742-9225-019A2DA3386C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10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BEEFE-58D1-464A-82FD-F82BA5BF8DFB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09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E000-17E3-4A60-A0A1-EE1DD03C7343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999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B8690-BC96-4D99-A69B-59E11A59AE62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9857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53363-A63E-4D48-972A-51560854F249}" type="datetime1">
              <a:rPr kumimoji="1" lang="ja-JP" altLang="en-US" smtClean="0"/>
              <a:t>2015/6/30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62D05-7BDA-4C83-A7B9-D3F275846CFB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686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60040" y="141277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ja-JP" sz="3600" dirty="0"/>
              <a:t>Investigating Code Review Practices </a:t>
            </a:r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en-US" altLang="ja-JP" sz="3600" dirty="0" smtClean="0"/>
              <a:t>in </a:t>
            </a:r>
            <a:r>
              <a:rPr lang="en-US" altLang="ja-JP" sz="3600" dirty="0"/>
              <a:t>Defective Files </a:t>
            </a:r>
            <a:r>
              <a:rPr lang="en-US" altLang="ja-JP" sz="3600" dirty="0" smtClean="0"/>
              <a:t>: </a:t>
            </a:r>
            <a:br>
              <a:rPr lang="en-US" altLang="ja-JP" sz="3600" dirty="0" smtClean="0"/>
            </a:br>
            <a:r>
              <a:rPr lang="en-US" altLang="ja-JP" sz="3600" dirty="0" smtClean="0"/>
              <a:t>An </a:t>
            </a:r>
            <a:r>
              <a:rPr lang="en-US" altLang="ja-JP" sz="3600" dirty="0"/>
              <a:t>Empirical Study of the </a:t>
            </a:r>
            <a:r>
              <a:rPr lang="en-US" altLang="ja-JP" sz="3600" dirty="0" err="1"/>
              <a:t>Qt</a:t>
            </a:r>
            <a:r>
              <a:rPr lang="en-US" altLang="ja-JP" sz="3600" dirty="0"/>
              <a:t> System</a:t>
            </a:r>
            <a:endParaRPr kumimoji="1" lang="ja-JP" altLang="en-US" sz="36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979712" y="5229200"/>
            <a:ext cx="3857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err="1"/>
              <a:t>Patanamon</a:t>
            </a:r>
            <a:r>
              <a:rPr lang="en-US" altLang="ja-JP" sz="2400" dirty="0"/>
              <a:t> </a:t>
            </a:r>
            <a:r>
              <a:rPr lang="en-US" altLang="ja-JP" sz="2400" dirty="0" err="1"/>
              <a:t>Thongtanunam</a:t>
            </a:r>
            <a:endParaRPr kumimoji="1" lang="ja-JP" altLang="en-US" sz="2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220072" y="6309320"/>
            <a:ext cx="3779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MSR2015  pp. </a:t>
            </a:r>
            <a:r>
              <a:rPr lang="en-US" altLang="ja-JP" sz="2400" dirty="0" smtClean="0"/>
              <a:t>168-</a:t>
            </a:r>
            <a:r>
              <a:rPr lang="en-US" altLang="ja-JP" sz="2400" dirty="0" smtClean="0"/>
              <a:t>-</a:t>
            </a:r>
            <a:r>
              <a:rPr lang="en-US" altLang="ja-JP" sz="2400" dirty="0" smtClean="0"/>
              <a:t>179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413088" y="5229200"/>
            <a:ext cx="2335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/>
              <a:t>Shane McIntosh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413088" y="5690864"/>
            <a:ext cx="233537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/>
              <a:t>Ahmed E. Hassan</a:t>
            </a:r>
            <a:endParaRPr kumimoji="1" lang="ja-JP" altLang="en-US" sz="24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23528" y="4620415"/>
            <a:ext cx="5441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/>
              <a:t>Nara Institute of Science and Technology</a:t>
            </a:r>
            <a:endParaRPr kumimoji="1" lang="ja-JP" altLang="en-US" sz="2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580112" y="4620416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/>
              <a:t>Queen’s University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907704" y="5690865"/>
            <a:ext cx="3857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err="1" smtClean="0"/>
              <a:t>Hajimu</a:t>
            </a:r>
            <a:r>
              <a:rPr lang="en-US" altLang="ja-JP" sz="2400" dirty="0" smtClean="0"/>
              <a:t> Iida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951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 smtClean="0"/>
              <a:t>Modern Code Review(MCR)</a:t>
            </a:r>
            <a:r>
              <a:rPr lang="ja-JP" altLang="en-US" sz="2800" dirty="0" smtClean="0"/>
              <a:t>が近年適用され始めている</a:t>
            </a:r>
            <a:endParaRPr lang="en-US" altLang="ja-JP" sz="2800" dirty="0" smtClean="0"/>
          </a:p>
          <a:p>
            <a:endParaRPr lang="en-US" altLang="ja-JP" sz="28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5" name="Picture 3" descr="\\psf\Home\Pictures\スクリーンショット 2015-06-30 5.33.0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708920"/>
            <a:ext cx="6128483" cy="376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017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ja-JP" sz="2800" dirty="0" smtClean="0"/>
          </a:p>
          <a:p>
            <a:r>
              <a:rPr lang="ja-JP" altLang="en-US" sz="2800" dirty="0" smtClean="0"/>
              <a:t>欠陥のあるファイルを混入してしまうレビューと欠陥のないファイルを正しく通すレビューを比較する</a:t>
            </a:r>
            <a:endParaRPr lang="en-US" altLang="ja-JP" sz="2800" dirty="0"/>
          </a:p>
          <a:p>
            <a:endParaRPr lang="en-US" altLang="ja-JP" sz="2800" dirty="0"/>
          </a:p>
          <a:p>
            <a:r>
              <a:rPr kumimoji="1" lang="en-US" altLang="ja-JP" sz="2800" dirty="0" smtClean="0"/>
              <a:t>3</a:t>
            </a:r>
            <a:r>
              <a:rPr kumimoji="1" lang="ja-JP" altLang="en-US" sz="2800" dirty="0" err="1" smtClean="0"/>
              <a:t>つの</a:t>
            </a:r>
            <a:r>
              <a:rPr kumimoji="1" lang="ja-JP" altLang="en-US" sz="2800" dirty="0" smtClean="0"/>
              <a:t>観点からレビュー活動メトリクスを測る</a:t>
            </a:r>
            <a:endParaRPr kumimoji="1" lang="en-US" altLang="ja-JP" sz="2800" dirty="0" smtClean="0"/>
          </a:p>
          <a:p>
            <a:pPr lvl="1"/>
            <a:r>
              <a:rPr lang="ja-JP" altLang="en-US" sz="2400" dirty="0" smtClean="0"/>
              <a:t>レビュー</a:t>
            </a:r>
            <a:r>
              <a:rPr kumimoji="1" lang="ja-JP" altLang="en-US" sz="2400" dirty="0" smtClean="0"/>
              <a:t>の熱心さ</a:t>
            </a:r>
            <a:endParaRPr kumimoji="1" lang="en-US" altLang="ja-JP" sz="2400" dirty="0" smtClean="0"/>
          </a:p>
          <a:p>
            <a:pPr lvl="1"/>
            <a:r>
              <a:rPr lang="ja-JP" altLang="en-US" sz="2400" dirty="0"/>
              <a:t>レビューへ</a:t>
            </a:r>
            <a:r>
              <a:rPr lang="ja-JP" altLang="en-US" sz="2400" dirty="0" smtClean="0"/>
              <a:t>の関与</a:t>
            </a:r>
            <a:endParaRPr lang="en-US" altLang="ja-JP" sz="2400" dirty="0" smtClean="0"/>
          </a:p>
          <a:p>
            <a:pPr lvl="1"/>
            <a:r>
              <a:rPr kumimoji="1" lang="ja-JP" altLang="en-US" sz="2400" dirty="0"/>
              <a:t>レビュー時間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464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欠陥ファイルの分類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欠陥ファイルを</a:t>
            </a:r>
            <a:r>
              <a:rPr kumimoji="1" lang="en-US" altLang="ja-JP" sz="2800" dirty="0" smtClean="0"/>
              <a:t>2</a:t>
            </a:r>
            <a:r>
              <a:rPr kumimoji="1" lang="ja-JP" altLang="en-US" sz="2800" dirty="0" err="1" smtClean="0"/>
              <a:t>つに</a:t>
            </a:r>
            <a:r>
              <a:rPr kumimoji="1" lang="ja-JP" altLang="en-US" sz="2800" dirty="0" smtClean="0"/>
              <a:t>分けて調査</a:t>
            </a:r>
            <a:endParaRPr kumimoji="1" lang="en-US" altLang="ja-JP" sz="2800" dirty="0" smtClean="0"/>
          </a:p>
          <a:p>
            <a:pPr lvl="1"/>
            <a:r>
              <a:rPr lang="en-US" altLang="ja-JP" sz="2400" dirty="0" smtClean="0"/>
              <a:t>Risky Files</a:t>
            </a:r>
            <a:r>
              <a:rPr lang="ja-JP" altLang="en-US" sz="2400" dirty="0" smtClean="0"/>
              <a:t>（前のリリース直後に欠陥が見つかったファイル）</a:t>
            </a:r>
            <a:endParaRPr lang="en-US" altLang="ja-JP" sz="2400" dirty="0" smtClean="0"/>
          </a:p>
          <a:p>
            <a:pPr lvl="1"/>
            <a:r>
              <a:rPr kumimoji="1" lang="en-US" altLang="ja-JP" sz="2400" dirty="0" smtClean="0"/>
              <a:t>Future-Defective File</a:t>
            </a:r>
            <a:r>
              <a:rPr kumimoji="1" lang="ja-JP" altLang="en-US" sz="2400" dirty="0" smtClean="0"/>
              <a:t>（リリース後に欠陥が見つかるファイル）</a:t>
            </a:r>
            <a:endParaRPr kumimoji="1" lang="en-US" altLang="ja-JP" sz="240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999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欠陥ファイルの分類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4098" name="Picture 2" descr="\\psf\Home\Pictures\スクリーンショット 2015-06-30 6.53.5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628800"/>
            <a:ext cx="7038381" cy="443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830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kumimoji="1" lang="en-US" altLang="ja-JP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Future-Defective File</a:t>
            </a:r>
            <a:endParaRPr kumimoji="1" lang="ja-JP" altLang="en-US" sz="3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3075" name="Picture 3" descr="\\psf\Home\Pictures\スクリーンショット 2015-06-30 6.16.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19" y="2276872"/>
            <a:ext cx="7434497" cy="232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600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kumimoji="1" lang="en-US" altLang="ja-JP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Future-Defective File</a:t>
            </a:r>
            <a:endParaRPr kumimoji="1" lang="ja-JP" altLang="en-US" sz="3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5122" name="Picture 2" descr="\\psf\Home\Pictures\スクリーンショット 2015-06-30 7.09.4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72816"/>
            <a:ext cx="7056784" cy="412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1331640" y="2564904"/>
            <a:ext cx="5040560" cy="4320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1403648" y="3645024"/>
            <a:ext cx="5040560" cy="4320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1475656" y="5157192"/>
            <a:ext cx="4824536" cy="21602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304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Future-Defective File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わかったこと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レビューの</a:t>
            </a:r>
            <a:r>
              <a:rPr lang="ja-JP" altLang="en-US" dirty="0" smtClean="0"/>
              <a:t>熱心さが薄い</a:t>
            </a:r>
            <a:endParaRPr lang="en-US" altLang="ja-JP" dirty="0"/>
          </a:p>
          <a:p>
            <a:pPr lvl="1"/>
            <a:r>
              <a:rPr lang="ja-JP" altLang="en-US" dirty="0" smtClean="0"/>
              <a:t>レビューへの関与少ない</a:t>
            </a:r>
            <a:endParaRPr lang="en-US" altLang="ja-JP" dirty="0" smtClean="0"/>
          </a:p>
          <a:p>
            <a:pPr lvl="1"/>
            <a:r>
              <a:rPr lang="ja-JP" altLang="en-US" dirty="0"/>
              <a:t>レビュー</a:t>
            </a:r>
            <a:r>
              <a:rPr lang="ja-JP" altLang="en-US" dirty="0" smtClean="0"/>
              <a:t>１件当たりの時間短い</a:t>
            </a:r>
            <a:endParaRPr lang="ja-JP" altLang="en-US" dirty="0"/>
          </a:p>
          <a:p>
            <a:pPr lvl="1"/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166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kumimoji="1" lang="en-US" altLang="ja-JP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Risky File</a:t>
            </a:r>
            <a:endParaRPr kumimoji="1" lang="ja-JP" altLang="en-US" sz="3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6146" name="Picture 2" descr="\\psf\Home\Pictures\スクリーンショット 2015-06-30 7.18.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32856"/>
            <a:ext cx="7586002" cy="239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270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psf\Home\Pictures\スクリーンショット 2015-06-30 7.18.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678089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kumimoji="1" lang="en-US" altLang="ja-JP" sz="4400" kern="1200" dirty="0">
                <a:solidFill>
                  <a:prstClr val="black"/>
                </a:solidFill>
                <a:latin typeface="Calibri"/>
                <a:ea typeface="ＭＳ Ｐゴシック"/>
              </a:rPr>
              <a:t>Risky </a:t>
            </a:r>
            <a:r>
              <a:rPr kumimoji="1" lang="en-US" altLang="ja-JP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/>
                <a:cs typeface="+mj-cs"/>
              </a:rPr>
              <a:t>File</a:t>
            </a:r>
            <a:endParaRPr kumimoji="1" lang="ja-JP" altLang="en-US" sz="32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1255846" y="2060848"/>
            <a:ext cx="4468282" cy="4320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1277009" y="3212976"/>
            <a:ext cx="4447119" cy="50405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1248341" y="4653136"/>
            <a:ext cx="4475787" cy="43204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25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prstClr val="black"/>
                </a:solidFill>
              </a:rPr>
              <a:t>Risky </a:t>
            </a:r>
            <a:r>
              <a:rPr lang="en-US" altLang="ja-JP" dirty="0" smtClean="0"/>
              <a:t>File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わかったこと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レビューの</a:t>
            </a:r>
            <a:r>
              <a:rPr lang="ja-JP" altLang="en-US" dirty="0" smtClean="0"/>
              <a:t>熱心さが薄い</a:t>
            </a:r>
            <a:endParaRPr lang="en-US" altLang="ja-JP" dirty="0"/>
          </a:p>
          <a:p>
            <a:pPr lvl="1"/>
            <a:r>
              <a:rPr lang="ja-JP" altLang="en-US" dirty="0" smtClean="0"/>
              <a:t>レビューへの関与少ない</a:t>
            </a:r>
            <a:endParaRPr lang="en-US" altLang="ja-JP" dirty="0" smtClean="0"/>
          </a:p>
          <a:p>
            <a:pPr lvl="1"/>
            <a:r>
              <a:rPr lang="ja-JP" altLang="en-US" dirty="0"/>
              <a:t>レビュー</a:t>
            </a:r>
            <a:r>
              <a:rPr lang="ja-JP" altLang="en-US" dirty="0" smtClean="0"/>
              <a:t>１件当たりの時間短い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レビュープロセスがスロー</a:t>
            </a:r>
            <a:endParaRPr lang="ja-JP" altLang="en-US" dirty="0"/>
          </a:p>
          <a:p>
            <a:pPr lvl="1"/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9347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変更タイプの分布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進化性に寄与（コードのコメント修正など）</a:t>
            </a:r>
            <a:endParaRPr kumimoji="1" lang="en-US" altLang="ja-JP" sz="2800" dirty="0" smtClean="0"/>
          </a:p>
          <a:p>
            <a:r>
              <a:rPr lang="ja-JP" altLang="en-US" sz="2800" dirty="0" smtClean="0"/>
              <a:t>機能性に寄与（適切でないプログラムロジックの修正など）</a:t>
            </a:r>
            <a:endParaRPr lang="en-US" altLang="ja-JP" sz="2800" dirty="0" smtClean="0"/>
          </a:p>
          <a:p>
            <a:r>
              <a:rPr kumimoji="1" lang="ja-JP" altLang="en-US" sz="2800" dirty="0"/>
              <a:t>履歴</a:t>
            </a:r>
            <a:r>
              <a:rPr kumimoji="1" lang="ja-JP" altLang="en-US" sz="2800" dirty="0" smtClean="0"/>
              <a:t>管理に寄与（コミットメッセージのアップデートなど）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8194" name="Picture 2" descr="\\psf\Home\Pictures\スクリーンショット 2015-06-30 7.48.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143807"/>
            <a:ext cx="3738488" cy="62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\\psf\Home\Pictures\スクリーンショット 2015-06-30 7.47.2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066" y="3573016"/>
            <a:ext cx="2952328" cy="313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094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 smtClean="0"/>
              <a:t>厳格にレビューしないと後々欠陥が見つかる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ja-JP" altLang="en-US" sz="2800" dirty="0" smtClean="0"/>
              <a:t>前に欠陥を発見したファイルは注意深くレビューしなければならない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ja-JP" altLang="en-US" sz="2800" dirty="0" smtClean="0"/>
              <a:t>そうでなければリリース後にまた欠陥が見つかる</a:t>
            </a:r>
            <a:endParaRPr lang="en-US" altLang="ja-JP" sz="28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62D05-7BDA-4C83-A7B9-D3F275846CF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55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2264</TotalTime>
  <Words>249</Words>
  <Application>Microsoft Office PowerPoint</Application>
  <PresentationFormat>画面に合わせる (4:3)</PresentationFormat>
  <Paragraphs>61</Paragraphs>
  <Slides>13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​​テーマ</vt:lpstr>
      <vt:lpstr>Investigating Code Review Practices  in Defective Files :  An Empirical Study of the Qt System</vt:lpstr>
      <vt:lpstr>背景</vt:lpstr>
      <vt:lpstr>背景</vt:lpstr>
      <vt:lpstr>欠陥ファイルの分類</vt:lpstr>
      <vt:lpstr>欠陥ファイルの分類</vt:lpstr>
      <vt:lpstr>Future-Defective File</vt:lpstr>
      <vt:lpstr>Future-Defective File</vt:lpstr>
      <vt:lpstr>Future-Defective File</vt:lpstr>
      <vt:lpstr>Risky File</vt:lpstr>
      <vt:lpstr>Risky File</vt:lpstr>
      <vt:lpstr>Risky File</vt:lpstr>
      <vt:lpstr>変更タイプの分布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Akira Matsumoto</dc:creator>
  <cp:lastModifiedBy>Akira Matsumoto</cp:lastModifiedBy>
  <cp:revision>95</cp:revision>
  <dcterms:created xsi:type="dcterms:W3CDTF">2015-01-20T18:09:34Z</dcterms:created>
  <dcterms:modified xsi:type="dcterms:W3CDTF">2015-06-29T23:04:16Z</dcterms:modified>
</cp:coreProperties>
</file>