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4"/>
  </p:notesMasterIdLst>
  <p:sldIdLst>
    <p:sldId id="256" r:id="rId2"/>
    <p:sldId id="257" r:id="rId3"/>
    <p:sldId id="258" r:id="rId4"/>
    <p:sldId id="260" r:id="rId5"/>
    <p:sldId id="273" r:id="rId6"/>
    <p:sldId id="259" r:id="rId7"/>
    <p:sldId id="268" r:id="rId8"/>
    <p:sldId id="275" r:id="rId9"/>
    <p:sldId id="276" r:id="rId10"/>
    <p:sldId id="269" r:id="rId11"/>
    <p:sldId id="263" r:id="rId12"/>
    <p:sldId id="264" r:id="rId13"/>
    <p:sldId id="277" r:id="rId14"/>
    <p:sldId id="265" r:id="rId15"/>
    <p:sldId id="278" r:id="rId16"/>
    <p:sldId id="261" r:id="rId17"/>
    <p:sldId id="270" r:id="rId18"/>
    <p:sldId id="272" r:id="rId19"/>
    <p:sldId id="271" r:id="rId20"/>
    <p:sldId id="266" r:id="rId21"/>
    <p:sldId id="267" r:id="rId22"/>
    <p:sldId id="262"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91" autoAdjust="0"/>
    <p:restoredTop sz="80301" autoAdjust="0"/>
  </p:normalViewPr>
  <p:slideViewPr>
    <p:cSldViewPr snapToGrid="0">
      <p:cViewPr varScale="1">
        <p:scale>
          <a:sx n="69" d="100"/>
          <a:sy n="69" d="100"/>
        </p:scale>
        <p:origin x="199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5D5597-0950-4803-A2B7-E5CA88AAF8F9}"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B78D031-04DD-4228-840D-FA5043F9A360}">
      <dgm:prSet/>
      <dgm:spPr/>
      <dgm:t>
        <a:bodyPr/>
        <a:lstStyle/>
        <a:p>
          <a:pPr>
            <a:defRPr cap="all"/>
          </a:pPr>
          <a:r>
            <a:rPr lang="en-US" dirty="0"/>
            <a:t>extract data from version and bug archives</a:t>
          </a:r>
        </a:p>
      </dgm:t>
    </dgm:pt>
    <dgm:pt modelId="{359802A2-4736-4F17-851E-F26250621B18}" type="parTrans" cxnId="{D8FD7BED-0D4F-4D2C-B67A-367F1329375C}">
      <dgm:prSet/>
      <dgm:spPr/>
      <dgm:t>
        <a:bodyPr/>
        <a:lstStyle/>
        <a:p>
          <a:endParaRPr lang="en-US"/>
        </a:p>
      </dgm:t>
    </dgm:pt>
    <dgm:pt modelId="{0488C913-12A4-4C06-8C7B-739201669F43}" type="sibTrans" cxnId="{D8FD7BED-0D4F-4D2C-B67A-367F1329375C}">
      <dgm:prSet/>
      <dgm:spPr/>
      <dgm:t>
        <a:bodyPr/>
        <a:lstStyle/>
        <a:p>
          <a:endParaRPr lang="en-US"/>
        </a:p>
      </dgm:t>
    </dgm:pt>
    <dgm:pt modelId="{E9872F58-B118-496D-9690-95998DF255DA}">
      <dgm:prSet/>
      <dgm:spPr/>
      <dgm:t>
        <a:bodyPr/>
        <a:lstStyle/>
        <a:p>
          <a:pPr>
            <a:defRPr cap="all"/>
          </a:pPr>
          <a:r>
            <a:rPr lang="en-US" dirty="0"/>
            <a:t>link bug reports to changes</a:t>
          </a:r>
        </a:p>
      </dgm:t>
    </dgm:pt>
    <dgm:pt modelId="{58FF17A4-A568-4691-91C3-555D54CE4F4E}" type="parTrans" cxnId="{C33F4A38-A091-4062-8380-C59DF3DA6031}">
      <dgm:prSet/>
      <dgm:spPr/>
      <dgm:t>
        <a:bodyPr/>
        <a:lstStyle/>
        <a:p>
          <a:endParaRPr lang="en-US"/>
        </a:p>
      </dgm:t>
    </dgm:pt>
    <dgm:pt modelId="{EAA39DE6-31A2-403D-A009-5AF0E5B355E4}" type="sibTrans" cxnId="{C33F4A38-A091-4062-8380-C59DF3DA6031}">
      <dgm:prSet/>
      <dgm:spPr/>
      <dgm:t>
        <a:bodyPr/>
        <a:lstStyle/>
        <a:p>
          <a:endParaRPr lang="en-US"/>
        </a:p>
      </dgm:t>
    </dgm:pt>
    <dgm:pt modelId="{89FF2E50-C925-4173-94F9-BE117497E050}">
      <dgm:prSet/>
      <dgm:spPr/>
      <dgm:t>
        <a:bodyPr/>
        <a:lstStyle/>
        <a:p>
          <a:pPr>
            <a:defRPr cap="all"/>
          </a:pPr>
          <a:r>
            <a:rPr lang="en-US" dirty="0"/>
            <a:t>identify and locate fix-inducing changes</a:t>
          </a:r>
        </a:p>
      </dgm:t>
    </dgm:pt>
    <dgm:pt modelId="{3D6A4CB9-BC6B-410A-833D-FEA4007FBFEC}" type="parTrans" cxnId="{EAABF8D7-BB2B-4FBE-A0D8-72E90B90FEFE}">
      <dgm:prSet/>
      <dgm:spPr/>
      <dgm:t>
        <a:bodyPr/>
        <a:lstStyle/>
        <a:p>
          <a:endParaRPr lang="en-US"/>
        </a:p>
      </dgm:t>
    </dgm:pt>
    <dgm:pt modelId="{1E77AD29-AD60-47A5-87E8-9D1FC3718F7F}" type="sibTrans" cxnId="{EAABF8D7-BB2B-4FBE-A0D8-72E90B90FEFE}">
      <dgm:prSet/>
      <dgm:spPr/>
      <dgm:t>
        <a:bodyPr/>
        <a:lstStyle/>
        <a:p>
          <a:endParaRPr lang="en-US"/>
        </a:p>
      </dgm:t>
    </dgm:pt>
    <dgm:pt modelId="{FE63CCEE-50DD-47BD-AE73-A006E2E65DE2}" type="pres">
      <dgm:prSet presAssocID="{DA5D5597-0950-4803-A2B7-E5CA88AAF8F9}" presName="root" presStyleCnt="0">
        <dgm:presLayoutVars>
          <dgm:dir/>
          <dgm:resizeHandles val="exact"/>
        </dgm:presLayoutVars>
      </dgm:prSet>
      <dgm:spPr/>
    </dgm:pt>
    <dgm:pt modelId="{8E02AE76-D6CE-467E-8348-2F9952ACA359}" type="pres">
      <dgm:prSet presAssocID="{0B78D031-04DD-4228-840D-FA5043F9A360}" presName="compNode" presStyleCnt="0"/>
      <dgm:spPr/>
    </dgm:pt>
    <dgm:pt modelId="{239537D7-AF37-4297-BE42-A5348E358E72}" type="pres">
      <dgm:prSet presAssocID="{0B78D031-04DD-4228-840D-FA5043F9A360}" presName="iconBgRect" presStyleLbl="bgShp" presStyleIdx="0" presStyleCnt="3"/>
      <dgm:spPr>
        <a:prstGeom prst="round2DiagRect">
          <a:avLst>
            <a:gd name="adj1" fmla="val 29727"/>
            <a:gd name="adj2" fmla="val 0"/>
          </a:avLst>
        </a:prstGeom>
      </dgm:spPr>
    </dgm:pt>
    <dgm:pt modelId="{AB3D564E-8078-4498-AEAC-AE20346F9C06}" type="pres">
      <dgm:prSet presAssocID="{0B78D031-04DD-4228-840D-FA5043F9A36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84504B6A-27C3-4ED0-B8AD-647EFEF6A943}" type="pres">
      <dgm:prSet presAssocID="{0B78D031-04DD-4228-840D-FA5043F9A360}" presName="spaceRect" presStyleCnt="0"/>
      <dgm:spPr/>
    </dgm:pt>
    <dgm:pt modelId="{68D2A2F4-74BC-488D-A007-C4C9871D001C}" type="pres">
      <dgm:prSet presAssocID="{0B78D031-04DD-4228-840D-FA5043F9A360}" presName="textRect" presStyleLbl="revTx" presStyleIdx="0" presStyleCnt="3">
        <dgm:presLayoutVars>
          <dgm:chMax val="1"/>
          <dgm:chPref val="1"/>
        </dgm:presLayoutVars>
      </dgm:prSet>
      <dgm:spPr/>
    </dgm:pt>
    <dgm:pt modelId="{5F9B2447-215A-4730-9CE1-5F0A76BEACCF}" type="pres">
      <dgm:prSet presAssocID="{0488C913-12A4-4C06-8C7B-739201669F43}" presName="sibTrans" presStyleCnt="0"/>
      <dgm:spPr/>
    </dgm:pt>
    <dgm:pt modelId="{89219ABF-3F3F-4A40-AFD7-1DE14BD0DB57}" type="pres">
      <dgm:prSet presAssocID="{E9872F58-B118-496D-9690-95998DF255DA}" presName="compNode" presStyleCnt="0"/>
      <dgm:spPr/>
    </dgm:pt>
    <dgm:pt modelId="{5C40E231-50C6-4644-B6B1-FC3650D7A165}" type="pres">
      <dgm:prSet presAssocID="{E9872F58-B118-496D-9690-95998DF255DA}" presName="iconBgRect" presStyleLbl="bgShp" presStyleIdx="1" presStyleCnt="3"/>
      <dgm:spPr>
        <a:prstGeom prst="round2DiagRect">
          <a:avLst>
            <a:gd name="adj1" fmla="val 29727"/>
            <a:gd name="adj2" fmla="val 0"/>
          </a:avLst>
        </a:prstGeom>
      </dgm:spPr>
    </dgm:pt>
    <dgm:pt modelId="{F34013C4-668E-42DA-A885-8D2F17CE0B26}" type="pres">
      <dgm:prSet presAssocID="{E9872F58-B118-496D-9690-95998DF255D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g"/>
        </a:ext>
      </dgm:extLst>
    </dgm:pt>
    <dgm:pt modelId="{76FCCB42-B739-4E80-92E4-3B855E514BE8}" type="pres">
      <dgm:prSet presAssocID="{E9872F58-B118-496D-9690-95998DF255DA}" presName="spaceRect" presStyleCnt="0"/>
      <dgm:spPr/>
    </dgm:pt>
    <dgm:pt modelId="{19C0D4AA-1151-496C-896A-C3F2E530C53D}" type="pres">
      <dgm:prSet presAssocID="{E9872F58-B118-496D-9690-95998DF255DA}" presName="textRect" presStyleLbl="revTx" presStyleIdx="1" presStyleCnt="3">
        <dgm:presLayoutVars>
          <dgm:chMax val="1"/>
          <dgm:chPref val="1"/>
        </dgm:presLayoutVars>
      </dgm:prSet>
      <dgm:spPr/>
    </dgm:pt>
    <dgm:pt modelId="{D335F22C-1B4E-446F-A7D4-FFFB5C69BC75}" type="pres">
      <dgm:prSet presAssocID="{EAA39DE6-31A2-403D-A009-5AF0E5B355E4}" presName="sibTrans" presStyleCnt="0"/>
      <dgm:spPr/>
    </dgm:pt>
    <dgm:pt modelId="{61286EE1-F13D-4461-86E9-070611A476E3}" type="pres">
      <dgm:prSet presAssocID="{89FF2E50-C925-4173-94F9-BE117497E050}" presName="compNode" presStyleCnt="0"/>
      <dgm:spPr/>
    </dgm:pt>
    <dgm:pt modelId="{1F360185-9D51-43A4-B3F8-5E1FBA38F5BF}" type="pres">
      <dgm:prSet presAssocID="{89FF2E50-C925-4173-94F9-BE117497E050}" presName="iconBgRect" presStyleLbl="bgShp" presStyleIdx="2" presStyleCnt="3"/>
      <dgm:spPr>
        <a:prstGeom prst="round2DiagRect">
          <a:avLst>
            <a:gd name="adj1" fmla="val 29727"/>
            <a:gd name="adj2" fmla="val 0"/>
          </a:avLst>
        </a:prstGeom>
      </dgm:spPr>
    </dgm:pt>
    <dgm:pt modelId="{6E0A7C20-660E-4B10-8208-5A8E53C64666}" type="pres">
      <dgm:prSet presAssocID="{89FF2E50-C925-4173-94F9-BE117497E05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B2DB413F-2B64-4D8F-844B-330E592FA899}" type="pres">
      <dgm:prSet presAssocID="{89FF2E50-C925-4173-94F9-BE117497E050}" presName="spaceRect" presStyleCnt="0"/>
      <dgm:spPr/>
    </dgm:pt>
    <dgm:pt modelId="{DBE07A3D-095F-4109-9057-9C6F41334C8C}" type="pres">
      <dgm:prSet presAssocID="{89FF2E50-C925-4173-94F9-BE117497E050}" presName="textRect" presStyleLbl="revTx" presStyleIdx="2" presStyleCnt="3">
        <dgm:presLayoutVars>
          <dgm:chMax val="1"/>
          <dgm:chPref val="1"/>
        </dgm:presLayoutVars>
      </dgm:prSet>
      <dgm:spPr/>
    </dgm:pt>
  </dgm:ptLst>
  <dgm:cxnLst>
    <dgm:cxn modelId="{A9CB9F29-E833-4976-B73F-14864615F71A}" type="presOf" srcId="{89FF2E50-C925-4173-94F9-BE117497E050}" destId="{DBE07A3D-095F-4109-9057-9C6F41334C8C}" srcOrd="0" destOrd="0" presId="urn:microsoft.com/office/officeart/2018/5/layout/IconLeafLabelList"/>
    <dgm:cxn modelId="{C33F4A38-A091-4062-8380-C59DF3DA6031}" srcId="{DA5D5597-0950-4803-A2B7-E5CA88AAF8F9}" destId="{E9872F58-B118-496D-9690-95998DF255DA}" srcOrd="1" destOrd="0" parTransId="{58FF17A4-A568-4691-91C3-555D54CE4F4E}" sibTransId="{EAA39DE6-31A2-403D-A009-5AF0E5B355E4}"/>
    <dgm:cxn modelId="{AE7FF791-9313-4F38-AF93-143EF163E6E4}" type="presOf" srcId="{0B78D031-04DD-4228-840D-FA5043F9A360}" destId="{68D2A2F4-74BC-488D-A007-C4C9871D001C}" srcOrd="0" destOrd="0" presId="urn:microsoft.com/office/officeart/2018/5/layout/IconLeafLabelList"/>
    <dgm:cxn modelId="{72A1CAB5-5771-4A2C-9E1C-88B690D70DDC}" type="presOf" srcId="{E9872F58-B118-496D-9690-95998DF255DA}" destId="{19C0D4AA-1151-496C-896A-C3F2E530C53D}" srcOrd="0" destOrd="0" presId="urn:microsoft.com/office/officeart/2018/5/layout/IconLeafLabelList"/>
    <dgm:cxn modelId="{22F67CB9-D608-4C89-B86E-FBEDCA3B05AC}" type="presOf" srcId="{DA5D5597-0950-4803-A2B7-E5CA88AAF8F9}" destId="{FE63CCEE-50DD-47BD-AE73-A006E2E65DE2}" srcOrd="0" destOrd="0" presId="urn:microsoft.com/office/officeart/2018/5/layout/IconLeafLabelList"/>
    <dgm:cxn modelId="{EAABF8D7-BB2B-4FBE-A0D8-72E90B90FEFE}" srcId="{DA5D5597-0950-4803-A2B7-E5CA88AAF8F9}" destId="{89FF2E50-C925-4173-94F9-BE117497E050}" srcOrd="2" destOrd="0" parTransId="{3D6A4CB9-BC6B-410A-833D-FEA4007FBFEC}" sibTransId="{1E77AD29-AD60-47A5-87E8-9D1FC3718F7F}"/>
    <dgm:cxn modelId="{D8FD7BED-0D4F-4D2C-B67A-367F1329375C}" srcId="{DA5D5597-0950-4803-A2B7-E5CA88AAF8F9}" destId="{0B78D031-04DD-4228-840D-FA5043F9A360}" srcOrd="0" destOrd="0" parTransId="{359802A2-4736-4F17-851E-F26250621B18}" sibTransId="{0488C913-12A4-4C06-8C7B-739201669F43}"/>
    <dgm:cxn modelId="{EA053A6B-AD38-43F2-8063-5D3BD8C91CDE}" type="presParOf" srcId="{FE63CCEE-50DD-47BD-AE73-A006E2E65DE2}" destId="{8E02AE76-D6CE-467E-8348-2F9952ACA359}" srcOrd="0" destOrd="0" presId="urn:microsoft.com/office/officeart/2018/5/layout/IconLeafLabelList"/>
    <dgm:cxn modelId="{BFA43900-0FD3-4897-A41E-A9A6900DC5E7}" type="presParOf" srcId="{8E02AE76-D6CE-467E-8348-2F9952ACA359}" destId="{239537D7-AF37-4297-BE42-A5348E358E72}" srcOrd="0" destOrd="0" presId="urn:microsoft.com/office/officeart/2018/5/layout/IconLeafLabelList"/>
    <dgm:cxn modelId="{DF20273E-0747-4A87-BEA5-83933BA6D8EA}" type="presParOf" srcId="{8E02AE76-D6CE-467E-8348-2F9952ACA359}" destId="{AB3D564E-8078-4498-AEAC-AE20346F9C06}" srcOrd="1" destOrd="0" presId="urn:microsoft.com/office/officeart/2018/5/layout/IconLeafLabelList"/>
    <dgm:cxn modelId="{F2B92CA6-99C3-44DB-8A42-F420FDAFEF46}" type="presParOf" srcId="{8E02AE76-D6CE-467E-8348-2F9952ACA359}" destId="{84504B6A-27C3-4ED0-B8AD-647EFEF6A943}" srcOrd="2" destOrd="0" presId="urn:microsoft.com/office/officeart/2018/5/layout/IconLeafLabelList"/>
    <dgm:cxn modelId="{936558D1-802C-4A2A-ACD8-9A3BAA2F1A38}" type="presParOf" srcId="{8E02AE76-D6CE-467E-8348-2F9952ACA359}" destId="{68D2A2F4-74BC-488D-A007-C4C9871D001C}" srcOrd="3" destOrd="0" presId="urn:microsoft.com/office/officeart/2018/5/layout/IconLeafLabelList"/>
    <dgm:cxn modelId="{83FE54EE-55AA-4D06-832C-356BE8A5BD2F}" type="presParOf" srcId="{FE63CCEE-50DD-47BD-AE73-A006E2E65DE2}" destId="{5F9B2447-215A-4730-9CE1-5F0A76BEACCF}" srcOrd="1" destOrd="0" presId="urn:microsoft.com/office/officeart/2018/5/layout/IconLeafLabelList"/>
    <dgm:cxn modelId="{6409C406-88DD-413E-BB91-E7E67F6759AE}" type="presParOf" srcId="{FE63CCEE-50DD-47BD-AE73-A006E2E65DE2}" destId="{89219ABF-3F3F-4A40-AFD7-1DE14BD0DB57}" srcOrd="2" destOrd="0" presId="urn:microsoft.com/office/officeart/2018/5/layout/IconLeafLabelList"/>
    <dgm:cxn modelId="{84B7AB20-F476-4DA7-AFA7-D4C1083D8D9F}" type="presParOf" srcId="{89219ABF-3F3F-4A40-AFD7-1DE14BD0DB57}" destId="{5C40E231-50C6-4644-B6B1-FC3650D7A165}" srcOrd="0" destOrd="0" presId="urn:microsoft.com/office/officeart/2018/5/layout/IconLeafLabelList"/>
    <dgm:cxn modelId="{6B546CCF-5C43-46A7-BD45-4FA2D9E03E10}" type="presParOf" srcId="{89219ABF-3F3F-4A40-AFD7-1DE14BD0DB57}" destId="{F34013C4-668E-42DA-A885-8D2F17CE0B26}" srcOrd="1" destOrd="0" presId="urn:microsoft.com/office/officeart/2018/5/layout/IconLeafLabelList"/>
    <dgm:cxn modelId="{28223365-A63B-4C13-8D7B-408006739CBD}" type="presParOf" srcId="{89219ABF-3F3F-4A40-AFD7-1DE14BD0DB57}" destId="{76FCCB42-B739-4E80-92E4-3B855E514BE8}" srcOrd="2" destOrd="0" presId="urn:microsoft.com/office/officeart/2018/5/layout/IconLeafLabelList"/>
    <dgm:cxn modelId="{F722663B-A7D4-4AA5-87BB-C1947C0033B4}" type="presParOf" srcId="{89219ABF-3F3F-4A40-AFD7-1DE14BD0DB57}" destId="{19C0D4AA-1151-496C-896A-C3F2E530C53D}" srcOrd="3" destOrd="0" presId="urn:microsoft.com/office/officeart/2018/5/layout/IconLeafLabelList"/>
    <dgm:cxn modelId="{F9DECA4B-FDDC-4D7E-B263-1ACFE0D8A44D}" type="presParOf" srcId="{FE63CCEE-50DD-47BD-AE73-A006E2E65DE2}" destId="{D335F22C-1B4E-446F-A7D4-FFFB5C69BC75}" srcOrd="3" destOrd="0" presId="urn:microsoft.com/office/officeart/2018/5/layout/IconLeafLabelList"/>
    <dgm:cxn modelId="{FC4AAC6B-E618-49F3-A206-D81E4FA7DF5C}" type="presParOf" srcId="{FE63CCEE-50DD-47BD-AE73-A006E2E65DE2}" destId="{61286EE1-F13D-4461-86E9-070611A476E3}" srcOrd="4" destOrd="0" presId="urn:microsoft.com/office/officeart/2018/5/layout/IconLeafLabelList"/>
    <dgm:cxn modelId="{100572FF-A84F-4487-8DA6-43D57F2A6E9E}" type="presParOf" srcId="{61286EE1-F13D-4461-86E9-070611A476E3}" destId="{1F360185-9D51-43A4-B3F8-5E1FBA38F5BF}" srcOrd="0" destOrd="0" presId="urn:microsoft.com/office/officeart/2018/5/layout/IconLeafLabelList"/>
    <dgm:cxn modelId="{0542B4BC-EA25-442A-BDB7-89B06B658351}" type="presParOf" srcId="{61286EE1-F13D-4461-86E9-070611A476E3}" destId="{6E0A7C20-660E-4B10-8208-5A8E53C64666}" srcOrd="1" destOrd="0" presId="urn:microsoft.com/office/officeart/2018/5/layout/IconLeafLabelList"/>
    <dgm:cxn modelId="{08806533-0201-4570-A433-79B3E7F56718}" type="presParOf" srcId="{61286EE1-F13D-4461-86E9-070611A476E3}" destId="{B2DB413F-2B64-4D8F-844B-330E592FA899}" srcOrd="2" destOrd="0" presId="urn:microsoft.com/office/officeart/2018/5/layout/IconLeafLabelList"/>
    <dgm:cxn modelId="{A2AE7B56-22A1-454E-8E2E-CD7DEC92734A}" type="presParOf" srcId="{61286EE1-F13D-4461-86E9-070611A476E3}" destId="{DBE07A3D-095F-4109-9057-9C6F41334C8C}"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10D033-77FD-426F-9EB8-FAAE7F227FED}" type="doc">
      <dgm:prSet loTypeId="urn:microsoft.com/office/officeart/2005/8/layout/process1" loCatId="process" qsTypeId="urn:microsoft.com/office/officeart/2005/8/quickstyle/simple1" qsCatId="simple" csTypeId="urn:microsoft.com/office/officeart/2005/8/colors/colorful5" csCatId="colorful" phldr="1"/>
      <dgm:spPr/>
    </dgm:pt>
    <dgm:pt modelId="{8072E166-95CC-4EEF-90C5-E248FAA48829}">
      <dgm:prSet phldrT="[Text]"/>
      <dgm:spPr/>
      <dgm:t>
        <a:bodyPr/>
        <a:lstStyle/>
        <a:p>
          <a:r>
            <a:rPr lang="en-US" dirty="0"/>
            <a:t>Bug </a:t>
          </a:r>
        </a:p>
        <a:p>
          <a:r>
            <a:rPr lang="en-US" dirty="0"/>
            <a:t>submitted</a:t>
          </a:r>
          <a:endParaRPr lang="en-MY" dirty="0"/>
        </a:p>
      </dgm:t>
    </dgm:pt>
    <dgm:pt modelId="{47C9468C-F71A-463A-8E8C-3911CBBD0434}" type="parTrans" cxnId="{51E8A82F-6F96-4E70-ABCD-AD7F63DE74AD}">
      <dgm:prSet/>
      <dgm:spPr/>
      <dgm:t>
        <a:bodyPr/>
        <a:lstStyle/>
        <a:p>
          <a:endParaRPr lang="en-MY"/>
        </a:p>
      </dgm:t>
    </dgm:pt>
    <dgm:pt modelId="{86275071-4829-496D-BF93-589853CE5B03}" type="sibTrans" cxnId="{51E8A82F-6F96-4E70-ABCD-AD7F63DE74AD}">
      <dgm:prSet/>
      <dgm:spPr/>
      <dgm:t>
        <a:bodyPr/>
        <a:lstStyle/>
        <a:p>
          <a:endParaRPr lang="en-MY"/>
        </a:p>
      </dgm:t>
    </dgm:pt>
    <dgm:pt modelId="{7D1AE147-89F0-42E5-954D-2AFF44970BD2}">
      <dgm:prSet phldrT="[Text]"/>
      <dgm:spPr/>
      <dgm:t>
        <a:bodyPr/>
        <a:lstStyle/>
        <a:p>
          <a:r>
            <a:rPr lang="en-US" dirty="0"/>
            <a:t>Discussed by developers and users who provide additional comments and may create attachments</a:t>
          </a:r>
          <a:endParaRPr lang="en-MY" dirty="0"/>
        </a:p>
      </dgm:t>
    </dgm:pt>
    <dgm:pt modelId="{3A140F40-D239-4D3E-8588-2F2A2FC85932}" type="parTrans" cxnId="{50F4EC0E-9BAA-4613-ABB4-1ECD4B8AD24C}">
      <dgm:prSet/>
      <dgm:spPr/>
      <dgm:t>
        <a:bodyPr/>
        <a:lstStyle/>
        <a:p>
          <a:endParaRPr lang="en-MY"/>
        </a:p>
      </dgm:t>
    </dgm:pt>
    <dgm:pt modelId="{FBFACC16-B96D-461B-8A5C-24836DCA8594}" type="sibTrans" cxnId="{50F4EC0E-9BAA-4613-ABB4-1ECD4B8AD24C}">
      <dgm:prSet/>
      <dgm:spPr/>
      <dgm:t>
        <a:bodyPr/>
        <a:lstStyle/>
        <a:p>
          <a:endParaRPr lang="en-MY"/>
        </a:p>
      </dgm:t>
    </dgm:pt>
    <dgm:pt modelId="{B3F78CE8-E259-41C8-8E98-410FC071576F}">
      <dgm:prSet phldrT="[Text]"/>
      <dgm:spPr/>
      <dgm:t>
        <a:bodyPr/>
        <a:lstStyle/>
        <a:p>
          <a:r>
            <a:rPr lang="en-US" dirty="0"/>
            <a:t>Bug confirmed</a:t>
          </a:r>
          <a:endParaRPr lang="en-MY" dirty="0"/>
        </a:p>
      </dgm:t>
    </dgm:pt>
    <dgm:pt modelId="{D0A5C696-CACD-4FEB-84C7-BCB5CC827CC8}" type="parTrans" cxnId="{4CD1BC2B-90D5-49EF-BB5D-E1DFF64530BA}">
      <dgm:prSet/>
      <dgm:spPr/>
      <dgm:t>
        <a:bodyPr/>
        <a:lstStyle/>
        <a:p>
          <a:endParaRPr lang="en-MY"/>
        </a:p>
      </dgm:t>
    </dgm:pt>
    <dgm:pt modelId="{D683AAEC-063A-4E69-92A9-488762D4E548}" type="sibTrans" cxnId="{4CD1BC2B-90D5-49EF-BB5D-E1DFF64530BA}">
      <dgm:prSet/>
      <dgm:spPr/>
      <dgm:t>
        <a:bodyPr/>
        <a:lstStyle/>
        <a:p>
          <a:endParaRPr lang="en-MY"/>
        </a:p>
      </dgm:t>
    </dgm:pt>
    <dgm:pt modelId="{BCBF1EBC-313C-40F5-9F06-15DCA01A4DA2}">
      <dgm:prSet phldrT="[Text]"/>
      <dgm:spPr/>
      <dgm:t>
        <a:bodyPr/>
        <a:lstStyle/>
        <a:p>
          <a:r>
            <a:rPr lang="en-US" i="0" dirty="0"/>
            <a:t>Assigned</a:t>
          </a:r>
          <a:r>
            <a:rPr lang="en-US" i="1" dirty="0"/>
            <a:t> </a:t>
          </a:r>
          <a:r>
            <a:rPr lang="en-US" dirty="0"/>
            <a:t>to a developer who is responsible to fix the bug</a:t>
          </a:r>
          <a:endParaRPr lang="en-MY" dirty="0"/>
        </a:p>
      </dgm:t>
    </dgm:pt>
    <dgm:pt modelId="{768BC85E-65C0-4572-8354-0CE3E2046E78}" type="parTrans" cxnId="{FDAAE43F-5645-4AB2-82F3-5A92973BBE0E}">
      <dgm:prSet/>
      <dgm:spPr/>
      <dgm:t>
        <a:bodyPr/>
        <a:lstStyle/>
        <a:p>
          <a:endParaRPr lang="en-MY"/>
        </a:p>
      </dgm:t>
    </dgm:pt>
    <dgm:pt modelId="{B97D4327-AB8A-4EF3-BF39-A615BFD85028}" type="sibTrans" cxnId="{FDAAE43F-5645-4AB2-82F3-5A92973BBE0E}">
      <dgm:prSet/>
      <dgm:spPr/>
      <dgm:t>
        <a:bodyPr/>
        <a:lstStyle/>
        <a:p>
          <a:endParaRPr lang="en-MY"/>
        </a:p>
      </dgm:t>
    </dgm:pt>
    <dgm:pt modelId="{3672BCC8-F0F7-4607-9AC0-6E57A25E8AA0}">
      <dgm:prSet phldrT="[Text]"/>
      <dgm:spPr/>
      <dgm:t>
        <a:bodyPr/>
        <a:lstStyle/>
        <a:p>
          <a:r>
            <a:rPr lang="en-US" dirty="0"/>
            <a:t>Developer commits changes to the version control archive</a:t>
          </a:r>
          <a:endParaRPr lang="en-MY" dirty="0"/>
        </a:p>
      </dgm:t>
    </dgm:pt>
    <dgm:pt modelId="{E588B02F-3BF2-4E1C-A85C-3F013E192E97}" type="parTrans" cxnId="{6AE06B2D-BE11-4504-B40D-C0AA400BA0E1}">
      <dgm:prSet/>
      <dgm:spPr/>
      <dgm:t>
        <a:bodyPr/>
        <a:lstStyle/>
        <a:p>
          <a:endParaRPr lang="en-MY"/>
        </a:p>
      </dgm:t>
    </dgm:pt>
    <dgm:pt modelId="{0B1DFFDA-12F4-4098-9814-74B559EBE1E7}" type="sibTrans" cxnId="{6AE06B2D-BE11-4504-B40D-C0AA400BA0E1}">
      <dgm:prSet/>
      <dgm:spPr/>
      <dgm:t>
        <a:bodyPr/>
        <a:lstStyle/>
        <a:p>
          <a:endParaRPr lang="en-MY"/>
        </a:p>
      </dgm:t>
    </dgm:pt>
    <dgm:pt modelId="{6F568C63-E22A-423D-8A24-6CF35DAF9550}" type="pres">
      <dgm:prSet presAssocID="{8A10D033-77FD-426F-9EB8-FAAE7F227FED}" presName="Name0" presStyleCnt="0">
        <dgm:presLayoutVars>
          <dgm:dir/>
          <dgm:resizeHandles val="exact"/>
        </dgm:presLayoutVars>
      </dgm:prSet>
      <dgm:spPr/>
    </dgm:pt>
    <dgm:pt modelId="{4128BF24-9915-4BBC-8C59-845D0A508C5A}" type="pres">
      <dgm:prSet presAssocID="{8072E166-95CC-4EEF-90C5-E248FAA48829}" presName="node" presStyleLbl="node1" presStyleIdx="0" presStyleCnt="5" custScaleX="78308" custScaleY="124308">
        <dgm:presLayoutVars>
          <dgm:bulletEnabled val="1"/>
        </dgm:presLayoutVars>
      </dgm:prSet>
      <dgm:spPr/>
    </dgm:pt>
    <dgm:pt modelId="{1DB8BC86-B23A-4699-AA5C-31AA3B05A954}" type="pres">
      <dgm:prSet presAssocID="{86275071-4829-496D-BF93-589853CE5B03}" presName="sibTrans" presStyleLbl="sibTrans2D1" presStyleIdx="0" presStyleCnt="4"/>
      <dgm:spPr/>
    </dgm:pt>
    <dgm:pt modelId="{EA2CD682-C3A5-4A0D-B6BD-DF9E7724A0BC}" type="pres">
      <dgm:prSet presAssocID="{86275071-4829-496D-BF93-589853CE5B03}" presName="connectorText" presStyleLbl="sibTrans2D1" presStyleIdx="0" presStyleCnt="4"/>
      <dgm:spPr/>
    </dgm:pt>
    <dgm:pt modelId="{988DBC8A-370E-424D-AA44-9476B57A2E8A}" type="pres">
      <dgm:prSet presAssocID="{7D1AE147-89F0-42E5-954D-2AFF44970BD2}" presName="node" presStyleLbl="node1" presStyleIdx="1" presStyleCnt="5" custScaleX="141410" custScaleY="171010">
        <dgm:presLayoutVars>
          <dgm:bulletEnabled val="1"/>
        </dgm:presLayoutVars>
      </dgm:prSet>
      <dgm:spPr/>
    </dgm:pt>
    <dgm:pt modelId="{12792C60-A020-414D-89A1-CD111497BCE9}" type="pres">
      <dgm:prSet presAssocID="{FBFACC16-B96D-461B-8A5C-24836DCA8594}" presName="sibTrans" presStyleLbl="sibTrans2D1" presStyleIdx="1" presStyleCnt="4"/>
      <dgm:spPr/>
    </dgm:pt>
    <dgm:pt modelId="{35A4F0CA-E061-4616-B5D4-A3122B312414}" type="pres">
      <dgm:prSet presAssocID="{FBFACC16-B96D-461B-8A5C-24836DCA8594}" presName="connectorText" presStyleLbl="sibTrans2D1" presStyleIdx="1" presStyleCnt="4"/>
      <dgm:spPr/>
    </dgm:pt>
    <dgm:pt modelId="{7870DDAC-2392-47A3-A554-BF23374C8959}" type="pres">
      <dgm:prSet presAssocID="{B3F78CE8-E259-41C8-8E98-410FC071576F}" presName="node" presStyleLbl="node1" presStyleIdx="2" presStyleCnt="5" custScaleX="85847" custScaleY="122988" custLinFactNeighborX="0" custLinFactNeighborY="216">
        <dgm:presLayoutVars>
          <dgm:bulletEnabled val="1"/>
        </dgm:presLayoutVars>
      </dgm:prSet>
      <dgm:spPr/>
    </dgm:pt>
    <dgm:pt modelId="{65126DFE-927A-4D90-AB57-7F8D61DD0BA1}" type="pres">
      <dgm:prSet presAssocID="{D683AAEC-063A-4E69-92A9-488762D4E548}" presName="sibTrans" presStyleLbl="sibTrans2D1" presStyleIdx="2" presStyleCnt="4"/>
      <dgm:spPr/>
    </dgm:pt>
    <dgm:pt modelId="{3BA9C251-EBC3-4293-B182-90AAC603F449}" type="pres">
      <dgm:prSet presAssocID="{D683AAEC-063A-4E69-92A9-488762D4E548}" presName="connectorText" presStyleLbl="sibTrans2D1" presStyleIdx="2" presStyleCnt="4"/>
      <dgm:spPr/>
    </dgm:pt>
    <dgm:pt modelId="{389F1424-4D0F-4AFC-BC68-309560A96440}" type="pres">
      <dgm:prSet presAssocID="{BCBF1EBC-313C-40F5-9F06-15DCA01A4DA2}" presName="node" presStyleLbl="node1" presStyleIdx="3" presStyleCnt="5" custScaleX="132175" custScaleY="156456">
        <dgm:presLayoutVars>
          <dgm:bulletEnabled val="1"/>
        </dgm:presLayoutVars>
      </dgm:prSet>
      <dgm:spPr/>
    </dgm:pt>
    <dgm:pt modelId="{C21B4BB9-E1B6-473A-9139-C7337DC8020A}" type="pres">
      <dgm:prSet presAssocID="{B97D4327-AB8A-4EF3-BF39-A615BFD85028}" presName="sibTrans" presStyleLbl="sibTrans2D1" presStyleIdx="3" presStyleCnt="4"/>
      <dgm:spPr/>
    </dgm:pt>
    <dgm:pt modelId="{7FE439C4-BE12-4F09-91F6-324CD207D1B4}" type="pres">
      <dgm:prSet presAssocID="{B97D4327-AB8A-4EF3-BF39-A615BFD85028}" presName="connectorText" presStyleLbl="sibTrans2D1" presStyleIdx="3" presStyleCnt="4"/>
      <dgm:spPr/>
    </dgm:pt>
    <dgm:pt modelId="{1C176A34-B46D-4D89-A2F7-AA823E28BE04}" type="pres">
      <dgm:prSet presAssocID="{3672BCC8-F0F7-4607-9AC0-6E57A25E8AA0}" presName="node" presStyleLbl="node1" presStyleIdx="4" presStyleCnt="5" custScaleX="106724" custScaleY="124927">
        <dgm:presLayoutVars>
          <dgm:bulletEnabled val="1"/>
        </dgm:presLayoutVars>
      </dgm:prSet>
      <dgm:spPr/>
    </dgm:pt>
  </dgm:ptLst>
  <dgm:cxnLst>
    <dgm:cxn modelId="{323ACE07-B974-4345-A7EA-AD336D9A1D5C}" type="presOf" srcId="{7D1AE147-89F0-42E5-954D-2AFF44970BD2}" destId="{988DBC8A-370E-424D-AA44-9476B57A2E8A}" srcOrd="0" destOrd="0" presId="urn:microsoft.com/office/officeart/2005/8/layout/process1"/>
    <dgm:cxn modelId="{50F4EC0E-9BAA-4613-ABB4-1ECD4B8AD24C}" srcId="{8A10D033-77FD-426F-9EB8-FAAE7F227FED}" destId="{7D1AE147-89F0-42E5-954D-2AFF44970BD2}" srcOrd="1" destOrd="0" parTransId="{3A140F40-D239-4D3E-8588-2F2A2FC85932}" sibTransId="{FBFACC16-B96D-461B-8A5C-24836DCA8594}"/>
    <dgm:cxn modelId="{A61A3F1C-4EFD-4C5B-98BD-7164F55A4C48}" type="presOf" srcId="{BCBF1EBC-313C-40F5-9F06-15DCA01A4DA2}" destId="{389F1424-4D0F-4AFC-BC68-309560A96440}" srcOrd="0" destOrd="0" presId="urn:microsoft.com/office/officeart/2005/8/layout/process1"/>
    <dgm:cxn modelId="{5B388426-B6BF-48BD-9ADF-59E0191EA45C}" type="presOf" srcId="{D683AAEC-063A-4E69-92A9-488762D4E548}" destId="{3BA9C251-EBC3-4293-B182-90AAC603F449}" srcOrd="1" destOrd="0" presId="urn:microsoft.com/office/officeart/2005/8/layout/process1"/>
    <dgm:cxn modelId="{F1229B28-C3CE-463B-9D02-0C78850FCA55}" type="presOf" srcId="{3672BCC8-F0F7-4607-9AC0-6E57A25E8AA0}" destId="{1C176A34-B46D-4D89-A2F7-AA823E28BE04}" srcOrd="0" destOrd="0" presId="urn:microsoft.com/office/officeart/2005/8/layout/process1"/>
    <dgm:cxn modelId="{4CD1BC2B-90D5-49EF-BB5D-E1DFF64530BA}" srcId="{8A10D033-77FD-426F-9EB8-FAAE7F227FED}" destId="{B3F78CE8-E259-41C8-8E98-410FC071576F}" srcOrd="2" destOrd="0" parTransId="{D0A5C696-CACD-4FEB-84C7-BCB5CC827CC8}" sibTransId="{D683AAEC-063A-4E69-92A9-488762D4E548}"/>
    <dgm:cxn modelId="{6AE06B2D-BE11-4504-B40D-C0AA400BA0E1}" srcId="{8A10D033-77FD-426F-9EB8-FAAE7F227FED}" destId="{3672BCC8-F0F7-4607-9AC0-6E57A25E8AA0}" srcOrd="4" destOrd="0" parTransId="{E588B02F-3BF2-4E1C-A85C-3F013E192E97}" sibTransId="{0B1DFFDA-12F4-4098-9814-74B559EBE1E7}"/>
    <dgm:cxn modelId="{6726E62D-506E-4559-A658-112E8AE6A10F}" type="presOf" srcId="{86275071-4829-496D-BF93-589853CE5B03}" destId="{EA2CD682-C3A5-4A0D-B6BD-DF9E7724A0BC}" srcOrd="1" destOrd="0" presId="urn:microsoft.com/office/officeart/2005/8/layout/process1"/>
    <dgm:cxn modelId="{51E8A82F-6F96-4E70-ABCD-AD7F63DE74AD}" srcId="{8A10D033-77FD-426F-9EB8-FAAE7F227FED}" destId="{8072E166-95CC-4EEF-90C5-E248FAA48829}" srcOrd="0" destOrd="0" parTransId="{47C9468C-F71A-463A-8E8C-3911CBBD0434}" sibTransId="{86275071-4829-496D-BF93-589853CE5B03}"/>
    <dgm:cxn modelId="{3C349134-DE03-4D9A-B485-F00E470328ED}" type="presOf" srcId="{FBFACC16-B96D-461B-8A5C-24836DCA8594}" destId="{35A4F0CA-E061-4616-B5D4-A3122B312414}" srcOrd="1" destOrd="0" presId="urn:microsoft.com/office/officeart/2005/8/layout/process1"/>
    <dgm:cxn modelId="{2868C83A-952B-4DA9-BC1C-CA79C6306DCB}" type="presOf" srcId="{B97D4327-AB8A-4EF3-BF39-A615BFD85028}" destId="{C21B4BB9-E1B6-473A-9139-C7337DC8020A}" srcOrd="0" destOrd="0" presId="urn:microsoft.com/office/officeart/2005/8/layout/process1"/>
    <dgm:cxn modelId="{FDAAE43F-5645-4AB2-82F3-5A92973BBE0E}" srcId="{8A10D033-77FD-426F-9EB8-FAAE7F227FED}" destId="{BCBF1EBC-313C-40F5-9F06-15DCA01A4DA2}" srcOrd="3" destOrd="0" parTransId="{768BC85E-65C0-4572-8354-0CE3E2046E78}" sibTransId="{B97D4327-AB8A-4EF3-BF39-A615BFD85028}"/>
    <dgm:cxn modelId="{C05DF446-FDAB-4601-8D10-58DF41B37C00}" type="presOf" srcId="{B97D4327-AB8A-4EF3-BF39-A615BFD85028}" destId="{7FE439C4-BE12-4F09-91F6-324CD207D1B4}" srcOrd="1" destOrd="0" presId="urn:microsoft.com/office/officeart/2005/8/layout/process1"/>
    <dgm:cxn modelId="{17E5E751-CA97-4F84-93DF-0DA7F1A0CB25}" type="presOf" srcId="{B3F78CE8-E259-41C8-8E98-410FC071576F}" destId="{7870DDAC-2392-47A3-A554-BF23374C8959}" srcOrd="0" destOrd="0" presId="urn:microsoft.com/office/officeart/2005/8/layout/process1"/>
    <dgm:cxn modelId="{AAE33693-3486-46FF-8019-A6EF59F1974D}" type="presOf" srcId="{FBFACC16-B96D-461B-8A5C-24836DCA8594}" destId="{12792C60-A020-414D-89A1-CD111497BCE9}" srcOrd="0" destOrd="0" presId="urn:microsoft.com/office/officeart/2005/8/layout/process1"/>
    <dgm:cxn modelId="{063DBBAE-1E27-42C9-BDC5-FFE914F3BDEA}" type="presOf" srcId="{8072E166-95CC-4EEF-90C5-E248FAA48829}" destId="{4128BF24-9915-4BBC-8C59-845D0A508C5A}" srcOrd="0" destOrd="0" presId="urn:microsoft.com/office/officeart/2005/8/layout/process1"/>
    <dgm:cxn modelId="{04B89EC0-9275-4AEC-8A20-4294C51B14DA}" type="presOf" srcId="{86275071-4829-496D-BF93-589853CE5B03}" destId="{1DB8BC86-B23A-4699-AA5C-31AA3B05A954}" srcOrd="0" destOrd="0" presId="urn:microsoft.com/office/officeart/2005/8/layout/process1"/>
    <dgm:cxn modelId="{FD38C2EB-01C6-42FF-A8D2-0D5B9D1FC930}" type="presOf" srcId="{8A10D033-77FD-426F-9EB8-FAAE7F227FED}" destId="{6F568C63-E22A-423D-8A24-6CF35DAF9550}" srcOrd="0" destOrd="0" presId="urn:microsoft.com/office/officeart/2005/8/layout/process1"/>
    <dgm:cxn modelId="{E04F43F1-09ED-4E25-8660-B6D823B0A875}" type="presOf" srcId="{D683AAEC-063A-4E69-92A9-488762D4E548}" destId="{65126DFE-927A-4D90-AB57-7F8D61DD0BA1}" srcOrd="0" destOrd="0" presId="urn:microsoft.com/office/officeart/2005/8/layout/process1"/>
    <dgm:cxn modelId="{A1217330-13B0-45C8-9F6F-2A71AFE79BC3}" type="presParOf" srcId="{6F568C63-E22A-423D-8A24-6CF35DAF9550}" destId="{4128BF24-9915-4BBC-8C59-845D0A508C5A}" srcOrd="0" destOrd="0" presId="urn:microsoft.com/office/officeart/2005/8/layout/process1"/>
    <dgm:cxn modelId="{3F847A59-0D04-411B-81A4-BC5337F49666}" type="presParOf" srcId="{6F568C63-E22A-423D-8A24-6CF35DAF9550}" destId="{1DB8BC86-B23A-4699-AA5C-31AA3B05A954}" srcOrd="1" destOrd="0" presId="urn:microsoft.com/office/officeart/2005/8/layout/process1"/>
    <dgm:cxn modelId="{2C0CCCAF-1FFB-4BE2-860C-BCB16147AA81}" type="presParOf" srcId="{1DB8BC86-B23A-4699-AA5C-31AA3B05A954}" destId="{EA2CD682-C3A5-4A0D-B6BD-DF9E7724A0BC}" srcOrd="0" destOrd="0" presId="urn:microsoft.com/office/officeart/2005/8/layout/process1"/>
    <dgm:cxn modelId="{DEFC8E21-4879-438F-B297-EFC8BAC940F4}" type="presParOf" srcId="{6F568C63-E22A-423D-8A24-6CF35DAF9550}" destId="{988DBC8A-370E-424D-AA44-9476B57A2E8A}" srcOrd="2" destOrd="0" presId="urn:microsoft.com/office/officeart/2005/8/layout/process1"/>
    <dgm:cxn modelId="{D0B419A1-BBE3-4E1A-9BC2-F33A875C3C8A}" type="presParOf" srcId="{6F568C63-E22A-423D-8A24-6CF35DAF9550}" destId="{12792C60-A020-414D-89A1-CD111497BCE9}" srcOrd="3" destOrd="0" presId="urn:microsoft.com/office/officeart/2005/8/layout/process1"/>
    <dgm:cxn modelId="{5CCE4574-166E-4623-B2CA-B4487C46AAA9}" type="presParOf" srcId="{12792C60-A020-414D-89A1-CD111497BCE9}" destId="{35A4F0CA-E061-4616-B5D4-A3122B312414}" srcOrd="0" destOrd="0" presId="urn:microsoft.com/office/officeart/2005/8/layout/process1"/>
    <dgm:cxn modelId="{518D688D-6FBC-443E-944F-84E4B97901E9}" type="presParOf" srcId="{6F568C63-E22A-423D-8A24-6CF35DAF9550}" destId="{7870DDAC-2392-47A3-A554-BF23374C8959}" srcOrd="4" destOrd="0" presId="urn:microsoft.com/office/officeart/2005/8/layout/process1"/>
    <dgm:cxn modelId="{792DED6D-E0F2-4BBA-ADC8-6BC962A5CC21}" type="presParOf" srcId="{6F568C63-E22A-423D-8A24-6CF35DAF9550}" destId="{65126DFE-927A-4D90-AB57-7F8D61DD0BA1}" srcOrd="5" destOrd="0" presId="urn:microsoft.com/office/officeart/2005/8/layout/process1"/>
    <dgm:cxn modelId="{5CCA56B6-5E02-4A30-98B2-309F4219DC44}" type="presParOf" srcId="{65126DFE-927A-4D90-AB57-7F8D61DD0BA1}" destId="{3BA9C251-EBC3-4293-B182-90AAC603F449}" srcOrd="0" destOrd="0" presId="urn:microsoft.com/office/officeart/2005/8/layout/process1"/>
    <dgm:cxn modelId="{DD866CA2-BB33-4AE2-A473-97394A0F04C1}" type="presParOf" srcId="{6F568C63-E22A-423D-8A24-6CF35DAF9550}" destId="{389F1424-4D0F-4AFC-BC68-309560A96440}" srcOrd="6" destOrd="0" presId="urn:microsoft.com/office/officeart/2005/8/layout/process1"/>
    <dgm:cxn modelId="{A8D8FAAE-C431-4B11-B3FA-9C86A5DFBD7A}" type="presParOf" srcId="{6F568C63-E22A-423D-8A24-6CF35DAF9550}" destId="{C21B4BB9-E1B6-473A-9139-C7337DC8020A}" srcOrd="7" destOrd="0" presId="urn:microsoft.com/office/officeart/2005/8/layout/process1"/>
    <dgm:cxn modelId="{76CC4E99-C941-4C72-BC6D-22C48665EE58}" type="presParOf" srcId="{C21B4BB9-E1B6-473A-9139-C7337DC8020A}" destId="{7FE439C4-BE12-4F09-91F6-324CD207D1B4}" srcOrd="0" destOrd="0" presId="urn:microsoft.com/office/officeart/2005/8/layout/process1"/>
    <dgm:cxn modelId="{FE2273F0-16C4-4E46-B4AB-FE4673123CFD}" type="presParOf" srcId="{6F568C63-E22A-423D-8A24-6CF35DAF9550}" destId="{1C176A34-B46D-4D89-A2F7-AA823E28BE04}" srcOrd="8" destOrd="0" presId="urn:microsoft.com/office/officeart/2005/8/layout/process1"/>
  </dgm:cxnLst>
  <dgm:bg/>
  <dgm:whole>
    <a:ln>
      <a:solidFill>
        <a:schemeClr val="tx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016C37-6355-4118-ADD2-3FDAD7B298CC}"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MY"/>
        </a:p>
      </dgm:t>
    </dgm:pt>
    <dgm:pt modelId="{6FF74F94-21AB-42AE-9500-A055DBC142AC}">
      <dgm:prSet phldrT="[Text]"/>
      <dgm:spPr/>
      <dgm:t>
        <a:bodyPr/>
        <a:lstStyle/>
        <a:p>
          <a:r>
            <a:rPr lang="en-MY" dirty="0"/>
            <a:t>Status</a:t>
          </a:r>
        </a:p>
      </dgm:t>
    </dgm:pt>
    <dgm:pt modelId="{2D50A080-9231-441A-82BD-F0648F9FEE94}" type="parTrans" cxnId="{7BC84367-5893-4C0B-B3C8-4B38E763A5CB}">
      <dgm:prSet/>
      <dgm:spPr/>
      <dgm:t>
        <a:bodyPr/>
        <a:lstStyle/>
        <a:p>
          <a:endParaRPr lang="en-MY"/>
        </a:p>
      </dgm:t>
    </dgm:pt>
    <dgm:pt modelId="{39C4F6DC-F67B-4D65-A5BB-9C3A0D2EBCFF}" type="sibTrans" cxnId="{7BC84367-5893-4C0B-B3C8-4B38E763A5CB}">
      <dgm:prSet/>
      <dgm:spPr/>
      <dgm:t>
        <a:bodyPr/>
        <a:lstStyle/>
        <a:p>
          <a:endParaRPr lang="en-MY"/>
        </a:p>
      </dgm:t>
    </dgm:pt>
    <dgm:pt modelId="{2611322F-7CD5-466B-A6F6-D36B70DD28F4}">
      <dgm:prSet phldrT="[Text]"/>
      <dgm:spPr/>
      <dgm:t>
        <a:bodyPr/>
        <a:lstStyle/>
        <a:p>
          <a:r>
            <a:rPr lang="en-MY" dirty="0"/>
            <a:t>UNCONFIRMED</a:t>
          </a:r>
        </a:p>
      </dgm:t>
    </dgm:pt>
    <dgm:pt modelId="{EA171906-BC66-47CD-89ED-1C7450866334}" type="parTrans" cxnId="{B3EC113B-007B-4149-843B-BB0BE8588B70}">
      <dgm:prSet/>
      <dgm:spPr/>
      <dgm:t>
        <a:bodyPr/>
        <a:lstStyle/>
        <a:p>
          <a:endParaRPr lang="en-MY"/>
        </a:p>
      </dgm:t>
    </dgm:pt>
    <dgm:pt modelId="{2359BC93-20C6-466D-A3F7-A273593C48F2}" type="sibTrans" cxnId="{B3EC113B-007B-4149-843B-BB0BE8588B70}">
      <dgm:prSet/>
      <dgm:spPr/>
      <dgm:t>
        <a:bodyPr/>
        <a:lstStyle/>
        <a:p>
          <a:endParaRPr lang="en-MY"/>
        </a:p>
      </dgm:t>
    </dgm:pt>
    <dgm:pt modelId="{1BDAFAB9-C7B1-4B05-8C63-C5B5E7AAD6C4}">
      <dgm:prSet phldrT="[Text]"/>
      <dgm:spPr/>
      <dgm:t>
        <a:bodyPr/>
        <a:lstStyle/>
        <a:p>
          <a:r>
            <a:rPr lang="en-MY" dirty="0"/>
            <a:t>NEW</a:t>
          </a:r>
        </a:p>
      </dgm:t>
    </dgm:pt>
    <dgm:pt modelId="{BFED66B0-3F2C-4A82-9D31-ED06F17A26B2}" type="parTrans" cxnId="{E38CC24F-6FBE-44F3-A1B1-7E4F671712E5}">
      <dgm:prSet/>
      <dgm:spPr/>
      <dgm:t>
        <a:bodyPr/>
        <a:lstStyle/>
        <a:p>
          <a:endParaRPr lang="en-MY"/>
        </a:p>
      </dgm:t>
    </dgm:pt>
    <dgm:pt modelId="{5A71A5F3-C86A-4B67-8598-5C46E569DC43}" type="sibTrans" cxnId="{E38CC24F-6FBE-44F3-A1B1-7E4F671712E5}">
      <dgm:prSet/>
      <dgm:spPr/>
      <dgm:t>
        <a:bodyPr/>
        <a:lstStyle/>
        <a:p>
          <a:endParaRPr lang="en-MY"/>
        </a:p>
      </dgm:t>
    </dgm:pt>
    <dgm:pt modelId="{CDA0D082-0CA7-43A9-ACFD-58E3AA46E094}">
      <dgm:prSet phldrT="[Text]"/>
      <dgm:spPr/>
      <dgm:t>
        <a:bodyPr/>
        <a:lstStyle/>
        <a:p>
          <a:r>
            <a:rPr lang="en-MY" dirty="0"/>
            <a:t>Resolution</a:t>
          </a:r>
        </a:p>
      </dgm:t>
    </dgm:pt>
    <dgm:pt modelId="{D45C4F36-3993-4BD1-A45C-4D7F8619B4DB}" type="parTrans" cxnId="{450D2E13-C4F6-4CD9-857F-A5D91100F1E9}">
      <dgm:prSet/>
      <dgm:spPr/>
      <dgm:t>
        <a:bodyPr/>
        <a:lstStyle/>
        <a:p>
          <a:endParaRPr lang="en-MY"/>
        </a:p>
      </dgm:t>
    </dgm:pt>
    <dgm:pt modelId="{A9FED496-B224-48BF-8D95-2549E09F0149}" type="sibTrans" cxnId="{450D2E13-C4F6-4CD9-857F-A5D91100F1E9}">
      <dgm:prSet/>
      <dgm:spPr/>
      <dgm:t>
        <a:bodyPr/>
        <a:lstStyle/>
        <a:p>
          <a:endParaRPr lang="en-MY"/>
        </a:p>
      </dgm:t>
    </dgm:pt>
    <dgm:pt modelId="{5C423D69-9D36-44D5-967E-73C13EF2519E}">
      <dgm:prSet phldrT="[Text]"/>
      <dgm:spPr/>
      <dgm:t>
        <a:bodyPr/>
        <a:lstStyle/>
        <a:p>
          <a:r>
            <a:rPr lang="en-MY" dirty="0"/>
            <a:t>FIXED</a:t>
          </a:r>
        </a:p>
      </dgm:t>
    </dgm:pt>
    <dgm:pt modelId="{9E7308FE-262E-4BE4-9577-A1CEAFEA8B45}" type="parTrans" cxnId="{D2665C50-C755-4D09-9A89-D9EC1B2913CB}">
      <dgm:prSet/>
      <dgm:spPr/>
      <dgm:t>
        <a:bodyPr/>
        <a:lstStyle/>
        <a:p>
          <a:endParaRPr lang="en-MY"/>
        </a:p>
      </dgm:t>
    </dgm:pt>
    <dgm:pt modelId="{80D576AD-CC13-4701-B0E4-9AFD88F148C9}" type="sibTrans" cxnId="{D2665C50-C755-4D09-9A89-D9EC1B2913CB}">
      <dgm:prSet/>
      <dgm:spPr/>
      <dgm:t>
        <a:bodyPr/>
        <a:lstStyle/>
        <a:p>
          <a:endParaRPr lang="en-MY"/>
        </a:p>
      </dgm:t>
    </dgm:pt>
    <dgm:pt modelId="{605298CF-9B8B-475B-B325-95C363E60C1B}">
      <dgm:prSet phldrT="[Text]"/>
      <dgm:spPr/>
      <dgm:t>
        <a:bodyPr/>
        <a:lstStyle/>
        <a:p>
          <a:r>
            <a:rPr lang="en-MY" dirty="0"/>
            <a:t>DUPLICATE</a:t>
          </a:r>
        </a:p>
      </dgm:t>
    </dgm:pt>
    <dgm:pt modelId="{3477148A-DE2D-478F-950B-608E53A2C299}" type="parTrans" cxnId="{06527B09-AE6A-431C-8AE5-7984FBDFF3E6}">
      <dgm:prSet/>
      <dgm:spPr/>
      <dgm:t>
        <a:bodyPr/>
        <a:lstStyle/>
        <a:p>
          <a:endParaRPr lang="en-MY"/>
        </a:p>
      </dgm:t>
    </dgm:pt>
    <dgm:pt modelId="{F42A2922-58FA-4DDA-8FAA-3B36C7A8E0E2}" type="sibTrans" cxnId="{06527B09-AE6A-431C-8AE5-7984FBDFF3E6}">
      <dgm:prSet/>
      <dgm:spPr/>
      <dgm:t>
        <a:bodyPr/>
        <a:lstStyle/>
        <a:p>
          <a:endParaRPr lang="en-MY"/>
        </a:p>
      </dgm:t>
    </dgm:pt>
    <dgm:pt modelId="{B4B6D226-7149-44C0-A601-092E901E9C83}">
      <dgm:prSet phldrT="[Text]"/>
      <dgm:spPr/>
      <dgm:t>
        <a:bodyPr/>
        <a:lstStyle/>
        <a:p>
          <a:r>
            <a:rPr lang="en-MY" dirty="0"/>
            <a:t>ASSIGNED</a:t>
          </a:r>
        </a:p>
      </dgm:t>
    </dgm:pt>
    <dgm:pt modelId="{86B66AA8-E829-4180-940A-3345078E0BB4}" type="parTrans" cxnId="{5B25503D-48F8-4D27-A65F-5DD335B32C22}">
      <dgm:prSet/>
      <dgm:spPr/>
      <dgm:t>
        <a:bodyPr/>
        <a:lstStyle/>
        <a:p>
          <a:endParaRPr lang="en-MY"/>
        </a:p>
      </dgm:t>
    </dgm:pt>
    <dgm:pt modelId="{CC0CB749-0C58-454C-867D-8C6AF0F0CE2B}" type="sibTrans" cxnId="{5B25503D-48F8-4D27-A65F-5DD335B32C22}">
      <dgm:prSet/>
      <dgm:spPr/>
      <dgm:t>
        <a:bodyPr/>
        <a:lstStyle/>
        <a:p>
          <a:endParaRPr lang="en-MY"/>
        </a:p>
      </dgm:t>
    </dgm:pt>
    <dgm:pt modelId="{84CD41B3-9BD3-46E1-B3ED-12124620C246}">
      <dgm:prSet phldrT="[Text]"/>
      <dgm:spPr/>
      <dgm:t>
        <a:bodyPr/>
        <a:lstStyle/>
        <a:p>
          <a:r>
            <a:rPr lang="en-MY" dirty="0"/>
            <a:t>RESOLVED</a:t>
          </a:r>
        </a:p>
      </dgm:t>
    </dgm:pt>
    <dgm:pt modelId="{B07A9D3D-940A-42C4-A999-ACDD126D9175}" type="parTrans" cxnId="{E5CE2B84-AB99-40E9-BB81-852AFCA4D347}">
      <dgm:prSet/>
      <dgm:spPr/>
      <dgm:t>
        <a:bodyPr/>
        <a:lstStyle/>
        <a:p>
          <a:endParaRPr lang="en-MY"/>
        </a:p>
      </dgm:t>
    </dgm:pt>
    <dgm:pt modelId="{0FF0D608-38AE-44B1-B470-B8C6BDE16582}" type="sibTrans" cxnId="{E5CE2B84-AB99-40E9-BB81-852AFCA4D347}">
      <dgm:prSet/>
      <dgm:spPr/>
      <dgm:t>
        <a:bodyPr/>
        <a:lstStyle/>
        <a:p>
          <a:endParaRPr lang="en-MY"/>
        </a:p>
      </dgm:t>
    </dgm:pt>
    <dgm:pt modelId="{40AACF2C-CAE1-4F4E-B46C-9C43B31029A4}">
      <dgm:prSet phldrT="[Text]"/>
      <dgm:spPr/>
      <dgm:t>
        <a:bodyPr/>
        <a:lstStyle/>
        <a:p>
          <a:r>
            <a:rPr lang="en-MY" dirty="0"/>
            <a:t>CLOSED</a:t>
          </a:r>
        </a:p>
      </dgm:t>
    </dgm:pt>
    <dgm:pt modelId="{A27F2A27-48B5-4CC0-99C1-1CF85E3BEF33}" type="parTrans" cxnId="{9ED43473-E575-43B4-A8C6-443E1766531A}">
      <dgm:prSet/>
      <dgm:spPr/>
      <dgm:t>
        <a:bodyPr/>
        <a:lstStyle/>
        <a:p>
          <a:endParaRPr lang="en-MY"/>
        </a:p>
      </dgm:t>
    </dgm:pt>
    <dgm:pt modelId="{9FBAD915-E8BC-4833-BDAB-9B3C77657DB4}" type="sibTrans" cxnId="{9ED43473-E575-43B4-A8C6-443E1766531A}">
      <dgm:prSet/>
      <dgm:spPr/>
      <dgm:t>
        <a:bodyPr/>
        <a:lstStyle/>
        <a:p>
          <a:endParaRPr lang="en-MY"/>
        </a:p>
      </dgm:t>
    </dgm:pt>
    <dgm:pt modelId="{1F56E954-99BD-40BD-B7EA-F7E2AA635C00}">
      <dgm:prSet phldrT="[Text]"/>
      <dgm:spPr/>
      <dgm:t>
        <a:bodyPr/>
        <a:lstStyle/>
        <a:p>
          <a:r>
            <a:rPr lang="en-MY" dirty="0"/>
            <a:t>INVALID</a:t>
          </a:r>
        </a:p>
      </dgm:t>
    </dgm:pt>
    <dgm:pt modelId="{CC5415D4-CDAE-4EE9-9C84-BFFA76A7D04E}" type="parTrans" cxnId="{7AB7CE93-ADF2-4496-9C06-A16AE260FC15}">
      <dgm:prSet/>
      <dgm:spPr/>
      <dgm:t>
        <a:bodyPr/>
        <a:lstStyle/>
        <a:p>
          <a:endParaRPr lang="en-MY"/>
        </a:p>
      </dgm:t>
    </dgm:pt>
    <dgm:pt modelId="{FF9B58F1-F924-4393-9818-CA599E5B6160}" type="sibTrans" cxnId="{7AB7CE93-ADF2-4496-9C06-A16AE260FC15}">
      <dgm:prSet/>
      <dgm:spPr/>
      <dgm:t>
        <a:bodyPr/>
        <a:lstStyle/>
        <a:p>
          <a:endParaRPr lang="en-MY"/>
        </a:p>
      </dgm:t>
    </dgm:pt>
    <dgm:pt modelId="{B3186065-AAB9-42BC-8E3F-412618812880}" type="pres">
      <dgm:prSet presAssocID="{80016C37-6355-4118-ADD2-3FDAD7B298CC}" presName="Name0" presStyleCnt="0">
        <dgm:presLayoutVars>
          <dgm:dir/>
          <dgm:animLvl val="lvl"/>
          <dgm:resizeHandles val="exact"/>
        </dgm:presLayoutVars>
      </dgm:prSet>
      <dgm:spPr/>
    </dgm:pt>
    <dgm:pt modelId="{6712CF58-4ECB-4133-A95A-1632DA0CF24C}" type="pres">
      <dgm:prSet presAssocID="{6FF74F94-21AB-42AE-9500-A055DBC142AC}" presName="composite" presStyleCnt="0"/>
      <dgm:spPr/>
    </dgm:pt>
    <dgm:pt modelId="{6A67B363-E52A-42A1-B65A-FC42514FB6AF}" type="pres">
      <dgm:prSet presAssocID="{6FF74F94-21AB-42AE-9500-A055DBC142AC}" presName="parTx" presStyleLbl="alignNode1" presStyleIdx="0" presStyleCnt="2">
        <dgm:presLayoutVars>
          <dgm:chMax val="0"/>
          <dgm:chPref val="0"/>
          <dgm:bulletEnabled val="1"/>
        </dgm:presLayoutVars>
      </dgm:prSet>
      <dgm:spPr/>
    </dgm:pt>
    <dgm:pt modelId="{5BADEEAA-03C3-464C-B370-1C671E3E6691}" type="pres">
      <dgm:prSet presAssocID="{6FF74F94-21AB-42AE-9500-A055DBC142AC}" presName="desTx" presStyleLbl="alignAccFollowNode1" presStyleIdx="0" presStyleCnt="2">
        <dgm:presLayoutVars>
          <dgm:bulletEnabled val="1"/>
        </dgm:presLayoutVars>
      </dgm:prSet>
      <dgm:spPr/>
    </dgm:pt>
    <dgm:pt modelId="{D8492F43-4822-4B0E-81E2-DB994DCC3A6E}" type="pres">
      <dgm:prSet presAssocID="{39C4F6DC-F67B-4D65-A5BB-9C3A0D2EBCFF}" presName="space" presStyleCnt="0"/>
      <dgm:spPr/>
    </dgm:pt>
    <dgm:pt modelId="{C77C32E9-35D8-4E26-9E60-B14A51EA17EA}" type="pres">
      <dgm:prSet presAssocID="{CDA0D082-0CA7-43A9-ACFD-58E3AA46E094}" presName="composite" presStyleCnt="0"/>
      <dgm:spPr/>
    </dgm:pt>
    <dgm:pt modelId="{B614C748-B64F-45DE-820C-CE5B9E65292A}" type="pres">
      <dgm:prSet presAssocID="{CDA0D082-0CA7-43A9-ACFD-58E3AA46E094}" presName="parTx" presStyleLbl="alignNode1" presStyleIdx="1" presStyleCnt="2">
        <dgm:presLayoutVars>
          <dgm:chMax val="0"/>
          <dgm:chPref val="0"/>
          <dgm:bulletEnabled val="1"/>
        </dgm:presLayoutVars>
      </dgm:prSet>
      <dgm:spPr/>
    </dgm:pt>
    <dgm:pt modelId="{C04099CC-DAC4-450E-B4FF-0C625BA5B572}" type="pres">
      <dgm:prSet presAssocID="{CDA0D082-0CA7-43A9-ACFD-58E3AA46E094}" presName="desTx" presStyleLbl="alignAccFollowNode1" presStyleIdx="1" presStyleCnt="2" custLinFactNeighborY="137">
        <dgm:presLayoutVars>
          <dgm:bulletEnabled val="1"/>
        </dgm:presLayoutVars>
      </dgm:prSet>
      <dgm:spPr/>
    </dgm:pt>
  </dgm:ptLst>
  <dgm:cxnLst>
    <dgm:cxn modelId="{06527B09-AE6A-431C-8AE5-7984FBDFF3E6}" srcId="{CDA0D082-0CA7-43A9-ACFD-58E3AA46E094}" destId="{605298CF-9B8B-475B-B325-95C363E60C1B}" srcOrd="1" destOrd="0" parTransId="{3477148A-DE2D-478F-950B-608E53A2C299}" sibTransId="{F42A2922-58FA-4DDA-8FAA-3B36C7A8E0E2}"/>
    <dgm:cxn modelId="{450D2E13-C4F6-4CD9-857F-A5D91100F1E9}" srcId="{80016C37-6355-4118-ADD2-3FDAD7B298CC}" destId="{CDA0D082-0CA7-43A9-ACFD-58E3AA46E094}" srcOrd="1" destOrd="0" parTransId="{D45C4F36-3993-4BD1-A45C-4D7F8619B4DB}" sibTransId="{A9FED496-B224-48BF-8D95-2549E09F0149}"/>
    <dgm:cxn modelId="{AC5B0317-8EBD-476F-B3EB-C9200B32BE5E}" type="presOf" srcId="{1F56E954-99BD-40BD-B7EA-F7E2AA635C00}" destId="{C04099CC-DAC4-450E-B4FF-0C625BA5B572}" srcOrd="0" destOrd="2" presId="urn:microsoft.com/office/officeart/2005/8/layout/hList1"/>
    <dgm:cxn modelId="{AD4F893A-909B-4767-850B-FA5CDFB38FF1}" type="presOf" srcId="{B4B6D226-7149-44C0-A601-092E901E9C83}" destId="{5BADEEAA-03C3-464C-B370-1C671E3E6691}" srcOrd="0" destOrd="2" presId="urn:microsoft.com/office/officeart/2005/8/layout/hList1"/>
    <dgm:cxn modelId="{B3EC113B-007B-4149-843B-BB0BE8588B70}" srcId="{6FF74F94-21AB-42AE-9500-A055DBC142AC}" destId="{2611322F-7CD5-466B-A6F6-D36B70DD28F4}" srcOrd="0" destOrd="0" parTransId="{EA171906-BC66-47CD-89ED-1C7450866334}" sibTransId="{2359BC93-20C6-466D-A3F7-A273593C48F2}"/>
    <dgm:cxn modelId="{5B25503D-48F8-4D27-A65F-5DD335B32C22}" srcId="{6FF74F94-21AB-42AE-9500-A055DBC142AC}" destId="{B4B6D226-7149-44C0-A601-092E901E9C83}" srcOrd="2" destOrd="0" parTransId="{86B66AA8-E829-4180-940A-3345078E0BB4}" sibTransId="{CC0CB749-0C58-454C-867D-8C6AF0F0CE2B}"/>
    <dgm:cxn modelId="{06ACD23F-2407-4F63-B1E6-A279C4DDF2FC}" type="presOf" srcId="{1BDAFAB9-C7B1-4B05-8C63-C5B5E7AAD6C4}" destId="{5BADEEAA-03C3-464C-B370-1C671E3E6691}" srcOrd="0" destOrd="1" presId="urn:microsoft.com/office/officeart/2005/8/layout/hList1"/>
    <dgm:cxn modelId="{7BC84367-5893-4C0B-B3C8-4B38E763A5CB}" srcId="{80016C37-6355-4118-ADD2-3FDAD7B298CC}" destId="{6FF74F94-21AB-42AE-9500-A055DBC142AC}" srcOrd="0" destOrd="0" parTransId="{2D50A080-9231-441A-82BD-F0648F9FEE94}" sibTransId="{39C4F6DC-F67B-4D65-A5BB-9C3A0D2EBCFF}"/>
    <dgm:cxn modelId="{E38CC24F-6FBE-44F3-A1B1-7E4F671712E5}" srcId="{6FF74F94-21AB-42AE-9500-A055DBC142AC}" destId="{1BDAFAB9-C7B1-4B05-8C63-C5B5E7AAD6C4}" srcOrd="1" destOrd="0" parTransId="{BFED66B0-3F2C-4A82-9D31-ED06F17A26B2}" sibTransId="{5A71A5F3-C86A-4B67-8598-5C46E569DC43}"/>
    <dgm:cxn modelId="{D2665C50-C755-4D09-9A89-D9EC1B2913CB}" srcId="{CDA0D082-0CA7-43A9-ACFD-58E3AA46E094}" destId="{5C423D69-9D36-44D5-967E-73C13EF2519E}" srcOrd="0" destOrd="0" parTransId="{9E7308FE-262E-4BE4-9577-A1CEAFEA8B45}" sibTransId="{80D576AD-CC13-4701-B0E4-9AFD88F148C9}"/>
    <dgm:cxn modelId="{9ED43473-E575-43B4-A8C6-443E1766531A}" srcId="{6FF74F94-21AB-42AE-9500-A055DBC142AC}" destId="{40AACF2C-CAE1-4F4E-B46C-9C43B31029A4}" srcOrd="4" destOrd="0" parTransId="{A27F2A27-48B5-4CC0-99C1-1CF85E3BEF33}" sibTransId="{9FBAD915-E8BC-4833-BDAB-9B3C77657DB4}"/>
    <dgm:cxn modelId="{7D56477F-087B-47DF-8B5B-D73BB25037B2}" type="presOf" srcId="{CDA0D082-0CA7-43A9-ACFD-58E3AA46E094}" destId="{B614C748-B64F-45DE-820C-CE5B9E65292A}" srcOrd="0" destOrd="0" presId="urn:microsoft.com/office/officeart/2005/8/layout/hList1"/>
    <dgm:cxn modelId="{DDD26680-16C6-45B6-9412-41DF7735821F}" type="presOf" srcId="{2611322F-7CD5-466B-A6F6-D36B70DD28F4}" destId="{5BADEEAA-03C3-464C-B370-1C671E3E6691}" srcOrd="0" destOrd="0" presId="urn:microsoft.com/office/officeart/2005/8/layout/hList1"/>
    <dgm:cxn modelId="{11525081-9C70-42BC-BAB2-68F48F8145F7}" type="presOf" srcId="{84CD41B3-9BD3-46E1-B3ED-12124620C246}" destId="{5BADEEAA-03C3-464C-B370-1C671E3E6691}" srcOrd="0" destOrd="3" presId="urn:microsoft.com/office/officeart/2005/8/layout/hList1"/>
    <dgm:cxn modelId="{E5CE2B84-AB99-40E9-BB81-852AFCA4D347}" srcId="{6FF74F94-21AB-42AE-9500-A055DBC142AC}" destId="{84CD41B3-9BD3-46E1-B3ED-12124620C246}" srcOrd="3" destOrd="0" parTransId="{B07A9D3D-940A-42C4-A999-ACDD126D9175}" sibTransId="{0FF0D608-38AE-44B1-B470-B8C6BDE16582}"/>
    <dgm:cxn modelId="{7AB7CE93-ADF2-4496-9C06-A16AE260FC15}" srcId="{CDA0D082-0CA7-43A9-ACFD-58E3AA46E094}" destId="{1F56E954-99BD-40BD-B7EA-F7E2AA635C00}" srcOrd="2" destOrd="0" parTransId="{CC5415D4-CDAE-4EE9-9C84-BFFA76A7D04E}" sibTransId="{FF9B58F1-F924-4393-9818-CA599E5B6160}"/>
    <dgm:cxn modelId="{F96533A7-AE1E-494C-9A36-8417E9E30672}" type="presOf" srcId="{5C423D69-9D36-44D5-967E-73C13EF2519E}" destId="{C04099CC-DAC4-450E-B4FF-0C625BA5B572}" srcOrd="0" destOrd="0" presId="urn:microsoft.com/office/officeart/2005/8/layout/hList1"/>
    <dgm:cxn modelId="{A69486AB-7E0E-4408-A8E2-9905057B8E38}" type="presOf" srcId="{605298CF-9B8B-475B-B325-95C363E60C1B}" destId="{C04099CC-DAC4-450E-B4FF-0C625BA5B572}" srcOrd="0" destOrd="1" presId="urn:microsoft.com/office/officeart/2005/8/layout/hList1"/>
    <dgm:cxn modelId="{470707C1-210D-4B86-A460-5E6971A6FAF1}" type="presOf" srcId="{40AACF2C-CAE1-4F4E-B46C-9C43B31029A4}" destId="{5BADEEAA-03C3-464C-B370-1C671E3E6691}" srcOrd="0" destOrd="4" presId="urn:microsoft.com/office/officeart/2005/8/layout/hList1"/>
    <dgm:cxn modelId="{65E743C6-70E6-4512-86BE-A8FB5D7D8B29}" type="presOf" srcId="{80016C37-6355-4118-ADD2-3FDAD7B298CC}" destId="{B3186065-AAB9-42BC-8E3F-412618812880}" srcOrd="0" destOrd="0" presId="urn:microsoft.com/office/officeart/2005/8/layout/hList1"/>
    <dgm:cxn modelId="{8BCE51E1-FD8E-420A-876B-DA4D3E4C5A7E}" type="presOf" srcId="{6FF74F94-21AB-42AE-9500-A055DBC142AC}" destId="{6A67B363-E52A-42A1-B65A-FC42514FB6AF}" srcOrd="0" destOrd="0" presId="urn:microsoft.com/office/officeart/2005/8/layout/hList1"/>
    <dgm:cxn modelId="{FE7515E4-14F2-421F-8AB5-DD7A981E3DAD}" type="presParOf" srcId="{B3186065-AAB9-42BC-8E3F-412618812880}" destId="{6712CF58-4ECB-4133-A95A-1632DA0CF24C}" srcOrd="0" destOrd="0" presId="urn:microsoft.com/office/officeart/2005/8/layout/hList1"/>
    <dgm:cxn modelId="{80D047E6-87FB-4BE8-9910-FBCF9F3181F6}" type="presParOf" srcId="{6712CF58-4ECB-4133-A95A-1632DA0CF24C}" destId="{6A67B363-E52A-42A1-B65A-FC42514FB6AF}" srcOrd="0" destOrd="0" presId="urn:microsoft.com/office/officeart/2005/8/layout/hList1"/>
    <dgm:cxn modelId="{F1F134EB-66FB-4A08-B4E6-152D7BAEF685}" type="presParOf" srcId="{6712CF58-4ECB-4133-A95A-1632DA0CF24C}" destId="{5BADEEAA-03C3-464C-B370-1C671E3E6691}" srcOrd="1" destOrd="0" presId="urn:microsoft.com/office/officeart/2005/8/layout/hList1"/>
    <dgm:cxn modelId="{F1DFDCF7-CC0D-4811-9B95-79D63F2A0DAB}" type="presParOf" srcId="{B3186065-AAB9-42BC-8E3F-412618812880}" destId="{D8492F43-4822-4B0E-81E2-DB994DCC3A6E}" srcOrd="1" destOrd="0" presId="urn:microsoft.com/office/officeart/2005/8/layout/hList1"/>
    <dgm:cxn modelId="{EDE7E2FC-6C8A-4F8E-A8C6-1BBB321CD4AC}" type="presParOf" srcId="{B3186065-AAB9-42BC-8E3F-412618812880}" destId="{C77C32E9-35D8-4E26-9E60-B14A51EA17EA}" srcOrd="2" destOrd="0" presId="urn:microsoft.com/office/officeart/2005/8/layout/hList1"/>
    <dgm:cxn modelId="{94EE0277-618B-47D2-A5B4-0925A0AF7406}" type="presParOf" srcId="{C77C32E9-35D8-4E26-9E60-B14A51EA17EA}" destId="{B614C748-B64F-45DE-820C-CE5B9E65292A}" srcOrd="0" destOrd="0" presId="urn:microsoft.com/office/officeart/2005/8/layout/hList1"/>
    <dgm:cxn modelId="{9500F9F7-FF6C-4BAB-9F10-C3C53C660F7C}" type="presParOf" srcId="{C77C32E9-35D8-4E26-9E60-B14A51EA17EA}" destId="{C04099CC-DAC4-450E-B4FF-0C625BA5B572}" srcOrd="1" destOrd="0" presId="urn:microsoft.com/office/officeart/2005/8/layout/h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9537D7-AF37-4297-BE42-A5348E358E72}">
      <dsp:nvSpPr>
        <dsp:cNvPr id="0" name=""/>
        <dsp:cNvSpPr/>
      </dsp:nvSpPr>
      <dsp:spPr>
        <a:xfrm>
          <a:off x="530099" y="893169"/>
          <a:ext cx="1406812" cy="140681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3D564E-8078-4498-AEAC-AE20346F9C06}">
      <dsp:nvSpPr>
        <dsp:cNvPr id="0" name=""/>
        <dsp:cNvSpPr/>
      </dsp:nvSpPr>
      <dsp:spPr>
        <a:xfrm>
          <a:off x="829912" y="1192981"/>
          <a:ext cx="807187" cy="807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D2A2F4-74BC-488D-A007-C4C9871D001C}">
      <dsp:nvSpPr>
        <dsp:cNvPr id="0" name=""/>
        <dsp:cNvSpPr/>
      </dsp:nvSpPr>
      <dsp:spPr>
        <a:xfrm>
          <a:off x="80381"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extract data from version and bug archives</a:t>
          </a:r>
        </a:p>
      </dsp:txBody>
      <dsp:txXfrm>
        <a:off x="80381" y="2738169"/>
        <a:ext cx="2306250" cy="720000"/>
      </dsp:txXfrm>
    </dsp:sp>
    <dsp:sp modelId="{5C40E231-50C6-4644-B6B1-FC3650D7A165}">
      <dsp:nvSpPr>
        <dsp:cNvPr id="0" name=""/>
        <dsp:cNvSpPr/>
      </dsp:nvSpPr>
      <dsp:spPr>
        <a:xfrm>
          <a:off x="3239943" y="893169"/>
          <a:ext cx="1406812" cy="140681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4013C4-668E-42DA-A885-8D2F17CE0B26}">
      <dsp:nvSpPr>
        <dsp:cNvPr id="0" name=""/>
        <dsp:cNvSpPr/>
      </dsp:nvSpPr>
      <dsp:spPr>
        <a:xfrm>
          <a:off x="3539756" y="1192981"/>
          <a:ext cx="807187" cy="807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0D4AA-1151-496C-896A-C3F2E530C53D}">
      <dsp:nvSpPr>
        <dsp:cNvPr id="0" name=""/>
        <dsp:cNvSpPr/>
      </dsp:nvSpPr>
      <dsp:spPr>
        <a:xfrm>
          <a:off x="2790224"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link bug reports to changes</a:t>
          </a:r>
        </a:p>
      </dsp:txBody>
      <dsp:txXfrm>
        <a:off x="2790224" y="2738169"/>
        <a:ext cx="2306250" cy="720000"/>
      </dsp:txXfrm>
    </dsp:sp>
    <dsp:sp modelId="{1F360185-9D51-43A4-B3F8-5E1FBA38F5BF}">
      <dsp:nvSpPr>
        <dsp:cNvPr id="0" name=""/>
        <dsp:cNvSpPr/>
      </dsp:nvSpPr>
      <dsp:spPr>
        <a:xfrm>
          <a:off x="5949787" y="893169"/>
          <a:ext cx="1406812" cy="140681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0A7C20-660E-4B10-8208-5A8E53C64666}">
      <dsp:nvSpPr>
        <dsp:cNvPr id="0" name=""/>
        <dsp:cNvSpPr/>
      </dsp:nvSpPr>
      <dsp:spPr>
        <a:xfrm>
          <a:off x="6249600" y="1192981"/>
          <a:ext cx="807187" cy="807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E07A3D-095F-4109-9057-9C6F41334C8C}">
      <dsp:nvSpPr>
        <dsp:cNvPr id="0" name=""/>
        <dsp:cNvSpPr/>
      </dsp:nvSpPr>
      <dsp:spPr>
        <a:xfrm>
          <a:off x="5500068" y="2738169"/>
          <a:ext cx="23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dirty="0"/>
            <a:t>identify and locate fix-inducing changes</a:t>
          </a:r>
        </a:p>
      </dsp:txBody>
      <dsp:txXfrm>
        <a:off x="5500068" y="2738169"/>
        <a:ext cx="230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28BF24-9915-4BBC-8C59-845D0A508C5A}">
      <dsp:nvSpPr>
        <dsp:cNvPr id="0" name=""/>
        <dsp:cNvSpPr/>
      </dsp:nvSpPr>
      <dsp:spPr>
        <a:xfrm>
          <a:off x="2936" y="417243"/>
          <a:ext cx="872173" cy="1687370"/>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Bug </a:t>
          </a:r>
        </a:p>
        <a:p>
          <a:pPr marL="0" lvl="0" indent="0" algn="ctr" defTabSz="533400">
            <a:lnSpc>
              <a:spcPct val="90000"/>
            </a:lnSpc>
            <a:spcBef>
              <a:spcPct val="0"/>
            </a:spcBef>
            <a:spcAft>
              <a:spcPct val="35000"/>
            </a:spcAft>
            <a:buNone/>
          </a:pPr>
          <a:r>
            <a:rPr lang="en-US" sz="1200" kern="1200" dirty="0"/>
            <a:t>submitted</a:t>
          </a:r>
          <a:endParaRPr lang="en-MY" sz="1200" kern="1200" dirty="0"/>
        </a:p>
      </dsp:txBody>
      <dsp:txXfrm>
        <a:off x="28481" y="442788"/>
        <a:ext cx="821083" cy="1636280"/>
      </dsp:txXfrm>
    </dsp:sp>
    <dsp:sp modelId="{1DB8BC86-B23A-4699-AA5C-31AA3B05A954}">
      <dsp:nvSpPr>
        <dsp:cNvPr id="0" name=""/>
        <dsp:cNvSpPr/>
      </dsp:nvSpPr>
      <dsp:spPr>
        <a:xfrm>
          <a:off x="986487" y="1122821"/>
          <a:ext cx="236119" cy="27621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MY" sz="1000" kern="1200"/>
        </a:p>
      </dsp:txBody>
      <dsp:txXfrm>
        <a:off x="986487" y="1178064"/>
        <a:ext cx="165283" cy="165729"/>
      </dsp:txXfrm>
    </dsp:sp>
    <dsp:sp modelId="{988DBC8A-370E-424D-AA44-9476B57A2E8A}">
      <dsp:nvSpPr>
        <dsp:cNvPr id="0" name=""/>
        <dsp:cNvSpPr/>
      </dsp:nvSpPr>
      <dsp:spPr>
        <a:xfrm>
          <a:off x="1320619" y="100274"/>
          <a:ext cx="1574986" cy="2321308"/>
        </a:xfrm>
        <a:prstGeom prst="roundRect">
          <a:avLst>
            <a:gd name="adj" fmla="val 1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Discussed by developers and users who provide additional comments and may create attachments</a:t>
          </a:r>
          <a:endParaRPr lang="en-MY" sz="1200" kern="1200" dirty="0"/>
        </a:p>
      </dsp:txBody>
      <dsp:txXfrm>
        <a:off x="1366749" y="146404"/>
        <a:ext cx="1482726" cy="2229048"/>
      </dsp:txXfrm>
    </dsp:sp>
    <dsp:sp modelId="{12792C60-A020-414D-89A1-CD111497BCE9}">
      <dsp:nvSpPr>
        <dsp:cNvPr id="0" name=""/>
        <dsp:cNvSpPr/>
      </dsp:nvSpPr>
      <dsp:spPr>
        <a:xfrm rot="5891">
          <a:off x="3006983" y="1124563"/>
          <a:ext cx="236120" cy="276215"/>
        </a:xfrm>
        <a:prstGeom prst="rightArrow">
          <a:avLst>
            <a:gd name="adj1" fmla="val 60000"/>
            <a:gd name="adj2" fmla="val 50000"/>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MY" sz="1000" kern="1200"/>
        </a:p>
      </dsp:txBody>
      <dsp:txXfrm>
        <a:off x="3006983" y="1179745"/>
        <a:ext cx="165284" cy="165729"/>
      </dsp:txXfrm>
    </dsp:sp>
    <dsp:sp modelId="{7870DDAC-2392-47A3-A554-BF23374C8959}">
      <dsp:nvSpPr>
        <dsp:cNvPr id="0" name=""/>
        <dsp:cNvSpPr/>
      </dsp:nvSpPr>
      <dsp:spPr>
        <a:xfrm>
          <a:off x="3341116" y="429134"/>
          <a:ext cx="956140" cy="1669452"/>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Bug confirmed</a:t>
          </a:r>
          <a:endParaRPr lang="en-MY" sz="1200" kern="1200" dirty="0"/>
        </a:p>
      </dsp:txBody>
      <dsp:txXfrm>
        <a:off x="3369120" y="457138"/>
        <a:ext cx="900132" cy="1613444"/>
      </dsp:txXfrm>
    </dsp:sp>
    <dsp:sp modelId="{65126DFE-927A-4D90-AB57-7F8D61DD0BA1}">
      <dsp:nvSpPr>
        <dsp:cNvPr id="0" name=""/>
        <dsp:cNvSpPr/>
      </dsp:nvSpPr>
      <dsp:spPr>
        <a:xfrm rot="21593927">
          <a:off x="4408634" y="1124503"/>
          <a:ext cx="236120" cy="276215"/>
        </a:xfrm>
        <a:prstGeom prst="rightArrow">
          <a:avLst>
            <a:gd name="adj1" fmla="val 60000"/>
            <a:gd name="adj2" fmla="val 50000"/>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MY" sz="1000" kern="1200"/>
        </a:p>
      </dsp:txBody>
      <dsp:txXfrm>
        <a:off x="4408634" y="1179809"/>
        <a:ext cx="165284" cy="165729"/>
      </dsp:txXfrm>
    </dsp:sp>
    <dsp:sp modelId="{389F1424-4D0F-4AFC-BC68-309560A96440}">
      <dsp:nvSpPr>
        <dsp:cNvPr id="0" name=""/>
        <dsp:cNvSpPr/>
      </dsp:nvSpPr>
      <dsp:spPr>
        <a:xfrm>
          <a:off x="4742766" y="199053"/>
          <a:ext cx="1472129" cy="2123751"/>
        </a:xfrm>
        <a:prstGeom prst="roundRect">
          <a:avLst>
            <a:gd name="adj" fmla="val 1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i="0" kern="1200" dirty="0"/>
            <a:t>Assigned</a:t>
          </a:r>
          <a:r>
            <a:rPr lang="en-US" sz="1200" i="1" kern="1200" dirty="0"/>
            <a:t> </a:t>
          </a:r>
          <a:r>
            <a:rPr lang="en-US" sz="1200" kern="1200" dirty="0"/>
            <a:t>to a developer who is responsible to fix the bug</a:t>
          </a:r>
          <a:endParaRPr lang="en-MY" sz="1200" kern="1200" dirty="0"/>
        </a:p>
      </dsp:txBody>
      <dsp:txXfrm>
        <a:off x="4785883" y="242170"/>
        <a:ext cx="1385895" cy="2037517"/>
      </dsp:txXfrm>
    </dsp:sp>
    <dsp:sp modelId="{C21B4BB9-E1B6-473A-9139-C7337DC8020A}">
      <dsp:nvSpPr>
        <dsp:cNvPr id="0" name=""/>
        <dsp:cNvSpPr/>
      </dsp:nvSpPr>
      <dsp:spPr>
        <a:xfrm>
          <a:off x="6326273" y="1122821"/>
          <a:ext cx="236119" cy="276215"/>
        </a:xfrm>
        <a:prstGeom prst="rightArrow">
          <a:avLst>
            <a:gd name="adj1" fmla="val 60000"/>
            <a:gd name="adj2" fmla="val 50000"/>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MY" sz="1000" kern="1200"/>
        </a:p>
      </dsp:txBody>
      <dsp:txXfrm>
        <a:off x="6326273" y="1178064"/>
        <a:ext cx="165283" cy="165729"/>
      </dsp:txXfrm>
    </dsp:sp>
    <dsp:sp modelId="{1C176A34-B46D-4D89-A2F7-AA823E28BE04}">
      <dsp:nvSpPr>
        <dsp:cNvPr id="0" name=""/>
        <dsp:cNvSpPr/>
      </dsp:nvSpPr>
      <dsp:spPr>
        <a:xfrm>
          <a:off x="6660405" y="413042"/>
          <a:ext cx="1188663" cy="1695773"/>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Developer commits changes to the version control archive</a:t>
          </a:r>
          <a:endParaRPr lang="en-MY" sz="1200" kern="1200" dirty="0"/>
        </a:p>
      </dsp:txBody>
      <dsp:txXfrm>
        <a:off x="6695220" y="447857"/>
        <a:ext cx="1119033" cy="16261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67B363-E52A-42A1-B65A-FC42514FB6AF}">
      <dsp:nvSpPr>
        <dsp:cNvPr id="0" name=""/>
        <dsp:cNvSpPr/>
      </dsp:nvSpPr>
      <dsp:spPr>
        <a:xfrm>
          <a:off x="24" y="27598"/>
          <a:ext cx="2360244" cy="3456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MY" sz="1200" kern="1200" dirty="0"/>
            <a:t>Status</a:t>
          </a:r>
        </a:p>
      </dsp:txBody>
      <dsp:txXfrm>
        <a:off x="24" y="27598"/>
        <a:ext cx="2360244" cy="345600"/>
      </dsp:txXfrm>
    </dsp:sp>
    <dsp:sp modelId="{5BADEEAA-03C3-464C-B370-1C671E3E6691}">
      <dsp:nvSpPr>
        <dsp:cNvPr id="0" name=""/>
        <dsp:cNvSpPr/>
      </dsp:nvSpPr>
      <dsp:spPr>
        <a:xfrm>
          <a:off x="24" y="373198"/>
          <a:ext cx="2360244" cy="1119960"/>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MY" sz="1200" kern="1200" dirty="0"/>
            <a:t>UNCONFIRMED</a:t>
          </a:r>
        </a:p>
        <a:p>
          <a:pPr marL="114300" lvl="1" indent="-114300" algn="l" defTabSz="533400">
            <a:lnSpc>
              <a:spcPct val="90000"/>
            </a:lnSpc>
            <a:spcBef>
              <a:spcPct val="0"/>
            </a:spcBef>
            <a:spcAft>
              <a:spcPct val="15000"/>
            </a:spcAft>
            <a:buChar char="•"/>
          </a:pPr>
          <a:r>
            <a:rPr lang="en-MY" sz="1200" kern="1200" dirty="0"/>
            <a:t>NEW</a:t>
          </a:r>
        </a:p>
        <a:p>
          <a:pPr marL="114300" lvl="1" indent="-114300" algn="l" defTabSz="533400">
            <a:lnSpc>
              <a:spcPct val="90000"/>
            </a:lnSpc>
            <a:spcBef>
              <a:spcPct val="0"/>
            </a:spcBef>
            <a:spcAft>
              <a:spcPct val="15000"/>
            </a:spcAft>
            <a:buChar char="•"/>
          </a:pPr>
          <a:r>
            <a:rPr lang="en-MY" sz="1200" kern="1200" dirty="0"/>
            <a:t>ASSIGNED</a:t>
          </a:r>
        </a:p>
        <a:p>
          <a:pPr marL="114300" lvl="1" indent="-114300" algn="l" defTabSz="533400">
            <a:lnSpc>
              <a:spcPct val="90000"/>
            </a:lnSpc>
            <a:spcBef>
              <a:spcPct val="0"/>
            </a:spcBef>
            <a:spcAft>
              <a:spcPct val="15000"/>
            </a:spcAft>
            <a:buChar char="•"/>
          </a:pPr>
          <a:r>
            <a:rPr lang="en-MY" sz="1200" kern="1200" dirty="0"/>
            <a:t>RESOLVED</a:t>
          </a:r>
        </a:p>
        <a:p>
          <a:pPr marL="114300" lvl="1" indent="-114300" algn="l" defTabSz="533400">
            <a:lnSpc>
              <a:spcPct val="90000"/>
            </a:lnSpc>
            <a:spcBef>
              <a:spcPct val="0"/>
            </a:spcBef>
            <a:spcAft>
              <a:spcPct val="15000"/>
            </a:spcAft>
            <a:buChar char="•"/>
          </a:pPr>
          <a:r>
            <a:rPr lang="en-MY" sz="1200" kern="1200" dirty="0"/>
            <a:t>CLOSED</a:t>
          </a:r>
        </a:p>
      </dsp:txBody>
      <dsp:txXfrm>
        <a:off x="24" y="373198"/>
        <a:ext cx="2360244" cy="1119960"/>
      </dsp:txXfrm>
    </dsp:sp>
    <dsp:sp modelId="{B614C748-B64F-45DE-820C-CE5B9E65292A}">
      <dsp:nvSpPr>
        <dsp:cNvPr id="0" name=""/>
        <dsp:cNvSpPr/>
      </dsp:nvSpPr>
      <dsp:spPr>
        <a:xfrm>
          <a:off x="2690703" y="27598"/>
          <a:ext cx="2360244" cy="345600"/>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MY" sz="1200" kern="1200" dirty="0"/>
            <a:t>Resolution</a:t>
          </a:r>
        </a:p>
      </dsp:txBody>
      <dsp:txXfrm>
        <a:off x="2690703" y="27598"/>
        <a:ext cx="2360244" cy="345600"/>
      </dsp:txXfrm>
    </dsp:sp>
    <dsp:sp modelId="{C04099CC-DAC4-450E-B4FF-0C625BA5B572}">
      <dsp:nvSpPr>
        <dsp:cNvPr id="0" name=""/>
        <dsp:cNvSpPr/>
      </dsp:nvSpPr>
      <dsp:spPr>
        <a:xfrm>
          <a:off x="2690703" y="374732"/>
          <a:ext cx="2360244" cy="1119960"/>
        </a:xfrm>
        <a:prstGeom prst="rect">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MY" sz="1200" kern="1200" dirty="0"/>
            <a:t>FIXED</a:t>
          </a:r>
        </a:p>
        <a:p>
          <a:pPr marL="114300" lvl="1" indent="-114300" algn="l" defTabSz="533400">
            <a:lnSpc>
              <a:spcPct val="90000"/>
            </a:lnSpc>
            <a:spcBef>
              <a:spcPct val="0"/>
            </a:spcBef>
            <a:spcAft>
              <a:spcPct val="15000"/>
            </a:spcAft>
            <a:buChar char="•"/>
          </a:pPr>
          <a:r>
            <a:rPr lang="en-MY" sz="1200" kern="1200" dirty="0"/>
            <a:t>DUPLICATE</a:t>
          </a:r>
        </a:p>
        <a:p>
          <a:pPr marL="114300" lvl="1" indent="-114300" algn="l" defTabSz="533400">
            <a:lnSpc>
              <a:spcPct val="90000"/>
            </a:lnSpc>
            <a:spcBef>
              <a:spcPct val="0"/>
            </a:spcBef>
            <a:spcAft>
              <a:spcPct val="15000"/>
            </a:spcAft>
            <a:buChar char="•"/>
          </a:pPr>
          <a:r>
            <a:rPr lang="en-MY" sz="1200" kern="1200" dirty="0"/>
            <a:t>INVALID</a:t>
          </a:r>
        </a:p>
      </dsp:txBody>
      <dsp:txXfrm>
        <a:off x="2690703" y="374732"/>
        <a:ext cx="2360244" cy="111996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8B6A0B-D87F-4792-9D50-C3EBEF2EFEC8}" type="datetimeFigureOut">
              <a:rPr lang="en-MY" smtClean="0"/>
              <a:t>21/11/2019</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1BE61E-A625-416E-AB8E-3C4E8CFDD13A}" type="slidenum">
              <a:rPr lang="en-MY" smtClean="0"/>
              <a:t>‹#›</a:t>
            </a:fld>
            <a:endParaRPr lang="en-MY"/>
          </a:p>
        </p:txBody>
      </p:sp>
    </p:spTree>
    <p:extLst>
      <p:ext uri="{BB962C8B-B14F-4D97-AF65-F5344CB8AC3E}">
        <p14:creationId xmlns:p14="http://schemas.microsoft.com/office/powerpoint/2010/main" val="1502260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この論文では問題が引き起こされた変更を特定するためである。</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基本アイデアは次の通りです。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バグデータベースのバグレポートから開始して、修正された問題を表示します。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バージョンアーカイブから関連する変更を抽出して、修正したところがわかるようになる。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バグが報告される前の変更のところがわかる（修正が必要である変更がわかるようになる）</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2</a:t>
            </a:fld>
            <a:endParaRPr lang="en-MY"/>
          </a:p>
        </p:txBody>
      </p:sp>
    </p:spTree>
    <p:extLst>
      <p:ext uri="{BB962C8B-B14F-4D97-AF65-F5344CB8AC3E}">
        <p14:creationId xmlns:p14="http://schemas.microsoft.com/office/powerpoint/2010/main" val="989032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システムは今どんな状態が理解するために、ソフトウェア履歴を分析して、　パターンを検出することです。残念ながら、すべての変更が役に立つというわけではありません。どんなバグデータベースであっても、いずれかの変更は必ず修正しないといけないということです。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3</a:t>
            </a:fld>
            <a:endParaRPr lang="en-MY"/>
          </a:p>
        </p:txBody>
      </p:sp>
    </p:spTree>
    <p:extLst>
      <p:ext uri="{BB962C8B-B14F-4D97-AF65-F5344CB8AC3E}">
        <p14:creationId xmlns:p14="http://schemas.microsoft.com/office/powerpoint/2010/main" val="35134206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修正誘導とは何ですか？</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この以前の変更は、後で修正が引き起こされたものです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4</a:t>
            </a:fld>
            <a:endParaRPr lang="en-MY"/>
          </a:p>
        </p:txBody>
      </p:sp>
    </p:spTree>
    <p:extLst>
      <p:ext uri="{BB962C8B-B14F-4D97-AF65-F5344CB8AC3E}">
        <p14:creationId xmlns:p14="http://schemas.microsoft.com/office/powerpoint/2010/main" val="131840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引き起こされた変更がわかったら、何のために使えるんですか。</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潜在的なアプリケーションを次に示します。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どの変更プロパティが問題を引き起こす可能性がありますか？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自分が作った製品はエラーを起こしやすいですか？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問題がある変更を除外するにはどうすればよいですか？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関連する変更に沿ってガイダンスを改善できますか？</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5</a:t>
            </a:fld>
            <a:endParaRPr lang="en-MY"/>
          </a:p>
        </p:txBody>
      </p:sp>
    </p:spTree>
    <p:extLst>
      <p:ext uri="{BB962C8B-B14F-4D97-AF65-F5344CB8AC3E}">
        <p14:creationId xmlns:p14="http://schemas.microsoft.com/office/powerpoint/2010/main" val="3524040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データは次の方法を使って得られます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バージョンアーカイブとバグアーカイブからデータを抽出する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バグレポートを変更にリンクする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修正する必要がある変更を特定する</a:t>
            </a:r>
            <a:endParaRPr lang="en-MY" sz="1200" kern="1200" dirty="0">
              <a:solidFill>
                <a:schemeClr val="tx1"/>
              </a:solidFill>
              <a:effectLst/>
              <a:latin typeface="+mn-lt"/>
              <a:ea typeface="+mn-ea"/>
              <a:cs typeface="+mn-cs"/>
            </a:endParaRPr>
          </a:p>
          <a:p>
            <a:endParaRPr lang="en-MY" dirty="0"/>
          </a:p>
        </p:txBody>
      </p:sp>
      <p:sp>
        <p:nvSpPr>
          <p:cNvPr id="4" name="Slide Number Placeholder 3"/>
          <p:cNvSpPr>
            <a:spLocks noGrp="1"/>
          </p:cNvSpPr>
          <p:nvPr>
            <p:ph type="sldNum" sz="quarter" idx="5"/>
          </p:nvPr>
        </p:nvSpPr>
        <p:spPr/>
        <p:txBody>
          <a:bodyPr/>
          <a:lstStyle/>
          <a:p>
            <a:fld id="{851BE61E-A625-416E-AB8E-3C4E8CFDD13A}" type="slidenum">
              <a:rPr lang="en-MY" smtClean="0"/>
              <a:t>6</a:t>
            </a:fld>
            <a:endParaRPr lang="en-MY"/>
          </a:p>
        </p:txBody>
      </p:sp>
    </p:spTree>
    <p:extLst>
      <p:ext uri="{BB962C8B-B14F-4D97-AF65-F5344CB8AC3E}">
        <p14:creationId xmlns:p14="http://schemas.microsoft.com/office/powerpoint/2010/main" val="2650595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バージョンアーカイブとバグアーカイブからどうやってデータを抽出するか</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プロジェクトのすべての変更とすべての修正が必要</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分析用のデータ（プロジェクトの変更と修正）は、</a:t>
            </a:r>
            <a:r>
              <a:rPr lang="en-US" sz="1200" kern="1200" dirty="0">
                <a:solidFill>
                  <a:schemeClr val="tx1"/>
                </a:solidFill>
                <a:effectLst/>
                <a:latin typeface="+mn-lt"/>
                <a:ea typeface="+mn-ea"/>
                <a:cs typeface="+mn-cs"/>
              </a:rPr>
              <a:t>CVS</a:t>
            </a:r>
            <a:r>
              <a:rPr lang="ja-JP" altLang="en-US" sz="1200" kern="1200" dirty="0">
                <a:solidFill>
                  <a:schemeClr val="tx1"/>
                </a:solidFill>
                <a:effectLst/>
                <a:latin typeface="+mn-lt"/>
                <a:ea typeface="+mn-ea"/>
                <a:cs typeface="+mn-cs"/>
              </a:rPr>
              <a:t>などのバージョンアーカイブおよび</a:t>
            </a:r>
            <a:r>
              <a:rPr lang="en-US" sz="1200" kern="1200" dirty="0">
                <a:solidFill>
                  <a:schemeClr val="tx1"/>
                </a:solidFill>
                <a:effectLst/>
                <a:latin typeface="+mn-lt"/>
                <a:ea typeface="+mn-ea"/>
                <a:cs typeface="+mn-cs"/>
              </a:rPr>
              <a:t>BUGZILLA</a:t>
            </a:r>
            <a:r>
              <a:rPr lang="ja-JP" altLang="en-US" sz="1200" kern="1200" dirty="0">
                <a:solidFill>
                  <a:schemeClr val="tx1"/>
                </a:solidFill>
                <a:effectLst/>
                <a:latin typeface="+mn-lt"/>
                <a:ea typeface="+mn-ea"/>
                <a:cs typeface="+mn-cs"/>
              </a:rPr>
              <a:t>などのバグ追跡システムから取得されます。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7</a:t>
            </a:fld>
            <a:endParaRPr lang="en-MY"/>
          </a:p>
        </p:txBody>
      </p:sp>
    </p:spTree>
    <p:extLst>
      <p:ext uri="{BB962C8B-B14F-4D97-AF65-F5344CB8AC3E}">
        <p14:creationId xmlns:p14="http://schemas.microsoft.com/office/powerpoint/2010/main" val="1476187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ja-JP" altLang="en-US" sz="1200" kern="1200" dirty="0">
                <a:solidFill>
                  <a:schemeClr val="tx1"/>
                </a:solidFill>
                <a:effectLst/>
                <a:latin typeface="+mn-lt"/>
                <a:ea typeface="+mn-ea"/>
                <a:cs typeface="+mn-cs"/>
              </a:rPr>
              <a:t>誰が何を、いつ、なぜ、どのように変えましたか？</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変更は、行を挿入、削除、または変更することにより、リビジョン</a:t>
            </a:r>
            <a:r>
              <a:rPr lang="en-US" sz="1200" kern="1200" dirty="0">
                <a:solidFill>
                  <a:schemeClr val="tx1"/>
                </a:solidFill>
                <a:effectLst/>
                <a:latin typeface="+mn-lt"/>
                <a:ea typeface="+mn-ea"/>
                <a:cs typeface="+mn-cs"/>
              </a:rPr>
              <a:t>r1</a:t>
            </a:r>
            <a:r>
              <a:rPr lang="ja-JP" altLang="en-US" sz="1200" kern="1200" dirty="0">
                <a:solidFill>
                  <a:schemeClr val="tx1"/>
                </a:solidFill>
                <a:effectLst/>
                <a:latin typeface="+mn-lt"/>
                <a:ea typeface="+mn-ea"/>
                <a:cs typeface="+mn-cs"/>
              </a:rPr>
              <a:t>をリビジョン</a:t>
            </a:r>
            <a:r>
              <a:rPr lang="en-US" sz="1200" kern="1200" dirty="0">
                <a:solidFill>
                  <a:schemeClr val="tx1"/>
                </a:solidFill>
                <a:effectLst/>
                <a:latin typeface="+mn-lt"/>
                <a:ea typeface="+mn-ea"/>
                <a:cs typeface="+mn-cs"/>
              </a:rPr>
              <a:t>r2</a:t>
            </a:r>
            <a:r>
              <a:rPr lang="ja-JP" altLang="en-US" sz="1200" kern="1200" dirty="0">
                <a:solidFill>
                  <a:schemeClr val="tx1"/>
                </a:solidFill>
                <a:effectLst/>
                <a:latin typeface="+mn-lt"/>
                <a:ea typeface="+mn-ea"/>
                <a:cs typeface="+mn-cs"/>
              </a:rPr>
              <a:t>に変換します。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いくつかの変更は、同じ開発者によって同時に同じログメッセージで</a:t>
            </a:r>
            <a:r>
              <a:rPr lang="en-US" sz="1200" kern="1200" dirty="0">
                <a:solidFill>
                  <a:schemeClr val="tx1"/>
                </a:solidFill>
                <a:effectLst/>
                <a:latin typeface="+mn-lt"/>
                <a:ea typeface="+mn-ea"/>
                <a:cs typeface="+mn-cs"/>
              </a:rPr>
              <a:t>CVS</a:t>
            </a:r>
            <a:r>
              <a:rPr lang="ja-JP" altLang="en-US" sz="1200" kern="1200" dirty="0">
                <a:solidFill>
                  <a:schemeClr val="tx1"/>
                </a:solidFill>
                <a:effectLst/>
                <a:latin typeface="+mn-lt"/>
                <a:ea typeface="+mn-ea"/>
                <a:cs typeface="+mn-cs"/>
              </a:rPr>
              <a:t>に送信された場合、トランザクション</a:t>
            </a:r>
            <a:r>
              <a:rPr lang="en-US"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と呼びます。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変更の目的に関する情報が不足しています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8</a:t>
            </a:fld>
            <a:endParaRPr lang="en-MY"/>
          </a:p>
        </p:txBody>
      </p:sp>
    </p:spTree>
    <p:extLst>
      <p:ext uri="{BB962C8B-B14F-4D97-AF65-F5344CB8AC3E}">
        <p14:creationId xmlns:p14="http://schemas.microsoft.com/office/powerpoint/2010/main" val="2082094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ja-JP" altLang="en-US" sz="1200" kern="1200" dirty="0">
                <a:solidFill>
                  <a:schemeClr val="tx1"/>
                </a:solidFill>
                <a:effectLst/>
                <a:latin typeface="+mn-lt"/>
                <a:ea typeface="+mn-ea"/>
                <a:cs typeface="+mn-cs"/>
              </a:rPr>
              <a:t>簡単な説明と要約とともに、レポーターによって提出されたバグレポートを収集します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バグが送信されました</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バグは開発者とユーザによって議論されて、追加のコメントを提供し、添付ファイルを作成することもあります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バグが確認しました</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バグを修正する責任がある開発者に割り当てられます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最終的に変更をバージョン管理アーカイブにコミットします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また、</a:t>
            </a:r>
            <a:r>
              <a:rPr lang="en-US" sz="1200" kern="1200" dirty="0">
                <a:solidFill>
                  <a:schemeClr val="tx1"/>
                </a:solidFill>
                <a:effectLst/>
                <a:latin typeface="+mn-lt"/>
                <a:ea typeface="+mn-ea"/>
                <a:cs typeface="+mn-cs"/>
              </a:rPr>
              <a:t>BUGZILLA</a:t>
            </a:r>
            <a:r>
              <a:rPr lang="ja-JP" altLang="en-US" sz="1200" kern="1200" dirty="0">
                <a:solidFill>
                  <a:schemeClr val="tx1"/>
                </a:solidFill>
                <a:effectLst/>
                <a:latin typeface="+mn-lt"/>
                <a:ea typeface="+mn-ea"/>
                <a:cs typeface="+mn-cs"/>
              </a:rPr>
              <a:t>は、バグのステータス（未確認、新規、割り当て済み、解決済み、または終了など）と解決策（</a:t>
            </a:r>
            <a:r>
              <a:rPr lang="en-US" sz="1200" kern="1200" dirty="0">
                <a:solidFill>
                  <a:schemeClr val="tx1"/>
                </a:solidFill>
                <a:effectLst/>
                <a:latin typeface="+mn-lt"/>
                <a:ea typeface="+mn-ea"/>
                <a:cs typeface="+mn-cs"/>
              </a:rPr>
              <a:t>FIXED</a:t>
            </a:r>
            <a:r>
              <a:rPr lang="ja-JP" altLang="en-US" sz="1200" kern="1200" dirty="0" err="1">
                <a:solidFill>
                  <a:schemeClr val="tx1"/>
                </a:solidFill>
                <a:effectLst/>
                <a:latin typeface="+mn-lt"/>
                <a:ea typeface="+mn-ea"/>
                <a:cs typeface="+mn-cs"/>
              </a:rPr>
              <a:t>、</a:t>
            </a:r>
            <a:r>
              <a:rPr lang="en-US" sz="1200" kern="1200" dirty="0">
                <a:solidFill>
                  <a:schemeClr val="tx1"/>
                </a:solidFill>
                <a:effectLst/>
                <a:latin typeface="+mn-lt"/>
                <a:ea typeface="+mn-ea"/>
                <a:cs typeface="+mn-cs"/>
              </a:rPr>
              <a:t>DUPLICATE</a:t>
            </a:r>
            <a:r>
              <a:rPr lang="ja-JP" altLang="en-US" sz="1200" kern="1200" dirty="0" err="1">
                <a:solidFill>
                  <a:schemeClr val="tx1"/>
                </a:solidFill>
                <a:effectLst/>
                <a:latin typeface="+mn-lt"/>
                <a:ea typeface="+mn-ea"/>
                <a:cs typeface="+mn-cs"/>
              </a:rPr>
              <a:t>、</a:t>
            </a:r>
            <a:r>
              <a:rPr lang="en-US" sz="1200" kern="1200" dirty="0">
                <a:solidFill>
                  <a:schemeClr val="tx1"/>
                </a:solidFill>
                <a:effectLst/>
                <a:latin typeface="+mn-lt"/>
                <a:ea typeface="+mn-ea"/>
                <a:cs typeface="+mn-cs"/>
              </a:rPr>
              <a:t>INVALID</a:t>
            </a:r>
            <a:r>
              <a:rPr lang="ja-JP" altLang="en-US" sz="1200" kern="1200" dirty="0">
                <a:solidFill>
                  <a:schemeClr val="tx1"/>
                </a:solidFill>
                <a:effectLst/>
                <a:latin typeface="+mn-lt"/>
                <a:ea typeface="+mn-ea"/>
                <a:cs typeface="+mn-cs"/>
              </a:rPr>
              <a:t>など）もキャプチャします。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バグのライフサイクルの詳細は、</a:t>
            </a:r>
            <a:r>
              <a:rPr lang="en-US" sz="1200" kern="1200" dirty="0">
                <a:solidFill>
                  <a:schemeClr val="tx1"/>
                </a:solidFill>
                <a:effectLst/>
                <a:latin typeface="+mn-lt"/>
                <a:ea typeface="+mn-ea"/>
                <a:cs typeface="+mn-cs"/>
              </a:rPr>
              <a:t>BUGZILLA</a:t>
            </a:r>
            <a:r>
              <a:rPr lang="ja-JP" altLang="en-US" sz="1200" kern="1200" dirty="0">
                <a:solidFill>
                  <a:schemeClr val="tx1"/>
                </a:solidFill>
                <a:effectLst/>
                <a:latin typeface="+mn-lt"/>
                <a:ea typeface="+mn-ea"/>
                <a:cs typeface="+mn-cs"/>
              </a:rPr>
              <a:t>のドキュメントに記載されています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9</a:t>
            </a:fld>
            <a:endParaRPr lang="en-MY"/>
          </a:p>
        </p:txBody>
      </p:sp>
    </p:spTree>
    <p:extLst>
      <p:ext uri="{BB962C8B-B14F-4D97-AF65-F5344CB8AC3E}">
        <p14:creationId xmlns:p14="http://schemas.microsoft.com/office/powerpoint/2010/main" val="1406488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851BE61E-A625-416E-AB8E-3C4E8CFDD13A}" type="slidenum">
              <a:rPr lang="en-MY" smtClean="0"/>
              <a:t>10</a:t>
            </a:fld>
            <a:endParaRPr lang="en-MY"/>
          </a:p>
        </p:txBody>
      </p:sp>
    </p:spTree>
    <p:extLst>
      <p:ext uri="{BB962C8B-B14F-4D97-AF65-F5344CB8AC3E}">
        <p14:creationId xmlns:p14="http://schemas.microsoft.com/office/powerpoint/2010/main" val="87275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修正の特定方法</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トランザクション</a:t>
            </a:r>
            <a:r>
              <a:rPr lang="en-US"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とバグ</a:t>
            </a:r>
            <a:r>
              <a:rPr lang="en-US"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の間にすべてのリンク（</a:t>
            </a:r>
            <a:r>
              <a:rPr lang="en-US" sz="1200" kern="1200" dirty="0">
                <a:solidFill>
                  <a:schemeClr val="tx1"/>
                </a:solidFill>
                <a:effectLst/>
                <a:latin typeface="+mn-lt"/>
                <a:ea typeface="+mn-ea"/>
                <a:cs typeface="+mn-cs"/>
              </a:rPr>
              <a:t>t</a:t>
            </a:r>
            <a:r>
              <a:rPr lang="ja-JP" altLang="en-US" sz="1200" kern="1200" dirty="0" err="1">
                <a:solidFill>
                  <a:schemeClr val="tx1"/>
                </a:solidFill>
                <a:effectLst/>
                <a:latin typeface="+mn-lt"/>
                <a:ea typeface="+mn-ea"/>
                <a:cs typeface="+mn-cs"/>
              </a:rPr>
              <a:t>、</a:t>
            </a:r>
            <a:r>
              <a:rPr lang="en-US"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）を</a:t>
            </a:r>
            <a:r>
              <a:rPr lang="en-US" sz="1200" kern="1200" dirty="0">
                <a:solidFill>
                  <a:schemeClr val="tx1"/>
                </a:solidFill>
                <a:effectLst/>
                <a:latin typeface="+mn-lt"/>
                <a:ea typeface="+mn-ea"/>
                <a:cs typeface="+mn-cs"/>
              </a:rPr>
              <a:t>2</a:t>
            </a:r>
            <a:r>
              <a:rPr lang="ja-JP" altLang="en-US" sz="1200" kern="1200" dirty="0" err="1">
                <a:solidFill>
                  <a:schemeClr val="tx1"/>
                </a:solidFill>
                <a:effectLst/>
                <a:latin typeface="+mn-lt"/>
                <a:ea typeface="+mn-ea"/>
                <a:cs typeface="+mn-cs"/>
              </a:rPr>
              <a:t>つの</a:t>
            </a:r>
            <a:r>
              <a:rPr lang="ja-JP" altLang="en-US" sz="1200" kern="1200" dirty="0">
                <a:solidFill>
                  <a:schemeClr val="tx1"/>
                </a:solidFill>
                <a:effectLst/>
                <a:latin typeface="+mn-lt"/>
                <a:ea typeface="+mn-ea"/>
                <a:cs typeface="+mn-cs"/>
              </a:rPr>
              <a:t>信頼レベルで割り当てる：</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CVS</a:t>
            </a:r>
            <a:r>
              <a:rPr lang="ja-JP" altLang="en-US" sz="1200" kern="1200" dirty="0">
                <a:solidFill>
                  <a:schemeClr val="tx1"/>
                </a:solidFill>
                <a:effectLst/>
                <a:latin typeface="+mn-lt"/>
                <a:ea typeface="+mn-ea"/>
                <a:cs typeface="+mn-cs"/>
              </a:rPr>
              <a:t>ログからバグレポートへのリンクを推測する</a:t>
            </a:r>
            <a:r>
              <a:rPr lang="en-US" altLang="ja-JP" sz="1200" kern="1200" dirty="0" err="1">
                <a:solidFill>
                  <a:schemeClr val="tx1"/>
                </a:solidFill>
                <a:effectLst/>
                <a:latin typeface="+mn-lt"/>
                <a:ea typeface="+mn-ea"/>
                <a:cs typeface="+mn-cs"/>
              </a:rPr>
              <a:t>syntatic</a:t>
            </a:r>
            <a:r>
              <a:rPr lang="ja-JP" altLang="en-US" sz="1200" kern="1200" dirty="0">
                <a:solidFill>
                  <a:schemeClr val="tx1"/>
                </a:solidFill>
                <a:effectLst/>
                <a:latin typeface="+mn-lt"/>
                <a:ea typeface="+mn-ea"/>
                <a:cs typeface="+mn-cs"/>
              </a:rPr>
              <a:t>レベル</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バグレポートデータをつかってリンクを検証するセマンティックレベル</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これらのレベルは、実験で考慮されるリンクを決定するために後で使用されます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11</a:t>
            </a:fld>
            <a:endParaRPr lang="en-MY"/>
          </a:p>
        </p:txBody>
      </p:sp>
    </p:spTree>
    <p:extLst>
      <p:ext uri="{BB962C8B-B14F-4D97-AF65-F5344CB8AC3E}">
        <p14:creationId xmlns:p14="http://schemas.microsoft.com/office/powerpoint/2010/main" val="1063409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Syntactic(</a:t>
            </a:r>
            <a:r>
              <a:rPr lang="ja-JP" altLang="en-US" sz="1200" kern="1200" dirty="0">
                <a:solidFill>
                  <a:schemeClr val="tx1"/>
                </a:solidFill>
                <a:effectLst/>
                <a:latin typeface="+mn-lt"/>
                <a:ea typeface="+mn-ea"/>
                <a:cs typeface="+mn-cs"/>
              </a:rPr>
              <a:t>構文</a:t>
            </a:r>
            <a:r>
              <a:rPr lang="en-US"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解析</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すべてのログメッセージはトークンのストリームに分割されます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トークンは次のいずれかです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バグ番号</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普通の数字</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キーワード</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単語</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リンクごとに、最初に構文信頼度</a:t>
            </a:r>
            <a:r>
              <a:rPr lang="en-US" sz="1200" kern="1200" dirty="0">
                <a:solidFill>
                  <a:schemeClr val="tx1"/>
                </a:solidFill>
                <a:effectLst/>
                <a:latin typeface="+mn-lt"/>
                <a:ea typeface="+mn-ea"/>
                <a:cs typeface="+mn-cs"/>
              </a:rPr>
              <a:t>syn</a:t>
            </a:r>
            <a:r>
              <a:rPr lang="ja-JP" altLang="en-US" sz="1200" kern="1200" dirty="0">
                <a:solidFill>
                  <a:schemeClr val="tx1"/>
                </a:solidFill>
                <a:effectLst/>
                <a:latin typeface="+mn-lt"/>
                <a:ea typeface="+mn-ea"/>
                <a:cs typeface="+mn-cs"/>
              </a:rPr>
              <a:t>をゼロに割り当て、次の条件が満たされるたびに信頼度を</a:t>
            </a:r>
            <a:r>
              <a:rPr lang="en-US" sz="1200" kern="1200" dirty="0">
                <a:solidFill>
                  <a:schemeClr val="tx1"/>
                </a:solidFill>
                <a:effectLst/>
                <a:latin typeface="+mn-lt"/>
                <a:ea typeface="+mn-ea"/>
                <a:cs typeface="+mn-cs"/>
              </a:rPr>
              <a:t>1</a:t>
            </a:r>
            <a:r>
              <a:rPr lang="ja-JP" altLang="en-US" sz="1200" kern="1200" dirty="0" err="1">
                <a:solidFill>
                  <a:schemeClr val="tx1"/>
                </a:solidFill>
                <a:effectLst/>
                <a:latin typeface="+mn-lt"/>
                <a:ea typeface="+mn-ea"/>
                <a:cs typeface="+mn-cs"/>
              </a:rPr>
              <a:t>ずつ</a:t>
            </a:r>
            <a:r>
              <a:rPr lang="ja-JP" altLang="en-US" sz="1200" kern="1200" dirty="0">
                <a:solidFill>
                  <a:schemeClr val="tx1"/>
                </a:solidFill>
                <a:effectLst/>
                <a:latin typeface="+mn-lt"/>
                <a:ea typeface="+mn-ea"/>
                <a:cs typeface="+mn-cs"/>
              </a:rPr>
              <a:t>上げます。</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番号はバグ番号です。</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a:t>
            </a:r>
            <a:r>
              <a:rPr lang="ja-JP" altLang="en-US" sz="1200" kern="1200" dirty="0">
                <a:solidFill>
                  <a:schemeClr val="tx1"/>
                </a:solidFill>
                <a:effectLst/>
                <a:latin typeface="+mn-lt"/>
                <a:ea typeface="+mn-ea"/>
                <a:cs typeface="+mn-cs"/>
              </a:rPr>
              <a:t>ログメッセージにキーワードが含まれているか、ログメッセージにプレーン番号またはバグ番号のみが含まれています。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12</a:t>
            </a:fld>
            <a:endParaRPr lang="en-MY"/>
          </a:p>
        </p:txBody>
      </p:sp>
    </p:spTree>
    <p:extLst>
      <p:ext uri="{BB962C8B-B14F-4D97-AF65-F5344CB8AC3E}">
        <p14:creationId xmlns:p14="http://schemas.microsoft.com/office/powerpoint/2010/main" val="626221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信頼レベルは、常に</a:t>
            </a:r>
            <a:r>
              <a:rPr lang="en-MY" sz="1200" kern="1200" dirty="0">
                <a:solidFill>
                  <a:schemeClr val="tx1"/>
                </a:solidFill>
                <a:effectLst/>
                <a:latin typeface="+mn-lt"/>
                <a:ea typeface="+mn-ea"/>
                <a:cs typeface="+mn-cs"/>
              </a:rPr>
              <a:t>0</a:t>
            </a:r>
            <a:r>
              <a:rPr lang="en-US" altLang="ja-JP" sz="1200" kern="1200" dirty="0">
                <a:solidFill>
                  <a:schemeClr val="tx1"/>
                </a:solidFill>
                <a:effectLst/>
                <a:latin typeface="+mn-lt"/>
                <a:ea typeface="+mn-ea"/>
                <a:cs typeface="+mn-cs"/>
              </a:rPr>
              <a:t>〜</a:t>
            </a:r>
            <a:r>
              <a:rPr lang="en-MY" sz="1200" kern="1200" dirty="0">
                <a:solidFill>
                  <a:schemeClr val="tx1"/>
                </a:solidFill>
                <a:effectLst/>
                <a:latin typeface="+mn-lt"/>
                <a:ea typeface="+mn-ea"/>
                <a:cs typeface="+mn-cs"/>
              </a:rPr>
              <a:t>2</a:t>
            </a:r>
            <a:r>
              <a:rPr lang="ja-JP" altLang="en-US" sz="1200" kern="1200" dirty="0">
                <a:solidFill>
                  <a:schemeClr val="tx1"/>
                </a:solidFill>
                <a:effectLst/>
                <a:latin typeface="+mn-lt"/>
                <a:ea typeface="+mn-ea"/>
                <a:cs typeface="+mn-cs"/>
              </a:rPr>
              <a:t>の整数です。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例として、次のログメッセージを検討してください。</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バグ</a:t>
            </a:r>
            <a:r>
              <a:rPr lang="en-MY" sz="1200" kern="1200" dirty="0">
                <a:solidFill>
                  <a:schemeClr val="tx1"/>
                </a:solidFill>
                <a:effectLst/>
                <a:latin typeface="+mn-lt"/>
                <a:ea typeface="+mn-ea"/>
                <a:cs typeface="+mn-cs"/>
              </a:rPr>
              <a:t>53784</a:t>
            </a:r>
            <a:r>
              <a:rPr lang="ja-JP" altLang="en-US" sz="1200" kern="1200" dirty="0" err="1">
                <a:solidFill>
                  <a:schemeClr val="tx1"/>
                </a:solidFill>
                <a:effectLst/>
                <a:latin typeface="+mn-lt"/>
                <a:ea typeface="+mn-ea"/>
                <a:cs typeface="+mn-cs"/>
              </a:rPr>
              <a:t>を修</a:t>
            </a:r>
            <a:r>
              <a:rPr lang="ja-JP" altLang="en-US" sz="1200" kern="1200" dirty="0">
                <a:solidFill>
                  <a:schemeClr val="tx1"/>
                </a:solidFill>
                <a:effectLst/>
                <a:latin typeface="+mn-lt"/>
                <a:ea typeface="+mn-ea"/>
                <a:cs typeface="+mn-cs"/>
              </a:rPr>
              <a:t>正しました。</a:t>
            </a:r>
            <a:r>
              <a:rPr lang="en-MY" sz="1200" kern="1200" dirty="0">
                <a:solidFill>
                  <a:schemeClr val="tx1"/>
                </a:solidFill>
                <a:effectLst/>
                <a:latin typeface="+mn-lt"/>
                <a:ea typeface="+mn-ea"/>
                <a:cs typeface="+mn-cs"/>
              </a:rPr>
              <a:t>jar</a:t>
            </a:r>
            <a:r>
              <a:rPr lang="ja-JP" altLang="en-US" sz="1200" kern="1200" dirty="0">
                <a:solidFill>
                  <a:schemeClr val="tx1"/>
                </a:solidFill>
                <a:effectLst/>
                <a:latin typeface="+mn-lt"/>
                <a:ea typeface="+mn-ea"/>
                <a:cs typeface="+mn-cs"/>
              </a:rPr>
              <a:t>ファイルのエクスポートに</a:t>
            </a:r>
            <a:r>
              <a:rPr lang="en-MY" sz="1200" kern="1200" dirty="0">
                <a:solidFill>
                  <a:schemeClr val="tx1"/>
                </a:solidFill>
                <a:effectLst/>
                <a:latin typeface="+mn-lt"/>
                <a:ea typeface="+mn-ea"/>
                <a:cs typeface="+mn-cs"/>
              </a:rPr>
              <a:t>.class</a:t>
            </a:r>
            <a:r>
              <a:rPr lang="ja-JP" altLang="en-US" sz="1200" kern="1200" dirty="0">
                <a:solidFill>
                  <a:schemeClr val="tx1"/>
                </a:solidFill>
                <a:effectLst/>
                <a:latin typeface="+mn-lt"/>
                <a:ea typeface="+mn-ea"/>
                <a:cs typeface="+mn-cs"/>
              </a:rPr>
              <a:t>ファイルがない</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バグの正規表現に一致して、キーワード</a:t>
            </a:r>
            <a:r>
              <a:rPr lang="en-MY" sz="1200" kern="1200" dirty="0">
                <a:solidFill>
                  <a:schemeClr val="tx1"/>
                </a:solidFill>
                <a:effectLst/>
                <a:latin typeface="+mn-lt"/>
                <a:ea typeface="+mn-ea"/>
                <a:cs typeface="+mn-cs"/>
              </a:rPr>
              <a:t>fixed</a:t>
            </a:r>
            <a:r>
              <a:rPr lang="ja-JP" altLang="en-US" sz="1200" kern="1200" dirty="0">
                <a:solidFill>
                  <a:schemeClr val="tx1"/>
                </a:solidFill>
                <a:effectLst/>
                <a:latin typeface="+mn-lt"/>
                <a:ea typeface="+mn-ea"/>
                <a:cs typeface="+mn-cs"/>
              </a:rPr>
              <a:t>が含まれているため、構文信頼度</a:t>
            </a:r>
            <a:r>
              <a:rPr lang="en-MY" sz="1200" kern="1200" dirty="0">
                <a:solidFill>
                  <a:schemeClr val="tx1"/>
                </a:solidFill>
                <a:effectLst/>
                <a:latin typeface="+mn-lt"/>
                <a:ea typeface="+mn-ea"/>
                <a:cs typeface="+mn-cs"/>
              </a:rPr>
              <a:t>2</a:t>
            </a:r>
            <a:r>
              <a:rPr lang="ja-JP" altLang="en-US" sz="1200" kern="1200" dirty="0">
                <a:solidFill>
                  <a:schemeClr val="tx1"/>
                </a:solidFill>
                <a:effectLst/>
                <a:latin typeface="+mn-lt"/>
                <a:ea typeface="+mn-ea"/>
                <a:cs typeface="+mn-cs"/>
              </a:rPr>
              <a:t>を取得します。</a:t>
            </a:r>
            <a:endParaRPr lang="en-MY" sz="1200" kern="1200" dirty="0">
              <a:solidFill>
                <a:schemeClr val="tx1"/>
              </a:solidFill>
              <a:effectLst/>
              <a:latin typeface="+mn-lt"/>
              <a:ea typeface="+mn-ea"/>
              <a:cs typeface="+mn-cs"/>
            </a:endParaRPr>
          </a:p>
          <a:p>
            <a:r>
              <a:rPr lang="en-MY" sz="1200" kern="1200" dirty="0">
                <a:solidFill>
                  <a:schemeClr val="tx1"/>
                </a:solidFill>
                <a:effectLst/>
                <a:latin typeface="+mn-lt"/>
                <a:ea typeface="+mn-ea"/>
                <a:cs typeface="+mn-cs"/>
              </a:rPr>
              <a:t>52264</a:t>
            </a:r>
            <a:r>
              <a:rPr lang="ja-JP" altLang="en-US" sz="1200" kern="1200" dirty="0" err="1">
                <a:solidFill>
                  <a:schemeClr val="tx1"/>
                </a:solidFill>
                <a:effectLst/>
                <a:latin typeface="+mn-lt"/>
                <a:ea typeface="+mn-ea"/>
                <a:cs typeface="+mn-cs"/>
              </a:rPr>
              <a:t>、</a:t>
            </a:r>
            <a:r>
              <a:rPr lang="en-MY" sz="1200" kern="1200" dirty="0">
                <a:solidFill>
                  <a:schemeClr val="tx1"/>
                </a:solidFill>
                <a:effectLst/>
                <a:latin typeface="+mn-lt"/>
                <a:ea typeface="+mn-ea"/>
                <a:cs typeface="+mn-cs"/>
              </a:rPr>
              <a:t>51529</a:t>
            </a:r>
          </a:p>
          <a:p>
            <a:r>
              <a:rPr lang="ja-JP" altLang="en-US" sz="1200" kern="1200" dirty="0">
                <a:solidFill>
                  <a:schemeClr val="tx1"/>
                </a:solidFill>
                <a:effectLst/>
                <a:latin typeface="+mn-lt"/>
                <a:ea typeface="+mn-ea"/>
                <a:cs typeface="+mn-cs"/>
              </a:rPr>
              <a:t>ログメッセージに数字のみが含まれているため、構文上の信頼性</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があります。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著作権を</a:t>
            </a:r>
            <a:r>
              <a:rPr lang="en-MY" sz="1200" kern="1200" dirty="0">
                <a:solidFill>
                  <a:schemeClr val="tx1"/>
                </a:solidFill>
                <a:effectLst/>
                <a:latin typeface="+mn-lt"/>
                <a:ea typeface="+mn-ea"/>
                <a:cs typeface="+mn-cs"/>
              </a:rPr>
              <a:t>2004</a:t>
            </a:r>
            <a:r>
              <a:rPr lang="ja-JP" altLang="en-US" sz="1200" kern="1200" dirty="0">
                <a:solidFill>
                  <a:schemeClr val="tx1"/>
                </a:solidFill>
                <a:effectLst/>
                <a:latin typeface="+mn-lt"/>
                <a:ea typeface="+mn-ea"/>
                <a:cs typeface="+mn-cs"/>
              </a:rPr>
              <a:t>年に更新</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この番号がバグであるかどうか表示されていないため、構文信頼度</a:t>
            </a:r>
            <a:r>
              <a:rPr lang="en-MY" sz="1200" kern="1200" dirty="0">
                <a:solidFill>
                  <a:schemeClr val="tx1"/>
                </a:solidFill>
                <a:effectLst/>
                <a:latin typeface="+mn-lt"/>
                <a:ea typeface="+mn-ea"/>
                <a:cs typeface="+mn-cs"/>
              </a:rPr>
              <a:t>0</a:t>
            </a:r>
            <a:r>
              <a:rPr lang="ja-JP" altLang="en-US" sz="1200" kern="1200" dirty="0">
                <a:solidFill>
                  <a:schemeClr val="tx1"/>
                </a:solidFill>
                <a:effectLst/>
                <a:latin typeface="+mn-lt"/>
                <a:ea typeface="+mn-ea"/>
                <a:cs typeface="+mn-cs"/>
              </a:rPr>
              <a:t>を持っています。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13</a:t>
            </a:fld>
            <a:endParaRPr lang="en-MY"/>
          </a:p>
        </p:txBody>
      </p:sp>
    </p:spTree>
    <p:extLst>
      <p:ext uri="{BB962C8B-B14F-4D97-AF65-F5344CB8AC3E}">
        <p14:creationId xmlns:p14="http://schemas.microsoft.com/office/powerpoint/2010/main" val="3054553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セマンティック分析</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最初に、リンク（</a:t>
            </a:r>
            <a:r>
              <a:rPr lang="en-MY" sz="1200" kern="1200" dirty="0">
                <a:solidFill>
                  <a:schemeClr val="tx1"/>
                </a:solidFill>
                <a:effectLst/>
                <a:latin typeface="+mn-lt"/>
                <a:ea typeface="+mn-ea"/>
                <a:cs typeface="+mn-cs"/>
              </a:rPr>
              <a:t>t</a:t>
            </a:r>
            <a:r>
              <a:rPr lang="ja-JP" altLang="en-US" sz="1200" kern="1200" dirty="0" err="1">
                <a:solidFill>
                  <a:schemeClr val="tx1"/>
                </a:solidFill>
                <a:effectLst/>
                <a:latin typeface="+mn-lt"/>
                <a:ea typeface="+mn-ea"/>
                <a:cs typeface="+mn-cs"/>
              </a:rPr>
              <a:t>、</a:t>
            </a:r>
            <a:r>
              <a:rPr lang="en-MY"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）のセマンティック信頼度は</a:t>
            </a:r>
            <a:r>
              <a:rPr lang="en-MY" sz="1200" kern="1200" dirty="0">
                <a:solidFill>
                  <a:schemeClr val="tx1"/>
                </a:solidFill>
                <a:effectLst/>
                <a:latin typeface="+mn-lt"/>
                <a:ea typeface="+mn-ea"/>
                <a:cs typeface="+mn-cs"/>
              </a:rPr>
              <a:t>0</a:t>
            </a:r>
            <a:r>
              <a:rPr lang="ja-JP" altLang="en-US" sz="1200" kern="1200" dirty="0">
                <a:solidFill>
                  <a:schemeClr val="tx1"/>
                </a:solidFill>
                <a:effectLst/>
                <a:latin typeface="+mn-lt"/>
                <a:ea typeface="+mn-ea"/>
                <a:cs typeface="+mn-cs"/>
              </a:rPr>
              <a:t>であり、次の条件のいずれかが満たされると</a:t>
            </a:r>
            <a:r>
              <a:rPr lang="en-MY" sz="1200" kern="1200" dirty="0">
                <a:solidFill>
                  <a:schemeClr val="tx1"/>
                </a:solidFill>
                <a:effectLst/>
                <a:latin typeface="+mn-lt"/>
                <a:ea typeface="+mn-ea"/>
                <a:cs typeface="+mn-cs"/>
              </a:rPr>
              <a:t>1</a:t>
            </a:r>
            <a:r>
              <a:rPr lang="ja-JP" altLang="en-US" sz="1200" kern="1200" dirty="0" err="1">
                <a:solidFill>
                  <a:schemeClr val="tx1"/>
                </a:solidFill>
                <a:effectLst/>
                <a:latin typeface="+mn-lt"/>
                <a:ea typeface="+mn-ea"/>
                <a:cs typeface="+mn-cs"/>
              </a:rPr>
              <a:t>ずつ</a:t>
            </a:r>
            <a:r>
              <a:rPr lang="ja-JP" altLang="en-US" sz="1200" kern="1200" dirty="0">
                <a:solidFill>
                  <a:schemeClr val="tx1"/>
                </a:solidFill>
                <a:effectLst/>
                <a:latin typeface="+mn-lt"/>
                <a:ea typeface="+mn-ea"/>
                <a:cs typeface="+mn-cs"/>
              </a:rPr>
              <a:t>上がります。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a:t>
            </a:r>
            <a:r>
              <a:rPr lang="en-MY"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は、少なくとも</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回修正済みとして解決されました。</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バグレポート</a:t>
            </a:r>
            <a:r>
              <a:rPr lang="en-MY"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の簡単な説明は、トランザクション</a:t>
            </a:r>
            <a:r>
              <a:rPr lang="en-MY"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のログメッセージに含まれています。</a:t>
            </a:r>
            <a:endParaRPr lang="en-MY" sz="1200" kern="1200" dirty="0">
              <a:solidFill>
                <a:schemeClr val="tx1"/>
              </a:solidFill>
              <a:effectLst/>
              <a:latin typeface="+mn-lt"/>
              <a:ea typeface="+mn-ea"/>
              <a:cs typeface="+mn-cs"/>
            </a:endParaRPr>
          </a:p>
          <a:p>
            <a:pPr lvl="0"/>
            <a:r>
              <a:rPr lang="ja-JP" altLang="en-US" sz="1200" kern="1200" dirty="0">
                <a:solidFill>
                  <a:schemeClr val="tx1"/>
                </a:solidFill>
                <a:effectLst/>
                <a:latin typeface="+mn-lt"/>
                <a:ea typeface="+mn-ea"/>
                <a:cs typeface="+mn-cs"/>
              </a:rPr>
              <a:t>トランザクション</a:t>
            </a:r>
            <a:r>
              <a:rPr lang="en-MY"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の作成者はバグ</a:t>
            </a:r>
            <a:r>
              <a:rPr lang="en-MY" sz="1200" kern="1200" dirty="0">
                <a:solidFill>
                  <a:schemeClr val="tx1"/>
                </a:solidFill>
                <a:effectLst/>
                <a:latin typeface="+mn-lt"/>
                <a:ea typeface="+mn-ea"/>
                <a:cs typeface="+mn-cs"/>
              </a:rPr>
              <a:t>b</a:t>
            </a:r>
            <a:r>
              <a:rPr lang="ja-JP" altLang="en-US" sz="1200" kern="1200" dirty="0">
                <a:solidFill>
                  <a:schemeClr val="tx1"/>
                </a:solidFill>
                <a:effectLst/>
                <a:latin typeface="+mn-lt"/>
                <a:ea typeface="+mn-ea"/>
                <a:cs typeface="+mn-cs"/>
              </a:rPr>
              <a:t>に割り当てられています</a:t>
            </a:r>
            <a:endParaRPr lang="en-MY" sz="1200" kern="1200" dirty="0">
              <a:solidFill>
                <a:schemeClr val="tx1"/>
              </a:solidFill>
              <a:effectLst/>
              <a:latin typeface="+mn-lt"/>
              <a:ea typeface="+mn-ea"/>
              <a:cs typeface="+mn-cs"/>
            </a:endParaRPr>
          </a:p>
          <a:p>
            <a:pPr lvl="0"/>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つ以上のトランザクション</a:t>
            </a:r>
            <a:r>
              <a:rPr lang="en-MY"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の影響を受けるファイルがバグ</a:t>
            </a:r>
            <a:r>
              <a:rPr lang="en-MY" sz="1200" kern="1200" dirty="0">
                <a:solidFill>
                  <a:schemeClr val="tx1"/>
                </a:solidFill>
                <a:effectLst/>
                <a:latin typeface="+mn-lt"/>
                <a:ea typeface="+mn-ea"/>
                <a:cs typeface="+mn-cs"/>
              </a:rPr>
              <a:t>b</a:t>
            </a:r>
            <a:r>
              <a:rPr lang="ja-JP" altLang="en-US" sz="1200" kern="1200" dirty="0" err="1">
                <a:solidFill>
                  <a:schemeClr val="tx1"/>
                </a:solidFill>
                <a:effectLst/>
                <a:latin typeface="+mn-lt"/>
                <a:ea typeface="+mn-ea"/>
                <a:cs typeface="+mn-cs"/>
              </a:rPr>
              <a:t>に添</a:t>
            </a:r>
            <a:r>
              <a:rPr lang="ja-JP" altLang="en-US" sz="1200" kern="1200" dirty="0">
                <a:solidFill>
                  <a:schemeClr val="tx1"/>
                </a:solidFill>
                <a:effectLst/>
                <a:latin typeface="+mn-lt"/>
                <a:ea typeface="+mn-ea"/>
                <a:cs typeface="+mn-cs"/>
              </a:rPr>
              <a:t>付されています</a:t>
            </a:r>
            <a:endParaRPr lang="en-MY" sz="1200" kern="1200" dirty="0">
              <a:solidFill>
                <a:schemeClr val="tx1"/>
              </a:solidFill>
              <a:effectLst/>
              <a:latin typeface="+mn-lt"/>
              <a:ea typeface="+mn-ea"/>
              <a:cs typeface="+mn-cs"/>
            </a:endParaRPr>
          </a:p>
          <a:p>
            <a:endParaRPr lang="en-MY" dirty="0"/>
          </a:p>
        </p:txBody>
      </p:sp>
      <p:sp>
        <p:nvSpPr>
          <p:cNvPr id="4" name="Slide Number Placeholder 3"/>
          <p:cNvSpPr>
            <a:spLocks noGrp="1"/>
          </p:cNvSpPr>
          <p:nvPr>
            <p:ph type="sldNum" sz="quarter" idx="5"/>
          </p:nvPr>
        </p:nvSpPr>
        <p:spPr/>
        <p:txBody>
          <a:bodyPr/>
          <a:lstStyle/>
          <a:p>
            <a:fld id="{851BE61E-A625-416E-AB8E-3C4E8CFDD13A}" type="slidenum">
              <a:rPr lang="en-MY" smtClean="0"/>
              <a:t>14</a:t>
            </a:fld>
            <a:endParaRPr lang="en-MY"/>
          </a:p>
        </p:txBody>
      </p:sp>
    </p:spTree>
    <p:extLst>
      <p:ext uri="{BB962C8B-B14F-4D97-AF65-F5344CB8AC3E}">
        <p14:creationId xmlns:p14="http://schemas.microsoft.com/office/powerpoint/2010/main" val="1859453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の次の例を考えてみましょう。これらはすべて信頼性レベルが低くなっています。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著作権を</a:t>
            </a:r>
            <a:r>
              <a:rPr lang="en-MY" sz="1200" kern="1200" dirty="0">
                <a:solidFill>
                  <a:schemeClr val="tx1"/>
                </a:solidFill>
                <a:effectLst/>
                <a:latin typeface="+mn-lt"/>
                <a:ea typeface="+mn-ea"/>
                <a:cs typeface="+mn-cs"/>
              </a:rPr>
              <a:t>2004</a:t>
            </a:r>
            <a:r>
              <a:rPr lang="ja-JP" altLang="en-US" sz="1200" kern="1200" dirty="0">
                <a:solidFill>
                  <a:schemeClr val="tx1"/>
                </a:solidFill>
                <a:effectLst/>
                <a:latin typeface="+mn-lt"/>
                <a:ea typeface="+mn-ea"/>
                <a:cs typeface="+mn-cs"/>
              </a:rPr>
              <a:t>年に更新</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潜在的なバグレポート番号「</a:t>
            </a:r>
            <a:r>
              <a:rPr lang="en-MY" sz="1200" kern="1200" dirty="0">
                <a:solidFill>
                  <a:schemeClr val="tx1"/>
                </a:solidFill>
                <a:effectLst/>
                <a:latin typeface="+mn-lt"/>
                <a:ea typeface="+mn-ea"/>
                <a:cs typeface="+mn-cs"/>
              </a:rPr>
              <a:t>2004</a:t>
            </a:r>
            <a:r>
              <a:rPr lang="ja-JP" altLang="en-US" sz="1200" kern="1200" dirty="0">
                <a:solidFill>
                  <a:schemeClr val="tx1"/>
                </a:solidFill>
                <a:effectLst/>
                <a:latin typeface="+mn-lt"/>
                <a:ea typeface="+mn-ea"/>
                <a:cs typeface="+mn-cs"/>
              </a:rPr>
              <a:t>」は無効としてマークされているため、リンクのセマンティック信頼性はゼロです。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バグ</a:t>
            </a:r>
            <a:r>
              <a:rPr lang="en-MY" sz="1200" kern="1200" dirty="0">
                <a:solidFill>
                  <a:schemeClr val="tx1"/>
                </a:solidFill>
                <a:effectLst/>
                <a:latin typeface="+mn-lt"/>
                <a:ea typeface="+mn-ea"/>
                <a:cs typeface="+mn-cs"/>
              </a:rPr>
              <a:t>64129</a:t>
            </a:r>
            <a:r>
              <a:rPr lang="ja-JP" altLang="en-US" sz="1200" kern="1200" dirty="0" err="1">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コメント</a:t>
            </a:r>
            <a:r>
              <a:rPr lang="en-MY" sz="1200" kern="1200" dirty="0">
                <a:solidFill>
                  <a:schemeClr val="tx1"/>
                </a:solidFill>
                <a:effectLst/>
                <a:latin typeface="+mn-lt"/>
                <a:ea typeface="+mn-ea"/>
                <a:cs typeface="+mn-cs"/>
              </a:rPr>
              <a:t>6</a:t>
            </a:r>
            <a:r>
              <a:rPr lang="ja-JP" altLang="en-US" sz="1200" kern="1200" dirty="0">
                <a:solidFill>
                  <a:schemeClr val="tx1"/>
                </a:solidFill>
                <a:effectLst/>
                <a:latin typeface="+mn-lt"/>
                <a:ea typeface="+mn-ea"/>
                <a:cs typeface="+mn-cs"/>
              </a:rPr>
              <a:t>に記載されているバグを修正</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修正のコメントに番号「</a:t>
            </a:r>
            <a:r>
              <a:rPr lang="en-MY" sz="1200" kern="1200" dirty="0">
                <a:solidFill>
                  <a:schemeClr val="tx1"/>
                </a:solidFill>
                <a:effectLst/>
                <a:latin typeface="+mn-lt"/>
                <a:ea typeface="+mn-ea"/>
                <a:cs typeface="+mn-cs"/>
              </a:rPr>
              <a:t>6</a:t>
            </a:r>
            <a:r>
              <a:rPr lang="ja-JP" altLang="en-US" sz="1200" kern="1200" dirty="0">
                <a:solidFill>
                  <a:schemeClr val="tx1"/>
                </a:solidFill>
                <a:effectLst/>
                <a:latin typeface="+mn-lt"/>
                <a:ea typeface="+mn-ea"/>
                <a:cs typeface="+mn-cs"/>
              </a:rPr>
              <a:t>」が表示されます。構文的信頼度は</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ですが、セマンティック信頼度は</a:t>
            </a:r>
            <a:r>
              <a:rPr lang="en-MY" sz="1200" kern="1200" dirty="0">
                <a:solidFill>
                  <a:schemeClr val="tx1"/>
                </a:solidFill>
                <a:effectLst/>
                <a:latin typeface="+mn-lt"/>
                <a:ea typeface="+mn-ea"/>
                <a:cs typeface="+mn-cs"/>
              </a:rPr>
              <a:t>0</a:t>
            </a:r>
            <a:r>
              <a:rPr lang="ja-JP" altLang="en-US" sz="1200" kern="1200" dirty="0">
                <a:solidFill>
                  <a:schemeClr val="tx1"/>
                </a:solidFill>
                <a:effectLst/>
                <a:latin typeface="+mn-lt"/>
                <a:ea typeface="+mn-ea"/>
                <a:cs typeface="+mn-cs"/>
              </a:rPr>
              <a:t>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a:t>
            </a:r>
            <a:r>
              <a:rPr lang="en-MY" sz="1200" kern="1200" dirty="0" err="1">
                <a:solidFill>
                  <a:schemeClr val="tx1"/>
                </a:solidFill>
                <a:effectLst/>
                <a:latin typeface="+mn-lt"/>
                <a:ea typeface="+mn-ea"/>
                <a:cs typeface="+mn-cs"/>
              </a:rPr>
              <a:t>i</a:t>
            </a:r>
            <a:r>
              <a:rPr lang="ja-JP" altLang="en-US" sz="1200" kern="1200" dirty="0">
                <a:solidFill>
                  <a:schemeClr val="tx1"/>
                </a:solidFill>
                <a:effectLst/>
                <a:latin typeface="+mn-lt"/>
                <a:ea typeface="+mn-ea"/>
                <a:cs typeface="+mn-cs"/>
              </a:rPr>
              <a:t>）</a:t>
            </a:r>
            <a:r>
              <a:rPr lang="en-MY" sz="1200" kern="1200" dirty="0">
                <a:solidFill>
                  <a:schemeClr val="tx1"/>
                </a:solidFill>
                <a:effectLst/>
                <a:latin typeface="+mn-lt"/>
                <a:ea typeface="+mn-ea"/>
                <a:cs typeface="+mn-cs"/>
              </a:rPr>
              <a:t>+ = 3</a:t>
            </a:r>
            <a:r>
              <a:rPr lang="ja-JP" altLang="en-US" sz="1200" kern="1200" dirty="0" err="1">
                <a:solidFill>
                  <a:schemeClr val="tx1"/>
                </a:solidFill>
                <a:effectLst/>
                <a:latin typeface="+mn-lt"/>
                <a:ea typeface="+mn-ea"/>
                <a:cs typeface="+mn-cs"/>
              </a:rPr>
              <a:t>のような</a:t>
            </a:r>
            <a:r>
              <a:rPr lang="ja-JP" altLang="en-US" sz="1200" kern="1200" dirty="0">
                <a:solidFill>
                  <a:schemeClr val="tx1"/>
                </a:solidFill>
                <a:effectLst/>
                <a:latin typeface="+mn-lt"/>
                <a:ea typeface="+mn-ea"/>
                <a:cs typeface="+mn-cs"/>
              </a:rPr>
              <a:t>式をサポートします。および新しい</a:t>
            </a:r>
            <a:r>
              <a:rPr lang="en-MY" sz="1200" kern="1200" dirty="0">
                <a:solidFill>
                  <a:schemeClr val="tx1"/>
                </a:solidFill>
                <a:effectLst/>
                <a:latin typeface="+mn-lt"/>
                <a:ea typeface="+mn-ea"/>
                <a:cs typeface="+mn-cs"/>
              </a:rPr>
              <a:t>int [] {1} [0] +</a:t>
            </a:r>
            <a:r>
              <a:rPr lang="ja-JP" altLang="en-US" sz="1200" kern="1200" dirty="0">
                <a:solidFill>
                  <a:schemeClr val="tx1"/>
                </a:solidFill>
                <a:effectLst/>
                <a:latin typeface="+mn-lt"/>
                <a:ea typeface="+mn-ea"/>
                <a:cs typeface="+mn-cs"/>
              </a:rPr>
              <a:t>構文エラーの改善</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ここでは、「</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」と「</a:t>
            </a:r>
            <a:r>
              <a:rPr lang="en-MY"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」が（誤って）バグ報告番号として解釈されます。バグレポート</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と</a:t>
            </a:r>
            <a:r>
              <a:rPr lang="en-MY" sz="1200" kern="1200" dirty="0">
                <a:solidFill>
                  <a:schemeClr val="tx1"/>
                </a:solidFill>
                <a:effectLst/>
                <a:latin typeface="+mn-lt"/>
                <a:ea typeface="+mn-ea"/>
                <a:cs typeface="+mn-cs"/>
              </a:rPr>
              <a:t>3</a:t>
            </a:r>
            <a:r>
              <a:rPr lang="ja-JP" altLang="en-US" sz="1200" kern="1200" dirty="0" err="1">
                <a:solidFill>
                  <a:schemeClr val="tx1"/>
                </a:solidFill>
                <a:effectLst/>
                <a:latin typeface="+mn-lt"/>
                <a:ea typeface="+mn-ea"/>
                <a:cs typeface="+mn-cs"/>
              </a:rPr>
              <a:t>が修</a:t>
            </a:r>
            <a:r>
              <a:rPr lang="ja-JP" altLang="en-US" sz="1200" kern="1200" dirty="0">
                <a:solidFill>
                  <a:schemeClr val="tx1"/>
                </a:solidFill>
                <a:effectLst/>
                <a:latin typeface="+mn-lt"/>
                <a:ea typeface="+mn-ea"/>
                <a:cs typeface="+mn-cs"/>
              </a:rPr>
              <a:t>正されたため、リンクは両方とも</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のセマンティック信頼性を取得します。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15</a:t>
            </a:fld>
            <a:endParaRPr lang="en-MY"/>
          </a:p>
        </p:txBody>
      </p:sp>
    </p:spTree>
    <p:extLst>
      <p:ext uri="{BB962C8B-B14F-4D97-AF65-F5344CB8AC3E}">
        <p14:creationId xmlns:p14="http://schemas.microsoft.com/office/powerpoint/2010/main" val="2686729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では</a:t>
            </a:r>
            <a:r>
              <a:rPr lang="en-MY" sz="1200" kern="1200" dirty="0">
                <a:solidFill>
                  <a:schemeClr val="tx1"/>
                </a:solidFill>
                <a:effectLst/>
                <a:latin typeface="+mn-lt"/>
                <a:ea typeface="+mn-ea"/>
                <a:cs typeface="+mn-cs"/>
              </a:rPr>
              <a:t>25,317</a:t>
            </a:r>
            <a:r>
              <a:rPr lang="ja-JP" altLang="en-US" sz="1200" kern="1200" dirty="0">
                <a:solidFill>
                  <a:schemeClr val="tx1"/>
                </a:solidFill>
                <a:effectLst/>
                <a:latin typeface="+mn-lt"/>
                <a:ea typeface="+mn-ea"/>
                <a:cs typeface="+mn-cs"/>
              </a:rPr>
              <a:t>のリンクを特定して、</a:t>
            </a:r>
            <a:r>
              <a:rPr lang="en-MY"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では</a:t>
            </a:r>
            <a:r>
              <a:rPr lang="en-MY" sz="1200" kern="1200" dirty="0">
                <a:solidFill>
                  <a:schemeClr val="tx1"/>
                </a:solidFill>
                <a:effectLst/>
                <a:latin typeface="+mn-lt"/>
                <a:ea typeface="+mn-ea"/>
                <a:cs typeface="+mn-cs"/>
              </a:rPr>
              <a:t>53,574</a:t>
            </a:r>
            <a:r>
              <a:rPr lang="ja-JP" altLang="en-US" sz="1200" kern="1200" dirty="0">
                <a:solidFill>
                  <a:schemeClr val="tx1"/>
                </a:solidFill>
                <a:effectLst/>
                <a:latin typeface="+mn-lt"/>
                <a:ea typeface="+mn-ea"/>
                <a:cs typeface="+mn-cs"/>
              </a:rPr>
              <a:t>のリンクです。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ランダムに選択された複数のリンクの手動検査に基づいて、信頼性の構文および意味レベルが次の条件を満たすリンクのみを使用することにしました。</a:t>
            </a:r>
            <a:endParaRPr lang="en-MY" sz="1200" kern="1200" dirty="0">
              <a:solidFill>
                <a:schemeClr val="tx1"/>
              </a:solidFill>
              <a:effectLst/>
              <a:latin typeface="+mn-lt"/>
              <a:ea typeface="+mn-ea"/>
              <a:cs typeface="+mn-cs"/>
            </a:endParaRPr>
          </a:p>
          <a:p>
            <a:r>
              <a:rPr lang="en-MY" sz="1200" kern="1200" dirty="0" err="1">
                <a:solidFill>
                  <a:schemeClr val="tx1"/>
                </a:solidFill>
                <a:effectLst/>
                <a:latin typeface="+mn-lt"/>
                <a:ea typeface="+mn-ea"/>
                <a:cs typeface="+mn-cs"/>
              </a:rPr>
              <a:t>sem</a:t>
            </a:r>
            <a:r>
              <a:rPr lang="en-MY" sz="1200" kern="1200" dirty="0">
                <a:solidFill>
                  <a:schemeClr val="tx1"/>
                </a:solidFill>
                <a:effectLst/>
                <a:latin typeface="+mn-lt"/>
                <a:ea typeface="+mn-ea"/>
                <a:cs typeface="+mn-cs"/>
              </a:rPr>
              <a:t>&gt; 1</a:t>
            </a:r>
            <a:r>
              <a:rPr lang="ja-JP" altLang="en-US" sz="1200" kern="1200" dirty="0">
                <a:solidFill>
                  <a:schemeClr val="tx1"/>
                </a:solidFill>
                <a:effectLst/>
                <a:latin typeface="+mn-lt"/>
                <a:ea typeface="+mn-ea"/>
                <a:cs typeface="+mn-cs"/>
              </a:rPr>
              <a:t>∨（</a:t>
            </a:r>
            <a:r>
              <a:rPr lang="en-MY" sz="1200" kern="1200" dirty="0" err="1">
                <a:solidFill>
                  <a:schemeClr val="tx1"/>
                </a:solidFill>
                <a:effectLst/>
                <a:latin typeface="+mn-lt"/>
                <a:ea typeface="+mn-ea"/>
                <a:cs typeface="+mn-cs"/>
              </a:rPr>
              <a:t>sem</a:t>
            </a:r>
            <a:r>
              <a:rPr lang="en-MY" sz="1200" kern="1200" dirty="0">
                <a:solidFill>
                  <a:schemeClr val="tx1"/>
                </a:solidFill>
                <a:effectLst/>
                <a:latin typeface="+mn-lt"/>
                <a:ea typeface="+mn-ea"/>
                <a:cs typeface="+mn-cs"/>
              </a:rPr>
              <a:t> = 1</a:t>
            </a:r>
            <a:r>
              <a:rPr lang="ja-JP" altLang="en-US" sz="1200" kern="1200" dirty="0">
                <a:solidFill>
                  <a:schemeClr val="tx1"/>
                </a:solidFill>
                <a:effectLst/>
                <a:latin typeface="+mn-lt"/>
                <a:ea typeface="+mn-ea"/>
                <a:cs typeface="+mn-cs"/>
              </a:rPr>
              <a:t>∧</a:t>
            </a:r>
            <a:r>
              <a:rPr lang="en-MY" sz="1200" kern="1200" dirty="0" err="1">
                <a:solidFill>
                  <a:schemeClr val="tx1"/>
                </a:solidFill>
                <a:effectLst/>
                <a:latin typeface="+mn-lt"/>
                <a:ea typeface="+mn-ea"/>
                <a:cs typeface="+mn-cs"/>
              </a:rPr>
              <a:t>syn</a:t>
            </a:r>
            <a:r>
              <a:rPr lang="en-MY" sz="1200" kern="1200" dirty="0">
                <a:solidFill>
                  <a:schemeClr val="tx1"/>
                </a:solidFill>
                <a:effectLst/>
                <a:latin typeface="+mn-lt"/>
                <a:ea typeface="+mn-ea"/>
                <a:cs typeface="+mn-cs"/>
              </a:rPr>
              <a:t>&gt; 0</a:t>
            </a:r>
            <a:r>
              <a:rPr lang="ja-JP" altLang="en-US" sz="1200" kern="1200" dirty="0">
                <a:solidFill>
                  <a:schemeClr val="tx1"/>
                </a:solidFill>
                <a:effectLst/>
                <a:latin typeface="+mn-lt"/>
                <a:ea typeface="+mn-ea"/>
                <a:cs typeface="+mn-cs"/>
              </a:rPr>
              <a:t>）</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両方のプロジェクトのリンクの</a:t>
            </a:r>
            <a:r>
              <a:rPr lang="en-MY" sz="1200" kern="1200" dirty="0">
                <a:solidFill>
                  <a:schemeClr val="tx1"/>
                </a:solidFill>
                <a:effectLst/>
                <a:latin typeface="+mn-lt"/>
                <a:ea typeface="+mn-ea"/>
                <a:cs typeface="+mn-cs"/>
              </a:rPr>
              <a:t>10</a:t>
            </a:r>
            <a:r>
              <a:rPr lang="ja-JP" altLang="en-US" sz="1200" kern="1200" dirty="0">
                <a:solidFill>
                  <a:schemeClr val="tx1"/>
                </a:solidFill>
                <a:effectLst/>
                <a:latin typeface="+mn-lt"/>
                <a:ea typeface="+mn-ea"/>
                <a:cs typeface="+mn-cs"/>
              </a:rPr>
              <a:t>％未満を無視しています。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16</a:t>
            </a:fld>
            <a:endParaRPr lang="en-MY"/>
          </a:p>
        </p:txBody>
      </p:sp>
    </p:spTree>
    <p:extLst>
      <p:ext uri="{BB962C8B-B14F-4D97-AF65-F5344CB8AC3E}">
        <p14:creationId xmlns:p14="http://schemas.microsoft.com/office/powerpoint/2010/main" val="1008013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修正を引き起こす変更を特定する方法</a:t>
            </a:r>
            <a:endParaRPr lang="en-MY" sz="1200" kern="1200" dirty="0">
              <a:solidFill>
                <a:schemeClr val="tx1"/>
              </a:solidFill>
              <a:effectLst/>
              <a:latin typeface="+mn-lt"/>
              <a:ea typeface="+mn-ea"/>
              <a:cs typeface="+mn-cs"/>
            </a:endParaRPr>
          </a:p>
          <a:p>
            <a:r>
              <a:rPr lang="en-MY" sz="1200" kern="1200" dirty="0">
                <a:solidFill>
                  <a:schemeClr val="tx1"/>
                </a:solidFill>
                <a:effectLst/>
                <a:latin typeface="+mn-lt"/>
                <a:ea typeface="+mn-ea"/>
                <a:cs typeface="+mn-cs"/>
              </a:rPr>
              <a:t>Diff</a:t>
            </a:r>
            <a:r>
              <a:rPr lang="ja-JP" altLang="en-US" sz="1200" kern="1200" dirty="0">
                <a:solidFill>
                  <a:schemeClr val="tx1"/>
                </a:solidFill>
                <a:effectLst/>
                <a:latin typeface="+mn-lt"/>
                <a:ea typeface="+mn-ea"/>
                <a:cs typeface="+mn-cs"/>
              </a:rPr>
              <a:t>コマンド</a:t>
            </a:r>
            <a:r>
              <a:rPr lang="en-MY"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修正を見つける</a:t>
            </a:r>
            <a:endParaRPr lang="en-MY" sz="1200" kern="1200" dirty="0">
              <a:solidFill>
                <a:schemeClr val="tx1"/>
              </a:solidFill>
              <a:effectLst/>
              <a:latin typeface="+mn-lt"/>
              <a:ea typeface="+mn-ea"/>
              <a:cs typeface="+mn-cs"/>
            </a:endParaRPr>
          </a:p>
          <a:p>
            <a:r>
              <a:rPr lang="en-MY" sz="1200" kern="1200" dirty="0">
                <a:solidFill>
                  <a:schemeClr val="tx1"/>
                </a:solidFill>
                <a:effectLst/>
                <a:latin typeface="+mn-lt"/>
                <a:ea typeface="+mn-ea"/>
                <a:cs typeface="+mn-cs"/>
              </a:rPr>
              <a:t>Annotate</a:t>
            </a:r>
            <a:r>
              <a:rPr lang="ja-JP" altLang="en-US" sz="1200" kern="1200" dirty="0">
                <a:solidFill>
                  <a:schemeClr val="tx1"/>
                </a:solidFill>
                <a:effectLst/>
                <a:latin typeface="+mn-lt"/>
                <a:ea typeface="+mn-ea"/>
                <a:cs typeface="+mn-cs"/>
              </a:rPr>
              <a:t>コマンド</a:t>
            </a:r>
            <a:r>
              <a:rPr lang="en-MY"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最新のリビジョン、開発者、日付を表示します</a:t>
            </a:r>
            <a:endParaRPr lang="en-MY" sz="1200" kern="1200" dirty="0">
              <a:solidFill>
                <a:schemeClr val="tx1"/>
              </a:solidFill>
              <a:effectLst/>
              <a:latin typeface="+mn-lt"/>
              <a:ea typeface="+mn-ea"/>
              <a:cs typeface="+mn-cs"/>
            </a:endParaRPr>
          </a:p>
          <a:p>
            <a:r>
              <a:rPr lang="en-MY" sz="1200" kern="1200" dirty="0">
                <a:solidFill>
                  <a:schemeClr val="tx1"/>
                </a:solidFill>
                <a:effectLst/>
                <a:latin typeface="+mn-lt"/>
                <a:ea typeface="+mn-ea"/>
                <a:cs typeface="+mn-cs"/>
              </a:rPr>
              <a:t> </a:t>
            </a:r>
          </a:p>
          <a:p>
            <a:r>
              <a:rPr lang="en-MY" sz="1200" kern="1200" dirty="0" err="1">
                <a:solidFill>
                  <a:schemeClr val="tx1"/>
                </a:solidFill>
                <a:effectLst/>
                <a:latin typeface="+mn-lt"/>
                <a:ea typeface="+mn-ea"/>
                <a:cs typeface="+mn-cs"/>
              </a:rPr>
              <a:t>ra</a:t>
            </a:r>
            <a:r>
              <a:rPr lang="ja-JP" altLang="en-US" sz="1200" kern="1200" dirty="0">
                <a:solidFill>
                  <a:schemeClr val="tx1"/>
                </a:solidFill>
                <a:effectLst/>
                <a:latin typeface="+mn-lt"/>
                <a:ea typeface="+mn-ea"/>
                <a:cs typeface="+mn-cs"/>
              </a:rPr>
              <a:t>が修正である場合、疑わしい（</a:t>
            </a:r>
            <a:r>
              <a:rPr lang="en-MY" sz="1200" kern="1200" dirty="0" err="1">
                <a:solidFill>
                  <a:schemeClr val="tx1"/>
                </a:solidFill>
                <a:effectLst/>
                <a:latin typeface="+mn-lt"/>
                <a:ea typeface="+mn-ea"/>
                <a:cs typeface="+mn-cs"/>
              </a:rPr>
              <a:t>ra</a:t>
            </a:r>
            <a:r>
              <a:rPr lang="ja-JP" altLang="en-US" sz="1200" kern="1200" dirty="0" err="1">
                <a:solidFill>
                  <a:schemeClr val="tx1"/>
                </a:solidFill>
                <a:effectLst/>
                <a:latin typeface="+mn-lt"/>
                <a:ea typeface="+mn-ea"/>
                <a:cs typeface="+mn-cs"/>
              </a:rPr>
              <a:t>、</a:t>
            </a:r>
            <a:r>
              <a:rPr lang="en-MY" sz="1200" kern="1200" dirty="0" err="1">
                <a:solidFill>
                  <a:schemeClr val="tx1"/>
                </a:solidFill>
                <a:effectLst/>
                <a:latin typeface="+mn-lt"/>
                <a:ea typeface="+mn-ea"/>
                <a:cs typeface="+mn-cs"/>
              </a:rPr>
              <a:t>rb</a:t>
            </a:r>
            <a:r>
              <a:rPr lang="ja-JP" altLang="en-US" sz="1200" kern="1200" dirty="0">
                <a:solidFill>
                  <a:schemeClr val="tx1"/>
                </a:solidFill>
                <a:effectLst/>
                <a:latin typeface="+mn-lt"/>
                <a:ea typeface="+mn-ea"/>
                <a:cs typeface="+mn-cs"/>
              </a:rPr>
              <a:t>）は部分修正です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容疑者ではないペア（</a:t>
            </a:r>
            <a:r>
              <a:rPr lang="en-MY" sz="1200" kern="1200" dirty="0" err="1">
                <a:solidFill>
                  <a:schemeClr val="tx1"/>
                </a:solidFill>
                <a:effectLst/>
                <a:latin typeface="+mn-lt"/>
                <a:ea typeface="+mn-ea"/>
                <a:cs typeface="+mn-cs"/>
              </a:rPr>
              <a:t>ra</a:t>
            </a:r>
            <a:r>
              <a:rPr lang="ja-JP" altLang="en-US" sz="1200" kern="1200" dirty="0" err="1">
                <a:solidFill>
                  <a:schemeClr val="tx1"/>
                </a:solidFill>
                <a:effectLst/>
                <a:latin typeface="+mn-lt"/>
                <a:ea typeface="+mn-ea"/>
                <a:cs typeface="+mn-cs"/>
              </a:rPr>
              <a:t>、</a:t>
            </a:r>
            <a:r>
              <a:rPr lang="en-MY" sz="1200" kern="1200" dirty="0" err="1">
                <a:solidFill>
                  <a:schemeClr val="tx1"/>
                </a:solidFill>
                <a:effectLst/>
                <a:latin typeface="+mn-lt"/>
                <a:ea typeface="+mn-ea"/>
                <a:cs typeface="+mn-cs"/>
              </a:rPr>
              <a:t>rc</a:t>
            </a:r>
            <a:r>
              <a:rPr lang="ja-JP" altLang="en-US" sz="1200" kern="1200" dirty="0">
                <a:solidFill>
                  <a:schemeClr val="tx1"/>
                </a:solidFill>
                <a:effectLst/>
                <a:latin typeface="+mn-lt"/>
                <a:ea typeface="+mn-ea"/>
                <a:cs typeface="+mn-cs"/>
              </a:rPr>
              <a:t>）が存在する場合、容疑者（</a:t>
            </a:r>
            <a:r>
              <a:rPr lang="en-MY" sz="1200" kern="1200" dirty="0" err="1">
                <a:solidFill>
                  <a:schemeClr val="tx1"/>
                </a:solidFill>
                <a:effectLst/>
                <a:latin typeface="+mn-lt"/>
                <a:ea typeface="+mn-ea"/>
                <a:cs typeface="+mn-cs"/>
              </a:rPr>
              <a:t>ra</a:t>
            </a:r>
            <a:r>
              <a:rPr lang="ja-JP" altLang="en-US" sz="1200" kern="1200" dirty="0" err="1">
                <a:solidFill>
                  <a:schemeClr val="tx1"/>
                </a:solidFill>
                <a:effectLst/>
                <a:latin typeface="+mn-lt"/>
                <a:ea typeface="+mn-ea"/>
                <a:cs typeface="+mn-cs"/>
              </a:rPr>
              <a:t>、</a:t>
            </a:r>
            <a:r>
              <a:rPr lang="en-MY" sz="1200" kern="1200" dirty="0" err="1">
                <a:solidFill>
                  <a:schemeClr val="tx1"/>
                </a:solidFill>
                <a:effectLst/>
                <a:latin typeface="+mn-lt"/>
                <a:ea typeface="+mn-ea"/>
                <a:cs typeface="+mn-cs"/>
              </a:rPr>
              <a:t>rb</a:t>
            </a:r>
            <a:r>
              <a:rPr lang="ja-JP" altLang="en-US" sz="1200" kern="1200" dirty="0">
                <a:solidFill>
                  <a:schemeClr val="tx1"/>
                </a:solidFill>
                <a:effectLst/>
                <a:latin typeface="+mn-lt"/>
                <a:ea typeface="+mn-ea"/>
                <a:cs typeface="+mn-cs"/>
              </a:rPr>
              <a:t>）は弱い容疑者です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容疑者（</a:t>
            </a:r>
            <a:r>
              <a:rPr lang="en-MY" sz="1200" kern="1200" dirty="0" err="1">
                <a:solidFill>
                  <a:schemeClr val="tx1"/>
                </a:solidFill>
                <a:effectLst/>
                <a:latin typeface="+mn-lt"/>
                <a:ea typeface="+mn-ea"/>
                <a:cs typeface="+mn-cs"/>
              </a:rPr>
              <a:t>ra</a:t>
            </a:r>
            <a:r>
              <a:rPr lang="ja-JP" altLang="en-US" sz="1200" kern="1200" dirty="0" err="1">
                <a:solidFill>
                  <a:schemeClr val="tx1"/>
                </a:solidFill>
                <a:effectLst/>
                <a:latin typeface="+mn-lt"/>
                <a:ea typeface="+mn-ea"/>
                <a:cs typeface="+mn-cs"/>
              </a:rPr>
              <a:t>、</a:t>
            </a:r>
            <a:r>
              <a:rPr lang="en-MY" sz="1200" kern="1200" dirty="0" err="1">
                <a:solidFill>
                  <a:schemeClr val="tx1"/>
                </a:solidFill>
                <a:effectLst/>
                <a:latin typeface="+mn-lt"/>
                <a:ea typeface="+mn-ea"/>
                <a:cs typeface="+mn-cs"/>
              </a:rPr>
              <a:t>rb</a:t>
            </a:r>
            <a:r>
              <a:rPr lang="ja-JP" altLang="en-US" sz="1200" kern="1200" dirty="0">
                <a:solidFill>
                  <a:schemeClr val="tx1"/>
                </a:solidFill>
                <a:effectLst/>
                <a:latin typeface="+mn-lt"/>
                <a:ea typeface="+mn-ea"/>
                <a:cs typeface="+mn-cs"/>
              </a:rPr>
              <a:t>）は、部分的な修正でも、弱い容疑でもない場合、ハード容疑者です。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容疑者とは、修正を誘発していることの本当の証拠がないリビジョンを示します。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リビジョン</a:t>
            </a:r>
            <a:r>
              <a:rPr lang="en-MY" sz="1200" kern="1200" dirty="0">
                <a:solidFill>
                  <a:schemeClr val="tx1"/>
                </a:solidFill>
                <a:effectLst/>
                <a:latin typeface="+mn-lt"/>
                <a:ea typeface="+mn-ea"/>
                <a:cs typeface="+mn-cs"/>
              </a:rPr>
              <a:t>r</a:t>
            </a:r>
            <a:r>
              <a:rPr lang="ja-JP" altLang="en-US" sz="1200" kern="1200" dirty="0">
                <a:solidFill>
                  <a:schemeClr val="tx1"/>
                </a:solidFill>
                <a:effectLst/>
                <a:latin typeface="+mn-lt"/>
                <a:ea typeface="+mn-ea"/>
                <a:cs typeface="+mn-cs"/>
              </a:rPr>
              <a:t>は修正候補であり、ペア（</a:t>
            </a:r>
            <a:r>
              <a:rPr lang="en-MY" sz="1200" kern="1200" dirty="0">
                <a:solidFill>
                  <a:schemeClr val="tx1"/>
                </a:solidFill>
                <a:effectLst/>
                <a:latin typeface="+mn-lt"/>
                <a:ea typeface="+mn-ea"/>
                <a:cs typeface="+mn-cs"/>
              </a:rPr>
              <a:t>r</a:t>
            </a:r>
            <a:r>
              <a:rPr lang="ja-JP" altLang="en-US" sz="1200" kern="1200" dirty="0" err="1">
                <a:solidFill>
                  <a:schemeClr val="tx1"/>
                </a:solidFill>
                <a:effectLst/>
                <a:latin typeface="+mn-lt"/>
                <a:ea typeface="+mn-ea"/>
                <a:cs typeface="+mn-cs"/>
              </a:rPr>
              <a:t>、</a:t>
            </a:r>
            <a:r>
              <a:rPr lang="en-MY" sz="1200" kern="1200" dirty="0" err="1">
                <a:solidFill>
                  <a:schemeClr val="tx1"/>
                </a:solidFill>
                <a:effectLst/>
                <a:latin typeface="+mn-lt"/>
                <a:ea typeface="+mn-ea"/>
                <a:cs typeface="+mn-cs"/>
              </a:rPr>
              <a:t>rx</a:t>
            </a:r>
            <a:r>
              <a:rPr lang="ja-JP" altLang="en-US" sz="1200" kern="1200" dirty="0">
                <a:solidFill>
                  <a:schemeClr val="tx1"/>
                </a:solidFill>
                <a:effectLst/>
                <a:latin typeface="+mn-lt"/>
                <a:ea typeface="+mn-ea"/>
                <a:cs typeface="+mn-cs"/>
              </a:rPr>
              <a:t>）∈</a:t>
            </a:r>
            <a:r>
              <a:rPr lang="en-MY" sz="1200" kern="1200" dirty="0">
                <a:solidFill>
                  <a:schemeClr val="tx1"/>
                </a:solidFill>
                <a:effectLst/>
                <a:latin typeface="+mn-lt"/>
                <a:ea typeface="+mn-ea"/>
                <a:cs typeface="+mn-cs"/>
              </a:rPr>
              <a:t>S</a:t>
            </a:r>
            <a:r>
              <a:rPr lang="ja-JP" altLang="en-US" sz="1200" kern="1200" dirty="0">
                <a:solidFill>
                  <a:schemeClr val="tx1"/>
                </a:solidFill>
                <a:effectLst/>
                <a:latin typeface="+mn-lt"/>
                <a:ea typeface="+mn-ea"/>
                <a:cs typeface="+mn-cs"/>
              </a:rPr>
              <a:t>が存在する場合、それはハードサスペクトではありません</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トランザクション</a:t>
            </a:r>
            <a:r>
              <a:rPr lang="en-MY" sz="1200" kern="1200" dirty="0">
                <a:solidFill>
                  <a:schemeClr val="tx1"/>
                </a:solidFill>
                <a:effectLst/>
                <a:latin typeface="+mn-lt"/>
                <a:ea typeface="+mn-ea"/>
                <a:cs typeface="+mn-cs"/>
              </a:rPr>
              <a:t>t</a:t>
            </a:r>
            <a:r>
              <a:rPr lang="ja-JP" altLang="en-US" sz="1200" kern="1200" dirty="0">
                <a:solidFill>
                  <a:schemeClr val="tx1"/>
                </a:solidFill>
                <a:effectLst/>
                <a:latin typeface="+mn-lt"/>
                <a:ea typeface="+mn-ea"/>
                <a:cs typeface="+mn-cs"/>
              </a:rPr>
              <a:t>は、そのリビジョンの</a:t>
            </a:r>
            <a:r>
              <a:rPr lang="en-MY"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つが修正誘導である場合、修正誘導です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17</a:t>
            </a:fld>
            <a:endParaRPr lang="en-MY"/>
          </a:p>
        </p:txBody>
      </p:sp>
    </p:spTree>
    <p:extLst>
      <p:ext uri="{BB962C8B-B14F-4D97-AF65-F5344CB8AC3E}">
        <p14:creationId xmlns:p14="http://schemas.microsoft.com/office/powerpoint/2010/main" val="1792202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と</a:t>
            </a:r>
            <a:r>
              <a:rPr lang="en-US"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の</a:t>
            </a:r>
            <a:r>
              <a:rPr lang="en-US" sz="1200" kern="1200" dirty="0">
                <a:solidFill>
                  <a:schemeClr val="tx1"/>
                </a:solidFill>
                <a:effectLst/>
                <a:latin typeface="+mn-lt"/>
                <a:ea typeface="+mn-ea"/>
                <a:cs typeface="+mn-cs"/>
              </a:rPr>
              <a:t>2</a:t>
            </a:r>
            <a:r>
              <a:rPr lang="ja-JP" altLang="en-US" sz="1200" kern="1200" dirty="0" err="1">
                <a:solidFill>
                  <a:schemeClr val="tx1"/>
                </a:solidFill>
                <a:effectLst/>
                <a:latin typeface="+mn-lt"/>
                <a:ea typeface="+mn-ea"/>
                <a:cs typeface="+mn-cs"/>
              </a:rPr>
              <a:t>つの</a:t>
            </a:r>
            <a:r>
              <a:rPr lang="ja-JP" altLang="en-US" sz="1200" kern="1200" dirty="0">
                <a:solidFill>
                  <a:schemeClr val="tx1"/>
                </a:solidFill>
                <a:effectLst/>
                <a:latin typeface="+mn-lt"/>
                <a:ea typeface="+mn-ea"/>
                <a:cs typeface="+mn-cs"/>
              </a:rPr>
              <a:t>大規模なオープンソースプロジェクトの修正に起因する変更を抽出</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2005</a:t>
            </a:r>
            <a:r>
              <a:rPr lang="ja-JP" altLang="en-US" sz="1200" kern="1200" dirty="0">
                <a:solidFill>
                  <a:schemeClr val="tx1"/>
                </a:solidFill>
                <a:effectLst/>
                <a:latin typeface="+mn-lt"/>
                <a:ea typeface="+mn-ea"/>
                <a:cs typeface="+mn-cs"/>
              </a:rPr>
              <a:t>年</a:t>
            </a:r>
            <a:r>
              <a:rPr lang="en-US" sz="1200" kern="1200" dirty="0">
                <a:solidFill>
                  <a:schemeClr val="tx1"/>
                </a:solidFill>
                <a:effectLst/>
                <a:latin typeface="+mn-lt"/>
                <a:ea typeface="+mn-ea"/>
                <a:cs typeface="+mn-cs"/>
              </a:rPr>
              <a:t>1</a:t>
            </a:r>
            <a:r>
              <a:rPr lang="ja-JP" altLang="en-US" sz="1200" kern="1200" dirty="0">
                <a:solidFill>
                  <a:schemeClr val="tx1"/>
                </a:solidFill>
                <a:effectLst/>
                <a:latin typeface="+mn-lt"/>
                <a:ea typeface="+mn-ea"/>
                <a:cs typeface="+mn-cs"/>
              </a:rPr>
              <a:t>月</a:t>
            </a:r>
            <a:r>
              <a:rPr lang="en-US" sz="1200" kern="1200" dirty="0">
                <a:solidFill>
                  <a:schemeClr val="tx1"/>
                </a:solidFill>
                <a:effectLst/>
                <a:latin typeface="+mn-lt"/>
                <a:ea typeface="+mn-ea"/>
                <a:cs typeface="+mn-cs"/>
              </a:rPr>
              <a:t>20</a:t>
            </a:r>
            <a:r>
              <a:rPr lang="ja-JP" altLang="en-US" sz="1200" kern="1200" dirty="0">
                <a:solidFill>
                  <a:schemeClr val="tx1"/>
                </a:solidFill>
                <a:effectLst/>
                <a:latin typeface="+mn-lt"/>
                <a:ea typeface="+mn-ea"/>
                <a:cs typeface="+mn-cs"/>
              </a:rPr>
              <a:t>日まで、すべての変更とバグを検討されました。</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データベースには</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の</a:t>
            </a:r>
            <a:r>
              <a:rPr lang="en-US" sz="1200" kern="1200" dirty="0">
                <a:solidFill>
                  <a:schemeClr val="tx1"/>
                </a:solidFill>
                <a:effectLst/>
                <a:latin typeface="+mn-lt"/>
                <a:ea typeface="+mn-ea"/>
                <a:cs typeface="+mn-cs"/>
              </a:rPr>
              <a:t>78,954</a:t>
            </a:r>
            <a:r>
              <a:rPr lang="ja-JP" altLang="en-US" sz="1200" kern="1200" dirty="0">
                <a:solidFill>
                  <a:schemeClr val="tx1"/>
                </a:solidFill>
                <a:effectLst/>
                <a:latin typeface="+mn-lt"/>
                <a:ea typeface="+mn-ea"/>
                <a:cs typeface="+mn-cs"/>
              </a:rPr>
              <a:t>件のトランザクション</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の</a:t>
            </a:r>
            <a:r>
              <a:rPr lang="en-US" sz="1200" kern="1200" dirty="0">
                <a:solidFill>
                  <a:schemeClr val="tx1"/>
                </a:solidFill>
                <a:effectLst/>
                <a:latin typeface="+mn-lt"/>
                <a:ea typeface="+mn-ea"/>
                <a:cs typeface="+mn-cs"/>
              </a:rPr>
              <a:t>109,658</a:t>
            </a:r>
            <a:r>
              <a:rPr lang="ja-JP" altLang="en-US" sz="1200" kern="1200" dirty="0">
                <a:solidFill>
                  <a:schemeClr val="tx1"/>
                </a:solidFill>
                <a:effectLst/>
                <a:latin typeface="+mn-lt"/>
                <a:ea typeface="+mn-ea"/>
                <a:cs typeface="+mn-cs"/>
              </a:rPr>
              <a:t>件のトランザクション</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これらは、それぞれのプロジェクトは</a:t>
            </a:r>
            <a:r>
              <a:rPr lang="en-US" sz="1200" kern="1200" dirty="0">
                <a:solidFill>
                  <a:schemeClr val="tx1"/>
                </a:solidFill>
                <a:effectLst/>
                <a:latin typeface="+mn-lt"/>
                <a:ea typeface="+mn-ea"/>
                <a:cs typeface="+mn-cs"/>
              </a:rPr>
              <a:t>278,010</a:t>
            </a:r>
            <a:r>
              <a:rPr lang="ja-JP" altLang="en-US" sz="1200" kern="1200" dirty="0">
                <a:solidFill>
                  <a:schemeClr val="tx1"/>
                </a:solidFill>
                <a:effectLst/>
                <a:latin typeface="+mn-lt"/>
                <a:ea typeface="+mn-ea"/>
                <a:cs typeface="+mn-cs"/>
              </a:rPr>
              <a:t>および</a:t>
            </a:r>
            <a:r>
              <a:rPr lang="en-US" sz="1200" kern="1200" dirty="0">
                <a:solidFill>
                  <a:schemeClr val="tx1"/>
                </a:solidFill>
                <a:effectLst/>
                <a:latin typeface="+mn-lt"/>
                <a:ea typeface="+mn-ea"/>
                <a:cs typeface="+mn-cs"/>
              </a:rPr>
              <a:t>392,972</a:t>
            </a:r>
            <a:r>
              <a:rPr lang="ja-JP" altLang="en-US" sz="1200" kern="1200" dirty="0">
                <a:solidFill>
                  <a:schemeClr val="tx1"/>
                </a:solidFill>
                <a:effectLst/>
                <a:latin typeface="+mn-lt"/>
                <a:ea typeface="+mn-ea"/>
                <a:cs typeface="+mn-cs"/>
              </a:rPr>
              <a:t>の個々のリビジョンがあります。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19</a:t>
            </a:fld>
            <a:endParaRPr lang="en-MY"/>
          </a:p>
        </p:txBody>
      </p:sp>
    </p:spTree>
    <p:extLst>
      <p:ext uri="{BB962C8B-B14F-4D97-AF65-F5344CB8AC3E}">
        <p14:creationId xmlns:p14="http://schemas.microsoft.com/office/powerpoint/2010/main" val="572551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トランザクションのスパン（つまり、タッチされたファイルの数）が、トランザクションが修正を誘発しているという事実と相関するかどうかを調べます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表</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は、</a:t>
            </a:r>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のトランザクションの平均サイズを示しています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トランザクションは、トランザクションが修正、修正誘導、両方、またはなしのいずれであるかに応じて、</a:t>
            </a:r>
            <a:r>
              <a:rPr lang="en-US" sz="1200" kern="1200" dirty="0">
                <a:solidFill>
                  <a:schemeClr val="tx1"/>
                </a:solidFill>
                <a:effectLst/>
                <a:latin typeface="+mn-lt"/>
                <a:ea typeface="+mn-ea"/>
                <a:cs typeface="+mn-cs"/>
              </a:rPr>
              <a:t>4</a:t>
            </a:r>
            <a:r>
              <a:rPr lang="ja-JP" altLang="en-US" sz="1200" kern="1200" dirty="0" err="1">
                <a:solidFill>
                  <a:schemeClr val="tx1"/>
                </a:solidFill>
                <a:effectLst/>
                <a:latin typeface="+mn-lt"/>
                <a:ea typeface="+mn-ea"/>
                <a:cs typeface="+mn-cs"/>
              </a:rPr>
              <a:t>つの</a:t>
            </a:r>
            <a:r>
              <a:rPr lang="ja-JP" altLang="en-US" sz="1200" kern="1200" dirty="0">
                <a:solidFill>
                  <a:schemeClr val="tx1"/>
                </a:solidFill>
                <a:effectLst/>
                <a:latin typeface="+mn-lt"/>
                <a:ea typeface="+mn-ea"/>
                <a:cs typeface="+mn-cs"/>
              </a:rPr>
              <a:t>クラスに分割されます。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たとえば、左上のセルは、修正され、修正後に後で誘導されるトランザクションの平均サイズが</a:t>
            </a:r>
            <a:r>
              <a:rPr lang="en-US" sz="1200" kern="1200" dirty="0">
                <a:solidFill>
                  <a:schemeClr val="tx1"/>
                </a:solidFill>
                <a:effectLst/>
                <a:latin typeface="+mn-lt"/>
                <a:ea typeface="+mn-ea"/>
                <a:cs typeface="+mn-cs"/>
              </a:rPr>
              <a:t>3.82</a:t>
            </a:r>
            <a:r>
              <a:rPr lang="ja-JP" altLang="en-US" sz="1200" kern="1200" dirty="0">
                <a:solidFill>
                  <a:schemeClr val="tx1"/>
                </a:solidFill>
                <a:effectLst/>
                <a:latin typeface="+mn-lt"/>
                <a:ea typeface="+mn-ea"/>
                <a:cs typeface="+mn-cs"/>
              </a:rPr>
              <a:t>（標準偏差「</a:t>
            </a:r>
            <a:r>
              <a:rPr lang="en-US" altLang="ja-JP"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」が</a:t>
            </a:r>
            <a:r>
              <a:rPr lang="en-US" sz="1200" kern="1200" dirty="0">
                <a:solidFill>
                  <a:schemeClr val="tx1"/>
                </a:solidFill>
                <a:effectLst/>
                <a:latin typeface="+mn-lt"/>
                <a:ea typeface="+mn-ea"/>
                <a:cs typeface="+mn-cs"/>
              </a:rPr>
              <a:t>26.32</a:t>
            </a:r>
            <a:r>
              <a:rPr lang="ja-JP" altLang="en-US" sz="1200" kern="1200" dirty="0">
                <a:solidFill>
                  <a:schemeClr val="tx1"/>
                </a:solidFill>
                <a:effectLst/>
                <a:latin typeface="+mn-lt"/>
                <a:ea typeface="+mn-ea"/>
                <a:cs typeface="+mn-cs"/>
              </a:rPr>
              <a:t>）であることを意味します。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さらに、表</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は、修正を誘発するトランザクションが、修正を誘発しないトランザクションの約</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倍大きいことを示しています。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表</a:t>
            </a:r>
            <a:r>
              <a:rPr lang="en-US" sz="1200" kern="1200" dirty="0">
                <a:solidFill>
                  <a:schemeClr val="tx1"/>
                </a:solidFill>
                <a:effectLst/>
                <a:latin typeface="+mn-lt"/>
                <a:ea typeface="+mn-ea"/>
                <a:cs typeface="+mn-cs"/>
              </a:rPr>
              <a:t>4</a:t>
            </a:r>
            <a:r>
              <a:rPr lang="ja-JP" altLang="en-US" sz="1200" kern="1200" dirty="0">
                <a:solidFill>
                  <a:schemeClr val="tx1"/>
                </a:solidFill>
                <a:effectLst/>
                <a:latin typeface="+mn-lt"/>
                <a:ea typeface="+mn-ea"/>
                <a:cs typeface="+mn-cs"/>
              </a:rPr>
              <a:t>は、同様の傾向を示す</a:t>
            </a:r>
            <a:r>
              <a:rPr lang="en-US"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の同じ内訳を示しています</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20</a:t>
            </a:fld>
            <a:endParaRPr lang="en-MY"/>
          </a:p>
        </p:txBody>
      </p:sp>
    </p:spTree>
    <p:extLst>
      <p:ext uri="{BB962C8B-B14F-4D97-AF65-F5344CB8AC3E}">
        <p14:creationId xmlns:p14="http://schemas.microsoft.com/office/powerpoint/2010/main" val="2662613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broke down changes by the day of the week when they were applied</a:t>
            </a:r>
          </a:p>
          <a:p>
            <a:r>
              <a:rPr lang="en-US" sz="1200" dirty="0"/>
              <a:t>distinguished between bugs as indicated by fix-inducing</a:t>
            </a:r>
            <a:r>
              <a:rPr lang="ja-JP" altLang="en-US" sz="1200" kern="1200" dirty="0">
                <a:solidFill>
                  <a:schemeClr val="tx1"/>
                </a:solidFill>
                <a:effectLst/>
                <a:latin typeface="+mn-lt"/>
                <a:ea typeface="+mn-ea"/>
                <a:cs typeface="+mn-cs"/>
              </a:rPr>
              <a:t>変更が適用された曜日によって分けました</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t>
            </a:r>
            <a:r>
              <a:rPr lang="ja-JP" altLang="en-US"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fix</a:t>
            </a:r>
            <a:r>
              <a:rPr lang="ja-JP" altLang="en-US"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修正されました</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：金曜日</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モジラ：日曜日</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修正が後で取り消されるリスクは、</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：土曜日</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モジラ：金曜日。</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t>
            </a:r>
            <a:r>
              <a:rPr lang="ja-JP" altLang="en-US" sz="1200" kern="1200" dirty="0">
                <a:solidFill>
                  <a:schemeClr val="tx1"/>
                </a:solidFill>
                <a:effectLst/>
                <a:latin typeface="+mn-lt"/>
                <a:ea typeface="+mn-ea"/>
                <a:cs typeface="+mn-cs"/>
              </a:rPr>
              <a:t>（バグ</a:t>
            </a:r>
            <a:r>
              <a:rPr lang="en-US"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修正）</a:t>
            </a:r>
            <a:r>
              <a:rPr lang="en-US" altLang="ja-JP"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バグのある修正</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：修正するが必要がある修正は、修正するが必要がある変更にくらべて、ほぼ</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倍高い</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：同じ結果を保持しません</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MY"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t>
            </a:r>
            <a:r>
              <a:rPr lang="ja-JP" altLang="en-US" sz="1200"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bug |¬fix</a:t>
            </a:r>
            <a:r>
              <a:rPr lang="ja-JP" altLang="en-US" sz="1200" kern="1200" dirty="0">
                <a:solidFill>
                  <a:schemeClr val="tx1"/>
                </a:solidFill>
                <a:effectLst/>
                <a:latin typeface="+mn-lt"/>
                <a:ea typeface="+mn-ea"/>
                <a:cs typeface="+mn-cs"/>
              </a:rPr>
              <a:t>）</a:t>
            </a:r>
            <a:r>
              <a:rPr lang="en-US" altLang="ja-JP" sz="1200" kern="1200" dirty="0">
                <a:solidFill>
                  <a:schemeClr val="tx1"/>
                </a:solidFill>
                <a:effectLst/>
                <a:latin typeface="+mn-lt"/>
                <a:ea typeface="+mn-ea"/>
                <a:cs typeface="+mn-cs"/>
              </a:rPr>
              <a:t>–</a:t>
            </a:r>
            <a:r>
              <a:rPr lang="ja-JP" altLang="en-US" sz="1200" kern="1200" dirty="0">
                <a:solidFill>
                  <a:schemeClr val="tx1"/>
                </a:solidFill>
                <a:effectLst/>
                <a:latin typeface="+mn-lt"/>
                <a:ea typeface="+mn-ea"/>
                <a:cs typeface="+mn-cs"/>
              </a:rPr>
              <a:t>バグのある変更</a:t>
            </a:r>
            <a:endParaRPr lang="en-MY"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dirty="0"/>
              <a:t> changes, </a:t>
            </a:r>
          </a:p>
          <a:p>
            <a:pPr marL="171450" indent="-171450">
              <a:buFont typeface="Arial" panose="020B0604020202020204" pitchFamily="34" charset="0"/>
              <a:buChar char="•"/>
            </a:pPr>
            <a:r>
              <a:rPr lang="en-US" sz="1200" dirty="0"/>
              <a:t>and fixes as detected by links to the bug database. </a:t>
            </a:r>
          </a:p>
          <a:p>
            <a:pPr marL="171450" indent="-171450">
              <a:buFont typeface="Arial" panose="020B0604020202020204" pitchFamily="34" charset="0"/>
              <a:buChar char="•"/>
            </a:pPr>
            <a:r>
              <a:rPr lang="en-US" sz="1200" dirty="0"/>
              <a:t>Bugs may be also fixes, we refer to such changes as fix-inducing fixes;</a:t>
            </a:r>
          </a:p>
          <a:p>
            <a:pPr marL="171450" indent="-171450">
              <a:buFont typeface="Arial" panose="020B0604020202020204" pitchFamily="34" charset="0"/>
              <a:buChar char="•"/>
            </a:pPr>
            <a:r>
              <a:rPr lang="en-US" sz="1200" dirty="0"/>
              <a:t>Finally, there are changes that are no bugs and no fixes.</a:t>
            </a:r>
          </a:p>
          <a:p>
            <a:r>
              <a:rPr lang="en-US" sz="1200" dirty="0"/>
              <a:t>P(fix) + P(bug) − P(bug \ fix) + P(¬bug \ ¬fix) = 100%</a:t>
            </a:r>
          </a:p>
          <a:p>
            <a:pPr marL="171450" indent="-171450">
              <a:buFont typeface="Arial" panose="020B0604020202020204" pitchFamily="34" charset="0"/>
              <a:buChar char="•"/>
            </a:pPr>
            <a:r>
              <a:rPr lang="en-US" sz="1200" dirty="0"/>
              <a:t>We measured the frequencies of the categories mentioned above.</a:t>
            </a:r>
          </a:p>
          <a:p>
            <a:pPr marL="628650" lvl="1" indent="-171450">
              <a:buFont typeface="Arial" panose="020B0604020202020204" pitchFamily="34" charset="0"/>
              <a:buChar char="•"/>
            </a:pPr>
            <a:r>
              <a:rPr lang="en-US" sz="1200" dirty="0"/>
              <a:t>Table 5 presents the results for ECLIPSE. </a:t>
            </a:r>
          </a:p>
          <a:p>
            <a:pPr marL="628650" lvl="1" indent="-171450">
              <a:buFont typeface="Arial" panose="020B0604020202020204" pitchFamily="34" charset="0"/>
              <a:buChar char="•"/>
            </a:pPr>
            <a:r>
              <a:rPr lang="en-US" sz="1200" dirty="0"/>
              <a:t>The likelihood P(bug) that a change will induce a fix is highest on Friday</a:t>
            </a:r>
          </a:p>
          <a:p>
            <a:pPr marL="628650" lvl="1" indent="-171450">
              <a:buFont typeface="Arial" panose="020B0604020202020204" pitchFamily="34" charset="0"/>
              <a:buChar char="•"/>
            </a:pPr>
            <a:r>
              <a:rPr lang="en-US" sz="1200" dirty="0"/>
              <a:t>The same holds for MOZILLA (see Table 6)</a:t>
            </a:r>
          </a:p>
          <a:p>
            <a:pPr marL="171450" indent="-171450">
              <a:buFont typeface="Arial" panose="020B0604020202020204" pitchFamily="34" charset="0"/>
              <a:buChar char="•"/>
            </a:pPr>
            <a:r>
              <a:rPr lang="en-US" sz="1200" dirty="0"/>
              <a:t>Friday is the day where most ECLIPSE developers do fixes, for MOZILLA this is Sunday.</a:t>
            </a:r>
          </a:p>
          <a:p>
            <a:endParaRPr lang="en-US" sz="1200" dirty="0"/>
          </a:p>
          <a:p>
            <a:pPr marL="171450" indent="-171450">
              <a:buFont typeface="Arial" panose="020B0604020202020204" pitchFamily="34" charset="0"/>
              <a:buChar char="•"/>
            </a:pPr>
            <a:r>
              <a:rPr lang="en-US" sz="1200" dirty="0"/>
              <a:t>Table 5 shows that for ECLIPSE, the average likelihood of introducing a fix-inducing change is almost three times higher for fixes, indicated by P(bug | fix), than for regular changes, indicated by P(bug |¬fix). </a:t>
            </a:r>
          </a:p>
          <a:p>
            <a:pPr marL="171450" indent="-171450">
              <a:buFont typeface="Arial" panose="020B0604020202020204" pitchFamily="34" charset="0"/>
              <a:buChar char="•"/>
            </a:pPr>
            <a:r>
              <a:rPr lang="en-US" sz="1200" dirty="0"/>
              <a:t>This does not hold for MOZILLA (see Table 6). </a:t>
            </a:r>
          </a:p>
          <a:p>
            <a:pPr marL="171450" indent="-171450">
              <a:buFont typeface="Arial" panose="020B0604020202020204" pitchFamily="34" charset="0"/>
              <a:buChar char="•"/>
            </a:pPr>
            <a:r>
              <a:rPr lang="en-US" sz="1200" dirty="0"/>
              <a:t>The risk that a fix will be later undone is highest for ECLIPSE on Saturdays, and for MOZILLA on Fridays.</a:t>
            </a:r>
          </a:p>
          <a:p>
            <a:pPr marL="171450" indent="-171450">
              <a:buFont typeface="Arial" panose="020B0604020202020204" pitchFamily="34" charset="0"/>
              <a:buChar char="•"/>
            </a:pPr>
            <a:r>
              <a:rPr lang="en-US" sz="1200" dirty="0"/>
              <a:t>Almost every second change in MOZILLA is a fix and two out of five changes are fix-inducing.</a:t>
            </a:r>
            <a:endParaRPr lang="en-MY" sz="1200" dirty="0"/>
          </a:p>
          <a:p>
            <a:endParaRPr lang="en-MY" dirty="0"/>
          </a:p>
        </p:txBody>
      </p:sp>
      <p:sp>
        <p:nvSpPr>
          <p:cNvPr id="4" name="Slide Number Placeholder 3"/>
          <p:cNvSpPr>
            <a:spLocks noGrp="1"/>
          </p:cNvSpPr>
          <p:nvPr>
            <p:ph type="sldNum" sz="quarter" idx="5"/>
          </p:nvPr>
        </p:nvSpPr>
        <p:spPr/>
        <p:txBody>
          <a:bodyPr/>
          <a:lstStyle/>
          <a:p>
            <a:fld id="{851BE61E-A625-416E-AB8E-3C4E8CFDD13A}" type="slidenum">
              <a:rPr lang="en-MY" smtClean="0"/>
              <a:t>21</a:t>
            </a:fld>
            <a:endParaRPr lang="en-MY"/>
          </a:p>
        </p:txBody>
      </p:sp>
    </p:spTree>
    <p:extLst>
      <p:ext uri="{BB962C8B-B14F-4D97-AF65-F5344CB8AC3E}">
        <p14:creationId xmlns:p14="http://schemas.microsoft.com/office/powerpoint/2010/main" val="29157210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sz="1200" kern="1200" dirty="0">
                <a:solidFill>
                  <a:schemeClr val="tx1"/>
                </a:solidFill>
                <a:effectLst/>
                <a:latin typeface="+mn-lt"/>
                <a:ea typeface="+mn-ea"/>
                <a:cs typeface="+mn-cs"/>
              </a:rPr>
              <a:t>プロジェクトにバグデータベースとバージョンアーカイブがあるとすぐに、問題となった変更を特定できます。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この情報を利用して、他の多くの用途があります。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この論文では、</a:t>
            </a:r>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および</a:t>
            </a:r>
            <a:r>
              <a:rPr lang="en-US" sz="1200" kern="1200" dirty="0">
                <a:solidFill>
                  <a:schemeClr val="tx1"/>
                </a:solidFill>
                <a:effectLst/>
                <a:latin typeface="+mn-lt"/>
                <a:ea typeface="+mn-ea"/>
                <a:cs typeface="+mn-cs"/>
              </a:rPr>
              <a:t>MOZILLA</a:t>
            </a:r>
            <a:r>
              <a:rPr lang="ja-JP" altLang="en-US" sz="1200" kern="1200" dirty="0">
                <a:solidFill>
                  <a:schemeClr val="tx1"/>
                </a:solidFill>
                <a:effectLst/>
                <a:latin typeface="+mn-lt"/>
                <a:ea typeface="+mn-ea"/>
                <a:cs typeface="+mn-cs"/>
              </a:rPr>
              <a:t>プロジェクトの修正を誘発する変更の特性を調査しました。</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変更が大きいほど、修正を引き起こす可能性が高くなります。</a:t>
            </a:r>
            <a:endParaRPr lang="en-MY" sz="1200" kern="1200" dirty="0">
              <a:solidFill>
                <a:schemeClr val="tx1"/>
              </a:solidFill>
              <a:effectLst/>
              <a:latin typeface="+mn-lt"/>
              <a:ea typeface="+mn-ea"/>
              <a:cs typeface="+mn-cs"/>
            </a:endParaRPr>
          </a:p>
          <a:p>
            <a:r>
              <a:rPr lang="ja-JP" altLang="en-US" sz="1200" kern="1200" dirty="0">
                <a:solidFill>
                  <a:schemeClr val="tx1"/>
                </a:solidFill>
                <a:effectLst/>
                <a:latin typeface="+mn-lt"/>
                <a:ea typeface="+mn-ea"/>
                <a:cs typeface="+mn-cs"/>
              </a:rPr>
              <a:t>また、</a:t>
            </a:r>
            <a:r>
              <a:rPr lang="en-US" sz="1200" kern="1200" dirty="0">
                <a:solidFill>
                  <a:schemeClr val="tx1"/>
                </a:solidFill>
                <a:effectLst/>
                <a:latin typeface="+mn-lt"/>
                <a:ea typeface="+mn-ea"/>
                <a:cs typeface="+mn-cs"/>
              </a:rPr>
              <a:t>ECLIPSE</a:t>
            </a:r>
            <a:r>
              <a:rPr lang="ja-JP" altLang="en-US" sz="1200" kern="1200" dirty="0">
                <a:solidFill>
                  <a:schemeClr val="tx1"/>
                </a:solidFill>
                <a:effectLst/>
                <a:latin typeface="+mn-lt"/>
                <a:ea typeface="+mn-ea"/>
                <a:cs typeface="+mn-cs"/>
              </a:rPr>
              <a:t>プロジェクトでは、修正が</a:t>
            </a:r>
            <a:r>
              <a:rPr lang="en-US" sz="1200" kern="1200" dirty="0">
                <a:solidFill>
                  <a:schemeClr val="tx1"/>
                </a:solidFill>
                <a:effectLst/>
                <a:latin typeface="+mn-lt"/>
                <a:ea typeface="+mn-ea"/>
                <a:cs typeface="+mn-cs"/>
              </a:rPr>
              <a:t>3</a:t>
            </a:r>
            <a:r>
              <a:rPr lang="ja-JP" altLang="en-US" sz="1200" kern="1200" dirty="0">
                <a:solidFill>
                  <a:schemeClr val="tx1"/>
                </a:solidFill>
                <a:effectLst/>
                <a:latin typeface="+mn-lt"/>
                <a:ea typeface="+mn-ea"/>
                <a:cs typeface="+mn-cs"/>
              </a:rPr>
              <a:t>倍の確率で後の変更を引き起こす可能性があることもわかりました。</a:t>
            </a:r>
            <a:endParaRPr lang="en-MY"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51BE61E-A625-416E-AB8E-3C4E8CFDD13A}" type="slidenum">
              <a:rPr lang="en-MY" smtClean="0"/>
              <a:t>22</a:t>
            </a:fld>
            <a:endParaRPr lang="en-MY"/>
          </a:p>
        </p:txBody>
      </p:sp>
    </p:spTree>
    <p:extLst>
      <p:ext uri="{BB962C8B-B14F-4D97-AF65-F5344CB8AC3E}">
        <p14:creationId xmlns:p14="http://schemas.microsoft.com/office/powerpoint/2010/main" val="1432310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7FC0011-B7F4-4C90-856B-2B1DB80D1DB9}" type="datetime1">
              <a:rPr lang="en-MY" smtClean="0"/>
              <a:t>21/11/2019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207450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ABE672-8B62-491F-9416-2D378BB0CDA3}" type="datetime1">
              <a:rPr lang="en-MY" smtClean="0"/>
              <a:t>21/11/2019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1130241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045AE8-AB93-4BD3-9C3B-277FBA0B83E4}" type="datetime1">
              <a:rPr lang="en-MY" smtClean="0"/>
              <a:t>21/11/2019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328514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ED0919-9AFF-4601-81D8-AC9B6CA9917D}" type="datetime1">
              <a:rPr lang="en-MY" smtClean="0"/>
              <a:t>21/11/2019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335937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3D67D8-0F9F-4CE8-A670-C1C78CB31A35}" type="datetime1">
              <a:rPr lang="en-MY" smtClean="0"/>
              <a:t>21/11/2019</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256999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69E248-5135-46E9-8367-0899582AE0E1}" type="datetime1">
              <a:rPr lang="en-MY" smtClean="0"/>
              <a:t>21/11/2019</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300355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F005C7-9EBE-4AF3-83E7-F94E0CD1D2A7}" type="datetime1">
              <a:rPr lang="en-MY" smtClean="0"/>
              <a:t>21/11/2019</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362340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F539A8-BD09-41B4-8392-D0108632F5D7}" type="datetime1">
              <a:rPr lang="en-MY" smtClean="0"/>
              <a:t>21/11/2019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242224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E2D507-A4DD-42B0-8E08-33EA7096F4BB}" type="datetime1">
              <a:rPr lang="en-MY" smtClean="0"/>
              <a:t>21/11/2019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168974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4ED845-E796-4BDA-B9AB-CC66DB102AD7}" type="datetime1">
              <a:rPr lang="en-MY" smtClean="0"/>
              <a:t>21/11/2019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1440666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6D9334-DD99-4C57-9F4F-72B8E4AE7827}" type="datetime1">
              <a:rPr lang="en-MY" smtClean="0"/>
              <a:t>21/11/2019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2D1946D2-7DFA-42FC-AA42-F71EB7FB2BDB}" type="slidenum">
              <a:rPr lang="en-MY" smtClean="0"/>
              <a:t>‹#›</a:t>
            </a:fld>
            <a:endParaRPr lang="en-MY"/>
          </a:p>
        </p:txBody>
      </p:sp>
    </p:spTree>
    <p:extLst>
      <p:ext uri="{BB962C8B-B14F-4D97-AF65-F5344CB8AC3E}">
        <p14:creationId xmlns:p14="http://schemas.microsoft.com/office/powerpoint/2010/main" val="4191703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B57DE-0CE0-407D-A56D-9EBA3A57947D}" type="datetime1">
              <a:rPr lang="en-MY" smtClean="0"/>
              <a:t>21/11/2019</a:t>
            </a:fld>
            <a:endParaRPr lang="en-MY"/>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946D2-7DFA-42FC-AA42-F71EB7FB2BDB}" type="slidenum">
              <a:rPr lang="en-MY" smtClean="0"/>
              <a:t>‹#›</a:t>
            </a:fld>
            <a:endParaRPr lang="en-MY"/>
          </a:p>
        </p:txBody>
      </p:sp>
    </p:spTree>
    <p:extLst>
      <p:ext uri="{BB962C8B-B14F-4D97-AF65-F5344CB8AC3E}">
        <p14:creationId xmlns:p14="http://schemas.microsoft.com/office/powerpoint/2010/main" val="5499450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grpSp>
        <p:nvGrpSpPr>
          <p:cNvPr id="23" name="Group 22">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7255" y="-59376"/>
            <a:ext cx="9386886" cy="6923798"/>
            <a:chOff x="-329674" y="-51881"/>
            <a:chExt cx="12515851" cy="6923798"/>
          </a:xfrm>
        </p:grpSpPr>
        <p:sp>
          <p:nvSpPr>
            <p:cNvPr id="24"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7"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2"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3"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34"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5"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6"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7"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44" name="Freeform: Shape 43">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1630437" y="2448612"/>
            <a:ext cx="331406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46"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5934" y="691977"/>
            <a:ext cx="5821442"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6"/>
          </a:solidFill>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09CA4215-1FD8-4BB0-A352-32980D564318}"/>
              </a:ext>
            </a:extLst>
          </p:cNvPr>
          <p:cNvSpPr>
            <a:spLocks noGrp="1"/>
          </p:cNvSpPr>
          <p:nvPr>
            <p:ph type="ctrTitle"/>
          </p:nvPr>
        </p:nvSpPr>
        <p:spPr>
          <a:xfrm>
            <a:off x="1962207" y="2061838"/>
            <a:ext cx="5219585" cy="1662475"/>
          </a:xfrm>
        </p:spPr>
        <p:txBody>
          <a:bodyPr>
            <a:normAutofit/>
          </a:bodyPr>
          <a:lstStyle/>
          <a:p>
            <a:r>
              <a:rPr lang="en-MY" sz="4200" dirty="0">
                <a:solidFill>
                  <a:srgbClr val="FFFFFF"/>
                </a:solidFill>
              </a:rPr>
              <a:t>When Do Changes Induce Fixes?</a:t>
            </a:r>
          </a:p>
        </p:txBody>
      </p:sp>
      <p:sp>
        <p:nvSpPr>
          <p:cNvPr id="3" name="Subtitle 2">
            <a:extLst>
              <a:ext uri="{FF2B5EF4-FFF2-40B4-BE49-F238E27FC236}">
                <a16:creationId xmlns:a16="http://schemas.microsoft.com/office/drawing/2014/main" id="{53009FDB-FFC1-4B26-B5A2-A7AF88B36E87}"/>
              </a:ext>
            </a:extLst>
          </p:cNvPr>
          <p:cNvSpPr>
            <a:spLocks noGrp="1"/>
          </p:cNvSpPr>
          <p:nvPr>
            <p:ph type="subTitle" idx="1"/>
          </p:nvPr>
        </p:nvSpPr>
        <p:spPr>
          <a:xfrm>
            <a:off x="2541703" y="3783690"/>
            <a:ext cx="4060594" cy="1196717"/>
          </a:xfrm>
        </p:spPr>
        <p:txBody>
          <a:bodyPr>
            <a:normAutofit/>
          </a:bodyPr>
          <a:lstStyle/>
          <a:p>
            <a:r>
              <a:rPr lang="en-MY" sz="1700">
                <a:solidFill>
                  <a:srgbClr val="FFFFFF"/>
                </a:solidFill>
              </a:rPr>
              <a:t>NUR ATHIRAH</a:t>
            </a:r>
          </a:p>
          <a:p>
            <a:r>
              <a:rPr lang="en-MY" sz="1700">
                <a:solidFill>
                  <a:srgbClr val="FFFFFF"/>
                </a:solidFill>
              </a:rPr>
              <a:t>60226192</a:t>
            </a:r>
          </a:p>
        </p:txBody>
      </p:sp>
    </p:spTree>
    <p:extLst>
      <p:ext uri="{BB962C8B-B14F-4D97-AF65-F5344CB8AC3E}">
        <p14:creationId xmlns:p14="http://schemas.microsoft.com/office/powerpoint/2010/main" val="217678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35DC3-0837-4033-9982-22C197741724}"/>
              </a:ext>
            </a:extLst>
          </p:cNvPr>
          <p:cNvSpPr>
            <a:spLocks noGrp="1"/>
          </p:cNvSpPr>
          <p:nvPr>
            <p:ph type="title"/>
          </p:nvPr>
        </p:nvSpPr>
        <p:spPr>
          <a:xfrm>
            <a:off x="628650" y="365126"/>
            <a:ext cx="7886700" cy="1325563"/>
          </a:xfrm>
        </p:spPr>
        <p:txBody>
          <a:bodyPr/>
          <a:lstStyle/>
          <a:p>
            <a:r>
              <a:rPr lang="en-MY" dirty="0"/>
              <a:t>AIM</a:t>
            </a:r>
          </a:p>
        </p:txBody>
      </p:sp>
      <p:sp>
        <p:nvSpPr>
          <p:cNvPr id="3" name="Content Placeholder 2">
            <a:extLst>
              <a:ext uri="{FF2B5EF4-FFF2-40B4-BE49-F238E27FC236}">
                <a16:creationId xmlns:a16="http://schemas.microsoft.com/office/drawing/2014/main" id="{B997207F-12A7-444D-876D-46A8804B1906}"/>
              </a:ext>
            </a:extLst>
          </p:cNvPr>
          <p:cNvSpPr>
            <a:spLocks noGrp="1"/>
          </p:cNvSpPr>
          <p:nvPr>
            <p:ph idx="1"/>
          </p:nvPr>
        </p:nvSpPr>
        <p:spPr/>
        <p:txBody>
          <a:bodyPr>
            <a:normAutofit/>
          </a:bodyPr>
          <a:lstStyle/>
          <a:p>
            <a:r>
              <a:rPr lang="en-US" dirty="0"/>
              <a:t>attempt to identify those changes that caused problems</a:t>
            </a:r>
          </a:p>
          <a:p>
            <a:r>
              <a:rPr lang="en-US" dirty="0"/>
              <a:t>the basic idea is as follows:</a:t>
            </a:r>
          </a:p>
          <a:p>
            <a:pPr marL="0" indent="0">
              <a:buNone/>
            </a:pPr>
            <a:r>
              <a:rPr lang="en-US" dirty="0"/>
              <a:t>1. start with a bug report in the bug database, indicating a fixed problem</a:t>
            </a:r>
          </a:p>
          <a:p>
            <a:pPr marL="0" indent="0">
              <a:buNone/>
            </a:pPr>
            <a:r>
              <a:rPr lang="en-US" dirty="0"/>
              <a:t>2. extract the associated change from the version archive, thus giving us the location of the fix</a:t>
            </a:r>
          </a:p>
          <a:p>
            <a:pPr marL="0" indent="0">
              <a:buNone/>
            </a:pPr>
            <a:r>
              <a:rPr lang="en-US" dirty="0"/>
              <a:t>3. determine the earlier change at this location that was applied before the bug was reported</a:t>
            </a:r>
            <a:endParaRPr lang="en-MY" dirty="0"/>
          </a:p>
        </p:txBody>
      </p:sp>
      <p:sp>
        <p:nvSpPr>
          <p:cNvPr id="4" name="Slide Number Placeholder 3">
            <a:extLst>
              <a:ext uri="{FF2B5EF4-FFF2-40B4-BE49-F238E27FC236}">
                <a16:creationId xmlns:a16="http://schemas.microsoft.com/office/drawing/2014/main" id="{BECCBBA0-5179-426D-A75A-9EABC2992247}"/>
              </a:ext>
            </a:extLst>
          </p:cNvPr>
          <p:cNvSpPr>
            <a:spLocks noGrp="1"/>
          </p:cNvSpPr>
          <p:nvPr>
            <p:ph type="sldNum" sz="quarter" idx="12"/>
          </p:nvPr>
        </p:nvSpPr>
        <p:spPr/>
        <p:txBody>
          <a:bodyPr/>
          <a:lstStyle/>
          <a:p>
            <a:fld id="{2D1946D2-7DFA-42FC-AA42-F71EB7FB2BDB}" type="slidenum">
              <a:rPr lang="en-MY" smtClean="0"/>
              <a:t>2</a:t>
            </a:fld>
            <a:endParaRPr lang="en-MY"/>
          </a:p>
        </p:txBody>
      </p:sp>
    </p:spTree>
    <p:extLst>
      <p:ext uri="{BB962C8B-B14F-4D97-AF65-F5344CB8AC3E}">
        <p14:creationId xmlns:p14="http://schemas.microsoft.com/office/powerpoint/2010/main" val="2691335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5A83-9C90-40DF-A486-629D490A22CF}"/>
              </a:ext>
            </a:extLst>
          </p:cNvPr>
          <p:cNvSpPr>
            <a:spLocks noGrp="1"/>
          </p:cNvSpPr>
          <p:nvPr>
            <p:ph type="title"/>
          </p:nvPr>
        </p:nvSpPr>
        <p:spPr>
          <a:xfrm>
            <a:off x="628650" y="365126"/>
            <a:ext cx="7886700" cy="1325563"/>
          </a:xfrm>
        </p:spPr>
        <p:txBody>
          <a:bodyPr/>
          <a:lstStyle/>
          <a:p>
            <a:r>
              <a:rPr lang="en-MY"/>
              <a:t>BACKGROUND</a:t>
            </a:r>
            <a:endParaRPr lang="en-MY" dirty="0"/>
          </a:p>
        </p:txBody>
      </p:sp>
      <p:sp>
        <p:nvSpPr>
          <p:cNvPr id="3" name="Content Placeholder 2">
            <a:extLst>
              <a:ext uri="{FF2B5EF4-FFF2-40B4-BE49-F238E27FC236}">
                <a16:creationId xmlns:a16="http://schemas.microsoft.com/office/drawing/2014/main" id="{B6433C40-AE95-4DFB-8E20-C734B2996374}"/>
              </a:ext>
            </a:extLst>
          </p:cNvPr>
          <p:cNvSpPr>
            <a:spLocks noGrp="1"/>
          </p:cNvSpPr>
          <p:nvPr>
            <p:ph idx="1"/>
          </p:nvPr>
        </p:nvSpPr>
        <p:spPr>
          <a:xfrm>
            <a:off x="628650" y="1825625"/>
            <a:ext cx="7886700" cy="4351338"/>
          </a:xfrm>
        </p:spPr>
        <p:txBody>
          <a:bodyPr>
            <a:normAutofit/>
          </a:bodyPr>
          <a:lstStyle/>
          <a:p>
            <a:r>
              <a:rPr lang="en-US" dirty="0"/>
              <a:t>When we mine software histories, we frequently do so in order to detect patterns that help us understanding the current state of the system. </a:t>
            </a:r>
          </a:p>
          <a:p>
            <a:r>
              <a:rPr lang="en-US" dirty="0"/>
              <a:t>Unfortunately, not all changes in the past have been beneficial. Any bug database will show a significant fraction of problems that are reported some time after some change has been made.</a:t>
            </a:r>
          </a:p>
          <a:p>
            <a:endParaRPr lang="en-MY" dirty="0"/>
          </a:p>
        </p:txBody>
      </p:sp>
      <p:sp>
        <p:nvSpPr>
          <p:cNvPr id="4" name="Slide Number Placeholder 3">
            <a:extLst>
              <a:ext uri="{FF2B5EF4-FFF2-40B4-BE49-F238E27FC236}">
                <a16:creationId xmlns:a16="http://schemas.microsoft.com/office/drawing/2014/main" id="{E40306DC-861B-4801-832B-C39D50C3D50A}"/>
              </a:ext>
            </a:extLst>
          </p:cNvPr>
          <p:cNvSpPr>
            <a:spLocks noGrp="1"/>
          </p:cNvSpPr>
          <p:nvPr>
            <p:ph type="sldNum" sz="quarter" idx="12"/>
          </p:nvPr>
        </p:nvSpPr>
        <p:spPr>
          <a:xfrm>
            <a:off x="6457950" y="6356351"/>
            <a:ext cx="2057400" cy="365125"/>
          </a:xfrm>
        </p:spPr>
        <p:txBody>
          <a:bodyPr/>
          <a:lstStyle/>
          <a:p>
            <a:fld id="{2D1946D2-7DFA-42FC-AA42-F71EB7FB2BDB}" type="slidenum">
              <a:rPr lang="en-MY" smtClean="0"/>
              <a:t>3</a:t>
            </a:fld>
            <a:endParaRPr lang="en-MY"/>
          </a:p>
        </p:txBody>
      </p:sp>
    </p:spTree>
    <p:extLst>
      <p:ext uri="{BB962C8B-B14F-4D97-AF65-F5344CB8AC3E}">
        <p14:creationId xmlns:p14="http://schemas.microsoft.com/office/powerpoint/2010/main" val="352851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10C6-3AEC-41C5-98CE-4D5112C605E7}"/>
              </a:ext>
            </a:extLst>
          </p:cNvPr>
          <p:cNvSpPr>
            <a:spLocks noGrp="1"/>
          </p:cNvSpPr>
          <p:nvPr>
            <p:ph type="title"/>
          </p:nvPr>
        </p:nvSpPr>
        <p:spPr>
          <a:xfrm>
            <a:off x="628650" y="365126"/>
            <a:ext cx="7886700" cy="1325563"/>
          </a:xfrm>
        </p:spPr>
        <p:txBody>
          <a:bodyPr/>
          <a:lstStyle/>
          <a:p>
            <a:r>
              <a:rPr lang="en-MY" dirty="0"/>
              <a:t>WHAT IS FIX INDUCING?</a:t>
            </a:r>
          </a:p>
        </p:txBody>
      </p:sp>
      <p:sp>
        <p:nvSpPr>
          <p:cNvPr id="3" name="Content Placeholder 2">
            <a:extLst>
              <a:ext uri="{FF2B5EF4-FFF2-40B4-BE49-F238E27FC236}">
                <a16:creationId xmlns:a16="http://schemas.microsoft.com/office/drawing/2014/main" id="{44C2AE8C-5CB2-4C73-A7C7-C1516743A4C1}"/>
              </a:ext>
            </a:extLst>
          </p:cNvPr>
          <p:cNvSpPr>
            <a:spLocks noGrp="1"/>
          </p:cNvSpPr>
          <p:nvPr>
            <p:ph idx="1"/>
          </p:nvPr>
        </p:nvSpPr>
        <p:spPr>
          <a:xfrm>
            <a:off x="628650" y="1825625"/>
            <a:ext cx="7886700" cy="4351338"/>
          </a:xfrm>
        </p:spPr>
        <p:txBody>
          <a:bodyPr/>
          <a:lstStyle/>
          <a:p>
            <a:r>
              <a:rPr lang="en-US" dirty="0"/>
              <a:t>This earlier change is the one that </a:t>
            </a:r>
            <a:r>
              <a:rPr lang="en-US" i="1" dirty="0"/>
              <a:t>caused </a:t>
            </a:r>
            <a:r>
              <a:rPr lang="en-US" dirty="0"/>
              <a:t>the later fix</a:t>
            </a:r>
            <a:endParaRPr lang="en-MY" dirty="0"/>
          </a:p>
        </p:txBody>
      </p:sp>
      <p:sp>
        <p:nvSpPr>
          <p:cNvPr id="4" name="Slide Number Placeholder 3">
            <a:extLst>
              <a:ext uri="{FF2B5EF4-FFF2-40B4-BE49-F238E27FC236}">
                <a16:creationId xmlns:a16="http://schemas.microsoft.com/office/drawing/2014/main" id="{DE40CABE-7BF9-4D00-95B9-93341CD06CC9}"/>
              </a:ext>
            </a:extLst>
          </p:cNvPr>
          <p:cNvSpPr>
            <a:spLocks noGrp="1"/>
          </p:cNvSpPr>
          <p:nvPr>
            <p:ph type="sldNum" sz="quarter" idx="12"/>
          </p:nvPr>
        </p:nvSpPr>
        <p:spPr/>
        <p:txBody>
          <a:bodyPr/>
          <a:lstStyle/>
          <a:p>
            <a:fld id="{2D1946D2-7DFA-42FC-AA42-F71EB7FB2BDB}" type="slidenum">
              <a:rPr lang="en-MY" smtClean="0"/>
              <a:t>4</a:t>
            </a:fld>
            <a:endParaRPr lang="en-MY"/>
          </a:p>
        </p:txBody>
      </p:sp>
    </p:spTree>
    <p:extLst>
      <p:ext uri="{BB962C8B-B14F-4D97-AF65-F5344CB8AC3E}">
        <p14:creationId xmlns:p14="http://schemas.microsoft.com/office/powerpoint/2010/main" val="2672419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855EB-BE6F-4C77-B879-EB7138843B4A}"/>
              </a:ext>
            </a:extLst>
          </p:cNvPr>
          <p:cNvSpPr>
            <a:spLocks noGrp="1"/>
          </p:cNvSpPr>
          <p:nvPr>
            <p:ph type="title"/>
          </p:nvPr>
        </p:nvSpPr>
        <p:spPr/>
        <p:txBody>
          <a:bodyPr>
            <a:normAutofit/>
          </a:bodyPr>
          <a:lstStyle/>
          <a:p>
            <a:r>
              <a:rPr lang="en-US" dirty="0"/>
              <a:t>What can one do with fix-inducing changes? </a:t>
            </a:r>
            <a:endParaRPr lang="en-MY" dirty="0"/>
          </a:p>
        </p:txBody>
      </p:sp>
      <p:sp>
        <p:nvSpPr>
          <p:cNvPr id="3" name="Content Placeholder 2">
            <a:extLst>
              <a:ext uri="{FF2B5EF4-FFF2-40B4-BE49-F238E27FC236}">
                <a16:creationId xmlns:a16="http://schemas.microsoft.com/office/drawing/2014/main" id="{D4863FA6-D09B-428D-A71D-C2FE0F73D380}"/>
              </a:ext>
            </a:extLst>
          </p:cNvPr>
          <p:cNvSpPr>
            <a:spLocks noGrp="1"/>
          </p:cNvSpPr>
          <p:nvPr>
            <p:ph idx="1"/>
          </p:nvPr>
        </p:nvSpPr>
        <p:spPr/>
        <p:txBody>
          <a:bodyPr>
            <a:normAutofit/>
          </a:bodyPr>
          <a:lstStyle/>
          <a:p>
            <a:pPr marL="0" indent="0">
              <a:buNone/>
            </a:pPr>
            <a:r>
              <a:rPr lang="en-US" dirty="0"/>
              <a:t>Here are some potential applications:</a:t>
            </a:r>
          </a:p>
          <a:p>
            <a:r>
              <a:rPr lang="en-US" dirty="0"/>
              <a:t>Which change properties may lead to problems? </a:t>
            </a:r>
          </a:p>
          <a:p>
            <a:r>
              <a:rPr lang="en-US" dirty="0"/>
              <a:t>How error-prone is my product? </a:t>
            </a:r>
          </a:p>
          <a:p>
            <a:r>
              <a:rPr lang="en-US" dirty="0"/>
              <a:t>How can I filter out problematic changes?</a:t>
            </a:r>
          </a:p>
          <a:p>
            <a:r>
              <a:rPr lang="en-US" dirty="0"/>
              <a:t>Can I improve guidance along related changes? </a:t>
            </a:r>
          </a:p>
        </p:txBody>
      </p:sp>
      <p:sp>
        <p:nvSpPr>
          <p:cNvPr id="4" name="Slide Number Placeholder 3">
            <a:extLst>
              <a:ext uri="{FF2B5EF4-FFF2-40B4-BE49-F238E27FC236}">
                <a16:creationId xmlns:a16="http://schemas.microsoft.com/office/drawing/2014/main" id="{F03323F1-EA1C-4E8B-B2A6-2AC9815A95C8}"/>
              </a:ext>
            </a:extLst>
          </p:cNvPr>
          <p:cNvSpPr>
            <a:spLocks noGrp="1"/>
          </p:cNvSpPr>
          <p:nvPr>
            <p:ph type="sldNum" sz="quarter" idx="12"/>
          </p:nvPr>
        </p:nvSpPr>
        <p:spPr/>
        <p:txBody>
          <a:bodyPr/>
          <a:lstStyle/>
          <a:p>
            <a:fld id="{2D1946D2-7DFA-42FC-AA42-F71EB7FB2BDB}" type="slidenum">
              <a:rPr lang="en-MY" smtClean="0"/>
              <a:t>5</a:t>
            </a:fld>
            <a:endParaRPr lang="en-MY"/>
          </a:p>
        </p:txBody>
      </p:sp>
    </p:spTree>
    <p:extLst>
      <p:ext uri="{BB962C8B-B14F-4D97-AF65-F5344CB8AC3E}">
        <p14:creationId xmlns:p14="http://schemas.microsoft.com/office/powerpoint/2010/main" val="3938890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6AA52-EF2C-434A-8B46-B1816C55F50A}"/>
              </a:ext>
            </a:extLst>
          </p:cNvPr>
          <p:cNvSpPr>
            <a:spLocks noGrp="1"/>
          </p:cNvSpPr>
          <p:nvPr>
            <p:ph type="title"/>
          </p:nvPr>
        </p:nvSpPr>
        <p:spPr>
          <a:xfrm>
            <a:off x="628650" y="365125"/>
            <a:ext cx="7886700" cy="1325563"/>
          </a:xfrm>
        </p:spPr>
        <p:txBody>
          <a:bodyPr>
            <a:normAutofit/>
          </a:bodyPr>
          <a:lstStyle/>
          <a:p>
            <a:r>
              <a:rPr lang="en-MY" dirty="0"/>
              <a:t>METHOD</a:t>
            </a:r>
          </a:p>
        </p:txBody>
      </p:sp>
      <p:graphicFrame>
        <p:nvGraphicFramePr>
          <p:cNvPr id="5" name="Content Placeholder 2">
            <a:extLst>
              <a:ext uri="{FF2B5EF4-FFF2-40B4-BE49-F238E27FC236}">
                <a16:creationId xmlns:a16="http://schemas.microsoft.com/office/drawing/2014/main" id="{0C9D9C7C-FF74-42F7-9CCA-CF7314015BF8}"/>
              </a:ext>
            </a:extLst>
          </p:cNvPr>
          <p:cNvGraphicFramePr>
            <a:graphicFrameLocks noGrp="1"/>
          </p:cNvGraphicFramePr>
          <p:nvPr>
            <p:ph idx="1"/>
            <p:extLst>
              <p:ext uri="{D42A27DB-BD31-4B8C-83A1-F6EECF244321}">
                <p14:modId xmlns:p14="http://schemas.microsoft.com/office/powerpoint/2010/main" val="2831412876"/>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F15EAE90-74DF-41EC-9AF6-65A19D9D70AE}"/>
              </a:ext>
            </a:extLst>
          </p:cNvPr>
          <p:cNvSpPr>
            <a:spLocks noGrp="1"/>
          </p:cNvSpPr>
          <p:nvPr>
            <p:ph type="sldNum" sz="quarter" idx="12"/>
          </p:nvPr>
        </p:nvSpPr>
        <p:spPr/>
        <p:txBody>
          <a:bodyPr/>
          <a:lstStyle/>
          <a:p>
            <a:fld id="{2D1946D2-7DFA-42FC-AA42-F71EB7FB2BDB}" type="slidenum">
              <a:rPr lang="en-MY" smtClean="0"/>
              <a:t>6</a:t>
            </a:fld>
            <a:endParaRPr lang="en-MY"/>
          </a:p>
        </p:txBody>
      </p:sp>
    </p:spTree>
    <p:extLst>
      <p:ext uri="{BB962C8B-B14F-4D97-AF65-F5344CB8AC3E}">
        <p14:creationId xmlns:p14="http://schemas.microsoft.com/office/powerpoint/2010/main" val="4069878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D94D-B553-4881-B46E-7F138C84CFD9}"/>
              </a:ext>
            </a:extLst>
          </p:cNvPr>
          <p:cNvSpPr>
            <a:spLocks noGrp="1"/>
          </p:cNvSpPr>
          <p:nvPr>
            <p:ph type="title"/>
          </p:nvPr>
        </p:nvSpPr>
        <p:spPr/>
        <p:txBody>
          <a:bodyPr>
            <a:normAutofit/>
          </a:bodyPr>
          <a:lstStyle/>
          <a:p>
            <a:r>
              <a:rPr lang="en-US" dirty="0"/>
              <a:t>How to extract data from version and bug archives</a:t>
            </a:r>
            <a:endParaRPr lang="en-MY" dirty="0"/>
          </a:p>
        </p:txBody>
      </p:sp>
      <p:sp>
        <p:nvSpPr>
          <p:cNvPr id="3" name="Content Placeholder 2">
            <a:extLst>
              <a:ext uri="{FF2B5EF4-FFF2-40B4-BE49-F238E27FC236}">
                <a16:creationId xmlns:a16="http://schemas.microsoft.com/office/drawing/2014/main" id="{28AA4B32-B105-442E-83B7-46CB0C17739D}"/>
              </a:ext>
            </a:extLst>
          </p:cNvPr>
          <p:cNvSpPr>
            <a:spLocks noGrp="1"/>
          </p:cNvSpPr>
          <p:nvPr>
            <p:ph idx="1"/>
          </p:nvPr>
        </p:nvSpPr>
        <p:spPr>
          <a:xfrm>
            <a:off x="628650" y="1825624"/>
            <a:ext cx="7886700" cy="4412337"/>
          </a:xfrm>
        </p:spPr>
        <p:txBody>
          <a:bodyPr>
            <a:normAutofit/>
          </a:bodyPr>
          <a:lstStyle/>
          <a:p>
            <a:r>
              <a:rPr lang="en-US" dirty="0"/>
              <a:t>need all changes and all fixes of a project</a:t>
            </a:r>
          </a:p>
          <a:p>
            <a:r>
              <a:rPr lang="en-US" dirty="0"/>
              <a:t>the data(changes and fixes of a project) for the analysis is taken from version archives like CVS and bug tracking systems like BUGZILLA</a:t>
            </a:r>
          </a:p>
        </p:txBody>
      </p:sp>
      <p:sp>
        <p:nvSpPr>
          <p:cNvPr id="4" name="Slide Number Placeholder 3">
            <a:extLst>
              <a:ext uri="{FF2B5EF4-FFF2-40B4-BE49-F238E27FC236}">
                <a16:creationId xmlns:a16="http://schemas.microsoft.com/office/drawing/2014/main" id="{CC701CCE-77AC-433B-9C4E-7F712A6C0170}"/>
              </a:ext>
            </a:extLst>
          </p:cNvPr>
          <p:cNvSpPr>
            <a:spLocks noGrp="1"/>
          </p:cNvSpPr>
          <p:nvPr>
            <p:ph type="sldNum" sz="quarter" idx="12"/>
          </p:nvPr>
        </p:nvSpPr>
        <p:spPr/>
        <p:txBody>
          <a:bodyPr/>
          <a:lstStyle/>
          <a:p>
            <a:fld id="{2D1946D2-7DFA-42FC-AA42-F71EB7FB2BDB}" type="slidenum">
              <a:rPr lang="en-MY" smtClean="0"/>
              <a:t>7</a:t>
            </a:fld>
            <a:endParaRPr lang="en-MY"/>
          </a:p>
        </p:txBody>
      </p:sp>
    </p:spTree>
    <p:extLst>
      <p:ext uri="{BB962C8B-B14F-4D97-AF65-F5344CB8AC3E}">
        <p14:creationId xmlns:p14="http://schemas.microsoft.com/office/powerpoint/2010/main" val="1628733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9214D-6BD9-431B-857A-4906BE36CC85}"/>
              </a:ext>
            </a:extLst>
          </p:cNvPr>
          <p:cNvSpPr>
            <a:spLocks noGrp="1"/>
          </p:cNvSpPr>
          <p:nvPr>
            <p:ph type="title"/>
          </p:nvPr>
        </p:nvSpPr>
        <p:spPr>
          <a:xfrm>
            <a:off x="628650" y="252717"/>
            <a:ext cx="7886700" cy="734852"/>
          </a:xfrm>
        </p:spPr>
        <p:txBody>
          <a:bodyPr>
            <a:normAutofit/>
          </a:bodyPr>
          <a:lstStyle/>
          <a:p>
            <a:r>
              <a:rPr lang="en-US" sz="3600" dirty="0"/>
              <a:t>CVS archive</a:t>
            </a:r>
            <a:endParaRPr lang="en-MY" sz="3600" dirty="0"/>
          </a:p>
        </p:txBody>
      </p:sp>
      <p:sp>
        <p:nvSpPr>
          <p:cNvPr id="3" name="Content Placeholder 2">
            <a:extLst>
              <a:ext uri="{FF2B5EF4-FFF2-40B4-BE49-F238E27FC236}">
                <a16:creationId xmlns:a16="http://schemas.microsoft.com/office/drawing/2014/main" id="{BD250E35-78E0-4E16-AD1D-F899051EAAF9}"/>
              </a:ext>
            </a:extLst>
          </p:cNvPr>
          <p:cNvSpPr>
            <a:spLocks noGrp="1"/>
          </p:cNvSpPr>
          <p:nvPr>
            <p:ph idx="1"/>
          </p:nvPr>
        </p:nvSpPr>
        <p:spPr>
          <a:xfrm>
            <a:off x="702817" y="5746882"/>
            <a:ext cx="7886700" cy="584775"/>
          </a:xfrm>
          <a:prstGeom prst="roundRect">
            <a:avLst/>
          </a:prstGeom>
          <a:solidFill>
            <a:srgbClr val="C00000"/>
          </a:solidFill>
          <a:ln>
            <a:solidFill>
              <a:schemeClr val="bg1"/>
            </a:solidFill>
          </a:ln>
        </p:spPr>
        <p:txBody>
          <a:bodyPr>
            <a:normAutofit/>
          </a:bodyPr>
          <a:lstStyle/>
          <a:p>
            <a:pPr marL="0" indent="0" algn="ctr">
              <a:buNone/>
            </a:pPr>
            <a:r>
              <a:rPr lang="en-US" dirty="0">
                <a:solidFill>
                  <a:schemeClr val="bg1"/>
                </a:solidFill>
              </a:rPr>
              <a:t>lacks information about the purpose of a change</a:t>
            </a:r>
            <a:endParaRPr lang="en-MY" dirty="0">
              <a:solidFill>
                <a:schemeClr val="bg1"/>
              </a:solidFill>
            </a:endParaRPr>
          </a:p>
        </p:txBody>
      </p:sp>
      <p:sp>
        <p:nvSpPr>
          <p:cNvPr id="5" name="TextBox 4">
            <a:extLst>
              <a:ext uri="{FF2B5EF4-FFF2-40B4-BE49-F238E27FC236}">
                <a16:creationId xmlns:a16="http://schemas.microsoft.com/office/drawing/2014/main" id="{16FCBB56-20E1-4190-A71D-649C0D48B65D}"/>
              </a:ext>
            </a:extLst>
          </p:cNvPr>
          <p:cNvSpPr txBox="1"/>
          <p:nvPr/>
        </p:nvSpPr>
        <p:spPr>
          <a:xfrm>
            <a:off x="3438354" y="1205675"/>
            <a:ext cx="1019175" cy="40862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MY" dirty="0"/>
              <a:t>What</a:t>
            </a:r>
          </a:p>
        </p:txBody>
      </p:sp>
      <p:sp>
        <p:nvSpPr>
          <p:cNvPr id="6" name="TextBox 5">
            <a:extLst>
              <a:ext uri="{FF2B5EF4-FFF2-40B4-BE49-F238E27FC236}">
                <a16:creationId xmlns:a16="http://schemas.microsoft.com/office/drawing/2014/main" id="{1DCA1E5A-FC6D-498A-AC7B-5EFEF1E1F54C}"/>
              </a:ext>
            </a:extLst>
          </p:cNvPr>
          <p:cNvSpPr txBox="1"/>
          <p:nvPr/>
        </p:nvSpPr>
        <p:spPr>
          <a:xfrm>
            <a:off x="4696502" y="1208882"/>
            <a:ext cx="1019175" cy="40862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MY" dirty="0"/>
              <a:t>When</a:t>
            </a:r>
          </a:p>
        </p:txBody>
      </p:sp>
      <p:sp>
        <p:nvSpPr>
          <p:cNvPr id="7" name="TextBox 6">
            <a:extLst>
              <a:ext uri="{FF2B5EF4-FFF2-40B4-BE49-F238E27FC236}">
                <a16:creationId xmlns:a16="http://schemas.microsoft.com/office/drawing/2014/main" id="{29A4D4E7-855A-4395-A58A-4213287871ED}"/>
              </a:ext>
            </a:extLst>
          </p:cNvPr>
          <p:cNvSpPr txBox="1"/>
          <p:nvPr/>
        </p:nvSpPr>
        <p:spPr>
          <a:xfrm>
            <a:off x="5916548" y="1209947"/>
            <a:ext cx="1019175" cy="40862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MY" dirty="0"/>
              <a:t>Why</a:t>
            </a:r>
          </a:p>
        </p:txBody>
      </p:sp>
      <p:sp>
        <p:nvSpPr>
          <p:cNvPr id="8" name="TextBox 7">
            <a:extLst>
              <a:ext uri="{FF2B5EF4-FFF2-40B4-BE49-F238E27FC236}">
                <a16:creationId xmlns:a16="http://schemas.microsoft.com/office/drawing/2014/main" id="{88D406E5-C2FF-4038-923F-71891680E6DF}"/>
              </a:ext>
            </a:extLst>
          </p:cNvPr>
          <p:cNvSpPr txBox="1"/>
          <p:nvPr/>
        </p:nvSpPr>
        <p:spPr>
          <a:xfrm>
            <a:off x="7136594" y="1210626"/>
            <a:ext cx="1019175" cy="40862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MY" dirty="0"/>
              <a:t>How</a:t>
            </a:r>
          </a:p>
        </p:txBody>
      </p:sp>
      <p:sp>
        <p:nvSpPr>
          <p:cNvPr id="11" name="TextBox 10">
            <a:extLst>
              <a:ext uri="{FF2B5EF4-FFF2-40B4-BE49-F238E27FC236}">
                <a16:creationId xmlns:a16="http://schemas.microsoft.com/office/drawing/2014/main" id="{72255713-1434-426C-8748-58879E15B9F5}"/>
              </a:ext>
            </a:extLst>
          </p:cNvPr>
          <p:cNvSpPr txBox="1"/>
          <p:nvPr/>
        </p:nvSpPr>
        <p:spPr>
          <a:xfrm>
            <a:off x="1185180" y="1205675"/>
            <a:ext cx="1019175" cy="408623"/>
          </a:xfrm>
          <a:prstGeom prst="round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MY" dirty="0"/>
              <a:t>Who</a:t>
            </a:r>
          </a:p>
        </p:txBody>
      </p:sp>
      <p:sp>
        <p:nvSpPr>
          <p:cNvPr id="15" name="TextBox 14">
            <a:extLst>
              <a:ext uri="{FF2B5EF4-FFF2-40B4-BE49-F238E27FC236}">
                <a16:creationId xmlns:a16="http://schemas.microsoft.com/office/drawing/2014/main" id="{A70BD622-DE5E-4802-97E0-54209383E83F}"/>
              </a:ext>
            </a:extLst>
          </p:cNvPr>
          <p:cNvSpPr txBox="1"/>
          <p:nvPr/>
        </p:nvSpPr>
        <p:spPr>
          <a:xfrm>
            <a:off x="2284986" y="2039184"/>
            <a:ext cx="1162050" cy="408623"/>
          </a:xfrm>
          <a:prstGeom prst="roundRect">
            <a:avLst/>
          </a:prstGeom>
          <a:solidFill>
            <a:srgbClr val="C00000"/>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MY" dirty="0"/>
              <a:t>r1</a:t>
            </a:r>
          </a:p>
        </p:txBody>
      </p:sp>
      <p:sp>
        <p:nvSpPr>
          <p:cNvPr id="16" name="TextBox 15">
            <a:extLst>
              <a:ext uri="{FF2B5EF4-FFF2-40B4-BE49-F238E27FC236}">
                <a16:creationId xmlns:a16="http://schemas.microsoft.com/office/drawing/2014/main" id="{3A5CF799-A310-4439-B819-231C56F1DCB1}"/>
              </a:ext>
            </a:extLst>
          </p:cNvPr>
          <p:cNvSpPr txBox="1"/>
          <p:nvPr/>
        </p:nvSpPr>
        <p:spPr>
          <a:xfrm>
            <a:off x="5715677" y="2062033"/>
            <a:ext cx="1162050" cy="408623"/>
          </a:xfrm>
          <a:prstGeom prst="roundRect">
            <a:avLst/>
          </a:prstGeom>
          <a:solidFill>
            <a:srgbClr val="C00000"/>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n-MY" dirty="0"/>
              <a:t>r2</a:t>
            </a:r>
          </a:p>
        </p:txBody>
      </p:sp>
      <p:sp>
        <p:nvSpPr>
          <p:cNvPr id="17" name="TextBox 16">
            <a:extLst>
              <a:ext uri="{FF2B5EF4-FFF2-40B4-BE49-F238E27FC236}">
                <a16:creationId xmlns:a16="http://schemas.microsoft.com/office/drawing/2014/main" id="{2BA977EC-1D68-4A18-9A7E-411F89EC3D00}"/>
              </a:ext>
            </a:extLst>
          </p:cNvPr>
          <p:cNvSpPr txBox="1"/>
          <p:nvPr/>
        </p:nvSpPr>
        <p:spPr>
          <a:xfrm>
            <a:off x="3500100" y="2529342"/>
            <a:ext cx="2143800" cy="584775"/>
          </a:xfrm>
          <a:prstGeom prst="rect">
            <a:avLst/>
          </a:prstGeom>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1600" dirty="0"/>
              <a:t>inserting, deleting, or changing lines</a:t>
            </a:r>
            <a:endParaRPr lang="en-MY" sz="1600" dirty="0"/>
          </a:p>
        </p:txBody>
      </p:sp>
      <p:sp>
        <p:nvSpPr>
          <p:cNvPr id="19" name="TextBox 18">
            <a:extLst>
              <a:ext uri="{FF2B5EF4-FFF2-40B4-BE49-F238E27FC236}">
                <a16:creationId xmlns:a16="http://schemas.microsoft.com/office/drawing/2014/main" id="{FD93E170-42FB-4801-86B5-348612DCE930}"/>
              </a:ext>
            </a:extLst>
          </p:cNvPr>
          <p:cNvSpPr txBox="1"/>
          <p:nvPr/>
        </p:nvSpPr>
        <p:spPr>
          <a:xfrm>
            <a:off x="3377290" y="3470087"/>
            <a:ext cx="387807"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MY" dirty="0"/>
              <a:t>1</a:t>
            </a:r>
          </a:p>
        </p:txBody>
      </p:sp>
      <p:sp>
        <p:nvSpPr>
          <p:cNvPr id="20" name="TextBox 19">
            <a:extLst>
              <a:ext uri="{FF2B5EF4-FFF2-40B4-BE49-F238E27FC236}">
                <a16:creationId xmlns:a16="http://schemas.microsoft.com/office/drawing/2014/main" id="{3370333A-832F-44D3-9B5B-3BF8C1B3315F}"/>
              </a:ext>
            </a:extLst>
          </p:cNvPr>
          <p:cNvSpPr txBox="1"/>
          <p:nvPr/>
        </p:nvSpPr>
        <p:spPr>
          <a:xfrm>
            <a:off x="3848522" y="3482160"/>
            <a:ext cx="387807"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MY" dirty="0"/>
              <a:t>2</a:t>
            </a:r>
          </a:p>
        </p:txBody>
      </p:sp>
      <p:sp>
        <p:nvSpPr>
          <p:cNvPr id="21" name="TextBox 20">
            <a:extLst>
              <a:ext uri="{FF2B5EF4-FFF2-40B4-BE49-F238E27FC236}">
                <a16:creationId xmlns:a16="http://schemas.microsoft.com/office/drawing/2014/main" id="{B380DABD-5618-4B23-B247-8559FD20C479}"/>
              </a:ext>
            </a:extLst>
          </p:cNvPr>
          <p:cNvSpPr txBox="1"/>
          <p:nvPr/>
        </p:nvSpPr>
        <p:spPr>
          <a:xfrm>
            <a:off x="5098851" y="3470087"/>
            <a:ext cx="387807" cy="408623"/>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MY" dirty="0"/>
              <a:t>n</a:t>
            </a:r>
          </a:p>
        </p:txBody>
      </p:sp>
      <p:sp>
        <p:nvSpPr>
          <p:cNvPr id="22" name="TextBox 21">
            <a:extLst>
              <a:ext uri="{FF2B5EF4-FFF2-40B4-BE49-F238E27FC236}">
                <a16:creationId xmlns:a16="http://schemas.microsoft.com/office/drawing/2014/main" id="{8EE7D71E-3054-4960-A632-7DDE3D955AEA}"/>
              </a:ext>
            </a:extLst>
          </p:cNvPr>
          <p:cNvSpPr txBox="1"/>
          <p:nvPr/>
        </p:nvSpPr>
        <p:spPr>
          <a:xfrm>
            <a:off x="1294554" y="4135186"/>
            <a:ext cx="2143800" cy="33855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600" dirty="0"/>
              <a:t>Same developer</a:t>
            </a:r>
            <a:endParaRPr lang="en-MY" sz="1600" dirty="0"/>
          </a:p>
        </p:txBody>
      </p:sp>
      <p:sp>
        <p:nvSpPr>
          <p:cNvPr id="23" name="TextBox 22">
            <a:extLst>
              <a:ext uri="{FF2B5EF4-FFF2-40B4-BE49-F238E27FC236}">
                <a16:creationId xmlns:a16="http://schemas.microsoft.com/office/drawing/2014/main" id="{248DBB0D-6347-40FA-8B3F-7B104BD50528}"/>
              </a:ext>
            </a:extLst>
          </p:cNvPr>
          <p:cNvSpPr txBox="1"/>
          <p:nvPr/>
        </p:nvSpPr>
        <p:spPr>
          <a:xfrm>
            <a:off x="1303236" y="4522785"/>
            <a:ext cx="2143800" cy="338554"/>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600" dirty="0"/>
              <a:t>Same time</a:t>
            </a:r>
            <a:endParaRPr lang="en-MY" sz="1600" dirty="0"/>
          </a:p>
        </p:txBody>
      </p:sp>
      <p:sp>
        <p:nvSpPr>
          <p:cNvPr id="24" name="TextBox 23">
            <a:extLst>
              <a:ext uri="{FF2B5EF4-FFF2-40B4-BE49-F238E27FC236}">
                <a16:creationId xmlns:a16="http://schemas.microsoft.com/office/drawing/2014/main" id="{B5F18EC5-9787-41B7-812E-BE857AA980C7}"/>
              </a:ext>
            </a:extLst>
          </p:cNvPr>
          <p:cNvSpPr txBox="1"/>
          <p:nvPr/>
        </p:nvSpPr>
        <p:spPr>
          <a:xfrm>
            <a:off x="5516830" y="4227460"/>
            <a:ext cx="2143800" cy="52322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sz="1400" dirty="0"/>
              <a:t>Same log message(same intention)</a:t>
            </a:r>
            <a:endParaRPr lang="en-MY" sz="1400" dirty="0"/>
          </a:p>
        </p:txBody>
      </p:sp>
      <p:sp>
        <p:nvSpPr>
          <p:cNvPr id="25" name="TextBox 24">
            <a:extLst>
              <a:ext uri="{FF2B5EF4-FFF2-40B4-BE49-F238E27FC236}">
                <a16:creationId xmlns:a16="http://schemas.microsoft.com/office/drawing/2014/main" id="{C40DE73D-3933-4917-BBE1-1A99F1D8D93A}"/>
              </a:ext>
            </a:extLst>
          </p:cNvPr>
          <p:cNvSpPr txBox="1"/>
          <p:nvPr/>
        </p:nvSpPr>
        <p:spPr>
          <a:xfrm>
            <a:off x="3505972" y="5145128"/>
            <a:ext cx="2143800" cy="374571"/>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1600" dirty="0"/>
              <a:t>Transaction t</a:t>
            </a:r>
            <a:endParaRPr lang="en-MY" sz="1600" dirty="0"/>
          </a:p>
        </p:txBody>
      </p:sp>
      <p:sp>
        <p:nvSpPr>
          <p:cNvPr id="26" name="Rectangle 25">
            <a:extLst>
              <a:ext uri="{FF2B5EF4-FFF2-40B4-BE49-F238E27FC236}">
                <a16:creationId xmlns:a16="http://schemas.microsoft.com/office/drawing/2014/main" id="{3764B9CE-59EE-483C-8D75-90B3AC1F0840}"/>
              </a:ext>
            </a:extLst>
          </p:cNvPr>
          <p:cNvSpPr/>
          <p:nvPr/>
        </p:nvSpPr>
        <p:spPr>
          <a:xfrm>
            <a:off x="737511" y="1029218"/>
            <a:ext cx="7852006" cy="7781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7" name="Rectangle 26">
            <a:extLst>
              <a:ext uri="{FF2B5EF4-FFF2-40B4-BE49-F238E27FC236}">
                <a16:creationId xmlns:a16="http://schemas.microsoft.com/office/drawing/2014/main" id="{E69E13E7-3ED4-4648-AD8F-5BDED0B88D7B}"/>
              </a:ext>
            </a:extLst>
          </p:cNvPr>
          <p:cNvSpPr/>
          <p:nvPr/>
        </p:nvSpPr>
        <p:spPr>
          <a:xfrm>
            <a:off x="737511" y="1931917"/>
            <a:ext cx="7852006" cy="12993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8" name="Rectangle 27">
            <a:extLst>
              <a:ext uri="{FF2B5EF4-FFF2-40B4-BE49-F238E27FC236}">
                <a16:creationId xmlns:a16="http://schemas.microsoft.com/office/drawing/2014/main" id="{7B91C6A8-56B2-4386-BC81-61692673E313}"/>
              </a:ext>
            </a:extLst>
          </p:cNvPr>
          <p:cNvSpPr/>
          <p:nvPr/>
        </p:nvSpPr>
        <p:spPr>
          <a:xfrm>
            <a:off x="737511" y="3335588"/>
            <a:ext cx="7852006" cy="23141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9" name="Slide Number Placeholder 28">
            <a:extLst>
              <a:ext uri="{FF2B5EF4-FFF2-40B4-BE49-F238E27FC236}">
                <a16:creationId xmlns:a16="http://schemas.microsoft.com/office/drawing/2014/main" id="{8102C0BE-A9C0-49F3-B8C9-1965B394AEAA}"/>
              </a:ext>
            </a:extLst>
          </p:cNvPr>
          <p:cNvSpPr>
            <a:spLocks noGrp="1"/>
          </p:cNvSpPr>
          <p:nvPr>
            <p:ph type="sldNum" sz="quarter" idx="12"/>
          </p:nvPr>
        </p:nvSpPr>
        <p:spPr/>
        <p:txBody>
          <a:bodyPr/>
          <a:lstStyle/>
          <a:p>
            <a:fld id="{2D1946D2-7DFA-42FC-AA42-F71EB7FB2BDB}" type="slidenum">
              <a:rPr lang="en-MY" smtClean="0"/>
              <a:t>8</a:t>
            </a:fld>
            <a:endParaRPr lang="en-MY"/>
          </a:p>
        </p:txBody>
      </p:sp>
      <p:sp>
        <p:nvSpPr>
          <p:cNvPr id="30" name="TextBox 29">
            <a:extLst>
              <a:ext uri="{FF2B5EF4-FFF2-40B4-BE49-F238E27FC236}">
                <a16:creationId xmlns:a16="http://schemas.microsoft.com/office/drawing/2014/main" id="{283A2BC4-FE5F-4859-9634-37696B480C96}"/>
              </a:ext>
            </a:extLst>
          </p:cNvPr>
          <p:cNvSpPr txBox="1"/>
          <p:nvPr/>
        </p:nvSpPr>
        <p:spPr>
          <a:xfrm>
            <a:off x="4333108" y="3478693"/>
            <a:ext cx="753495" cy="408623"/>
          </a:xfrm>
          <a:prstGeom prst="round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MY" dirty="0"/>
              <a:t>…</a:t>
            </a:r>
          </a:p>
        </p:txBody>
      </p:sp>
      <p:sp>
        <p:nvSpPr>
          <p:cNvPr id="31" name="Arrow: Right 30">
            <a:extLst>
              <a:ext uri="{FF2B5EF4-FFF2-40B4-BE49-F238E27FC236}">
                <a16:creationId xmlns:a16="http://schemas.microsoft.com/office/drawing/2014/main" id="{294EEAD4-9865-4134-8F5D-46AF599073A0}"/>
              </a:ext>
            </a:extLst>
          </p:cNvPr>
          <p:cNvSpPr/>
          <p:nvPr/>
        </p:nvSpPr>
        <p:spPr>
          <a:xfrm>
            <a:off x="2502443" y="1302819"/>
            <a:ext cx="643958" cy="28696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32" name="Arrow: Right 31">
            <a:extLst>
              <a:ext uri="{FF2B5EF4-FFF2-40B4-BE49-F238E27FC236}">
                <a16:creationId xmlns:a16="http://schemas.microsoft.com/office/drawing/2014/main" id="{609A11B2-ED99-45B3-AE71-3B6F07C2C5F1}"/>
              </a:ext>
            </a:extLst>
          </p:cNvPr>
          <p:cNvSpPr/>
          <p:nvPr/>
        </p:nvSpPr>
        <p:spPr>
          <a:xfrm>
            <a:off x="3624086" y="2085611"/>
            <a:ext cx="1895828" cy="313152"/>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
        <p:nvSpPr>
          <p:cNvPr id="33" name="Arrow: Right 32">
            <a:extLst>
              <a:ext uri="{FF2B5EF4-FFF2-40B4-BE49-F238E27FC236}">
                <a16:creationId xmlns:a16="http://schemas.microsoft.com/office/drawing/2014/main" id="{C9E223D9-8098-4594-98AD-FCBA76D2AF44}"/>
              </a:ext>
            </a:extLst>
          </p:cNvPr>
          <p:cNvSpPr/>
          <p:nvPr/>
        </p:nvSpPr>
        <p:spPr>
          <a:xfrm rot="5400000">
            <a:off x="4026413" y="4274725"/>
            <a:ext cx="1091172" cy="365355"/>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312573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A659C-5E7E-40C7-8E0B-CFD55D83CE91}"/>
              </a:ext>
            </a:extLst>
          </p:cNvPr>
          <p:cNvSpPr>
            <a:spLocks noGrp="1"/>
          </p:cNvSpPr>
          <p:nvPr>
            <p:ph type="title"/>
          </p:nvPr>
        </p:nvSpPr>
        <p:spPr>
          <a:xfrm>
            <a:off x="628649" y="136524"/>
            <a:ext cx="7886700" cy="766988"/>
          </a:xfrm>
        </p:spPr>
        <p:txBody>
          <a:bodyPr>
            <a:normAutofit/>
          </a:bodyPr>
          <a:lstStyle/>
          <a:p>
            <a:r>
              <a:rPr lang="en-US" sz="3600" dirty="0"/>
              <a:t>BUGZILLA</a:t>
            </a:r>
            <a:endParaRPr lang="en-MY" sz="3600" dirty="0"/>
          </a:p>
        </p:txBody>
      </p:sp>
      <p:sp>
        <p:nvSpPr>
          <p:cNvPr id="3" name="Content Placeholder 2">
            <a:extLst>
              <a:ext uri="{FF2B5EF4-FFF2-40B4-BE49-F238E27FC236}">
                <a16:creationId xmlns:a16="http://schemas.microsoft.com/office/drawing/2014/main" id="{6ABC9920-71ED-4323-8344-5B4AE36F9821}"/>
              </a:ext>
            </a:extLst>
          </p:cNvPr>
          <p:cNvSpPr>
            <a:spLocks noGrp="1"/>
          </p:cNvSpPr>
          <p:nvPr>
            <p:ph idx="1"/>
          </p:nvPr>
        </p:nvSpPr>
        <p:spPr>
          <a:xfrm>
            <a:off x="628649" y="795681"/>
            <a:ext cx="7886700" cy="607788"/>
          </a:xfrm>
        </p:spPr>
        <p:txBody>
          <a:bodyPr>
            <a:normAutofit/>
          </a:bodyPr>
          <a:lstStyle/>
          <a:p>
            <a:r>
              <a:rPr lang="en-US" sz="1800" dirty="0"/>
              <a:t>collects bug reports that are submitted by a reporter with a short description and a summary</a:t>
            </a:r>
          </a:p>
        </p:txBody>
      </p:sp>
      <p:graphicFrame>
        <p:nvGraphicFramePr>
          <p:cNvPr id="4" name="Diagram 3">
            <a:extLst>
              <a:ext uri="{FF2B5EF4-FFF2-40B4-BE49-F238E27FC236}">
                <a16:creationId xmlns:a16="http://schemas.microsoft.com/office/drawing/2014/main" id="{91255C8F-4C79-4E5B-B2EA-8BFD956550AA}"/>
              </a:ext>
            </a:extLst>
          </p:cNvPr>
          <p:cNvGraphicFramePr/>
          <p:nvPr>
            <p:extLst>
              <p:ext uri="{D42A27DB-BD31-4B8C-83A1-F6EECF244321}">
                <p14:modId xmlns:p14="http://schemas.microsoft.com/office/powerpoint/2010/main" val="3407728980"/>
              </p:ext>
            </p:extLst>
          </p:nvPr>
        </p:nvGraphicFramePr>
        <p:xfrm>
          <a:off x="628649" y="1491637"/>
          <a:ext cx="7852006" cy="25218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2462B588-DFC4-4450-9DFE-CBF8F4B8F9E6}"/>
              </a:ext>
            </a:extLst>
          </p:cNvPr>
          <p:cNvSpPr>
            <a:spLocks noGrp="1"/>
          </p:cNvSpPr>
          <p:nvPr>
            <p:ph type="sldNum" sz="quarter" idx="12"/>
          </p:nvPr>
        </p:nvSpPr>
        <p:spPr/>
        <p:txBody>
          <a:bodyPr/>
          <a:lstStyle/>
          <a:p>
            <a:fld id="{2D1946D2-7DFA-42FC-AA42-F71EB7FB2BDB}" type="slidenum">
              <a:rPr lang="en-MY" smtClean="0"/>
              <a:t>9</a:t>
            </a:fld>
            <a:endParaRPr lang="en-MY"/>
          </a:p>
        </p:txBody>
      </p:sp>
      <p:sp>
        <p:nvSpPr>
          <p:cNvPr id="6" name="Content Placeholder 2">
            <a:extLst>
              <a:ext uri="{FF2B5EF4-FFF2-40B4-BE49-F238E27FC236}">
                <a16:creationId xmlns:a16="http://schemas.microsoft.com/office/drawing/2014/main" id="{9D60B506-E041-403A-82D1-1FA38448299D}"/>
              </a:ext>
            </a:extLst>
          </p:cNvPr>
          <p:cNvSpPr txBox="1">
            <a:spLocks/>
          </p:cNvSpPr>
          <p:nvPr/>
        </p:nvSpPr>
        <p:spPr>
          <a:xfrm>
            <a:off x="628649" y="5956301"/>
            <a:ext cx="7886700" cy="516392"/>
          </a:xfrm>
          <a:prstGeom prst="roundRect">
            <a:avLst/>
          </a:prstGeom>
          <a:solidFill>
            <a:srgbClr val="C00000"/>
          </a:solidFill>
          <a:ln>
            <a:solidFill>
              <a:schemeClr val="bg1"/>
            </a:solidFill>
          </a:ln>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dirty="0">
                <a:solidFill>
                  <a:schemeClr val="bg1"/>
                </a:solidFill>
              </a:rPr>
              <a:t>Details on the lifecycle of a bug can be found in the BUGZILLA documentation</a:t>
            </a:r>
          </a:p>
        </p:txBody>
      </p:sp>
      <p:graphicFrame>
        <p:nvGraphicFramePr>
          <p:cNvPr id="8" name="Diagram 7">
            <a:extLst>
              <a:ext uri="{FF2B5EF4-FFF2-40B4-BE49-F238E27FC236}">
                <a16:creationId xmlns:a16="http://schemas.microsoft.com/office/drawing/2014/main" id="{12901FC5-D89E-4CDC-BAD7-75EF02B013C5}"/>
              </a:ext>
            </a:extLst>
          </p:cNvPr>
          <p:cNvGraphicFramePr/>
          <p:nvPr>
            <p:extLst>
              <p:ext uri="{D42A27DB-BD31-4B8C-83A1-F6EECF244321}">
                <p14:modId xmlns:p14="http://schemas.microsoft.com/office/powerpoint/2010/main" val="3970487982"/>
              </p:ext>
            </p:extLst>
          </p:nvPr>
        </p:nvGraphicFramePr>
        <p:xfrm>
          <a:off x="2046513" y="4211988"/>
          <a:ext cx="5050972" cy="152075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Rectangle 8">
            <a:extLst>
              <a:ext uri="{FF2B5EF4-FFF2-40B4-BE49-F238E27FC236}">
                <a16:creationId xmlns:a16="http://schemas.microsoft.com/office/drawing/2014/main" id="{E32A23A2-C166-4E8C-A4CA-7C90F260E21D}"/>
              </a:ext>
            </a:extLst>
          </p:cNvPr>
          <p:cNvSpPr/>
          <p:nvPr/>
        </p:nvSpPr>
        <p:spPr>
          <a:xfrm>
            <a:off x="628649" y="4104776"/>
            <a:ext cx="7852006" cy="173518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35403224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D42D4-E16F-4EAE-87F9-4F93B743C3C7}"/>
              </a:ext>
            </a:extLst>
          </p:cNvPr>
          <p:cNvSpPr>
            <a:spLocks noGrp="1"/>
          </p:cNvSpPr>
          <p:nvPr>
            <p:ph type="title"/>
          </p:nvPr>
        </p:nvSpPr>
        <p:spPr>
          <a:xfrm>
            <a:off x="628650" y="2371479"/>
            <a:ext cx="7886700" cy="1325563"/>
          </a:xfrm>
        </p:spPr>
        <p:txBody>
          <a:bodyPr>
            <a:normAutofit/>
          </a:bodyPr>
          <a:lstStyle/>
          <a:p>
            <a:r>
              <a:rPr lang="en-US" dirty="0"/>
              <a:t>Link bug reports to changes</a:t>
            </a:r>
            <a:endParaRPr lang="en-MY" dirty="0"/>
          </a:p>
        </p:txBody>
      </p:sp>
      <p:sp>
        <p:nvSpPr>
          <p:cNvPr id="4" name="Slide Number Placeholder 3">
            <a:extLst>
              <a:ext uri="{FF2B5EF4-FFF2-40B4-BE49-F238E27FC236}">
                <a16:creationId xmlns:a16="http://schemas.microsoft.com/office/drawing/2014/main" id="{98B37021-7AC8-49A1-981C-F63ED9AB540D}"/>
              </a:ext>
            </a:extLst>
          </p:cNvPr>
          <p:cNvSpPr>
            <a:spLocks noGrp="1"/>
          </p:cNvSpPr>
          <p:nvPr>
            <p:ph type="sldNum" sz="quarter" idx="12"/>
          </p:nvPr>
        </p:nvSpPr>
        <p:spPr/>
        <p:txBody>
          <a:bodyPr/>
          <a:lstStyle/>
          <a:p>
            <a:fld id="{2D1946D2-7DFA-42FC-AA42-F71EB7FB2BDB}" type="slidenum">
              <a:rPr lang="en-MY" smtClean="0"/>
              <a:t>10</a:t>
            </a:fld>
            <a:endParaRPr lang="en-MY"/>
          </a:p>
        </p:txBody>
      </p:sp>
    </p:spTree>
    <p:extLst>
      <p:ext uri="{BB962C8B-B14F-4D97-AF65-F5344CB8AC3E}">
        <p14:creationId xmlns:p14="http://schemas.microsoft.com/office/powerpoint/2010/main" val="9542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D1541-457F-484E-BF70-A7FD5B986CD9}"/>
              </a:ext>
            </a:extLst>
          </p:cNvPr>
          <p:cNvSpPr>
            <a:spLocks noGrp="1"/>
          </p:cNvSpPr>
          <p:nvPr>
            <p:ph type="title"/>
          </p:nvPr>
        </p:nvSpPr>
        <p:spPr/>
        <p:txBody>
          <a:bodyPr/>
          <a:lstStyle/>
          <a:p>
            <a:r>
              <a:rPr lang="en-US" dirty="0"/>
              <a:t>IDENTIFYING FIXES</a:t>
            </a:r>
            <a:endParaRPr lang="en-MY" dirty="0"/>
          </a:p>
        </p:txBody>
      </p:sp>
      <p:sp>
        <p:nvSpPr>
          <p:cNvPr id="3" name="Content Placeholder 2">
            <a:extLst>
              <a:ext uri="{FF2B5EF4-FFF2-40B4-BE49-F238E27FC236}">
                <a16:creationId xmlns:a16="http://schemas.microsoft.com/office/drawing/2014/main" id="{7113B6DB-59C1-43C2-98B2-DA3E8A00B8D2}"/>
              </a:ext>
            </a:extLst>
          </p:cNvPr>
          <p:cNvSpPr>
            <a:spLocks noGrp="1"/>
          </p:cNvSpPr>
          <p:nvPr>
            <p:ph idx="1"/>
          </p:nvPr>
        </p:nvSpPr>
        <p:spPr/>
        <p:txBody>
          <a:bodyPr/>
          <a:lstStyle/>
          <a:p>
            <a:r>
              <a:rPr lang="en-US" dirty="0"/>
              <a:t>assigning every link (t, b) between a transaction t and a bug b two independent levels of confidence:</a:t>
            </a:r>
          </a:p>
          <a:p>
            <a:pPr lvl="1"/>
            <a:r>
              <a:rPr lang="en-US" dirty="0"/>
              <a:t>a syntactic level, inferring links from a CVS log to a bug report</a:t>
            </a:r>
          </a:p>
          <a:p>
            <a:pPr lvl="1"/>
            <a:r>
              <a:rPr lang="en-US" dirty="0"/>
              <a:t>a semantic level, validating a link via the bug report data</a:t>
            </a:r>
          </a:p>
          <a:p>
            <a:r>
              <a:rPr lang="en-US" dirty="0"/>
              <a:t>These levels are later used to decide which links shall be taken into account in our experiments</a:t>
            </a:r>
            <a:endParaRPr lang="en-MY" dirty="0"/>
          </a:p>
        </p:txBody>
      </p:sp>
      <p:sp>
        <p:nvSpPr>
          <p:cNvPr id="4" name="Slide Number Placeholder 3">
            <a:extLst>
              <a:ext uri="{FF2B5EF4-FFF2-40B4-BE49-F238E27FC236}">
                <a16:creationId xmlns:a16="http://schemas.microsoft.com/office/drawing/2014/main" id="{85021D07-31AD-4657-9EC9-9E102280EECF}"/>
              </a:ext>
            </a:extLst>
          </p:cNvPr>
          <p:cNvSpPr>
            <a:spLocks noGrp="1"/>
          </p:cNvSpPr>
          <p:nvPr>
            <p:ph type="sldNum" sz="quarter" idx="12"/>
          </p:nvPr>
        </p:nvSpPr>
        <p:spPr/>
        <p:txBody>
          <a:bodyPr/>
          <a:lstStyle/>
          <a:p>
            <a:fld id="{2D1946D2-7DFA-42FC-AA42-F71EB7FB2BDB}" type="slidenum">
              <a:rPr lang="en-MY" smtClean="0"/>
              <a:t>11</a:t>
            </a:fld>
            <a:endParaRPr lang="en-MY"/>
          </a:p>
        </p:txBody>
      </p:sp>
    </p:spTree>
    <p:extLst>
      <p:ext uri="{BB962C8B-B14F-4D97-AF65-F5344CB8AC3E}">
        <p14:creationId xmlns:p14="http://schemas.microsoft.com/office/powerpoint/2010/main" val="1743131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F98ED85F-DCEE-4B50-802E-71A6E3E12B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241173" y="320040"/>
            <a:ext cx="8661654" cy="6217920"/>
          </a:xfrm>
          <a:prstGeom prst="rect">
            <a:avLst/>
          </a:prstGeom>
          <a:solidFill>
            <a:schemeClr val="tx1">
              <a:alpha val="14000"/>
            </a:schemeClr>
          </a:solidFill>
          <a:ln w="127000" cap="sq" cmpd="thinThick">
            <a:solidFill>
              <a:schemeClr val="tx1">
                <a:lumMod val="85000"/>
                <a:lumOff val="15000"/>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D03789-A912-41C7-A190-A4B18C402A36}"/>
              </a:ext>
            </a:extLst>
          </p:cNvPr>
          <p:cNvSpPr>
            <a:spLocks noGrp="1"/>
          </p:cNvSpPr>
          <p:nvPr>
            <p:ph type="title"/>
          </p:nvPr>
        </p:nvSpPr>
        <p:spPr>
          <a:xfrm>
            <a:off x="628650" y="631825"/>
            <a:ext cx="7886700" cy="1325563"/>
          </a:xfrm>
        </p:spPr>
        <p:txBody>
          <a:bodyPr>
            <a:normAutofit/>
          </a:bodyPr>
          <a:lstStyle/>
          <a:p>
            <a:r>
              <a:rPr lang="en-US" dirty="0"/>
              <a:t>SYNTACTIC ANALYSIS</a:t>
            </a:r>
            <a:endParaRPr lang="en-MY" dirty="0"/>
          </a:p>
        </p:txBody>
      </p:sp>
      <p:sp>
        <p:nvSpPr>
          <p:cNvPr id="3" name="Content Placeholder 2">
            <a:extLst>
              <a:ext uri="{FF2B5EF4-FFF2-40B4-BE49-F238E27FC236}">
                <a16:creationId xmlns:a16="http://schemas.microsoft.com/office/drawing/2014/main" id="{3049B9B4-ABA3-4773-9560-240920571DD6}"/>
              </a:ext>
            </a:extLst>
          </p:cNvPr>
          <p:cNvSpPr>
            <a:spLocks noGrp="1"/>
          </p:cNvSpPr>
          <p:nvPr>
            <p:ph idx="1"/>
          </p:nvPr>
        </p:nvSpPr>
        <p:spPr>
          <a:xfrm>
            <a:off x="628650" y="2057400"/>
            <a:ext cx="7886700" cy="3871762"/>
          </a:xfrm>
        </p:spPr>
        <p:txBody>
          <a:bodyPr>
            <a:normAutofit/>
          </a:bodyPr>
          <a:lstStyle/>
          <a:p>
            <a:r>
              <a:rPr lang="en-US" sz="1600" dirty="0"/>
              <a:t>every log message are divided into stream of tokens</a:t>
            </a:r>
          </a:p>
          <a:p>
            <a:r>
              <a:rPr lang="en-US" sz="1600" dirty="0"/>
              <a:t>a token is one of the following</a:t>
            </a:r>
          </a:p>
          <a:p>
            <a:pPr lvl="1"/>
            <a:r>
              <a:rPr lang="en-US" sz="1600" dirty="0"/>
              <a:t>a bug number</a:t>
            </a:r>
          </a:p>
          <a:p>
            <a:pPr lvl="1"/>
            <a:r>
              <a:rPr lang="en-US" sz="1600" dirty="0"/>
              <a:t>a plain number</a:t>
            </a:r>
          </a:p>
          <a:p>
            <a:pPr lvl="1"/>
            <a:r>
              <a:rPr lang="en-US" sz="1600" dirty="0"/>
              <a:t>a keyword</a:t>
            </a:r>
          </a:p>
          <a:p>
            <a:pPr lvl="1"/>
            <a:r>
              <a:rPr lang="en-US" sz="1600" dirty="0"/>
              <a:t>a word</a:t>
            </a:r>
          </a:p>
          <a:p>
            <a:endParaRPr lang="en-US" sz="1600" dirty="0"/>
          </a:p>
          <a:p>
            <a:r>
              <a:rPr lang="en-US" sz="1600" dirty="0"/>
              <a:t>For each link, we initially assign a syntactic confidence syn of zero and raise the confidence by one for each of the following conditions that is met:</a:t>
            </a:r>
          </a:p>
          <a:p>
            <a:pPr marL="0" indent="0">
              <a:buNone/>
            </a:pPr>
            <a:r>
              <a:rPr lang="en-US" sz="1600" dirty="0"/>
              <a:t>1. The number is a bug number.</a:t>
            </a:r>
          </a:p>
          <a:p>
            <a:pPr marL="0" indent="0">
              <a:buNone/>
            </a:pPr>
            <a:r>
              <a:rPr lang="en-US" sz="1600" dirty="0"/>
              <a:t>2. The log message contains a keyword, or the log message contains only plain or bug numbers.</a:t>
            </a:r>
            <a:endParaRPr lang="en-MY" sz="1600" dirty="0"/>
          </a:p>
        </p:txBody>
      </p:sp>
      <p:sp>
        <p:nvSpPr>
          <p:cNvPr id="4" name="Slide Number Placeholder 3">
            <a:extLst>
              <a:ext uri="{FF2B5EF4-FFF2-40B4-BE49-F238E27FC236}">
                <a16:creationId xmlns:a16="http://schemas.microsoft.com/office/drawing/2014/main" id="{2085E90A-CFCF-4043-8DDD-CD26F5A80617}"/>
              </a:ext>
            </a:extLst>
          </p:cNvPr>
          <p:cNvSpPr>
            <a:spLocks noGrp="1"/>
          </p:cNvSpPr>
          <p:nvPr>
            <p:ph type="sldNum" sz="quarter" idx="12"/>
          </p:nvPr>
        </p:nvSpPr>
        <p:spPr/>
        <p:txBody>
          <a:bodyPr/>
          <a:lstStyle/>
          <a:p>
            <a:fld id="{2D1946D2-7DFA-42FC-AA42-F71EB7FB2BDB}" type="slidenum">
              <a:rPr lang="en-MY" smtClean="0"/>
              <a:t>12</a:t>
            </a:fld>
            <a:endParaRPr lang="en-MY"/>
          </a:p>
        </p:txBody>
      </p:sp>
    </p:spTree>
    <p:extLst>
      <p:ext uri="{BB962C8B-B14F-4D97-AF65-F5344CB8AC3E}">
        <p14:creationId xmlns:p14="http://schemas.microsoft.com/office/powerpoint/2010/main" val="3667352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25A8F-792B-4005-ABA7-091B964F5658}"/>
              </a:ext>
            </a:extLst>
          </p:cNvPr>
          <p:cNvSpPr>
            <a:spLocks noGrp="1"/>
          </p:cNvSpPr>
          <p:nvPr>
            <p:ph type="title"/>
          </p:nvPr>
        </p:nvSpPr>
        <p:spPr/>
        <p:txBody>
          <a:bodyPr/>
          <a:lstStyle/>
          <a:p>
            <a:r>
              <a:rPr lang="en-US" dirty="0"/>
              <a:t>EXAMPLE</a:t>
            </a:r>
            <a:endParaRPr lang="en-MY" dirty="0"/>
          </a:p>
        </p:txBody>
      </p:sp>
      <p:sp>
        <p:nvSpPr>
          <p:cNvPr id="3" name="Content Placeholder 2">
            <a:extLst>
              <a:ext uri="{FF2B5EF4-FFF2-40B4-BE49-F238E27FC236}">
                <a16:creationId xmlns:a16="http://schemas.microsoft.com/office/drawing/2014/main" id="{BD2CCA70-66E8-4565-81D4-E209B5DC269F}"/>
              </a:ext>
            </a:extLst>
          </p:cNvPr>
          <p:cNvSpPr>
            <a:spLocks noGrp="1"/>
          </p:cNvSpPr>
          <p:nvPr>
            <p:ph idx="1"/>
          </p:nvPr>
        </p:nvSpPr>
        <p:spPr/>
        <p:txBody>
          <a:bodyPr>
            <a:normAutofit fontScale="85000" lnSpcReduction="20000"/>
          </a:bodyPr>
          <a:lstStyle/>
          <a:p>
            <a:r>
              <a:rPr lang="en-US" dirty="0"/>
              <a:t>The syntactic confidence always an integer number between 0 and 2. </a:t>
            </a:r>
          </a:p>
          <a:p>
            <a:r>
              <a:rPr lang="en-US" dirty="0"/>
              <a:t>As an example, consider the following log messages:</a:t>
            </a:r>
          </a:p>
          <a:p>
            <a:r>
              <a:rPr lang="en-US" dirty="0"/>
              <a:t>Fixed bug 53784: .class file missing from jar file export</a:t>
            </a:r>
          </a:p>
          <a:p>
            <a:pPr lvl="1"/>
            <a:r>
              <a:rPr lang="en-US" dirty="0"/>
              <a:t>The link to the bug number 53784 gets a syntactic confidence of 2 because it matches the regular expression for bug and contains the keyword fixed.</a:t>
            </a:r>
          </a:p>
          <a:p>
            <a:r>
              <a:rPr lang="en-US" dirty="0"/>
              <a:t>52264, 51529</a:t>
            </a:r>
          </a:p>
          <a:p>
            <a:pPr lvl="1"/>
            <a:r>
              <a:rPr lang="en-US" dirty="0"/>
              <a:t>The links to bugs 52264 and 51529 have syntactic confidence 1 because the log message contains only numbers.</a:t>
            </a:r>
          </a:p>
          <a:p>
            <a:r>
              <a:rPr lang="en-US" dirty="0"/>
              <a:t>Updated copyrights to 2004</a:t>
            </a:r>
          </a:p>
          <a:p>
            <a:pPr lvl="1"/>
            <a:r>
              <a:rPr lang="en-US" dirty="0"/>
              <a:t>The link to the bug number 2004 has a syntactic confidence of 0 because there is no syntactic evidence that this number refers to a bug.</a:t>
            </a:r>
            <a:endParaRPr lang="en-MY" dirty="0"/>
          </a:p>
        </p:txBody>
      </p:sp>
      <p:sp>
        <p:nvSpPr>
          <p:cNvPr id="4" name="Slide Number Placeholder 3">
            <a:extLst>
              <a:ext uri="{FF2B5EF4-FFF2-40B4-BE49-F238E27FC236}">
                <a16:creationId xmlns:a16="http://schemas.microsoft.com/office/drawing/2014/main" id="{1F77358C-4BA2-4C37-95EF-36C35321EEB6}"/>
              </a:ext>
            </a:extLst>
          </p:cNvPr>
          <p:cNvSpPr>
            <a:spLocks noGrp="1"/>
          </p:cNvSpPr>
          <p:nvPr>
            <p:ph type="sldNum" sz="quarter" idx="12"/>
          </p:nvPr>
        </p:nvSpPr>
        <p:spPr/>
        <p:txBody>
          <a:bodyPr/>
          <a:lstStyle/>
          <a:p>
            <a:fld id="{2D1946D2-7DFA-42FC-AA42-F71EB7FB2BDB}" type="slidenum">
              <a:rPr lang="en-MY" smtClean="0"/>
              <a:t>13</a:t>
            </a:fld>
            <a:endParaRPr lang="en-MY"/>
          </a:p>
        </p:txBody>
      </p:sp>
    </p:spTree>
    <p:extLst>
      <p:ext uri="{BB962C8B-B14F-4D97-AF65-F5344CB8AC3E}">
        <p14:creationId xmlns:p14="http://schemas.microsoft.com/office/powerpoint/2010/main" val="4405435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7277-F41D-4FBA-A6D4-5EEE9923D8DD}"/>
              </a:ext>
            </a:extLst>
          </p:cNvPr>
          <p:cNvSpPr>
            <a:spLocks noGrp="1"/>
          </p:cNvSpPr>
          <p:nvPr>
            <p:ph type="title"/>
          </p:nvPr>
        </p:nvSpPr>
        <p:spPr>
          <a:xfrm>
            <a:off x="628650" y="365126"/>
            <a:ext cx="7886700" cy="1325563"/>
          </a:xfrm>
        </p:spPr>
        <p:txBody>
          <a:bodyPr/>
          <a:lstStyle/>
          <a:p>
            <a:r>
              <a:rPr lang="en-US" dirty="0"/>
              <a:t>SEMANTIC ANALYSIS</a:t>
            </a:r>
            <a:endParaRPr lang="en-MY" dirty="0"/>
          </a:p>
        </p:txBody>
      </p:sp>
      <p:sp>
        <p:nvSpPr>
          <p:cNvPr id="3" name="Content Placeholder 2">
            <a:extLst>
              <a:ext uri="{FF2B5EF4-FFF2-40B4-BE49-F238E27FC236}">
                <a16:creationId xmlns:a16="http://schemas.microsoft.com/office/drawing/2014/main" id="{C3F896D2-91FC-4A24-BCD0-889D81F4DEAA}"/>
              </a:ext>
            </a:extLst>
          </p:cNvPr>
          <p:cNvSpPr>
            <a:spLocks noGrp="1"/>
          </p:cNvSpPr>
          <p:nvPr>
            <p:ph idx="1"/>
          </p:nvPr>
        </p:nvSpPr>
        <p:spPr/>
        <p:txBody>
          <a:bodyPr>
            <a:normAutofit/>
          </a:bodyPr>
          <a:lstStyle/>
          <a:p>
            <a:r>
              <a:rPr lang="en-US" dirty="0"/>
              <a:t>Initially, a link (t, b) has semantic confidence of 0 which is raised by 1 whenever one of the following conditions is met:</a:t>
            </a:r>
          </a:p>
          <a:p>
            <a:pPr lvl="1"/>
            <a:r>
              <a:rPr lang="en-US" dirty="0"/>
              <a:t>The bug b has been resolved as FIXED at least once</a:t>
            </a:r>
          </a:p>
          <a:p>
            <a:pPr lvl="1"/>
            <a:r>
              <a:rPr lang="en-US" dirty="0"/>
              <a:t>The short description of the bug report b is contained in the log message of the transaction t</a:t>
            </a:r>
          </a:p>
          <a:p>
            <a:pPr lvl="1"/>
            <a:r>
              <a:rPr lang="en-US" dirty="0"/>
              <a:t>The author of the transaction t has been assigned to the bug b</a:t>
            </a:r>
          </a:p>
          <a:p>
            <a:pPr lvl="1"/>
            <a:r>
              <a:rPr lang="en-US" dirty="0"/>
              <a:t>One or more of the files affected by the transaction t have been attached to the bug b</a:t>
            </a:r>
            <a:endParaRPr lang="en-MY" dirty="0"/>
          </a:p>
        </p:txBody>
      </p:sp>
      <p:sp>
        <p:nvSpPr>
          <p:cNvPr id="4" name="Slide Number Placeholder 3">
            <a:extLst>
              <a:ext uri="{FF2B5EF4-FFF2-40B4-BE49-F238E27FC236}">
                <a16:creationId xmlns:a16="http://schemas.microsoft.com/office/drawing/2014/main" id="{31C76483-A156-4A74-8CEC-060A4187F681}"/>
              </a:ext>
            </a:extLst>
          </p:cNvPr>
          <p:cNvSpPr>
            <a:spLocks noGrp="1"/>
          </p:cNvSpPr>
          <p:nvPr>
            <p:ph type="sldNum" sz="quarter" idx="12"/>
          </p:nvPr>
        </p:nvSpPr>
        <p:spPr/>
        <p:txBody>
          <a:bodyPr/>
          <a:lstStyle/>
          <a:p>
            <a:fld id="{2D1946D2-7DFA-42FC-AA42-F71EB7FB2BDB}" type="slidenum">
              <a:rPr lang="en-MY" smtClean="0"/>
              <a:t>14</a:t>
            </a:fld>
            <a:endParaRPr lang="en-MY"/>
          </a:p>
        </p:txBody>
      </p:sp>
    </p:spTree>
    <p:extLst>
      <p:ext uri="{BB962C8B-B14F-4D97-AF65-F5344CB8AC3E}">
        <p14:creationId xmlns:p14="http://schemas.microsoft.com/office/powerpoint/2010/main" val="19761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262A-4418-4F31-84F4-AE12BA184245}"/>
              </a:ext>
            </a:extLst>
          </p:cNvPr>
          <p:cNvSpPr>
            <a:spLocks noGrp="1"/>
          </p:cNvSpPr>
          <p:nvPr>
            <p:ph type="title"/>
          </p:nvPr>
        </p:nvSpPr>
        <p:spPr/>
        <p:txBody>
          <a:bodyPr/>
          <a:lstStyle/>
          <a:p>
            <a:r>
              <a:rPr lang="en-US" dirty="0"/>
              <a:t>EXAMPLE</a:t>
            </a:r>
            <a:endParaRPr lang="en-MY" dirty="0"/>
          </a:p>
        </p:txBody>
      </p:sp>
      <p:sp>
        <p:nvSpPr>
          <p:cNvPr id="3" name="Content Placeholder 2">
            <a:extLst>
              <a:ext uri="{FF2B5EF4-FFF2-40B4-BE49-F238E27FC236}">
                <a16:creationId xmlns:a16="http://schemas.microsoft.com/office/drawing/2014/main" id="{7A6DF584-CEF7-4E03-8CCB-7FC9EB4D0D0F}"/>
              </a:ext>
            </a:extLst>
          </p:cNvPr>
          <p:cNvSpPr>
            <a:spLocks noGrp="1"/>
          </p:cNvSpPr>
          <p:nvPr>
            <p:ph idx="1"/>
          </p:nvPr>
        </p:nvSpPr>
        <p:spPr/>
        <p:txBody>
          <a:bodyPr>
            <a:normAutofit fontScale="92500" lnSpcReduction="20000"/>
          </a:bodyPr>
          <a:lstStyle/>
          <a:p>
            <a:r>
              <a:rPr lang="en-US" dirty="0"/>
              <a:t>Consider the following examples from ECLIPSE, which all have low confidence levels:</a:t>
            </a:r>
          </a:p>
          <a:p>
            <a:r>
              <a:rPr lang="en-US" dirty="0"/>
              <a:t>Updated copyrights to 2004</a:t>
            </a:r>
          </a:p>
          <a:p>
            <a:pPr lvl="1"/>
            <a:r>
              <a:rPr lang="en-US" dirty="0"/>
              <a:t>The potential bug report number “2004” is marked as invalid and thus the semantic confidence of the link is zero.</a:t>
            </a:r>
          </a:p>
          <a:p>
            <a:r>
              <a:rPr lang="en-US" dirty="0"/>
              <a:t>Fixed bug mentioned in bug 64129, comment 6</a:t>
            </a:r>
          </a:p>
          <a:p>
            <a:pPr lvl="1"/>
            <a:r>
              <a:rPr lang="en-US" dirty="0"/>
              <a:t>The number “6” appears in the comment for a fix. The syntactic confidence is 1, but the semantic confidence is 0.</a:t>
            </a:r>
          </a:p>
          <a:p>
            <a:r>
              <a:rPr lang="en-US" dirty="0"/>
              <a:t>Support expression like (</a:t>
            </a:r>
            <a:r>
              <a:rPr lang="en-US" dirty="0" err="1"/>
              <a:t>i</a:t>
            </a:r>
            <a:r>
              <a:rPr lang="en-US" dirty="0"/>
              <a:t>)+= 3; and new int[] {1}[0] + syntax error improvement</a:t>
            </a:r>
          </a:p>
          <a:p>
            <a:pPr lvl="1"/>
            <a:r>
              <a:rPr lang="en-US" dirty="0"/>
              <a:t>“1” and “3” are (mistakenly) interpreted as bug report numbers here. Since the bug reports 1 and 3 have been fixed, the links both get a semantic confidence of 1.</a:t>
            </a:r>
            <a:endParaRPr lang="en-MY" dirty="0"/>
          </a:p>
        </p:txBody>
      </p:sp>
      <p:sp>
        <p:nvSpPr>
          <p:cNvPr id="4" name="Slide Number Placeholder 3">
            <a:extLst>
              <a:ext uri="{FF2B5EF4-FFF2-40B4-BE49-F238E27FC236}">
                <a16:creationId xmlns:a16="http://schemas.microsoft.com/office/drawing/2014/main" id="{DBBFBE09-8B07-40CB-8D3C-A6B8644721B0}"/>
              </a:ext>
            </a:extLst>
          </p:cNvPr>
          <p:cNvSpPr>
            <a:spLocks noGrp="1"/>
          </p:cNvSpPr>
          <p:nvPr>
            <p:ph type="sldNum" sz="quarter" idx="12"/>
          </p:nvPr>
        </p:nvSpPr>
        <p:spPr/>
        <p:txBody>
          <a:bodyPr/>
          <a:lstStyle/>
          <a:p>
            <a:fld id="{2D1946D2-7DFA-42FC-AA42-F71EB7FB2BDB}" type="slidenum">
              <a:rPr lang="en-MY" smtClean="0"/>
              <a:t>15</a:t>
            </a:fld>
            <a:endParaRPr lang="en-MY"/>
          </a:p>
        </p:txBody>
      </p:sp>
    </p:spTree>
    <p:extLst>
      <p:ext uri="{BB962C8B-B14F-4D97-AF65-F5344CB8AC3E}">
        <p14:creationId xmlns:p14="http://schemas.microsoft.com/office/powerpoint/2010/main" val="381147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72BA-2424-43A9-A0BC-FE595613E799}"/>
              </a:ext>
            </a:extLst>
          </p:cNvPr>
          <p:cNvSpPr>
            <a:spLocks noGrp="1"/>
          </p:cNvSpPr>
          <p:nvPr>
            <p:ph type="title"/>
          </p:nvPr>
        </p:nvSpPr>
        <p:spPr>
          <a:xfrm>
            <a:off x="628650" y="207298"/>
            <a:ext cx="7886700" cy="723924"/>
          </a:xfrm>
        </p:spPr>
        <p:txBody>
          <a:bodyPr/>
          <a:lstStyle/>
          <a:p>
            <a:r>
              <a:rPr lang="en-MY" dirty="0"/>
              <a:t>ANALYSIS RESULT</a:t>
            </a:r>
          </a:p>
        </p:txBody>
      </p:sp>
      <p:pic>
        <p:nvPicPr>
          <p:cNvPr id="5" name="Content Placeholder 4">
            <a:extLst>
              <a:ext uri="{FF2B5EF4-FFF2-40B4-BE49-F238E27FC236}">
                <a16:creationId xmlns:a16="http://schemas.microsoft.com/office/drawing/2014/main" id="{202E9A50-6359-46D3-AA64-62F20E1A04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1247" y="931222"/>
            <a:ext cx="6469941" cy="1394581"/>
          </a:xfrm>
        </p:spPr>
      </p:pic>
      <p:pic>
        <p:nvPicPr>
          <p:cNvPr id="7" name="Picture 6">
            <a:extLst>
              <a:ext uri="{FF2B5EF4-FFF2-40B4-BE49-F238E27FC236}">
                <a16:creationId xmlns:a16="http://schemas.microsoft.com/office/drawing/2014/main" id="{E55DB8DD-A635-4D61-8823-17BAC9A7AC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4" y="2517892"/>
            <a:ext cx="6393734" cy="1356478"/>
          </a:xfrm>
          <a:prstGeom prst="rect">
            <a:avLst/>
          </a:prstGeom>
        </p:spPr>
      </p:pic>
      <p:sp>
        <p:nvSpPr>
          <p:cNvPr id="3" name="TextBox 2">
            <a:extLst>
              <a:ext uri="{FF2B5EF4-FFF2-40B4-BE49-F238E27FC236}">
                <a16:creationId xmlns:a16="http://schemas.microsoft.com/office/drawing/2014/main" id="{05B90A8E-BA6A-463B-98C6-89983616E5CA}"/>
              </a:ext>
            </a:extLst>
          </p:cNvPr>
          <p:cNvSpPr txBox="1"/>
          <p:nvPr/>
        </p:nvSpPr>
        <p:spPr>
          <a:xfrm>
            <a:off x="628650" y="3954005"/>
            <a:ext cx="78867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We identified 25,317 links for ECLIPSE and 53,574 links for MOZILLA</a:t>
            </a:r>
          </a:p>
          <a:p>
            <a:pPr marL="285750" indent="-285750">
              <a:buFont typeface="Arial" panose="020B0604020202020204" pitchFamily="34" charset="0"/>
              <a:buChar char="•"/>
            </a:pPr>
            <a:r>
              <a:rPr lang="en-US" dirty="0"/>
              <a:t>Based on a manual inspection of several randomly chosen links, we decided to use only those links whose syntactic and semantic levels of confidence satisfy the following condition:</a:t>
            </a:r>
          </a:p>
          <a:p>
            <a:pPr algn="ctr"/>
            <a:r>
              <a:rPr lang="en-US" dirty="0" err="1"/>
              <a:t>sem</a:t>
            </a:r>
            <a:r>
              <a:rPr lang="en-US" dirty="0"/>
              <a:t> &gt; 1  </a:t>
            </a:r>
            <a:r>
              <a:rPr lang="ja-JP" altLang="en-US" dirty="0"/>
              <a:t>∨</a:t>
            </a:r>
            <a:r>
              <a:rPr lang="en-US" dirty="0"/>
              <a:t> (</a:t>
            </a:r>
            <a:r>
              <a:rPr lang="en-US" dirty="0" err="1"/>
              <a:t>sem</a:t>
            </a:r>
            <a:r>
              <a:rPr lang="en-US" dirty="0"/>
              <a:t> = 1 </a:t>
            </a:r>
            <a:r>
              <a:rPr lang="ja-JP" altLang="en-US" dirty="0"/>
              <a:t>∧</a:t>
            </a:r>
            <a:r>
              <a:rPr lang="en-US" dirty="0"/>
              <a:t> syn &gt; 0)</a:t>
            </a:r>
          </a:p>
          <a:p>
            <a:pPr marL="285750" indent="-285750">
              <a:buFont typeface="Arial" panose="020B0604020202020204" pitchFamily="34" charset="0"/>
              <a:buChar char="•"/>
            </a:pPr>
            <a:r>
              <a:rPr lang="en-US" dirty="0"/>
              <a:t>Notice that we disregard less than 10% of links for both projects</a:t>
            </a:r>
            <a:endParaRPr lang="en-MY" dirty="0"/>
          </a:p>
        </p:txBody>
      </p:sp>
      <p:sp>
        <p:nvSpPr>
          <p:cNvPr id="4" name="Rectangle 3">
            <a:extLst>
              <a:ext uri="{FF2B5EF4-FFF2-40B4-BE49-F238E27FC236}">
                <a16:creationId xmlns:a16="http://schemas.microsoft.com/office/drawing/2014/main" id="{60BF99BB-1416-454F-B1DE-E8226A7B5C44}"/>
              </a:ext>
            </a:extLst>
          </p:cNvPr>
          <p:cNvSpPr/>
          <p:nvPr/>
        </p:nvSpPr>
        <p:spPr>
          <a:xfrm>
            <a:off x="3956913" y="1313157"/>
            <a:ext cx="2179529" cy="49403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8" name="Rectangle 7">
            <a:extLst>
              <a:ext uri="{FF2B5EF4-FFF2-40B4-BE49-F238E27FC236}">
                <a16:creationId xmlns:a16="http://schemas.microsoft.com/office/drawing/2014/main" id="{A518B201-1DD8-471A-881A-89DF3CF53AD8}"/>
              </a:ext>
            </a:extLst>
          </p:cNvPr>
          <p:cNvSpPr/>
          <p:nvPr/>
        </p:nvSpPr>
        <p:spPr>
          <a:xfrm>
            <a:off x="4065479" y="2814306"/>
            <a:ext cx="2179529" cy="48500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69E640E0-12FF-4828-8C4B-D3F68EE916F6}"/>
              </a:ext>
            </a:extLst>
          </p:cNvPr>
          <p:cNvSpPr/>
          <p:nvPr/>
        </p:nvSpPr>
        <p:spPr>
          <a:xfrm>
            <a:off x="3145592" y="1447633"/>
            <a:ext cx="811321" cy="361758"/>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CF5AF93D-5D8E-4F04-BBE9-F79B70C844F5}"/>
              </a:ext>
            </a:extLst>
          </p:cNvPr>
          <p:cNvSpPr/>
          <p:nvPr/>
        </p:nvSpPr>
        <p:spPr>
          <a:xfrm>
            <a:off x="3254158" y="2959025"/>
            <a:ext cx="811321" cy="340287"/>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6" name="Slide Number Placeholder 5">
            <a:extLst>
              <a:ext uri="{FF2B5EF4-FFF2-40B4-BE49-F238E27FC236}">
                <a16:creationId xmlns:a16="http://schemas.microsoft.com/office/drawing/2014/main" id="{1A858A6D-6794-4928-AD39-E6979FBB0E18}"/>
              </a:ext>
            </a:extLst>
          </p:cNvPr>
          <p:cNvSpPr>
            <a:spLocks noGrp="1"/>
          </p:cNvSpPr>
          <p:nvPr>
            <p:ph type="sldNum" sz="quarter" idx="12"/>
          </p:nvPr>
        </p:nvSpPr>
        <p:spPr/>
        <p:txBody>
          <a:bodyPr/>
          <a:lstStyle/>
          <a:p>
            <a:fld id="{2D1946D2-7DFA-42FC-AA42-F71EB7FB2BDB}" type="slidenum">
              <a:rPr lang="en-MY" smtClean="0"/>
              <a:t>16</a:t>
            </a:fld>
            <a:endParaRPr lang="en-MY"/>
          </a:p>
        </p:txBody>
      </p:sp>
    </p:spTree>
    <p:extLst>
      <p:ext uri="{BB962C8B-B14F-4D97-AF65-F5344CB8AC3E}">
        <p14:creationId xmlns:p14="http://schemas.microsoft.com/office/powerpoint/2010/main" val="2688027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763E-4798-4C91-A5E5-05F30F6952DF}"/>
              </a:ext>
            </a:extLst>
          </p:cNvPr>
          <p:cNvSpPr>
            <a:spLocks noGrp="1"/>
          </p:cNvSpPr>
          <p:nvPr>
            <p:ph type="title"/>
          </p:nvPr>
        </p:nvSpPr>
        <p:spPr>
          <a:xfrm>
            <a:off x="628650" y="77867"/>
            <a:ext cx="7886700" cy="1325563"/>
          </a:xfrm>
        </p:spPr>
        <p:txBody>
          <a:bodyPr>
            <a:normAutofit/>
          </a:bodyPr>
          <a:lstStyle/>
          <a:p>
            <a:r>
              <a:rPr lang="en-US" sz="3600" dirty="0"/>
              <a:t>How to identify and locate fix-inducing changes</a:t>
            </a:r>
            <a:endParaRPr lang="en-MY" sz="3600" dirty="0"/>
          </a:p>
        </p:txBody>
      </p:sp>
      <p:pic>
        <p:nvPicPr>
          <p:cNvPr id="5" name="Content Placeholder 4">
            <a:extLst>
              <a:ext uri="{FF2B5EF4-FFF2-40B4-BE49-F238E27FC236}">
                <a16:creationId xmlns:a16="http://schemas.microsoft.com/office/drawing/2014/main" id="{0C8A6F3B-E318-46C7-9B08-6D4A83C7E3B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2088"/>
          <a:stretch/>
        </p:blipFill>
        <p:spPr>
          <a:xfrm>
            <a:off x="628650" y="1456306"/>
            <a:ext cx="3837709" cy="2085019"/>
          </a:xfrm>
        </p:spPr>
      </p:pic>
      <p:sp>
        <p:nvSpPr>
          <p:cNvPr id="6" name="Slide Number Placeholder 5">
            <a:extLst>
              <a:ext uri="{FF2B5EF4-FFF2-40B4-BE49-F238E27FC236}">
                <a16:creationId xmlns:a16="http://schemas.microsoft.com/office/drawing/2014/main" id="{3F7BC94A-82D9-4DF0-A406-51081864B28E}"/>
              </a:ext>
            </a:extLst>
          </p:cNvPr>
          <p:cNvSpPr>
            <a:spLocks noGrp="1"/>
          </p:cNvSpPr>
          <p:nvPr>
            <p:ph type="sldNum" sz="quarter" idx="12"/>
          </p:nvPr>
        </p:nvSpPr>
        <p:spPr/>
        <p:txBody>
          <a:bodyPr/>
          <a:lstStyle/>
          <a:p>
            <a:fld id="{2D1946D2-7DFA-42FC-AA42-F71EB7FB2BDB}" type="slidenum">
              <a:rPr lang="en-MY" smtClean="0"/>
              <a:t>17</a:t>
            </a:fld>
            <a:endParaRPr lang="en-MY"/>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B17112F-FD74-45AB-9864-5E20AEC96248}"/>
                  </a:ext>
                </a:extLst>
              </p:cNvPr>
              <p:cNvSpPr txBox="1"/>
              <p:nvPr/>
            </p:nvSpPr>
            <p:spPr>
              <a:xfrm>
                <a:off x="829706" y="3833324"/>
                <a:ext cx="7685644" cy="2800767"/>
              </a:xfrm>
              <a:prstGeom prst="rect">
                <a:avLst/>
              </a:prstGeom>
              <a:noFill/>
            </p:spPr>
            <p:txBody>
              <a:bodyPr wrap="square" rtlCol="0">
                <a:spAutoFit/>
              </a:bodyPr>
              <a:lstStyle/>
              <a:p>
                <a:pPr marL="285750" indent="-285750">
                  <a:buFont typeface="Arial" panose="020B0604020202020204" pitchFamily="34" charset="0"/>
                  <a:buChar char="•"/>
                </a:pPr>
                <a:r>
                  <a:rPr lang="en-US" sz="1600" dirty="0"/>
                  <a:t>Diff command – to locate fixes</a:t>
                </a:r>
              </a:p>
              <a:p>
                <a:pPr marL="285750" indent="-285750">
                  <a:buFont typeface="Arial" panose="020B0604020202020204" pitchFamily="34" charset="0"/>
                  <a:buChar char="•"/>
                </a:pPr>
                <a:r>
                  <a:rPr lang="en-US" sz="1600" dirty="0"/>
                  <a:t>Annotate command – to display the most recent revision, the developer and the date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 suspect (ra, </a:t>
                </a:r>
                <a:r>
                  <a:rPr lang="en-US" sz="1600" dirty="0" err="1"/>
                  <a:t>rb</a:t>
                </a:r>
                <a:r>
                  <a:rPr lang="en-US" sz="1600" dirty="0"/>
                  <a:t>) is a partial fix if ra is a fix</a:t>
                </a:r>
              </a:p>
              <a:p>
                <a:pPr marL="285750" indent="-285750">
                  <a:buFont typeface="Arial" panose="020B0604020202020204" pitchFamily="34" charset="0"/>
                  <a:buChar char="•"/>
                </a:pPr>
                <a:r>
                  <a:rPr lang="en-US" sz="1600" dirty="0"/>
                  <a:t>a suspect (ra, </a:t>
                </a:r>
                <a:r>
                  <a:rPr lang="en-US" sz="1600" dirty="0" err="1"/>
                  <a:t>rb</a:t>
                </a:r>
                <a:r>
                  <a:rPr lang="en-US" sz="1600" dirty="0"/>
                  <a:t>) is a weak suspect if there exists a pair (ra, </a:t>
                </a:r>
                <a:r>
                  <a:rPr lang="en-US" sz="1600" dirty="0" err="1"/>
                  <a:t>rc</a:t>
                </a:r>
                <a:r>
                  <a:rPr lang="en-US" sz="1600" dirty="0"/>
                  <a:t>) which is not a suspect</a:t>
                </a:r>
              </a:p>
              <a:p>
                <a:pPr marL="285750" indent="-285750">
                  <a:buFont typeface="Arial" panose="020B0604020202020204" pitchFamily="34" charset="0"/>
                  <a:buChar char="•"/>
                </a:pPr>
                <a:r>
                  <a:rPr lang="en-US" sz="1600" dirty="0"/>
                  <a:t>a suspect (ra, </a:t>
                </a:r>
                <a:r>
                  <a:rPr lang="en-US" sz="1600" dirty="0" err="1"/>
                  <a:t>rb</a:t>
                </a:r>
                <a:r>
                  <a:rPr lang="en-US" sz="1600" dirty="0"/>
                  <a:t>) is a hard suspect if it is neither a partial fix, nor a weak suspect</a:t>
                </a:r>
              </a:p>
              <a:p>
                <a:pPr marL="742950" lvl="1" indent="-285750">
                  <a:buFont typeface="Arial" panose="020B0604020202020204" pitchFamily="34" charset="0"/>
                  <a:buChar char="•"/>
                </a:pPr>
                <a:r>
                  <a:rPr lang="en-US" sz="1600" dirty="0"/>
                  <a:t>A hard suspect indicates a revision for which there is no real evidence of being fix-inducing</a:t>
                </a:r>
              </a:p>
              <a:p>
                <a:pPr marL="285750" indent="-285750">
                  <a:buFont typeface="Arial" panose="020B0604020202020204" pitchFamily="34" charset="0"/>
                  <a:buChar char="•"/>
                </a:pPr>
                <a:r>
                  <a:rPr lang="en-US" sz="1600" dirty="0"/>
                  <a:t>a revision r is fix-inducing if there exists a pair (r, </a:t>
                </a:r>
                <a:r>
                  <a:rPr lang="en-US" sz="1600" dirty="0" err="1"/>
                  <a:t>rx</a:t>
                </a:r>
                <a:r>
                  <a:rPr lang="en-US" sz="1600" dirty="0"/>
                  <a:t>) </a:t>
                </a:r>
                <a14:m>
                  <m:oMath xmlns:m="http://schemas.openxmlformats.org/officeDocument/2006/math">
                    <m:r>
                      <a:rPr lang="en-US" sz="1600" i="1">
                        <a:latin typeface="Cambria Math" panose="02040503050406030204" pitchFamily="18" charset="0"/>
                        <a:ea typeface="Cambria Math" panose="02040503050406030204" pitchFamily="18" charset="0"/>
                      </a:rPr>
                      <m:t>∈</m:t>
                    </m:r>
                  </m:oMath>
                </a14:m>
                <a:r>
                  <a:rPr lang="en-US" sz="1600" dirty="0"/>
                  <a:t> S which is not a hard suspect</a:t>
                </a:r>
              </a:p>
              <a:p>
                <a:pPr marL="285750" indent="-285750">
                  <a:buFont typeface="Arial" panose="020B0604020202020204" pitchFamily="34" charset="0"/>
                  <a:buChar char="•"/>
                </a:pPr>
                <a:r>
                  <a:rPr lang="en-US" sz="1600" dirty="0"/>
                  <a:t>a transaction t is fix-inducing if one of its revisions is fix-inducing</a:t>
                </a:r>
                <a:endParaRPr lang="en-MY" sz="1600" dirty="0"/>
              </a:p>
              <a:p>
                <a:endParaRPr lang="en-MY" sz="1600" dirty="0"/>
              </a:p>
            </p:txBody>
          </p:sp>
        </mc:Choice>
        <mc:Fallback xmlns="">
          <p:sp>
            <p:nvSpPr>
              <p:cNvPr id="7" name="TextBox 6">
                <a:extLst>
                  <a:ext uri="{FF2B5EF4-FFF2-40B4-BE49-F238E27FC236}">
                    <a16:creationId xmlns:a16="http://schemas.microsoft.com/office/drawing/2014/main" id="{BB17112F-FD74-45AB-9864-5E20AEC96248}"/>
                  </a:ext>
                </a:extLst>
              </p:cNvPr>
              <p:cNvSpPr txBox="1">
                <a:spLocks noRot="1" noChangeAspect="1" noMove="1" noResize="1" noEditPoints="1" noAdjustHandles="1" noChangeArrowheads="1" noChangeShapeType="1" noTextEdit="1"/>
              </p:cNvSpPr>
              <p:nvPr/>
            </p:nvSpPr>
            <p:spPr>
              <a:xfrm>
                <a:off x="829706" y="3833324"/>
                <a:ext cx="7685644" cy="2800767"/>
              </a:xfrm>
              <a:prstGeom prst="rect">
                <a:avLst/>
              </a:prstGeom>
              <a:blipFill>
                <a:blip r:embed="rId4"/>
                <a:stretch>
                  <a:fillRect l="-317" t="-654" r="-159"/>
                </a:stretch>
              </a:blipFill>
            </p:spPr>
            <p:txBody>
              <a:bodyPr/>
              <a:lstStyle/>
              <a:p>
                <a:r>
                  <a:rPr lang="en-MY">
                    <a:noFill/>
                  </a:rPr>
                  <a:t> </a:t>
                </a:r>
              </a:p>
            </p:txBody>
          </p:sp>
        </mc:Fallback>
      </mc:AlternateContent>
      <p:pic>
        <p:nvPicPr>
          <p:cNvPr id="9" name="Picture 8">
            <a:extLst>
              <a:ext uri="{FF2B5EF4-FFF2-40B4-BE49-F238E27FC236}">
                <a16:creationId xmlns:a16="http://schemas.microsoft.com/office/drawing/2014/main" id="{3D81AF9D-6B03-43FD-A210-8C2A56D8BA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2528" y="1460885"/>
            <a:ext cx="3650296" cy="2080440"/>
          </a:xfrm>
          <a:prstGeom prst="rect">
            <a:avLst/>
          </a:prstGeom>
        </p:spPr>
      </p:pic>
    </p:spTree>
    <p:extLst>
      <p:ext uri="{BB962C8B-B14F-4D97-AF65-F5344CB8AC3E}">
        <p14:creationId xmlns:p14="http://schemas.microsoft.com/office/powerpoint/2010/main" val="1149290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D7A074-6FA9-4A0C-8758-6CABBFE6D4D1}"/>
              </a:ext>
            </a:extLst>
          </p:cNvPr>
          <p:cNvSpPr>
            <a:spLocks noGrp="1"/>
          </p:cNvSpPr>
          <p:nvPr>
            <p:ph type="title"/>
          </p:nvPr>
        </p:nvSpPr>
        <p:spPr>
          <a:xfrm>
            <a:off x="628650" y="2766218"/>
            <a:ext cx="7886700" cy="1325563"/>
          </a:xfrm>
        </p:spPr>
        <p:txBody>
          <a:bodyPr/>
          <a:lstStyle/>
          <a:p>
            <a:pPr algn="ctr"/>
            <a:r>
              <a:rPr lang="en-US" dirty="0"/>
              <a:t>MAIN RESULT</a:t>
            </a:r>
            <a:endParaRPr lang="en-MY" dirty="0"/>
          </a:p>
        </p:txBody>
      </p:sp>
      <p:sp>
        <p:nvSpPr>
          <p:cNvPr id="7" name="Slide Number Placeholder 6">
            <a:extLst>
              <a:ext uri="{FF2B5EF4-FFF2-40B4-BE49-F238E27FC236}">
                <a16:creationId xmlns:a16="http://schemas.microsoft.com/office/drawing/2014/main" id="{0D83AF51-825E-452A-BBC3-02E6647E41E5}"/>
              </a:ext>
            </a:extLst>
          </p:cNvPr>
          <p:cNvSpPr>
            <a:spLocks noGrp="1"/>
          </p:cNvSpPr>
          <p:nvPr>
            <p:ph type="sldNum" sz="quarter" idx="12"/>
          </p:nvPr>
        </p:nvSpPr>
        <p:spPr/>
        <p:txBody>
          <a:bodyPr/>
          <a:lstStyle/>
          <a:p>
            <a:fld id="{2D1946D2-7DFA-42FC-AA42-F71EB7FB2BDB}" type="slidenum">
              <a:rPr lang="en-MY" smtClean="0"/>
              <a:t>18</a:t>
            </a:fld>
            <a:endParaRPr lang="en-MY"/>
          </a:p>
        </p:txBody>
      </p:sp>
    </p:spTree>
    <p:extLst>
      <p:ext uri="{BB962C8B-B14F-4D97-AF65-F5344CB8AC3E}">
        <p14:creationId xmlns:p14="http://schemas.microsoft.com/office/powerpoint/2010/main" val="476210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72BA-2424-43A9-A0BC-FE595613E799}"/>
              </a:ext>
            </a:extLst>
          </p:cNvPr>
          <p:cNvSpPr>
            <a:spLocks noGrp="1"/>
          </p:cNvSpPr>
          <p:nvPr>
            <p:ph type="title"/>
          </p:nvPr>
        </p:nvSpPr>
        <p:spPr/>
        <p:txBody>
          <a:bodyPr/>
          <a:lstStyle/>
          <a:p>
            <a:r>
              <a:rPr lang="en-MY" dirty="0"/>
              <a:t>RESULT</a:t>
            </a:r>
          </a:p>
        </p:txBody>
      </p:sp>
      <p:sp>
        <p:nvSpPr>
          <p:cNvPr id="9" name="Content Placeholder 8">
            <a:extLst>
              <a:ext uri="{FF2B5EF4-FFF2-40B4-BE49-F238E27FC236}">
                <a16:creationId xmlns:a16="http://schemas.microsoft.com/office/drawing/2014/main" id="{A4F9580A-002B-45B4-8B15-8F4BE2783E45}"/>
              </a:ext>
            </a:extLst>
          </p:cNvPr>
          <p:cNvSpPr>
            <a:spLocks noGrp="1"/>
          </p:cNvSpPr>
          <p:nvPr>
            <p:ph idx="1"/>
          </p:nvPr>
        </p:nvSpPr>
        <p:spPr/>
        <p:txBody>
          <a:bodyPr/>
          <a:lstStyle/>
          <a:p>
            <a:r>
              <a:rPr lang="en-US" dirty="0"/>
              <a:t>extracted fix-inducing changes for two large open-source projects: ECLIPSE and MOZILLA</a:t>
            </a:r>
          </a:p>
          <a:p>
            <a:r>
              <a:rPr lang="en-US" dirty="0"/>
              <a:t>considered all changes and bugs until January 20, 2005; </a:t>
            </a:r>
          </a:p>
          <a:p>
            <a:r>
              <a:rPr lang="en-US" dirty="0"/>
              <a:t>database contains </a:t>
            </a:r>
          </a:p>
          <a:p>
            <a:pPr lvl="1"/>
            <a:r>
              <a:rPr lang="en-US" dirty="0"/>
              <a:t>78,954 transactions for ECLIPSE </a:t>
            </a:r>
          </a:p>
          <a:p>
            <a:pPr lvl="1"/>
            <a:r>
              <a:rPr lang="en-US" dirty="0"/>
              <a:t>109,658 transactions for MOZILLA</a:t>
            </a:r>
          </a:p>
          <a:p>
            <a:r>
              <a:rPr lang="en-US" dirty="0"/>
              <a:t>They account for 278,010 and 392,972 individual revisions for both projects, respectively.</a:t>
            </a:r>
            <a:endParaRPr lang="en-MY" dirty="0"/>
          </a:p>
        </p:txBody>
      </p:sp>
      <p:sp>
        <p:nvSpPr>
          <p:cNvPr id="10" name="Slide Number Placeholder 9">
            <a:extLst>
              <a:ext uri="{FF2B5EF4-FFF2-40B4-BE49-F238E27FC236}">
                <a16:creationId xmlns:a16="http://schemas.microsoft.com/office/drawing/2014/main" id="{309EDE6A-E1E5-4DAA-BED9-D884114B1A8B}"/>
              </a:ext>
            </a:extLst>
          </p:cNvPr>
          <p:cNvSpPr>
            <a:spLocks noGrp="1"/>
          </p:cNvSpPr>
          <p:nvPr>
            <p:ph type="sldNum" sz="quarter" idx="12"/>
          </p:nvPr>
        </p:nvSpPr>
        <p:spPr/>
        <p:txBody>
          <a:bodyPr/>
          <a:lstStyle/>
          <a:p>
            <a:fld id="{2D1946D2-7DFA-42FC-AA42-F71EB7FB2BDB}" type="slidenum">
              <a:rPr lang="en-MY" smtClean="0"/>
              <a:t>19</a:t>
            </a:fld>
            <a:endParaRPr lang="en-MY"/>
          </a:p>
        </p:txBody>
      </p:sp>
    </p:spTree>
    <p:extLst>
      <p:ext uri="{BB962C8B-B14F-4D97-AF65-F5344CB8AC3E}">
        <p14:creationId xmlns:p14="http://schemas.microsoft.com/office/powerpoint/2010/main" val="4160091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0758-561E-4921-A524-D66382F9ADE9}"/>
              </a:ext>
            </a:extLst>
          </p:cNvPr>
          <p:cNvSpPr>
            <a:spLocks noGrp="1"/>
          </p:cNvSpPr>
          <p:nvPr>
            <p:ph type="title"/>
          </p:nvPr>
        </p:nvSpPr>
        <p:spPr/>
        <p:txBody>
          <a:bodyPr>
            <a:normAutofit/>
          </a:bodyPr>
          <a:lstStyle/>
          <a:p>
            <a:r>
              <a:rPr lang="en-US" sz="4000" dirty="0"/>
              <a:t>Fix-Inducing Transactions are Large</a:t>
            </a:r>
            <a:endParaRPr lang="en-MY" sz="4000" dirty="0"/>
          </a:p>
        </p:txBody>
      </p:sp>
      <p:pic>
        <p:nvPicPr>
          <p:cNvPr id="9" name="Content Placeholder 8">
            <a:extLst>
              <a:ext uri="{FF2B5EF4-FFF2-40B4-BE49-F238E27FC236}">
                <a16:creationId xmlns:a16="http://schemas.microsoft.com/office/drawing/2014/main" id="{49466FB5-47C2-47A9-8D99-2E5CCA4057D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4083" y="1877452"/>
            <a:ext cx="3657917" cy="1371719"/>
          </a:xfrm>
        </p:spPr>
      </p:pic>
      <p:pic>
        <p:nvPicPr>
          <p:cNvPr id="11" name="Picture 10">
            <a:extLst>
              <a:ext uri="{FF2B5EF4-FFF2-40B4-BE49-F238E27FC236}">
                <a16:creationId xmlns:a16="http://schemas.microsoft.com/office/drawing/2014/main" id="{40B998CA-C3A2-48E8-8374-14BF17AF76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8267" y="1865890"/>
            <a:ext cx="3657917" cy="1438420"/>
          </a:xfrm>
          <a:prstGeom prst="rect">
            <a:avLst/>
          </a:prstGeom>
        </p:spPr>
      </p:pic>
      <p:sp>
        <p:nvSpPr>
          <p:cNvPr id="3" name="TextBox 2">
            <a:extLst>
              <a:ext uri="{FF2B5EF4-FFF2-40B4-BE49-F238E27FC236}">
                <a16:creationId xmlns:a16="http://schemas.microsoft.com/office/drawing/2014/main" id="{69928E61-2F3A-4FFF-9642-6DF54FA7C5D6}"/>
              </a:ext>
            </a:extLst>
          </p:cNvPr>
          <p:cNvSpPr txBox="1"/>
          <p:nvPr/>
        </p:nvSpPr>
        <p:spPr>
          <a:xfrm>
            <a:off x="628650" y="3974938"/>
            <a:ext cx="7886700" cy="2031325"/>
          </a:xfrm>
          <a:prstGeom prst="rect">
            <a:avLst/>
          </a:prstGeom>
          <a:noFill/>
        </p:spPr>
        <p:txBody>
          <a:bodyPr wrap="square" rtlCol="0">
            <a:spAutoFit/>
          </a:bodyPr>
          <a:lstStyle/>
          <a:p>
            <a:pPr marL="285750" indent="-285750">
              <a:buFont typeface="Arial" panose="020B0604020202020204" pitchFamily="34" charset="0"/>
              <a:buChar char="•"/>
            </a:pPr>
            <a:r>
              <a:rPr lang="en-US" dirty="0"/>
              <a:t>examined if the span of the transaction correlates with the fact that the transaction is fix-inducing</a:t>
            </a:r>
          </a:p>
          <a:p>
            <a:pPr marL="285750" indent="-285750">
              <a:buFont typeface="Arial" panose="020B0604020202020204" pitchFamily="34" charset="0"/>
              <a:buChar char="•"/>
            </a:pPr>
            <a:r>
              <a:rPr lang="en-US" dirty="0"/>
              <a:t>The transactions are split into four classes, depending on whether the transaction is a fix, fix-inducing, both, or none </a:t>
            </a:r>
          </a:p>
          <a:p>
            <a:pPr marL="285750" indent="-285750">
              <a:buFont typeface="Arial" panose="020B0604020202020204" pitchFamily="34" charset="0"/>
              <a:buChar char="•"/>
            </a:pPr>
            <a:r>
              <a:rPr lang="en-US" dirty="0"/>
              <a:t>Table 3: fix-inducing transactions are roughly three times larger than non fix-inducing transactions</a:t>
            </a:r>
          </a:p>
          <a:p>
            <a:pPr marL="285750" indent="-285750">
              <a:buFont typeface="Arial" panose="020B0604020202020204" pitchFamily="34" charset="0"/>
              <a:buChar char="•"/>
            </a:pPr>
            <a:r>
              <a:rPr lang="en-US" dirty="0"/>
              <a:t>Table 4: MOZILLA which shows a similar trend</a:t>
            </a:r>
            <a:endParaRPr lang="en-MY" dirty="0"/>
          </a:p>
        </p:txBody>
      </p:sp>
      <p:sp>
        <p:nvSpPr>
          <p:cNvPr id="4" name="Slide Number Placeholder 3">
            <a:extLst>
              <a:ext uri="{FF2B5EF4-FFF2-40B4-BE49-F238E27FC236}">
                <a16:creationId xmlns:a16="http://schemas.microsoft.com/office/drawing/2014/main" id="{5AC50334-9B08-43DC-994F-87559FAD7DBA}"/>
              </a:ext>
            </a:extLst>
          </p:cNvPr>
          <p:cNvSpPr>
            <a:spLocks noGrp="1"/>
          </p:cNvSpPr>
          <p:nvPr>
            <p:ph type="sldNum" sz="quarter" idx="12"/>
          </p:nvPr>
        </p:nvSpPr>
        <p:spPr/>
        <p:txBody>
          <a:bodyPr/>
          <a:lstStyle/>
          <a:p>
            <a:fld id="{2D1946D2-7DFA-42FC-AA42-F71EB7FB2BDB}" type="slidenum">
              <a:rPr lang="en-MY" smtClean="0"/>
              <a:t>20</a:t>
            </a:fld>
            <a:endParaRPr lang="en-MY"/>
          </a:p>
        </p:txBody>
      </p:sp>
      <p:sp>
        <p:nvSpPr>
          <p:cNvPr id="7" name="Rectangle 6">
            <a:extLst>
              <a:ext uri="{FF2B5EF4-FFF2-40B4-BE49-F238E27FC236}">
                <a16:creationId xmlns:a16="http://schemas.microsoft.com/office/drawing/2014/main" id="{D86E6E42-4A07-425A-8618-FC1AE7CC15B2}"/>
              </a:ext>
            </a:extLst>
          </p:cNvPr>
          <p:cNvSpPr/>
          <p:nvPr/>
        </p:nvSpPr>
        <p:spPr>
          <a:xfrm>
            <a:off x="1751690" y="2526811"/>
            <a:ext cx="746183" cy="31675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8" name="Rectangle 7">
            <a:extLst>
              <a:ext uri="{FF2B5EF4-FFF2-40B4-BE49-F238E27FC236}">
                <a16:creationId xmlns:a16="http://schemas.microsoft.com/office/drawing/2014/main" id="{620FFBED-1F93-4915-BD46-87D70FA4479A}"/>
              </a:ext>
            </a:extLst>
          </p:cNvPr>
          <p:cNvSpPr/>
          <p:nvPr/>
        </p:nvSpPr>
        <p:spPr>
          <a:xfrm>
            <a:off x="2743041" y="2526811"/>
            <a:ext cx="746183" cy="31675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69C7F2E4-417D-4F60-98BC-783466A44CAB}"/>
              </a:ext>
            </a:extLst>
          </p:cNvPr>
          <p:cNvSpPr/>
          <p:nvPr/>
        </p:nvSpPr>
        <p:spPr>
          <a:xfrm>
            <a:off x="5517086" y="2516063"/>
            <a:ext cx="746183" cy="31675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12" name="Rectangle 11">
            <a:extLst>
              <a:ext uri="{FF2B5EF4-FFF2-40B4-BE49-F238E27FC236}">
                <a16:creationId xmlns:a16="http://schemas.microsoft.com/office/drawing/2014/main" id="{45BFF0CE-C734-452D-B8FA-C0CEA5A6309A}"/>
              </a:ext>
            </a:extLst>
          </p:cNvPr>
          <p:cNvSpPr/>
          <p:nvPr/>
        </p:nvSpPr>
        <p:spPr>
          <a:xfrm>
            <a:off x="6457950" y="2526811"/>
            <a:ext cx="746183" cy="316750"/>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22491670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B6916-0432-4569-8F9B-C4C0812F6128}"/>
              </a:ext>
            </a:extLst>
          </p:cNvPr>
          <p:cNvSpPr>
            <a:spLocks noGrp="1"/>
          </p:cNvSpPr>
          <p:nvPr>
            <p:ph type="title"/>
          </p:nvPr>
        </p:nvSpPr>
        <p:spPr>
          <a:xfrm>
            <a:off x="628650" y="309371"/>
            <a:ext cx="7886700" cy="619686"/>
          </a:xfrm>
        </p:spPr>
        <p:txBody>
          <a:bodyPr>
            <a:normAutofit fontScale="90000"/>
          </a:bodyPr>
          <a:lstStyle/>
          <a:p>
            <a:r>
              <a:rPr lang="en-MY" dirty="0"/>
              <a:t>Don’t Program on Fridays</a:t>
            </a:r>
          </a:p>
        </p:txBody>
      </p:sp>
      <p:pic>
        <p:nvPicPr>
          <p:cNvPr id="5" name="Content Placeholder 4">
            <a:extLst>
              <a:ext uri="{FF2B5EF4-FFF2-40B4-BE49-F238E27FC236}">
                <a16:creationId xmlns:a16="http://schemas.microsoft.com/office/drawing/2014/main" id="{0817C4E0-1798-4520-9BE1-C787C6DFB1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122847"/>
            <a:ext cx="3711262" cy="2057578"/>
          </a:xfrm>
        </p:spPr>
      </p:pic>
      <p:pic>
        <p:nvPicPr>
          <p:cNvPr id="7" name="Picture 6">
            <a:extLst>
              <a:ext uri="{FF2B5EF4-FFF2-40B4-BE49-F238E27FC236}">
                <a16:creationId xmlns:a16="http://schemas.microsoft.com/office/drawing/2014/main" id="{76B85D45-7E34-4B4F-ADD2-52930E6CE4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1171420"/>
            <a:ext cx="3703641" cy="2118544"/>
          </a:xfrm>
          <a:prstGeom prst="rect">
            <a:avLst/>
          </a:prstGeom>
        </p:spPr>
      </p:pic>
      <p:sp>
        <p:nvSpPr>
          <p:cNvPr id="3" name="TextBox 2">
            <a:extLst>
              <a:ext uri="{FF2B5EF4-FFF2-40B4-BE49-F238E27FC236}">
                <a16:creationId xmlns:a16="http://schemas.microsoft.com/office/drawing/2014/main" id="{E3D0CAC0-3A6B-4BC0-A022-909E3DA26DDF}"/>
              </a:ext>
            </a:extLst>
          </p:cNvPr>
          <p:cNvSpPr txBox="1"/>
          <p:nvPr/>
        </p:nvSpPr>
        <p:spPr>
          <a:xfrm>
            <a:off x="628650" y="3289964"/>
            <a:ext cx="8351879" cy="3539430"/>
          </a:xfrm>
          <a:prstGeom prst="rect">
            <a:avLst/>
          </a:prstGeom>
          <a:noFill/>
        </p:spPr>
        <p:txBody>
          <a:bodyPr wrap="square" rtlCol="0">
            <a:spAutoFit/>
          </a:bodyPr>
          <a:lstStyle/>
          <a:p>
            <a:pPr marL="171450" indent="-171450">
              <a:buFont typeface="Arial" panose="020B0604020202020204" pitchFamily="34" charset="0"/>
              <a:buChar char="•"/>
            </a:pPr>
            <a:r>
              <a:rPr lang="en-US" sz="1400" dirty="0"/>
              <a:t>broke down changes by the day of the week when they were applied</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dirty="0"/>
              <a:t>P(fix) - fixes were done</a:t>
            </a:r>
          </a:p>
          <a:p>
            <a:pPr marL="628650" lvl="1" indent="-171450">
              <a:buFont typeface="Arial" panose="020B0604020202020204" pitchFamily="34" charset="0"/>
              <a:buChar char="•"/>
            </a:pPr>
            <a:r>
              <a:rPr lang="en-US" sz="1400" dirty="0"/>
              <a:t>ECLIPSE: Friday</a:t>
            </a:r>
          </a:p>
          <a:p>
            <a:pPr marL="628650" lvl="1" indent="-171450">
              <a:buFont typeface="Arial" panose="020B0604020202020204" pitchFamily="34" charset="0"/>
              <a:buChar char="•"/>
            </a:pPr>
            <a:r>
              <a:rPr lang="en-US" sz="1400" dirty="0"/>
              <a:t>MOZILLA: Sunday</a:t>
            </a:r>
          </a:p>
          <a:p>
            <a:endParaRPr lang="en-US" sz="1400" dirty="0"/>
          </a:p>
          <a:p>
            <a:pPr marL="171450" indent="-171450">
              <a:buFont typeface="Arial" panose="020B0604020202020204" pitchFamily="34" charset="0"/>
              <a:buChar char="•"/>
            </a:pPr>
            <a:r>
              <a:rPr lang="en-US" sz="1400" dirty="0"/>
              <a:t>The risk that a fix will be later undone is highest for </a:t>
            </a:r>
          </a:p>
          <a:p>
            <a:pPr marL="628650" lvl="1" indent="-171450">
              <a:buFont typeface="Arial" panose="020B0604020202020204" pitchFamily="34" charset="0"/>
              <a:buChar char="•"/>
            </a:pPr>
            <a:r>
              <a:rPr lang="en-US" sz="1400" dirty="0"/>
              <a:t>ECLIPSE: Saturday</a:t>
            </a:r>
          </a:p>
          <a:p>
            <a:pPr marL="628650" lvl="1" indent="-171450">
              <a:buFont typeface="Arial" panose="020B0604020202020204" pitchFamily="34" charset="0"/>
              <a:buChar char="•"/>
            </a:pPr>
            <a:r>
              <a:rPr lang="en-US" sz="1400" dirty="0"/>
              <a:t>MOZILLA: Friday</a:t>
            </a:r>
          </a:p>
          <a:p>
            <a:endParaRPr lang="en-US" sz="1400" dirty="0"/>
          </a:p>
          <a:p>
            <a:pPr marL="171450" indent="-171450">
              <a:buFont typeface="Arial" panose="020B0604020202020204" pitchFamily="34" charset="0"/>
              <a:buChar char="•"/>
            </a:pPr>
            <a:r>
              <a:rPr lang="en-US" sz="1400" dirty="0"/>
              <a:t>P(bug | fix) – fix that has bug</a:t>
            </a:r>
            <a:endParaRPr lang="en-MY" sz="1400" dirty="0"/>
          </a:p>
          <a:p>
            <a:pPr marL="628650" lvl="1" indent="-171450">
              <a:buFont typeface="Arial" panose="020B0604020202020204" pitchFamily="34" charset="0"/>
              <a:buChar char="•"/>
            </a:pPr>
            <a:r>
              <a:rPr lang="en-MY" sz="1400" dirty="0"/>
              <a:t>ECLIPSE:</a:t>
            </a:r>
            <a:r>
              <a:rPr lang="en-US" sz="1400" dirty="0"/>
              <a:t> a fix-inducing change is almost three times higher for fixes</a:t>
            </a:r>
            <a:endParaRPr lang="en-MY" sz="1400" dirty="0"/>
          </a:p>
          <a:p>
            <a:pPr marL="628650" lvl="1" indent="-171450">
              <a:buFont typeface="Arial" panose="020B0604020202020204" pitchFamily="34" charset="0"/>
              <a:buChar char="•"/>
            </a:pPr>
            <a:r>
              <a:rPr lang="en-MY" sz="1400" dirty="0"/>
              <a:t>MOZILLA: does not hold the same result</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r>
              <a:rPr lang="en-US" sz="1400" dirty="0"/>
              <a:t>P(bug |¬fix) – change that has bug</a:t>
            </a:r>
          </a:p>
          <a:p>
            <a:pPr marL="171450" indent="-171450">
              <a:buFont typeface="Arial" panose="020B0604020202020204" pitchFamily="34" charset="0"/>
              <a:buChar char="•"/>
            </a:pPr>
            <a:endParaRPr lang="en-US" sz="1400" dirty="0"/>
          </a:p>
        </p:txBody>
      </p:sp>
      <p:sp>
        <p:nvSpPr>
          <p:cNvPr id="4" name="Slide Number Placeholder 3">
            <a:extLst>
              <a:ext uri="{FF2B5EF4-FFF2-40B4-BE49-F238E27FC236}">
                <a16:creationId xmlns:a16="http://schemas.microsoft.com/office/drawing/2014/main" id="{FEEF3844-9DB2-4133-A10B-17DC9B83AC6B}"/>
              </a:ext>
            </a:extLst>
          </p:cNvPr>
          <p:cNvSpPr>
            <a:spLocks noGrp="1"/>
          </p:cNvSpPr>
          <p:nvPr>
            <p:ph type="sldNum" sz="quarter" idx="12"/>
          </p:nvPr>
        </p:nvSpPr>
        <p:spPr/>
        <p:txBody>
          <a:bodyPr/>
          <a:lstStyle/>
          <a:p>
            <a:fld id="{2D1946D2-7DFA-42FC-AA42-F71EB7FB2BDB}" type="slidenum">
              <a:rPr lang="en-MY" smtClean="0"/>
              <a:t>21</a:t>
            </a:fld>
            <a:endParaRPr lang="en-MY"/>
          </a:p>
        </p:txBody>
      </p:sp>
      <p:sp>
        <p:nvSpPr>
          <p:cNvPr id="8" name="Rectangle 7">
            <a:extLst>
              <a:ext uri="{FF2B5EF4-FFF2-40B4-BE49-F238E27FC236}">
                <a16:creationId xmlns:a16="http://schemas.microsoft.com/office/drawing/2014/main" id="{79C2B7C7-C42B-42FD-9742-578A2D0CDB1D}"/>
              </a:ext>
            </a:extLst>
          </p:cNvPr>
          <p:cNvSpPr/>
          <p:nvPr/>
        </p:nvSpPr>
        <p:spPr>
          <a:xfrm>
            <a:off x="770383" y="1662263"/>
            <a:ext cx="3210602" cy="18883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9" name="Rectangle 8">
            <a:extLst>
              <a:ext uri="{FF2B5EF4-FFF2-40B4-BE49-F238E27FC236}">
                <a16:creationId xmlns:a16="http://schemas.microsoft.com/office/drawing/2014/main" id="{5E4BC925-221A-421A-A5E7-A37C3B59C8EE}"/>
              </a:ext>
            </a:extLst>
          </p:cNvPr>
          <p:cNvSpPr/>
          <p:nvPr/>
        </p:nvSpPr>
        <p:spPr>
          <a:xfrm>
            <a:off x="4651007" y="1692727"/>
            <a:ext cx="3177149" cy="15837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10" name="Rectangle 9">
            <a:extLst>
              <a:ext uri="{FF2B5EF4-FFF2-40B4-BE49-F238E27FC236}">
                <a16:creationId xmlns:a16="http://schemas.microsoft.com/office/drawing/2014/main" id="{CA3522DD-5FB8-4492-BBD6-B9C706656737}"/>
              </a:ext>
            </a:extLst>
          </p:cNvPr>
          <p:cNvSpPr/>
          <p:nvPr/>
        </p:nvSpPr>
        <p:spPr>
          <a:xfrm>
            <a:off x="4651007" y="2367919"/>
            <a:ext cx="3177149" cy="15837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
        <p:nvSpPr>
          <p:cNvPr id="11" name="Rectangle 10">
            <a:extLst>
              <a:ext uri="{FF2B5EF4-FFF2-40B4-BE49-F238E27FC236}">
                <a16:creationId xmlns:a16="http://schemas.microsoft.com/office/drawing/2014/main" id="{80B84973-937A-4C56-85C9-EACBB0EA88C1}"/>
              </a:ext>
            </a:extLst>
          </p:cNvPr>
          <p:cNvSpPr/>
          <p:nvPr/>
        </p:nvSpPr>
        <p:spPr>
          <a:xfrm>
            <a:off x="770383" y="2352217"/>
            <a:ext cx="3177149" cy="158375"/>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1249148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12D1F-C06A-4C6E-8E9B-795A58C172DB}"/>
              </a:ext>
            </a:extLst>
          </p:cNvPr>
          <p:cNvSpPr>
            <a:spLocks noGrp="1"/>
          </p:cNvSpPr>
          <p:nvPr>
            <p:ph type="title"/>
          </p:nvPr>
        </p:nvSpPr>
        <p:spPr/>
        <p:txBody>
          <a:bodyPr/>
          <a:lstStyle/>
          <a:p>
            <a:r>
              <a:rPr lang="en-MY"/>
              <a:t>CONCLUSION</a:t>
            </a:r>
          </a:p>
        </p:txBody>
      </p:sp>
      <p:sp>
        <p:nvSpPr>
          <p:cNvPr id="3" name="Content Placeholder 2">
            <a:extLst>
              <a:ext uri="{FF2B5EF4-FFF2-40B4-BE49-F238E27FC236}">
                <a16:creationId xmlns:a16="http://schemas.microsoft.com/office/drawing/2014/main" id="{4BCC2B26-5EE9-4869-9CA6-526B5A3DC993}"/>
              </a:ext>
            </a:extLst>
          </p:cNvPr>
          <p:cNvSpPr>
            <a:spLocks noGrp="1"/>
          </p:cNvSpPr>
          <p:nvPr>
            <p:ph idx="1"/>
          </p:nvPr>
        </p:nvSpPr>
        <p:spPr/>
        <p:txBody>
          <a:bodyPr>
            <a:normAutofit fontScale="92500" lnSpcReduction="10000"/>
          </a:bodyPr>
          <a:lstStyle/>
          <a:p>
            <a:r>
              <a:rPr lang="en-US" dirty="0"/>
              <a:t>As soon as a project has a bug database as well as a version archive, we can link the two to identify those changes that caused a problem. </a:t>
            </a:r>
          </a:p>
          <a:p>
            <a:r>
              <a:rPr lang="en-US" dirty="0"/>
              <a:t>Such fix-inducing changes have a wide range of applications.(can be used for many other usages)</a:t>
            </a:r>
          </a:p>
          <a:p>
            <a:r>
              <a:rPr lang="en-US" dirty="0"/>
              <a:t>In this paper, we examined the properties of fix-inducing changes in the ECLIPSE and MOZILLA projects and found, among others, that </a:t>
            </a:r>
          </a:p>
          <a:p>
            <a:pPr lvl="1"/>
            <a:r>
              <a:rPr lang="en-US" dirty="0"/>
              <a:t>the larger a change, the more likely it is to induce a fix; </a:t>
            </a:r>
          </a:p>
          <a:p>
            <a:r>
              <a:rPr lang="en-US" dirty="0"/>
              <a:t>We also found that in the ECLIPSE project, fixes are three times as likely to induce a later change</a:t>
            </a:r>
            <a:endParaRPr lang="en-MY" dirty="0"/>
          </a:p>
        </p:txBody>
      </p:sp>
      <p:sp>
        <p:nvSpPr>
          <p:cNvPr id="4" name="Slide Number Placeholder 3">
            <a:extLst>
              <a:ext uri="{FF2B5EF4-FFF2-40B4-BE49-F238E27FC236}">
                <a16:creationId xmlns:a16="http://schemas.microsoft.com/office/drawing/2014/main" id="{4AE9AFA5-1B13-44B8-B226-79645C4580E1}"/>
              </a:ext>
            </a:extLst>
          </p:cNvPr>
          <p:cNvSpPr>
            <a:spLocks noGrp="1"/>
          </p:cNvSpPr>
          <p:nvPr>
            <p:ph type="sldNum" sz="quarter" idx="12"/>
          </p:nvPr>
        </p:nvSpPr>
        <p:spPr/>
        <p:txBody>
          <a:bodyPr/>
          <a:lstStyle/>
          <a:p>
            <a:fld id="{2D1946D2-7DFA-42FC-AA42-F71EB7FB2BDB}" type="slidenum">
              <a:rPr lang="en-MY" smtClean="0"/>
              <a:t>22</a:t>
            </a:fld>
            <a:endParaRPr lang="en-MY"/>
          </a:p>
        </p:txBody>
      </p:sp>
    </p:spTree>
    <p:extLst>
      <p:ext uri="{BB962C8B-B14F-4D97-AF65-F5344CB8AC3E}">
        <p14:creationId xmlns:p14="http://schemas.microsoft.com/office/powerpoint/2010/main" val="324447485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1013</TotalTime>
  <Words>2775</Words>
  <Application>Microsoft Office PowerPoint</Application>
  <PresentationFormat>On-screen Show (4:3)</PresentationFormat>
  <Paragraphs>328</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Cambria Math</vt:lpstr>
      <vt:lpstr>Rockwell</vt:lpstr>
      <vt:lpstr>Office Theme</vt:lpstr>
      <vt:lpstr>When Do Changes Induce Fixes?</vt:lpstr>
      <vt:lpstr>AIM</vt:lpstr>
      <vt:lpstr>BACKGROUND</vt:lpstr>
      <vt:lpstr>WHAT IS FIX INDUCING?</vt:lpstr>
      <vt:lpstr>What can one do with fix-inducing changes? </vt:lpstr>
      <vt:lpstr>METHOD</vt:lpstr>
      <vt:lpstr>How to extract data from version and bug archives</vt:lpstr>
      <vt:lpstr>CVS archive</vt:lpstr>
      <vt:lpstr>BUGZILLA</vt:lpstr>
      <vt:lpstr>Link bug reports to changes</vt:lpstr>
      <vt:lpstr>IDENTIFYING FIXES</vt:lpstr>
      <vt:lpstr>SYNTACTIC ANALYSIS</vt:lpstr>
      <vt:lpstr>EXAMPLE</vt:lpstr>
      <vt:lpstr>SEMANTIC ANALYSIS</vt:lpstr>
      <vt:lpstr>EXAMPLE</vt:lpstr>
      <vt:lpstr>ANALYSIS RESULT</vt:lpstr>
      <vt:lpstr>How to identify and locate fix-inducing changes</vt:lpstr>
      <vt:lpstr>MAIN RESULT</vt:lpstr>
      <vt:lpstr>RESULT</vt:lpstr>
      <vt:lpstr>Fix-Inducing Transactions are Large</vt:lpstr>
      <vt:lpstr>Don’t Program on Fridays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Do Changes Induce Fixes?</dc:title>
  <dc:creator>NUR ATHIRAH RAMLI</dc:creator>
  <cp:lastModifiedBy>NUR ATHIRAH RAMLI</cp:lastModifiedBy>
  <cp:revision>41</cp:revision>
  <dcterms:created xsi:type="dcterms:W3CDTF">2019-11-19T12:53:41Z</dcterms:created>
  <dcterms:modified xsi:type="dcterms:W3CDTF">2019-11-21T05:58:43Z</dcterms:modified>
</cp:coreProperties>
</file>