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4" r:id="rId6"/>
    <p:sldId id="260" r:id="rId7"/>
    <p:sldId id="261" r:id="rId8"/>
    <p:sldId id="262" r:id="rId9"/>
    <p:sldId id="263" r:id="rId10"/>
    <p:sldId id="269" r:id="rId11"/>
    <p:sldId id="266" r:id="rId12"/>
    <p:sldId id="267" r:id="rId13"/>
    <p:sldId id="270" r:id="rId14"/>
    <p:sldId id="268" r:id="rId15"/>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62" d="100"/>
          <a:sy n="162" d="100"/>
        </p:scale>
        <p:origin x="-148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3C14AE-152C-C24A-9402-C048D8537017}" type="datetimeFigureOut">
              <a:rPr kumimoji="1" lang="ja-JP" altLang="en-US" smtClean="0"/>
              <a:t>15/05/19</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4817DF-E9EA-B64A-AF55-C115FD633E0F}" type="slidenum">
              <a:rPr kumimoji="1" lang="ja-JP" altLang="en-US" smtClean="0"/>
              <a:t>‹#›</a:t>
            </a:fld>
            <a:endParaRPr kumimoji="1" lang="ja-JP" altLang="en-US"/>
          </a:p>
        </p:txBody>
      </p:sp>
    </p:spTree>
    <p:extLst>
      <p:ext uri="{BB962C8B-B14F-4D97-AF65-F5344CB8AC3E}">
        <p14:creationId xmlns:p14="http://schemas.microsoft.com/office/powerpoint/2010/main" val="3747929562"/>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kumimoji="1" lang="ja-JP" altLang="en-US" smtClean="0"/>
              <a:t>3</a:t>
            </a:fld>
            <a:endParaRPr kumimoji="1" lang="ja-JP" altLang="en-US"/>
          </a:p>
        </p:txBody>
      </p:sp>
    </p:spTree>
    <p:extLst>
      <p:ext uri="{BB962C8B-B14F-4D97-AF65-F5344CB8AC3E}">
        <p14:creationId xmlns:p14="http://schemas.microsoft.com/office/powerpoint/2010/main" val="2808386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kumimoji="1" lang="ja-JP" altLang="en-US" smtClean="0"/>
              <a:t>6</a:t>
            </a:fld>
            <a:endParaRPr kumimoji="1" lang="ja-JP" altLang="en-US"/>
          </a:p>
        </p:txBody>
      </p:sp>
    </p:spTree>
    <p:extLst>
      <p:ext uri="{BB962C8B-B14F-4D97-AF65-F5344CB8AC3E}">
        <p14:creationId xmlns:p14="http://schemas.microsoft.com/office/powerpoint/2010/main" val="447952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kumimoji="1" lang="ja-JP" altLang="en-US" smtClean="0"/>
              <a:t>7</a:t>
            </a:fld>
            <a:endParaRPr kumimoji="1" lang="ja-JP" altLang="en-US"/>
          </a:p>
        </p:txBody>
      </p:sp>
    </p:spTree>
    <p:extLst>
      <p:ext uri="{BB962C8B-B14F-4D97-AF65-F5344CB8AC3E}">
        <p14:creationId xmlns:p14="http://schemas.microsoft.com/office/powerpoint/2010/main" val="4002756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2945130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4205719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2558721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833929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3849235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3557945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1958742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3099299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1160384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3687793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80A1C2D-B396-4A46-A6F5-715F3E9F51DE}" type="datetimeFigureOut">
              <a:rPr kumimoji="1" lang="ja-JP" altLang="en-US" smtClean="0"/>
              <a:t>15/05/19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37662519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A1C2D-B396-4A46-A6F5-715F3E9F51DE}" type="datetimeFigureOut">
              <a:rPr kumimoji="1" lang="ja-JP" altLang="en-US" smtClean="0"/>
              <a:t>15/05/19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64F077-F717-1348-95EF-D9057E042EA5}" type="slidenum">
              <a:rPr kumimoji="1" lang="ja-JP" altLang="en-US" smtClean="0"/>
              <a:t>‹#›</a:t>
            </a:fld>
            <a:endParaRPr kumimoji="1" lang="ja-JP" altLang="en-US"/>
          </a:p>
        </p:txBody>
      </p:sp>
    </p:spTree>
    <p:extLst>
      <p:ext uri="{BB962C8B-B14F-4D97-AF65-F5344CB8AC3E}">
        <p14:creationId xmlns:p14="http://schemas.microsoft.com/office/powerpoint/2010/main" val="1930076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研究発表</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東　裕之輔</a:t>
            </a:r>
            <a:endParaRPr kumimoji="1" lang="ja-JP" altLang="en-US" dirty="0"/>
          </a:p>
        </p:txBody>
      </p:sp>
    </p:spTree>
    <p:extLst>
      <p:ext uri="{BB962C8B-B14F-4D97-AF65-F5344CB8AC3E}">
        <p14:creationId xmlns:p14="http://schemas.microsoft.com/office/powerpoint/2010/main" val="262912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近年のソフトウェア開発では，コスト削減のためソフトウェアの再利用が行われている</a:t>
            </a:r>
            <a:endParaRPr lang="en-US" altLang="ja-JP" dirty="0"/>
          </a:p>
          <a:p>
            <a:endParaRPr lang="en-US" altLang="ja-JP" dirty="0" smtClean="0"/>
          </a:p>
          <a:p>
            <a:r>
              <a:rPr lang="ja-JP" altLang="en-US" dirty="0"/>
              <a:t>ソフトウェアを再利用するには</a:t>
            </a:r>
            <a:r>
              <a:rPr lang="ja-JP" altLang="en-US" dirty="0" smtClean="0"/>
              <a:t>，ソフトウェアライセンス</a:t>
            </a:r>
            <a:r>
              <a:rPr lang="ja-JP" altLang="en-US" dirty="0"/>
              <a:t>を遵守</a:t>
            </a:r>
            <a:r>
              <a:rPr lang="ja-JP" altLang="en-US" dirty="0" smtClean="0"/>
              <a:t>しなければならない</a:t>
            </a:r>
            <a:endParaRPr lang="en-US" altLang="ja-JP" dirty="0" smtClean="0"/>
          </a:p>
          <a:p>
            <a:endParaRPr lang="en-US" altLang="ja-JP" dirty="0"/>
          </a:p>
          <a:p>
            <a:r>
              <a:rPr lang="ja-JP" altLang="en-US" dirty="0"/>
              <a:t>ライセンスを正確に把握せずにソフトウェアの再利用を行うと，ライセンス違反に</a:t>
            </a:r>
            <a:r>
              <a:rPr lang="ja-JP" altLang="en-US" dirty="0" smtClean="0"/>
              <a:t>なり，訴訟問題に発展する恐れがある</a:t>
            </a:r>
            <a:endParaRPr lang="en-US" altLang="ja-JP" dirty="0"/>
          </a:p>
        </p:txBody>
      </p:sp>
    </p:spTree>
    <p:extLst>
      <p:ext uri="{BB962C8B-B14F-4D97-AF65-F5344CB8AC3E}">
        <p14:creationId xmlns:p14="http://schemas.microsoft.com/office/powerpoint/2010/main" val="32241845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オープンソースソフトウェアライセンス</a:t>
            </a:r>
            <a:endParaRPr kumimoji="1" lang="ja-JP" altLang="en-US" dirty="0"/>
          </a:p>
        </p:txBody>
      </p:sp>
      <p:sp>
        <p:nvSpPr>
          <p:cNvPr id="3" name="コンテンツ プレースホルダー 2"/>
          <p:cNvSpPr>
            <a:spLocks noGrp="1"/>
          </p:cNvSpPr>
          <p:nvPr>
            <p:ph idx="1"/>
          </p:nvPr>
        </p:nvSpPr>
        <p:spPr>
          <a:xfrm>
            <a:off x="457200" y="1417638"/>
            <a:ext cx="8229600" cy="5359016"/>
          </a:xfrm>
        </p:spPr>
        <p:txBody>
          <a:bodyPr>
            <a:normAutofit lnSpcReduction="10000"/>
          </a:bodyPr>
          <a:lstStyle/>
          <a:p>
            <a:pPr marL="400050" indent="-457200"/>
            <a:r>
              <a:rPr lang="ja-JP" altLang="en-US" dirty="0" smtClean="0">
                <a:solidFill>
                  <a:srgbClr val="FF0000"/>
                </a:solidFill>
              </a:rPr>
              <a:t>主にソースコードのコメントアウト部分で記述</a:t>
            </a:r>
            <a:endParaRPr lang="en-US" altLang="ja-JP" dirty="0" smtClean="0">
              <a:solidFill>
                <a:srgbClr val="FF0000"/>
              </a:solidFill>
            </a:endParaRPr>
          </a:p>
          <a:p>
            <a:pPr marL="800100" lvl="1" indent="-457200"/>
            <a:r>
              <a:rPr lang="ja-JP" altLang="en-US" dirty="0" smtClean="0"/>
              <a:t>様々な種類が存在する</a:t>
            </a:r>
            <a:endParaRPr lang="en-US" altLang="ja-JP" dirty="0" smtClean="0"/>
          </a:p>
          <a:p>
            <a:pPr marL="800100" lvl="1" indent="-457200"/>
            <a:r>
              <a:rPr lang="ja-JP" altLang="ja-JP" dirty="0" smtClean="0"/>
              <a:t>B</a:t>
            </a:r>
            <a:r>
              <a:rPr lang="en-US" altLang="ja-JP" dirty="0" smtClean="0"/>
              <a:t>lack Duck</a:t>
            </a:r>
            <a:r>
              <a:rPr lang="ja-JP" altLang="en-US" dirty="0" smtClean="0"/>
              <a:t>社のナレッジベースには</a:t>
            </a:r>
            <a:r>
              <a:rPr lang="en-US" altLang="ja-JP" dirty="0" smtClean="0"/>
              <a:t>2050</a:t>
            </a:r>
            <a:r>
              <a:rPr lang="ja-JP" altLang="en-US" dirty="0" smtClean="0"/>
              <a:t>種類</a:t>
            </a:r>
            <a:endParaRPr lang="en-US" altLang="ja-JP" dirty="0"/>
          </a:p>
          <a:p>
            <a:pPr marL="800100" lvl="1" indent="-457200"/>
            <a:endParaRPr lang="en-US" altLang="ja-JP" dirty="0" smtClean="0"/>
          </a:p>
          <a:p>
            <a:pPr marL="800100" lvl="1" indent="-457200"/>
            <a:endParaRPr lang="en-US" altLang="ja-JP" dirty="0"/>
          </a:p>
          <a:p>
            <a:pPr marL="800100" lvl="1" indent="-457200"/>
            <a:endParaRPr lang="en-US" altLang="ja-JP" dirty="0" smtClean="0"/>
          </a:p>
          <a:p>
            <a:pPr marL="800100" lvl="1" indent="-457200"/>
            <a:endParaRPr lang="en-US" altLang="ja-JP" dirty="0"/>
          </a:p>
          <a:p>
            <a:pPr marL="800100" lvl="1" indent="-457200"/>
            <a:endParaRPr lang="en-US" altLang="ja-JP" dirty="0" smtClean="0"/>
          </a:p>
          <a:p>
            <a:pPr marL="800100" lvl="1" indent="-457200"/>
            <a:endParaRPr lang="en-US" altLang="ja-JP" dirty="0" smtClean="0">
              <a:solidFill>
                <a:srgbClr val="FF0000"/>
              </a:solidFill>
            </a:endParaRPr>
          </a:p>
          <a:p>
            <a:pPr marL="800100" lvl="1" indent="-457200"/>
            <a:r>
              <a:rPr lang="ja-JP" altLang="en-US" dirty="0" smtClean="0">
                <a:solidFill>
                  <a:srgbClr val="FF0000"/>
                </a:solidFill>
              </a:rPr>
              <a:t>ソフトウェアライセンス</a:t>
            </a:r>
            <a:r>
              <a:rPr lang="ja-JP" altLang="en-US" dirty="0" smtClean="0">
                <a:solidFill>
                  <a:srgbClr val="FF0000"/>
                </a:solidFill>
              </a:rPr>
              <a:t>を</a:t>
            </a:r>
            <a:r>
              <a:rPr lang="ja-JP" altLang="en-US" dirty="0" smtClean="0">
                <a:solidFill>
                  <a:srgbClr val="FF0000"/>
                </a:solidFill>
              </a:rPr>
              <a:t>得るとは</a:t>
            </a:r>
            <a:r>
              <a:rPr lang="ja-JP" altLang="en-US" dirty="0" smtClean="0">
                <a:solidFill>
                  <a:srgbClr val="FF0000"/>
                </a:solidFill>
              </a:rPr>
              <a:t>，</a:t>
            </a:r>
            <a:r>
              <a:rPr lang="ja-JP" altLang="en-US" dirty="0" smtClean="0">
                <a:solidFill>
                  <a:srgbClr val="FF0000"/>
                </a:solidFill>
              </a:rPr>
              <a:t>すべてのソースコード</a:t>
            </a:r>
            <a:r>
              <a:rPr lang="ja-JP" altLang="en-US" dirty="0" smtClean="0">
                <a:solidFill>
                  <a:srgbClr val="FF0000"/>
                </a:solidFill>
              </a:rPr>
              <a:t>の</a:t>
            </a:r>
            <a:r>
              <a:rPr lang="ja-JP" altLang="en-US" dirty="0" smtClean="0">
                <a:solidFill>
                  <a:srgbClr val="FF0000"/>
                </a:solidFill>
              </a:rPr>
              <a:t>利用条件</a:t>
            </a:r>
            <a:r>
              <a:rPr lang="ja-JP" altLang="en-US" dirty="0" smtClean="0">
                <a:solidFill>
                  <a:srgbClr val="FF0000"/>
                </a:solidFill>
              </a:rPr>
              <a:t>を</a:t>
            </a:r>
            <a:r>
              <a:rPr lang="ja-JP" altLang="en-US" dirty="0" smtClean="0">
                <a:solidFill>
                  <a:srgbClr val="FF0000"/>
                </a:solidFill>
              </a:rPr>
              <a:t>満たす必要がある</a:t>
            </a:r>
            <a:endParaRPr lang="en-US" altLang="ja-JP" dirty="0" smtClean="0">
              <a:solidFill>
                <a:srgbClr val="FF0000"/>
              </a:solidFill>
            </a:endParaRPr>
          </a:p>
          <a:p>
            <a:pPr marL="400050" indent="-457200"/>
            <a:endParaRPr lang="en-US" altLang="ja-JP" dirty="0"/>
          </a:p>
          <a:p>
            <a:pPr marL="400050" indent="-457200"/>
            <a:endParaRPr lang="en-US" altLang="ja-JP" dirty="0" smtClean="0"/>
          </a:p>
          <a:p>
            <a:pPr marL="400050" indent="-457200"/>
            <a:endParaRPr lang="en-US" altLang="ja-JP" dirty="0"/>
          </a:p>
          <a:p>
            <a:pPr marL="0" indent="0">
              <a:buNone/>
            </a:pPr>
            <a:endParaRPr lang="en-US" altLang="ja-JP" dirty="0" smtClean="0"/>
          </a:p>
          <a:p>
            <a:pPr marL="400050" indent="-457200"/>
            <a:endParaRPr lang="en-US" altLang="ja-JP" dirty="0" smtClean="0"/>
          </a:p>
          <a:p>
            <a:pPr marL="800100" lvl="1" indent="-457200"/>
            <a:endParaRPr lang="en-US" altLang="ja-JP" dirty="0"/>
          </a:p>
          <a:p>
            <a:pPr marL="0" indent="0">
              <a:buNone/>
            </a:pPr>
            <a:endParaRPr kumimoji="1" lang="ja-JP" altLang="en-US" dirty="0"/>
          </a:p>
        </p:txBody>
      </p:sp>
      <p:sp>
        <p:nvSpPr>
          <p:cNvPr id="16" name="テキスト ボックス 15"/>
          <p:cNvSpPr txBox="1"/>
          <p:nvPr/>
        </p:nvSpPr>
        <p:spPr>
          <a:xfrm>
            <a:off x="-1625943" y="2540000"/>
            <a:ext cx="184666" cy="369332"/>
          </a:xfrm>
          <a:prstGeom prst="rect">
            <a:avLst/>
          </a:prstGeom>
          <a:noFill/>
        </p:spPr>
        <p:txBody>
          <a:bodyPr wrap="none" rtlCol="0">
            <a:spAutoFit/>
          </a:bodyPr>
          <a:lstStyle/>
          <a:p>
            <a:endParaRPr kumimoji="1" lang="ja-JP" altLang="en-US"/>
          </a:p>
        </p:txBody>
      </p:sp>
      <p:pic>
        <p:nvPicPr>
          <p:cNvPr id="23" name="図 22" descr="スクリーンショット 2015-02-20 22.15.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177" y="2787247"/>
            <a:ext cx="6486886" cy="2373251"/>
          </a:xfrm>
          <a:prstGeom prst="rect">
            <a:avLst/>
          </a:prstGeom>
        </p:spPr>
      </p:pic>
      <p:sp>
        <p:nvSpPr>
          <p:cNvPr id="24" name="テキスト ボックス 23"/>
          <p:cNvSpPr txBox="1"/>
          <p:nvPr/>
        </p:nvSpPr>
        <p:spPr>
          <a:xfrm>
            <a:off x="2930295" y="5164267"/>
            <a:ext cx="3811710" cy="400110"/>
          </a:xfrm>
          <a:prstGeom prst="rect">
            <a:avLst/>
          </a:prstGeom>
          <a:noFill/>
        </p:spPr>
        <p:txBody>
          <a:bodyPr wrap="none" rtlCol="0">
            <a:spAutoFit/>
          </a:bodyPr>
          <a:lstStyle/>
          <a:p>
            <a:r>
              <a:rPr lang="en-US" altLang="ja-JP" sz="2000" dirty="0" smtClean="0"/>
              <a:t>※BSD License</a:t>
            </a:r>
            <a:r>
              <a:rPr lang="ja-JP" altLang="en-US" sz="2000" dirty="0" smtClean="0"/>
              <a:t>のライセンス記述例</a:t>
            </a:r>
            <a:endParaRPr kumimoji="1" lang="ja-JP" altLang="en-US" sz="2000" dirty="0"/>
          </a:p>
        </p:txBody>
      </p:sp>
    </p:spTree>
    <p:extLst>
      <p:ext uri="{BB962C8B-B14F-4D97-AF65-F5344CB8AC3E}">
        <p14:creationId xmlns:p14="http://schemas.microsoft.com/office/powerpoint/2010/main" val="14857362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ライセンス特定ツール</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ja-JP" dirty="0" smtClean="0"/>
              <a:t>F</a:t>
            </a:r>
            <a:r>
              <a:rPr lang="en-US" altLang="ja-JP" dirty="0" err="1" smtClean="0"/>
              <a:t>ossology</a:t>
            </a:r>
            <a:r>
              <a:rPr lang="en-US" altLang="ja-JP" dirty="0" smtClean="0"/>
              <a:t> v1.2</a:t>
            </a:r>
          </a:p>
          <a:p>
            <a:pPr lvl="1"/>
            <a:r>
              <a:rPr lang="en-US" altLang="ja-JP" dirty="0" smtClean="0"/>
              <a:t>V1.1</a:t>
            </a:r>
            <a:r>
              <a:rPr lang="ja-JP" altLang="en-US" dirty="0" smtClean="0"/>
              <a:t>は</a:t>
            </a:r>
            <a:r>
              <a:rPr lang="en-US" altLang="ja-JP" dirty="0" smtClean="0"/>
              <a:t>B-SAM</a:t>
            </a:r>
            <a:r>
              <a:rPr lang="ja-JP" altLang="en-US" dirty="0" smtClean="0"/>
              <a:t>アルゴリズム</a:t>
            </a:r>
            <a:endParaRPr lang="en-US" altLang="ja-JP" dirty="0"/>
          </a:p>
          <a:p>
            <a:pPr lvl="1"/>
            <a:r>
              <a:rPr lang="en-US" altLang="ja-JP" dirty="0" smtClean="0"/>
              <a:t>v1.2</a:t>
            </a:r>
            <a:r>
              <a:rPr lang="ja-JP" altLang="en-US" dirty="0" smtClean="0"/>
              <a:t>からは正規表現を用いた特定手法に変更</a:t>
            </a:r>
            <a:endParaRPr lang="en-US" altLang="ja-JP" dirty="0" smtClean="0"/>
          </a:p>
          <a:p>
            <a:r>
              <a:rPr lang="en-US" altLang="ja-JP" dirty="0" err="1" smtClean="0"/>
              <a:t>Ninka</a:t>
            </a:r>
            <a:endParaRPr lang="en-US" altLang="ja-JP" dirty="0" smtClean="0"/>
          </a:p>
          <a:p>
            <a:pPr lvl="1"/>
            <a:r>
              <a:rPr kumimoji="1" lang="ja-JP" altLang="en-US" dirty="0" smtClean="0"/>
              <a:t>正規表現を用いて，既知のライセンス記述を</a:t>
            </a:r>
            <a:r>
              <a:rPr lang="ja-JP" altLang="en-US" dirty="0" smtClean="0"/>
              <a:t>文単位で</a:t>
            </a:r>
            <a:r>
              <a:rPr kumimoji="1" lang="ja-JP" altLang="en-US" dirty="0" smtClean="0"/>
              <a:t>特定する</a:t>
            </a:r>
            <a:endParaRPr kumimoji="1" lang="en-US" altLang="ja-JP" dirty="0" smtClean="0"/>
          </a:p>
          <a:p>
            <a:r>
              <a:rPr lang="ja-JP" altLang="ja-JP" dirty="0"/>
              <a:t>O</a:t>
            </a:r>
            <a:r>
              <a:rPr lang="en-US" altLang="ja-JP" dirty="0"/>
              <a:t>SLC</a:t>
            </a:r>
          </a:p>
          <a:p>
            <a:pPr lvl="1"/>
            <a:r>
              <a:rPr lang="ja-JP" altLang="en-US" dirty="0"/>
              <a:t>既知ライセンス記述を正規表現を用いて</a:t>
            </a:r>
            <a:r>
              <a:rPr lang="ja-JP" altLang="en-US" dirty="0" smtClean="0"/>
              <a:t>特定</a:t>
            </a:r>
            <a:endParaRPr lang="en-US" altLang="ja-JP" dirty="0"/>
          </a:p>
          <a:p>
            <a:pPr lvl="1"/>
            <a:endParaRPr kumimoji="1" lang="en-US" altLang="ja-JP" dirty="0" smtClean="0"/>
          </a:p>
        </p:txBody>
      </p:sp>
      <p:sp>
        <p:nvSpPr>
          <p:cNvPr id="4" name="正方形/長方形 3"/>
          <p:cNvSpPr/>
          <p:nvPr/>
        </p:nvSpPr>
        <p:spPr>
          <a:xfrm>
            <a:off x="1167456" y="5823768"/>
            <a:ext cx="7004733" cy="88511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400" dirty="0" smtClean="0"/>
              <a:t>主に</a:t>
            </a:r>
            <a:r>
              <a:rPr kumimoji="1" lang="ja-JP" altLang="en-US" sz="2400" dirty="0" smtClean="0"/>
              <a:t>ルールベース</a:t>
            </a:r>
            <a:r>
              <a:rPr kumimoji="1" lang="en-US" altLang="ja-JP" sz="2400" dirty="0" smtClean="0"/>
              <a:t>(</a:t>
            </a:r>
            <a:r>
              <a:rPr kumimoji="1" lang="ja-JP" altLang="en-US" sz="2400" dirty="0" smtClean="0"/>
              <a:t>正規表現</a:t>
            </a:r>
            <a:r>
              <a:rPr kumimoji="1" lang="en-US" altLang="ja-JP" sz="2400" dirty="0" smtClean="0"/>
              <a:t>)</a:t>
            </a:r>
            <a:r>
              <a:rPr kumimoji="1" lang="ja-JP" altLang="en-US" sz="2400" dirty="0" smtClean="0"/>
              <a:t>での</a:t>
            </a:r>
            <a:endParaRPr kumimoji="1" lang="en-US" altLang="ja-JP" sz="2400" dirty="0" smtClean="0"/>
          </a:p>
          <a:p>
            <a:pPr algn="ctr"/>
            <a:r>
              <a:rPr kumimoji="1" lang="ja-JP" altLang="en-US" sz="2400" dirty="0" smtClean="0"/>
              <a:t>ライセンス</a:t>
            </a:r>
            <a:r>
              <a:rPr lang="ja-JP" altLang="en-US" sz="2400" dirty="0" smtClean="0"/>
              <a:t>特定</a:t>
            </a:r>
            <a:r>
              <a:rPr kumimoji="1" lang="ja-JP" altLang="en-US" sz="2400" dirty="0" smtClean="0"/>
              <a:t>手法</a:t>
            </a:r>
            <a:r>
              <a:rPr kumimoji="1" lang="ja-JP" altLang="en-US" sz="2400" dirty="0" smtClean="0"/>
              <a:t>が主流</a:t>
            </a:r>
            <a:r>
              <a:rPr kumimoji="1" lang="ja-JP" altLang="en-US" sz="2400" dirty="0" smtClean="0"/>
              <a:t>となっている</a:t>
            </a:r>
            <a:endParaRPr kumimoji="1" lang="ja-JP" altLang="en-US" sz="2400" dirty="0"/>
          </a:p>
        </p:txBody>
      </p:sp>
    </p:spTree>
    <p:extLst>
      <p:ext uri="{BB962C8B-B14F-4D97-AF65-F5344CB8AC3E}">
        <p14:creationId xmlns:p14="http://schemas.microsoft.com/office/powerpoint/2010/main" val="122585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ルールベースを用いた</a:t>
            </a:r>
            <a:r>
              <a:rPr lang="en-US" altLang="ja-JP" dirty="0" smtClean="0"/>
              <a:t/>
            </a:r>
            <a:br>
              <a:rPr lang="en-US" altLang="ja-JP" dirty="0" smtClean="0"/>
            </a:br>
            <a:r>
              <a:rPr lang="ja-JP" altLang="en-US" dirty="0" smtClean="0"/>
              <a:t>特定手法の欠点</a:t>
            </a:r>
            <a:endParaRPr kumimoji="1" lang="ja-JP" altLang="en-US" dirty="0"/>
          </a:p>
        </p:txBody>
      </p:sp>
      <p:sp>
        <p:nvSpPr>
          <p:cNvPr id="3" name="コンテンツ プレースホルダー 2"/>
          <p:cNvSpPr>
            <a:spLocks noGrp="1"/>
          </p:cNvSpPr>
          <p:nvPr>
            <p:ph idx="1"/>
          </p:nvPr>
        </p:nvSpPr>
        <p:spPr>
          <a:xfrm>
            <a:off x="457200" y="1600200"/>
            <a:ext cx="8229600" cy="5044540"/>
          </a:xfrm>
        </p:spPr>
        <p:txBody>
          <a:bodyPr>
            <a:normAutofit lnSpcReduction="10000"/>
          </a:bodyPr>
          <a:lstStyle/>
          <a:p>
            <a:r>
              <a:rPr kumimoji="1" lang="ja-JP" altLang="en-US" dirty="0" smtClean="0">
                <a:solidFill>
                  <a:srgbClr val="FF0000"/>
                </a:solidFill>
              </a:rPr>
              <a:t>ルールベースを用いたライセンス</a:t>
            </a:r>
            <a:r>
              <a:rPr lang="ja-JP" altLang="en-US" dirty="0" smtClean="0">
                <a:solidFill>
                  <a:srgbClr val="FF0000"/>
                </a:solidFill>
              </a:rPr>
              <a:t>特定手法は，ルールのない未知ライセンスは特定できない</a:t>
            </a:r>
            <a:endParaRPr kumimoji="1" lang="en-US" altLang="ja-JP" dirty="0">
              <a:solidFill>
                <a:srgbClr val="FF0000"/>
              </a:solidFill>
            </a:endParaRPr>
          </a:p>
          <a:p>
            <a:pPr lvl="1"/>
            <a:r>
              <a:rPr lang="ja-JP" altLang="en-US" dirty="0" smtClean="0"/>
              <a:t>ライセンス特定ツールの</a:t>
            </a:r>
            <a:r>
              <a:rPr kumimoji="1" lang="ja-JP" altLang="en-US" dirty="0" smtClean="0"/>
              <a:t>ルール例</a:t>
            </a:r>
            <a:r>
              <a:rPr kumimoji="1" lang="en-US" altLang="ja-JP" dirty="0" smtClean="0"/>
              <a:t>:</a:t>
            </a:r>
            <a:r>
              <a:rPr kumimoji="1" lang="en-US" altLang="ja-JP" dirty="0" err="1" smtClean="0"/>
              <a:t>Ninka</a:t>
            </a:r>
            <a:endParaRPr kumimoji="1" lang="en-US" altLang="ja-JP" dirty="0" smtClean="0"/>
          </a:p>
          <a:p>
            <a:pPr lvl="1"/>
            <a:endParaRPr lang="en-US" altLang="ja-JP" dirty="0"/>
          </a:p>
          <a:p>
            <a:pPr lvl="1"/>
            <a:endParaRPr kumimoji="1" lang="en-US" altLang="ja-JP" dirty="0" smtClean="0"/>
          </a:p>
          <a:p>
            <a:pPr marL="457200" lvl="1" indent="0">
              <a:buNone/>
            </a:pPr>
            <a:endParaRPr lang="en-US" altLang="ja-JP" dirty="0" smtClean="0"/>
          </a:p>
          <a:p>
            <a:endParaRPr lang="en-US" altLang="ja-JP" dirty="0" smtClean="0"/>
          </a:p>
          <a:p>
            <a:r>
              <a:rPr lang="ja-JP" altLang="en-US" dirty="0" smtClean="0"/>
              <a:t>ライセンス記述はテンプレートが存在するが，部分的修正して使用する</a:t>
            </a:r>
            <a:endParaRPr lang="en-US" altLang="ja-JP" dirty="0" smtClean="0"/>
          </a:p>
          <a:p>
            <a:pPr lvl="1"/>
            <a:r>
              <a:rPr lang="ja-JP" altLang="en-US" dirty="0" smtClean="0"/>
              <a:t>改変，表記ゆれ，誤字脱字が存在</a:t>
            </a:r>
            <a:endParaRPr lang="en-US" altLang="ja-JP" dirty="0" smtClean="0"/>
          </a:p>
        </p:txBody>
      </p:sp>
      <p:pic>
        <p:nvPicPr>
          <p:cNvPr id="6" name="図 5" descr="スクリーンショット 2015-05-13 1.15.4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155611"/>
            <a:ext cx="8229599" cy="1731736"/>
          </a:xfrm>
          <a:prstGeom prst="rect">
            <a:avLst/>
          </a:prstGeom>
        </p:spPr>
      </p:pic>
    </p:spTree>
    <p:extLst>
      <p:ext uri="{BB962C8B-B14F-4D97-AF65-F5344CB8AC3E}">
        <p14:creationId xmlns:p14="http://schemas.microsoft.com/office/powerpoint/2010/main" val="4147070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ライセンス特定</a:t>
            </a:r>
            <a:r>
              <a:rPr lang="ja-JP" altLang="en-US" dirty="0" smtClean="0"/>
              <a:t>ツールの精度</a:t>
            </a:r>
            <a:endParaRPr kumimoji="1" lang="ja-JP" altLang="en-US" dirty="0"/>
          </a:p>
        </p:txBody>
      </p:sp>
      <p:sp>
        <p:nvSpPr>
          <p:cNvPr id="5" name="コンテンツ プレースホルダー 2"/>
          <p:cNvSpPr>
            <a:spLocks noGrp="1"/>
          </p:cNvSpPr>
          <p:nvPr>
            <p:ph idx="1"/>
          </p:nvPr>
        </p:nvSpPr>
        <p:spPr>
          <a:xfrm>
            <a:off x="457200" y="1329641"/>
            <a:ext cx="8229600" cy="5257800"/>
          </a:xfrm>
        </p:spPr>
        <p:txBody>
          <a:bodyPr>
            <a:normAutofit/>
          </a:bodyPr>
          <a:lstStyle/>
          <a:p>
            <a:r>
              <a:rPr lang="en-US" altLang="ja-JP" dirty="0" smtClean="0"/>
              <a:t>F</a:t>
            </a:r>
            <a:r>
              <a:rPr lang="ja-JP" altLang="en-US" dirty="0" smtClean="0"/>
              <a:t>尺度法で評価</a:t>
            </a:r>
            <a:endParaRPr lang="en-US" altLang="ja-JP" dirty="0" smtClean="0"/>
          </a:p>
          <a:p>
            <a:pPr lvl="1"/>
            <a:r>
              <a:rPr lang="ja-JP" altLang="en-US" dirty="0" smtClean="0"/>
              <a:t>主に正規表現を用いて特定する手法である</a:t>
            </a:r>
            <a:endParaRPr lang="en-US" altLang="ja-JP" dirty="0" smtClean="0"/>
          </a:p>
          <a:p>
            <a:endParaRPr lang="en-US" altLang="ja-JP" dirty="0" smtClean="0"/>
          </a:p>
          <a:p>
            <a:endParaRPr lang="en-US" altLang="ja-JP" dirty="0" smtClean="0"/>
          </a:p>
          <a:p>
            <a:endParaRPr lang="en-US" altLang="ja-JP" dirty="0"/>
          </a:p>
          <a:p>
            <a:endParaRPr kumimoji="1" lang="ja-JP" altLang="en-US" dirty="0"/>
          </a:p>
        </p:txBody>
      </p:sp>
      <p:sp>
        <p:nvSpPr>
          <p:cNvPr id="6" name="テキスト ボックス 5"/>
          <p:cNvSpPr txBox="1"/>
          <p:nvPr/>
        </p:nvSpPr>
        <p:spPr>
          <a:xfrm>
            <a:off x="824186" y="5215184"/>
            <a:ext cx="7862614" cy="400110"/>
          </a:xfrm>
          <a:prstGeom prst="rect">
            <a:avLst/>
          </a:prstGeom>
          <a:noFill/>
        </p:spPr>
        <p:txBody>
          <a:bodyPr wrap="square" rtlCol="0">
            <a:spAutoFit/>
          </a:bodyPr>
          <a:lstStyle/>
          <a:p>
            <a:r>
              <a:rPr lang="en-US" altLang="ja-JP" sz="1000" dirty="0"/>
              <a:t>Daniel </a:t>
            </a:r>
            <a:r>
              <a:rPr lang="en-US" altLang="ja-JP" sz="1000" dirty="0" smtClean="0"/>
              <a:t>M </a:t>
            </a:r>
            <a:r>
              <a:rPr lang="en-US" altLang="ja-JP" sz="1000" dirty="0"/>
              <a:t>German, Yuki </a:t>
            </a:r>
            <a:r>
              <a:rPr lang="en-US" altLang="ja-JP" sz="1000" dirty="0" err="1"/>
              <a:t>Manabe</a:t>
            </a:r>
            <a:r>
              <a:rPr lang="en-US" altLang="ja-JP" sz="1000" dirty="0"/>
              <a:t>, and </a:t>
            </a:r>
            <a:r>
              <a:rPr lang="en-US" altLang="ja-JP" sz="1000" dirty="0" err="1"/>
              <a:t>Katsuro</a:t>
            </a:r>
            <a:r>
              <a:rPr lang="en-US" altLang="ja-JP" sz="1000" dirty="0"/>
              <a:t> Inoue, "A Sentence-Matching Method for Automatic License Identification of Source Code Files," In Proceedings of the IEEE/ACM international Conference on Automated Software Engineering, pages 437-446, September </a:t>
            </a:r>
            <a:r>
              <a:rPr lang="en-US" altLang="ja-JP" sz="1000" dirty="0" smtClean="0"/>
              <a:t>2010</a:t>
            </a:r>
            <a:endParaRPr kumimoji="1" lang="ja-JP" altLang="en-US" sz="1000" dirty="0"/>
          </a:p>
        </p:txBody>
      </p:sp>
      <p:pic>
        <p:nvPicPr>
          <p:cNvPr id="7" name="図 6" descr="スクリーンショット 2015-01-12 16.32.3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186" y="2503850"/>
            <a:ext cx="7512376" cy="2711334"/>
          </a:xfrm>
          <a:prstGeom prst="rect">
            <a:avLst/>
          </a:prstGeom>
        </p:spPr>
      </p:pic>
      <p:sp>
        <p:nvSpPr>
          <p:cNvPr id="10" name="正方形/長方形 9"/>
          <p:cNvSpPr/>
          <p:nvPr/>
        </p:nvSpPr>
        <p:spPr>
          <a:xfrm>
            <a:off x="3351486" y="4150088"/>
            <a:ext cx="4846362" cy="3659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テキスト ボックス 2"/>
          <p:cNvSpPr txBox="1"/>
          <p:nvPr/>
        </p:nvSpPr>
        <p:spPr>
          <a:xfrm>
            <a:off x="1140734" y="5875183"/>
            <a:ext cx="6959658" cy="830997"/>
          </a:xfrm>
          <a:prstGeom prst="rect">
            <a:avLst/>
          </a:prstGeom>
          <a:noFill/>
          <a:ln w="28575" cmpd="sng">
            <a:solidFill>
              <a:schemeClr val="tx2"/>
            </a:solidFill>
          </a:ln>
        </p:spPr>
        <p:txBody>
          <a:bodyPr wrap="none" rtlCol="0">
            <a:spAutoFit/>
          </a:bodyPr>
          <a:lstStyle/>
          <a:p>
            <a:pPr algn="ctr"/>
            <a:r>
              <a:rPr kumimoji="1" lang="en-US" altLang="ja-JP" sz="2400" dirty="0" err="1" smtClean="0"/>
              <a:t>Ninka</a:t>
            </a:r>
            <a:r>
              <a:rPr kumimoji="1" lang="ja-JP" altLang="en-US" sz="2400" dirty="0" smtClean="0"/>
              <a:t>は未知ライセンスに対して</a:t>
            </a:r>
            <a:endParaRPr kumimoji="1" lang="en-US" altLang="ja-JP" sz="2400" dirty="0" smtClean="0"/>
          </a:p>
          <a:p>
            <a:pPr algn="ctr"/>
            <a:r>
              <a:rPr kumimoji="1" lang="en-US" altLang="ja-JP" sz="2400" dirty="0" smtClean="0"/>
              <a:t>UNKNOWN</a:t>
            </a:r>
            <a:r>
              <a:rPr kumimoji="1" lang="ja-JP" altLang="en-US" sz="2400" dirty="0" smtClean="0"/>
              <a:t>を出力することができるため，精度が高い</a:t>
            </a:r>
            <a:endParaRPr kumimoji="1" lang="en-US" altLang="ja-JP" sz="2400" dirty="0" smtClean="0"/>
          </a:p>
        </p:txBody>
      </p:sp>
    </p:spTree>
    <p:extLst>
      <p:ext uri="{BB962C8B-B14F-4D97-AF65-F5344CB8AC3E}">
        <p14:creationId xmlns:p14="http://schemas.microsoft.com/office/powerpoint/2010/main" val="38087789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04511"/>
            <a:ext cx="8229600" cy="1143000"/>
          </a:xfrm>
        </p:spPr>
        <p:txBody>
          <a:bodyPr>
            <a:normAutofit/>
          </a:bodyPr>
          <a:lstStyle/>
          <a:p>
            <a:r>
              <a:rPr kumimoji="1" lang="ja-JP" altLang="en-US" dirty="0" smtClean="0"/>
              <a:t>予備調査</a:t>
            </a:r>
            <a:r>
              <a:rPr kumimoji="1" lang="en-US" altLang="ja-JP" dirty="0" smtClean="0"/>
              <a:t>1</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355513050"/>
              </p:ext>
            </p:extLst>
          </p:nvPr>
        </p:nvGraphicFramePr>
        <p:xfrm>
          <a:off x="684899" y="1807091"/>
          <a:ext cx="8001901" cy="4503419"/>
        </p:xfrm>
        <a:graphic>
          <a:graphicData uri="http://schemas.openxmlformats.org/drawingml/2006/table">
            <a:tbl>
              <a:tblPr>
                <a:tableStyleId>{5C22544A-7EE6-4342-B048-85BDC9FD1C3A}</a:tableStyleId>
              </a:tblPr>
              <a:tblGrid>
                <a:gridCol w="4268627"/>
                <a:gridCol w="2097248"/>
                <a:gridCol w="1636026"/>
              </a:tblGrid>
              <a:tr h="306022">
                <a:tc>
                  <a:txBody>
                    <a:bodyPr/>
                    <a:lstStyle/>
                    <a:p>
                      <a:pPr algn="l" fontAlgn="ctr"/>
                      <a:r>
                        <a:rPr lang="ja-JP" altLang="en-US" sz="2400" b="0" i="0" u="none" strike="noStrike" dirty="0" smtClean="0">
                          <a:solidFill>
                            <a:srgbClr val="FFFFFF"/>
                          </a:solidFill>
                          <a:effectLst/>
                          <a:latin typeface="+mn-lt"/>
                          <a:ea typeface="+mn-ea"/>
                        </a:rPr>
                        <a:t>ライセンス名</a:t>
                      </a:r>
                      <a:endParaRPr lang="en-US"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c>
                  <a:txBody>
                    <a:bodyPr/>
                    <a:lstStyle/>
                    <a:p>
                      <a:pPr algn="r" fontAlgn="ctr"/>
                      <a:r>
                        <a:rPr lang="ja-JP" altLang="en-US" sz="2400" b="0" i="0" u="none" strike="noStrike" dirty="0" smtClean="0">
                          <a:solidFill>
                            <a:srgbClr val="FFFFFF"/>
                          </a:solidFill>
                          <a:effectLst/>
                          <a:latin typeface="+mn-lt"/>
                          <a:ea typeface="+mn-ea"/>
                        </a:rPr>
                        <a:t>ファイル数</a:t>
                      </a:r>
                      <a:endParaRPr lang="en-US" altLang="ja-JP"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c>
                  <a:txBody>
                    <a:bodyPr/>
                    <a:lstStyle/>
                    <a:p>
                      <a:pPr algn="r" fontAlgn="ctr"/>
                      <a:r>
                        <a:rPr lang="ja-JP" altLang="en-US" sz="2400" b="0" i="0" u="none" strike="noStrike" dirty="0" smtClean="0">
                          <a:solidFill>
                            <a:srgbClr val="FFFFFF"/>
                          </a:solidFill>
                          <a:effectLst/>
                          <a:latin typeface="ＭＳ Ｐゴシック" panose="020B0600070205080204" pitchFamily="50" charset="-128"/>
                          <a:ea typeface="ＭＳ Ｐゴシック" panose="020B0600070205080204" pitchFamily="50" charset="-128"/>
                        </a:rPr>
                        <a:t>割合</a:t>
                      </a:r>
                      <a:endParaRPr lang="en-US" altLang="ja-JP"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r>
              <a:tr h="141923">
                <a:tc>
                  <a:txBody>
                    <a:bodyPr/>
                    <a:lstStyle/>
                    <a:p>
                      <a:pPr algn="l" fontAlgn="ctr"/>
                      <a:r>
                        <a:rPr lang="en-US" sz="2400" u="none" strike="noStrike" dirty="0">
                          <a:effectLst/>
                        </a:rPr>
                        <a:t>UNKNOWN</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c>
                  <a:txBody>
                    <a:bodyPr/>
                    <a:lstStyle/>
                    <a:p>
                      <a:pPr algn="r" fontAlgn="ctr"/>
                      <a:r>
                        <a:rPr lang="en-US" altLang="ja-JP" sz="2400" u="none" strike="noStrike" dirty="0" smtClean="0">
                          <a:solidFill>
                            <a:srgbClr val="FF0000"/>
                          </a:solidFill>
                          <a:effectLst/>
                        </a:rPr>
                        <a:t>17,678</a:t>
                      </a:r>
                      <a:endParaRPr lang="en-US" altLang="ja-JP" sz="2400" b="0" i="0"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c>
                  <a:txBody>
                    <a:bodyPr/>
                    <a:lstStyle/>
                    <a:p>
                      <a:pPr algn="ctr" fontAlgn="ctr"/>
                      <a:r>
                        <a:rPr lang="ja-JP" altLang="en-US"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失敗7</a:t>
                      </a:r>
                      <a:r>
                        <a:rPr lang="en-US" altLang="ja-JP"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9%</a:t>
                      </a:r>
                      <a:endParaRPr lang="en-US" altLang="ja-JP" sz="2400" b="0" i="0"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r>
              <a:tr h="272482">
                <a:tc>
                  <a:txBody>
                    <a:bodyPr/>
                    <a:lstStyle/>
                    <a:p>
                      <a:pPr algn="l" fontAlgn="ctr"/>
                      <a:r>
                        <a:rPr lang="en-US" sz="2400" u="none" strike="noStrike" dirty="0">
                          <a:effectLst/>
                        </a:rPr>
                        <a:t>NONE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smtClean="0">
                          <a:effectLst/>
                        </a:rPr>
                        <a:t>1,390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en-US"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NONE   </a:t>
                      </a:r>
                      <a:r>
                        <a:rPr lang="en-US" altLang="ja-JP"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6%</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spdxBSD3</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959</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rowSpan="9">
                  <a:txBody>
                    <a:bodyPr/>
                    <a:lstStyle/>
                    <a:p>
                      <a:pPr algn="r" fontAlgn="ctr"/>
                      <a:r>
                        <a:rPr lang="ja-JP" altLang="en-US"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特定　</a:t>
                      </a:r>
                      <a:r>
                        <a:rPr lang="en-US" altLang="ja-JP"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15%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Apachev2</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752</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err="1">
                          <a:effectLst/>
                        </a:rPr>
                        <a:t>FreeType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481</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BSD3</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240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MPL1_1andLGPLv2_1,MPLv1_1</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204</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err="1">
                          <a:effectLst/>
                        </a:rPr>
                        <a:t>SeeFile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143</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a:effectLst/>
                        </a:rPr>
                        <a:t>MITX11</a:t>
                      </a:r>
                      <a:endParaRPr 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135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a:effectLst/>
                        </a:rPr>
                        <a:t>spdxBSD2</a:t>
                      </a:r>
                      <a:endParaRPr 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90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Others</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341</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
        <p:nvSpPr>
          <p:cNvPr id="8" name="テキスト ボックス 7"/>
          <p:cNvSpPr txBox="1"/>
          <p:nvPr/>
        </p:nvSpPr>
        <p:spPr>
          <a:xfrm>
            <a:off x="3629330" y="1263729"/>
            <a:ext cx="2103110" cy="523220"/>
          </a:xfrm>
          <a:prstGeom prst="rect">
            <a:avLst/>
          </a:prstGeom>
          <a:noFill/>
        </p:spPr>
        <p:txBody>
          <a:bodyPr wrap="none" rtlCol="0">
            <a:spAutoFit/>
          </a:bodyPr>
          <a:lstStyle/>
          <a:p>
            <a:r>
              <a:rPr lang="ja-JP" altLang="ja-JP" sz="2800" dirty="0" smtClean="0"/>
              <a:t>F</a:t>
            </a:r>
            <a:r>
              <a:rPr kumimoji="1" lang="en-US" altLang="ja-JP" sz="2800" dirty="0" err="1" smtClean="0"/>
              <a:t>irefox</a:t>
            </a:r>
            <a:r>
              <a:rPr kumimoji="1" lang="en-US" altLang="ja-JP" sz="2800" dirty="0" smtClean="0"/>
              <a:t> v25.0</a:t>
            </a:r>
            <a:endParaRPr lang="en-US" altLang="ja-JP" sz="2800" dirty="0" smtClean="0"/>
          </a:p>
        </p:txBody>
      </p:sp>
      <p:sp>
        <p:nvSpPr>
          <p:cNvPr id="3" name="テキスト ボックス 2"/>
          <p:cNvSpPr txBox="1"/>
          <p:nvPr/>
        </p:nvSpPr>
        <p:spPr>
          <a:xfrm>
            <a:off x="684899" y="1417617"/>
            <a:ext cx="2475407" cy="369332"/>
          </a:xfrm>
          <a:prstGeom prst="rect">
            <a:avLst/>
          </a:prstGeom>
          <a:noFill/>
        </p:spPr>
        <p:txBody>
          <a:bodyPr wrap="none" rtlCol="0">
            <a:spAutoFit/>
          </a:bodyPr>
          <a:lstStyle/>
          <a:p>
            <a:r>
              <a:rPr lang="en-US" altLang="ja-JP" dirty="0" smtClean="0"/>
              <a:t>※</a:t>
            </a:r>
            <a:r>
              <a:rPr lang="en-US" altLang="ja-JP" dirty="0" err="1" smtClean="0"/>
              <a:t>Ninka</a:t>
            </a:r>
            <a:r>
              <a:rPr lang="ja-JP" altLang="en-US" dirty="0" smtClean="0"/>
              <a:t>で実験した場合</a:t>
            </a:r>
            <a:endParaRPr kumimoji="1" lang="ja-JP" altLang="en-US" dirty="0"/>
          </a:p>
        </p:txBody>
      </p:sp>
      <p:sp>
        <p:nvSpPr>
          <p:cNvPr id="10" name="正方形/長方形 9"/>
          <p:cNvSpPr/>
          <p:nvPr/>
        </p:nvSpPr>
        <p:spPr>
          <a:xfrm>
            <a:off x="1231603" y="5285005"/>
            <a:ext cx="7004733" cy="137350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800" dirty="0" smtClean="0"/>
              <a:t>ソースファイル</a:t>
            </a:r>
            <a:r>
              <a:rPr kumimoji="1" lang="ja-JP" altLang="en-US" sz="2800" dirty="0" smtClean="0"/>
              <a:t>数</a:t>
            </a:r>
            <a:r>
              <a:rPr kumimoji="1" lang="ja-JP" altLang="en-US" sz="2800" dirty="0" smtClean="0"/>
              <a:t>が大きい場合</a:t>
            </a:r>
            <a:endParaRPr kumimoji="1" lang="en-US" altLang="ja-JP" sz="2800" dirty="0" smtClean="0"/>
          </a:p>
          <a:p>
            <a:pPr algn="ctr"/>
            <a:r>
              <a:rPr kumimoji="1" lang="ja-JP" altLang="en-US" sz="2800" dirty="0" smtClean="0"/>
              <a:t>大量に</a:t>
            </a:r>
            <a:r>
              <a:rPr kumimoji="1" lang="en-US" altLang="ja-JP" sz="2800" dirty="0" smtClean="0"/>
              <a:t>UNKNOWN</a:t>
            </a:r>
            <a:r>
              <a:rPr lang="ja-JP" altLang="en-US" sz="2800" dirty="0" smtClean="0"/>
              <a:t>と判断されることもあるため</a:t>
            </a:r>
            <a:endParaRPr lang="en-US" altLang="ja-JP" sz="2800" dirty="0" smtClean="0"/>
          </a:p>
          <a:p>
            <a:pPr algn="ctr"/>
            <a:r>
              <a:rPr kumimoji="1" lang="ja-JP" altLang="en-US" sz="2800" dirty="0" smtClean="0"/>
              <a:t>実用的とはいえない</a:t>
            </a:r>
            <a:endParaRPr kumimoji="1" lang="ja-JP" altLang="en-US" sz="2400" dirty="0"/>
          </a:p>
        </p:txBody>
      </p:sp>
    </p:spTree>
    <p:extLst>
      <p:ext uri="{BB962C8B-B14F-4D97-AF65-F5344CB8AC3E}">
        <p14:creationId xmlns:p14="http://schemas.microsoft.com/office/powerpoint/2010/main" val="38917472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予備調査</a:t>
            </a:r>
            <a:r>
              <a:rPr kumimoji="1"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OpenOffice</a:t>
            </a:r>
            <a:r>
              <a:rPr kumimoji="1" lang="ja-JP" altLang="en-US" dirty="0" smtClean="0"/>
              <a:t> </a:t>
            </a:r>
            <a:r>
              <a:rPr kumimoji="1" lang="en-US" altLang="ja-JP" dirty="0" smtClean="0"/>
              <a:t>v3.3.0</a:t>
            </a:r>
            <a:r>
              <a:rPr kumimoji="1" lang="ja-JP" altLang="en-US" dirty="0" smtClean="0"/>
              <a:t>のソースコードのライセンスに特定に失敗した</a:t>
            </a:r>
            <a:r>
              <a:rPr kumimoji="1" lang="en-US" altLang="ja-JP" dirty="0" smtClean="0"/>
              <a:t>397</a:t>
            </a:r>
            <a:r>
              <a:rPr kumimoji="1" lang="ja-JP" altLang="en-US" dirty="0" smtClean="0"/>
              <a:t>ファイルの事例を調査</a:t>
            </a:r>
            <a:endParaRPr kumimoji="1" lang="ja-JP" altLang="en-US" dirty="0"/>
          </a:p>
        </p:txBody>
      </p:sp>
      <p:grpSp>
        <p:nvGrpSpPr>
          <p:cNvPr id="15" name="図形グループ 14"/>
          <p:cNvGrpSpPr/>
          <p:nvPr/>
        </p:nvGrpSpPr>
        <p:grpSpPr>
          <a:xfrm>
            <a:off x="2181386" y="3219973"/>
            <a:ext cx="4929201" cy="3638027"/>
            <a:chOff x="3704839" y="2977328"/>
            <a:chExt cx="4929201" cy="3638027"/>
          </a:xfrm>
        </p:grpSpPr>
        <p:pic>
          <p:nvPicPr>
            <p:cNvPr id="4" name="図 3" descr="スクリーンショット 2015-05-13 2.07.2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7277" y="2977328"/>
              <a:ext cx="4736763" cy="3638027"/>
            </a:xfrm>
            <a:prstGeom prst="rect">
              <a:avLst/>
            </a:prstGeom>
          </p:spPr>
        </p:pic>
        <p:sp>
          <p:nvSpPr>
            <p:cNvPr id="8" name="ドーナツ 7"/>
            <p:cNvSpPr/>
            <p:nvPr/>
          </p:nvSpPr>
          <p:spPr>
            <a:xfrm>
              <a:off x="3704839" y="3692843"/>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ドーナツ 12"/>
            <p:cNvSpPr/>
            <p:nvPr/>
          </p:nvSpPr>
          <p:spPr>
            <a:xfrm>
              <a:off x="3704839" y="3370617"/>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8" name="テキスト ボックス 17"/>
          <p:cNvSpPr txBox="1"/>
          <p:nvPr/>
        </p:nvSpPr>
        <p:spPr>
          <a:xfrm>
            <a:off x="3139158" y="2775247"/>
            <a:ext cx="3936695" cy="400110"/>
          </a:xfrm>
          <a:prstGeom prst="rect">
            <a:avLst/>
          </a:prstGeom>
          <a:noFill/>
        </p:spPr>
        <p:txBody>
          <a:bodyPr wrap="none" rtlCol="0">
            <a:spAutoFit/>
          </a:bodyPr>
          <a:lstStyle/>
          <a:p>
            <a:r>
              <a:rPr lang="ja-JP" altLang="en-US" sz="2000" dirty="0" smtClean="0"/>
              <a:t>特定ツール</a:t>
            </a:r>
            <a:r>
              <a:rPr lang="ja-JP" altLang="en-US" sz="2000" dirty="0" smtClean="0"/>
              <a:t>が</a:t>
            </a:r>
            <a:r>
              <a:rPr kumimoji="1" lang="ja-JP" altLang="en-US" sz="2000" dirty="0" smtClean="0"/>
              <a:t>対応すべき失敗事例</a:t>
            </a:r>
            <a:endParaRPr kumimoji="1" lang="ja-JP" altLang="en-US" sz="2000" dirty="0"/>
          </a:p>
        </p:txBody>
      </p:sp>
      <p:sp>
        <p:nvSpPr>
          <p:cNvPr id="19" name="ドーナツ 18"/>
          <p:cNvSpPr/>
          <p:nvPr/>
        </p:nvSpPr>
        <p:spPr>
          <a:xfrm>
            <a:off x="2946720" y="2925879"/>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ドーナツ 9"/>
          <p:cNvSpPr/>
          <p:nvPr/>
        </p:nvSpPr>
        <p:spPr>
          <a:xfrm>
            <a:off x="2188646" y="5662657"/>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ドーナツ 10"/>
          <p:cNvSpPr/>
          <p:nvPr/>
        </p:nvSpPr>
        <p:spPr>
          <a:xfrm>
            <a:off x="2188646" y="4223546"/>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ドーナツ 11"/>
          <p:cNvSpPr/>
          <p:nvPr/>
        </p:nvSpPr>
        <p:spPr>
          <a:xfrm>
            <a:off x="2188646" y="4779971"/>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522890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予備調査</a:t>
            </a:r>
            <a:r>
              <a:rPr kumimoji="1"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OpenOffice</a:t>
            </a:r>
            <a:r>
              <a:rPr kumimoji="1" lang="ja-JP" altLang="en-US" dirty="0" smtClean="0"/>
              <a:t> </a:t>
            </a:r>
            <a:r>
              <a:rPr kumimoji="1" lang="en-US" altLang="ja-JP" dirty="0" smtClean="0"/>
              <a:t>v3.3.0</a:t>
            </a:r>
            <a:r>
              <a:rPr kumimoji="1" lang="ja-JP" altLang="en-US" dirty="0" smtClean="0"/>
              <a:t>のソースコードのライセンスに特定に失敗した</a:t>
            </a:r>
            <a:r>
              <a:rPr kumimoji="1" lang="en-US" altLang="ja-JP" dirty="0" smtClean="0"/>
              <a:t>397</a:t>
            </a:r>
            <a:r>
              <a:rPr kumimoji="1" lang="ja-JP" altLang="en-US" dirty="0" smtClean="0"/>
              <a:t>ファイルの事例を調査</a:t>
            </a:r>
            <a:endParaRPr kumimoji="1" lang="ja-JP" altLang="en-US" dirty="0"/>
          </a:p>
        </p:txBody>
      </p:sp>
      <p:grpSp>
        <p:nvGrpSpPr>
          <p:cNvPr id="15" name="図形グループ 14"/>
          <p:cNvGrpSpPr/>
          <p:nvPr/>
        </p:nvGrpSpPr>
        <p:grpSpPr>
          <a:xfrm>
            <a:off x="2181386" y="3219973"/>
            <a:ext cx="4929201" cy="3638027"/>
            <a:chOff x="3704839" y="2977328"/>
            <a:chExt cx="4929201" cy="3638027"/>
          </a:xfrm>
        </p:grpSpPr>
        <p:pic>
          <p:nvPicPr>
            <p:cNvPr id="4" name="図 3" descr="スクリーンショット 2015-05-13 2.07.2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7277" y="2977328"/>
              <a:ext cx="4736763" cy="3638027"/>
            </a:xfrm>
            <a:prstGeom prst="rect">
              <a:avLst/>
            </a:prstGeom>
          </p:spPr>
        </p:pic>
        <p:sp>
          <p:nvSpPr>
            <p:cNvPr id="8" name="ドーナツ 7"/>
            <p:cNvSpPr/>
            <p:nvPr/>
          </p:nvSpPr>
          <p:spPr>
            <a:xfrm>
              <a:off x="3704839" y="3692843"/>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ドーナツ 9"/>
            <p:cNvSpPr/>
            <p:nvPr/>
          </p:nvSpPr>
          <p:spPr>
            <a:xfrm>
              <a:off x="3704839" y="6036369"/>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ドーナツ 12"/>
            <p:cNvSpPr/>
            <p:nvPr/>
          </p:nvSpPr>
          <p:spPr>
            <a:xfrm>
              <a:off x="3704839" y="3370617"/>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8" name="テキスト ボックス 17"/>
          <p:cNvSpPr txBox="1"/>
          <p:nvPr/>
        </p:nvSpPr>
        <p:spPr>
          <a:xfrm>
            <a:off x="3139158" y="2775247"/>
            <a:ext cx="3924672" cy="400110"/>
          </a:xfrm>
          <a:prstGeom prst="rect">
            <a:avLst/>
          </a:prstGeom>
          <a:noFill/>
        </p:spPr>
        <p:txBody>
          <a:bodyPr wrap="none" rtlCol="0">
            <a:spAutoFit/>
          </a:bodyPr>
          <a:lstStyle/>
          <a:p>
            <a:r>
              <a:rPr lang="ja-JP" altLang="en-US" sz="2000" dirty="0" smtClean="0"/>
              <a:t>特定ツール</a:t>
            </a:r>
            <a:r>
              <a:rPr lang="ja-JP" altLang="en-US" sz="2000" dirty="0" smtClean="0"/>
              <a:t>が</a:t>
            </a:r>
            <a:r>
              <a:rPr kumimoji="1" lang="ja-JP" altLang="en-US" sz="2000" dirty="0" smtClean="0"/>
              <a:t>対応すべき失敗事例</a:t>
            </a:r>
            <a:endParaRPr kumimoji="1" lang="ja-JP" altLang="en-US" sz="2000" dirty="0"/>
          </a:p>
        </p:txBody>
      </p:sp>
      <p:sp>
        <p:nvSpPr>
          <p:cNvPr id="19" name="ドーナツ 18"/>
          <p:cNvSpPr/>
          <p:nvPr/>
        </p:nvSpPr>
        <p:spPr>
          <a:xfrm>
            <a:off x="2946720" y="2925879"/>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ドーナツ 11"/>
          <p:cNvSpPr/>
          <p:nvPr/>
        </p:nvSpPr>
        <p:spPr>
          <a:xfrm>
            <a:off x="2188646" y="5662657"/>
            <a:ext cx="192438" cy="179587"/>
          </a:xfrm>
          <a:prstGeom prst="donut">
            <a:avLst>
              <a:gd name="adj" fmla="val 11983"/>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正方形/長方形 19"/>
          <p:cNvSpPr/>
          <p:nvPr/>
        </p:nvSpPr>
        <p:spPr>
          <a:xfrm>
            <a:off x="1103311" y="5773401"/>
            <a:ext cx="7004733" cy="88511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400" dirty="0" smtClean="0"/>
              <a:t>特定失敗事例には考慮すべき</a:t>
            </a:r>
            <a:endParaRPr lang="en-US" altLang="ja-JP" sz="2400" dirty="0" smtClean="0"/>
          </a:p>
          <a:p>
            <a:pPr algn="ctr"/>
            <a:r>
              <a:rPr lang="ja-JP" altLang="en-US" sz="2400" dirty="0" smtClean="0"/>
              <a:t>ライセンス記述が多数を占めている</a:t>
            </a:r>
            <a:endParaRPr kumimoji="1" lang="ja-JP" altLang="en-US" sz="2400" dirty="0"/>
          </a:p>
        </p:txBody>
      </p:sp>
    </p:spTree>
    <p:extLst>
      <p:ext uri="{BB962C8B-B14F-4D97-AF65-F5344CB8AC3E}">
        <p14:creationId xmlns:p14="http://schemas.microsoft.com/office/powerpoint/2010/main" val="2231131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正規表現作成</a:t>
            </a:r>
            <a:r>
              <a:rPr kumimoji="1" lang="ja-JP" altLang="en-US" dirty="0" smtClean="0"/>
              <a:t>プロセス</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571500" indent="-514350">
              <a:buFont typeface="+mj-lt"/>
              <a:buAutoNum type="arabicPeriod"/>
            </a:pPr>
            <a:r>
              <a:rPr lang="ja-JP" altLang="en-US" sz="2800" dirty="0" smtClean="0"/>
              <a:t>未知</a:t>
            </a:r>
            <a:r>
              <a:rPr lang="ja-JP" altLang="en-US" sz="2800" dirty="0"/>
              <a:t>ライセンスファイルを調査し，追加すべき未知ライセンス</a:t>
            </a:r>
            <a:r>
              <a:rPr lang="ja-JP" altLang="en-US" sz="2800" dirty="0" smtClean="0"/>
              <a:t>記述を</a:t>
            </a:r>
            <a:r>
              <a:rPr lang="ja-JP" altLang="en-US" sz="2800" dirty="0"/>
              <a:t>決定する</a:t>
            </a:r>
            <a:endParaRPr lang="en-US" altLang="ja-JP" sz="2800" dirty="0"/>
          </a:p>
          <a:p>
            <a:pPr marL="571500" indent="-514350">
              <a:buFont typeface="+mj-lt"/>
              <a:buAutoNum type="arabicPeriod"/>
            </a:pPr>
            <a:endParaRPr lang="en-US" altLang="ja-JP" sz="2800" dirty="0" smtClean="0"/>
          </a:p>
          <a:p>
            <a:pPr marL="571500" indent="-514350">
              <a:buFont typeface="+mj-lt"/>
              <a:buAutoNum type="arabicPeriod"/>
            </a:pPr>
            <a:r>
              <a:rPr lang="ja-JP" altLang="en-US" sz="2800" dirty="0" smtClean="0"/>
              <a:t>追加すべきライセンスに</a:t>
            </a:r>
            <a:r>
              <a:rPr lang="ja-JP" altLang="en-US" sz="2800" dirty="0" smtClean="0">
                <a:solidFill>
                  <a:srgbClr val="FF0000"/>
                </a:solidFill>
              </a:rPr>
              <a:t>どういう部分記述</a:t>
            </a:r>
            <a:r>
              <a:rPr lang="ja-JP" altLang="en-US" sz="2800" dirty="0">
                <a:solidFill>
                  <a:srgbClr val="FF0000"/>
                </a:solidFill>
              </a:rPr>
              <a:t>がどれくらい存在するかを</a:t>
            </a:r>
            <a:r>
              <a:rPr lang="ja-JP" altLang="en-US" sz="2800" dirty="0" smtClean="0">
                <a:solidFill>
                  <a:srgbClr val="FF0000"/>
                </a:solidFill>
              </a:rPr>
              <a:t>調査</a:t>
            </a:r>
            <a:endParaRPr lang="en-US" altLang="ja-JP" sz="2800" dirty="0" smtClean="0">
              <a:solidFill>
                <a:srgbClr val="FF0000"/>
              </a:solidFill>
            </a:endParaRPr>
          </a:p>
          <a:p>
            <a:pPr marL="571500" indent="-514350">
              <a:buFont typeface="+mj-lt"/>
              <a:buAutoNum type="arabicPeriod"/>
            </a:pPr>
            <a:endParaRPr lang="en-US" altLang="ja-JP" sz="2800" dirty="0" smtClean="0"/>
          </a:p>
          <a:p>
            <a:pPr marL="571500" indent="-514350">
              <a:buFont typeface="+mj-lt"/>
              <a:buAutoNum type="arabicPeriod"/>
            </a:pPr>
            <a:r>
              <a:rPr lang="ja-JP" altLang="en-US" sz="2800" dirty="0" smtClean="0"/>
              <a:t>考慮</a:t>
            </a:r>
            <a:r>
              <a:rPr lang="ja-JP" altLang="en-US" sz="2800" dirty="0"/>
              <a:t>す</a:t>
            </a:r>
            <a:r>
              <a:rPr lang="ja-JP" altLang="en-US" sz="2800" dirty="0" smtClean="0"/>
              <a:t>べき</a:t>
            </a:r>
            <a:r>
              <a:rPr lang="ja-JP" altLang="en-US" sz="2800" dirty="0" smtClean="0"/>
              <a:t>部分</a:t>
            </a:r>
            <a:r>
              <a:rPr lang="ja-JP" altLang="en-US" sz="2800" dirty="0" smtClean="0"/>
              <a:t>記述</a:t>
            </a:r>
            <a:r>
              <a:rPr lang="ja-JP" altLang="en-US" sz="2800" dirty="0"/>
              <a:t>の</a:t>
            </a:r>
            <a:r>
              <a:rPr lang="ja-JP" altLang="en-US" sz="2800" dirty="0" smtClean="0"/>
              <a:t>決定</a:t>
            </a:r>
            <a:endParaRPr lang="en-US" altLang="en-US" sz="2800" dirty="0" smtClean="0"/>
          </a:p>
          <a:p>
            <a:pPr marL="571500" indent="-514350">
              <a:buFont typeface="+mj-lt"/>
              <a:buAutoNum type="arabicPeriod"/>
            </a:pPr>
            <a:endParaRPr lang="en-US" altLang="en-US" sz="2800" dirty="0" smtClean="0"/>
          </a:p>
          <a:p>
            <a:pPr marL="571500" indent="-514350">
              <a:buFont typeface="+mj-lt"/>
              <a:buAutoNum type="arabicPeriod"/>
            </a:pPr>
            <a:r>
              <a:rPr lang="en-US" altLang="en-US" sz="2800" dirty="0" smtClean="0"/>
              <a:t>各</a:t>
            </a:r>
            <a:r>
              <a:rPr lang="en-US" altLang="en-US" sz="2800" dirty="0"/>
              <a:t>ライセンス特定</a:t>
            </a:r>
            <a:r>
              <a:rPr lang="en-US" altLang="en-US" sz="2800" dirty="0" smtClean="0"/>
              <a:t>ツール</a:t>
            </a:r>
            <a:r>
              <a:rPr lang="ja-JP" altLang="en-US" sz="2800" dirty="0" smtClean="0"/>
              <a:t>のフォーマットに従って正規表現を作成</a:t>
            </a:r>
            <a:endParaRPr lang="en-US" altLang="ja-JP" sz="2800" dirty="0"/>
          </a:p>
          <a:p>
            <a:endParaRPr kumimoji="1" lang="ja-JP" altLang="en-US" dirty="0"/>
          </a:p>
        </p:txBody>
      </p:sp>
    </p:spTree>
    <p:extLst>
      <p:ext uri="{BB962C8B-B14F-4D97-AF65-F5344CB8AC3E}">
        <p14:creationId xmlns:p14="http://schemas.microsoft.com/office/powerpoint/2010/main" val="35859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研究の</a:t>
            </a:r>
            <a:r>
              <a:rPr kumimoji="1" lang="ja-JP" altLang="en-US" dirty="0" smtClean="0"/>
              <a:t>目的</a:t>
            </a:r>
            <a:endParaRPr kumimoji="1" lang="ja-JP" altLang="en-US" dirty="0"/>
          </a:p>
        </p:txBody>
      </p:sp>
      <p:sp>
        <p:nvSpPr>
          <p:cNvPr id="3" name="コンテンツ プレースホルダー 2"/>
          <p:cNvSpPr>
            <a:spLocks noGrp="1"/>
          </p:cNvSpPr>
          <p:nvPr>
            <p:ph idx="1"/>
          </p:nvPr>
        </p:nvSpPr>
        <p:spPr>
          <a:xfrm>
            <a:off x="457200" y="1600200"/>
            <a:ext cx="8229600" cy="5070195"/>
          </a:xfrm>
        </p:spPr>
        <p:txBody>
          <a:bodyPr>
            <a:normAutofit/>
          </a:bodyPr>
          <a:lstStyle/>
          <a:p>
            <a:pPr marL="514350" indent="-457200"/>
            <a:r>
              <a:rPr lang="ja-JP" altLang="en-US" dirty="0" smtClean="0">
                <a:solidFill>
                  <a:srgbClr val="FF0000"/>
                </a:solidFill>
              </a:rPr>
              <a:t>研究の目的</a:t>
            </a:r>
            <a:r>
              <a:rPr lang="en-US" altLang="ja-JP" dirty="0" smtClean="0">
                <a:solidFill>
                  <a:srgbClr val="FF0000"/>
                </a:solidFill>
              </a:rPr>
              <a:t>:</a:t>
            </a:r>
            <a:r>
              <a:rPr lang="ja-JP" altLang="en-US" dirty="0" smtClean="0">
                <a:solidFill>
                  <a:srgbClr val="FF0000"/>
                </a:solidFill>
              </a:rPr>
              <a:t>正規表現作成プロセスの支援</a:t>
            </a:r>
            <a:endParaRPr lang="en-US" altLang="ja-JP" dirty="0" smtClean="0">
              <a:solidFill>
                <a:srgbClr val="FF0000"/>
              </a:solidFill>
            </a:endParaRPr>
          </a:p>
          <a:p>
            <a:pPr marL="0" indent="0">
              <a:buNone/>
            </a:pPr>
            <a:endParaRPr lang="en-US" altLang="ja-JP" dirty="0"/>
          </a:p>
          <a:p>
            <a:r>
              <a:rPr lang="ja-JP" altLang="en-US" dirty="0" smtClean="0"/>
              <a:t>正規</a:t>
            </a:r>
            <a:r>
              <a:rPr lang="ja-JP" altLang="en-US" dirty="0"/>
              <a:t>表現</a:t>
            </a:r>
            <a:r>
              <a:rPr lang="ja-JP" altLang="en-US" dirty="0" smtClean="0"/>
              <a:t>作成</a:t>
            </a:r>
            <a:r>
              <a:rPr lang="ja-JP" altLang="en-US" dirty="0" smtClean="0"/>
              <a:t>プロセス</a:t>
            </a:r>
            <a:r>
              <a:rPr lang="ja-JP" altLang="en-US" dirty="0" smtClean="0"/>
              <a:t>は</a:t>
            </a:r>
            <a:r>
              <a:rPr lang="ja-JP" altLang="en-US" dirty="0"/>
              <a:t>工数がかかる</a:t>
            </a:r>
            <a:endParaRPr lang="en-US" altLang="ja-JP" dirty="0"/>
          </a:p>
          <a:p>
            <a:pPr lvl="1"/>
            <a:r>
              <a:rPr lang="ja-JP" altLang="en-US" dirty="0"/>
              <a:t>特に工数がかかるプロセス</a:t>
            </a:r>
            <a:endParaRPr lang="en-US" altLang="ja-JP" dirty="0"/>
          </a:p>
          <a:p>
            <a:pPr marL="857250" lvl="2" indent="0">
              <a:buNone/>
            </a:pPr>
            <a:r>
              <a:rPr lang="en-US" altLang="ja-JP" dirty="0" smtClean="0"/>
              <a:t>(A):</a:t>
            </a:r>
            <a:r>
              <a:rPr lang="ja-JP" altLang="en-US" dirty="0" smtClean="0"/>
              <a:t>未知</a:t>
            </a:r>
            <a:r>
              <a:rPr lang="ja-JP" altLang="en-US" dirty="0"/>
              <a:t>ライセンスファイルを調査し，追加すべき未知ライセンス記述を決定</a:t>
            </a:r>
            <a:r>
              <a:rPr lang="ja-JP" altLang="en-US" dirty="0" smtClean="0"/>
              <a:t>する</a:t>
            </a:r>
            <a:endParaRPr lang="en-US" altLang="ja-JP" dirty="0"/>
          </a:p>
          <a:p>
            <a:pPr marL="857250" lvl="2" indent="0">
              <a:buNone/>
            </a:pPr>
            <a:r>
              <a:rPr lang="en-US" altLang="ja-JP" dirty="0" smtClean="0"/>
              <a:t>(B):</a:t>
            </a:r>
            <a:r>
              <a:rPr lang="ja-JP" altLang="en-US" dirty="0" smtClean="0"/>
              <a:t>追加</a:t>
            </a:r>
            <a:r>
              <a:rPr lang="ja-JP" altLang="en-US" dirty="0"/>
              <a:t>すべきライセンスにどういう記述がどれくらい存在するかを調査</a:t>
            </a:r>
            <a:endParaRPr lang="en-US" altLang="ja-JP" dirty="0"/>
          </a:p>
          <a:p>
            <a:pPr marL="514350" indent="-457200"/>
            <a:endParaRPr lang="en-US" altLang="ja-JP" dirty="0"/>
          </a:p>
          <a:p>
            <a:endParaRPr lang="en-US" altLang="ja-JP" dirty="0" smtClean="0"/>
          </a:p>
          <a:p>
            <a:endParaRPr lang="en-US" altLang="ja-JP" dirty="0"/>
          </a:p>
        </p:txBody>
      </p:sp>
    </p:spTree>
    <p:extLst>
      <p:ext uri="{BB962C8B-B14F-4D97-AF65-F5344CB8AC3E}">
        <p14:creationId xmlns:p14="http://schemas.microsoft.com/office/powerpoint/2010/main" val="336233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a:xfrm>
            <a:off x="457200" y="1600200"/>
            <a:ext cx="8229600" cy="5006057"/>
          </a:xfrm>
        </p:spPr>
        <p:txBody>
          <a:bodyPr>
            <a:normAutofit/>
          </a:bodyPr>
          <a:lstStyle/>
          <a:p>
            <a:pPr marL="342900" lvl="1" indent="-342900">
              <a:buFont typeface="Arial"/>
              <a:buChar char="•"/>
            </a:pPr>
            <a:r>
              <a:rPr lang="ja-JP" altLang="en-US" dirty="0" smtClean="0"/>
              <a:t>プロセス</a:t>
            </a:r>
            <a:r>
              <a:rPr lang="en-US" altLang="ja-JP" dirty="0" smtClean="0"/>
              <a:t>A:</a:t>
            </a:r>
            <a:r>
              <a:rPr lang="ja-JP" altLang="en-US" dirty="0" smtClean="0"/>
              <a:t>未知</a:t>
            </a:r>
            <a:r>
              <a:rPr lang="ja-JP" altLang="en-US" dirty="0"/>
              <a:t>ライセンスファイルを調査し，追加すべき未知ライセンス記述を決定</a:t>
            </a:r>
            <a:r>
              <a:rPr lang="ja-JP" altLang="en-US" dirty="0" smtClean="0"/>
              <a:t>する</a:t>
            </a:r>
            <a:endParaRPr kumimoji="1" lang="en-US" altLang="ja-JP" dirty="0" smtClean="0"/>
          </a:p>
          <a:p>
            <a:pPr marL="1371600" lvl="2" indent="-514350">
              <a:buFont typeface="+mj-lt"/>
              <a:buAutoNum type="arabicPeriod"/>
            </a:pPr>
            <a:r>
              <a:rPr lang="ja-JP" altLang="en-US" dirty="0" smtClean="0"/>
              <a:t>特定に失敗したファイル群のライセンス文をクラスタリングする</a:t>
            </a:r>
            <a:endParaRPr lang="en-US" altLang="ja-JP" dirty="0" smtClean="0"/>
          </a:p>
          <a:p>
            <a:pPr marL="1371600" lvl="2" indent="-514350">
              <a:buFont typeface="+mj-lt"/>
              <a:buAutoNum type="arabicPeriod"/>
            </a:pPr>
            <a:r>
              <a:rPr lang="ja-JP" altLang="en-US" dirty="0" smtClean="0"/>
              <a:t>フィルタリングし各クラスタから</a:t>
            </a:r>
            <a:r>
              <a:rPr lang="en-US" altLang="ja-JP" dirty="0" smtClean="0"/>
              <a:t>1</a:t>
            </a:r>
            <a:r>
              <a:rPr lang="ja-JP" altLang="en-US" dirty="0" smtClean="0"/>
              <a:t>ライセンス分の記述を</a:t>
            </a:r>
            <a:r>
              <a:rPr lang="ja-JP" altLang="en-US" dirty="0" smtClean="0"/>
              <a:t>抽出</a:t>
            </a:r>
            <a:endParaRPr lang="en-US" altLang="ja-JP" sz="3000" dirty="0" smtClean="0"/>
          </a:p>
          <a:p>
            <a:pPr marL="514350" indent="-457200"/>
            <a:r>
              <a:rPr lang="ja-JP" altLang="en-US" sz="3000" dirty="0" smtClean="0"/>
              <a:t>プロセス</a:t>
            </a:r>
            <a:r>
              <a:rPr lang="en-US" altLang="ja-JP" sz="3000" dirty="0" smtClean="0"/>
              <a:t>B:</a:t>
            </a:r>
            <a:r>
              <a:rPr lang="ja-JP" altLang="en-US" sz="3000" dirty="0" smtClean="0"/>
              <a:t>追加</a:t>
            </a:r>
            <a:r>
              <a:rPr lang="ja-JP" altLang="en-US" sz="3000" dirty="0"/>
              <a:t>すべきライセンスにどういう記述がどれくらい存在するかを</a:t>
            </a:r>
            <a:r>
              <a:rPr lang="ja-JP" altLang="en-US" sz="3000" dirty="0" smtClean="0"/>
              <a:t>調査</a:t>
            </a:r>
            <a:endParaRPr lang="en-US" altLang="ja-JP" sz="3000" dirty="0" smtClean="0"/>
          </a:p>
          <a:p>
            <a:pPr marL="1371600" lvl="2" indent="-514350">
              <a:buFont typeface="+mj-lt"/>
              <a:buAutoNum type="arabicPeriod"/>
            </a:pPr>
            <a:r>
              <a:rPr lang="ja-JP" altLang="en-US" dirty="0" smtClean="0"/>
              <a:t>ライセンス</a:t>
            </a:r>
            <a:r>
              <a:rPr lang="ja-JP" altLang="en-US" dirty="0" smtClean="0"/>
              <a:t>記述</a:t>
            </a:r>
            <a:r>
              <a:rPr lang="ja-JP" altLang="en-US" dirty="0" smtClean="0"/>
              <a:t>から</a:t>
            </a:r>
            <a:r>
              <a:rPr lang="ja-JP" altLang="en-US" dirty="0" smtClean="0">
                <a:solidFill>
                  <a:srgbClr val="FF0000"/>
                </a:solidFill>
              </a:rPr>
              <a:t>共通</a:t>
            </a:r>
            <a:r>
              <a:rPr lang="ja-JP" altLang="en-US" dirty="0" smtClean="0">
                <a:solidFill>
                  <a:srgbClr val="FF0000"/>
                </a:solidFill>
              </a:rPr>
              <a:t>部分</a:t>
            </a:r>
            <a:r>
              <a:rPr lang="ja-JP" altLang="en-US" dirty="0" smtClean="0">
                <a:solidFill>
                  <a:srgbClr val="FF0000"/>
                </a:solidFill>
              </a:rPr>
              <a:t>文字列</a:t>
            </a:r>
            <a:r>
              <a:rPr lang="ja-JP" altLang="en-US" dirty="0" smtClean="0"/>
              <a:t>を抽出し，どういう部分文字列がいくつ存在しているかを示す</a:t>
            </a:r>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1792377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共通部分文字列</a:t>
            </a:r>
            <a:endParaRPr kumimoji="1" lang="ja-JP" altLang="en-US" dirty="0"/>
          </a:p>
        </p:txBody>
      </p:sp>
      <p:sp>
        <p:nvSpPr>
          <p:cNvPr id="5" name="コンテンツ プレースホルダー 4"/>
          <p:cNvSpPr>
            <a:spLocks noGrp="1"/>
          </p:cNvSpPr>
          <p:nvPr>
            <p:ph idx="1"/>
          </p:nvPr>
        </p:nvSpPr>
        <p:spPr/>
        <p:txBody>
          <a:bodyPr/>
          <a:lstStyle/>
          <a:p>
            <a:endParaRPr kumimoji="1" lang="ja-JP" altLang="en-US" dirty="0"/>
          </a:p>
        </p:txBody>
      </p:sp>
      <p:pic>
        <p:nvPicPr>
          <p:cNvPr id="6" name="図 5" descr="スクリーンショット 2015-05-19 13.47.5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3750" y="1558014"/>
            <a:ext cx="4377478" cy="4568149"/>
          </a:xfrm>
          <a:prstGeom prst="rect">
            <a:avLst/>
          </a:prstGeom>
        </p:spPr>
      </p:pic>
      <p:sp>
        <p:nvSpPr>
          <p:cNvPr id="7" name="テキスト ボックス 6"/>
          <p:cNvSpPr txBox="1"/>
          <p:nvPr/>
        </p:nvSpPr>
        <p:spPr>
          <a:xfrm>
            <a:off x="2163750" y="6146693"/>
            <a:ext cx="4480714" cy="738664"/>
          </a:xfrm>
          <a:prstGeom prst="rect">
            <a:avLst/>
          </a:prstGeom>
          <a:noFill/>
        </p:spPr>
        <p:txBody>
          <a:bodyPr wrap="none" rtlCol="0">
            <a:spAutoFit/>
          </a:bodyPr>
          <a:lstStyle/>
          <a:p>
            <a:r>
              <a:rPr lang="ja-JP" altLang="en-US" sz="1200" dirty="0"/>
              <a:t>コメント中の頻出文字列を用いた</a:t>
            </a:r>
            <a:r>
              <a:rPr lang="ja-JP" altLang="en-US" sz="1200" dirty="0" smtClean="0"/>
              <a:t>ソフトウェアライセンス</a:t>
            </a:r>
            <a:r>
              <a:rPr lang="ja-JP" altLang="en-US" sz="1200" dirty="0"/>
              <a:t>の特定</a:t>
            </a:r>
            <a:r>
              <a:rPr lang="ja-JP" altLang="en-US" sz="1200" dirty="0" smtClean="0"/>
              <a:t>支援</a:t>
            </a:r>
            <a:endParaRPr lang="ja-JP" altLang="en-US" sz="1200" dirty="0"/>
          </a:p>
          <a:p>
            <a:r>
              <a:rPr lang="ja-JP" altLang="en-US" sz="1200" dirty="0"/>
              <a:t>真鍋雄</a:t>
            </a:r>
            <a:r>
              <a:rPr lang="ja-JP" altLang="en-US" sz="1200" dirty="0" smtClean="0"/>
              <a:t>貴</a:t>
            </a:r>
            <a:r>
              <a:rPr lang="en-US" altLang="ja-JP" sz="1200" dirty="0"/>
              <a:t> </a:t>
            </a:r>
            <a:r>
              <a:rPr lang="ja-JP" altLang="en-US" sz="1200" dirty="0" smtClean="0"/>
              <a:t>市井誠</a:t>
            </a:r>
            <a:r>
              <a:rPr lang="ja-JP" altLang="ja-JP" sz="1200" dirty="0"/>
              <a:t> </a:t>
            </a:r>
            <a:r>
              <a:rPr lang="en-US" altLang="ja-JP" sz="1200" dirty="0" smtClean="0"/>
              <a:t> </a:t>
            </a:r>
            <a:r>
              <a:rPr lang="ja-JP" altLang="en-US" sz="1200" dirty="0"/>
              <a:t>早瀬康</a:t>
            </a:r>
            <a:r>
              <a:rPr lang="ja-JP" altLang="en-US" sz="1200" dirty="0" smtClean="0"/>
              <a:t>裕</a:t>
            </a:r>
            <a:r>
              <a:rPr lang="en-US" altLang="ja-JP" sz="1200" dirty="0"/>
              <a:t> </a:t>
            </a:r>
            <a:r>
              <a:rPr lang="en-US" altLang="ja-JP" sz="1200" dirty="0" smtClean="0"/>
              <a:t> </a:t>
            </a:r>
            <a:r>
              <a:rPr lang="ja-JP" altLang="en-US" sz="1200" dirty="0"/>
              <a:t>松下</a:t>
            </a:r>
            <a:r>
              <a:rPr lang="ja-JP" altLang="en-US" sz="1200" dirty="0" smtClean="0"/>
              <a:t>誠</a:t>
            </a:r>
            <a:r>
              <a:rPr lang="en-US" altLang="ja-JP" sz="1200" dirty="0"/>
              <a:t> </a:t>
            </a:r>
            <a:r>
              <a:rPr lang="en-US" altLang="ja-JP" sz="1200" dirty="0" smtClean="0"/>
              <a:t> </a:t>
            </a:r>
            <a:r>
              <a:rPr lang="ja-JP" altLang="en-US" sz="1200" dirty="0" smtClean="0"/>
              <a:t>井上克郎</a:t>
            </a:r>
            <a:r>
              <a:rPr lang="en-US" altLang="ja-JP" sz="1200" dirty="0"/>
              <a:t> </a:t>
            </a:r>
            <a:r>
              <a:rPr lang="en-US" altLang="ja-JP" sz="1200" dirty="0" smtClean="0"/>
              <a:t>FOSE 2007</a:t>
            </a:r>
            <a:endParaRPr lang="ja-JP" altLang="en-US" sz="1200" dirty="0"/>
          </a:p>
          <a:p>
            <a:endParaRPr kumimoji="1" lang="ja-JP" altLang="en-US" dirty="0"/>
          </a:p>
        </p:txBody>
      </p:sp>
      <p:sp>
        <p:nvSpPr>
          <p:cNvPr id="8" name="テキスト ボックス 7"/>
          <p:cNvSpPr txBox="1"/>
          <p:nvPr/>
        </p:nvSpPr>
        <p:spPr>
          <a:xfrm>
            <a:off x="6224701" y="3504459"/>
            <a:ext cx="2929808" cy="1015663"/>
          </a:xfrm>
          <a:prstGeom prst="rect">
            <a:avLst/>
          </a:prstGeom>
          <a:noFill/>
        </p:spPr>
        <p:txBody>
          <a:bodyPr wrap="none" rtlCol="0">
            <a:spAutoFit/>
          </a:bodyPr>
          <a:lstStyle/>
          <a:p>
            <a:r>
              <a:rPr kumimoji="1" lang="en-US" altLang="ja-JP" sz="2000" dirty="0" smtClean="0"/>
              <a:t>P:</a:t>
            </a:r>
            <a:r>
              <a:rPr kumimoji="1" lang="ja-JP" altLang="en-US" sz="2000" dirty="0" smtClean="0"/>
              <a:t>共通部分文字列</a:t>
            </a:r>
            <a:endParaRPr kumimoji="1" lang="en-US" altLang="ja-JP" sz="2000" dirty="0" smtClean="0"/>
          </a:p>
          <a:p>
            <a:r>
              <a:rPr lang="en-US" altLang="ja-JP" sz="2000" dirty="0" smtClean="0"/>
              <a:t>C:</a:t>
            </a:r>
            <a:r>
              <a:rPr lang="ja-JP" altLang="en-US" sz="2000" dirty="0" smtClean="0"/>
              <a:t>ファイルのコメントアウト</a:t>
            </a:r>
            <a:endParaRPr lang="en-US" altLang="ja-JP" sz="2000" dirty="0" smtClean="0"/>
          </a:p>
          <a:p>
            <a:r>
              <a:rPr kumimoji="1" lang="en-US" altLang="ja-JP" sz="2000" dirty="0" smtClean="0"/>
              <a:t>F:</a:t>
            </a:r>
            <a:r>
              <a:rPr kumimoji="1" lang="ja-JP" altLang="en-US" sz="2000" dirty="0" smtClean="0"/>
              <a:t>ファイル</a:t>
            </a:r>
            <a:endParaRPr kumimoji="1" lang="ja-JP" altLang="en-US" sz="2000" dirty="0"/>
          </a:p>
        </p:txBody>
      </p:sp>
    </p:spTree>
    <p:extLst>
      <p:ext uri="{BB962C8B-B14F-4D97-AF65-F5344CB8AC3E}">
        <p14:creationId xmlns:p14="http://schemas.microsoft.com/office/powerpoint/2010/main" val="1225996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a:xfrm>
            <a:off x="457200" y="1600200"/>
            <a:ext cx="8229600" cy="5108678"/>
          </a:xfrm>
        </p:spPr>
        <p:txBody>
          <a:bodyPr>
            <a:normAutofit/>
          </a:bodyPr>
          <a:lstStyle/>
          <a:p>
            <a:r>
              <a:rPr kumimoji="1" lang="en-US" altLang="ja-JP" dirty="0" smtClean="0"/>
              <a:t>RQ1:</a:t>
            </a:r>
            <a:r>
              <a:rPr lang="ja-JP" altLang="en-US" dirty="0" smtClean="0"/>
              <a:t>正規表現を作るべきライセンス記述をどれくらい抽出できているか</a:t>
            </a:r>
            <a:endParaRPr lang="en-US" altLang="ja-JP" dirty="0" smtClean="0"/>
          </a:p>
          <a:p>
            <a:endParaRPr lang="en-US" altLang="ja-JP" dirty="0" smtClean="0"/>
          </a:p>
          <a:p>
            <a:r>
              <a:rPr lang="en-US" altLang="ja-JP" dirty="0" smtClean="0"/>
              <a:t>RQ2</a:t>
            </a:r>
            <a:r>
              <a:rPr kumimoji="1" lang="en-US" altLang="ja-JP" dirty="0" smtClean="0"/>
              <a:t>:</a:t>
            </a:r>
            <a:r>
              <a:rPr kumimoji="1" lang="ja-JP" altLang="en-US" dirty="0" smtClean="0"/>
              <a:t>正規</a:t>
            </a:r>
            <a:r>
              <a:rPr kumimoji="1" lang="ja-JP" altLang="en-US" dirty="0" smtClean="0"/>
              <a:t>表現作成プロセスはどれくらい時間を短縮できたか</a:t>
            </a:r>
            <a:endParaRPr kumimoji="1" lang="en-US" altLang="ja-JP" dirty="0" smtClean="0"/>
          </a:p>
          <a:p>
            <a:endParaRPr lang="en-US" altLang="ja-JP" dirty="0" smtClean="0"/>
          </a:p>
          <a:p>
            <a:r>
              <a:rPr lang="en-US" altLang="ja-JP" dirty="0" smtClean="0"/>
              <a:t>RQ3:</a:t>
            </a:r>
            <a:r>
              <a:rPr lang="ja-JP" altLang="en-US" dirty="0"/>
              <a:t>提案手法に</a:t>
            </a:r>
            <a:r>
              <a:rPr lang="ja-JP" altLang="en-US" dirty="0" smtClean="0"/>
              <a:t>より作成された正規表現はライセンス</a:t>
            </a:r>
            <a:r>
              <a:rPr lang="ja-JP" altLang="en-US" dirty="0" smtClean="0"/>
              <a:t>を</a:t>
            </a:r>
            <a:r>
              <a:rPr lang="ja-JP" altLang="en-US" dirty="0" smtClean="0"/>
              <a:t>正しく</a:t>
            </a:r>
            <a:r>
              <a:rPr lang="ja-JP" altLang="en-US" dirty="0" smtClean="0"/>
              <a:t>特定</a:t>
            </a:r>
            <a:r>
              <a:rPr lang="ja-JP" altLang="en-US" dirty="0" smtClean="0"/>
              <a:t>できる</a:t>
            </a:r>
            <a:r>
              <a:rPr lang="ja-JP" altLang="en-US" dirty="0" smtClean="0"/>
              <a:t>か</a:t>
            </a:r>
            <a:endParaRPr lang="en-US" altLang="ja-JP" dirty="0" smtClean="0"/>
          </a:p>
        </p:txBody>
      </p:sp>
    </p:spTree>
    <p:extLst>
      <p:ext uri="{BB962C8B-B14F-4D97-AF65-F5344CB8AC3E}">
        <p14:creationId xmlns:p14="http://schemas.microsoft.com/office/powerpoint/2010/main" val="609594456"/>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1540</TotalTime>
  <Words>731</Words>
  <Application>Microsoft Macintosh PowerPoint</Application>
  <PresentationFormat>画面に合わせる (4:3)</PresentationFormat>
  <Paragraphs>131</Paragraphs>
  <Slides>14</Slides>
  <Notes>3</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ホワイト</vt:lpstr>
      <vt:lpstr>研究発表</vt:lpstr>
      <vt:lpstr>背景</vt:lpstr>
      <vt:lpstr>オープンソースソフトウェアライセンス</vt:lpstr>
      <vt:lpstr>ライセンス特定ツール</vt:lpstr>
      <vt:lpstr>ルールベースを用いた 特定手法の欠点</vt:lpstr>
      <vt:lpstr>ライセンス特定ツールの精度</vt:lpstr>
      <vt:lpstr>予備調査1</vt:lpstr>
      <vt:lpstr>予備調査2</vt:lpstr>
      <vt:lpstr>予備調査2</vt:lpstr>
      <vt:lpstr>正規表現作成プロセス</vt:lpstr>
      <vt:lpstr>研究の目的</vt:lpstr>
      <vt:lpstr>アプローチ</vt:lpstr>
      <vt:lpstr>共通部分文字列</vt:lpstr>
      <vt:lpstr>リサーチクエスチョン</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研究発表</dc:title>
  <dc:creator>Higashi Yunosuke</dc:creator>
  <cp:lastModifiedBy>Higashi Yunosuke</cp:lastModifiedBy>
  <cp:revision>21</cp:revision>
  <dcterms:created xsi:type="dcterms:W3CDTF">2015-05-18T03:30:43Z</dcterms:created>
  <dcterms:modified xsi:type="dcterms:W3CDTF">2015-05-19T05:14:38Z</dcterms:modified>
</cp:coreProperties>
</file>