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確認的研究（登録報告型）の論文。RQ・仮説・変数・データ・分析計画を事前に定義し、結果は今後報告される点を最初に強調する。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全体像。何を・なぜ・どう・位置づけの4点で整理。特に『結果セクションがまだ無い研究計画』である点を学生に意識させる。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背景。MLパイプラインのステージとは何か、構造抽出が品質評価・再利用などの土台になることを説明。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問題。MLの多様性と急速な進化が構造抽出を難しくする。既存手法の限界（特にF1=0.29）を具体例として示す。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動機。LLMのコード理解力＋SLMの持続可能性・再現性。未評価のギャップが本研究の出発点。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目的（RG1, RG2）と3つの貢献。RGとRQの対応関係も押さえる。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3つのRQと仮説・帰無仮説。RQ2はトークン化の観点（言葉が次トークン確率に影響）が根拠である点を補足。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 I の変数。MCCを主指標に選んだ理由（クラス不均衡対応）を後のスライドと結びつける。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参照研究の選定基準C1-C3と、採用した2研究（命令レベルのDS-Pipelines、セルレベルのDASWOW）の違い。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データセットとタクソノミー統一。DASWOWのインデント欠落問題とDrule利用、G*Powerによる検出力分析に触れる。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実験環境。オープン・コード特化・&lt;8B、HumanEval上位5モデル、vLLM/Langfuse/Colombus、決定性確保。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実行計画の4ステップ。特にステップ3の粒度変換（命令→セル集約）とステップ4の変異の狙いを説明。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分析計画。仮説ごとの検定の対応表。MCCと二値化検定の役割分担を明確にする。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妥当性への脅威。内的（汚染）・外的（一般化）・構成概念（不均衡）の3観点と緩和策。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まとめと議論ポイント。学生に投げかける問い（登録報告の意義、粒度、二値化、汚染）でディスカッションへ。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A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515600" y="-822960"/>
            <a:ext cx="2377440" cy="2377440"/>
          </a:xfrm>
          <a:prstGeom prst="ellipse">
            <a:avLst/>
          </a:prstGeom>
          <a:solidFill>
            <a:srgbClr val="153B5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338560" y="5212080"/>
            <a:ext cx="2011680" cy="2011680"/>
          </a:xfrm>
          <a:prstGeom prst="ellipse">
            <a:avLst/>
          </a:prstGeom>
          <a:solidFill>
            <a:srgbClr val="1C7293">
              <a:alpha val="30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640080" y="5394960"/>
            <a:ext cx="2194560" cy="2194560"/>
          </a:xfrm>
          <a:prstGeom prst="ellipse">
            <a:avLst/>
          </a:prstGeom>
          <a:solidFill>
            <a:srgbClr val="153B5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86868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FB89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大学院ゼミ ｜ 論文紹介 (PAPER READING)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1371600"/>
            <a:ext cx="1042416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小規模言語モデルによる</a:t>
            </a:r>
            <a:endParaRPr lang="en-US" sz="3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機械学習パイプライン構造の</a:t>
            </a:r>
            <a:endParaRPr lang="en-US" sz="3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リバースエンジニアリング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04672" y="365760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Using Small Language Models to Reverse-Engineer Machine Learning Pipelines Structures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04672" y="4251960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N. Lacroix, F. Precioso, M. Blay-Fornarino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S. Mosser   —   Université Côte d'Azur (Inria / CNRS / I3S) ・ McMaster University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4672" y="5120640"/>
            <a:ext cx="2743200" cy="457200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4672" y="51206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arXiv:2601.03988v1 [cs.SE]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75888" y="512064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153B54"/>
          </a:solidFill>
          <a:ln w="12700">
            <a:solidFill>
              <a:srgbClr val="2E8B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75888" y="51206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2026年1月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5760720"/>
            <a:ext cx="10424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1FB89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★ 確認的研究 (Confirmatory Study / 登録報告型）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RQ・仮説・変数・分析手法を事前に定義した「研究計画」。結果セクションはまだ存在しない。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OVERVIEW ｜ 概要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この論文を一言でいうと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01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48640" y="1600200"/>
            <a:ext cx="5285232" cy="2084832"/>
          </a:xfrm>
          <a:prstGeom prst="roundRect">
            <a:avLst>
              <a:gd name="adj" fmla="val 3509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41248" y="1892808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2020824"/>
            <a:ext cx="310896" cy="31089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72768" y="1911096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 (What)</a:t>
            </a:r>
            <a:endParaRPr lang="en-US" sz="1700" dirty="0"/>
          </a:p>
        </p:txBody>
      </p:sp>
      <p:sp>
        <p:nvSpPr>
          <p:cNvPr id="13" name="Text 8"/>
          <p:cNvSpPr/>
          <p:nvPr/>
        </p:nvSpPr>
        <p:spPr>
          <a:xfrm>
            <a:off x="914400" y="2569464"/>
            <a:ext cx="45537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SLM（&lt; 8B パラメータ）を分類器として使い、ソースコード（Jupyter Notebook）から ML パイプラインの「ステージ」を抽出する。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217920" y="1600200"/>
            <a:ext cx="5285232" cy="2084832"/>
          </a:xfrm>
          <a:prstGeom prst="roundRect">
            <a:avLst>
              <a:gd name="adj" fmla="val 3509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510528" y="1892808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544" y="2020824"/>
            <a:ext cx="310896" cy="31089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242048" y="1911096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 (Why)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6583680" y="2569464"/>
            <a:ext cx="45537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既存手法（静的マッピング・教師あり分類器）は ML の多様性に弱く、解析の規模と信頼性に限界があるため。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548640" y="3959352"/>
            <a:ext cx="5285232" cy="2084832"/>
          </a:xfrm>
          <a:prstGeom prst="roundRect">
            <a:avLst>
              <a:gd name="adj" fmla="val 3509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841248" y="425196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264" y="4379976"/>
            <a:ext cx="310896" cy="31089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572768" y="4270248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どう (How)</a:t>
            </a:r>
            <a:endParaRPr lang="en-US" sz="1700" dirty="0"/>
          </a:p>
        </p:txBody>
      </p:sp>
      <p:sp>
        <p:nvSpPr>
          <p:cNvPr id="23" name="Text 16"/>
          <p:cNvSpPr/>
          <p:nvPr/>
        </p:nvSpPr>
        <p:spPr>
          <a:xfrm>
            <a:off x="914400" y="4928616"/>
            <a:ext cx="45537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2つの参照研究（DS-Pipelines・DASWOW）を基準に、複数の統計的検定で SLM の有効性を厳密に比較する。</a:t>
            </a:r>
            <a:endParaRPr lang="en-US" sz="1350" dirty="0"/>
          </a:p>
        </p:txBody>
      </p:sp>
      <p:sp>
        <p:nvSpPr>
          <p:cNvPr id="24" name="Shape 17"/>
          <p:cNvSpPr/>
          <p:nvPr/>
        </p:nvSpPr>
        <p:spPr>
          <a:xfrm>
            <a:off x="6217920" y="3959352"/>
            <a:ext cx="5285232" cy="2084832"/>
          </a:xfrm>
          <a:prstGeom prst="roundRect">
            <a:avLst>
              <a:gd name="adj" fmla="val 3509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6510528" y="425196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544" y="4379976"/>
            <a:ext cx="310896" cy="31089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242048" y="4270248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位置づけ (Note)</a:t>
            </a:r>
            <a:endParaRPr lang="en-US" sz="1700" dirty="0"/>
          </a:p>
        </p:txBody>
      </p:sp>
      <p:sp>
        <p:nvSpPr>
          <p:cNvPr id="28" name="Text 20"/>
          <p:cNvSpPr/>
          <p:nvPr/>
        </p:nvSpPr>
        <p:spPr>
          <a:xfrm>
            <a:off x="6583680" y="4928616"/>
            <a:ext cx="45537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本論文は「確認的研究の計画書」。仮説・変数・手順・分析を事前登録し、結果報告は今後行われる。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BACKGROUND ｜ 背景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ML パイプラインの「構造（ステージ）」を抽出する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02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548640" y="1554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ML パイプラインは複数の工程（ステージ）の連なり。抽象レベルで構造を把握できれば、ワークフローの組織化・反復・再利用を実証的に分析できる。</a:t>
            </a:r>
            <a:endParaRPr lang="en-US" sz="1450" dirty="0"/>
          </a:p>
        </p:txBody>
      </p:sp>
      <p:sp>
        <p:nvSpPr>
          <p:cNvPr id="10" name="Shape 6"/>
          <p:cNvSpPr/>
          <p:nvPr/>
        </p:nvSpPr>
        <p:spPr>
          <a:xfrm>
            <a:off x="754380" y="2423160"/>
            <a:ext cx="1828800" cy="914400"/>
          </a:xfrm>
          <a:prstGeom prst="roundRect">
            <a:avLst>
              <a:gd name="adj" fmla="val 10000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754380" y="24231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データ収集</a:t>
            </a:r>
            <a:endParaRPr lang="en-US" sz="13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332" y="2761488"/>
            <a:ext cx="237744" cy="237744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2967228" y="2423160"/>
            <a:ext cx="1828800" cy="914400"/>
          </a:xfrm>
          <a:prstGeom prst="roundRect">
            <a:avLst>
              <a:gd name="adj" fmla="val 10000"/>
            </a:avLst>
          </a:prstGeom>
          <a:solidFill>
            <a:srgbClr val="2E8BA8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4" name="Text 9"/>
          <p:cNvSpPr/>
          <p:nvPr/>
        </p:nvSpPr>
        <p:spPr>
          <a:xfrm>
            <a:off x="2967228" y="24231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データ前処理</a:t>
            </a:r>
            <a:endParaRPr lang="en-US" sz="13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180" y="2761488"/>
            <a:ext cx="237744" cy="237744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5180076" y="2423160"/>
            <a:ext cx="1828800" cy="914400"/>
          </a:xfrm>
          <a:prstGeom prst="roundRect">
            <a:avLst>
              <a:gd name="adj" fmla="val 10000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7" name="Text 11"/>
          <p:cNvSpPr/>
          <p:nvPr/>
        </p:nvSpPr>
        <p:spPr>
          <a:xfrm>
            <a:off x="5180076" y="24231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特徴量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エンジニアリング</a:t>
            </a:r>
            <a:endParaRPr lang="en-US" sz="13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028" y="2761488"/>
            <a:ext cx="237744" cy="237744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7392924" y="2423160"/>
            <a:ext cx="1828800" cy="914400"/>
          </a:xfrm>
          <a:prstGeom prst="roundRect">
            <a:avLst>
              <a:gd name="adj" fmla="val 10000"/>
            </a:avLst>
          </a:prstGeom>
          <a:solidFill>
            <a:srgbClr val="2E8BA8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0" name="Text 13"/>
          <p:cNvSpPr/>
          <p:nvPr/>
        </p:nvSpPr>
        <p:spPr>
          <a:xfrm>
            <a:off x="7392924" y="24231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モデリング</a:t>
            </a:r>
            <a:endParaRPr lang="en-US" sz="13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4876" y="2761488"/>
            <a:ext cx="237744" cy="237744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9605772" y="2423160"/>
            <a:ext cx="1828800" cy="914400"/>
          </a:xfrm>
          <a:prstGeom prst="roundRect">
            <a:avLst>
              <a:gd name="adj" fmla="val 10000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3" name="Text 15"/>
          <p:cNvSpPr/>
          <p:nvPr/>
        </p:nvSpPr>
        <p:spPr>
          <a:xfrm>
            <a:off x="9605772" y="242316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モデル評価</a:t>
            </a:r>
            <a:endParaRPr lang="en-US" sz="1300" dirty="0"/>
          </a:p>
        </p:txBody>
      </p:sp>
      <p:sp>
        <p:nvSpPr>
          <p:cNvPr id="24" name="Text 16"/>
          <p:cNvSpPr/>
          <p:nvPr/>
        </p:nvSpPr>
        <p:spPr>
          <a:xfrm>
            <a:off x="548640" y="37033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構造抽出が可能にする応用</a:t>
            </a:r>
            <a:endParaRPr lang="en-US" sz="1500" dirty="0"/>
          </a:p>
        </p:txBody>
      </p:sp>
      <p:sp>
        <p:nvSpPr>
          <p:cNvPr id="25" name="Shape 17"/>
          <p:cNvSpPr/>
          <p:nvPr/>
        </p:nvSpPr>
        <p:spPr>
          <a:xfrm>
            <a:off x="548640" y="4114800"/>
            <a:ext cx="2697480" cy="1143000"/>
          </a:xfrm>
          <a:prstGeom prst="roundRect">
            <a:avLst>
              <a:gd name="adj" fmla="val 640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6" name="Text 18"/>
          <p:cNvSpPr/>
          <p:nvPr/>
        </p:nvSpPr>
        <p:spPr>
          <a:xfrm>
            <a:off x="731520" y="431596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パイプライン品質評価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731520" y="490118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[12], [32]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3364992" y="4114800"/>
            <a:ext cx="2697480" cy="1143000"/>
          </a:xfrm>
          <a:prstGeom prst="roundRect">
            <a:avLst>
              <a:gd name="adj" fmla="val 640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9" name="Text 21"/>
          <p:cNvSpPr/>
          <p:nvPr/>
        </p:nvSpPr>
        <p:spPr>
          <a:xfrm>
            <a:off x="3547872" y="431596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アンチパターン特定</a:t>
            </a:r>
            <a:endParaRPr lang="en-US" sz="1350" dirty="0"/>
          </a:p>
        </p:txBody>
      </p:sp>
      <p:sp>
        <p:nvSpPr>
          <p:cNvPr id="30" name="Text 22"/>
          <p:cNvSpPr/>
          <p:nvPr/>
        </p:nvSpPr>
        <p:spPr>
          <a:xfrm>
            <a:off x="3547872" y="490118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[4], [9]</a:t>
            </a:r>
            <a:endParaRPr lang="en-US" sz="1100" dirty="0"/>
          </a:p>
        </p:txBody>
      </p:sp>
      <p:sp>
        <p:nvSpPr>
          <p:cNvPr id="31" name="Shape 23"/>
          <p:cNvSpPr/>
          <p:nvPr/>
        </p:nvSpPr>
        <p:spPr>
          <a:xfrm>
            <a:off x="6181344" y="4114800"/>
            <a:ext cx="2697480" cy="1143000"/>
          </a:xfrm>
          <a:prstGeom prst="roundRect">
            <a:avLst>
              <a:gd name="adj" fmla="val 640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32" name="Text 24"/>
          <p:cNvSpPr/>
          <p:nvPr/>
        </p:nvSpPr>
        <p:spPr>
          <a:xfrm>
            <a:off x="6364224" y="431596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パイプライン再利用支援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6364224" y="490118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[21]</a:t>
            </a:r>
            <a:endParaRPr lang="en-US" sz="1100" dirty="0"/>
          </a:p>
        </p:txBody>
      </p:sp>
      <p:sp>
        <p:nvSpPr>
          <p:cNvPr id="34" name="Shape 26"/>
          <p:cNvSpPr/>
          <p:nvPr/>
        </p:nvSpPr>
        <p:spPr>
          <a:xfrm>
            <a:off x="8997696" y="4114800"/>
            <a:ext cx="2697480" cy="1143000"/>
          </a:xfrm>
          <a:prstGeom prst="roundRect">
            <a:avLst>
              <a:gd name="adj" fmla="val 640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35" name="Text 27"/>
          <p:cNvSpPr/>
          <p:nvPr/>
        </p:nvSpPr>
        <p:spPr>
          <a:xfrm>
            <a:off x="9180576" y="431596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データ来歴の強化</a:t>
            </a:r>
            <a:endParaRPr lang="en-US" sz="1350" dirty="0"/>
          </a:p>
        </p:txBody>
      </p:sp>
      <p:sp>
        <p:nvSpPr>
          <p:cNvPr id="36" name="Text 28"/>
          <p:cNvSpPr/>
          <p:nvPr/>
        </p:nvSpPr>
        <p:spPr>
          <a:xfrm>
            <a:off x="9180576" y="4901184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[16]</a:t>
            </a:r>
            <a:endParaRPr lang="en-US" sz="1100" dirty="0"/>
          </a:p>
        </p:txBody>
      </p:sp>
      <p:sp>
        <p:nvSpPr>
          <p:cNvPr id="37" name="Text 29"/>
          <p:cNvSpPr/>
          <p:nvPr/>
        </p:nvSpPr>
        <p:spPr>
          <a:xfrm>
            <a:off x="548640" y="544068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いずれも「コードから正確に構造を抽出できる」ことが前提 — しかし、これが難しい。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PROBLEM ｜ 問題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なぜ構造抽出は難しいのか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03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48640" y="1600200"/>
            <a:ext cx="4572000" cy="4160520"/>
          </a:xfrm>
          <a:prstGeom prst="roundRect">
            <a:avLst>
              <a:gd name="adj" fmla="val 1758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822960" y="182880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ドメインの多様性という根本課題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868680" y="2331720"/>
            <a:ext cx="40233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ML エコシステムの多様性と急速な進化（アルゴリズム・ライブラリ・データセット）</a:t>
            </a:r>
            <a:endParaRPr lang="en-US" sz="1400" dirty="0"/>
          </a:p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ML の探索的な性質により、パイプラインが不均質（heterogeneous）になりやすい</a:t>
            </a:r>
            <a:endParaRPr lang="en-US" sz="1400" dirty="0"/>
          </a:p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そのため構造抽出は今なお「手作業」に頼りがち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5440680" y="1627632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既存手法とその限界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5440680" y="2057400"/>
            <a:ext cx="6199632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5669280" y="2185416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静的マッピング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5669280" y="2505456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ライブラリ／関数 → ステージ の対応表 [3,13,28]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5669280" y="2788920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限界: 拡張性が無く、特定ライブラリに依存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5440680" y="3264408"/>
            <a:ext cx="6199632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5669280" y="3392424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ルール／教師あり分類器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5669280" y="3712464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決定木・分類器による自動化 [19,31,34]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5669280" y="3995928"/>
            <a:ext cx="5760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限界: 性能や対象範囲（ライブラリ・パターン）が限定的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5440680" y="4471416"/>
            <a:ext cx="6199632" cy="1234440"/>
          </a:xfrm>
          <a:prstGeom prst="roundRect">
            <a:avLst>
              <a:gd name="adj" fmla="val 5926"/>
            </a:avLst>
          </a:prstGeom>
          <a:solidFill>
            <a:srgbClr val="0E2A3F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2" name="Text 18"/>
          <p:cNvSpPr/>
          <p:nvPr/>
        </p:nvSpPr>
        <p:spPr>
          <a:xfrm>
            <a:off x="5669280" y="4636008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1FB89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0.29</a:t>
            </a:r>
            <a:endParaRPr lang="en-US" sz="5000" dirty="0"/>
          </a:p>
        </p:txBody>
      </p:sp>
      <p:sp>
        <p:nvSpPr>
          <p:cNvPr id="23" name="Text 19"/>
          <p:cNvSpPr/>
          <p:nvPr/>
        </p:nvSpPr>
        <p:spPr>
          <a:xfrm>
            <a:off x="7680960" y="4700016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Ramasamy らの分類器の予測 F1 スコア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 「より柔軟な逆解析手法」が必要であることを示唆 [20]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MOTIVATION ｜ 動機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なぜ小規模言語モデル（SLM）か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04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48640" y="1691640"/>
            <a:ext cx="3529584" cy="3017520"/>
          </a:xfrm>
          <a:prstGeom prst="roundRect">
            <a:avLst>
              <a:gd name="adj" fmla="val 242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1901952" y="201168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832" y="2194560"/>
            <a:ext cx="457200" cy="4572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77240" y="2971800"/>
            <a:ext cx="3072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高いコード理解・分類能力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822960" y="3611880"/>
            <a:ext cx="29809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言語モデルはコード理解と分類タスクで強力な能力を示している [11]。データサイエンスのライフサイクルに関する大量の知識で学習済み。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315968" y="1691640"/>
            <a:ext cx="3529584" cy="3017520"/>
          </a:xfrm>
          <a:prstGeom prst="roundRect">
            <a:avLst>
              <a:gd name="adj" fmla="val 242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5669280" y="201168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2194560"/>
            <a:ext cx="457200" cy="4572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544568" y="2971800"/>
            <a:ext cx="3072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持続可能で再現可能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590288" y="3611880"/>
            <a:ext cx="29809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SLM（&lt; 8B パラメータ）は計算資源・エネルギーを抑えられ、再現性も高い。「Copenhagen Manifesto」の理念にも合致 [23]。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8083296" y="1691640"/>
            <a:ext cx="3529584" cy="3017520"/>
          </a:xfrm>
          <a:prstGeom prst="roundRect">
            <a:avLst>
              <a:gd name="adj" fmla="val 242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9436608" y="2011680"/>
            <a:ext cx="822960" cy="8229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9488" y="2194560"/>
            <a:ext cx="457200" cy="4572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8311896" y="2971800"/>
            <a:ext cx="3072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未検証の研究ギャップ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8357616" y="3611880"/>
            <a:ext cx="29809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それでも ML パイプライン構造の抽出への適用は未評価。本研究はこのギャップを埋める。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548640" y="5029200"/>
            <a:ext cx="11091672" cy="868680"/>
          </a:xfrm>
          <a:prstGeom prst="roundRect">
            <a:avLst>
              <a:gd name="adj" fmla="val 8421"/>
            </a:avLst>
          </a:prstGeom>
          <a:solidFill>
            <a:srgbClr val="E4EFF3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5" name="Text 18"/>
          <p:cNvSpPr/>
          <p:nvPr/>
        </p:nvSpPr>
        <p:spPr>
          <a:xfrm>
            <a:off x="822960" y="5029200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仮説の根拠: 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は大規模なコードとドキュメントで学習しているため、ML ドメインの高い多様性をよく支え、構造（ステージ）を抽出できるはず。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GOALS &amp; CONTRIBUTIONS ｜ 目的と貢献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研究目的と3つの貢献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05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48640" y="1645920"/>
            <a:ext cx="5212080" cy="2240280"/>
          </a:xfrm>
          <a:prstGeom prst="roundRect">
            <a:avLst>
              <a:gd name="adj" fmla="val 3265"/>
            </a:avLst>
          </a:prstGeom>
          <a:solidFill>
            <a:srgbClr val="0E2A3F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777240" y="1810512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B89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研究目的 (Research Goals)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777240" y="2212848"/>
            <a:ext cx="475488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RG1  ML パイプライン構造抽出への SLM の適用可能性を評価する</a:t>
            </a:r>
            <a:endParaRPr lang="en-US" sz="135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RG2  データサイエンティストの実践に関する現在の理解を問い直す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548640" y="4069080"/>
            <a:ext cx="5212080" cy="1783080"/>
          </a:xfrm>
          <a:prstGeom prst="roundRect">
            <a:avLst>
              <a:gd name="adj" fmla="val 4103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777240" y="4224528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目的とRQの対応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777240" y="466344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RG1  →  RQ1（精度）・RQ2（言葉の影響）</a:t>
            </a:r>
            <a:endParaRPr lang="en-US" sz="1400" dirty="0"/>
          </a:p>
          <a:p>
            <a:pPr indent="0" marL="0">
              <a:lnSpc>
                <a:spcPct val="13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RG2  →  RQ3（実践理解への影響）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035040" y="164592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3つの貢献 (Threefold Contribution)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6035040" y="2103120"/>
            <a:ext cx="5605272" cy="1170432"/>
          </a:xfrm>
          <a:prstGeom prst="roundRect">
            <a:avLst>
              <a:gd name="adj" fmla="val 625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236208" y="2386584"/>
            <a:ext cx="603504" cy="6035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236208" y="238658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①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6995160" y="2249424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HumanEval [8] で事前選抜した 5 つの SLM の性能向上を、既存手法と比較評価</a:t>
            </a:r>
            <a:endParaRPr lang="en-US" sz="1300" dirty="0"/>
          </a:p>
        </p:txBody>
      </p:sp>
      <p:sp>
        <p:nvSpPr>
          <p:cNvPr id="20" name="Shape 16"/>
          <p:cNvSpPr/>
          <p:nvPr/>
        </p:nvSpPr>
        <p:spPr>
          <a:xfrm>
            <a:off x="6035040" y="3383280"/>
            <a:ext cx="5605272" cy="1170432"/>
          </a:xfrm>
          <a:prstGeom prst="roundRect">
            <a:avLst>
              <a:gd name="adj" fmla="val 625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6236208" y="3666744"/>
            <a:ext cx="603504" cy="6035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236208" y="366674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②</a:t>
            </a:r>
            <a:endParaRPr lang="en-US" sz="2000" dirty="0"/>
          </a:p>
        </p:txBody>
      </p:sp>
      <p:sp>
        <p:nvSpPr>
          <p:cNvPr id="23" name="Text 19"/>
          <p:cNvSpPr/>
          <p:nvPr/>
        </p:nvSpPr>
        <p:spPr>
          <a:xfrm>
            <a:off x="6995160" y="3529584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タクソノミー定義（＝言葉）が分類結果に与える影響を、変異（mutation）プロセスで統計的に評価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6035040" y="4663440"/>
            <a:ext cx="5605272" cy="1170432"/>
          </a:xfrm>
          <a:prstGeom prst="roundRect">
            <a:avLst>
              <a:gd name="adj" fmla="val 625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6236208" y="4946904"/>
            <a:ext cx="603504" cy="60350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6236208" y="49469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③</a:t>
            </a:r>
            <a:endParaRPr lang="en-US" sz="2000" dirty="0"/>
          </a:p>
        </p:txBody>
      </p:sp>
      <p:sp>
        <p:nvSpPr>
          <p:cNvPr id="27" name="Text 23"/>
          <p:cNvSpPr/>
          <p:nvPr/>
        </p:nvSpPr>
        <p:spPr>
          <a:xfrm>
            <a:off x="6995160" y="4809744"/>
            <a:ext cx="452628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適合度検定（Pearson のカイ二乗）で、データサイエンティスト実践の理解に挑戦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RESEARCH QUESTIONS ｜ RQと仮説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3つのリサーチクエスチョンと仮説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06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48640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777240" y="1901952"/>
            <a:ext cx="3154680" cy="566928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60120" y="190195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RQ1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2606040" y="1901952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RG1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822960" y="2651760"/>
            <a:ext cx="3063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は既存のモデル／ルールベース分類器より、有意に正確にステージを識別できるか？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22960" y="4526280"/>
            <a:ext cx="3063240" cy="502920"/>
          </a:xfrm>
          <a:prstGeom prst="roundRect">
            <a:avLst>
              <a:gd name="adj" fmla="val 14545"/>
            </a:avLst>
          </a:prstGeom>
          <a:solidFill>
            <a:srgbClr val="1FB89E">
              <a:alpha val="2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60120" y="452628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H1: SLM の方が正確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822960" y="5102352"/>
            <a:ext cx="306324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960120" y="5102352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H0.1: 差は無い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4306824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4535424" y="1901952"/>
            <a:ext cx="3154680" cy="566928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4718304" y="190195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RQ2</a:t>
            </a:r>
            <a:endParaRPr lang="en-US" sz="1800" dirty="0"/>
          </a:p>
        </p:txBody>
      </p:sp>
      <p:sp>
        <p:nvSpPr>
          <p:cNvPr id="21" name="Text 17"/>
          <p:cNvSpPr/>
          <p:nvPr/>
        </p:nvSpPr>
        <p:spPr>
          <a:xfrm>
            <a:off x="6364224" y="1901952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RG1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4581144" y="2651760"/>
            <a:ext cx="3063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タクソノミーの「言葉づかい（wording）」は SLM の分類結果に有意に影響するか？</a:t>
            </a:r>
            <a:endParaRPr lang="en-US" sz="1350" dirty="0"/>
          </a:p>
        </p:txBody>
      </p:sp>
      <p:sp>
        <p:nvSpPr>
          <p:cNvPr id="23" name="Shape 19"/>
          <p:cNvSpPr/>
          <p:nvPr/>
        </p:nvSpPr>
        <p:spPr>
          <a:xfrm>
            <a:off x="4581144" y="4526280"/>
            <a:ext cx="3063240" cy="502920"/>
          </a:xfrm>
          <a:prstGeom prst="roundRect">
            <a:avLst>
              <a:gd name="adj" fmla="val 14545"/>
            </a:avLst>
          </a:prstGeom>
          <a:solidFill>
            <a:srgbClr val="1FB89E">
              <a:alpha val="2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4718304" y="452628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H2: 言葉が結果に影響</a:t>
            </a:r>
            <a:endParaRPr lang="en-US" sz="1250" dirty="0"/>
          </a:p>
        </p:txBody>
      </p:sp>
      <p:sp>
        <p:nvSpPr>
          <p:cNvPr id="25" name="Shape 21"/>
          <p:cNvSpPr/>
          <p:nvPr/>
        </p:nvSpPr>
        <p:spPr>
          <a:xfrm>
            <a:off x="4581144" y="5102352"/>
            <a:ext cx="306324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4718304" y="5102352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H0.2: 影響しない</a:t>
            </a:r>
            <a:endParaRPr lang="en-US" sz="1200" dirty="0"/>
          </a:p>
        </p:txBody>
      </p:sp>
      <p:sp>
        <p:nvSpPr>
          <p:cNvPr id="27" name="Shape 23"/>
          <p:cNvSpPr/>
          <p:nvPr/>
        </p:nvSpPr>
        <p:spPr>
          <a:xfrm>
            <a:off x="8065008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8293608" y="1901952"/>
            <a:ext cx="3154680" cy="566928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8476488" y="190195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RQ3</a:t>
            </a:r>
            <a:endParaRPr lang="en-US" sz="1800" dirty="0"/>
          </a:p>
        </p:txBody>
      </p:sp>
      <p:sp>
        <p:nvSpPr>
          <p:cNvPr id="30" name="Text 26"/>
          <p:cNvSpPr/>
          <p:nvPr/>
        </p:nvSpPr>
        <p:spPr>
          <a:xfrm>
            <a:off x="10122408" y="1901952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RG2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8339328" y="2651760"/>
            <a:ext cx="3063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を使うと、参照研究と比べデータサイエンティストの実践理解が有意に変わるか？</a:t>
            </a:r>
            <a:endParaRPr lang="en-US" sz="1350" dirty="0"/>
          </a:p>
        </p:txBody>
      </p:sp>
      <p:sp>
        <p:nvSpPr>
          <p:cNvPr id="32" name="Shape 28"/>
          <p:cNvSpPr/>
          <p:nvPr/>
        </p:nvSpPr>
        <p:spPr>
          <a:xfrm>
            <a:off x="8339328" y="4526280"/>
            <a:ext cx="3063240" cy="502920"/>
          </a:xfrm>
          <a:prstGeom prst="roundRect">
            <a:avLst>
              <a:gd name="adj" fmla="val 14545"/>
            </a:avLst>
          </a:prstGeom>
          <a:solidFill>
            <a:srgbClr val="1FB89E">
              <a:alpha val="2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8476488" y="452628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H3: 理解が変わる</a:t>
            </a:r>
            <a:endParaRPr lang="en-US" sz="1250" dirty="0"/>
          </a:p>
        </p:txBody>
      </p:sp>
      <p:sp>
        <p:nvSpPr>
          <p:cNvPr id="34" name="Shape 30"/>
          <p:cNvSpPr/>
          <p:nvPr/>
        </p:nvSpPr>
        <p:spPr>
          <a:xfrm>
            <a:off x="8339328" y="5102352"/>
            <a:ext cx="3063240" cy="4572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8476488" y="5102352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H0.3: 変わらない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VARIABLES ｜ 変数 (Table I)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何を操作し、何を測るか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07</a:t>
            </a:r>
            <a:endParaRPr lang="en-US" sz="1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167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834640"/>
                <a:gridCol w="6885432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種別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変数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説明・操作化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502920">
                <a:tc rowSpan="2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独立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変数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分類モデル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ルール／教師あり／SLM 分類器を切替（V-A, V-D）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タクソノミー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統一タクソノミー T_unified ＋ RQ2 用の変異版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 row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従属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変数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分類性能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MCC（不均衡対応）＋ クラス別 F1 スコア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分類時間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推論時間（最初〜最後のトークン, ミリ秒）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SLM パープレキシティ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生成トークンの平均パープレキシティ（不確実性）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探索的知見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参照研究が報告した知見の再現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 rowSpan="3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交絡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変数</a:t>
                      </a:r>
                      <a:endParaRPr lang="en-US" sz="13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A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推論の非決定性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決定論的 vLLM の Docker イメージで制御 [10]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SLM 特化／サイズ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コード特化モデルに限定 ・ &lt; 8B パラメータ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 vMerge="1">
                  <a:tcPr/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プロンプト内容／技法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全 SLM で共通のプロンプトと技法を使用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REFERENCE STUDIES ｜ 参照研究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比較の基準を選ぶ（C1–C3 と 2研究）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08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548640" y="16002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選定基準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2057400"/>
            <a:ext cx="5074920" cy="841248"/>
          </a:xfrm>
          <a:prstGeom prst="roundRect">
            <a:avLst>
              <a:gd name="adj" fmla="val 8696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31520" y="2258568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31520" y="2258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C1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1325880" y="214884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コードから ML パイプライン構造（ステージ）を逆解析している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3008376"/>
            <a:ext cx="5074920" cy="841248"/>
          </a:xfrm>
          <a:prstGeom prst="roundRect">
            <a:avLst>
              <a:gd name="adj" fmla="val 8696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31520" y="3209544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31520" y="32095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C2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1325880" y="3099816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実践に関する実証的探索結果を提示（RQ3 比較に必須）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548640" y="3959352"/>
            <a:ext cx="5074920" cy="841248"/>
          </a:xfrm>
          <a:prstGeom prst="roundRect">
            <a:avLst>
              <a:gd name="adj" fmla="val 8696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31520" y="416052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31520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C3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1325880" y="4050792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実行可能なオープンソース再現パッケージを提供</a:t>
            </a:r>
            <a:endParaRPr lang="en-US" sz="1250" dirty="0"/>
          </a:p>
        </p:txBody>
      </p:sp>
      <p:sp>
        <p:nvSpPr>
          <p:cNvPr id="22" name="Text 18"/>
          <p:cNvSpPr/>
          <p:nvPr/>
        </p:nvSpPr>
        <p:spPr>
          <a:xfrm>
            <a:off x="548640" y="5029200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文献から C1 該当を抽出 → C2／C3 で絞込み → 3研究 [3,13,20] → 深さ・広さ・新しさで 2 研究を採用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5943600" y="1783080"/>
            <a:ext cx="5696712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6199632" y="2039112"/>
            <a:ext cx="164592" cy="164592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6492240" y="1947672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DS-Pipelines [3]</a:t>
            </a:r>
            <a:endParaRPr lang="en-US" sz="1700" dirty="0"/>
          </a:p>
        </p:txBody>
      </p:sp>
      <p:sp>
        <p:nvSpPr>
          <p:cNvPr id="26" name="Text 22"/>
          <p:cNvSpPr/>
          <p:nvPr/>
        </p:nvSpPr>
        <p:spPr>
          <a:xfrm>
            <a:off x="6236208" y="242316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b="1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粒度: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命令（instruction）レベル</a:t>
            </a:r>
            <a:endParaRPr lang="en-US" sz="13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50" b="1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手法: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静的マッピング（ルールベース・手作業作成）</a:t>
            </a:r>
            <a:endParaRPr lang="en-US" sz="1350" dirty="0"/>
          </a:p>
        </p:txBody>
      </p:sp>
      <p:sp>
        <p:nvSpPr>
          <p:cNvPr id="27" name="Shape 23"/>
          <p:cNvSpPr/>
          <p:nvPr/>
        </p:nvSpPr>
        <p:spPr>
          <a:xfrm>
            <a:off x="5943600" y="3657600"/>
            <a:ext cx="5696712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6199632" y="3913632"/>
            <a:ext cx="164592" cy="164592"/>
          </a:xfrm>
          <a:prstGeom prst="ellipse">
            <a:avLst/>
          </a:prstGeom>
          <a:solidFill>
            <a:srgbClr val="E08A3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6492240" y="3822192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DASWOW [20]</a:t>
            </a:r>
            <a:endParaRPr lang="en-US" sz="1700" dirty="0"/>
          </a:p>
        </p:txBody>
      </p:sp>
      <p:sp>
        <p:nvSpPr>
          <p:cNvPr id="30" name="Text 26"/>
          <p:cNvSpPr/>
          <p:nvPr/>
        </p:nvSpPr>
        <p:spPr>
          <a:xfrm>
            <a:off x="6236208" y="429768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b="1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粒度: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セル（cell）レベル</a:t>
            </a:r>
            <a:endParaRPr lang="en-US" sz="13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50" b="1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手法: </a:t>
            </a:r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教師あり分類器（Random Forest）</a:t>
            </a:r>
            <a:endParaRPr lang="en-US" sz="1350" dirty="0"/>
          </a:p>
        </p:txBody>
      </p:sp>
      <p:sp>
        <p:nvSpPr>
          <p:cNvPr id="31" name="Text 27"/>
          <p:cNvSpPr/>
          <p:nvPr/>
        </p:nvSpPr>
        <p:spPr>
          <a:xfrm>
            <a:off x="5943600" y="5559552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B89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どちらも再現パッケージから結果を再現でき、研究遂行の前提を確認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DATA &amp; TAXONOMY ｜ データとタクソノミー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データセットと統一タクソノミー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09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548640" y="1600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データセット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201168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777240" y="21488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D_dspipelines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777240" y="246888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105 notebooks ＋ stages.csv（404 個の関数／クラス名 → ステージへの静的マッピング）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3566160"/>
            <a:ext cx="5486400" cy="1783080"/>
          </a:xfrm>
          <a:prstGeom prst="roundRect">
            <a:avLst>
              <a:gd name="adj" fmla="val 4103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777240" y="37033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D_daswow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777240" y="4023360"/>
            <a:ext cx="5029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470 notebooks ／ 9,678 code cells（3 データフレーム）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250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⚠ インデント欠落で AST 復元不可 → 元データ D_rule（Rule et al. [22]）からセル内容を取得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6355080" y="16002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統一タクソノミー T_unified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6355080" y="2148840"/>
            <a:ext cx="2468880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6355080" y="214884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T_dspipelines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 ステージ（分析で 6 使用）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6355080" y="3200400"/>
            <a:ext cx="2468880" cy="914400"/>
          </a:xfrm>
          <a:prstGeom prst="roundRect">
            <a:avLst>
              <a:gd name="adj" fmla="val 8000"/>
            </a:avLst>
          </a:prstGeom>
          <a:solidFill>
            <a:srgbClr val="2E8BA8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6355080" y="320040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T_daswow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 ステージ（4 研究由来）</a:t>
            </a:r>
            <a:endParaRPr lang="en-US" sz="13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0" y="2907792"/>
            <a:ext cx="411480" cy="41148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9509760" y="2468880"/>
            <a:ext cx="2286000" cy="1325880"/>
          </a:xfrm>
          <a:prstGeom prst="roundRect">
            <a:avLst>
              <a:gd name="adj" fmla="val 6897"/>
            </a:avLst>
          </a:prstGeom>
          <a:solidFill>
            <a:srgbClr val="0E2A3F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9509760" y="2468880"/>
            <a:ext cx="228600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FB89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T_unified</a:t>
            </a:r>
            <a:endParaRPr lang="en-US" sz="1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E4EFF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各ステージに定義を付与し再利用可能に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>
            <a:off x="6355080" y="4343400"/>
            <a:ext cx="5285232" cy="1463040"/>
          </a:xfrm>
          <a:prstGeom prst="roundRect">
            <a:avLst>
              <a:gd name="adj" fmla="val 5000"/>
            </a:avLst>
          </a:prstGeom>
          <a:solidFill>
            <a:srgbClr val="E4EFF3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5" name="Text 20"/>
          <p:cNvSpPr/>
          <p:nvPr/>
        </p:nvSpPr>
        <p:spPr>
          <a:xfrm>
            <a:off x="6583680" y="4434840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専門家 3 名が冪集合写像で対応付け → 連結成分でグループ化（一致度は Fleiss の κ、不一致は多数決）</a:t>
            </a:r>
            <a:endParaRPr lang="en-US" sz="1250" dirty="0"/>
          </a:p>
          <a:p>
            <a:pPr indent="0" marL="0">
              <a:lnSpc>
                <a:spcPct val="125000"/>
              </a:lnSpc>
              <a:spcAft>
                <a:spcPts val="800"/>
              </a:spcAft>
              <a:buNone/>
            </a:pPr>
            <a:r>
              <a:rPr lang="en-US" sz="12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事前検出力分析: G*Power（α = 0.05, 検出力 = 0.8）で標本サイズの妥当性を確認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SETUP ｜ 実験環境とモデル選定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オープン・コード特化・再現可能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48640" y="1645920"/>
            <a:ext cx="5376672" cy="1298448"/>
          </a:xfrm>
          <a:prstGeom prst="roundRect">
            <a:avLst>
              <a:gd name="adj" fmla="val 563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804672" y="1901952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2029968"/>
            <a:ext cx="310896" cy="31089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536192" y="1847088"/>
            <a:ext cx="4187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モデル方針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536192" y="2212848"/>
            <a:ext cx="41879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オープンソース／オープンウェイトのみ・コード特化・HuggingFace ホスト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254496" y="1645920"/>
            <a:ext cx="5376672" cy="1298448"/>
          </a:xfrm>
          <a:prstGeom prst="roundRect">
            <a:avLst>
              <a:gd name="adj" fmla="val 563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510528" y="1901952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544" y="2029968"/>
            <a:ext cx="310896" cy="31089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242048" y="1847088"/>
            <a:ext cx="4187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の定義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7242048" y="2212848"/>
            <a:ext cx="41879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&lt; 8B パラメータ（計算資源とエネルギーを抑え、持続可能性を重視）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8640" y="3145536"/>
            <a:ext cx="5376672" cy="1298448"/>
          </a:xfrm>
          <a:prstGeom prst="roundRect">
            <a:avLst>
              <a:gd name="adj" fmla="val 563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804672" y="3401568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88" y="3529584"/>
            <a:ext cx="310896" cy="31089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536192" y="3346704"/>
            <a:ext cx="4187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モデル選定</a:t>
            </a:r>
            <a:endParaRPr lang="en-US" sz="1450" dirty="0"/>
          </a:p>
        </p:txBody>
      </p:sp>
      <p:sp>
        <p:nvSpPr>
          <p:cNvPr id="23" name="Text 16"/>
          <p:cNvSpPr/>
          <p:nvPr/>
        </p:nvSpPr>
        <p:spPr>
          <a:xfrm>
            <a:off x="1536192" y="3712464"/>
            <a:ext cx="41879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HumanEval [8] 上位 5 モデル（実験実施時点）を採用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6254496" y="3145536"/>
            <a:ext cx="5376672" cy="1298448"/>
          </a:xfrm>
          <a:prstGeom prst="roundRect">
            <a:avLst>
              <a:gd name="adj" fmla="val 563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6510528" y="3401568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544" y="3529584"/>
            <a:ext cx="310896" cy="31089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242048" y="3346704"/>
            <a:ext cx="4187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推論ツール</a:t>
            </a:r>
            <a:endParaRPr lang="en-US" sz="1450" dirty="0"/>
          </a:p>
        </p:txBody>
      </p:sp>
      <p:sp>
        <p:nvSpPr>
          <p:cNvPr id="28" name="Text 20"/>
          <p:cNvSpPr/>
          <p:nvPr/>
        </p:nvSpPr>
        <p:spPr>
          <a:xfrm>
            <a:off x="7242048" y="3712464"/>
            <a:ext cx="41879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vLLM v0.10.2（推論サーバ）／ Langfuse v3.114.0（プロンプト・監視）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548640" y="4645152"/>
            <a:ext cx="5376672" cy="1298448"/>
          </a:xfrm>
          <a:prstGeom prst="roundRect">
            <a:avLst>
              <a:gd name="adj" fmla="val 563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30" name="Shape 22"/>
          <p:cNvSpPr/>
          <p:nvPr/>
        </p:nvSpPr>
        <p:spPr>
          <a:xfrm>
            <a:off x="804672" y="4901184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" y="5029200"/>
            <a:ext cx="310896" cy="310896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1536192" y="4846320"/>
            <a:ext cx="4187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探索基盤</a:t>
            </a:r>
            <a:endParaRPr lang="en-US" sz="1450" dirty="0"/>
          </a:p>
        </p:txBody>
      </p:sp>
      <p:sp>
        <p:nvSpPr>
          <p:cNvPr id="33" name="Text 24"/>
          <p:cNvSpPr/>
          <p:nvPr/>
        </p:nvSpPr>
        <p:spPr>
          <a:xfrm>
            <a:off x="1536192" y="5212080"/>
            <a:ext cx="41879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Colombus（可視化・クエリ）でパイプライン知見を収集（OSS 化予定）</a:t>
            </a:r>
            <a:endParaRPr lang="en-US" sz="1200" dirty="0"/>
          </a:p>
        </p:txBody>
      </p:sp>
      <p:sp>
        <p:nvSpPr>
          <p:cNvPr id="34" name="Shape 25"/>
          <p:cNvSpPr/>
          <p:nvPr/>
        </p:nvSpPr>
        <p:spPr>
          <a:xfrm>
            <a:off x="6254496" y="4645152"/>
            <a:ext cx="5376672" cy="1298448"/>
          </a:xfrm>
          <a:prstGeom prst="roundRect">
            <a:avLst>
              <a:gd name="adj" fmla="val 5634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35" name="Shape 26"/>
          <p:cNvSpPr/>
          <p:nvPr/>
        </p:nvSpPr>
        <p:spPr>
          <a:xfrm>
            <a:off x="6510528" y="4901184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2DFE7"/>
            </a:solidFill>
            <a:prstDash val="solid"/>
          </a:ln>
        </p:spPr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8544" y="5029200"/>
            <a:ext cx="310896" cy="310896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7242048" y="4846320"/>
            <a:ext cx="4187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729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決定性の確保</a:t>
            </a:r>
            <a:endParaRPr lang="en-US" sz="1450" dirty="0"/>
          </a:p>
        </p:txBody>
      </p:sp>
      <p:sp>
        <p:nvSpPr>
          <p:cNvPr id="38" name="Text 28"/>
          <p:cNvSpPr/>
          <p:nvPr/>
        </p:nvSpPr>
        <p:spPr>
          <a:xfrm>
            <a:off x="7242048" y="5212080"/>
            <a:ext cx="41879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決定論的 Docker イメージで vLLM を再現可能に [10]・専門家 3 名（E1–E3）が支援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EXECUTION PLAN ｜ 実行計画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実験の4ステップ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48640" y="1645920"/>
            <a:ext cx="11091672" cy="1078992"/>
          </a:xfrm>
          <a:prstGeom prst="roundRect">
            <a:avLst>
              <a:gd name="adj" fmla="val 678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777240" y="1865376"/>
            <a:ext cx="640080" cy="64008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7240" y="186537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1600200" y="1792224"/>
            <a:ext cx="2743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タクソノミー統一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4434840" y="1755648"/>
            <a:ext cx="7040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冪集合写像 f, g で対応付け → 連結成分でグループ化 → 見出し語を付与して T_unified を構築。一致度は Fleiss の κ、不一致は多数決で解決。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2843784"/>
            <a:ext cx="11091672" cy="1078992"/>
          </a:xfrm>
          <a:prstGeom prst="roundRect">
            <a:avLst>
              <a:gd name="adj" fmla="val 678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77240" y="3063240"/>
            <a:ext cx="640080" cy="64008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7240" y="3063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3"/>
          <p:cNvSpPr/>
          <p:nvPr/>
        </p:nvSpPr>
        <p:spPr>
          <a:xfrm>
            <a:off x="1600200" y="2990088"/>
            <a:ext cx="2743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設定</a:t>
            </a:r>
            <a:endParaRPr lang="en-US" sz="1550" dirty="0"/>
          </a:p>
        </p:txBody>
      </p:sp>
      <p:sp>
        <p:nvSpPr>
          <p:cNvPr id="18" name="Text 14"/>
          <p:cNvSpPr/>
          <p:nvPr/>
        </p:nvSpPr>
        <p:spPr>
          <a:xfrm>
            <a:off x="4434840" y="2953512"/>
            <a:ext cx="7040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temperature = 0, top_p = 1（ランダム性を抑制）。max_tokens は見出し語長に合わせる。最良のプロンプト技法（Few-shot, CoT 等）を反復選択。</a:t>
            </a:r>
            <a:endParaRPr lang="en-US" sz="1250" dirty="0"/>
          </a:p>
        </p:txBody>
      </p:sp>
      <p:sp>
        <p:nvSpPr>
          <p:cNvPr id="19" name="Shape 15"/>
          <p:cNvSpPr/>
          <p:nvPr/>
        </p:nvSpPr>
        <p:spPr>
          <a:xfrm>
            <a:off x="548640" y="4041648"/>
            <a:ext cx="11091672" cy="1078992"/>
          </a:xfrm>
          <a:prstGeom prst="roundRect">
            <a:avLst>
              <a:gd name="adj" fmla="val 678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77240" y="4261104"/>
            <a:ext cx="640080" cy="64008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77240" y="42611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400" dirty="0"/>
          </a:p>
        </p:txBody>
      </p:sp>
      <p:sp>
        <p:nvSpPr>
          <p:cNvPr id="22" name="Text 18"/>
          <p:cNvSpPr/>
          <p:nvPr/>
        </p:nvSpPr>
        <p:spPr>
          <a:xfrm>
            <a:off x="1600200" y="4187952"/>
            <a:ext cx="2743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参照研究との比較</a:t>
            </a:r>
            <a:endParaRPr lang="en-US" sz="1550" dirty="0"/>
          </a:p>
        </p:txBody>
      </p:sp>
      <p:sp>
        <p:nvSpPr>
          <p:cNvPr id="23" name="Text 19"/>
          <p:cNvSpPr/>
          <p:nvPr/>
        </p:nvSpPr>
        <p:spPr>
          <a:xfrm>
            <a:off x="4434840" y="4151376"/>
            <a:ext cx="7040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DS-Pipelines は命令レベルで直接比較。DASWOW は命令予測をセル単位に集約しマルチラベルで比較（予測は元タクソノミーへ写像し戻す）。</a:t>
            </a:r>
            <a:endParaRPr lang="en-US" sz="1250" dirty="0"/>
          </a:p>
        </p:txBody>
      </p:sp>
      <p:sp>
        <p:nvSpPr>
          <p:cNvPr id="24" name="Shape 20"/>
          <p:cNvSpPr/>
          <p:nvPr/>
        </p:nvSpPr>
        <p:spPr>
          <a:xfrm>
            <a:off x="548640" y="5239512"/>
            <a:ext cx="11091672" cy="1078992"/>
          </a:xfrm>
          <a:prstGeom prst="roundRect">
            <a:avLst>
              <a:gd name="adj" fmla="val 6780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777240" y="5458968"/>
            <a:ext cx="640080" cy="64008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777240" y="54589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2400" dirty="0"/>
          </a:p>
        </p:txBody>
      </p:sp>
      <p:sp>
        <p:nvSpPr>
          <p:cNvPr id="27" name="Text 23"/>
          <p:cNvSpPr/>
          <p:nvPr/>
        </p:nvSpPr>
        <p:spPr>
          <a:xfrm>
            <a:off x="1600200" y="5385816"/>
            <a:ext cx="27432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53B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タクソノミー変異</a:t>
            </a:r>
            <a:endParaRPr lang="en-US" sz="1550" dirty="0"/>
          </a:p>
        </p:txBody>
      </p:sp>
      <p:sp>
        <p:nvSpPr>
          <p:cNvPr id="28" name="Text 24"/>
          <p:cNvSpPr/>
          <p:nvPr/>
        </p:nvSpPr>
        <p:spPr>
          <a:xfrm>
            <a:off x="4434840" y="5349240"/>
            <a:ext cx="7040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見出し語を同義語に置換（1 語あたり最大 3 回）して、分類性能の言語的頑健性を評価。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ANALYSIS PLAN ｜ 分析計画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仮説ごとの統計手法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</a:t>
            </a:r>
            <a:endParaRPr lang="en-US" sz="11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5120640"/>
                <a:gridCol w="4416552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仮説</a:t>
                      </a:r>
                      <a:endParaRPr lang="en-US" sz="13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主な統計手法</a:t>
                      </a:r>
                      <a:endParaRPr lang="en-US" sz="13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補足指標・進め方</a:t>
                      </a:r>
                      <a:endParaRPr lang="en-US" sz="13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12801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H1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（精度）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Cochran's Q（有効／無効の二値化）→ 事後 McNemar 検定。さらに SLMbest vs DASWOW・vs DS-Pipelines の 2 つの McNemar 検定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各 SLM の MCC で SLMbest を特定。クラス別 F1・混同行列・パープレキシティ・推論時間も報告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H2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（言葉）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Cochran's Q（統一 vs 変異タクソノミー間で結果を比較）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有意な変化が出た場合、H1 と同じ詳細指標を変異版ごとに報告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H3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1C7293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（実践）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Pearson のカイ二乗 適合度検定（SLMbest = 観測頻度, 参照研究 = 期待頻度）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E2D3B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行列型の知見（遷移行列等）は平坦化して同検定。記述的知見は定性的に議論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2DF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7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548640" y="5806440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MCC（Matthews 相関係数）は不均衡なクラスに強く、二値化（Cochran/McNemar）は全体差の検出に用いる。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475488"/>
            <a:ext cx="566928" cy="5669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THREATS TO VALIDITY ｜ 妥当性への脅威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1417320" y="658368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脅威とその緩和策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× ML Pipeline Reverse-Engineering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2E8B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548640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777240" y="1901952"/>
            <a:ext cx="3154680" cy="548640"/>
          </a:xfrm>
          <a:prstGeom prst="roundRect">
            <a:avLst>
              <a:gd name="adj" fmla="val 13333"/>
            </a:avLst>
          </a:prstGeom>
          <a:solidFill>
            <a:srgbClr val="E08A3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77240" y="19019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内的妥当性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41248" y="2651760"/>
            <a:ext cx="3063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再利用データの多様性・品質を制御不可 → 専門家が事前評価</a:t>
            </a:r>
            <a:endParaRPr lang="en-US" sz="1250" dirty="0"/>
          </a:p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学習データ汚染の可能性 → 未知の統一タクソノミー＋1行ずつのプロンプトで緩和</a:t>
            </a:r>
            <a:endParaRPr lang="en-US" sz="1250" dirty="0"/>
          </a:p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プロンプト技法は1モデルで選定 → そのモデルに有利な懸念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4306824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535424" y="1901952"/>
            <a:ext cx="3154680" cy="548640"/>
          </a:xfrm>
          <a:prstGeom prst="roundRect">
            <a:avLst>
              <a:gd name="adj" fmla="val 13333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535424" y="19019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外的妥当性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4599432" y="2651760"/>
            <a:ext cx="3063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コード特化 SLM への限定（汎用との比較は今後）</a:t>
            </a:r>
            <a:endParaRPr lang="en-US" sz="1250" dirty="0"/>
          </a:p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知識カットオフによる将来の性能低下の可能性</a:t>
            </a:r>
            <a:endParaRPr lang="en-US" sz="1250" dirty="0"/>
          </a:p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参照2研究への依存 → 一般化に限界。ただし再現パッケージが追試を促進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8065008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EEF4F7"/>
          </a:solidFill>
          <a:ln w="12700">
            <a:solidFill>
              <a:srgbClr val="D2DFE7"/>
            </a:solidFill>
            <a:prstDash val="solid"/>
          </a:ln>
          <a:effectLst>
            <a:outerShdw sx="100000" sy="100000" kx="0" ky="0" algn="bl" rotWithShape="0" blurRad="88900" dist="38100" dir="5400000">
              <a:srgbClr val="0E2A3F">
                <a:alpha val="14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293608" y="1901952"/>
            <a:ext cx="3154680" cy="548640"/>
          </a:xfrm>
          <a:prstGeom prst="roundRect">
            <a:avLst>
              <a:gd name="adj" fmla="val 13333"/>
            </a:avLst>
          </a:prstGeom>
          <a:solidFill>
            <a:srgbClr val="2E8BA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93608" y="190195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構成概念妥当性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8357616" y="2651760"/>
            <a:ext cx="3063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ステージの不均衡 → MCC＋クラス別 F1 で緩和</a:t>
            </a:r>
            <a:endParaRPr lang="en-US" sz="1250" dirty="0"/>
          </a:p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「探索的知見」構成概念が広範 → 参照研究の知見を反映指標として利用</a:t>
            </a:r>
            <a:endParaRPr lang="en-US" sz="1250" dirty="0"/>
          </a:p>
          <a:p>
            <a:pPr marL="177800" indent="-177800">
              <a:lnSpc>
                <a:spcPct val="118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1E2D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追加知見（頻出パターンのヒートマップ等）で構成概念を補強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2A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98480" y="-822960"/>
            <a:ext cx="2377440" cy="2377440"/>
          </a:xfrm>
          <a:prstGeom prst="ellipse">
            <a:avLst/>
          </a:prstGeom>
          <a:solidFill>
            <a:srgbClr val="153B54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548640"/>
            <a:ext cx="502920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02920" y="475488"/>
            <a:ext cx="658368" cy="658368"/>
          </a:xfrm>
          <a:prstGeom prst="ellipse">
            <a:avLst/>
          </a:prstGeom>
          <a:solidFill>
            <a:srgbClr val="1FB89E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12648"/>
            <a:ext cx="384048" cy="38404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71600" y="50292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FB89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SUMMARY &amp; DISCUSSION ｜ まとめと議論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1371600" y="74980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まとめとゼミでの議論ポイント</a:t>
            </a:r>
            <a:endParaRPr lang="en-US" sz="2500" dirty="0"/>
          </a:p>
        </p:txBody>
      </p:sp>
      <p:sp>
        <p:nvSpPr>
          <p:cNvPr id="8" name="Shape 4"/>
          <p:cNvSpPr/>
          <p:nvPr/>
        </p:nvSpPr>
        <p:spPr>
          <a:xfrm>
            <a:off x="548640" y="1691640"/>
            <a:ext cx="5486400" cy="4160520"/>
          </a:xfrm>
          <a:prstGeom prst="roundRect">
            <a:avLst>
              <a:gd name="adj" fmla="val 2198"/>
            </a:avLst>
          </a:prstGeom>
          <a:solidFill>
            <a:srgbClr val="153B5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874520"/>
            <a:ext cx="4937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B89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まとめ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868680" y="2331720"/>
            <a:ext cx="493776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SLM を分類器に用いた ML パイプライン構造の逆解析を、確認的研究として厳密に設計</a:t>
            </a:r>
            <a:endParaRPr lang="en-US" sz="1350" dirty="0"/>
          </a:p>
          <a:p>
            <a:pPr marL="203200" indent="-203200">
              <a:lnSpc>
                <a:spcPct val="120000"/>
              </a:lnSpc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精度（RQ1）・タクソノミーの言葉の影響（RQ2）・実践理解への影響（RQ3）を統計的に検証</a:t>
            </a:r>
            <a:endParaRPr lang="en-US" sz="1350" dirty="0"/>
          </a:p>
          <a:p>
            <a:pPr marL="203200" indent="-203200">
              <a:lnSpc>
                <a:spcPct val="120000"/>
              </a:lnSpc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オープン性・再現性・持続可能性（&lt; 8B SLM）を一貫して重視</a:t>
            </a:r>
            <a:endParaRPr lang="en-US" sz="1350" dirty="0"/>
          </a:p>
          <a:p>
            <a:pPr marL="203200" indent="-203200">
              <a:lnSpc>
                <a:spcPct val="1200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MCC・Cochran's Q・McNemar・Pearson χ² を仮説に対応づけた分析計画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263640" y="1691640"/>
            <a:ext cx="5376672" cy="4160520"/>
          </a:xfrm>
          <a:prstGeom prst="roundRect">
            <a:avLst>
              <a:gd name="adj" fmla="val 2198"/>
            </a:avLst>
          </a:prstGeom>
          <a:solidFill>
            <a:srgbClr val="1C729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37960" y="187452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ゼミでの議論ポイント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583680" y="2331720"/>
            <a:ext cx="480060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spcAft>
                <a:spcPts val="1300"/>
              </a:spcAft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「結果が無い」確認的研究／登録報告の意義をどう評価する？</a:t>
            </a:r>
            <a:endParaRPr lang="en-US" sz="1350" dirty="0"/>
          </a:p>
          <a:p>
            <a:pPr marL="203200" indent="-203200">
              <a:lnSpc>
                <a:spcPct val="120000"/>
              </a:lnSpc>
              <a:spcAft>
                <a:spcPts val="1300"/>
              </a:spcAft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行ずつのプロンプトはコンテキスト不足にならないか？命令⇄セルの粒度変換は妥当か？</a:t>
            </a:r>
            <a:endParaRPr lang="en-US" sz="1350" dirty="0"/>
          </a:p>
          <a:p>
            <a:pPr marL="203200" indent="-203200">
              <a:lnSpc>
                <a:spcPct val="120000"/>
              </a:lnSpc>
              <a:spcAft>
                <a:spcPts val="1300"/>
              </a:spcAft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MCC と二値化（Cochran/McNemar）の併用は情報を捨てていないか？</a:t>
            </a:r>
            <a:endParaRPr lang="en-US" sz="1350" dirty="0"/>
          </a:p>
          <a:p>
            <a:pPr marL="203200" indent="-203200">
              <a:lnSpc>
                <a:spcPct val="120000"/>
              </a:lnSpc>
              <a:buSzPct val="100000"/>
              <a:buChar char="•"/>
            </a:pPr>
            <a:r>
              <a:rPr lang="en-US" sz="13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学習データ汚染への対策は十分か？HumanEval 選抜のバイアスは？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548640" y="617220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E738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arXiv:2601.03988v1 [cs.SE]  ・  2026年1月  ・  大学院ゼミ 論文紹介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SLMによるMLパイプライン構造のリバースエンジニアリング</dc:title>
  <dc:subject>PptxGenJS Presentation</dc:subject>
  <dc:creator>大学院ゼミ 論文紹介</dc:creator>
  <cp:lastModifiedBy>大学院ゼミ 論文紹介</cp:lastModifiedBy>
  <cp:revision>1</cp:revision>
  <dcterms:created xsi:type="dcterms:W3CDTF">2026-06-30T02:32:04Z</dcterms:created>
  <dcterms:modified xsi:type="dcterms:W3CDTF">2026-06-30T02:32:04Z</dcterms:modified>
</cp:coreProperties>
</file>