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33"/>
  </p:notesMasterIdLst>
  <p:sldIdLst>
    <p:sldId id="256" r:id="rId2"/>
    <p:sldId id="272" r:id="rId3"/>
    <p:sldId id="273" r:id="rId4"/>
    <p:sldId id="274" r:id="rId5"/>
    <p:sldId id="275" r:id="rId6"/>
    <p:sldId id="277" r:id="rId7"/>
    <p:sldId id="276" r:id="rId8"/>
    <p:sldId id="288" r:id="rId9"/>
    <p:sldId id="289" r:id="rId10"/>
    <p:sldId id="293" r:id="rId11"/>
    <p:sldId id="294" r:id="rId12"/>
    <p:sldId id="295" r:id="rId13"/>
    <p:sldId id="296" r:id="rId14"/>
    <p:sldId id="297" r:id="rId15"/>
    <p:sldId id="298" r:id="rId16"/>
    <p:sldId id="299" r:id="rId17"/>
    <p:sldId id="300" r:id="rId18"/>
    <p:sldId id="301" r:id="rId19"/>
    <p:sldId id="278" r:id="rId20"/>
    <p:sldId id="279" r:id="rId21"/>
    <p:sldId id="280" r:id="rId22"/>
    <p:sldId id="281" r:id="rId23"/>
    <p:sldId id="282" r:id="rId24"/>
    <p:sldId id="283" r:id="rId25"/>
    <p:sldId id="284" r:id="rId26"/>
    <p:sldId id="285" r:id="rId27"/>
    <p:sldId id="286" r:id="rId28"/>
    <p:sldId id="287" r:id="rId29"/>
    <p:sldId id="290" r:id="rId30"/>
    <p:sldId id="291" r:id="rId31"/>
    <p:sldId id="292" r:id="rId32"/>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63" autoAdjust="0"/>
    <p:restoredTop sz="94704" autoAdjust="0"/>
  </p:normalViewPr>
  <p:slideViewPr>
    <p:cSldViewPr>
      <p:cViewPr varScale="1">
        <p:scale>
          <a:sx n="110" d="100"/>
          <a:sy n="110" d="100"/>
        </p:scale>
        <p:origin x="-1644" y="-8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invertIfNegative val="0"/>
          <c:val>
            <c:numRef>
              <c:f>Sheet1!$F$5:$L$5</c:f>
              <c:numCache>
                <c:formatCode>General</c:formatCode>
                <c:ptCount val="7"/>
                <c:pt idx="0">
                  <c:v>0.2</c:v>
                </c:pt>
                <c:pt idx="1">
                  <c:v>0.2</c:v>
                </c:pt>
                <c:pt idx="2">
                  <c:v>0.2</c:v>
                </c:pt>
                <c:pt idx="3">
                  <c:v>0.2</c:v>
                </c:pt>
                <c:pt idx="4">
                  <c:v>0.2</c:v>
                </c:pt>
                <c:pt idx="5">
                  <c:v>0</c:v>
                </c:pt>
                <c:pt idx="6">
                  <c:v>0</c:v>
                </c:pt>
              </c:numCache>
            </c:numRef>
          </c:val>
        </c:ser>
        <c:dLbls>
          <c:showLegendKey val="0"/>
          <c:showVal val="0"/>
          <c:showCatName val="0"/>
          <c:showSerName val="0"/>
          <c:showPercent val="0"/>
          <c:showBubbleSize val="0"/>
        </c:dLbls>
        <c:gapWidth val="150"/>
        <c:axId val="84460672"/>
        <c:axId val="84462208"/>
      </c:barChart>
      <c:catAx>
        <c:axId val="84460672"/>
        <c:scaling>
          <c:orientation val="minMax"/>
        </c:scaling>
        <c:delete val="0"/>
        <c:axPos val="b"/>
        <c:majorTickMark val="out"/>
        <c:minorTickMark val="none"/>
        <c:tickLblPos val="nextTo"/>
        <c:crossAx val="84462208"/>
        <c:crosses val="autoZero"/>
        <c:auto val="1"/>
        <c:lblAlgn val="ctr"/>
        <c:lblOffset val="100"/>
        <c:noMultiLvlLbl val="0"/>
      </c:catAx>
      <c:valAx>
        <c:axId val="84462208"/>
        <c:scaling>
          <c:orientation val="minMax"/>
        </c:scaling>
        <c:delete val="0"/>
        <c:axPos val="l"/>
        <c:majorGridlines/>
        <c:numFmt formatCode="General" sourceLinked="1"/>
        <c:majorTickMark val="out"/>
        <c:minorTickMark val="none"/>
        <c:tickLblPos val="nextTo"/>
        <c:crossAx val="84460672"/>
        <c:crosses val="autoZero"/>
        <c:crossBetween val="between"/>
      </c:valAx>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smoothMarker"/>
        <c:varyColors val="0"/>
        <c:ser>
          <c:idx val="0"/>
          <c:order val="0"/>
          <c:marker>
            <c:symbol val="none"/>
          </c:marker>
          <c:yVal>
            <c:numRef>
              <c:f>Sheet1!$C$3:$C$33</c:f>
              <c:numCache>
                <c:formatCode>General</c:formatCode>
                <c:ptCount val="31"/>
                <c:pt idx="0">
                  <c:v>0.2</c:v>
                </c:pt>
                <c:pt idx="1">
                  <c:v>0.16374615061559639</c:v>
                </c:pt>
                <c:pt idx="2">
                  <c:v>0.13406400920712788</c:v>
                </c:pt>
                <c:pt idx="3">
                  <c:v>0.10976232721880529</c:v>
                </c:pt>
                <c:pt idx="4">
                  <c:v>8.9865792823444313E-2</c:v>
                </c:pt>
                <c:pt idx="5">
                  <c:v>7.357588823428847E-2</c:v>
                </c:pt>
                <c:pt idx="6">
                  <c:v>6.0238842382440407E-2</c:v>
                </c:pt>
                <c:pt idx="7">
                  <c:v>4.9319392788321287E-2</c:v>
                </c:pt>
                <c:pt idx="8">
                  <c:v>4.0379303598931077E-2</c:v>
                </c:pt>
                <c:pt idx="9">
                  <c:v>3.3059777644317306E-2</c:v>
                </c:pt>
                <c:pt idx="10">
                  <c:v>2.7067056647322542E-2</c:v>
                </c:pt>
                <c:pt idx="11">
                  <c:v>2.2160631672466777E-2</c:v>
                </c:pt>
                <c:pt idx="12">
                  <c:v>1.8143590657882496E-2</c:v>
                </c:pt>
                <c:pt idx="13">
                  <c:v>1.4854715642866776E-2</c:v>
                </c:pt>
                <c:pt idx="14">
                  <c:v>1.2162012525043592E-2</c:v>
                </c:pt>
                <c:pt idx="15">
                  <c:v>9.9574136735727896E-3</c:v>
                </c:pt>
                <c:pt idx="16">
                  <c:v>8.152440795673243E-3</c:v>
                </c:pt>
                <c:pt idx="17">
                  <c:v>6.6746539920652138E-3</c:v>
                </c:pt>
                <c:pt idx="18">
                  <c:v>5.4647444894585125E-3</c:v>
                </c:pt>
                <c:pt idx="19">
                  <c:v>4.4741543712331182E-3</c:v>
                </c:pt>
                <c:pt idx="20">
                  <c:v>3.6631277777468361E-3</c:v>
                </c:pt>
                <c:pt idx="21">
                  <c:v>2.9991153640955407E-3</c:v>
                </c:pt>
                <c:pt idx="22">
                  <c:v>2.4554679806136873E-3</c:v>
                </c:pt>
                <c:pt idx="23">
                  <c:v>2.010367148926715E-3</c:v>
                </c:pt>
                <c:pt idx="24">
                  <c:v>1.6459494098040048E-3</c:v>
                </c:pt>
                <c:pt idx="25">
                  <c:v>1.3475893998170934E-3</c:v>
                </c:pt>
                <c:pt idx="26">
                  <c:v>1.1033128841521544E-3</c:v>
                </c:pt>
                <c:pt idx="27">
                  <c:v>9.0331618852253323E-4</c:v>
                </c:pt>
                <c:pt idx="28">
                  <c:v>7.3957274329658582E-4</c:v>
                </c:pt>
                <c:pt idx="29">
                  <c:v>6.0551094907516261E-4</c:v>
                </c:pt>
                <c:pt idx="30">
                  <c:v>4.957504353332717E-4</c:v>
                </c:pt>
              </c:numCache>
            </c:numRef>
          </c:yVal>
          <c:smooth val="1"/>
        </c:ser>
        <c:dLbls>
          <c:showLegendKey val="0"/>
          <c:showVal val="0"/>
          <c:showCatName val="0"/>
          <c:showSerName val="0"/>
          <c:showPercent val="0"/>
          <c:showBubbleSize val="0"/>
        </c:dLbls>
        <c:axId val="84475264"/>
        <c:axId val="86799104"/>
      </c:scatterChart>
      <c:valAx>
        <c:axId val="84475264"/>
        <c:scaling>
          <c:orientation val="minMax"/>
        </c:scaling>
        <c:delete val="0"/>
        <c:axPos val="b"/>
        <c:majorTickMark val="out"/>
        <c:minorTickMark val="none"/>
        <c:tickLblPos val="nextTo"/>
        <c:crossAx val="86799104"/>
        <c:crosses val="autoZero"/>
        <c:crossBetween val="midCat"/>
      </c:valAx>
      <c:valAx>
        <c:axId val="86799104"/>
        <c:scaling>
          <c:orientation val="minMax"/>
        </c:scaling>
        <c:delete val="0"/>
        <c:axPos val="l"/>
        <c:majorGridlines/>
        <c:numFmt formatCode="General" sourceLinked="1"/>
        <c:majorTickMark val="out"/>
        <c:minorTickMark val="none"/>
        <c:tickLblPos val="nextTo"/>
        <c:crossAx val="84475264"/>
        <c:crosses val="autoZero"/>
        <c:crossBetween val="midCat"/>
      </c:valAx>
    </c:plotArea>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smoothMarker"/>
        <c:varyColors val="0"/>
        <c:ser>
          <c:idx val="0"/>
          <c:order val="0"/>
          <c:marker>
            <c:symbol val="none"/>
          </c:marker>
          <c:yVal>
            <c:numRef>
              <c:f>Sheet1!$H$13:$H$43</c:f>
              <c:numCache>
                <c:formatCode>General</c:formatCode>
                <c:ptCount val="31"/>
                <c:pt idx="0">
                  <c:v>0</c:v>
                </c:pt>
                <c:pt idx="1">
                  <c:v>0.18126924692201818</c:v>
                </c:pt>
                <c:pt idx="2">
                  <c:v>0.32967995396436067</c:v>
                </c:pt>
                <c:pt idx="3">
                  <c:v>0.45118836390597361</c:v>
                </c:pt>
                <c:pt idx="4">
                  <c:v>0.55067103588277844</c:v>
                </c:pt>
                <c:pt idx="5">
                  <c:v>0.63212055882855767</c:v>
                </c:pt>
                <c:pt idx="6">
                  <c:v>0.69880578808779803</c:v>
                </c:pt>
                <c:pt idx="7">
                  <c:v>0.75340303605839354</c:v>
                </c:pt>
                <c:pt idx="8">
                  <c:v>0.79810348200534464</c:v>
                </c:pt>
                <c:pt idx="9">
                  <c:v>0.83470111177841344</c:v>
                </c:pt>
                <c:pt idx="10">
                  <c:v>0.8646647167633873</c:v>
                </c:pt>
                <c:pt idx="11">
                  <c:v>0.8891968416376661</c:v>
                </c:pt>
                <c:pt idx="12">
                  <c:v>0.90928204671058754</c:v>
                </c:pt>
                <c:pt idx="13">
                  <c:v>0.92572642178566611</c:v>
                </c:pt>
                <c:pt idx="14">
                  <c:v>0.93918993737478207</c:v>
                </c:pt>
                <c:pt idx="15">
                  <c:v>0.95021293163213605</c:v>
                </c:pt>
                <c:pt idx="16">
                  <c:v>0.95923779602163384</c:v>
                </c:pt>
                <c:pt idx="17">
                  <c:v>0.96662673003967392</c:v>
                </c:pt>
                <c:pt idx="18">
                  <c:v>0.97267627755270747</c:v>
                </c:pt>
                <c:pt idx="19">
                  <c:v>0.97762922814383446</c:v>
                </c:pt>
                <c:pt idx="20">
                  <c:v>0.98168436111126578</c:v>
                </c:pt>
                <c:pt idx="21">
                  <c:v>0.9850044231795223</c:v>
                </c:pt>
                <c:pt idx="22">
                  <c:v>0.98772266009693155</c:v>
                </c:pt>
                <c:pt idx="23">
                  <c:v>0.98994816425536647</c:v>
                </c:pt>
                <c:pt idx="24">
                  <c:v>0.99177025295097998</c:v>
                </c:pt>
                <c:pt idx="25">
                  <c:v>0.99326205300091452</c:v>
                </c:pt>
                <c:pt idx="26">
                  <c:v>0.99448343557923924</c:v>
                </c:pt>
                <c:pt idx="27">
                  <c:v>0.99548341905738735</c:v>
                </c:pt>
                <c:pt idx="28">
                  <c:v>0.99630213628351705</c:v>
                </c:pt>
                <c:pt idx="29">
                  <c:v>0.99697244525462414</c:v>
                </c:pt>
                <c:pt idx="30">
                  <c:v>0.99752124782333362</c:v>
                </c:pt>
              </c:numCache>
            </c:numRef>
          </c:yVal>
          <c:smooth val="1"/>
        </c:ser>
        <c:dLbls>
          <c:showLegendKey val="0"/>
          <c:showVal val="0"/>
          <c:showCatName val="0"/>
          <c:showSerName val="0"/>
          <c:showPercent val="0"/>
          <c:showBubbleSize val="0"/>
        </c:dLbls>
        <c:axId val="115537024"/>
        <c:axId val="115538560"/>
      </c:scatterChart>
      <c:valAx>
        <c:axId val="115537024"/>
        <c:scaling>
          <c:orientation val="minMax"/>
        </c:scaling>
        <c:delete val="0"/>
        <c:axPos val="b"/>
        <c:majorTickMark val="out"/>
        <c:minorTickMark val="none"/>
        <c:tickLblPos val="nextTo"/>
        <c:crossAx val="115538560"/>
        <c:crosses val="autoZero"/>
        <c:crossBetween val="midCat"/>
      </c:valAx>
      <c:valAx>
        <c:axId val="115538560"/>
        <c:scaling>
          <c:orientation val="minMax"/>
        </c:scaling>
        <c:delete val="0"/>
        <c:axPos val="l"/>
        <c:majorGridlines/>
        <c:numFmt formatCode="General" sourceLinked="1"/>
        <c:majorTickMark val="out"/>
        <c:minorTickMark val="none"/>
        <c:tickLblPos val="nextTo"/>
        <c:crossAx val="115537024"/>
        <c:crosses val="autoZero"/>
        <c:crossBetween val="midCat"/>
      </c:valAx>
    </c:plotArea>
    <c:plotVisOnly val="1"/>
    <c:dispBlanksAs val="gap"/>
    <c:showDLblsOverMax val="0"/>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78BB636-EBEC-4F7F-8CA6-7773CC459AEE}" type="datetimeFigureOut">
              <a:rPr kumimoji="1" lang="ja-JP" altLang="en-US" smtClean="0"/>
              <a:t>2012/12/7</a:t>
            </a:fld>
            <a:endParaRPr kumimoji="1" lang="ja-JP" altLang="en-US"/>
          </a:p>
        </p:txBody>
      </p:sp>
      <p:sp>
        <p:nvSpPr>
          <p:cNvPr id="4" name="スライド イメージ プレースホルダー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9CA77B3-3509-40E4-B0D1-8EF3F192D79B}" type="slidenum">
              <a:rPr kumimoji="1" lang="ja-JP" altLang="en-US" smtClean="0"/>
              <a:t>‹#›</a:t>
            </a:fld>
            <a:endParaRPr kumimoji="1" lang="ja-JP" altLang="en-US"/>
          </a:p>
        </p:txBody>
      </p:sp>
    </p:spTree>
    <p:extLst>
      <p:ext uri="{BB962C8B-B14F-4D97-AF65-F5344CB8AC3E}">
        <p14:creationId xmlns:p14="http://schemas.microsoft.com/office/powerpoint/2010/main" val="114770322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89952" y="1016990"/>
            <a:ext cx="7179733"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990600" y="1009650"/>
            <a:ext cx="7179733" cy="4831643"/>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769521" y="702069"/>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7855433" y="749720"/>
            <a:ext cx="566928" cy="566928"/>
          </a:xfrm>
          <a:prstGeom prst="rect">
            <a:avLst/>
          </a:prstGeom>
          <a:noFill/>
        </p:spPr>
      </p:pic>
      <p:sp>
        <p:nvSpPr>
          <p:cNvPr id="2" name="Title 1"/>
          <p:cNvSpPr>
            <a:spLocks noGrp="1"/>
          </p:cNvSpPr>
          <p:nvPr>
            <p:ph type="ctrTitle"/>
          </p:nvPr>
        </p:nvSpPr>
        <p:spPr>
          <a:xfrm>
            <a:off x="1727201" y="1794935"/>
            <a:ext cx="5723468" cy="1828090"/>
          </a:xfrm>
        </p:spPr>
        <p:txBody>
          <a:bodyPr anchor="b">
            <a:normAutofit/>
          </a:bodyPr>
          <a:lstStyle>
            <a:lvl1pPr>
              <a:defRPr sz="4800"/>
            </a:lvl1pPr>
          </a:lstStyle>
          <a:p>
            <a:r>
              <a:rPr lang="ja-JP" altLang="en-US" smtClean="0"/>
              <a:t>マスター タイトルの書式設定</a:t>
            </a:r>
            <a:endParaRPr lang="en-US"/>
          </a:p>
        </p:txBody>
      </p:sp>
      <p:sp>
        <p:nvSpPr>
          <p:cNvPr id="3" name="Subtitle 2"/>
          <p:cNvSpPr>
            <a:spLocks noGrp="1"/>
          </p:cNvSpPr>
          <p:nvPr>
            <p:ph type="subTitle" idx="1"/>
          </p:nvPr>
        </p:nvSpPr>
        <p:spPr>
          <a:xfrm>
            <a:off x="1727200" y="3736622"/>
            <a:ext cx="5712179" cy="152400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a:xfrm>
            <a:off x="6770676" y="5357592"/>
            <a:ext cx="1213821" cy="365125"/>
          </a:xfrm>
        </p:spPr>
        <p:txBody>
          <a:bodyPr/>
          <a:lstStyle/>
          <a:p>
            <a:fld id="{0746DBAB-2C57-4AED-A5A4-F15E054CE8A3}" type="datetimeFigureOut">
              <a:rPr kumimoji="1" lang="ja-JP" altLang="en-US" smtClean="0"/>
              <a:t>2012/12/6</a:t>
            </a:fld>
            <a:endParaRPr kumimoji="1" lang="ja-JP" altLang="en-US"/>
          </a:p>
        </p:txBody>
      </p:sp>
      <p:sp>
        <p:nvSpPr>
          <p:cNvPr id="5" name="Footer Placeholder 4"/>
          <p:cNvSpPr>
            <a:spLocks noGrp="1"/>
          </p:cNvSpPr>
          <p:nvPr>
            <p:ph type="ftr" sz="quarter" idx="11"/>
          </p:nvPr>
        </p:nvSpPr>
        <p:spPr>
          <a:xfrm>
            <a:off x="1174044" y="5357592"/>
            <a:ext cx="5034845" cy="365125"/>
          </a:xfrm>
        </p:spPr>
        <p:txBody>
          <a:bodyPr/>
          <a:lstStyle/>
          <a:p>
            <a:endParaRPr kumimoji="1" lang="ja-JP" altLang="en-US"/>
          </a:p>
        </p:txBody>
      </p:sp>
      <p:sp>
        <p:nvSpPr>
          <p:cNvPr id="6" name="Slide Number Placeholder 5"/>
          <p:cNvSpPr>
            <a:spLocks noGrp="1"/>
          </p:cNvSpPr>
          <p:nvPr>
            <p:ph type="sldNum" sz="quarter" idx="12"/>
          </p:nvPr>
        </p:nvSpPr>
        <p:spPr>
          <a:xfrm>
            <a:off x="6213930" y="5357592"/>
            <a:ext cx="554023" cy="365125"/>
          </a:xfrm>
        </p:spPr>
        <p:txBody>
          <a:bodyPr/>
          <a:lstStyle>
            <a:lvl1pPr algn="ctr">
              <a:defRPr/>
            </a:lvl1pPr>
          </a:lstStyle>
          <a:p>
            <a:fld id="{9969F975-D7EA-4E15-B41C-915D86A8DEA9}" type="slidenum">
              <a:rPr kumimoji="1" lang="ja-JP" altLang="en-US" smtClean="0"/>
              <a: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fld id="{0746DBAB-2C57-4AED-A5A4-F15E054CE8A3}" type="datetimeFigureOut">
              <a:rPr kumimoji="1" lang="ja-JP" altLang="en-US" smtClean="0"/>
              <a:t>2012/12/6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969F975-D7EA-4E15-B41C-915D86A8DEA9}" type="slidenum">
              <a:rPr kumimoji="1" lang="ja-JP" altLang="en-US" smtClean="0"/>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1444979" y="2239430"/>
            <a:ext cx="6254044" cy="1362075"/>
          </a:xfrm>
        </p:spPr>
        <p:txBody>
          <a:bodyPr anchor="b"/>
          <a:lstStyle>
            <a:lvl1pPr algn="ctr">
              <a:defRPr sz="4000" b="0" cap="none" baseline="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1456267" y="3725334"/>
            <a:ext cx="6231467" cy="1309511"/>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0746DBAB-2C57-4AED-A5A4-F15E054CE8A3}" type="datetimeFigureOut">
              <a:rPr kumimoji="1" lang="ja-JP" altLang="en-US" smtClean="0"/>
              <a:t>2012/12/6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969F975-D7EA-4E15-B41C-915D86A8DEA9}" type="slidenum">
              <a:rPr kumimoji="1" lang="ja-JP" altLang="en-US" smtClean="0"/>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5" name="Date Placeholder 4"/>
          <p:cNvSpPr>
            <a:spLocks noGrp="1"/>
          </p:cNvSpPr>
          <p:nvPr>
            <p:ph type="dt" sz="half" idx="10"/>
          </p:nvPr>
        </p:nvSpPr>
        <p:spPr/>
        <p:txBody>
          <a:bodyPr/>
          <a:lstStyle/>
          <a:p>
            <a:fld id="{0746DBAB-2C57-4AED-A5A4-F15E054CE8A3}" type="datetimeFigureOut">
              <a:rPr kumimoji="1" lang="ja-JP" altLang="en-US" smtClean="0"/>
              <a:t>2012/12/6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9969F975-D7EA-4E15-B41C-915D86A8DEA9}" type="slidenum">
              <a:rPr kumimoji="1" lang="ja-JP" altLang="en-US" smtClean="0"/>
              <a:t>‹#›</a:t>
            </a:fld>
            <a:endParaRPr kumimoji="1" lang="ja-JP" altLang="en-US"/>
          </a:p>
        </p:txBody>
      </p:sp>
      <p:sp>
        <p:nvSpPr>
          <p:cNvPr id="9" name="Content Placeholder 8"/>
          <p:cNvSpPr>
            <a:spLocks noGrp="1"/>
          </p:cNvSpPr>
          <p:nvPr>
            <p:ph sz="quarter" idx="13"/>
          </p:nvPr>
        </p:nvSpPr>
        <p:spPr>
          <a:xfrm>
            <a:off x="1298448" y="2121407"/>
            <a:ext cx="3200400" cy="3602736"/>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11" name="Content Placeholder 10"/>
          <p:cNvSpPr>
            <a:spLocks noGrp="1"/>
          </p:cNvSpPr>
          <p:nvPr>
            <p:ph sz="quarter" idx="14"/>
          </p:nvPr>
        </p:nvSpPr>
        <p:spPr>
          <a:xfrm>
            <a:off x="4663440" y="2119313"/>
            <a:ext cx="3200400" cy="3605212"/>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ja-JP" altLang="en-US" smtClean="0"/>
              <a:t>マスター タイトルの書式設定</a:t>
            </a:r>
            <a:endParaRPr lang="en-US"/>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7" name="Date Placeholder 6"/>
          <p:cNvSpPr>
            <a:spLocks noGrp="1"/>
          </p:cNvSpPr>
          <p:nvPr>
            <p:ph type="dt" sz="half" idx="10"/>
          </p:nvPr>
        </p:nvSpPr>
        <p:spPr/>
        <p:txBody>
          <a:bodyPr/>
          <a:lstStyle/>
          <a:p>
            <a:fld id="{0746DBAB-2C57-4AED-A5A4-F15E054CE8A3}" type="datetimeFigureOut">
              <a:rPr kumimoji="1" lang="ja-JP" altLang="en-US" smtClean="0"/>
              <a:t>2012/12/6</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9969F975-D7EA-4E15-B41C-915D86A8DEA9}" type="slidenum">
              <a:rPr kumimoji="1" lang="ja-JP" altLang="en-US" smtClean="0"/>
              <a:t>‹#›</a:t>
            </a:fld>
            <a:endParaRPr kumimoji="1" lang="ja-JP" altLang="en-US"/>
          </a:p>
        </p:txBody>
      </p:sp>
      <p:sp>
        <p:nvSpPr>
          <p:cNvPr id="11" name="Content Placeholder 10"/>
          <p:cNvSpPr>
            <a:spLocks noGrp="1"/>
          </p:cNvSpPr>
          <p:nvPr>
            <p:ph sz="quarter" idx="13"/>
          </p:nvPr>
        </p:nvSpPr>
        <p:spPr>
          <a:xfrm>
            <a:off x="1298448" y="2944368"/>
            <a:ext cx="3227832" cy="2779776"/>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13" name="Content Placeholder 12"/>
          <p:cNvSpPr>
            <a:spLocks noGrp="1"/>
          </p:cNvSpPr>
          <p:nvPr>
            <p:ph sz="quarter" idx="14"/>
          </p:nvPr>
        </p:nvSpPr>
        <p:spPr>
          <a:xfrm>
            <a:off x="4645151" y="2944813"/>
            <a:ext cx="3227832" cy="2779776"/>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Date Placeholder 2"/>
          <p:cNvSpPr>
            <a:spLocks noGrp="1"/>
          </p:cNvSpPr>
          <p:nvPr>
            <p:ph type="dt" sz="half" idx="10"/>
          </p:nvPr>
        </p:nvSpPr>
        <p:spPr/>
        <p:txBody>
          <a:bodyPr/>
          <a:lstStyle/>
          <a:p>
            <a:fld id="{0746DBAB-2C57-4AED-A5A4-F15E054CE8A3}" type="datetimeFigureOut">
              <a:rPr kumimoji="1" lang="ja-JP" altLang="en-US" smtClean="0"/>
              <a:t>2012/12/6</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9969F975-D7EA-4E15-B41C-915D86A8DEA9}" type="slidenum">
              <a:rPr kumimoji="1" lang="ja-JP" altLang="en-US" smtClean="0"/>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46DBAB-2C57-4AED-A5A4-F15E054CE8A3}" type="datetimeFigureOut">
              <a:rPr kumimoji="1" lang="ja-JP" altLang="en-US" smtClean="0"/>
              <a:t>2012/12/6</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9969F975-D7EA-4E15-B41C-915D86A8DEA9}" type="slidenum">
              <a:rPr kumimoji="1" lang="ja-JP" altLang="en-US" smtClean="0"/>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10;コンテンツ">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60000">
            <a:off x="4471416" y="603504"/>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21540000">
            <a:off x="749808" y="576072"/>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8976" y="2020042"/>
            <a:ext cx="3064827" cy="1503037"/>
          </a:xfrm>
        </p:spPr>
        <p:txBody>
          <a:bodyPr anchor="b">
            <a:normAutofit/>
          </a:bodyPr>
          <a:lstStyle>
            <a:lvl1pPr algn="ctr">
              <a:defRPr sz="2400" b="0"/>
            </a:lvl1pPr>
          </a:lstStyle>
          <a:p>
            <a:r>
              <a:rPr lang="ja-JP" altLang="en-US" smtClean="0"/>
              <a:t>マスター タイトルの書式設定</a:t>
            </a:r>
            <a:endParaRPr lang="en-US"/>
          </a:p>
        </p:txBody>
      </p:sp>
      <p:sp>
        <p:nvSpPr>
          <p:cNvPr id="3" name="Content Placeholder 2"/>
          <p:cNvSpPr>
            <a:spLocks noGrp="1"/>
          </p:cNvSpPr>
          <p:nvPr>
            <p:ph idx="1"/>
          </p:nvPr>
        </p:nvSpPr>
        <p:spPr>
          <a:xfrm rot="60000">
            <a:off x="4854291" y="1150993"/>
            <a:ext cx="3020792" cy="4625489"/>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rot="-60000">
            <a:off x="1148125" y="3623748"/>
            <a:ext cx="3048891" cy="2100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a:xfrm rot="60000">
            <a:off x="6341698" y="5885672"/>
            <a:ext cx="1213821" cy="365125"/>
          </a:xfrm>
        </p:spPr>
        <p:txBody>
          <a:bodyPr/>
          <a:lstStyle/>
          <a:p>
            <a:fld id="{0746DBAB-2C57-4AED-A5A4-F15E054CE8A3}" type="datetimeFigureOut">
              <a:rPr kumimoji="1" lang="ja-JP" altLang="en-US" smtClean="0"/>
              <a:t>2012/12/6</a:t>
            </a:fld>
            <a:endParaRPr kumimoji="1" lang="ja-JP" altLang="en-US"/>
          </a:p>
        </p:txBody>
      </p:sp>
      <p:sp>
        <p:nvSpPr>
          <p:cNvPr id="6" name="Footer Placeholder 5"/>
          <p:cNvSpPr>
            <a:spLocks noGrp="1"/>
          </p:cNvSpPr>
          <p:nvPr>
            <p:ph type="ftr" sz="quarter" idx="11"/>
          </p:nvPr>
        </p:nvSpPr>
        <p:spPr>
          <a:xfrm rot="-60000">
            <a:off x="914554" y="5829261"/>
            <a:ext cx="3522607" cy="365125"/>
          </a:xfrm>
        </p:spPr>
        <p:txBody>
          <a:bodyPr/>
          <a:lstStyle/>
          <a:p>
            <a:endParaRPr kumimoji="1" lang="ja-JP" altLang="en-US"/>
          </a:p>
        </p:txBody>
      </p:sp>
      <p:sp>
        <p:nvSpPr>
          <p:cNvPr id="7" name="Slide Number Placeholder 6"/>
          <p:cNvSpPr>
            <a:spLocks noGrp="1"/>
          </p:cNvSpPr>
          <p:nvPr>
            <p:ph type="sldNum" sz="quarter" idx="12"/>
          </p:nvPr>
        </p:nvSpPr>
        <p:spPr>
          <a:xfrm rot="60000">
            <a:off x="7557313" y="5896961"/>
            <a:ext cx="554023" cy="365125"/>
          </a:xfrm>
        </p:spPr>
        <p:txBody>
          <a:bodyPr/>
          <a:lstStyle/>
          <a:p>
            <a:fld id="{9969F975-D7EA-4E15-B41C-915D86A8DEA9}" type="slidenum">
              <a:rPr kumimoji="1" lang="ja-JP" altLang="en-US" smtClean="0"/>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5058" y="575769"/>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rot="60000">
            <a:off x="4464768" y="603920"/>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6424" y="2020824"/>
            <a:ext cx="3063240" cy="1499616"/>
          </a:xfrm>
        </p:spPr>
        <p:txBody>
          <a:bodyPr anchor="b">
            <a:normAutofit/>
          </a:bodyPr>
          <a:lstStyle>
            <a:lvl1pPr algn="ctr">
              <a:defRPr sz="2400" b="0"/>
            </a:lvl1pPr>
          </a:lstStyle>
          <a:p>
            <a:r>
              <a:rPr lang="ja-JP" altLang="en-US" smtClean="0"/>
              <a:t>マスター タイトルの書式設定</a:t>
            </a:r>
            <a:endParaRPr lang="en-US" dirty="0"/>
          </a:p>
        </p:txBody>
      </p:sp>
      <p:sp>
        <p:nvSpPr>
          <p:cNvPr id="3" name="Picture Placeholder 2"/>
          <p:cNvSpPr>
            <a:spLocks noGrp="1"/>
          </p:cNvSpPr>
          <p:nvPr>
            <p:ph type="pic" idx="1"/>
          </p:nvPr>
        </p:nvSpPr>
        <p:spPr>
          <a:xfrm rot="60000">
            <a:off x="4898615" y="1207272"/>
            <a:ext cx="2913863"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アイコンをクリックして図を追加</a:t>
            </a:r>
            <a:endParaRPr lang="en-US"/>
          </a:p>
        </p:txBody>
      </p:sp>
      <p:sp>
        <p:nvSpPr>
          <p:cNvPr id="4" name="Text Placeholder 3"/>
          <p:cNvSpPr>
            <a:spLocks noGrp="1"/>
          </p:cNvSpPr>
          <p:nvPr>
            <p:ph type="body" sz="half" idx="2"/>
          </p:nvPr>
        </p:nvSpPr>
        <p:spPr>
          <a:xfrm rot="-60000">
            <a:off x="1152144" y="3621024"/>
            <a:ext cx="3044952" cy="210312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a:xfrm rot="60000">
            <a:off x="6345936" y="5888737"/>
            <a:ext cx="1213821" cy="365125"/>
          </a:xfrm>
        </p:spPr>
        <p:txBody>
          <a:bodyPr/>
          <a:lstStyle/>
          <a:p>
            <a:fld id="{0746DBAB-2C57-4AED-A5A4-F15E054CE8A3}" type="datetimeFigureOut">
              <a:rPr kumimoji="1" lang="ja-JP" altLang="en-US" smtClean="0"/>
              <a:t>2012/12/6</a:t>
            </a:fld>
            <a:endParaRPr kumimoji="1" lang="ja-JP" altLang="en-US"/>
          </a:p>
        </p:txBody>
      </p:sp>
      <p:sp>
        <p:nvSpPr>
          <p:cNvPr id="6" name="Footer Placeholder 5"/>
          <p:cNvSpPr>
            <a:spLocks noGrp="1"/>
          </p:cNvSpPr>
          <p:nvPr>
            <p:ph type="ftr" sz="quarter" idx="11"/>
          </p:nvPr>
        </p:nvSpPr>
        <p:spPr>
          <a:xfrm rot="-60000">
            <a:off x="914569" y="5831037"/>
            <a:ext cx="3319043" cy="365125"/>
          </a:xfrm>
        </p:spPr>
        <p:txBody>
          <a:bodyPr/>
          <a:lstStyle/>
          <a:p>
            <a:endParaRPr kumimoji="1" lang="ja-JP" altLang="en-US"/>
          </a:p>
        </p:txBody>
      </p:sp>
      <p:sp>
        <p:nvSpPr>
          <p:cNvPr id="7" name="Slide Number Placeholder 6"/>
          <p:cNvSpPr>
            <a:spLocks noGrp="1"/>
          </p:cNvSpPr>
          <p:nvPr>
            <p:ph type="sldNum" sz="quarter" idx="12"/>
          </p:nvPr>
        </p:nvSpPr>
        <p:spPr>
          <a:xfrm rot="60000">
            <a:off x="7562089" y="5900026"/>
            <a:ext cx="554023" cy="365125"/>
          </a:xfrm>
        </p:spPr>
        <p:txBody>
          <a:bodyPr/>
          <a:lstStyle/>
          <a:p>
            <a:fld id="{9969F975-D7EA-4E15-B41C-915D86A8DEA9}" type="slidenum">
              <a:rPr kumimoji="1" lang="ja-JP" altLang="en-US" smtClean="0"/>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Vertical Text Placeholder 2"/>
          <p:cNvSpPr>
            <a:spLocks noGrp="1"/>
          </p:cNvSpPr>
          <p:nvPr>
            <p:ph type="body" orient="vert" idx="1"/>
          </p:nvPr>
        </p:nvSpPr>
        <p:spPr/>
        <p:txBody>
          <a:bodyPr vert="eaVert" anchor="ct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fld id="{0746DBAB-2C57-4AED-A5A4-F15E054CE8A3}" type="datetimeFigureOut">
              <a:rPr kumimoji="1" lang="ja-JP" altLang="en-US" smtClean="0"/>
              <a:t>2012/12/6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969F975-D7EA-4E15-B41C-915D86A8DEA9}" type="slidenum">
              <a:rPr kumimoji="1" lang="ja-JP" altLang="en-US" smtClean="0"/>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925690"/>
            <a:ext cx="1430867" cy="4763911"/>
          </a:xfrm>
        </p:spPr>
        <p:txBody>
          <a:bodyPr vert="eaVert"/>
          <a:lstStyle>
            <a:lvl1pPr algn="l">
              <a:defRPr/>
            </a:lvl1p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1298221" y="1106312"/>
            <a:ext cx="5178779" cy="4402667"/>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fld id="{0746DBAB-2C57-4AED-A5A4-F15E054CE8A3}" type="datetimeFigureOut">
              <a:rPr kumimoji="1" lang="ja-JP" altLang="en-US" smtClean="0"/>
              <a:t>2012/12/6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969F975-D7EA-4E15-B41C-915D86A8DEA9}" type="slidenum">
              <a:rPr kumimoji="1" lang="ja-JP" altLang="en-US" smtClean="0"/>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31520" y="575310"/>
            <a:ext cx="76962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31520" y="576072"/>
            <a:ext cx="7696200" cy="5715000"/>
          </a:xfrm>
          <a:prstGeom prst="rect">
            <a:avLst/>
          </a:prstGeom>
          <a:blipFill dpi="0" rotWithShape="1">
            <a:blip r:embed="rId13"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14" cstate="print"/>
          <a:srcRect/>
          <a:stretch>
            <a:fillRect/>
          </a:stretch>
        </p:blipFill>
        <p:spPr bwMode="auto">
          <a:xfrm rot="1435684">
            <a:off x="543741" y="273091"/>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4" cstate="print"/>
          <a:srcRect/>
          <a:stretch>
            <a:fillRect/>
          </a:stretch>
        </p:blipFill>
        <p:spPr bwMode="auto">
          <a:xfrm rot="4096196">
            <a:off x="8115079" y="298163"/>
            <a:ext cx="566928" cy="566928"/>
          </a:xfrm>
          <a:prstGeom prst="rect">
            <a:avLst/>
          </a:prstGeom>
          <a:noFill/>
        </p:spPr>
      </p:pic>
      <p:sp>
        <p:nvSpPr>
          <p:cNvPr id="2" name="Title Placeholder 1"/>
          <p:cNvSpPr>
            <a:spLocks noGrp="1"/>
          </p:cNvSpPr>
          <p:nvPr>
            <p:ph type="title"/>
          </p:nvPr>
        </p:nvSpPr>
        <p:spPr>
          <a:xfrm>
            <a:off x="1095023" y="817582"/>
            <a:ext cx="6965245" cy="1202485"/>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1463040" y="2119257"/>
            <a:ext cx="6196405" cy="3603812"/>
          </a:xfrm>
          <a:prstGeom prst="rect">
            <a:avLst/>
          </a:prstGeom>
        </p:spPr>
        <p:txBody>
          <a:bodyPr vert="horz" lIns="91440" tIns="45720" rIns="91440" bIns="45720" rtlCol="0" anchor="t">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6454588" y="5809152"/>
            <a:ext cx="1213821" cy="365125"/>
          </a:xfrm>
          <a:prstGeom prst="rect">
            <a:avLst/>
          </a:prstGeom>
        </p:spPr>
        <p:txBody>
          <a:bodyPr vert="horz" lIns="91440" tIns="45720" rIns="91440" bIns="45720" rtlCol="0" anchor="ctr"/>
          <a:lstStyle>
            <a:lvl1pPr algn="r">
              <a:defRPr sz="1200">
                <a:solidFill>
                  <a:schemeClr val="tx2"/>
                </a:solidFill>
                <a:latin typeface="Rage Italic" pitchFamily="66" charset="0"/>
              </a:defRPr>
            </a:lvl1pPr>
          </a:lstStyle>
          <a:p>
            <a:fld id="{0746DBAB-2C57-4AED-A5A4-F15E054CE8A3}" type="datetimeFigureOut">
              <a:rPr kumimoji="1" lang="ja-JP" altLang="en-US" smtClean="0"/>
              <a:t>2012/12/6</a:t>
            </a:fld>
            <a:endParaRPr kumimoji="1" lang="ja-JP" altLang="en-US"/>
          </a:p>
        </p:txBody>
      </p:sp>
      <p:sp>
        <p:nvSpPr>
          <p:cNvPr id="5" name="Footer Placeholder 4"/>
          <p:cNvSpPr>
            <a:spLocks noGrp="1"/>
          </p:cNvSpPr>
          <p:nvPr>
            <p:ph type="ftr" sz="quarter" idx="3"/>
          </p:nvPr>
        </p:nvSpPr>
        <p:spPr>
          <a:xfrm>
            <a:off x="914401" y="5809152"/>
            <a:ext cx="5540188" cy="365125"/>
          </a:xfrm>
          <a:prstGeom prst="rect">
            <a:avLst/>
          </a:prstGeom>
        </p:spPr>
        <p:txBody>
          <a:bodyPr vert="horz" lIns="91440" tIns="45720" rIns="91440" bIns="45720" rtlCol="0" anchor="ctr"/>
          <a:lstStyle>
            <a:lvl1pPr algn="l">
              <a:defRPr sz="1400">
                <a:solidFill>
                  <a:schemeClr val="tx2"/>
                </a:solidFill>
                <a:latin typeface="Rage Italic" pitchFamily="66" charset="0"/>
              </a:defRPr>
            </a:lvl1pPr>
          </a:lstStyle>
          <a:p>
            <a:endParaRPr kumimoji="1" lang="ja-JP" altLang="en-US"/>
          </a:p>
        </p:txBody>
      </p:sp>
      <p:sp>
        <p:nvSpPr>
          <p:cNvPr id="6" name="Slide Number Placeholder 5"/>
          <p:cNvSpPr>
            <a:spLocks noGrp="1"/>
          </p:cNvSpPr>
          <p:nvPr>
            <p:ph type="sldNum" sz="quarter" idx="4"/>
          </p:nvPr>
        </p:nvSpPr>
        <p:spPr>
          <a:xfrm>
            <a:off x="7670202" y="5809152"/>
            <a:ext cx="554023" cy="365125"/>
          </a:xfrm>
          <a:prstGeom prst="rect">
            <a:avLst/>
          </a:prstGeom>
        </p:spPr>
        <p:txBody>
          <a:bodyPr vert="horz" lIns="91440" tIns="45720" rIns="91440" bIns="45720" rtlCol="0" anchor="ctr"/>
          <a:lstStyle>
            <a:lvl1pPr algn="r">
              <a:defRPr sz="1400">
                <a:solidFill>
                  <a:schemeClr val="tx2"/>
                </a:solidFill>
                <a:latin typeface="Rage Italic" pitchFamily="66" charset="0"/>
              </a:defRPr>
            </a:lvl1pPr>
          </a:lstStyle>
          <a:p>
            <a:fld id="{9969F975-D7EA-4E15-B41C-915D86A8DEA9}" type="slidenum">
              <a:rPr kumimoji="1" lang="ja-JP" altLang="en-US" smtClean="0"/>
              <a:t>‹#›</a:t>
            </a:fld>
            <a:endParaRPr kumimoji="1" lang="ja-JP" altLang="en-US"/>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p:titleStyle>
    <p:bodyStyle>
      <a:lvl1pPr marL="274320" indent="-274320" algn="l" defTabSz="914400" rtl="0" eaLnBrk="1" latinLnBrk="0" hangingPunct="1">
        <a:spcBef>
          <a:spcPct val="20000"/>
        </a:spcBef>
        <a:buClr>
          <a:schemeClr val="accent2"/>
        </a:buClr>
        <a:buSzPct val="85000"/>
        <a:buFont typeface="Brush Script MT" pitchFamily="66" charset="0"/>
        <a:buChar char="O"/>
        <a:defRPr kumimoji="1" sz="24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kumimoji="1" sz="22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kumimoji="1"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kumimoji="1" sz="18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kumimoji="1"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kumimoji="1"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kumimoji="1"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kumimoji="1"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kumimoji="1" sz="16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lang="ja-JP" altLang="en-US" dirty="0" smtClean="0"/>
              <a:t>ソフトウェアメトリクスの基礎</a:t>
            </a:r>
            <a:r>
              <a:rPr lang="en-US" altLang="ja-JP" dirty="0" smtClean="0"/>
              <a:t>.</a:t>
            </a:r>
            <a:r>
              <a:rPr lang="ja-JP" altLang="en-US" dirty="0" smtClean="0"/>
              <a:t>７</a:t>
            </a:r>
            <a:endParaRPr kumimoji="1" lang="ja-JP" altLang="en-US" dirty="0"/>
          </a:p>
        </p:txBody>
      </p:sp>
      <p:sp>
        <p:nvSpPr>
          <p:cNvPr id="3" name="サブタイトル 2"/>
          <p:cNvSpPr>
            <a:spLocks noGrp="1"/>
          </p:cNvSpPr>
          <p:nvPr>
            <p:ph type="subTitle" idx="1"/>
          </p:nvPr>
        </p:nvSpPr>
        <p:spPr/>
        <p:txBody>
          <a:bodyPr>
            <a:normAutofit/>
          </a:bodyPr>
          <a:lstStyle/>
          <a:p>
            <a:r>
              <a:rPr kumimoji="1" lang="en-US" altLang="ja-JP" dirty="0" smtClean="0"/>
              <a:t>60151054</a:t>
            </a:r>
          </a:p>
          <a:p>
            <a:r>
              <a:rPr kumimoji="1" lang="ja-JP" altLang="en-US" dirty="0" smtClean="0"/>
              <a:t>吉行　勇人</a:t>
            </a:r>
            <a:endParaRPr kumimoji="1" lang="en-US" altLang="ja-JP" dirty="0" smtClean="0"/>
          </a:p>
          <a:p>
            <a:pPr algn="r"/>
            <a:r>
              <a:rPr lang="en-US" altLang="ja-JP" dirty="0" smtClean="0"/>
              <a:t>2012</a:t>
            </a:r>
            <a:r>
              <a:rPr lang="ja-JP" altLang="en-US" dirty="0" smtClean="0"/>
              <a:t>年</a:t>
            </a:r>
            <a:r>
              <a:rPr lang="en-US" altLang="ja-JP" dirty="0" smtClean="0"/>
              <a:t>12</a:t>
            </a:r>
            <a:r>
              <a:rPr lang="ja-JP" altLang="en-US" dirty="0" smtClean="0"/>
              <a:t>月</a:t>
            </a:r>
            <a:r>
              <a:rPr lang="en-US" altLang="ja-JP" dirty="0" smtClean="0"/>
              <a:t>07</a:t>
            </a:r>
            <a:r>
              <a:rPr lang="ja-JP" altLang="en-US" dirty="0" smtClean="0"/>
              <a:t>日</a:t>
            </a:r>
            <a:endParaRPr kumimoji="1" lang="ja-JP" altLang="en-US" dirty="0"/>
          </a:p>
        </p:txBody>
      </p:sp>
    </p:spTree>
    <p:extLst>
      <p:ext uri="{BB962C8B-B14F-4D97-AF65-F5344CB8AC3E}">
        <p14:creationId xmlns:p14="http://schemas.microsoft.com/office/powerpoint/2010/main" val="68596186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第</a:t>
            </a:r>
            <a:r>
              <a:rPr kumimoji="1" lang="en-US" altLang="ja-JP" dirty="0" smtClean="0"/>
              <a:t>8</a:t>
            </a:r>
            <a:r>
              <a:rPr kumimoji="1" lang="ja-JP" altLang="en-US" dirty="0" smtClean="0"/>
              <a:t>章</a:t>
            </a:r>
            <a:endParaRPr kumimoji="1" lang="ja-JP" altLang="en-US" dirty="0"/>
          </a:p>
        </p:txBody>
      </p:sp>
      <p:sp>
        <p:nvSpPr>
          <p:cNvPr id="3" name="コンテンツ プレースホルダー 2"/>
          <p:cNvSpPr>
            <a:spLocks noGrp="1"/>
          </p:cNvSpPr>
          <p:nvPr>
            <p:ph idx="1"/>
          </p:nvPr>
        </p:nvSpPr>
        <p:spPr/>
        <p:txBody>
          <a:bodyPr>
            <a:normAutofit/>
          </a:bodyPr>
          <a:lstStyle/>
          <a:p>
            <a:pPr marL="0" indent="0" algn="ctr">
              <a:buNone/>
            </a:pPr>
            <a:endParaRPr kumimoji="1" lang="en-US" altLang="ja-JP" sz="4000" dirty="0" smtClean="0"/>
          </a:p>
          <a:p>
            <a:pPr marL="0" indent="0" algn="ctr">
              <a:buNone/>
            </a:pPr>
            <a:r>
              <a:rPr kumimoji="1" lang="ja-JP" altLang="en-US" sz="4800" dirty="0" smtClean="0"/>
              <a:t>ソフトウェアの</a:t>
            </a:r>
            <a:endParaRPr kumimoji="1" lang="en-US" altLang="ja-JP" sz="4800" dirty="0" smtClean="0"/>
          </a:p>
          <a:p>
            <a:pPr marL="0" indent="0" algn="ctr">
              <a:buNone/>
            </a:pPr>
            <a:r>
              <a:rPr kumimoji="1" lang="ja-JP" altLang="en-US" sz="4800" dirty="0" smtClean="0"/>
              <a:t>信頼性測定と予測</a:t>
            </a:r>
            <a:endParaRPr kumimoji="1" lang="ja-JP" altLang="en-US" sz="4800" dirty="0"/>
          </a:p>
        </p:txBody>
      </p:sp>
    </p:spTree>
    <p:extLst>
      <p:ext uri="{BB962C8B-B14F-4D97-AF65-F5344CB8AC3E}">
        <p14:creationId xmlns:p14="http://schemas.microsoft.com/office/powerpoint/2010/main" val="6357605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信頼性とは</a:t>
            </a:r>
            <a:endParaRPr kumimoji="1" lang="ja-JP" altLang="en-US" dirty="0"/>
          </a:p>
        </p:txBody>
      </p:sp>
      <p:sp>
        <p:nvSpPr>
          <p:cNvPr id="3" name="コンテンツ プレースホルダー 2"/>
          <p:cNvSpPr>
            <a:spLocks noGrp="1"/>
          </p:cNvSpPr>
          <p:nvPr>
            <p:ph idx="1"/>
          </p:nvPr>
        </p:nvSpPr>
        <p:spPr/>
        <p:txBody>
          <a:bodyPr/>
          <a:lstStyle/>
          <a:p>
            <a:pPr marL="0" indent="0">
              <a:buNone/>
            </a:pPr>
            <a:r>
              <a:rPr kumimoji="1" lang="ja-JP" altLang="en-US" dirty="0" smtClean="0"/>
              <a:t>ソフトウェアシステムが</a:t>
            </a:r>
            <a:endParaRPr kumimoji="1" lang="en-US" altLang="ja-JP" dirty="0" smtClean="0"/>
          </a:p>
          <a:p>
            <a:pPr marL="0" indent="0">
              <a:buNone/>
            </a:pPr>
            <a:endParaRPr kumimoji="1" lang="en-US" altLang="ja-JP" dirty="0" smtClean="0"/>
          </a:p>
          <a:p>
            <a:pPr marL="0" indent="0">
              <a:buNone/>
            </a:pPr>
            <a:r>
              <a:rPr lang="ja-JP" altLang="en-US" dirty="0" smtClean="0">
                <a:solidFill>
                  <a:srgbClr val="FF0000"/>
                </a:solidFill>
              </a:rPr>
              <a:t>所定の環境</a:t>
            </a:r>
            <a:r>
              <a:rPr lang="ja-JP" altLang="en-US" dirty="0" smtClean="0"/>
              <a:t>の下で</a:t>
            </a:r>
            <a:endParaRPr lang="en-US" altLang="ja-JP" dirty="0" smtClean="0"/>
          </a:p>
          <a:p>
            <a:pPr marL="0" indent="0">
              <a:buNone/>
            </a:pPr>
            <a:r>
              <a:rPr kumimoji="1" lang="ja-JP" altLang="en-US" dirty="0" smtClean="0">
                <a:solidFill>
                  <a:srgbClr val="FF0000"/>
                </a:solidFill>
              </a:rPr>
              <a:t>特定</a:t>
            </a:r>
            <a:r>
              <a:rPr kumimoji="1" lang="ja-JP" altLang="en-US" dirty="0">
                <a:solidFill>
                  <a:srgbClr val="FF0000"/>
                </a:solidFill>
              </a:rPr>
              <a:t>の期間内</a:t>
            </a:r>
            <a:r>
              <a:rPr kumimoji="1" lang="ja-JP" altLang="en-US" dirty="0" smtClean="0"/>
              <a:t>に</a:t>
            </a:r>
            <a:endParaRPr kumimoji="1" lang="en-US" altLang="ja-JP" dirty="0" smtClean="0"/>
          </a:p>
          <a:p>
            <a:pPr marL="0" indent="0">
              <a:buNone/>
            </a:pPr>
            <a:r>
              <a:rPr lang="ja-JP" altLang="en-US" dirty="0" smtClean="0">
                <a:solidFill>
                  <a:srgbClr val="FF0000"/>
                </a:solidFill>
              </a:rPr>
              <a:t>故障</a:t>
            </a:r>
            <a:r>
              <a:rPr lang="ja-JP" altLang="en-US" dirty="0">
                <a:solidFill>
                  <a:srgbClr val="FF0000"/>
                </a:solidFill>
              </a:rPr>
              <a:t>すること</a:t>
            </a:r>
            <a:r>
              <a:rPr lang="ja-JP" altLang="en-US" dirty="0" smtClean="0">
                <a:solidFill>
                  <a:srgbClr val="FF0000"/>
                </a:solidFill>
              </a:rPr>
              <a:t>なく</a:t>
            </a:r>
            <a:r>
              <a:rPr kumimoji="1" lang="ja-JP" altLang="en-US" dirty="0" smtClean="0"/>
              <a:t>機能する</a:t>
            </a:r>
            <a:endParaRPr kumimoji="1" lang="en-US" altLang="ja-JP" dirty="0" smtClean="0"/>
          </a:p>
          <a:p>
            <a:pPr marL="0" indent="0">
              <a:buNone/>
            </a:pPr>
            <a:r>
              <a:rPr kumimoji="1" lang="ja-JP" altLang="en-US" dirty="0" smtClean="0">
                <a:solidFill>
                  <a:srgbClr val="FF0000"/>
                </a:solidFill>
              </a:rPr>
              <a:t>確率</a:t>
            </a:r>
            <a:endParaRPr kumimoji="1" lang="ja-JP" altLang="en-US" dirty="0">
              <a:solidFill>
                <a:srgbClr val="FF0000"/>
              </a:solidFill>
            </a:endParaRPr>
          </a:p>
        </p:txBody>
      </p:sp>
    </p:spTree>
    <p:extLst>
      <p:ext uri="{BB962C8B-B14F-4D97-AF65-F5344CB8AC3E}">
        <p14:creationId xmlns:p14="http://schemas.microsoft.com/office/powerpoint/2010/main" val="204609736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信頼性の定義</a:t>
            </a:r>
            <a:endParaRPr kumimoji="1" lang="ja-JP" altLang="en-US" dirty="0"/>
          </a:p>
        </p:txBody>
      </p:sp>
      <p:sp>
        <p:nvSpPr>
          <p:cNvPr id="3" name="コンテンツ プレースホルダー 2"/>
          <p:cNvSpPr>
            <a:spLocks noGrp="1"/>
          </p:cNvSpPr>
          <p:nvPr>
            <p:ph idx="1"/>
          </p:nvPr>
        </p:nvSpPr>
        <p:spPr/>
        <p:txBody>
          <a:bodyPr>
            <a:normAutofit fontScale="92500" lnSpcReduction="10000"/>
          </a:bodyPr>
          <a:lstStyle/>
          <a:p>
            <a:pPr marL="0" indent="0" algn="just">
              <a:buNone/>
            </a:pPr>
            <a:r>
              <a:rPr kumimoji="1" lang="ja-JP" altLang="en-US" dirty="0" smtClean="0"/>
              <a:t>ポイント</a:t>
            </a:r>
            <a:endParaRPr kumimoji="1" lang="en-US" altLang="ja-JP" dirty="0" smtClean="0"/>
          </a:p>
          <a:p>
            <a:pPr marL="0" indent="0" algn="just">
              <a:buNone/>
            </a:pPr>
            <a:r>
              <a:rPr lang="ja-JP" altLang="en-US" dirty="0"/>
              <a:t>１</a:t>
            </a:r>
            <a:r>
              <a:rPr lang="ja-JP" altLang="en-US" dirty="0" smtClean="0"/>
              <a:t>．</a:t>
            </a:r>
            <a:r>
              <a:rPr lang="ja-JP" altLang="en-US" dirty="0" smtClean="0">
                <a:solidFill>
                  <a:srgbClr val="FF0000"/>
                </a:solidFill>
              </a:rPr>
              <a:t>確率</a:t>
            </a:r>
            <a:r>
              <a:rPr lang="ja-JP" altLang="en-US" dirty="0" smtClean="0"/>
              <a:t>：絶対的ではない　あくまでも「確率」</a:t>
            </a:r>
            <a:endParaRPr lang="en-US" altLang="ja-JP" dirty="0" smtClean="0"/>
          </a:p>
          <a:p>
            <a:pPr marL="0" indent="0" algn="just">
              <a:buNone/>
            </a:pPr>
            <a:r>
              <a:rPr kumimoji="1" lang="ja-JP" altLang="en-US" dirty="0"/>
              <a:t>２</a:t>
            </a:r>
            <a:r>
              <a:rPr kumimoji="1" lang="ja-JP" altLang="en-US" dirty="0" smtClean="0"/>
              <a:t>．</a:t>
            </a:r>
            <a:r>
              <a:rPr kumimoji="1" lang="ja-JP" altLang="en-US" dirty="0" smtClean="0">
                <a:solidFill>
                  <a:srgbClr val="FF0000"/>
                </a:solidFill>
              </a:rPr>
              <a:t>故障することなく</a:t>
            </a:r>
            <a:r>
              <a:rPr kumimoji="1" lang="ja-JP" altLang="en-US" dirty="0" smtClean="0"/>
              <a:t>：故障の定義を自分で決める</a:t>
            </a:r>
            <a:endParaRPr kumimoji="1" lang="en-US" altLang="ja-JP" dirty="0" smtClean="0"/>
          </a:p>
          <a:p>
            <a:pPr marL="0" indent="0" algn="just">
              <a:buNone/>
            </a:pPr>
            <a:r>
              <a:rPr lang="en-US" altLang="ja-JP" dirty="0"/>
              <a:t>	</a:t>
            </a:r>
            <a:r>
              <a:rPr lang="ja-JP" altLang="en-US" dirty="0" smtClean="0"/>
              <a:t>（例　保守員を呼ぶ必要があるとき）</a:t>
            </a:r>
            <a:endParaRPr kumimoji="1" lang="en-US" altLang="ja-JP" dirty="0" smtClean="0"/>
          </a:p>
          <a:p>
            <a:pPr marL="0" indent="0" algn="just">
              <a:buNone/>
            </a:pPr>
            <a:r>
              <a:rPr lang="ja-JP" altLang="en-US" dirty="0" smtClean="0"/>
              <a:t>３．</a:t>
            </a:r>
            <a:r>
              <a:rPr lang="ja-JP" altLang="en-US" dirty="0" smtClean="0">
                <a:solidFill>
                  <a:srgbClr val="FF0000"/>
                </a:solidFill>
              </a:rPr>
              <a:t>所定の環境の下</a:t>
            </a:r>
            <a:r>
              <a:rPr lang="ja-JP" altLang="en-US" dirty="0" smtClean="0"/>
              <a:t>：環境は特定してもよい</a:t>
            </a:r>
            <a:endParaRPr lang="en-US" altLang="ja-JP" dirty="0" smtClean="0"/>
          </a:p>
          <a:p>
            <a:pPr marL="0" indent="0" algn="just">
              <a:buNone/>
            </a:pPr>
            <a:r>
              <a:rPr lang="en-US" altLang="ja-JP" dirty="0"/>
              <a:t>	</a:t>
            </a:r>
            <a:r>
              <a:rPr lang="ja-JP" altLang="en-US" dirty="0" smtClean="0"/>
              <a:t>（例　</a:t>
            </a:r>
            <a:r>
              <a:rPr lang="en-US" altLang="ja-JP" dirty="0" smtClean="0"/>
              <a:t>Windows7</a:t>
            </a:r>
            <a:r>
              <a:rPr lang="ja-JP" altLang="en-US" dirty="0" err="1" smtClean="0"/>
              <a:t>、</a:t>
            </a:r>
            <a:r>
              <a:rPr lang="ja-JP" altLang="en-US" dirty="0" smtClean="0"/>
              <a:t>メモリ</a:t>
            </a:r>
            <a:r>
              <a:rPr lang="en-US" altLang="ja-JP" dirty="0" smtClean="0"/>
              <a:t>4GB</a:t>
            </a:r>
            <a:r>
              <a:rPr lang="ja-JP" altLang="en-US" dirty="0" smtClean="0"/>
              <a:t>等）</a:t>
            </a:r>
            <a:endParaRPr lang="en-US" altLang="ja-JP" dirty="0" smtClean="0"/>
          </a:p>
          <a:p>
            <a:pPr marL="0" indent="0" algn="just">
              <a:buNone/>
            </a:pPr>
            <a:r>
              <a:rPr kumimoji="1" lang="ja-JP" altLang="en-US" dirty="0"/>
              <a:t>４</a:t>
            </a:r>
            <a:r>
              <a:rPr kumimoji="1" lang="ja-JP" altLang="en-US" dirty="0" smtClean="0"/>
              <a:t>．</a:t>
            </a:r>
            <a:r>
              <a:rPr kumimoji="1" lang="ja-JP" altLang="en-US" dirty="0" smtClean="0">
                <a:solidFill>
                  <a:srgbClr val="FF0000"/>
                </a:solidFill>
              </a:rPr>
              <a:t>特定の期間内に</a:t>
            </a:r>
            <a:r>
              <a:rPr lang="ja-JP" altLang="en-US" dirty="0" smtClean="0"/>
              <a:t>：期間を決める</a:t>
            </a:r>
            <a:endParaRPr lang="en-US" altLang="ja-JP" dirty="0" smtClean="0"/>
          </a:p>
          <a:p>
            <a:pPr marL="0" indent="0" algn="just">
              <a:buNone/>
            </a:pPr>
            <a:r>
              <a:rPr kumimoji="1" lang="en-US" altLang="ja-JP" dirty="0"/>
              <a:t>	</a:t>
            </a:r>
            <a:r>
              <a:rPr kumimoji="1" lang="ja-JP" altLang="en-US" dirty="0" smtClean="0"/>
              <a:t>（</a:t>
            </a:r>
            <a:r>
              <a:rPr kumimoji="1" lang="en-US" altLang="ja-JP" dirty="0" smtClean="0"/>
              <a:t>2</a:t>
            </a:r>
            <a:r>
              <a:rPr kumimoji="1" lang="ja-JP" altLang="en-US" dirty="0" smtClean="0"/>
              <a:t>秒間と</a:t>
            </a:r>
            <a:r>
              <a:rPr kumimoji="1" lang="en-US" altLang="ja-JP" dirty="0" smtClean="0"/>
              <a:t>2</a:t>
            </a:r>
            <a:r>
              <a:rPr kumimoji="1" lang="ja-JP" altLang="en-US" dirty="0" smtClean="0"/>
              <a:t>年間では同じ確率であっても</a:t>
            </a:r>
            <a:endParaRPr kumimoji="1" lang="en-US" altLang="ja-JP" dirty="0" smtClean="0"/>
          </a:p>
          <a:p>
            <a:pPr marL="0" indent="0" algn="just">
              <a:buNone/>
            </a:pPr>
            <a:r>
              <a:rPr lang="en-US" altLang="ja-JP" dirty="0"/>
              <a:t>	</a:t>
            </a:r>
            <a:r>
              <a:rPr lang="ja-JP" altLang="en-US" dirty="0" smtClean="0"/>
              <a:t>　</a:t>
            </a:r>
            <a:r>
              <a:rPr kumimoji="1" lang="ja-JP" altLang="en-US" dirty="0" smtClean="0"/>
              <a:t>意味が全く違う）</a:t>
            </a:r>
            <a:endParaRPr kumimoji="1" lang="ja-JP" altLang="en-US" dirty="0"/>
          </a:p>
        </p:txBody>
      </p:sp>
    </p:spTree>
    <p:extLst>
      <p:ext uri="{BB962C8B-B14F-4D97-AF65-F5344CB8AC3E}">
        <p14:creationId xmlns:p14="http://schemas.microsoft.com/office/powerpoint/2010/main" val="20134430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故障</a:t>
            </a:r>
            <a:endParaRPr kumimoji="1" lang="ja-JP" altLang="en-US" dirty="0"/>
          </a:p>
        </p:txBody>
      </p:sp>
      <p:sp>
        <p:nvSpPr>
          <p:cNvPr id="3" name="コンテンツ プレースホルダー 2"/>
          <p:cNvSpPr>
            <a:spLocks noGrp="1"/>
          </p:cNvSpPr>
          <p:nvPr>
            <p:ph idx="1"/>
          </p:nvPr>
        </p:nvSpPr>
        <p:spPr/>
        <p:txBody>
          <a:bodyPr>
            <a:normAutofit/>
          </a:bodyPr>
          <a:lstStyle/>
          <a:p>
            <a:pPr marL="0" indent="0" algn="just">
              <a:buNone/>
            </a:pPr>
            <a:r>
              <a:rPr kumimoji="1" lang="ja-JP" altLang="en-US" dirty="0" smtClean="0"/>
              <a:t>前回の復習</a:t>
            </a:r>
            <a:endParaRPr kumimoji="1" lang="en-US" altLang="ja-JP" dirty="0" smtClean="0"/>
          </a:p>
          <a:p>
            <a:pPr marL="0" indent="0" algn="just">
              <a:buNone/>
            </a:pPr>
            <a:endParaRPr kumimoji="1" lang="en-US" altLang="ja-JP" dirty="0" smtClean="0"/>
          </a:p>
          <a:p>
            <a:pPr marL="0" indent="0" algn="just">
              <a:buNone/>
            </a:pPr>
            <a:r>
              <a:rPr lang="ja-JP" altLang="en-US" dirty="0" smtClean="0">
                <a:solidFill>
                  <a:srgbClr val="FF0000"/>
                </a:solidFill>
              </a:rPr>
              <a:t>障害（</a:t>
            </a:r>
            <a:r>
              <a:rPr lang="en-US" altLang="ja-JP" dirty="0" smtClean="0">
                <a:solidFill>
                  <a:srgbClr val="FF0000"/>
                </a:solidFill>
              </a:rPr>
              <a:t>fault)</a:t>
            </a:r>
            <a:r>
              <a:rPr lang="ja-JP" altLang="en-US" dirty="0" smtClean="0"/>
              <a:t>は</a:t>
            </a:r>
            <a:r>
              <a:rPr lang="ja-JP" altLang="en-US" dirty="0"/>
              <a:t>システムに存在する</a:t>
            </a:r>
            <a:r>
              <a:rPr lang="ja-JP" altLang="en-US" dirty="0" smtClean="0">
                <a:solidFill>
                  <a:srgbClr val="FF0000"/>
                </a:solidFill>
              </a:rPr>
              <a:t>欠陥</a:t>
            </a:r>
            <a:r>
              <a:rPr lang="en-US" altLang="ja-JP" dirty="0" smtClean="0">
                <a:solidFill>
                  <a:srgbClr val="FF0000"/>
                </a:solidFill>
              </a:rPr>
              <a:t>(defect)</a:t>
            </a:r>
            <a:r>
              <a:rPr lang="ja-JP" altLang="en-US" dirty="0">
                <a:solidFill>
                  <a:srgbClr val="FF0000"/>
                </a:solidFill>
              </a:rPr>
              <a:t/>
            </a:r>
            <a:br>
              <a:rPr lang="ja-JP" altLang="en-US" dirty="0">
                <a:solidFill>
                  <a:srgbClr val="FF0000"/>
                </a:solidFill>
              </a:rPr>
            </a:br>
            <a:r>
              <a:rPr lang="ja-JP" altLang="en-US" dirty="0" smtClean="0">
                <a:solidFill>
                  <a:srgbClr val="FF0000"/>
                </a:solidFill>
              </a:rPr>
              <a:t>故障</a:t>
            </a:r>
            <a:r>
              <a:rPr lang="en-US" altLang="ja-JP" dirty="0" smtClean="0">
                <a:solidFill>
                  <a:srgbClr val="FF0000"/>
                </a:solidFill>
              </a:rPr>
              <a:t>(failure)</a:t>
            </a:r>
            <a:r>
              <a:rPr lang="ja-JP" altLang="en-US" dirty="0" smtClean="0"/>
              <a:t>は</a:t>
            </a:r>
            <a:r>
              <a:rPr lang="ja-JP" altLang="en-US" dirty="0"/>
              <a:t>運用時に障害箇所が実行されて、要求されたパフォーマンスを発揮できない</a:t>
            </a:r>
            <a:r>
              <a:rPr lang="ja-JP" altLang="en-US" dirty="0" smtClean="0"/>
              <a:t>状態</a:t>
            </a:r>
            <a:endParaRPr lang="en-US" altLang="ja-JP" dirty="0" smtClean="0"/>
          </a:p>
          <a:p>
            <a:pPr marL="0" indent="0" algn="just">
              <a:buNone/>
            </a:pPr>
            <a:endParaRPr lang="en-US" altLang="ja-JP" dirty="0"/>
          </a:p>
          <a:p>
            <a:pPr marL="0" indent="0">
              <a:buNone/>
            </a:pPr>
            <a:endParaRPr kumimoji="1" lang="en-US" altLang="ja-JP" dirty="0"/>
          </a:p>
          <a:p>
            <a:pPr marL="0" indent="0">
              <a:buNone/>
            </a:pPr>
            <a:endParaRPr kumimoji="1" lang="ja-JP" altLang="en-US" dirty="0"/>
          </a:p>
        </p:txBody>
      </p:sp>
    </p:spTree>
    <p:extLst>
      <p:ext uri="{BB962C8B-B14F-4D97-AF65-F5344CB8AC3E}">
        <p14:creationId xmlns:p14="http://schemas.microsoft.com/office/powerpoint/2010/main" val="418687512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平均故障間隔</a:t>
            </a:r>
            <a:endParaRPr kumimoji="1" lang="ja-JP" altLang="en-US" dirty="0"/>
          </a:p>
        </p:txBody>
      </p:sp>
      <p:sp>
        <p:nvSpPr>
          <p:cNvPr id="3" name="コンテンツ プレースホルダー 2"/>
          <p:cNvSpPr>
            <a:spLocks noGrp="1"/>
          </p:cNvSpPr>
          <p:nvPr>
            <p:ph idx="1"/>
          </p:nvPr>
        </p:nvSpPr>
        <p:spPr/>
        <p:txBody>
          <a:bodyPr>
            <a:normAutofit lnSpcReduction="10000"/>
          </a:bodyPr>
          <a:lstStyle/>
          <a:p>
            <a:pPr marL="0" indent="0">
              <a:buNone/>
            </a:pPr>
            <a:r>
              <a:rPr kumimoji="1" lang="en-US" altLang="ja-JP" dirty="0" smtClean="0"/>
              <a:t>MTBF</a:t>
            </a:r>
            <a:r>
              <a:rPr kumimoji="1" lang="ja-JP" altLang="en-US" dirty="0" smtClean="0"/>
              <a:t>（</a:t>
            </a:r>
            <a:r>
              <a:rPr kumimoji="1" lang="en-US" altLang="ja-JP" dirty="0" smtClean="0"/>
              <a:t>Mean Time Between Failures)</a:t>
            </a:r>
          </a:p>
          <a:p>
            <a:pPr marL="0" indent="0" algn="just">
              <a:buNone/>
            </a:pPr>
            <a:r>
              <a:rPr lang="ja-JP" altLang="en-US" dirty="0" smtClean="0"/>
              <a:t>システム</a:t>
            </a:r>
            <a:r>
              <a:rPr lang="ja-JP" altLang="en-US" dirty="0"/>
              <a:t>に欠陥が含まれていたとしても、</a:t>
            </a:r>
            <a:endParaRPr lang="en-US" altLang="ja-JP" dirty="0"/>
          </a:p>
          <a:p>
            <a:pPr marL="0" indent="0" algn="just">
              <a:buNone/>
            </a:pPr>
            <a:r>
              <a:rPr lang="ja-JP" altLang="en-US" dirty="0"/>
              <a:t>欠陥のあるコードが運用時に一度も実行されなければそのシステムは決して故障しない</a:t>
            </a:r>
            <a:endParaRPr lang="en-US" altLang="ja-JP" dirty="0"/>
          </a:p>
          <a:p>
            <a:pPr marL="0" indent="0" algn="just">
              <a:buNone/>
            </a:pPr>
            <a:r>
              <a:rPr lang="ja-JP" altLang="en-US" dirty="0" smtClean="0"/>
              <a:t>⇒</a:t>
            </a:r>
            <a:r>
              <a:rPr lang="en-US" altLang="ja-JP" dirty="0" smtClean="0">
                <a:solidFill>
                  <a:srgbClr val="FF0000"/>
                </a:solidFill>
              </a:rPr>
              <a:t>MTBF</a:t>
            </a:r>
            <a:r>
              <a:rPr lang="ja-JP" altLang="en-US" dirty="0" smtClean="0">
                <a:solidFill>
                  <a:srgbClr val="FF0000"/>
                </a:solidFill>
              </a:rPr>
              <a:t>≒無限大</a:t>
            </a:r>
            <a:endParaRPr lang="en-US" altLang="ja-JP" dirty="0" smtClean="0">
              <a:solidFill>
                <a:srgbClr val="FF0000"/>
              </a:solidFill>
            </a:endParaRPr>
          </a:p>
          <a:p>
            <a:pPr marL="0" indent="0" algn="just">
              <a:buNone/>
            </a:pPr>
            <a:endParaRPr lang="en-US" altLang="ja-JP" dirty="0"/>
          </a:p>
          <a:p>
            <a:pPr marL="0" indent="0" algn="just">
              <a:buNone/>
            </a:pPr>
            <a:r>
              <a:rPr lang="ja-JP" altLang="en-US" dirty="0"/>
              <a:t>逆に、欠陥が１つだけでも、システム起動時に毎回呼び出されれば必ず故障する</a:t>
            </a:r>
            <a:endParaRPr lang="en-US" altLang="ja-JP" dirty="0"/>
          </a:p>
          <a:p>
            <a:pPr marL="0" indent="0">
              <a:buNone/>
            </a:pPr>
            <a:r>
              <a:rPr kumimoji="1" lang="ja-JP" altLang="en-US" dirty="0" smtClean="0"/>
              <a:t>⇒</a:t>
            </a:r>
            <a:r>
              <a:rPr kumimoji="1" lang="en-US" altLang="ja-JP" dirty="0" smtClean="0">
                <a:solidFill>
                  <a:srgbClr val="FF0000"/>
                </a:solidFill>
              </a:rPr>
              <a:t>MTBF</a:t>
            </a:r>
            <a:r>
              <a:rPr kumimoji="1" lang="ja-JP" altLang="en-US" dirty="0" smtClean="0">
                <a:solidFill>
                  <a:srgbClr val="FF0000"/>
                </a:solidFill>
              </a:rPr>
              <a:t>≒０</a:t>
            </a:r>
            <a:endParaRPr kumimoji="1" lang="ja-JP" altLang="en-US" dirty="0">
              <a:solidFill>
                <a:srgbClr val="FF0000"/>
              </a:solidFill>
            </a:endParaRPr>
          </a:p>
        </p:txBody>
      </p:sp>
    </p:spTree>
    <p:extLst>
      <p:ext uri="{BB962C8B-B14F-4D97-AF65-F5344CB8AC3E}">
        <p14:creationId xmlns:p14="http://schemas.microsoft.com/office/powerpoint/2010/main" val="77508259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故障</a:t>
            </a:r>
            <a:r>
              <a:rPr lang="ja-JP" altLang="en-US" dirty="0" smtClean="0"/>
              <a:t>の致命度分類</a:t>
            </a:r>
            <a:endParaRPr kumimoji="1" lang="ja-JP" altLang="en-US" dirty="0"/>
          </a:p>
        </p:txBody>
      </p:sp>
      <p:sp>
        <p:nvSpPr>
          <p:cNvPr id="3" name="コンテンツ プレースホルダー 2"/>
          <p:cNvSpPr>
            <a:spLocks noGrp="1"/>
          </p:cNvSpPr>
          <p:nvPr>
            <p:ph idx="1"/>
          </p:nvPr>
        </p:nvSpPr>
        <p:spPr/>
        <p:txBody>
          <a:bodyPr/>
          <a:lstStyle/>
          <a:p>
            <a:pPr marL="0" indent="0" algn="just">
              <a:buNone/>
            </a:pPr>
            <a:r>
              <a:rPr lang="ja-JP" altLang="en-US" dirty="0" smtClean="0"/>
              <a:t>同じ</a:t>
            </a:r>
            <a:r>
              <a:rPr lang="ja-JP" altLang="en-US" dirty="0"/>
              <a:t>影響を</a:t>
            </a:r>
            <a:r>
              <a:rPr lang="ja-JP" altLang="en-US" dirty="0" smtClean="0"/>
              <a:t>持つ</a:t>
            </a:r>
            <a:r>
              <a:rPr lang="ja-JP" altLang="en-US" dirty="0"/>
              <a:t>故障</a:t>
            </a:r>
            <a:r>
              <a:rPr lang="ja-JP" altLang="en-US" dirty="0" smtClean="0"/>
              <a:t>は、同じ致命度クラスに分類される</a:t>
            </a:r>
            <a:endParaRPr lang="en-US" altLang="ja-JP" dirty="0" smtClean="0"/>
          </a:p>
          <a:p>
            <a:pPr marL="0" indent="0" algn="just">
              <a:buNone/>
            </a:pPr>
            <a:r>
              <a:rPr lang="ja-JP" altLang="en-US" dirty="0"/>
              <a:t>４か</a:t>
            </a:r>
            <a:r>
              <a:rPr lang="ja-JP" altLang="en-US" dirty="0" smtClean="0"/>
              <a:t>５段階に分類する</a:t>
            </a:r>
            <a:endParaRPr lang="en-US" altLang="ja-JP" dirty="0" smtClean="0"/>
          </a:p>
          <a:p>
            <a:pPr marL="0" indent="0" algn="just">
              <a:buNone/>
            </a:pPr>
            <a:endParaRPr kumimoji="1" lang="en-US" altLang="ja-JP" dirty="0" smtClean="0"/>
          </a:p>
          <a:p>
            <a:pPr marL="0" indent="0" algn="just">
              <a:buNone/>
            </a:pPr>
            <a:r>
              <a:rPr lang="ja-JP" altLang="en-US" dirty="0" smtClean="0"/>
              <a:t>例　</a:t>
            </a:r>
            <a:r>
              <a:rPr lang="en-US" altLang="ja-JP" dirty="0" smtClean="0"/>
              <a:t>ATM</a:t>
            </a:r>
            <a:r>
              <a:rPr lang="ja-JP" altLang="en-US" dirty="0" smtClean="0"/>
              <a:t>ネットワーク（ユーザに基づく）</a:t>
            </a:r>
            <a:endParaRPr lang="en-US" altLang="ja-JP" dirty="0" smtClean="0"/>
          </a:p>
          <a:p>
            <a:pPr marL="0" indent="0">
              <a:buNone/>
            </a:pPr>
            <a:endParaRPr kumimoji="1" lang="en-US" altLang="ja-JP" dirty="0"/>
          </a:p>
        </p:txBody>
      </p:sp>
      <p:graphicFrame>
        <p:nvGraphicFramePr>
          <p:cNvPr id="4" name="表 3"/>
          <p:cNvGraphicFramePr>
            <a:graphicFrameLocks noGrp="1"/>
          </p:cNvGraphicFramePr>
          <p:nvPr>
            <p:extLst>
              <p:ext uri="{D42A27DB-BD31-4B8C-83A1-F6EECF244321}">
                <p14:modId xmlns:p14="http://schemas.microsoft.com/office/powerpoint/2010/main" val="2829918325"/>
              </p:ext>
            </p:extLst>
          </p:nvPr>
        </p:nvGraphicFramePr>
        <p:xfrm>
          <a:off x="1403648" y="4293096"/>
          <a:ext cx="6096000" cy="1854200"/>
        </p:xfrm>
        <a:graphic>
          <a:graphicData uri="http://schemas.openxmlformats.org/drawingml/2006/table">
            <a:tbl>
              <a:tblPr firstRow="1" bandRow="1">
                <a:tableStyleId>{5C22544A-7EE6-4342-B048-85BDC9FD1C3A}</a:tableStyleId>
              </a:tblPr>
              <a:tblGrid>
                <a:gridCol w="3048000"/>
                <a:gridCol w="3048000"/>
              </a:tblGrid>
              <a:tr h="370840">
                <a:tc>
                  <a:txBody>
                    <a:bodyPr/>
                    <a:lstStyle/>
                    <a:p>
                      <a:r>
                        <a:rPr kumimoji="1" lang="ja-JP" altLang="en-US" dirty="0" smtClean="0"/>
                        <a:t>致命度</a:t>
                      </a:r>
                      <a:endParaRPr kumimoji="1" lang="ja-JP" altLang="en-US" dirty="0"/>
                    </a:p>
                  </a:txBody>
                  <a:tcPr/>
                </a:tc>
                <a:tc>
                  <a:txBody>
                    <a:bodyPr/>
                    <a:lstStyle/>
                    <a:p>
                      <a:r>
                        <a:rPr kumimoji="1" lang="ja-JP" altLang="en-US" dirty="0" smtClean="0"/>
                        <a:t>定義：影響を受けたマシン数</a:t>
                      </a:r>
                      <a:endParaRPr kumimoji="1" lang="ja-JP" altLang="en-US" dirty="0"/>
                    </a:p>
                  </a:txBody>
                  <a:tcPr/>
                </a:tc>
              </a:tr>
              <a:tr h="370840">
                <a:tc>
                  <a:txBody>
                    <a:bodyPr/>
                    <a:lstStyle/>
                    <a:p>
                      <a:r>
                        <a:rPr kumimoji="1" lang="en-US" altLang="ja-JP" dirty="0" smtClean="0"/>
                        <a:t>1</a:t>
                      </a:r>
                      <a:endParaRPr kumimoji="1" lang="ja-JP" altLang="en-US" dirty="0"/>
                    </a:p>
                  </a:txBody>
                  <a:tcPr/>
                </a:tc>
                <a:tc>
                  <a:txBody>
                    <a:bodyPr/>
                    <a:lstStyle/>
                    <a:p>
                      <a:r>
                        <a:rPr kumimoji="1" lang="ja-JP" altLang="en-US" dirty="0" smtClean="0"/>
                        <a:t>＞</a:t>
                      </a:r>
                      <a:r>
                        <a:rPr kumimoji="1" lang="en-US" altLang="ja-JP" dirty="0" smtClean="0"/>
                        <a:t>1000</a:t>
                      </a:r>
                      <a:endParaRPr kumimoji="1" lang="ja-JP" altLang="en-US" dirty="0"/>
                    </a:p>
                  </a:txBody>
                  <a:tcPr/>
                </a:tc>
              </a:tr>
              <a:tr h="370840">
                <a:tc>
                  <a:txBody>
                    <a:bodyPr/>
                    <a:lstStyle/>
                    <a:p>
                      <a:r>
                        <a:rPr kumimoji="1" lang="en-US" altLang="ja-JP" dirty="0" smtClean="0"/>
                        <a:t>2</a:t>
                      </a:r>
                      <a:endParaRPr kumimoji="1" lang="ja-JP" altLang="en-US" dirty="0"/>
                    </a:p>
                  </a:txBody>
                  <a:tcPr/>
                </a:tc>
                <a:tc>
                  <a:txBody>
                    <a:bodyPr/>
                    <a:lstStyle/>
                    <a:p>
                      <a:r>
                        <a:rPr kumimoji="1" lang="en-US" altLang="ja-JP" dirty="0" smtClean="0"/>
                        <a:t>100</a:t>
                      </a:r>
                      <a:r>
                        <a:rPr kumimoji="1" lang="ja-JP" altLang="en-US" dirty="0" smtClean="0"/>
                        <a:t>～</a:t>
                      </a:r>
                      <a:r>
                        <a:rPr kumimoji="1" lang="en-US" altLang="ja-JP" dirty="0" smtClean="0"/>
                        <a:t>1000</a:t>
                      </a:r>
                      <a:endParaRPr kumimoji="1" lang="ja-JP" altLang="en-US" dirty="0"/>
                    </a:p>
                  </a:txBody>
                  <a:tcPr/>
                </a:tc>
              </a:tr>
              <a:tr h="370840">
                <a:tc>
                  <a:txBody>
                    <a:bodyPr/>
                    <a:lstStyle/>
                    <a:p>
                      <a:r>
                        <a:rPr kumimoji="1" lang="en-US" altLang="ja-JP" dirty="0" smtClean="0"/>
                        <a:t>3</a:t>
                      </a:r>
                      <a:endParaRPr kumimoji="1" lang="ja-JP" altLang="en-US" dirty="0"/>
                    </a:p>
                  </a:txBody>
                  <a:tcPr/>
                </a:tc>
                <a:tc>
                  <a:txBody>
                    <a:bodyPr/>
                    <a:lstStyle/>
                    <a:p>
                      <a:r>
                        <a:rPr kumimoji="1" lang="en-US" altLang="ja-JP" dirty="0" smtClean="0"/>
                        <a:t>10</a:t>
                      </a:r>
                      <a:r>
                        <a:rPr kumimoji="1" lang="ja-JP" altLang="en-US" dirty="0" smtClean="0"/>
                        <a:t>～</a:t>
                      </a:r>
                      <a:r>
                        <a:rPr kumimoji="1" lang="en-US" altLang="ja-JP" dirty="0" smtClean="0"/>
                        <a:t>100</a:t>
                      </a:r>
                      <a:endParaRPr kumimoji="1" lang="ja-JP" altLang="en-US" dirty="0"/>
                    </a:p>
                  </a:txBody>
                  <a:tcPr/>
                </a:tc>
              </a:tr>
              <a:tr h="370840">
                <a:tc>
                  <a:txBody>
                    <a:bodyPr/>
                    <a:lstStyle/>
                    <a:p>
                      <a:r>
                        <a:rPr kumimoji="1" lang="en-US" altLang="ja-JP" dirty="0" smtClean="0"/>
                        <a:t>4</a:t>
                      </a:r>
                      <a:endParaRPr kumimoji="1" lang="ja-JP" altLang="en-US" dirty="0"/>
                    </a:p>
                  </a:txBody>
                  <a:tcPr/>
                </a:tc>
                <a:tc>
                  <a:txBody>
                    <a:bodyPr/>
                    <a:lstStyle/>
                    <a:p>
                      <a:r>
                        <a:rPr kumimoji="1" lang="ja-JP" altLang="en-US" dirty="0" smtClean="0"/>
                        <a:t>＜</a:t>
                      </a:r>
                      <a:r>
                        <a:rPr kumimoji="1" lang="en-US" altLang="ja-JP" dirty="0" smtClean="0"/>
                        <a:t>10</a:t>
                      </a:r>
                      <a:endParaRPr kumimoji="1" lang="ja-JP" altLang="en-US" dirty="0"/>
                    </a:p>
                  </a:txBody>
                  <a:tcPr/>
                </a:tc>
              </a:tr>
            </a:tbl>
          </a:graphicData>
        </a:graphic>
      </p:graphicFrame>
    </p:spTree>
    <p:extLst>
      <p:ext uri="{BB962C8B-B14F-4D97-AF65-F5344CB8AC3E}">
        <p14:creationId xmlns:p14="http://schemas.microsoft.com/office/powerpoint/2010/main" val="26550727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故障強度</a:t>
            </a:r>
            <a:endParaRPr kumimoji="1" lang="ja-JP" altLang="en-US" dirty="0"/>
          </a:p>
        </p:txBody>
      </p:sp>
      <p:sp>
        <p:nvSpPr>
          <p:cNvPr id="3" name="コンテンツ プレースホルダー 2"/>
          <p:cNvSpPr>
            <a:spLocks noGrp="1"/>
          </p:cNvSpPr>
          <p:nvPr>
            <p:ph idx="1"/>
          </p:nvPr>
        </p:nvSpPr>
        <p:spPr/>
        <p:txBody>
          <a:bodyPr>
            <a:normAutofit lnSpcReduction="10000"/>
          </a:bodyPr>
          <a:lstStyle/>
          <a:p>
            <a:pPr marL="0" indent="0" algn="just">
              <a:buNone/>
            </a:pPr>
            <a:r>
              <a:rPr lang="ja-JP" altLang="en-US" dirty="0"/>
              <a:t>単位ごと</a:t>
            </a:r>
            <a:r>
              <a:rPr lang="ja-JP" altLang="en-US" dirty="0" smtClean="0"/>
              <a:t>の故障数</a:t>
            </a:r>
            <a:endParaRPr lang="en-US" altLang="ja-JP" dirty="0" smtClean="0"/>
          </a:p>
          <a:p>
            <a:pPr marL="0" indent="0" algn="just">
              <a:buNone/>
            </a:pPr>
            <a:r>
              <a:rPr kumimoji="1" lang="ja-JP" altLang="en-US" dirty="0"/>
              <a:t>単位</a:t>
            </a:r>
            <a:r>
              <a:rPr kumimoji="1" lang="ja-JP" altLang="en-US" dirty="0" smtClean="0"/>
              <a:t>は、システムにとって自然な単位でないと意味のない指標になってしまう</a:t>
            </a:r>
            <a:endParaRPr kumimoji="1" lang="en-US" altLang="ja-JP" dirty="0" smtClean="0"/>
          </a:p>
          <a:p>
            <a:pPr marL="0" indent="0" algn="just">
              <a:buNone/>
            </a:pPr>
            <a:endParaRPr lang="en-US" altLang="ja-JP" dirty="0"/>
          </a:p>
          <a:p>
            <a:pPr marL="0" indent="0" algn="just">
              <a:buNone/>
            </a:pPr>
            <a:r>
              <a:rPr kumimoji="1" lang="ja-JP" altLang="en-US" dirty="0" smtClean="0"/>
              <a:t>意味のある単位</a:t>
            </a:r>
            <a:endParaRPr kumimoji="1" lang="en-US" altLang="ja-JP" dirty="0" smtClean="0"/>
          </a:p>
          <a:p>
            <a:pPr marL="0" indent="0" algn="just">
              <a:buNone/>
            </a:pPr>
            <a:r>
              <a:rPr kumimoji="1" lang="ja-JP" altLang="en-US" dirty="0" smtClean="0"/>
              <a:t>使用年数ごとの、</a:t>
            </a:r>
            <a:r>
              <a:rPr kumimoji="1" lang="en-US" altLang="ja-JP" dirty="0" smtClean="0"/>
              <a:t>PC</a:t>
            </a:r>
            <a:r>
              <a:rPr kumimoji="1" lang="ja-JP" altLang="en-US" dirty="0" smtClean="0"/>
              <a:t>の故障数</a:t>
            </a:r>
            <a:endParaRPr kumimoji="1" lang="en-US" altLang="ja-JP" dirty="0" smtClean="0"/>
          </a:p>
          <a:p>
            <a:pPr marL="0" indent="0" algn="just">
              <a:buNone/>
            </a:pPr>
            <a:endParaRPr lang="en-US" altLang="ja-JP" dirty="0" smtClean="0"/>
          </a:p>
          <a:p>
            <a:pPr marL="0" indent="0" algn="just">
              <a:buNone/>
            </a:pPr>
            <a:r>
              <a:rPr lang="ja-JP" altLang="en-US" dirty="0"/>
              <a:t>意味のない</a:t>
            </a:r>
            <a:r>
              <a:rPr lang="ja-JP" altLang="en-US" dirty="0" smtClean="0"/>
              <a:t>単位</a:t>
            </a:r>
            <a:endParaRPr lang="en-US" altLang="ja-JP" dirty="0" smtClean="0"/>
          </a:p>
          <a:p>
            <a:pPr marL="0" indent="0" algn="just">
              <a:buNone/>
            </a:pPr>
            <a:r>
              <a:rPr lang="ja-JP" altLang="en-US" dirty="0" smtClean="0"/>
              <a:t>メール</a:t>
            </a:r>
            <a:r>
              <a:rPr lang="ja-JP" altLang="en-US" dirty="0"/>
              <a:t>送信</a:t>
            </a:r>
            <a:r>
              <a:rPr lang="ja-JP" altLang="en-US" dirty="0" smtClean="0"/>
              <a:t>回数</a:t>
            </a:r>
            <a:r>
              <a:rPr lang="ja-JP" altLang="en-US" dirty="0"/>
              <a:t>ごと</a:t>
            </a:r>
            <a:r>
              <a:rPr lang="ja-JP" altLang="en-US" dirty="0" smtClean="0"/>
              <a:t>の、</a:t>
            </a:r>
            <a:r>
              <a:rPr lang="en-US" altLang="ja-JP" dirty="0" smtClean="0"/>
              <a:t>PC</a:t>
            </a:r>
            <a:r>
              <a:rPr lang="ja-JP" altLang="en-US" dirty="0" smtClean="0"/>
              <a:t>の故障数</a:t>
            </a:r>
            <a:endParaRPr lang="en-US" altLang="ja-JP" dirty="0"/>
          </a:p>
          <a:p>
            <a:pPr marL="0" indent="0">
              <a:buNone/>
            </a:pPr>
            <a:endParaRPr kumimoji="1" lang="ja-JP" altLang="en-US" dirty="0"/>
          </a:p>
        </p:txBody>
      </p:sp>
    </p:spTree>
    <p:extLst>
      <p:ext uri="{BB962C8B-B14F-4D97-AF65-F5344CB8AC3E}">
        <p14:creationId xmlns:p14="http://schemas.microsoft.com/office/powerpoint/2010/main" val="131110376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信頼性のコスト</a:t>
            </a:r>
            <a:endParaRPr kumimoji="1" lang="ja-JP" altLang="en-US" dirty="0"/>
          </a:p>
        </p:txBody>
      </p:sp>
      <p:sp>
        <p:nvSpPr>
          <p:cNvPr id="3" name="コンテンツ プレースホルダー 2"/>
          <p:cNvSpPr>
            <a:spLocks noGrp="1"/>
          </p:cNvSpPr>
          <p:nvPr>
            <p:ph idx="1"/>
          </p:nvPr>
        </p:nvSpPr>
        <p:spPr/>
        <p:txBody>
          <a:bodyPr/>
          <a:lstStyle/>
          <a:p>
            <a:pPr marL="0" indent="0" algn="just">
              <a:buNone/>
            </a:pPr>
            <a:r>
              <a:rPr kumimoji="1" lang="ja-JP" altLang="en-US" dirty="0" smtClean="0"/>
              <a:t>信頼性はタダではない</a:t>
            </a:r>
            <a:endParaRPr kumimoji="1" lang="en-US" altLang="ja-JP" dirty="0" smtClean="0"/>
          </a:p>
          <a:p>
            <a:pPr marL="0" indent="0" algn="just">
              <a:buNone/>
            </a:pPr>
            <a:r>
              <a:rPr lang="ja-JP" altLang="en-US" dirty="0" smtClean="0"/>
              <a:t>１％の改善にもコストがかかる</a:t>
            </a:r>
            <a:endParaRPr lang="en-US" altLang="ja-JP" dirty="0" smtClean="0"/>
          </a:p>
          <a:p>
            <a:pPr marL="0" indent="0" algn="just">
              <a:buNone/>
            </a:pPr>
            <a:endParaRPr kumimoji="1" lang="en-US" altLang="ja-JP" dirty="0"/>
          </a:p>
          <a:p>
            <a:pPr marL="0" indent="0" algn="just">
              <a:buNone/>
            </a:pPr>
            <a:r>
              <a:rPr kumimoji="1" lang="ja-JP" altLang="en-US" dirty="0" smtClean="0"/>
              <a:t>さらに、信頼性が増加していけば、かかるコストも増加する</a:t>
            </a:r>
            <a:endParaRPr kumimoji="1" lang="ja-JP" altLang="en-US" dirty="0"/>
          </a:p>
        </p:txBody>
      </p:sp>
    </p:spTree>
    <p:extLst>
      <p:ext uri="{BB962C8B-B14F-4D97-AF65-F5344CB8AC3E}">
        <p14:creationId xmlns:p14="http://schemas.microsoft.com/office/powerpoint/2010/main" val="288685229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信頼性とコストの対応関係</a:t>
            </a:r>
            <a:endParaRPr kumimoji="1" lang="ja-JP" altLang="en-US" dirty="0"/>
          </a:p>
        </p:txBody>
      </p:sp>
      <p:grpSp>
        <p:nvGrpSpPr>
          <p:cNvPr id="4" name="Group 4"/>
          <p:cNvGrpSpPr>
            <a:grpSpLocks/>
          </p:cNvGrpSpPr>
          <p:nvPr/>
        </p:nvGrpSpPr>
        <p:grpSpPr bwMode="auto">
          <a:xfrm>
            <a:off x="1113960" y="2731206"/>
            <a:ext cx="5893101" cy="2792288"/>
            <a:chOff x="3626" y="3287"/>
            <a:chExt cx="1613" cy="812"/>
          </a:xfrm>
        </p:grpSpPr>
        <p:sp>
          <p:nvSpPr>
            <p:cNvPr id="6" name="Text Box 6"/>
            <p:cNvSpPr txBox="1">
              <a:spLocks noChangeArrowheads="1"/>
            </p:cNvSpPr>
            <p:nvPr/>
          </p:nvSpPr>
          <p:spPr bwMode="auto">
            <a:xfrm>
              <a:off x="3626" y="3348"/>
              <a:ext cx="289" cy="4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spAutoFit/>
            </a:bodyPr>
            <a:lstStyle/>
            <a:p>
              <a:r>
                <a:rPr lang="ja-JP" altLang="en-US" dirty="0"/>
                <a:t>信頼性</a:t>
              </a:r>
            </a:p>
          </p:txBody>
        </p:sp>
        <p:sp>
          <p:nvSpPr>
            <p:cNvPr id="7" name="Text Box 7"/>
            <p:cNvSpPr txBox="1">
              <a:spLocks noChangeArrowheads="1"/>
            </p:cNvSpPr>
            <p:nvPr/>
          </p:nvSpPr>
          <p:spPr bwMode="auto">
            <a:xfrm>
              <a:off x="4886" y="3992"/>
              <a:ext cx="199" cy="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ja-JP" altLang="en-US" dirty="0"/>
                <a:t>コスト</a:t>
              </a:r>
            </a:p>
          </p:txBody>
        </p:sp>
        <p:sp>
          <p:nvSpPr>
            <p:cNvPr id="8" name="Freeform 8"/>
            <p:cNvSpPr>
              <a:spLocks/>
            </p:cNvSpPr>
            <p:nvPr/>
          </p:nvSpPr>
          <p:spPr bwMode="auto">
            <a:xfrm>
              <a:off x="4059" y="3287"/>
              <a:ext cx="1180" cy="506"/>
            </a:xfrm>
            <a:custGeom>
              <a:avLst/>
              <a:gdLst>
                <a:gd name="T0" fmla="*/ 0 w 1180"/>
                <a:gd name="T1" fmla="*/ 506 h 506"/>
                <a:gd name="T2" fmla="*/ 91 w 1180"/>
                <a:gd name="T3" fmla="*/ 234 h 506"/>
                <a:gd name="T4" fmla="*/ 318 w 1180"/>
                <a:gd name="T5" fmla="*/ 52 h 506"/>
                <a:gd name="T6" fmla="*/ 635 w 1180"/>
                <a:gd name="T7" fmla="*/ 7 h 506"/>
                <a:gd name="T8" fmla="*/ 1180 w 1180"/>
                <a:gd name="T9" fmla="*/ 7 h 506"/>
              </a:gdLst>
              <a:ahLst/>
              <a:cxnLst>
                <a:cxn ang="0">
                  <a:pos x="T0" y="T1"/>
                </a:cxn>
                <a:cxn ang="0">
                  <a:pos x="T2" y="T3"/>
                </a:cxn>
                <a:cxn ang="0">
                  <a:pos x="T4" y="T5"/>
                </a:cxn>
                <a:cxn ang="0">
                  <a:pos x="T6" y="T7"/>
                </a:cxn>
                <a:cxn ang="0">
                  <a:pos x="T8" y="T9"/>
                </a:cxn>
              </a:cxnLst>
              <a:rect l="0" t="0" r="r" b="b"/>
              <a:pathLst>
                <a:path w="1180" h="506">
                  <a:moveTo>
                    <a:pt x="0" y="506"/>
                  </a:moveTo>
                  <a:cubicBezTo>
                    <a:pt x="19" y="407"/>
                    <a:pt x="38" y="309"/>
                    <a:pt x="91" y="234"/>
                  </a:cubicBezTo>
                  <a:cubicBezTo>
                    <a:pt x="144" y="159"/>
                    <a:pt x="227" y="90"/>
                    <a:pt x="318" y="52"/>
                  </a:cubicBezTo>
                  <a:cubicBezTo>
                    <a:pt x="409" y="14"/>
                    <a:pt x="491" y="14"/>
                    <a:pt x="635" y="7"/>
                  </a:cubicBezTo>
                  <a:cubicBezTo>
                    <a:pt x="779" y="0"/>
                    <a:pt x="1097" y="7"/>
                    <a:pt x="1180" y="7"/>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cxnSp>
        <p:nvCxnSpPr>
          <p:cNvPr id="10" name="直線矢印コネクタ 9"/>
          <p:cNvCxnSpPr/>
          <p:nvPr/>
        </p:nvCxnSpPr>
        <p:spPr>
          <a:xfrm flipV="1">
            <a:off x="2169824" y="2564904"/>
            <a:ext cx="0" cy="252028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5" name="直線矢印コネクタ 14"/>
          <p:cNvCxnSpPr/>
          <p:nvPr/>
        </p:nvCxnSpPr>
        <p:spPr>
          <a:xfrm>
            <a:off x="2169824" y="5085184"/>
            <a:ext cx="5210488" cy="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1" name="直線コネクタ 20"/>
          <p:cNvCxnSpPr/>
          <p:nvPr/>
        </p:nvCxnSpPr>
        <p:spPr>
          <a:xfrm>
            <a:off x="2707275" y="4293096"/>
            <a:ext cx="20854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直線コネクタ 21"/>
          <p:cNvCxnSpPr/>
          <p:nvPr/>
        </p:nvCxnSpPr>
        <p:spPr>
          <a:xfrm>
            <a:off x="2695928" y="3783469"/>
            <a:ext cx="57992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直線コネクタ 22"/>
          <p:cNvCxnSpPr/>
          <p:nvPr/>
        </p:nvCxnSpPr>
        <p:spPr>
          <a:xfrm>
            <a:off x="2915816" y="3284984"/>
            <a:ext cx="115212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直線コネクタ 23"/>
          <p:cNvCxnSpPr/>
          <p:nvPr/>
        </p:nvCxnSpPr>
        <p:spPr>
          <a:xfrm>
            <a:off x="3275856" y="2852936"/>
            <a:ext cx="79208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直線コネクタ 25"/>
          <p:cNvCxnSpPr/>
          <p:nvPr/>
        </p:nvCxnSpPr>
        <p:spPr>
          <a:xfrm>
            <a:off x="2707275" y="3805649"/>
            <a:ext cx="0" cy="487447"/>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直線コネクタ 27"/>
          <p:cNvCxnSpPr/>
          <p:nvPr/>
        </p:nvCxnSpPr>
        <p:spPr>
          <a:xfrm>
            <a:off x="2915816" y="3284984"/>
            <a:ext cx="0" cy="1008112"/>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直線コネクタ 31"/>
          <p:cNvCxnSpPr/>
          <p:nvPr/>
        </p:nvCxnSpPr>
        <p:spPr>
          <a:xfrm>
            <a:off x="3275856" y="2852936"/>
            <a:ext cx="0" cy="930533"/>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直線コネクタ 32"/>
          <p:cNvCxnSpPr/>
          <p:nvPr/>
        </p:nvCxnSpPr>
        <p:spPr>
          <a:xfrm>
            <a:off x="4067944" y="2852936"/>
            <a:ext cx="0" cy="432048"/>
          </a:xfrm>
          <a:prstGeom prst="line">
            <a:avLst/>
          </a:prstGeom>
        </p:spPr>
        <p:style>
          <a:lnRef idx="1">
            <a:schemeClr val="accent1"/>
          </a:lnRef>
          <a:fillRef idx="0">
            <a:schemeClr val="accent1"/>
          </a:fillRef>
          <a:effectRef idx="0">
            <a:schemeClr val="accent1"/>
          </a:effectRef>
          <a:fontRef idx="minor">
            <a:schemeClr val="tx1"/>
          </a:fontRef>
        </p:style>
      </p:cxnSp>
      <p:sp>
        <p:nvSpPr>
          <p:cNvPr id="34" name="右矢印 33"/>
          <p:cNvSpPr/>
          <p:nvPr/>
        </p:nvSpPr>
        <p:spPr>
          <a:xfrm>
            <a:off x="3275856" y="2960948"/>
            <a:ext cx="792088" cy="216024"/>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p>
        </p:txBody>
      </p:sp>
      <p:sp>
        <p:nvSpPr>
          <p:cNvPr id="36" name="右矢印 35"/>
          <p:cNvSpPr/>
          <p:nvPr/>
        </p:nvSpPr>
        <p:spPr>
          <a:xfrm>
            <a:off x="2915816" y="3488580"/>
            <a:ext cx="360040" cy="216024"/>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p>
        </p:txBody>
      </p:sp>
      <p:sp>
        <p:nvSpPr>
          <p:cNvPr id="37" name="右矢印 36"/>
          <p:cNvSpPr/>
          <p:nvPr/>
        </p:nvSpPr>
        <p:spPr>
          <a:xfrm>
            <a:off x="2707275" y="3941360"/>
            <a:ext cx="208541" cy="216024"/>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83126016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ソフトウェア信頼性理論</a:t>
            </a:r>
            <a:endParaRPr kumimoji="1" lang="ja-JP" altLang="en-US" dirty="0"/>
          </a:p>
        </p:txBody>
      </p:sp>
      <p:sp>
        <p:nvSpPr>
          <p:cNvPr id="3" name="コンテンツ プレースホルダー 2"/>
          <p:cNvSpPr>
            <a:spLocks noGrp="1"/>
          </p:cNvSpPr>
          <p:nvPr>
            <p:ph idx="1"/>
          </p:nvPr>
        </p:nvSpPr>
        <p:spPr/>
        <p:txBody>
          <a:bodyPr/>
          <a:lstStyle/>
          <a:p>
            <a:pPr marL="0" indent="0" algn="just">
              <a:buNone/>
            </a:pPr>
            <a:r>
              <a:rPr kumimoji="1" lang="ja-JP" altLang="en-US" dirty="0" smtClean="0"/>
              <a:t>信頼性工学の主な目的は、システムが故障する時期を予想することである</a:t>
            </a:r>
            <a:endParaRPr kumimoji="1" lang="en-US" altLang="ja-JP" dirty="0" smtClean="0"/>
          </a:p>
          <a:p>
            <a:pPr marL="0" indent="0" algn="just">
              <a:buNone/>
            </a:pPr>
            <a:endParaRPr lang="en-US" altLang="ja-JP" dirty="0"/>
          </a:p>
          <a:p>
            <a:pPr marL="0" indent="0" algn="just">
              <a:buNone/>
            </a:pPr>
            <a:r>
              <a:rPr kumimoji="1" lang="ja-JP" altLang="en-US" dirty="0" smtClean="0"/>
              <a:t>ソフトウェアは、</a:t>
            </a:r>
            <a:r>
              <a:rPr kumimoji="1" lang="ja-JP" altLang="en-US" dirty="0" smtClean="0">
                <a:solidFill>
                  <a:srgbClr val="FF0000"/>
                </a:solidFill>
              </a:rPr>
              <a:t>確率的</a:t>
            </a:r>
            <a:r>
              <a:rPr kumimoji="1" lang="ja-JP" altLang="en-US" dirty="0" smtClean="0"/>
              <a:t>であり、時間の経過とともに変化しグラフやモデルで表すことができる</a:t>
            </a:r>
            <a:endParaRPr kumimoji="1" lang="en-US" altLang="ja-JP" dirty="0" smtClean="0"/>
          </a:p>
          <a:p>
            <a:pPr marL="0" indent="0" algn="just">
              <a:buNone/>
            </a:pPr>
            <a:endParaRPr lang="en-US" altLang="ja-JP" dirty="0"/>
          </a:p>
          <a:p>
            <a:pPr marL="0" indent="0" algn="just">
              <a:buNone/>
            </a:pPr>
            <a:r>
              <a:rPr kumimoji="1" lang="ja-JP" altLang="en-US" dirty="0" smtClean="0"/>
              <a:t>各モデルに対して、</a:t>
            </a:r>
            <a:r>
              <a:rPr kumimoji="1" lang="ja-JP" altLang="en-US" dirty="0" smtClean="0">
                <a:solidFill>
                  <a:srgbClr val="FF0000"/>
                </a:solidFill>
              </a:rPr>
              <a:t>確率分布</a:t>
            </a:r>
            <a:r>
              <a:rPr kumimoji="1" lang="ja-JP" altLang="en-US" dirty="0" smtClean="0"/>
              <a:t>がある</a:t>
            </a:r>
            <a:endParaRPr kumimoji="1" lang="en-US" altLang="ja-JP" dirty="0" smtClean="0"/>
          </a:p>
          <a:p>
            <a:pPr marL="0" indent="0">
              <a:buNone/>
            </a:pPr>
            <a:endParaRPr lang="en-US" altLang="ja-JP" dirty="0"/>
          </a:p>
          <a:p>
            <a:pPr marL="0" indent="0">
              <a:buNone/>
            </a:pPr>
            <a:endParaRPr kumimoji="1" lang="ja-JP" altLang="en-US" dirty="0"/>
          </a:p>
        </p:txBody>
      </p:sp>
    </p:spTree>
    <p:extLst>
      <p:ext uri="{BB962C8B-B14F-4D97-AF65-F5344CB8AC3E}">
        <p14:creationId xmlns:p14="http://schemas.microsoft.com/office/powerpoint/2010/main" val="341613916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一様分布</a:t>
            </a:r>
            <a:endParaRPr kumimoji="1" lang="ja-JP" altLang="en-US" dirty="0"/>
          </a:p>
        </p:txBody>
      </p:sp>
      <p:sp>
        <p:nvSpPr>
          <p:cNvPr id="3" name="コンテンツ プレースホルダー 2"/>
          <p:cNvSpPr>
            <a:spLocks noGrp="1"/>
          </p:cNvSpPr>
          <p:nvPr>
            <p:ph idx="1"/>
          </p:nvPr>
        </p:nvSpPr>
        <p:spPr/>
        <p:txBody>
          <a:bodyPr/>
          <a:lstStyle/>
          <a:p>
            <a:pPr marL="0" indent="0" algn="just">
              <a:buNone/>
            </a:pPr>
            <a:r>
              <a:rPr kumimoji="1" lang="ja-JP" altLang="en-US" dirty="0" smtClean="0"/>
              <a:t>シンプルに・・・</a:t>
            </a:r>
            <a:endParaRPr kumimoji="1" lang="en-US" altLang="ja-JP" dirty="0" smtClean="0"/>
          </a:p>
          <a:p>
            <a:pPr marL="0" indent="0" algn="just">
              <a:buNone/>
            </a:pPr>
            <a:r>
              <a:rPr lang="ja-JP" altLang="en-US" dirty="0"/>
              <a:t>システムは常に等しい確率で</a:t>
            </a:r>
            <a:r>
              <a:rPr lang="ja-JP" altLang="en-US" dirty="0" smtClean="0"/>
              <a:t>故障し、</a:t>
            </a:r>
            <a:endParaRPr kumimoji="1" lang="en-US" altLang="ja-JP" dirty="0" smtClean="0"/>
          </a:p>
          <a:p>
            <a:pPr marL="0" indent="0" algn="just">
              <a:buNone/>
            </a:pPr>
            <a:r>
              <a:rPr lang="en-US" altLang="ja-JP" dirty="0"/>
              <a:t>5</a:t>
            </a:r>
            <a:r>
              <a:rPr lang="ja-JP" altLang="en-US" dirty="0"/>
              <a:t>日以内</a:t>
            </a:r>
            <a:r>
              <a:rPr lang="ja-JP" altLang="en-US" dirty="0" smtClean="0"/>
              <a:t>に故障することが分かっているとする</a:t>
            </a:r>
            <a:endParaRPr lang="en-US" altLang="ja-JP" dirty="0" smtClean="0"/>
          </a:p>
          <a:p>
            <a:pPr marL="0" indent="0" algn="just">
              <a:buNone/>
            </a:pPr>
            <a:r>
              <a:rPr lang="ja-JP" altLang="en-US" dirty="0" smtClean="0"/>
              <a:t>日付を</a:t>
            </a:r>
            <a:r>
              <a:rPr lang="ja-JP" altLang="en-US" dirty="0" err="1" smtClean="0"/>
              <a:t>ｔ</a:t>
            </a:r>
            <a:r>
              <a:rPr lang="ja-JP" altLang="en-US" dirty="0" smtClean="0"/>
              <a:t>とすると</a:t>
            </a:r>
            <a:endParaRPr lang="en-US" altLang="ja-JP" dirty="0" smtClean="0"/>
          </a:p>
          <a:p>
            <a:pPr marL="0" indent="0" algn="just">
              <a:buNone/>
            </a:pPr>
            <a:r>
              <a:rPr lang="en-US" altLang="ja-JP" dirty="0" smtClean="0"/>
              <a:t>t=1~5</a:t>
            </a:r>
            <a:r>
              <a:rPr lang="ja-JP" altLang="en-US" dirty="0" smtClean="0"/>
              <a:t>について　</a:t>
            </a:r>
            <a:r>
              <a:rPr kumimoji="1" lang="ja-JP" altLang="en-US" dirty="0" smtClean="0"/>
              <a:t>故障</a:t>
            </a:r>
            <a:r>
              <a:rPr lang="ja-JP" altLang="en-US" dirty="0"/>
              <a:t>密度</a:t>
            </a:r>
            <a:r>
              <a:rPr lang="ja-JP" altLang="en-US" dirty="0" smtClean="0"/>
              <a:t>関数</a:t>
            </a:r>
            <a:r>
              <a:rPr lang="en-US" altLang="ja-JP" dirty="0" smtClean="0"/>
              <a:t>f(t)=1/5</a:t>
            </a:r>
            <a:r>
              <a:rPr lang="ja-JP" altLang="en-US" dirty="0" smtClean="0"/>
              <a:t>である</a:t>
            </a:r>
            <a:endParaRPr lang="en-US" altLang="ja-JP" dirty="0" smtClean="0"/>
          </a:p>
          <a:p>
            <a:pPr marL="0" indent="0" algn="just">
              <a:buNone/>
            </a:pPr>
            <a:r>
              <a:rPr lang="en-US" altLang="ja-JP" dirty="0" smtClean="0"/>
              <a:t>t</a:t>
            </a:r>
            <a:r>
              <a:rPr kumimoji="1" lang="en-US" altLang="ja-JP" dirty="0" smtClean="0"/>
              <a:t>&gt;6</a:t>
            </a:r>
            <a:r>
              <a:rPr kumimoji="1" lang="ja-JP" altLang="en-US" dirty="0" smtClean="0"/>
              <a:t>について　</a:t>
            </a:r>
            <a:r>
              <a:rPr kumimoji="1" lang="en-US" altLang="ja-JP" dirty="0" smtClean="0"/>
              <a:t>f(t)=0</a:t>
            </a:r>
            <a:r>
              <a:rPr kumimoji="1" lang="ja-JP" altLang="en-US" dirty="0" smtClean="0"/>
              <a:t>である</a:t>
            </a:r>
            <a:endParaRPr kumimoji="1" lang="en-US" altLang="ja-JP" dirty="0"/>
          </a:p>
        </p:txBody>
      </p:sp>
      <p:graphicFrame>
        <p:nvGraphicFramePr>
          <p:cNvPr id="5" name="グラフ 4"/>
          <p:cNvGraphicFramePr>
            <a:graphicFrameLocks/>
          </p:cNvGraphicFramePr>
          <p:nvPr>
            <p:extLst>
              <p:ext uri="{D42A27DB-BD31-4B8C-83A1-F6EECF244321}">
                <p14:modId xmlns:p14="http://schemas.microsoft.com/office/powerpoint/2010/main" val="1895579226"/>
              </p:ext>
            </p:extLst>
          </p:nvPr>
        </p:nvGraphicFramePr>
        <p:xfrm>
          <a:off x="5004048" y="4365104"/>
          <a:ext cx="3059832" cy="187910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8561730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ランダム分布</a:t>
            </a:r>
            <a:endParaRPr kumimoji="1" lang="ja-JP" altLang="en-US" dirty="0"/>
          </a:p>
        </p:txBody>
      </p:sp>
      <p:sp>
        <p:nvSpPr>
          <p:cNvPr id="3" name="コンテンツ プレースホルダー 2"/>
          <p:cNvSpPr>
            <a:spLocks noGrp="1"/>
          </p:cNvSpPr>
          <p:nvPr>
            <p:ph idx="1"/>
          </p:nvPr>
        </p:nvSpPr>
        <p:spPr/>
        <p:txBody>
          <a:bodyPr/>
          <a:lstStyle/>
          <a:p>
            <a:pPr marL="0" indent="0" algn="just">
              <a:buNone/>
            </a:pPr>
            <a:r>
              <a:rPr kumimoji="1" lang="ja-JP" altLang="en-US" dirty="0" smtClean="0"/>
              <a:t>故障は時間の経過とともにランダムに発生する</a:t>
            </a:r>
            <a:endParaRPr kumimoji="1" lang="en-US" altLang="ja-JP" dirty="0" smtClean="0"/>
          </a:p>
          <a:p>
            <a:pPr marL="0" indent="0" algn="just">
              <a:buNone/>
            </a:pPr>
            <a:r>
              <a:rPr lang="ja-JP" altLang="en-US" dirty="0" smtClean="0"/>
              <a:t>時刻</a:t>
            </a:r>
            <a:r>
              <a:rPr lang="ja-JP" altLang="en-US" dirty="0" err="1" smtClean="0"/>
              <a:t>ｔ</a:t>
            </a:r>
            <a:r>
              <a:rPr lang="ja-JP" altLang="en-US" dirty="0"/>
              <a:t>まで</a:t>
            </a:r>
            <a:r>
              <a:rPr lang="ja-JP" altLang="en-US" dirty="0" smtClean="0"/>
              <a:t>に故障しなかったときの故障の確率が一定である（定数</a:t>
            </a:r>
            <a:r>
              <a:rPr lang="en-US" altLang="ja-JP" dirty="0" smtClean="0"/>
              <a:t>λ</a:t>
            </a:r>
            <a:r>
              <a:rPr lang="ja-JP" altLang="en-US" dirty="0" smtClean="0"/>
              <a:t>：瞬間故障率）</a:t>
            </a:r>
            <a:endParaRPr lang="en-US" altLang="ja-JP" dirty="0" smtClean="0"/>
          </a:p>
          <a:p>
            <a:pPr marL="0" indent="0" algn="just">
              <a:buNone/>
            </a:pPr>
            <a:r>
              <a:rPr lang="ja-JP" altLang="en-US" dirty="0" smtClean="0"/>
              <a:t>このとき、ｆ（ｔ）の分布は</a:t>
            </a:r>
            <a:r>
              <a:rPr lang="ja-JP" altLang="en-US" dirty="0" smtClean="0">
                <a:solidFill>
                  <a:srgbClr val="FF0000"/>
                </a:solidFill>
              </a:rPr>
              <a:t>指数分布</a:t>
            </a:r>
            <a:r>
              <a:rPr lang="ja-JP" altLang="en-US" dirty="0" smtClean="0"/>
              <a:t>とも呼ばれる</a:t>
            </a:r>
            <a:endParaRPr lang="en-US" altLang="ja-JP" dirty="0" smtClean="0"/>
          </a:p>
          <a:p>
            <a:pPr marL="0" indent="0" algn="just">
              <a:buNone/>
            </a:pPr>
            <a:r>
              <a:rPr lang="en-US" altLang="ja-JP" dirty="0" smtClean="0"/>
              <a:t>					λ=0.2</a:t>
            </a:r>
          </a:p>
          <a:p>
            <a:pPr marL="0" indent="0" algn="just">
              <a:buNone/>
            </a:pPr>
            <a:r>
              <a:rPr lang="en-US" altLang="ja-JP" dirty="0"/>
              <a:t>f</a:t>
            </a:r>
            <a:r>
              <a:rPr kumimoji="1" lang="en-US" altLang="ja-JP" dirty="0" smtClean="0"/>
              <a:t>(t)=λe</a:t>
            </a:r>
            <a:r>
              <a:rPr kumimoji="1" lang="en-US" altLang="ja-JP" baseline="30000" dirty="0" smtClean="0"/>
              <a:t>-λt</a:t>
            </a:r>
          </a:p>
          <a:p>
            <a:pPr marL="0" indent="0" algn="just">
              <a:buNone/>
            </a:pPr>
            <a:endParaRPr kumimoji="1" lang="en-US" altLang="ja-JP" baseline="30000" dirty="0" smtClean="0"/>
          </a:p>
        </p:txBody>
      </p:sp>
      <p:graphicFrame>
        <p:nvGraphicFramePr>
          <p:cNvPr id="6" name="グラフ 5"/>
          <p:cNvGraphicFramePr>
            <a:graphicFrameLocks/>
          </p:cNvGraphicFramePr>
          <p:nvPr>
            <p:extLst>
              <p:ext uri="{D42A27DB-BD31-4B8C-83A1-F6EECF244321}">
                <p14:modId xmlns:p14="http://schemas.microsoft.com/office/powerpoint/2010/main" val="1866979706"/>
              </p:ext>
            </p:extLst>
          </p:nvPr>
        </p:nvGraphicFramePr>
        <p:xfrm>
          <a:off x="4860032" y="4077072"/>
          <a:ext cx="3294112" cy="201967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71166833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en-US" altLang="ja-JP" dirty="0" smtClean="0"/>
              <a:t>F(t)</a:t>
            </a:r>
            <a:r>
              <a:rPr kumimoji="1" lang="ja-JP" altLang="en-US" dirty="0" smtClean="0"/>
              <a:t>：時刻</a:t>
            </a:r>
            <a:r>
              <a:rPr kumimoji="1" lang="ja-JP" altLang="en-US" dirty="0" err="1" smtClean="0"/>
              <a:t>ｔ</a:t>
            </a:r>
            <a:r>
              <a:rPr kumimoji="1" lang="ja-JP" altLang="en-US" dirty="0" smtClean="0"/>
              <a:t>までの故障確率</a:t>
            </a:r>
            <a:endParaRPr kumimoji="1" lang="ja-JP" altLang="en-US" dirty="0"/>
          </a:p>
        </p:txBody>
      </p:sp>
      <p:sp>
        <p:nvSpPr>
          <p:cNvPr id="3" name="コンテンツ プレースホルダー 2"/>
          <p:cNvSpPr>
            <a:spLocks noGrp="1"/>
          </p:cNvSpPr>
          <p:nvPr>
            <p:ph idx="1"/>
          </p:nvPr>
        </p:nvSpPr>
        <p:spPr/>
        <p:txBody>
          <a:bodyPr/>
          <a:lstStyle/>
          <a:p>
            <a:pPr marL="0" indent="0">
              <a:buNone/>
            </a:pPr>
            <a:r>
              <a:rPr kumimoji="1" lang="en-US" altLang="ja-JP" dirty="0" smtClean="0"/>
              <a:t>F(</a:t>
            </a:r>
            <a:r>
              <a:rPr lang="en-US" altLang="ja-JP" dirty="0"/>
              <a:t>t</a:t>
            </a:r>
            <a:r>
              <a:rPr lang="en-US" altLang="ja-JP" dirty="0" smtClean="0"/>
              <a:t>)</a:t>
            </a:r>
            <a:r>
              <a:rPr lang="ja-JP" altLang="en-US" dirty="0" smtClean="0"/>
              <a:t>は累積分布関数</a:t>
            </a:r>
            <a:endParaRPr lang="en-US" altLang="ja-JP" dirty="0" smtClean="0"/>
          </a:p>
          <a:p>
            <a:pPr marL="0" indent="0">
              <a:buNone/>
            </a:pPr>
            <a:endParaRPr kumimoji="1" lang="en-US" altLang="ja-JP" dirty="0"/>
          </a:p>
          <a:p>
            <a:pPr marL="0" indent="0">
              <a:buNone/>
            </a:pPr>
            <a:r>
              <a:rPr lang="ja-JP" altLang="en-US" dirty="0" smtClean="0"/>
              <a:t>一様分布の例では、</a:t>
            </a:r>
            <a:r>
              <a:rPr lang="en-US" altLang="ja-JP" dirty="0" smtClean="0"/>
              <a:t>t&lt;=5</a:t>
            </a:r>
            <a:r>
              <a:rPr lang="ja-JP" altLang="en-US" dirty="0" smtClean="0"/>
              <a:t>で</a:t>
            </a:r>
            <a:r>
              <a:rPr lang="en-US" altLang="ja-JP" dirty="0" smtClean="0"/>
              <a:t>F(t)=0.2t</a:t>
            </a:r>
          </a:p>
          <a:p>
            <a:pPr marL="0" indent="0">
              <a:buNone/>
            </a:pPr>
            <a:endParaRPr lang="en-US" altLang="ja-JP" dirty="0"/>
          </a:p>
          <a:p>
            <a:pPr marL="0" indent="0">
              <a:buNone/>
            </a:pPr>
            <a:r>
              <a:rPr lang="ja-JP" altLang="en-US" dirty="0" smtClean="0"/>
              <a:t>ランダム分布（指数分布）の例では</a:t>
            </a:r>
            <a:endParaRPr lang="en-US" altLang="ja-JP" dirty="0" smtClean="0"/>
          </a:p>
          <a:p>
            <a:pPr marL="0" indent="0">
              <a:buNone/>
            </a:pPr>
            <a:r>
              <a:rPr lang="en-US" altLang="ja-JP" dirty="0"/>
              <a:t>F(t</a:t>
            </a:r>
            <a:r>
              <a:rPr lang="en-US" altLang="ja-JP" dirty="0" smtClean="0"/>
              <a:t>)=1-</a:t>
            </a:r>
            <a:r>
              <a:rPr lang="en-US" altLang="ja-JP" dirty="0"/>
              <a:t>e</a:t>
            </a:r>
            <a:r>
              <a:rPr lang="en-US" altLang="ja-JP" baseline="30000" dirty="0"/>
              <a:t>-λt</a:t>
            </a:r>
            <a:endParaRPr lang="en-US" altLang="ja-JP" dirty="0" smtClean="0"/>
          </a:p>
        </p:txBody>
      </p:sp>
      <p:graphicFrame>
        <p:nvGraphicFramePr>
          <p:cNvPr id="4" name="グラフ 3"/>
          <p:cNvGraphicFramePr>
            <a:graphicFrameLocks/>
          </p:cNvGraphicFramePr>
          <p:nvPr>
            <p:extLst>
              <p:ext uri="{D42A27DB-BD31-4B8C-83A1-F6EECF244321}">
                <p14:modId xmlns:p14="http://schemas.microsoft.com/office/powerpoint/2010/main" val="3184583402"/>
              </p:ext>
            </p:extLst>
          </p:nvPr>
        </p:nvGraphicFramePr>
        <p:xfrm>
          <a:off x="5076056" y="4293096"/>
          <a:ext cx="2699792" cy="180709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1284263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R(t):</a:t>
            </a:r>
            <a:r>
              <a:rPr kumimoji="1" lang="ja-JP" altLang="en-US" dirty="0" smtClean="0"/>
              <a:t>信頼度関数</a:t>
            </a:r>
            <a:endParaRPr kumimoji="1" lang="ja-JP" altLang="en-US" dirty="0"/>
          </a:p>
        </p:txBody>
      </p:sp>
      <p:sp>
        <p:nvSpPr>
          <p:cNvPr id="3" name="コンテンツ プレースホルダー 2"/>
          <p:cNvSpPr>
            <a:spLocks noGrp="1"/>
          </p:cNvSpPr>
          <p:nvPr>
            <p:ph idx="1"/>
          </p:nvPr>
        </p:nvSpPr>
        <p:spPr/>
        <p:txBody>
          <a:bodyPr/>
          <a:lstStyle/>
          <a:p>
            <a:pPr marL="0" indent="0">
              <a:buNone/>
            </a:pPr>
            <a:r>
              <a:rPr kumimoji="1" lang="ja-JP" altLang="en-US" dirty="0" smtClean="0"/>
              <a:t>システムが時刻</a:t>
            </a:r>
            <a:r>
              <a:rPr kumimoji="1" lang="en-US" altLang="ja-JP" dirty="0" smtClean="0"/>
              <a:t>t</a:t>
            </a:r>
            <a:r>
              <a:rPr kumimoji="1" lang="ja-JP" altLang="en-US" dirty="0" err="1" smtClean="0"/>
              <a:t>までに</a:t>
            </a:r>
            <a:r>
              <a:rPr kumimoji="1" lang="ja-JP" altLang="en-US" dirty="0" smtClean="0"/>
              <a:t>故障「しない」確率</a:t>
            </a:r>
            <a:endParaRPr kumimoji="1" lang="en-US" altLang="ja-JP" dirty="0" smtClean="0"/>
          </a:p>
          <a:p>
            <a:pPr marL="0" indent="0">
              <a:buNone/>
            </a:pPr>
            <a:endParaRPr lang="en-US" altLang="ja-JP" dirty="0"/>
          </a:p>
          <a:p>
            <a:pPr marL="0" indent="0">
              <a:buNone/>
            </a:pPr>
            <a:r>
              <a:rPr kumimoji="1" lang="ja-JP" altLang="en-US" dirty="0" smtClean="0"/>
              <a:t>時刻</a:t>
            </a:r>
            <a:r>
              <a:rPr kumimoji="1" lang="en-US" altLang="ja-JP" dirty="0" smtClean="0"/>
              <a:t>t</a:t>
            </a:r>
            <a:r>
              <a:rPr kumimoji="1" lang="ja-JP" altLang="en-US" dirty="0" err="1" smtClean="0"/>
              <a:t>までに</a:t>
            </a:r>
            <a:r>
              <a:rPr kumimoji="1" lang="ja-JP" altLang="en-US" dirty="0" smtClean="0"/>
              <a:t>故障する確率から</a:t>
            </a:r>
            <a:r>
              <a:rPr kumimoji="1" lang="en-US" altLang="ja-JP" dirty="0" smtClean="0"/>
              <a:t>1</a:t>
            </a:r>
            <a:r>
              <a:rPr kumimoji="1" lang="ja-JP" altLang="en-US" dirty="0" smtClean="0"/>
              <a:t>ひいた値に等しい</a:t>
            </a:r>
            <a:endParaRPr kumimoji="1" lang="en-US" altLang="ja-JP" dirty="0" smtClean="0"/>
          </a:p>
          <a:p>
            <a:pPr marL="0" indent="0">
              <a:buNone/>
            </a:pPr>
            <a:endParaRPr lang="en-US" altLang="ja-JP" dirty="0"/>
          </a:p>
          <a:p>
            <a:pPr marL="0" indent="0">
              <a:buNone/>
            </a:pPr>
            <a:r>
              <a:rPr kumimoji="1" lang="en-US" altLang="ja-JP" dirty="0" smtClean="0"/>
              <a:t>R(t)=1-F(t)</a:t>
            </a:r>
            <a:endParaRPr kumimoji="1" lang="ja-JP" altLang="en-US" dirty="0"/>
          </a:p>
        </p:txBody>
      </p:sp>
    </p:spTree>
    <p:extLst>
      <p:ext uri="{BB962C8B-B14F-4D97-AF65-F5344CB8AC3E}">
        <p14:creationId xmlns:p14="http://schemas.microsoft.com/office/powerpoint/2010/main" val="57661051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平均故障時間</a:t>
            </a:r>
            <a:endParaRPr kumimoji="1" lang="ja-JP" altLang="en-US" dirty="0"/>
          </a:p>
        </p:txBody>
      </p:sp>
      <p:sp>
        <p:nvSpPr>
          <p:cNvPr id="3" name="コンテンツ プレースホルダー 2"/>
          <p:cNvSpPr>
            <a:spLocks noGrp="1"/>
          </p:cNvSpPr>
          <p:nvPr>
            <p:ph idx="1"/>
          </p:nvPr>
        </p:nvSpPr>
        <p:spPr/>
        <p:txBody>
          <a:bodyPr>
            <a:normAutofit fontScale="92500" lnSpcReduction="20000"/>
          </a:bodyPr>
          <a:lstStyle/>
          <a:p>
            <a:pPr marL="0" indent="0" algn="just">
              <a:buNone/>
            </a:pPr>
            <a:r>
              <a:rPr kumimoji="1" lang="en-US" altLang="ja-JP" dirty="0" smtClean="0"/>
              <a:t>Mean Time To Failure</a:t>
            </a:r>
            <a:r>
              <a:rPr kumimoji="1" lang="ja-JP" altLang="en-US" dirty="0" smtClean="0"/>
              <a:t>（</a:t>
            </a:r>
            <a:r>
              <a:rPr kumimoji="1" lang="en-US" altLang="ja-JP" dirty="0" smtClean="0">
                <a:solidFill>
                  <a:srgbClr val="FF0000"/>
                </a:solidFill>
              </a:rPr>
              <a:t>MTTF</a:t>
            </a:r>
            <a:r>
              <a:rPr kumimoji="1" lang="en-US" altLang="ja-JP" dirty="0" smtClean="0"/>
              <a:t>)</a:t>
            </a:r>
          </a:p>
          <a:p>
            <a:pPr marL="0" indent="0" algn="just">
              <a:buNone/>
            </a:pPr>
            <a:r>
              <a:rPr lang="ja-JP" altLang="en-US" dirty="0"/>
              <a:t>故障が発生するまで</a:t>
            </a:r>
            <a:r>
              <a:rPr lang="ja-JP" altLang="en-US" dirty="0" smtClean="0"/>
              <a:t>の時間の平均</a:t>
            </a:r>
            <a:endParaRPr lang="en-US" altLang="ja-JP" dirty="0" smtClean="0"/>
          </a:p>
          <a:p>
            <a:pPr marL="0" indent="0" algn="just">
              <a:buNone/>
            </a:pPr>
            <a:endParaRPr lang="en-US" altLang="ja-JP" dirty="0" smtClean="0"/>
          </a:p>
          <a:p>
            <a:pPr marL="0" indent="0" algn="just">
              <a:buNone/>
            </a:pPr>
            <a:r>
              <a:rPr kumimoji="1" lang="ja-JP" altLang="en-US" dirty="0" smtClean="0"/>
              <a:t>時間</a:t>
            </a:r>
            <a:r>
              <a:rPr kumimoji="1" lang="en-US" altLang="ja-JP" dirty="0" smtClean="0"/>
              <a:t>t1</a:t>
            </a:r>
            <a:r>
              <a:rPr kumimoji="1" lang="ja-JP" altLang="en-US" dirty="0" smtClean="0"/>
              <a:t>から</a:t>
            </a:r>
            <a:r>
              <a:rPr kumimoji="1" lang="en-US" altLang="ja-JP" dirty="0" err="1" smtClean="0"/>
              <a:t>tn</a:t>
            </a:r>
            <a:r>
              <a:rPr kumimoji="1" lang="ja-JP" altLang="en-US" dirty="0" err="1" smtClean="0"/>
              <a:t>までの</a:t>
            </a:r>
            <a:r>
              <a:rPr kumimoji="1" lang="en-US" altLang="ja-JP" dirty="0" smtClean="0"/>
              <a:t>n</a:t>
            </a:r>
            <a:r>
              <a:rPr kumimoji="1" lang="ja-JP" altLang="en-US" dirty="0" smtClean="0"/>
              <a:t>回の故障が発生している場合</a:t>
            </a:r>
            <a:endParaRPr kumimoji="1" lang="en-US" altLang="ja-JP" dirty="0" smtClean="0"/>
          </a:p>
          <a:p>
            <a:pPr marL="0" indent="0" algn="just">
              <a:buNone/>
            </a:pPr>
            <a:r>
              <a:rPr lang="en-US" altLang="ja-JP" dirty="0" smtClean="0"/>
              <a:t>MTTF=</a:t>
            </a:r>
            <a:r>
              <a:rPr lang="en-US" altLang="ja-JP" dirty="0" err="1" smtClean="0"/>
              <a:t>Σti</a:t>
            </a:r>
            <a:r>
              <a:rPr lang="en-US" altLang="ja-JP" dirty="0" smtClean="0"/>
              <a:t>/n</a:t>
            </a:r>
          </a:p>
          <a:p>
            <a:pPr marL="0" indent="0" algn="just">
              <a:buNone/>
            </a:pPr>
            <a:endParaRPr kumimoji="1" lang="en-US" altLang="ja-JP" dirty="0"/>
          </a:p>
          <a:p>
            <a:pPr marL="0" indent="0" algn="just">
              <a:buNone/>
            </a:pPr>
            <a:r>
              <a:rPr lang="en-US" altLang="ja-JP" dirty="0"/>
              <a:t>λ</a:t>
            </a:r>
            <a:r>
              <a:rPr lang="ja-JP" altLang="en-US" dirty="0" smtClean="0"/>
              <a:t>は瞬間故障率またはハザード率と呼ばれ、</a:t>
            </a:r>
            <a:endParaRPr lang="en-US" altLang="ja-JP" dirty="0" smtClean="0"/>
          </a:p>
          <a:p>
            <a:pPr marL="0" indent="0" algn="just">
              <a:buNone/>
            </a:pPr>
            <a:r>
              <a:rPr kumimoji="1" lang="en-US" altLang="ja-JP" dirty="0" smtClean="0"/>
              <a:t>MTTF</a:t>
            </a:r>
            <a:r>
              <a:rPr kumimoji="1" lang="ja-JP" altLang="en-US" dirty="0" smtClean="0"/>
              <a:t>の逆数として求められる</a:t>
            </a:r>
            <a:endParaRPr kumimoji="1" lang="en-US" altLang="ja-JP" dirty="0" smtClean="0"/>
          </a:p>
          <a:p>
            <a:pPr marL="0" indent="0" algn="just">
              <a:buNone/>
            </a:pPr>
            <a:endParaRPr lang="en-US" altLang="ja-JP" dirty="0"/>
          </a:p>
          <a:p>
            <a:pPr marL="0" indent="0" algn="just">
              <a:buNone/>
            </a:pPr>
            <a:r>
              <a:rPr lang="en-US" altLang="ja-JP" dirty="0"/>
              <a:t>f</a:t>
            </a:r>
            <a:r>
              <a:rPr lang="en-US" altLang="ja-JP" dirty="0" smtClean="0"/>
              <a:t>(t</a:t>
            </a:r>
            <a:r>
              <a:rPr lang="en-US" altLang="ja-JP" dirty="0"/>
              <a:t>)</a:t>
            </a:r>
            <a:r>
              <a:rPr kumimoji="1" lang="ja-JP" altLang="en-US" dirty="0" smtClean="0"/>
              <a:t>が分かっているなら、</a:t>
            </a:r>
            <a:r>
              <a:rPr kumimoji="1" lang="en-US" altLang="ja-JP" dirty="0" smtClean="0"/>
              <a:t>MTTF</a:t>
            </a:r>
            <a:r>
              <a:rPr kumimoji="1" lang="ja-JP" altLang="en-US" dirty="0" smtClean="0"/>
              <a:t>は</a:t>
            </a:r>
            <a:r>
              <a:rPr kumimoji="1" lang="en-US" altLang="ja-JP" dirty="0" smtClean="0"/>
              <a:t>f(t)</a:t>
            </a:r>
            <a:r>
              <a:rPr kumimoji="1" lang="ja-JP" altLang="en-US" dirty="0" smtClean="0"/>
              <a:t>の期待値である</a:t>
            </a:r>
            <a:endParaRPr kumimoji="1" lang="ja-JP" altLang="en-US" dirty="0"/>
          </a:p>
        </p:txBody>
      </p:sp>
    </p:spTree>
    <p:extLst>
      <p:ext uri="{BB962C8B-B14F-4D97-AF65-F5344CB8AC3E}">
        <p14:creationId xmlns:p14="http://schemas.microsoft.com/office/powerpoint/2010/main" val="308125139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信頼性モデル</a:t>
            </a:r>
            <a:endParaRPr kumimoji="1" lang="ja-JP" altLang="en-US" dirty="0"/>
          </a:p>
        </p:txBody>
      </p:sp>
      <p:sp>
        <p:nvSpPr>
          <p:cNvPr id="3" name="コンテンツ プレースホルダー 2"/>
          <p:cNvSpPr>
            <a:spLocks noGrp="1"/>
          </p:cNvSpPr>
          <p:nvPr>
            <p:ph idx="1"/>
          </p:nvPr>
        </p:nvSpPr>
        <p:spPr/>
        <p:txBody>
          <a:bodyPr/>
          <a:lstStyle/>
          <a:p>
            <a:pPr marL="0" indent="0">
              <a:buNone/>
            </a:pPr>
            <a:r>
              <a:rPr kumimoji="1" lang="ja-JP" altLang="en-US" dirty="0" smtClean="0"/>
              <a:t>信頼性モデルは、製品の信頼性、リリース後の潜在欠陥数を見積もるために使われる</a:t>
            </a:r>
            <a:endParaRPr kumimoji="1" lang="en-US" altLang="ja-JP" dirty="0" smtClean="0"/>
          </a:p>
          <a:p>
            <a:pPr marL="0" indent="0">
              <a:buNone/>
            </a:pPr>
            <a:endParaRPr lang="en-US" altLang="ja-JP" dirty="0"/>
          </a:p>
          <a:p>
            <a:pPr marL="0" indent="0">
              <a:buNone/>
            </a:pPr>
            <a:r>
              <a:rPr lang="ja-JP" altLang="en-US" dirty="0" smtClean="0"/>
              <a:t>製品が信頼性要求を</a:t>
            </a:r>
            <a:r>
              <a:rPr lang="ja-JP" altLang="en-US" dirty="0"/>
              <a:t>満たすこと</a:t>
            </a:r>
            <a:r>
              <a:rPr lang="ja-JP" altLang="en-US" dirty="0" smtClean="0"/>
              <a:t>が</a:t>
            </a:r>
            <a:r>
              <a:rPr lang="ja-JP" altLang="en-US" dirty="0"/>
              <a:t>期待できるかどうか</a:t>
            </a:r>
            <a:r>
              <a:rPr lang="ja-JP" altLang="en-US" dirty="0" smtClean="0"/>
              <a:t>を</a:t>
            </a:r>
            <a:r>
              <a:rPr lang="ja-JP" altLang="en-US" dirty="0"/>
              <a:t>把握できる</a:t>
            </a:r>
            <a:endParaRPr kumimoji="1" lang="ja-JP" altLang="en-US" dirty="0"/>
          </a:p>
        </p:txBody>
      </p:sp>
    </p:spTree>
    <p:extLst>
      <p:ext uri="{BB962C8B-B14F-4D97-AF65-F5344CB8AC3E}">
        <p14:creationId xmlns:p14="http://schemas.microsoft.com/office/powerpoint/2010/main" val="164619829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モデルの種類</a:t>
            </a:r>
            <a:endParaRPr kumimoji="1" lang="ja-JP" altLang="en-US" dirty="0"/>
          </a:p>
        </p:txBody>
      </p:sp>
      <p:sp>
        <p:nvSpPr>
          <p:cNvPr id="3" name="コンテンツ プレースホルダー 2"/>
          <p:cNvSpPr>
            <a:spLocks noGrp="1"/>
          </p:cNvSpPr>
          <p:nvPr>
            <p:ph idx="1"/>
          </p:nvPr>
        </p:nvSpPr>
        <p:spPr/>
        <p:txBody>
          <a:bodyPr>
            <a:normAutofit/>
          </a:bodyPr>
          <a:lstStyle/>
          <a:p>
            <a:pPr marL="0" indent="0">
              <a:buNone/>
            </a:pPr>
            <a:r>
              <a:rPr lang="ja-JP" altLang="en-US" dirty="0" smtClean="0"/>
              <a:t>信頼性モデルは欠陥モデルととてもよく似ており、まったく同じであることも多い</a:t>
            </a:r>
            <a:endParaRPr lang="en-US" altLang="ja-JP" dirty="0" smtClean="0"/>
          </a:p>
          <a:p>
            <a:pPr marL="0" indent="0">
              <a:buNone/>
            </a:pPr>
            <a:endParaRPr kumimoji="1" lang="en-US" altLang="ja-JP" dirty="0"/>
          </a:p>
          <a:p>
            <a:pPr marL="0" indent="0">
              <a:buNone/>
            </a:pPr>
            <a:r>
              <a:rPr lang="ja-JP" altLang="en-US" dirty="0" smtClean="0"/>
              <a:t>静的モデルと動的モデルがある</a:t>
            </a:r>
            <a:endParaRPr lang="en-US" altLang="ja-JP" dirty="0" smtClean="0"/>
          </a:p>
          <a:p>
            <a:pPr marL="0" indent="0">
              <a:buNone/>
            </a:pPr>
            <a:r>
              <a:rPr lang="ja-JP" altLang="en-US" dirty="0" smtClean="0"/>
              <a:t>静的モデル：過去の統計から見積もる</a:t>
            </a:r>
            <a:endParaRPr lang="en-US" altLang="ja-JP" dirty="0" smtClean="0"/>
          </a:p>
          <a:p>
            <a:pPr marL="0" indent="0">
              <a:buNone/>
            </a:pPr>
            <a:r>
              <a:rPr lang="ja-JP" altLang="en-US" dirty="0"/>
              <a:t>動的</a:t>
            </a:r>
            <a:r>
              <a:rPr lang="ja-JP" altLang="en-US" dirty="0" smtClean="0"/>
              <a:t>モデル：現在のテストデータから見積もる</a:t>
            </a:r>
            <a:endParaRPr lang="en-US" altLang="ja-JP" dirty="0" smtClean="0"/>
          </a:p>
          <a:p>
            <a:pPr marL="0" indent="0">
              <a:buNone/>
            </a:pPr>
            <a:endParaRPr lang="en-US" altLang="ja-JP" dirty="0" smtClean="0"/>
          </a:p>
        </p:txBody>
      </p:sp>
    </p:spTree>
    <p:extLst>
      <p:ext uri="{BB962C8B-B14F-4D97-AF65-F5344CB8AC3E}">
        <p14:creationId xmlns:p14="http://schemas.microsoft.com/office/powerpoint/2010/main" val="321844197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故障発生率</a:t>
            </a:r>
            <a:endParaRPr kumimoji="1" lang="ja-JP" altLang="en-US" dirty="0"/>
          </a:p>
        </p:txBody>
      </p:sp>
      <p:sp>
        <p:nvSpPr>
          <p:cNvPr id="3" name="コンテンツ プレースホルダー 2"/>
          <p:cNvSpPr>
            <a:spLocks noGrp="1"/>
          </p:cNvSpPr>
          <p:nvPr>
            <p:ph idx="1"/>
          </p:nvPr>
        </p:nvSpPr>
        <p:spPr/>
        <p:txBody>
          <a:bodyPr/>
          <a:lstStyle/>
          <a:p>
            <a:pPr marL="0" indent="0">
              <a:buNone/>
            </a:pPr>
            <a:r>
              <a:rPr kumimoji="1" lang="ja-JP" altLang="en-US" dirty="0" smtClean="0"/>
              <a:t>信頼性モデルの目的は</a:t>
            </a:r>
            <a:endParaRPr kumimoji="1" lang="en-US" altLang="ja-JP" dirty="0" smtClean="0"/>
          </a:p>
          <a:p>
            <a:pPr marL="0" indent="0">
              <a:buNone/>
            </a:pPr>
            <a:r>
              <a:rPr kumimoji="1" lang="ja-JP" altLang="en-US" dirty="0" smtClean="0"/>
              <a:t>出荷後の故障発生率の予測</a:t>
            </a:r>
            <a:endParaRPr kumimoji="1" lang="en-US" altLang="ja-JP" dirty="0" smtClean="0"/>
          </a:p>
          <a:p>
            <a:pPr marL="0" indent="0">
              <a:buNone/>
            </a:pPr>
            <a:endParaRPr lang="en-US" altLang="ja-JP" dirty="0"/>
          </a:p>
          <a:p>
            <a:pPr marL="457200" indent="-457200">
              <a:buFont typeface="+mj-lt"/>
              <a:buAutoNum type="arabicPeriod"/>
            </a:pPr>
            <a:r>
              <a:rPr kumimoji="1" lang="ja-JP" altLang="en-US" dirty="0" smtClean="0"/>
              <a:t>類似プロジェクトの過去データ</a:t>
            </a:r>
            <a:endParaRPr kumimoji="1" lang="en-US" altLang="ja-JP" dirty="0" smtClean="0"/>
          </a:p>
          <a:p>
            <a:pPr marL="457200" indent="-457200">
              <a:buFont typeface="+mj-lt"/>
              <a:buAutoNum type="arabicPeriod"/>
            </a:pPr>
            <a:r>
              <a:rPr lang="ja-JP" altLang="en-US" dirty="0" smtClean="0"/>
              <a:t>経験則</a:t>
            </a:r>
            <a:endParaRPr lang="en-US" altLang="ja-JP" dirty="0" smtClean="0"/>
          </a:p>
          <a:p>
            <a:pPr marL="457200" indent="-457200">
              <a:buFont typeface="+mj-lt"/>
              <a:buAutoNum type="arabicPeriod"/>
            </a:pPr>
            <a:r>
              <a:rPr lang="ja-JP" altLang="en-US" dirty="0"/>
              <a:t>ムッサ</a:t>
            </a:r>
            <a:r>
              <a:rPr kumimoji="1" lang="ja-JP" altLang="en-US" dirty="0" smtClean="0"/>
              <a:t>のアルゴリズム</a:t>
            </a:r>
            <a:endParaRPr kumimoji="1" lang="en-US" altLang="ja-JP" dirty="0" smtClean="0"/>
          </a:p>
          <a:p>
            <a:pPr marL="457200" indent="-457200">
              <a:buFont typeface="+mj-lt"/>
              <a:buAutoNum type="arabicPeriod"/>
            </a:pPr>
            <a:r>
              <a:rPr lang="ja-JP" altLang="en-US" dirty="0"/>
              <a:t>操作テスト</a:t>
            </a:r>
            <a:endParaRPr kumimoji="1" lang="ja-JP" altLang="en-US" dirty="0"/>
          </a:p>
        </p:txBody>
      </p:sp>
    </p:spTree>
    <p:extLst>
      <p:ext uri="{BB962C8B-B14F-4D97-AF65-F5344CB8AC3E}">
        <p14:creationId xmlns:p14="http://schemas.microsoft.com/office/powerpoint/2010/main" val="242847876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過去データを使用した</a:t>
            </a:r>
            <a:r>
              <a:rPr kumimoji="1" lang="en-US" altLang="ja-JP" dirty="0" smtClean="0"/>
              <a:t/>
            </a:r>
            <a:br>
              <a:rPr kumimoji="1" lang="en-US" altLang="ja-JP" dirty="0" smtClean="0"/>
            </a:br>
            <a:r>
              <a:rPr lang="ja-JP" altLang="en-US" dirty="0"/>
              <a:t>故障発生率</a:t>
            </a:r>
            <a:r>
              <a:rPr lang="ja-JP" altLang="en-US" dirty="0" smtClean="0"/>
              <a:t>の</a:t>
            </a:r>
            <a:r>
              <a:rPr lang="ja-JP" altLang="en-US" dirty="0"/>
              <a:t>予測</a:t>
            </a:r>
            <a:endParaRPr kumimoji="1" lang="ja-JP" altLang="en-US" dirty="0"/>
          </a:p>
        </p:txBody>
      </p:sp>
      <p:sp>
        <p:nvSpPr>
          <p:cNvPr id="3" name="コンテンツ プレースホルダー 2"/>
          <p:cNvSpPr>
            <a:spLocks noGrp="1"/>
          </p:cNvSpPr>
          <p:nvPr>
            <p:ph idx="1"/>
          </p:nvPr>
        </p:nvSpPr>
        <p:spPr/>
        <p:txBody>
          <a:bodyPr/>
          <a:lstStyle/>
          <a:p>
            <a:pPr marL="0" indent="0" algn="just">
              <a:buNone/>
            </a:pPr>
            <a:r>
              <a:rPr kumimoji="1" lang="ja-JP" altLang="en-US" dirty="0" smtClean="0"/>
              <a:t>過去のシステム</a:t>
            </a:r>
            <a:r>
              <a:rPr kumimoji="1" lang="en-US" altLang="ja-JP" dirty="0" smtClean="0"/>
              <a:t>A</a:t>
            </a:r>
            <a:r>
              <a:rPr kumimoji="1" lang="ja-JP" altLang="en-US" dirty="0" smtClean="0"/>
              <a:t>とよく似たシステム</a:t>
            </a:r>
            <a:r>
              <a:rPr kumimoji="1" lang="en-US" altLang="ja-JP" dirty="0" smtClean="0"/>
              <a:t>B</a:t>
            </a:r>
            <a:r>
              <a:rPr kumimoji="1" lang="ja-JP" altLang="en-US" dirty="0" smtClean="0"/>
              <a:t>の場合</a:t>
            </a:r>
            <a:endParaRPr kumimoji="1" lang="en-US" altLang="ja-JP" dirty="0" smtClean="0"/>
          </a:p>
          <a:p>
            <a:pPr marL="0" indent="0" algn="just">
              <a:buNone/>
            </a:pPr>
            <a:r>
              <a:rPr lang="ja-JP" altLang="en-US" dirty="0" smtClean="0"/>
              <a:t>システム</a:t>
            </a:r>
            <a:r>
              <a:rPr lang="en-US" altLang="ja-JP" dirty="0" smtClean="0"/>
              <a:t>B</a:t>
            </a:r>
            <a:r>
              <a:rPr lang="ja-JP" altLang="en-US" dirty="0" smtClean="0"/>
              <a:t>は開発速度がシステム</a:t>
            </a:r>
            <a:r>
              <a:rPr lang="en-US" altLang="ja-JP" dirty="0" smtClean="0"/>
              <a:t>A</a:t>
            </a:r>
            <a:r>
              <a:rPr lang="ja-JP" altLang="en-US" dirty="0" smtClean="0"/>
              <a:t>の</a:t>
            </a:r>
            <a:r>
              <a:rPr lang="en-US" altLang="ja-JP" dirty="0" smtClean="0"/>
              <a:t>2</a:t>
            </a:r>
            <a:r>
              <a:rPr lang="ja-JP" altLang="en-US" dirty="0" smtClean="0"/>
              <a:t>倍になると、故障数はシステム</a:t>
            </a:r>
            <a:r>
              <a:rPr lang="en-US" altLang="ja-JP" dirty="0" smtClean="0"/>
              <a:t>A</a:t>
            </a:r>
            <a:r>
              <a:rPr lang="ja-JP" altLang="en-US" dirty="0" smtClean="0"/>
              <a:t>の</a:t>
            </a:r>
            <a:r>
              <a:rPr lang="en-US" altLang="ja-JP" dirty="0" smtClean="0"/>
              <a:t>50%</a:t>
            </a:r>
            <a:r>
              <a:rPr lang="ja-JP" altLang="en-US" dirty="0" smtClean="0"/>
              <a:t>と予想される</a:t>
            </a:r>
            <a:endParaRPr lang="en-US" altLang="ja-JP" dirty="0" smtClean="0"/>
          </a:p>
          <a:p>
            <a:pPr marL="0" indent="0">
              <a:buNone/>
            </a:pPr>
            <a:endParaRPr kumimoji="1" lang="ja-JP" altLang="en-US" dirty="0"/>
          </a:p>
        </p:txBody>
      </p:sp>
      <p:pic>
        <p:nvPicPr>
          <p:cNvPr id="4" name="図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8442" y="3429000"/>
            <a:ext cx="6041306" cy="2502918"/>
          </a:xfrm>
          <a:prstGeom prst="rect">
            <a:avLst/>
          </a:prstGeom>
        </p:spPr>
      </p:pic>
    </p:spTree>
    <p:extLst>
      <p:ext uri="{BB962C8B-B14F-4D97-AF65-F5344CB8AC3E}">
        <p14:creationId xmlns:p14="http://schemas.microsoft.com/office/powerpoint/2010/main" val="228293070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MTTF</a:t>
            </a:r>
            <a:r>
              <a:rPr kumimoji="1" lang="ja-JP" altLang="en-US" dirty="0" smtClean="0"/>
              <a:t>に関する経験則</a:t>
            </a:r>
            <a:endParaRPr kumimoji="1" lang="ja-JP" altLang="en-US" dirty="0"/>
          </a:p>
        </p:txBody>
      </p:sp>
      <p:sp>
        <p:nvSpPr>
          <p:cNvPr id="3" name="コンテンツ プレースホルダー 2"/>
          <p:cNvSpPr>
            <a:spLocks noGrp="1"/>
          </p:cNvSpPr>
          <p:nvPr>
            <p:ph idx="1"/>
          </p:nvPr>
        </p:nvSpPr>
        <p:spPr>
          <a:xfrm>
            <a:off x="1475656" y="1772816"/>
            <a:ext cx="6196405" cy="3603812"/>
          </a:xfrm>
        </p:spPr>
        <p:txBody>
          <a:bodyPr/>
          <a:lstStyle/>
          <a:p>
            <a:pPr marL="457200" indent="-457200" algn="just">
              <a:buFont typeface="+mj-lt"/>
              <a:buAutoNum type="arabicPeriod"/>
            </a:pPr>
            <a:r>
              <a:rPr kumimoji="1" lang="ja-JP" altLang="en-US" dirty="0" smtClean="0"/>
              <a:t>残存欠陥の約半分は</a:t>
            </a:r>
            <a:r>
              <a:rPr kumimoji="1" lang="en-US" altLang="ja-JP" dirty="0" smtClean="0"/>
              <a:t>1</a:t>
            </a:r>
            <a:r>
              <a:rPr kumimoji="1" lang="ja-JP" altLang="en-US" dirty="0" smtClean="0"/>
              <a:t>年間で発見される</a:t>
            </a:r>
            <a:endParaRPr kumimoji="1" lang="en-US" altLang="ja-JP" dirty="0" smtClean="0"/>
          </a:p>
          <a:p>
            <a:pPr marL="0" indent="0" algn="just">
              <a:buNone/>
            </a:pPr>
            <a:r>
              <a:rPr lang="en-US" altLang="ja-JP" dirty="0"/>
              <a:t>	</a:t>
            </a:r>
            <a:r>
              <a:rPr lang="ja-JP" altLang="en-US" dirty="0" smtClean="0"/>
              <a:t>⇒「半減期現象」</a:t>
            </a:r>
            <a:endParaRPr lang="en-US" altLang="ja-JP" dirty="0" smtClean="0"/>
          </a:p>
          <a:p>
            <a:pPr marL="457200" indent="-457200" algn="just">
              <a:buFont typeface="+mj-lt"/>
              <a:buAutoNum type="arabicPeriod" startAt="2"/>
            </a:pPr>
            <a:r>
              <a:rPr kumimoji="1" lang="en-US" altLang="ja-JP" dirty="0" smtClean="0"/>
              <a:t>KLOC</a:t>
            </a:r>
            <a:r>
              <a:rPr kumimoji="1" lang="ja-JP" altLang="en-US" dirty="0" smtClean="0"/>
              <a:t>の欠陥数（欠陥密度）と</a:t>
            </a:r>
            <a:r>
              <a:rPr kumimoji="1" lang="en-US" altLang="ja-JP" dirty="0" smtClean="0"/>
              <a:t>MTTF</a:t>
            </a:r>
            <a:r>
              <a:rPr kumimoji="1" lang="ja-JP" altLang="en-US" dirty="0" smtClean="0"/>
              <a:t>の関連</a:t>
            </a:r>
            <a:endParaRPr kumimoji="1" lang="ja-JP" altLang="en-US" dirty="0"/>
          </a:p>
        </p:txBody>
      </p:sp>
      <p:graphicFrame>
        <p:nvGraphicFramePr>
          <p:cNvPr id="4" name="表 3"/>
          <p:cNvGraphicFramePr>
            <a:graphicFrameLocks noGrp="1"/>
          </p:cNvGraphicFramePr>
          <p:nvPr>
            <p:extLst>
              <p:ext uri="{D42A27DB-BD31-4B8C-83A1-F6EECF244321}">
                <p14:modId xmlns:p14="http://schemas.microsoft.com/office/powerpoint/2010/main" val="1269509644"/>
              </p:ext>
            </p:extLst>
          </p:nvPr>
        </p:nvGraphicFramePr>
        <p:xfrm>
          <a:off x="1475656" y="3140968"/>
          <a:ext cx="6096000" cy="2966720"/>
        </p:xfrm>
        <a:graphic>
          <a:graphicData uri="http://schemas.openxmlformats.org/drawingml/2006/table">
            <a:tbl>
              <a:tblPr firstRow="1" bandRow="1">
                <a:tableStyleId>{5C22544A-7EE6-4342-B048-85BDC9FD1C3A}</a:tableStyleId>
              </a:tblPr>
              <a:tblGrid>
                <a:gridCol w="3048000"/>
                <a:gridCol w="3048000"/>
              </a:tblGrid>
              <a:tr h="370840">
                <a:tc>
                  <a:txBody>
                    <a:bodyPr/>
                    <a:lstStyle/>
                    <a:p>
                      <a:pPr algn="ctr"/>
                      <a:r>
                        <a:rPr kumimoji="1" lang="en-US" altLang="ja-JP" dirty="0" smtClean="0"/>
                        <a:t>KLOC</a:t>
                      </a:r>
                      <a:r>
                        <a:rPr kumimoji="1" lang="ja-JP" altLang="en-US" dirty="0" smtClean="0"/>
                        <a:t>毎の欠陥数</a:t>
                      </a:r>
                      <a:endParaRPr kumimoji="1" lang="ja-JP" altLang="en-US" dirty="0"/>
                    </a:p>
                  </a:txBody>
                  <a:tcPr/>
                </a:tc>
                <a:tc>
                  <a:txBody>
                    <a:bodyPr/>
                    <a:lstStyle/>
                    <a:p>
                      <a:pPr algn="ctr"/>
                      <a:r>
                        <a:rPr kumimoji="1" lang="en-US" altLang="ja-JP" dirty="0" smtClean="0"/>
                        <a:t>MTTF</a:t>
                      </a:r>
                      <a:endParaRPr kumimoji="1" lang="ja-JP" altLang="en-US" dirty="0"/>
                    </a:p>
                  </a:txBody>
                  <a:tcPr/>
                </a:tc>
              </a:tr>
              <a:tr h="370840">
                <a:tc>
                  <a:txBody>
                    <a:bodyPr/>
                    <a:lstStyle/>
                    <a:p>
                      <a:pPr algn="ctr"/>
                      <a:r>
                        <a:rPr kumimoji="1" lang="ja-JP" altLang="en-US" dirty="0" smtClean="0"/>
                        <a:t>＞</a:t>
                      </a:r>
                      <a:r>
                        <a:rPr kumimoji="1" lang="en-US" altLang="ja-JP" dirty="0" smtClean="0"/>
                        <a:t>30</a:t>
                      </a:r>
                      <a:endParaRPr kumimoji="1" lang="ja-JP" altLang="en-US" dirty="0"/>
                    </a:p>
                  </a:txBody>
                  <a:tcPr/>
                </a:tc>
                <a:tc>
                  <a:txBody>
                    <a:bodyPr/>
                    <a:lstStyle/>
                    <a:p>
                      <a:pPr algn="ctr"/>
                      <a:r>
                        <a:rPr kumimoji="1" lang="en-US" altLang="ja-JP" dirty="0" smtClean="0"/>
                        <a:t>2</a:t>
                      </a:r>
                      <a:r>
                        <a:rPr kumimoji="1" lang="ja-JP" altLang="en-US" dirty="0" smtClean="0"/>
                        <a:t>分未満</a:t>
                      </a:r>
                      <a:endParaRPr kumimoji="1" lang="ja-JP" altLang="en-US" dirty="0"/>
                    </a:p>
                  </a:txBody>
                  <a:tcPr/>
                </a:tc>
              </a:tr>
              <a:tr h="370840">
                <a:tc>
                  <a:txBody>
                    <a:bodyPr/>
                    <a:lstStyle/>
                    <a:p>
                      <a:pPr algn="ctr"/>
                      <a:r>
                        <a:rPr kumimoji="1" lang="en-US" altLang="ja-JP" dirty="0" smtClean="0"/>
                        <a:t>20</a:t>
                      </a:r>
                      <a:r>
                        <a:rPr kumimoji="1" lang="ja-JP" altLang="en-US" dirty="0" smtClean="0"/>
                        <a:t>～</a:t>
                      </a:r>
                      <a:r>
                        <a:rPr kumimoji="1" lang="en-US" altLang="ja-JP" dirty="0" smtClean="0"/>
                        <a:t>30</a:t>
                      </a:r>
                      <a:endParaRPr kumimoji="1" lang="ja-JP" altLang="en-US" dirty="0"/>
                    </a:p>
                  </a:txBody>
                  <a:tcPr/>
                </a:tc>
                <a:tc>
                  <a:txBody>
                    <a:bodyPr/>
                    <a:lstStyle/>
                    <a:p>
                      <a:pPr algn="ctr"/>
                      <a:r>
                        <a:rPr kumimoji="1" lang="en-US" altLang="ja-JP" dirty="0" smtClean="0"/>
                        <a:t>4~5</a:t>
                      </a:r>
                      <a:r>
                        <a:rPr kumimoji="1" lang="ja-JP" altLang="en-US" dirty="0" smtClean="0"/>
                        <a:t>分</a:t>
                      </a:r>
                      <a:endParaRPr kumimoji="1" lang="en-US" altLang="ja-JP" dirty="0" smtClean="0"/>
                    </a:p>
                  </a:txBody>
                  <a:tcPr/>
                </a:tc>
              </a:tr>
              <a:tr h="370840">
                <a:tc>
                  <a:txBody>
                    <a:bodyPr/>
                    <a:lstStyle/>
                    <a:p>
                      <a:pPr algn="ctr"/>
                      <a:r>
                        <a:rPr kumimoji="1" lang="en-US" altLang="ja-JP" dirty="0" smtClean="0"/>
                        <a:t>10</a:t>
                      </a:r>
                      <a:r>
                        <a:rPr kumimoji="1" lang="ja-JP" altLang="en-US" dirty="0" smtClean="0"/>
                        <a:t>～</a:t>
                      </a:r>
                      <a:r>
                        <a:rPr kumimoji="1" lang="en-US" altLang="ja-JP" dirty="0" smtClean="0"/>
                        <a:t>20</a:t>
                      </a:r>
                      <a:endParaRPr kumimoji="1" lang="ja-JP" altLang="en-US" dirty="0"/>
                    </a:p>
                  </a:txBody>
                  <a:tcPr/>
                </a:tc>
                <a:tc>
                  <a:txBody>
                    <a:bodyPr/>
                    <a:lstStyle/>
                    <a:p>
                      <a:pPr algn="ctr"/>
                      <a:r>
                        <a:rPr kumimoji="1" lang="en-US" altLang="ja-JP" dirty="0" smtClean="0"/>
                        <a:t>5~60</a:t>
                      </a:r>
                      <a:r>
                        <a:rPr kumimoji="1" lang="ja-JP" altLang="en-US" dirty="0" smtClean="0"/>
                        <a:t>分</a:t>
                      </a:r>
                      <a:endParaRPr kumimoji="1" lang="en-US" altLang="ja-JP" dirty="0" smtClean="0"/>
                    </a:p>
                  </a:txBody>
                  <a:tcPr/>
                </a:tc>
              </a:tr>
              <a:tr h="370840">
                <a:tc>
                  <a:txBody>
                    <a:bodyPr/>
                    <a:lstStyle/>
                    <a:p>
                      <a:pPr algn="ctr"/>
                      <a:r>
                        <a:rPr kumimoji="1" lang="en-US" altLang="ja-JP" dirty="0" smtClean="0"/>
                        <a:t>5</a:t>
                      </a:r>
                      <a:r>
                        <a:rPr kumimoji="1" lang="ja-JP" altLang="en-US" dirty="0" smtClean="0"/>
                        <a:t>～</a:t>
                      </a:r>
                      <a:r>
                        <a:rPr kumimoji="1" lang="en-US" altLang="ja-JP" dirty="0" smtClean="0"/>
                        <a:t>10</a:t>
                      </a:r>
                      <a:endParaRPr kumimoji="1" lang="ja-JP" altLang="en-US" dirty="0"/>
                    </a:p>
                  </a:txBody>
                  <a:tcPr/>
                </a:tc>
                <a:tc>
                  <a:txBody>
                    <a:bodyPr/>
                    <a:lstStyle/>
                    <a:p>
                      <a:pPr algn="ctr"/>
                      <a:r>
                        <a:rPr kumimoji="1" lang="en-US" altLang="ja-JP" dirty="0" smtClean="0"/>
                        <a:t>1~4</a:t>
                      </a:r>
                      <a:r>
                        <a:rPr kumimoji="1" lang="ja-JP" altLang="en-US" dirty="0" smtClean="0"/>
                        <a:t>時間</a:t>
                      </a:r>
                      <a:endParaRPr kumimoji="1" lang="ja-JP" altLang="en-US" dirty="0"/>
                    </a:p>
                  </a:txBody>
                  <a:tcPr/>
                </a:tc>
              </a:tr>
              <a:tr h="370840">
                <a:tc>
                  <a:txBody>
                    <a:bodyPr/>
                    <a:lstStyle/>
                    <a:p>
                      <a:pPr algn="ctr"/>
                      <a:r>
                        <a:rPr kumimoji="1" lang="en-US" altLang="ja-JP" dirty="0" smtClean="0"/>
                        <a:t>2</a:t>
                      </a:r>
                      <a:r>
                        <a:rPr kumimoji="1" lang="ja-JP" altLang="en-US" dirty="0" smtClean="0"/>
                        <a:t>～</a:t>
                      </a:r>
                      <a:r>
                        <a:rPr kumimoji="1" lang="en-US" altLang="ja-JP" dirty="0" smtClean="0"/>
                        <a:t>5</a:t>
                      </a:r>
                      <a:endParaRPr kumimoji="1" lang="ja-JP" altLang="en-US" dirty="0"/>
                    </a:p>
                  </a:txBody>
                  <a:tcPr/>
                </a:tc>
                <a:tc>
                  <a:txBody>
                    <a:bodyPr/>
                    <a:lstStyle/>
                    <a:p>
                      <a:pPr algn="ctr"/>
                      <a:r>
                        <a:rPr kumimoji="1" lang="en-US" altLang="ja-JP" dirty="0" smtClean="0"/>
                        <a:t>4~24</a:t>
                      </a:r>
                      <a:r>
                        <a:rPr kumimoji="1" lang="ja-JP" altLang="en-US" dirty="0" smtClean="0"/>
                        <a:t>時間</a:t>
                      </a:r>
                      <a:endParaRPr kumimoji="1" lang="en-US" altLang="ja-JP" dirty="0" smtClean="0"/>
                    </a:p>
                  </a:txBody>
                  <a:tcPr/>
                </a:tc>
              </a:tr>
              <a:tr h="370840">
                <a:tc>
                  <a:txBody>
                    <a:bodyPr/>
                    <a:lstStyle/>
                    <a:p>
                      <a:pPr algn="ctr"/>
                      <a:r>
                        <a:rPr kumimoji="1" lang="en-US" altLang="ja-JP" dirty="0" smtClean="0"/>
                        <a:t>1</a:t>
                      </a:r>
                      <a:r>
                        <a:rPr kumimoji="1" lang="ja-JP" altLang="en-US" dirty="0" smtClean="0"/>
                        <a:t>～</a:t>
                      </a:r>
                      <a:r>
                        <a:rPr kumimoji="1" lang="en-US" altLang="ja-JP" dirty="0" smtClean="0"/>
                        <a:t>2</a:t>
                      </a:r>
                      <a:endParaRPr kumimoji="1" lang="ja-JP" altLang="en-US" dirty="0"/>
                    </a:p>
                  </a:txBody>
                  <a:tcPr/>
                </a:tc>
                <a:tc>
                  <a:txBody>
                    <a:bodyPr/>
                    <a:lstStyle/>
                    <a:p>
                      <a:pPr algn="ctr"/>
                      <a:r>
                        <a:rPr kumimoji="1" lang="en-US" altLang="ja-JP" dirty="0" smtClean="0"/>
                        <a:t>24~160</a:t>
                      </a:r>
                      <a:r>
                        <a:rPr kumimoji="1" lang="ja-JP" altLang="en-US" dirty="0" smtClean="0"/>
                        <a:t>時間</a:t>
                      </a:r>
                      <a:endParaRPr kumimoji="1" lang="ja-JP" altLang="en-US" dirty="0"/>
                    </a:p>
                  </a:txBody>
                  <a:tcPr/>
                </a:tc>
              </a:tr>
              <a:tr h="370840">
                <a:tc>
                  <a:txBody>
                    <a:bodyPr/>
                    <a:lstStyle/>
                    <a:p>
                      <a:pPr algn="ctr"/>
                      <a:r>
                        <a:rPr kumimoji="1" lang="ja-JP" altLang="en-US" dirty="0" smtClean="0"/>
                        <a:t>＜</a:t>
                      </a:r>
                      <a:r>
                        <a:rPr kumimoji="1" lang="en-US" altLang="ja-JP" dirty="0" smtClean="0"/>
                        <a:t>1</a:t>
                      </a:r>
                      <a:endParaRPr kumimoji="1" lang="ja-JP" altLang="en-US" dirty="0"/>
                    </a:p>
                  </a:txBody>
                  <a:tcPr/>
                </a:tc>
                <a:tc>
                  <a:txBody>
                    <a:bodyPr/>
                    <a:lstStyle/>
                    <a:p>
                      <a:pPr algn="ctr"/>
                      <a:r>
                        <a:rPr kumimoji="1" lang="ja-JP" altLang="en-US" dirty="0" smtClean="0"/>
                        <a:t>無限</a:t>
                      </a:r>
                      <a:endParaRPr kumimoji="1" lang="ja-JP" altLang="en-US" dirty="0"/>
                    </a:p>
                  </a:txBody>
                  <a:tcPr/>
                </a:tc>
              </a:tr>
            </a:tbl>
          </a:graphicData>
        </a:graphic>
      </p:graphicFrame>
    </p:spTree>
    <p:extLst>
      <p:ext uri="{BB962C8B-B14F-4D97-AF65-F5344CB8AC3E}">
        <p14:creationId xmlns:p14="http://schemas.microsoft.com/office/powerpoint/2010/main" val="298953884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ムッサのアルゴリズム</a:t>
            </a:r>
            <a:endParaRPr kumimoji="1" lang="ja-JP" altLang="en-US" dirty="0"/>
          </a:p>
        </p:txBody>
      </p:sp>
      <p:sp>
        <p:nvSpPr>
          <p:cNvPr id="3" name="コンテンツ プレースホルダー 2"/>
          <p:cNvSpPr>
            <a:spLocks noGrp="1"/>
          </p:cNvSpPr>
          <p:nvPr>
            <p:ph idx="1"/>
          </p:nvPr>
        </p:nvSpPr>
        <p:spPr/>
        <p:txBody>
          <a:bodyPr/>
          <a:lstStyle/>
          <a:p>
            <a:pPr marL="0" indent="0" algn="just">
              <a:buNone/>
            </a:pPr>
            <a:r>
              <a:rPr lang="ja-JP" altLang="en-US" dirty="0"/>
              <a:t>故障発生率</a:t>
            </a:r>
            <a:r>
              <a:rPr lang="ja-JP" altLang="en-US" dirty="0" smtClean="0"/>
              <a:t>を</a:t>
            </a:r>
            <a:r>
              <a:rPr lang="ja-JP" altLang="en-US" dirty="0"/>
              <a:t>予測する際</a:t>
            </a:r>
            <a:r>
              <a:rPr lang="ja-JP" altLang="en-US" dirty="0" smtClean="0"/>
              <a:t>の手始めに、システムテストの開始時に使われる</a:t>
            </a:r>
            <a:endParaRPr kumimoji="1" lang="en-US" altLang="ja-JP" dirty="0" smtClean="0"/>
          </a:p>
          <a:p>
            <a:pPr marL="0" indent="0" algn="just">
              <a:buNone/>
            </a:pPr>
            <a:endParaRPr lang="en-US" altLang="ja-JP" dirty="0"/>
          </a:p>
          <a:p>
            <a:pPr marL="0" indent="0" algn="just">
              <a:buNone/>
            </a:pPr>
            <a:r>
              <a:rPr kumimoji="1" lang="ja-JP" altLang="en-US" dirty="0" smtClean="0"/>
              <a:t>予測済み残存欠陥数、プログラム規模、</a:t>
            </a:r>
            <a:r>
              <a:rPr lang="ja-JP" altLang="en-US" dirty="0" smtClean="0"/>
              <a:t>プロセッサの処理</a:t>
            </a:r>
            <a:r>
              <a:rPr kumimoji="1" lang="ja-JP" altLang="en-US" dirty="0" smtClean="0"/>
              <a:t>速度、所定の欠陥コード行が故障を引き起こす確率と入力とする</a:t>
            </a:r>
            <a:endParaRPr kumimoji="1" lang="en-US" altLang="ja-JP" dirty="0" smtClean="0"/>
          </a:p>
          <a:p>
            <a:pPr marL="0" indent="0" algn="just">
              <a:buNone/>
            </a:pPr>
            <a:endParaRPr lang="en-US" altLang="ja-JP" dirty="0"/>
          </a:p>
        </p:txBody>
      </p:sp>
    </p:spTree>
    <p:extLst>
      <p:ext uri="{BB962C8B-B14F-4D97-AF65-F5344CB8AC3E}">
        <p14:creationId xmlns:p14="http://schemas.microsoft.com/office/powerpoint/2010/main" val="32308908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ムッサのアルゴリズム</a:t>
            </a:r>
            <a:endParaRPr kumimoji="1" lang="ja-JP" altLang="en-US" dirty="0"/>
          </a:p>
        </p:txBody>
      </p:sp>
      <p:sp>
        <p:nvSpPr>
          <p:cNvPr id="3" name="コンテンツ プレースホルダー 2"/>
          <p:cNvSpPr>
            <a:spLocks noGrp="1"/>
          </p:cNvSpPr>
          <p:nvPr>
            <p:ph idx="1"/>
          </p:nvPr>
        </p:nvSpPr>
        <p:spPr/>
        <p:txBody>
          <a:bodyPr>
            <a:normAutofit fontScale="77500" lnSpcReduction="20000"/>
          </a:bodyPr>
          <a:lstStyle/>
          <a:p>
            <a:pPr marL="0" indent="0">
              <a:buNone/>
            </a:pPr>
            <a:r>
              <a:rPr lang="en-US" altLang="ja-JP" sz="2600" dirty="0" smtClean="0"/>
              <a:t>λ</a:t>
            </a:r>
            <a:r>
              <a:rPr lang="ja-JP" altLang="en-US" sz="2600" dirty="0"/>
              <a:t> </a:t>
            </a:r>
            <a:r>
              <a:rPr lang="en-US" altLang="ja-JP" sz="2600" dirty="0" smtClean="0"/>
              <a:t>= RKW/I</a:t>
            </a:r>
          </a:p>
          <a:p>
            <a:pPr marL="0" indent="0">
              <a:buNone/>
            </a:pPr>
            <a:endParaRPr kumimoji="1" lang="en-US" altLang="ja-JP" dirty="0"/>
          </a:p>
          <a:p>
            <a:pPr marL="0" indent="0">
              <a:buNone/>
            </a:pPr>
            <a:r>
              <a:rPr lang="en-US" altLang="ja-JP" dirty="0"/>
              <a:t>λ</a:t>
            </a:r>
            <a:r>
              <a:rPr kumimoji="1" lang="en-US" altLang="ja-JP" dirty="0" smtClean="0"/>
              <a:t>=</a:t>
            </a:r>
            <a:r>
              <a:rPr kumimoji="1" lang="ja-JP" altLang="en-US" dirty="0" smtClean="0"/>
              <a:t>予想される初期故障率</a:t>
            </a:r>
            <a:endParaRPr kumimoji="1" lang="en-US" altLang="ja-JP" dirty="0" smtClean="0"/>
          </a:p>
          <a:p>
            <a:pPr marL="0" indent="0">
              <a:buNone/>
            </a:pPr>
            <a:r>
              <a:rPr lang="en-US" altLang="ja-JP" dirty="0"/>
              <a:t>W</a:t>
            </a:r>
            <a:r>
              <a:rPr lang="en-US" altLang="ja-JP" dirty="0" smtClean="0"/>
              <a:t>=</a:t>
            </a:r>
            <a:r>
              <a:rPr lang="ja-JP" altLang="en-US" dirty="0" smtClean="0"/>
              <a:t>残存する欠陥数</a:t>
            </a:r>
            <a:endParaRPr lang="en-US" altLang="ja-JP" dirty="0" smtClean="0"/>
          </a:p>
          <a:p>
            <a:pPr marL="0" indent="0">
              <a:buNone/>
            </a:pPr>
            <a:r>
              <a:rPr kumimoji="1" lang="en-US" altLang="ja-JP" dirty="0"/>
              <a:t>I</a:t>
            </a:r>
            <a:r>
              <a:rPr kumimoji="1" lang="en-US" altLang="ja-JP" dirty="0" smtClean="0"/>
              <a:t>=</a:t>
            </a:r>
            <a:r>
              <a:rPr kumimoji="1" lang="ja-JP" altLang="en-US" dirty="0" smtClean="0"/>
              <a:t>コード内の命令数</a:t>
            </a:r>
            <a:endParaRPr kumimoji="1" lang="en-US" altLang="ja-JP" dirty="0" smtClean="0"/>
          </a:p>
          <a:p>
            <a:pPr marL="0" indent="0">
              <a:buNone/>
            </a:pPr>
            <a:r>
              <a:rPr lang="en-US" altLang="ja-JP" dirty="0"/>
              <a:t>R</a:t>
            </a:r>
            <a:r>
              <a:rPr lang="en-US" altLang="ja-JP" dirty="0" smtClean="0"/>
              <a:t>=</a:t>
            </a:r>
            <a:r>
              <a:rPr lang="ja-JP" altLang="en-US" dirty="0" smtClean="0"/>
              <a:t>処理速度</a:t>
            </a:r>
            <a:r>
              <a:rPr lang="en-US" altLang="ja-JP" dirty="0" smtClean="0"/>
              <a:t>[</a:t>
            </a:r>
            <a:r>
              <a:rPr lang="ja-JP" altLang="en-US" dirty="0" smtClean="0"/>
              <a:t>命令数</a:t>
            </a:r>
            <a:r>
              <a:rPr lang="en-US" altLang="ja-JP" dirty="0" smtClean="0"/>
              <a:t>/</a:t>
            </a:r>
            <a:r>
              <a:rPr lang="ja-JP" altLang="en-US" dirty="0" smtClean="0"/>
              <a:t>秒</a:t>
            </a:r>
            <a:r>
              <a:rPr lang="en-US" altLang="ja-JP" dirty="0" smtClean="0"/>
              <a:t>]</a:t>
            </a:r>
          </a:p>
          <a:p>
            <a:pPr marL="0" indent="0">
              <a:buNone/>
            </a:pPr>
            <a:r>
              <a:rPr kumimoji="1" lang="en-US" altLang="ja-JP" dirty="0" smtClean="0"/>
              <a:t>K</a:t>
            </a:r>
            <a:r>
              <a:rPr lang="en-US" altLang="ja-JP" dirty="0" smtClean="0"/>
              <a:t>=</a:t>
            </a:r>
            <a:r>
              <a:rPr lang="ja-JP" altLang="en-US" dirty="0" smtClean="0"/>
              <a:t>実行される欠陥あたりの故障数</a:t>
            </a:r>
            <a:endParaRPr lang="en-US" altLang="ja-JP" dirty="0" smtClean="0"/>
          </a:p>
          <a:p>
            <a:pPr marL="0" indent="0">
              <a:buNone/>
            </a:pPr>
            <a:r>
              <a:rPr kumimoji="1" lang="en-US" altLang="ja-JP" dirty="0" smtClean="0"/>
              <a:t>	</a:t>
            </a:r>
            <a:r>
              <a:rPr kumimoji="1" lang="ja-JP" altLang="en-US" dirty="0" smtClean="0"/>
              <a:t>（</a:t>
            </a:r>
            <a:r>
              <a:rPr kumimoji="1" lang="en-US" altLang="ja-JP" dirty="0" smtClean="0"/>
              <a:t>K=4.2</a:t>
            </a:r>
            <a:r>
              <a:rPr kumimoji="1" lang="ja-JP" altLang="en-US" dirty="0" smtClean="0"/>
              <a:t>＊</a:t>
            </a:r>
            <a:r>
              <a:rPr kumimoji="1" lang="en-US" altLang="ja-JP" dirty="0" smtClean="0"/>
              <a:t>10</a:t>
            </a:r>
            <a:r>
              <a:rPr kumimoji="1" lang="en-US" altLang="ja-JP" baseline="30000" dirty="0" smtClean="0"/>
              <a:t>-7</a:t>
            </a:r>
            <a:r>
              <a:rPr kumimoji="1" lang="ja-JP" altLang="en-US" baseline="30000" dirty="0" smtClean="0"/>
              <a:t>　</a:t>
            </a:r>
            <a:r>
              <a:rPr kumimoji="1" lang="ja-JP" altLang="en-US" dirty="0" smtClean="0"/>
              <a:t>魔法の定数）</a:t>
            </a:r>
            <a:endParaRPr kumimoji="1" lang="en-US" altLang="ja-JP" dirty="0" smtClean="0"/>
          </a:p>
          <a:p>
            <a:pPr marL="0" indent="0">
              <a:buNone/>
            </a:pPr>
            <a:r>
              <a:rPr lang="en-US" altLang="ja-JP" dirty="0" smtClean="0"/>
              <a:t>	</a:t>
            </a:r>
            <a:r>
              <a:rPr lang="ja-JP" altLang="en-US" dirty="0" smtClean="0"/>
              <a:t>もしくは類似プロジェクトから導出</a:t>
            </a:r>
            <a:r>
              <a:rPr lang="en-US" altLang="ja-JP" dirty="0" smtClean="0"/>
              <a:t>		</a:t>
            </a:r>
            <a:r>
              <a:rPr lang="ja-JP" altLang="en-US" dirty="0" smtClean="0"/>
              <a:t>（</a:t>
            </a:r>
            <a:r>
              <a:rPr lang="en-US" altLang="ja-JP" dirty="0" smtClean="0"/>
              <a:t>K=</a:t>
            </a:r>
            <a:r>
              <a:rPr lang="en-US" altLang="ja-JP" dirty="0" err="1" smtClean="0"/>
              <a:t>λI</a:t>
            </a:r>
            <a:r>
              <a:rPr lang="en-US" altLang="ja-JP" dirty="0" smtClean="0"/>
              <a:t>/RW)</a:t>
            </a:r>
          </a:p>
          <a:p>
            <a:pPr marL="0" indent="0">
              <a:buNone/>
            </a:pPr>
            <a:endParaRPr lang="en-US" altLang="ja-JP" dirty="0" smtClean="0"/>
          </a:p>
          <a:p>
            <a:pPr marL="0" indent="0">
              <a:buNone/>
            </a:pPr>
            <a:r>
              <a:rPr kumimoji="1" lang="ja-JP" altLang="en-US" dirty="0" smtClean="0"/>
              <a:t>初期</a:t>
            </a:r>
            <a:r>
              <a:rPr kumimoji="1" lang="en-US" altLang="ja-JP" dirty="0" smtClean="0"/>
              <a:t>MTTF=1/λ</a:t>
            </a:r>
          </a:p>
        </p:txBody>
      </p:sp>
    </p:spTree>
    <p:extLst>
      <p:ext uri="{BB962C8B-B14F-4D97-AF65-F5344CB8AC3E}">
        <p14:creationId xmlns:p14="http://schemas.microsoft.com/office/powerpoint/2010/main" val="292092409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操作テスト</a:t>
            </a:r>
            <a:endParaRPr kumimoji="1" lang="ja-JP" altLang="en-US" dirty="0"/>
          </a:p>
        </p:txBody>
      </p:sp>
      <p:sp>
        <p:nvSpPr>
          <p:cNvPr id="3" name="コンテンツ プレースホルダー 2"/>
          <p:cNvSpPr>
            <a:spLocks noGrp="1"/>
          </p:cNvSpPr>
          <p:nvPr>
            <p:ph idx="1"/>
          </p:nvPr>
        </p:nvSpPr>
        <p:spPr/>
        <p:txBody>
          <a:bodyPr/>
          <a:lstStyle/>
          <a:p>
            <a:pPr marL="0" indent="0" algn="just">
              <a:buNone/>
            </a:pPr>
            <a:r>
              <a:rPr lang="ja-JP" altLang="en-US" dirty="0" smtClean="0"/>
              <a:t>予想</a:t>
            </a:r>
            <a:r>
              <a:rPr lang="ja-JP" altLang="en-US" dirty="0"/>
              <a:t>される出荷後の環境と使用方法</a:t>
            </a:r>
            <a:r>
              <a:rPr lang="ja-JP" altLang="en-US" dirty="0" smtClean="0"/>
              <a:t>に限りなく近いテストを実施し、結果から出荷後</a:t>
            </a:r>
            <a:r>
              <a:rPr lang="ja-JP" altLang="en-US" dirty="0"/>
              <a:t>の故障率を</a:t>
            </a:r>
            <a:r>
              <a:rPr lang="ja-JP" altLang="en-US" dirty="0" smtClean="0"/>
              <a:t>予測する</a:t>
            </a:r>
            <a:endParaRPr lang="en-US" altLang="ja-JP" dirty="0" smtClean="0"/>
          </a:p>
          <a:p>
            <a:pPr marL="0" indent="0" algn="just">
              <a:buNone/>
            </a:pPr>
            <a:r>
              <a:rPr lang="ja-JP" altLang="en-US" dirty="0" smtClean="0"/>
              <a:t>使用方法の</a:t>
            </a:r>
            <a:r>
              <a:rPr lang="ja-JP" altLang="en-US" dirty="0" smtClean="0">
                <a:solidFill>
                  <a:srgbClr val="FF0000"/>
                </a:solidFill>
              </a:rPr>
              <a:t>プロファイル</a:t>
            </a:r>
            <a:r>
              <a:rPr lang="ja-JP" altLang="en-US" dirty="0" smtClean="0"/>
              <a:t>を作成する</a:t>
            </a:r>
            <a:endParaRPr lang="ja-JP" altLang="en-US" dirty="0"/>
          </a:p>
          <a:p>
            <a:pPr marL="0" indent="0">
              <a:buNone/>
            </a:pPr>
            <a:endParaRPr lang="ja-JP" altLang="en-US" dirty="0"/>
          </a:p>
          <a:p>
            <a:pPr marL="0" indent="0">
              <a:buNone/>
            </a:pPr>
            <a:endParaRPr kumimoji="1" lang="ja-JP" altLang="en-US" dirty="0"/>
          </a:p>
        </p:txBody>
      </p:sp>
      <p:graphicFrame>
        <p:nvGraphicFramePr>
          <p:cNvPr id="4" name="表 3"/>
          <p:cNvGraphicFramePr>
            <a:graphicFrameLocks noGrp="1"/>
          </p:cNvGraphicFramePr>
          <p:nvPr>
            <p:extLst>
              <p:ext uri="{D42A27DB-BD31-4B8C-83A1-F6EECF244321}">
                <p14:modId xmlns:p14="http://schemas.microsoft.com/office/powerpoint/2010/main" val="3464493077"/>
              </p:ext>
            </p:extLst>
          </p:nvPr>
        </p:nvGraphicFramePr>
        <p:xfrm>
          <a:off x="1403648" y="3789040"/>
          <a:ext cx="6624736" cy="2225040"/>
        </p:xfrm>
        <a:graphic>
          <a:graphicData uri="http://schemas.openxmlformats.org/drawingml/2006/table">
            <a:tbl>
              <a:tblPr firstRow="1" bandRow="1">
                <a:tableStyleId>{5C22544A-7EE6-4342-B048-85BDC9FD1C3A}</a:tableStyleId>
              </a:tblPr>
              <a:tblGrid>
                <a:gridCol w="2808312"/>
                <a:gridCol w="3816424"/>
              </a:tblGrid>
              <a:tr h="370840">
                <a:tc>
                  <a:txBody>
                    <a:bodyPr/>
                    <a:lstStyle/>
                    <a:p>
                      <a:r>
                        <a:rPr kumimoji="1" lang="ja-JP" altLang="en-US" dirty="0" smtClean="0"/>
                        <a:t>プロファイル</a:t>
                      </a:r>
                      <a:endParaRPr kumimoji="1" lang="ja-JP" altLang="en-US" dirty="0"/>
                    </a:p>
                  </a:txBody>
                  <a:tcPr/>
                </a:tc>
                <a:tc>
                  <a:txBody>
                    <a:bodyPr/>
                    <a:lstStyle/>
                    <a:p>
                      <a:r>
                        <a:rPr kumimoji="1" lang="ja-JP" altLang="en-US" dirty="0" smtClean="0"/>
                        <a:t>定義</a:t>
                      </a:r>
                      <a:endParaRPr kumimoji="1" lang="ja-JP" altLang="en-US" dirty="0"/>
                    </a:p>
                  </a:txBody>
                  <a:tcPr/>
                </a:tc>
              </a:tr>
              <a:tr h="370840">
                <a:tc>
                  <a:txBody>
                    <a:bodyPr/>
                    <a:lstStyle/>
                    <a:p>
                      <a:r>
                        <a:rPr kumimoji="1" lang="ja-JP" altLang="en-US" dirty="0" smtClean="0"/>
                        <a:t>顧客プロファイル</a:t>
                      </a:r>
                      <a:endParaRPr kumimoji="1" lang="ja-JP" altLang="en-US" dirty="0"/>
                    </a:p>
                  </a:txBody>
                  <a:tcPr/>
                </a:tc>
                <a:tc>
                  <a:txBody>
                    <a:bodyPr/>
                    <a:lstStyle/>
                    <a:p>
                      <a:r>
                        <a:rPr kumimoji="1" lang="ja-JP" altLang="en-US" dirty="0" smtClean="0"/>
                        <a:t>銀行の顧客、従業員</a:t>
                      </a:r>
                      <a:endParaRPr kumimoji="1" lang="ja-JP" altLang="en-US" dirty="0"/>
                    </a:p>
                  </a:txBody>
                  <a:tcPr/>
                </a:tc>
              </a:tr>
              <a:tr h="370840">
                <a:tc>
                  <a:txBody>
                    <a:bodyPr/>
                    <a:lstStyle/>
                    <a:p>
                      <a:r>
                        <a:rPr kumimoji="1" lang="ja-JP" altLang="en-US" dirty="0" smtClean="0"/>
                        <a:t>ユーザプロファイル</a:t>
                      </a:r>
                      <a:endParaRPr kumimoji="1" lang="ja-JP" altLang="en-US" dirty="0"/>
                    </a:p>
                  </a:txBody>
                  <a:tcPr/>
                </a:tc>
                <a:tc>
                  <a:txBody>
                    <a:bodyPr/>
                    <a:lstStyle/>
                    <a:p>
                      <a:r>
                        <a:rPr kumimoji="1" lang="ja-JP" altLang="en-US" dirty="0" smtClean="0"/>
                        <a:t>顧客を分類（法人、個人）</a:t>
                      </a:r>
                      <a:endParaRPr kumimoji="1" lang="ja-JP" altLang="en-US" dirty="0"/>
                    </a:p>
                  </a:txBody>
                  <a:tcPr/>
                </a:tc>
              </a:tr>
              <a:tr h="370840">
                <a:tc>
                  <a:txBody>
                    <a:bodyPr/>
                    <a:lstStyle/>
                    <a:p>
                      <a:r>
                        <a:rPr kumimoji="1" lang="ja-JP" altLang="en-US" dirty="0" smtClean="0"/>
                        <a:t>システムモードプロファイル</a:t>
                      </a:r>
                      <a:endParaRPr kumimoji="1" lang="ja-JP" altLang="en-US" dirty="0"/>
                    </a:p>
                  </a:txBody>
                  <a:tcPr/>
                </a:tc>
                <a:tc>
                  <a:txBody>
                    <a:bodyPr/>
                    <a:lstStyle/>
                    <a:p>
                      <a:r>
                        <a:rPr kumimoji="1" lang="ja-JP" altLang="en-US" dirty="0" smtClean="0"/>
                        <a:t>直接アクセス、オンラインアクセス</a:t>
                      </a:r>
                      <a:endParaRPr kumimoji="1" lang="ja-JP" altLang="en-US" dirty="0"/>
                    </a:p>
                  </a:txBody>
                  <a:tcPr/>
                </a:tc>
              </a:tr>
              <a:tr h="370840">
                <a:tc>
                  <a:txBody>
                    <a:bodyPr/>
                    <a:lstStyle/>
                    <a:p>
                      <a:r>
                        <a:rPr kumimoji="1" lang="ja-JP" altLang="en-US" dirty="0" smtClean="0"/>
                        <a:t>機能プロファイル</a:t>
                      </a:r>
                      <a:endParaRPr kumimoji="1" lang="ja-JP" altLang="en-US" dirty="0"/>
                    </a:p>
                  </a:txBody>
                  <a:tcPr/>
                </a:tc>
                <a:tc>
                  <a:txBody>
                    <a:bodyPr/>
                    <a:lstStyle/>
                    <a:p>
                      <a:r>
                        <a:rPr kumimoji="1" lang="ja-JP" altLang="en-US" dirty="0" smtClean="0"/>
                        <a:t>ユースケース等の要素</a:t>
                      </a:r>
                      <a:endParaRPr kumimoji="1" lang="ja-JP" altLang="en-US" dirty="0"/>
                    </a:p>
                  </a:txBody>
                  <a:tcPr/>
                </a:tc>
              </a:tr>
              <a:tr h="370840">
                <a:tc>
                  <a:txBody>
                    <a:bodyPr/>
                    <a:lstStyle/>
                    <a:p>
                      <a:r>
                        <a:rPr kumimoji="1" lang="ja-JP" altLang="en-US" dirty="0" smtClean="0"/>
                        <a:t>操作プロファイル</a:t>
                      </a:r>
                      <a:endParaRPr kumimoji="1" lang="ja-JP" altLang="en-US" dirty="0"/>
                    </a:p>
                  </a:txBody>
                  <a:tcPr/>
                </a:tc>
                <a:tc>
                  <a:txBody>
                    <a:bodyPr/>
                    <a:lstStyle/>
                    <a:p>
                      <a:r>
                        <a:rPr kumimoji="1" lang="ja-JP" altLang="en-US" dirty="0" smtClean="0"/>
                        <a:t>要素ごとの生起確率</a:t>
                      </a:r>
                      <a:endParaRPr kumimoji="1" lang="ja-JP" altLang="en-US" dirty="0"/>
                    </a:p>
                  </a:txBody>
                  <a:tcPr/>
                </a:tc>
              </a:tr>
            </a:tbl>
          </a:graphicData>
        </a:graphic>
      </p:graphicFrame>
    </p:spTree>
    <p:extLst>
      <p:ext uri="{BB962C8B-B14F-4D97-AF65-F5344CB8AC3E}">
        <p14:creationId xmlns:p14="http://schemas.microsoft.com/office/powerpoint/2010/main" val="136101439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操作プロファイル</a:t>
            </a:r>
            <a:endParaRPr kumimoji="1" lang="ja-JP" altLang="en-US" dirty="0"/>
          </a:p>
        </p:txBody>
      </p:sp>
      <p:sp>
        <p:nvSpPr>
          <p:cNvPr id="3" name="コンテンツ プレースホルダー 2"/>
          <p:cNvSpPr>
            <a:spLocks noGrp="1"/>
          </p:cNvSpPr>
          <p:nvPr>
            <p:ph idx="1"/>
          </p:nvPr>
        </p:nvSpPr>
        <p:spPr>
          <a:xfrm>
            <a:off x="1475656" y="1772816"/>
            <a:ext cx="6196405" cy="3603812"/>
          </a:xfrm>
        </p:spPr>
        <p:txBody>
          <a:bodyPr/>
          <a:lstStyle/>
          <a:p>
            <a:pPr marL="0" indent="0">
              <a:buNone/>
            </a:pPr>
            <a:r>
              <a:rPr kumimoji="1" lang="ja-JP" altLang="en-US" dirty="0" smtClean="0"/>
              <a:t>プロファイルは、「要素」と呼ばれる独立した事象群とそれらの生起確率からなる</a:t>
            </a:r>
            <a:endParaRPr kumimoji="1" lang="en-US" altLang="ja-JP" dirty="0" smtClean="0"/>
          </a:p>
          <a:p>
            <a:pPr marL="0" indent="0">
              <a:buNone/>
            </a:pPr>
            <a:endParaRPr lang="en-US" altLang="ja-JP" dirty="0"/>
          </a:p>
          <a:p>
            <a:pPr marL="0" indent="0">
              <a:buNone/>
            </a:pPr>
            <a:endParaRPr kumimoji="1" lang="ja-JP" altLang="en-US" dirty="0"/>
          </a:p>
        </p:txBody>
      </p:sp>
      <p:graphicFrame>
        <p:nvGraphicFramePr>
          <p:cNvPr id="4" name="表 3"/>
          <p:cNvGraphicFramePr>
            <a:graphicFrameLocks noGrp="1"/>
          </p:cNvGraphicFramePr>
          <p:nvPr>
            <p:extLst>
              <p:ext uri="{D42A27DB-BD31-4B8C-83A1-F6EECF244321}">
                <p14:modId xmlns:p14="http://schemas.microsoft.com/office/powerpoint/2010/main" val="1382853310"/>
              </p:ext>
            </p:extLst>
          </p:nvPr>
        </p:nvGraphicFramePr>
        <p:xfrm>
          <a:off x="1547664" y="2636912"/>
          <a:ext cx="6096000" cy="3337560"/>
        </p:xfrm>
        <a:graphic>
          <a:graphicData uri="http://schemas.openxmlformats.org/drawingml/2006/table">
            <a:tbl>
              <a:tblPr firstRow="1" bandRow="1">
                <a:tableStyleId>{5C22544A-7EE6-4342-B048-85BDC9FD1C3A}</a:tableStyleId>
              </a:tblPr>
              <a:tblGrid>
                <a:gridCol w="3048000"/>
                <a:gridCol w="3048000"/>
              </a:tblGrid>
              <a:tr h="370840">
                <a:tc>
                  <a:txBody>
                    <a:bodyPr/>
                    <a:lstStyle/>
                    <a:p>
                      <a:pPr algn="ctr"/>
                      <a:r>
                        <a:rPr kumimoji="1" lang="ja-JP" altLang="en-US" dirty="0" smtClean="0"/>
                        <a:t>ユースケース</a:t>
                      </a:r>
                      <a:endParaRPr kumimoji="1" lang="ja-JP" altLang="en-US" dirty="0"/>
                    </a:p>
                  </a:txBody>
                  <a:tcPr/>
                </a:tc>
                <a:tc>
                  <a:txBody>
                    <a:bodyPr/>
                    <a:lstStyle/>
                    <a:p>
                      <a:pPr algn="ctr"/>
                      <a:r>
                        <a:rPr kumimoji="1" lang="ja-JP" altLang="en-US" dirty="0" smtClean="0"/>
                        <a:t>生起確率</a:t>
                      </a:r>
                      <a:endParaRPr kumimoji="1" lang="ja-JP" altLang="en-US" dirty="0"/>
                    </a:p>
                  </a:txBody>
                  <a:tcPr/>
                </a:tc>
              </a:tr>
              <a:tr h="370840">
                <a:tc>
                  <a:txBody>
                    <a:bodyPr/>
                    <a:lstStyle/>
                    <a:p>
                      <a:pPr algn="ctr"/>
                      <a:r>
                        <a:rPr kumimoji="1" lang="ja-JP" altLang="en-US" dirty="0" smtClean="0"/>
                        <a:t>現金を引き出す</a:t>
                      </a:r>
                      <a:endParaRPr kumimoji="1" lang="ja-JP" altLang="en-US" dirty="0"/>
                    </a:p>
                  </a:txBody>
                  <a:tcPr/>
                </a:tc>
                <a:tc>
                  <a:txBody>
                    <a:bodyPr/>
                    <a:lstStyle/>
                    <a:p>
                      <a:pPr algn="ctr"/>
                      <a:r>
                        <a:rPr kumimoji="1" lang="en-US" altLang="ja-JP" dirty="0" smtClean="0"/>
                        <a:t>0.53</a:t>
                      </a:r>
                      <a:endParaRPr kumimoji="1" lang="ja-JP" altLang="en-US" dirty="0"/>
                    </a:p>
                  </a:txBody>
                  <a:tcPr/>
                </a:tc>
              </a:tr>
              <a:tr h="370840">
                <a:tc>
                  <a:txBody>
                    <a:bodyPr/>
                    <a:lstStyle/>
                    <a:p>
                      <a:pPr algn="ctr"/>
                      <a:r>
                        <a:rPr kumimoji="1" lang="ja-JP" altLang="en-US" dirty="0" smtClean="0"/>
                        <a:t>預金を確認する</a:t>
                      </a:r>
                      <a:endParaRPr kumimoji="1" lang="ja-JP" altLang="en-US" dirty="0"/>
                    </a:p>
                  </a:txBody>
                  <a:tcPr/>
                </a:tc>
                <a:tc>
                  <a:txBody>
                    <a:bodyPr/>
                    <a:lstStyle/>
                    <a:p>
                      <a:pPr algn="ctr"/>
                      <a:r>
                        <a:rPr kumimoji="1" lang="en-US" altLang="ja-JP" dirty="0" smtClean="0"/>
                        <a:t>0.15</a:t>
                      </a:r>
                      <a:endParaRPr kumimoji="1" lang="ja-JP" altLang="en-US" dirty="0"/>
                    </a:p>
                  </a:txBody>
                  <a:tcPr/>
                </a:tc>
              </a:tr>
              <a:tr h="370840">
                <a:tc>
                  <a:txBody>
                    <a:bodyPr/>
                    <a:lstStyle/>
                    <a:p>
                      <a:pPr algn="ctr"/>
                      <a:r>
                        <a:rPr kumimoji="1" lang="ja-JP" altLang="en-US" dirty="0" smtClean="0"/>
                        <a:t>預金する</a:t>
                      </a:r>
                      <a:endParaRPr kumimoji="1" lang="ja-JP" altLang="en-US" dirty="0"/>
                    </a:p>
                  </a:txBody>
                  <a:tcPr/>
                </a:tc>
                <a:tc>
                  <a:txBody>
                    <a:bodyPr/>
                    <a:lstStyle/>
                    <a:p>
                      <a:pPr algn="ctr"/>
                      <a:r>
                        <a:rPr kumimoji="1" lang="en-US" altLang="ja-JP" dirty="0" smtClean="0"/>
                        <a:t>0.14</a:t>
                      </a:r>
                      <a:endParaRPr kumimoji="1" lang="ja-JP" altLang="en-US" dirty="0"/>
                    </a:p>
                  </a:txBody>
                  <a:tcPr/>
                </a:tc>
              </a:tr>
              <a:tr h="370840">
                <a:tc>
                  <a:txBody>
                    <a:bodyPr/>
                    <a:lstStyle/>
                    <a:p>
                      <a:pPr algn="ctr"/>
                      <a:r>
                        <a:rPr kumimoji="1" lang="ja-JP" altLang="en-US" dirty="0" smtClean="0"/>
                        <a:t>資金を振替える</a:t>
                      </a:r>
                      <a:endParaRPr kumimoji="1" lang="ja-JP" altLang="en-US" dirty="0"/>
                    </a:p>
                  </a:txBody>
                  <a:tcPr/>
                </a:tc>
                <a:tc>
                  <a:txBody>
                    <a:bodyPr/>
                    <a:lstStyle/>
                    <a:p>
                      <a:pPr algn="ctr"/>
                      <a:r>
                        <a:rPr kumimoji="1" lang="en-US" altLang="ja-JP" dirty="0" smtClean="0"/>
                        <a:t>0.08</a:t>
                      </a:r>
                      <a:endParaRPr kumimoji="1" lang="ja-JP" altLang="en-US" dirty="0"/>
                    </a:p>
                  </a:txBody>
                  <a:tcPr/>
                </a:tc>
              </a:tr>
              <a:tr h="370840">
                <a:tc>
                  <a:txBody>
                    <a:bodyPr/>
                    <a:lstStyle/>
                    <a:p>
                      <a:pPr algn="ctr"/>
                      <a:r>
                        <a:rPr kumimoji="1" lang="ja-JP" altLang="en-US" dirty="0" smtClean="0"/>
                        <a:t>残高照会</a:t>
                      </a:r>
                      <a:endParaRPr kumimoji="1" lang="ja-JP" altLang="en-US" dirty="0"/>
                    </a:p>
                  </a:txBody>
                  <a:tcPr/>
                </a:tc>
                <a:tc>
                  <a:txBody>
                    <a:bodyPr/>
                    <a:lstStyle/>
                    <a:p>
                      <a:pPr algn="ctr"/>
                      <a:r>
                        <a:rPr kumimoji="1" lang="en-US" altLang="ja-JP" dirty="0" smtClean="0"/>
                        <a:t>0.06</a:t>
                      </a:r>
                      <a:endParaRPr kumimoji="1" lang="ja-JP" altLang="en-US" dirty="0"/>
                    </a:p>
                  </a:txBody>
                  <a:tcPr/>
                </a:tc>
              </a:tr>
              <a:tr h="370840">
                <a:tc>
                  <a:txBody>
                    <a:bodyPr/>
                    <a:lstStyle/>
                    <a:p>
                      <a:pPr algn="ctr"/>
                      <a:r>
                        <a:rPr kumimoji="1" lang="ja-JP" altLang="en-US" dirty="0" smtClean="0"/>
                        <a:t>払い戻しを受ける</a:t>
                      </a:r>
                      <a:endParaRPr kumimoji="1" lang="ja-JP" altLang="en-US" dirty="0"/>
                    </a:p>
                  </a:txBody>
                  <a:tcPr/>
                </a:tc>
                <a:tc>
                  <a:txBody>
                    <a:bodyPr/>
                    <a:lstStyle/>
                    <a:p>
                      <a:pPr algn="ctr"/>
                      <a:r>
                        <a:rPr kumimoji="1" lang="en-US" altLang="ja-JP" dirty="0" smtClean="0"/>
                        <a:t>0.02</a:t>
                      </a:r>
                      <a:endParaRPr kumimoji="1" lang="ja-JP" altLang="en-US" dirty="0"/>
                    </a:p>
                  </a:txBody>
                  <a:tcPr/>
                </a:tc>
              </a:tr>
              <a:tr h="370840">
                <a:tc>
                  <a:txBody>
                    <a:bodyPr/>
                    <a:lstStyle/>
                    <a:p>
                      <a:pPr algn="ctr"/>
                      <a:r>
                        <a:rPr kumimoji="1" lang="ja-JP" altLang="en-US" dirty="0" smtClean="0"/>
                        <a:t>預金を回収する</a:t>
                      </a:r>
                      <a:endParaRPr kumimoji="1" lang="ja-JP" altLang="en-US" dirty="0"/>
                    </a:p>
                  </a:txBody>
                  <a:tcPr/>
                </a:tc>
                <a:tc>
                  <a:txBody>
                    <a:bodyPr/>
                    <a:lstStyle/>
                    <a:p>
                      <a:pPr algn="ctr"/>
                      <a:r>
                        <a:rPr kumimoji="1" lang="en-US" altLang="ja-JP" dirty="0" smtClean="0"/>
                        <a:t>0.02</a:t>
                      </a:r>
                      <a:endParaRPr kumimoji="1" lang="ja-JP" altLang="en-US" dirty="0"/>
                    </a:p>
                  </a:txBody>
                  <a:tcPr/>
                </a:tc>
              </a:tr>
              <a:tr h="370840">
                <a:tc>
                  <a:txBody>
                    <a:bodyPr/>
                    <a:lstStyle/>
                    <a:p>
                      <a:pPr algn="ctr"/>
                      <a:r>
                        <a:rPr kumimoji="1" lang="ja-JP" altLang="en-US" dirty="0" smtClean="0"/>
                        <a:t>合計</a:t>
                      </a:r>
                      <a:endParaRPr kumimoji="1" lang="ja-JP" altLang="en-US" dirty="0"/>
                    </a:p>
                  </a:txBody>
                  <a:tcPr/>
                </a:tc>
                <a:tc>
                  <a:txBody>
                    <a:bodyPr/>
                    <a:lstStyle/>
                    <a:p>
                      <a:pPr algn="ctr"/>
                      <a:r>
                        <a:rPr kumimoji="1" lang="en-US" altLang="ja-JP" dirty="0" smtClean="0"/>
                        <a:t>1.00</a:t>
                      </a:r>
                      <a:endParaRPr kumimoji="1" lang="ja-JP" altLang="en-US" dirty="0"/>
                    </a:p>
                  </a:txBody>
                  <a:tcPr/>
                </a:tc>
              </a:tr>
            </a:tbl>
          </a:graphicData>
        </a:graphic>
      </p:graphicFrame>
    </p:spTree>
    <p:extLst>
      <p:ext uri="{BB962C8B-B14F-4D97-AF65-F5344CB8AC3E}">
        <p14:creationId xmlns:p14="http://schemas.microsoft.com/office/powerpoint/2010/main" val="77053894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故障率データ</a:t>
            </a:r>
            <a:endParaRPr kumimoji="1" lang="ja-JP" altLang="en-US" dirty="0"/>
          </a:p>
        </p:txBody>
      </p:sp>
      <p:sp>
        <p:nvSpPr>
          <p:cNvPr id="3" name="コンテンツ プレースホルダー 2"/>
          <p:cNvSpPr>
            <a:spLocks noGrp="1"/>
          </p:cNvSpPr>
          <p:nvPr>
            <p:ph idx="1"/>
          </p:nvPr>
        </p:nvSpPr>
        <p:spPr>
          <a:xfrm>
            <a:off x="1475656" y="1772816"/>
            <a:ext cx="6196405" cy="3603812"/>
          </a:xfrm>
        </p:spPr>
        <p:txBody>
          <a:bodyPr/>
          <a:lstStyle/>
          <a:p>
            <a:pPr marL="0" indent="0">
              <a:buNone/>
            </a:pPr>
            <a:r>
              <a:rPr kumimoji="1" lang="ja-JP" altLang="en-US" dirty="0" smtClean="0"/>
              <a:t>操作プロファイルをもとにテストを行い、予測故障率や、平均持続時間のデータを取る</a:t>
            </a:r>
            <a:endParaRPr kumimoji="1" lang="ja-JP" altLang="en-US" dirty="0"/>
          </a:p>
        </p:txBody>
      </p:sp>
      <p:graphicFrame>
        <p:nvGraphicFramePr>
          <p:cNvPr id="4" name="表 3"/>
          <p:cNvGraphicFramePr>
            <a:graphicFrameLocks noGrp="1"/>
          </p:cNvGraphicFramePr>
          <p:nvPr>
            <p:extLst>
              <p:ext uri="{D42A27DB-BD31-4B8C-83A1-F6EECF244321}">
                <p14:modId xmlns:p14="http://schemas.microsoft.com/office/powerpoint/2010/main" val="954253453"/>
              </p:ext>
            </p:extLst>
          </p:nvPr>
        </p:nvGraphicFramePr>
        <p:xfrm>
          <a:off x="1547664" y="2636912"/>
          <a:ext cx="6096000" cy="3337560"/>
        </p:xfrm>
        <a:graphic>
          <a:graphicData uri="http://schemas.openxmlformats.org/drawingml/2006/table">
            <a:tbl>
              <a:tblPr firstRow="1" bandRow="1">
                <a:tableStyleId>{5C22544A-7EE6-4342-B048-85BDC9FD1C3A}</a:tableStyleId>
              </a:tblPr>
              <a:tblGrid>
                <a:gridCol w="1872208"/>
                <a:gridCol w="1152128"/>
                <a:gridCol w="1440160"/>
                <a:gridCol w="1631504"/>
              </a:tblGrid>
              <a:tr h="370840">
                <a:tc>
                  <a:txBody>
                    <a:bodyPr/>
                    <a:lstStyle/>
                    <a:p>
                      <a:pPr algn="ctr"/>
                      <a:r>
                        <a:rPr kumimoji="1" lang="ja-JP" altLang="en-US" dirty="0" smtClean="0"/>
                        <a:t>ユースケース</a:t>
                      </a:r>
                      <a:endParaRPr kumimoji="1" lang="ja-JP" altLang="en-US" dirty="0"/>
                    </a:p>
                  </a:txBody>
                  <a:tcPr/>
                </a:tc>
                <a:tc>
                  <a:txBody>
                    <a:bodyPr/>
                    <a:lstStyle/>
                    <a:p>
                      <a:pPr algn="ctr"/>
                      <a:r>
                        <a:rPr kumimoji="1" lang="ja-JP" altLang="en-US" dirty="0" smtClean="0"/>
                        <a:t>生起確率</a:t>
                      </a:r>
                      <a:endParaRPr kumimoji="1" lang="ja-JP" altLang="en-US" dirty="0"/>
                    </a:p>
                  </a:txBody>
                  <a:tcPr/>
                </a:tc>
                <a:tc>
                  <a:txBody>
                    <a:bodyPr/>
                    <a:lstStyle/>
                    <a:p>
                      <a:pPr algn="ctr"/>
                      <a:r>
                        <a:rPr kumimoji="1" lang="ja-JP" altLang="en-US" dirty="0" smtClean="0"/>
                        <a:t>予測故障率</a:t>
                      </a:r>
                      <a:endParaRPr kumimoji="1" lang="ja-JP" altLang="en-US" dirty="0"/>
                    </a:p>
                  </a:txBody>
                  <a:tcPr/>
                </a:tc>
                <a:tc>
                  <a:txBody>
                    <a:bodyPr/>
                    <a:lstStyle/>
                    <a:p>
                      <a:pPr algn="ctr"/>
                      <a:r>
                        <a:rPr kumimoji="1" lang="ja-JP" altLang="en-US" dirty="0" smtClean="0"/>
                        <a:t>平均持続時間</a:t>
                      </a:r>
                      <a:endParaRPr kumimoji="1" lang="ja-JP" altLang="en-US" dirty="0"/>
                    </a:p>
                  </a:txBody>
                  <a:tcPr/>
                </a:tc>
              </a:tr>
              <a:tr h="370840">
                <a:tc>
                  <a:txBody>
                    <a:bodyPr/>
                    <a:lstStyle/>
                    <a:p>
                      <a:pPr algn="ctr"/>
                      <a:r>
                        <a:rPr kumimoji="1" lang="ja-JP" altLang="en-US" dirty="0" smtClean="0"/>
                        <a:t>現金を引き出す</a:t>
                      </a:r>
                      <a:endParaRPr kumimoji="1" lang="ja-JP" altLang="en-US" dirty="0"/>
                    </a:p>
                  </a:txBody>
                  <a:tcPr/>
                </a:tc>
                <a:tc>
                  <a:txBody>
                    <a:bodyPr/>
                    <a:lstStyle/>
                    <a:p>
                      <a:pPr algn="ctr"/>
                      <a:r>
                        <a:rPr kumimoji="1" lang="en-US" altLang="ja-JP" dirty="0" smtClean="0"/>
                        <a:t>0.53</a:t>
                      </a:r>
                      <a:endParaRPr kumimoji="1" lang="ja-JP" altLang="en-US" dirty="0"/>
                    </a:p>
                  </a:txBody>
                  <a:tcPr/>
                </a:tc>
                <a:tc>
                  <a:txBody>
                    <a:bodyPr/>
                    <a:lstStyle/>
                    <a:p>
                      <a:pPr algn="ctr"/>
                      <a:r>
                        <a:rPr kumimoji="1" lang="en-US" altLang="ja-JP" dirty="0" smtClean="0"/>
                        <a:t>0.001</a:t>
                      </a:r>
                      <a:endParaRPr kumimoji="1" lang="ja-JP" altLang="en-US" dirty="0"/>
                    </a:p>
                  </a:txBody>
                  <a:tcPr/>
                </a:tc>
                <a:tc>
                  <a:txBody>
                    <a:bodyPr/>
                    <a:lstStyle/>
                    <a:p>
                      <a:pPr algn="ctr"/>
                      <a:r>
                        <a:rPr kumimoji="1" lang="en-US" altLang="ja-JP" dirty="0" smtClean="0"/>
                        <a:t>10</a:t>
                      </a:r>
                      <a:endParaRPr kumimoji="1" lang="ja-JP" altLang="en-US" dirty="0"/>
                    </a:p>
                  </a:txBody>
                  <a:tcPr/>
                </a:tc>
              </a:tr>
              <a:tr h="370840">
                <a:tc>
                  <a:txBody>
                    <a:bodyPr/>
                    <a:lstStyle/>
                    <a:p>
                      <a:pPr algn="ctr"/>
                      <a:r>
                        <a:rPr kumimoji="1" lang="ja-JP" altLang="en-US" dirty="0" smtClean="0"/>
                        <a:t>預金を確認する</a:t>
                      </a:r>
                      <a:endParaRPr kumimoji="1" lang="ja-JP" altLang="en-US" dirty="0"/>
                    </a:p>
                  </a:txBody>
                  <a:tcPr/>
                </a:tc>
                <a:tc>
                  <a:txBody>
                    <a:bodyPr/>
                    <a:lstStyle/>
                    <a:p>
                      <a:pPr algn="ctr"/>
                      <a:r>
                        <a:rPr kumimoji="1" lang="en-US" altLang="ja-JP" dirty="0" smtClean="0"/>
                        <a:t>0.15</a:t>
                      </a:r>
                      <a:endParaRPr kumimoji="1" lang="ja-JP" altLang="en-US" dirty="0"/>
                    </a:p>
                  </a:txBody>
                  <a:tcPr/>
                </a:tc>
                <a:tc>
                  <a:txBody>
                    <a:bodyPr/>
                    <a:lstStyle/>
                    <a:p>
                      <a:pPr algn="ctr"/>
                      <a:r>
                        <a:rPr kumimoji="1" lang="en-US" altLang="ja-JP" dirty="0" smtClean="0"/>
                        <a:t>0.002</a:t>
                      </a:r>
                      <a:endParaRPr kumimoji="1" lang="ja-JP" altLang="en-US" dirty="0"/>
                    </a:p>
                  </a:txBody>
                  <a:tcPr/>
                </a:tc>
                <a:tc>
                  <a:txBody>
                    <a:bodyPr/>
                    <a:lstStyle/>
                    <a:p>
                      <a:pPr algn="ctr"/>
                      <a:r>
                        <a:rPr kumimoji="1" lang="en-US" altLang="ja-JP" dirty="0" smtClean="0"/>
                        <a:t>10</a:t>
                      </a:r>
                      <a:endParaRPr kumimoji="1" lang="ja-JP" altLang="en-US" dirty="0"/>
                    </a:p>
                  </a:txBody>
                  <a:tcPr/>
                </a:tc>
              </a:tr>
              <a:tr h="370840">
                <a:tc>
                  <a:txBody>
                    <a:bodyPr/>
                    <a:lstStyle/>
                    <a:p>
                      <a:pPr algn="ctr"/>
                      <a:r>
                        <a:rPr kumimoji="1" lang="ja-JP" altLang="en-US" dirty="0" smtClean="0"/>
                        <a:t>預金する</a:t>
                      </a:r>
                      <a:endParaRPr kumimoji="1" lang="ja-JP" altLang="en-US" dirty="0"/>
                    </a:p>
                  </a:txBody>
                  <a:tcPr/>
                </a:tc>
                <a:tc>
                  <a:txBody>
                    <a:bodyPr/>
                    <a:lstStyle/>
                    <a:p>
                      <a:pPr algn="ctr"/>
                      <a:r>
                        <a:rPr kumimoji="1" lang="en-US" altLang="ja-JP" dirty="0" smtClean="0"/>
                        <a:t>0.14</a:t>
                      </a:r>
                      <a:endParaRPr kumimoji="1" lang="ja-JP" altLang="en-US" dirty="0"/>
                    </a:p>
                  </a:txBody>
                  <a:tcPr/>
                </a:tc>
                <a:tc>
                  <a:txBody>
                    <a:bodyPr/>
                    <a:lstStyle/>
                    <a:p>
                      <a:pPr algn="ctr"/>
                      <a:r>
                        <a:rPr kumimoji="1" lang="en-US" altLang="ja-JP" dirty="0" smtClean="0"/>
                        <a:t>0.002</a:t>
                      </a:r>
                      <a:endParaRPr kumimoji="1" lang="ja-JP" altLang="en-US" dirty="0"/>
                    </a:p>
                  </a:txBody>
                  <a:tcPr/>
                </a:tc>
                <a:tc>
                  <a:txBody>
                    <a:bodyPr/>
                    <a:lstStyle/>
                    <a:p>
                      <a:pPr algn="ctr"/>
                      <a:r>
                        <a:rPr kumimoji="1" lang="en-US" altLang="ja-JP" dirty="0" smtClean="0"/>
                        <a:t>20</a:t>
                      </a:r>
                      <a:endParaRPr kumimoji="1" lang="ja-JP" altLang="en-US" dirty="0"/>
                    </a:p>
                  </a:txBody>
                  <a:tcPr/>
                </a:tc>
              </a:tr>
              <a:tr h="370840">
                <a:tc>
                  <a:txBody>
                    <a:bodyPr/>
                    <a:lstStyle/>
                    <a:p>
                      <a:pPr algn="ctr"/>
                      <a:r>
                        <a:rPr kumimoji="1" lang="ja-JP" altLang="en-US" dirty="0" smtClean="0"/>
                        <a:t>資金を振替える</a:t>
                      </a:r>
                      <a:endParaRPr kumimoji="1" lang="ja-JP" altLang="en-US" dirty="0"/>
                    </a:p>
                  </a:txBody>
                  <a:tcPr/>
                </a:tc>
                <a:tc>
                  <a:txBody>
                    <a:bodyPr/>
                    <a:lstStyle/>
                    <a:p>
                      <a:pPr algn="ctr"/>
                      <a:r>
                        <a:rPr kumimoji="1" lang="en-US" altLang="ja-JP" dirty="0" smtClean="0"/>
                        <a:t>0.08</a:t>
                      </a:r>
                      <a:endParaRPr kumimoji="1" lang="ja-JP" altLang="en-US" dirty="0"/>
                    </a:p>
                  </a:txBody>
                  <a:tcPr/>
                </a:tc>
                <a:tc>
                  <a:txBody>
                    <a:bodyPr/>
                    <a:lstStyle/>
                    <a:p>
                      <a:pPr algn="ctr"/>
                      <a:r>
                        <a:rPr kumimoji="1" lang="en-US" altLang="ja-JP" dirty="0" smtClean="0"/>
                        <a:t>0.003</a:t>
                      </a:r>
                      <a:endParaRPr kumimoji="1" lang="ja-JP" altLang="en-US" dirty="0"/>
                    </a:p>
                  </a:txBody>
                  <a:tcPr/>
                </a:tc>
                <a:tc>
                  <a:txBody>
                    <a:bodyPr/>
                    <a:lstStyle/>
                    <a:p>
                      <a:pPr algn="ctr"/>
                      <a:r>
                        <a:rPr kumimoji="1" lang="en-US" altLang="ja-JP" dirty="0" smtClean="0"/>
                        <a:t>30</a:t>
                      </a:r>
                      <a:endParaRPr kumimoji="1" lang="ja-JP" altLang="en-US" dirty="0"/>
                    </a:p>
                  </a:txBody>
                  <a:tcPr/>
                </a:tc>
              </a:tr>
              <a:tr h="370840">
                <a:tc>
                  <a:txBody>
                    <a:bodyPr/>
                    <a:lstStyle/>
                    <a:p>
                      <a:pPr algn="ctr"/>
                      <a:r>
                        <a:rPr kumimoji="1" lang="ja-JP" altLang="en-US" dirty="0" smtClean="0"/>
                        <a:t>残高照会</a:t>
                      </a:r>
                      <a:endParaRPr kumimoji="1" lang="ja-JP" altLang="en-US" dirty="0"/>
                    </a:p>
                  </a:txBody>
                  <a:tcPr/>
                </a:tc>
                <a:tc>
                  <a:txBody>
                    <a:bodyPr/>
                    <a:lstStyle/>
                    <a:p>
                      <a:pPr algn="ctr"/>
                      <a:r>
                        <a:rPr kumimoji="1" lang="en-US" altLang="ja-JP" dirty="0" smtClean="0"/>
                        <a:t>0.06</a:t>
                      </a:r>
                      <a:endParaRPr kumimoji="1" lang="ja-JP" altLang="en-US" dirty="0"/>
                    </a:p>
                  </a:txBody>
                  <a:tcPr/>
                </a:tc>
                <a:tc>
                  <a:txBody>
                    <a:bodyPr/>
                    <a:lstStyle/>
                    <a:p>
                      <a:pPr algn="ctr"/>
                      <a:r>
                        <a:rPr kumimoji="1" lang="en-US" altLang="ja-JP" dirty="0" smtClean="0"/>
                        <a:t>0.003</a:t>
                      </a:r>
                      <a:endParaRPr kumimoji="1" lang="ja-JP" altLang="en-US" dirty="0"/>
                    </a:p>
                  </a:txBody>
                  <a:tcPr/>
                </a:tc>
                <a:tc>
                  <a:txBody>
                    <a:bodyPr/>
                    <a:lstStyle/>
                    <a:p>
                      <a:pPr algn="ctr"/>
                      <a:r>
                        <a:rPr kumimoji="1" lang="en-US" altLang="ja-JP" dirty="0" smtClean="0"/>
                        <a:t>5</a:t>
                      </a:r>
                      <a:endParaRPr kumimoji="1" lang="ja-JP" altLang="en-US" dirty="0"/>
                    </a:p>
                  </a:txBody>
                  <a:tcPr/>
                </a:tc>
              </a:tr>
              <a:tr h="370840">
                <a:tc>
                  <a:txBody>
                    <a:bodyPr/>
                    <a:lstStyle/>
                    <a:p>
                      <a:pPr algn="ctr"/>
                      <a:r>
                        <a:rPr kumimoji="1" lang="ja-JP" altLang="en-US" dirty="0" smtClean="0"/>
                        <a:t>払い戻しを受ける</a:t>
                      </a:r>
                      <a:endParaRPr kumimoji="1" lang="ja-JP" altLang="en-US" dirty="0"/>
                    </a:p>
                  </a:txBody>
                  <a:tcPr/>
                </a:tc>
                <a:tc>
                  <a:txBody>
                    <a:bodyPr/>
                    <a:lstStyle/>
                    <a:p>
                      <a:pPr algn="ctr"/>
                      <a:r>
                        <a:rPr kumimoji="1" lang="en-US" altLang="ja-JP" dirty="0" smtClean="0"/>
                        <a:t>0.02</a:t>
                      </a:r>
                      <a:endParaRPr kumimoji="1" lang="ja-JP" altLang="en-US" dirty="0"/>
                    </a:p>
                  </a:txBody>
                  <a:tcPr/>
                </a:tc>
                <a:tc>
                  <a:txBody>
                    <a:bodyPr/>
                    <a:lstStyle/>
                    <a:p>
                      <a:pPr algn="ctr"/>
                      <a:r>
                        <a:rPr kumimoji="1" lang="en-US" altLang="ja-JP" dirty="0" smtClean="0"/>
                        <a:t>0.003</a:t>
                      </a:r>
                      <a:endParaRPr kumimoji="1" lang="ja-JP" altLang="en-US" dirty="0"/>
                    </a:p>
                  </a:txBody>
                  <a:tcPr/>
                </a:tc>
                <a:tc>
                  <a:txBody>
                    <a:bodyPr/>
                    <a:lstStyle/>
                    <a:p>
                      <a:pPr algn="ctr"/>
                      <a:r>
                        <a:rPr kumimoji="1" lang="en-US" altLang="ja-JP" dirty="0" smtClean="0"/>
                        <a:t>30</a:t>
                      </a:r>
                      <a:endParaRPr kumimoji="1" lang="ja-JP" altLang="en-US" dirty="0"/>
                    </a:p>
                  </a:txBody>
                  <a:tcPr/>
                </a:tc>
              </a:tr>
              <a:tr h="370840">
                <a:tc>
                  <a:txBody>
                    <a:bodyPr/>
                    <a:lstStyle/>
                    <a:p>
                      <a:pPr algn="ctr"/>
                      <a:r>
                        <a:rPr kumimoji="1" lang="ja-JP" altLang="en-US" dirty="0" smtClean="0"/>
                        <a:t>預金</a:t>
                      </a:r>
                      <a:r>
                        <a:rPr kumimoji="1" lang="ja-JP" altLang="en-US" dirty="0" smtClean="0"/>
                        <a:t>を回収する</a:t>
                      </a:r>
                      <a:endParaRPr kumimoji="1" lang="ja-JP" altLang="en-US" dirty="0"/>
                    </a:p>
                  </a:txBody>
                  <a:tcPr/>
                </a:tc>
                <a:tc>
                  <a:txBody>
                    <a:bodyPr/>
                    <a:lstStyle/>
                    <a:p>
                      <a:pPr algn="ctr"/>
                      <a:r>
                        <a:rPr kumimoji="1" lang="en-US" altLang="ja-JP" dirty="0" smtClean="0"/>
                        <a:t>0.02</a:t>
                      </a:r>
                      <a:endParaRPr kumimoji="1" lang="ja-JP" altLang="en-US" dirty="0"/>
                    </a:p>
                  </a:txBody>
                  <a:tcPr/>
                </a:tc>
                <a:tc>
                  <a:txBody>
                    <a:bodyPr/>
                    <a:lstStyle/>
                    <a:p>
                      <a:pPr algn="ctr"/>
                      <a:r>
                        <a:rPr kumimoji="1" lang="en-US" altLang="ja-JP" dirty="0" smtClean="0"/>
                        <a:t>0.003</a:t>
                      </a:r>
                      <a:endParaRPr kumimoji="1" lang="ja-JP" altLang="en-US" dirty="0"/>
                    </a:p>
                  </a:txBody>
                  <a:tcPr/>
                </a:tc>
                <a:tc>
                  <a:txBody>
                    <a:bodyPr/>
                    <a:lstStyle/>
                    <a:p>
                      <a:pPr algn="ctr"/>
                      <a:r>
                        <a:rPr kumimoji="1" lang="en-US" altLang="ja-JP" dirty="0" smtClean="0"/>
                        <a:t>30</a:t>
                      </a:r>
                      <a:endParaRPr kumimoji="1" lang="ja-JP" altLang="en-US" dirty="0"/>
                    </a:p>
                  </a:txBody>
                  <a:tcPr/>
                </a:tc>
              </a:tr>
              <a:tr h="370840">
                <a:tc>
                  <a:txBody>
                    <a:bodyPr/>
                    <a:lstStyle/>
                    <a:p>
                      <a:pPr algn="ctr"/>
                      <a:r>
                        <a:rPr kumimoji="1" lang="ja-JP" altLang="en-US" dirty="0" smtClean="0"/>
                        <a:t>合計</a:t>
                      </a:r>
                      <a:endParaRPr kumimoji="1" lang="ja-JP" altLang="en-US" dirty="0"/>
                    </a:p>
                  </a:txBody>
                  <a:tcPr/>
                </a:tc>
                <a:tc>
                  <a:txBody>
                    <a:bodyPr/>
                    <a:lstStyle/>
                    <a:p>
                      <a:pPr algn="ctr"/>
                      <a:r>
                        <a:rPr kumimoji="1" lang="en-US" altLang="ja-JP" dirty="0" smtClean="0"/>
                        <a:t>1.00</a:t>
                      </a:r>
                      <a:endParaRPr kumimoji="1" lang="ja-JP" altLang="en-US" dirty="0"/>
                    </a:p>
                  </a:txBody>
                  <a:tcPr/>
                </a:tc>
                <a:tc>
                  <a:txBody>
                    <a:bodyPr/>
                    <a:lstStyle/>
                    <a:p>
                      <a:pPr algn="ctr"/>
                      <a:endParaRPr kumimoji="1" lang="ja-JP" altLang="en-US" dirty="0"/>
                    </a:p>
                  </a:txBody>
                  <a:tcPr/>
                </a:tc>
                <a:tc>
                  <a:txBody>
                    <a:bodyPr/>
                    <a:lstStyle/>
                    <a:p>
                      <a:pPr algn="ctr"/>
                      <a:r>
                        <a:rPr kumimoji="1" lang="en-US" altLang="ja-JP" dirty="0" smtClean="0"/>
                        <a:t>135</a:t>
                      </a:r>
                      <a:endParaRPr kumimoji="1" lang="ja-JP" altLang="en-US" dirty="0"/>
                    </a:p>
                  </a:txBody>
                  <a:tcPr/>
                </a:tc>
              </a:tr>
            </a:tbl>
          </a:graphicData>
        </a:graphic>
      </p:graphicFrame>
    </p:spTree>
    <p:extLst>
      <p:ext uri="{BB962C8B-B14F-4D97-AF65-F5344CB8AC3E}">
        <p14:creationId xmlns:p14="http://schemas.microsoft.com/office/powerpoint/2010/main" val="414203421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初期</a:t>
            </a:r>
            <a:r>
              <a:rPr lang="ja-JP" altLang="en-US" dirty="0" smtClean="0"/>
              <a:t>故障率を</a:t>
            </a:r>
            <a:r>
              <a:rPr lang="ja-JP" altLang="en-US" dirty="0"/>
              <a:t>予測</a:t>
            </a:r>
            <a:r>
              <a:rPr lang="ja-JP" altLang="en-US" dirty="0" smtClean="0"/>
              <a:t>する</a:t>
            </a:r>
            <a:endParaRPr kumimoji="1" lang="ja-JP" altLang="en-US" dirty="0"/>
          </a:p>
        </p:txBody>
      </p:sp>
      <mc:AlternateContent xmlns:mc="http://schemas.openxmlformats.org/markup-compatibility/2006">
        <mc:Choice xmlns:a14="http://schemas.microsoft.com/office/drawing/2010/main" Requires="a14">
          <p:sp>
            <p:nvSpPr>
              <p:cNvPr id="3" name="コンテンツ プレースホルダー 2"/>
              <p:cNvSpPr>
                <a:spLocks noGrp="1"/>
              </p:cNvSpPr>
              <p:nvPr>
                <p:ph idx="1"/>
              </p:nvPr>
            </p:nvSpPr>
            <p:spPr/>
            <p:txBody>
              <a:bodyPr>
                <a:normAutofit fontScale="85000" lnSpcReduction="10000"/>
              </a:bodyPr>
              <a:lstStyle/>
              <a:p>
                <a:pPr marL="0" indent="0">
                  <a:buNone/>
                </a:pPr>
                <a:r>
                  <a:rPr kumimoji="1" lang="ja-JP" altLang="en-US" dirty="0" smtClean="0"/>
                  <a:t>初期故障率＝</a:t>
                </a:r>
                <a14:m>
                  <m:oMath xmlns:m="http://schemas.openxmlformats.org/officeDocument/2006/math">
                    <m:nary>
                      <m:naryPr>
                        <m:chr m:val="∑"/>
                        <m:supHide m:val="on"/>
                        <m:ctrlPr>
                          <a:rPr kumimoji="1" lang="ja-JP" altLang="en-US" i="1" smtClean="0">
                            <a:latin typeface="Cambria Math"/>
                          </a:rPr>
                        </m:ctrlPr>
                      </m:naryPr>
                      <m:sub>
                        <m:r>
                          <m:rPr>
                            <m:brk m:alnAt="7"/>
                          </m:rPr>
                          <a:rPr kumimoji="1" lang="en-US" altLang="ja-JP" b="0" i="1" smtClean="0">
                            <a:latin typeface="Cambria Math"/>
                          </a:rPr>
                          <m:t>𝑖</m:t>
                        </m:r>
                      </m:sub>
                      <m:sup/>
                      <m:e>
                        <m:d>
                          <m:dPr>
                            <m:begChr m:val="["/>
                            <m:endChr m:val="]"/>
                            <m:ctrlPr>
                              <a:rPr kumimoji="1" lang="en-US" altLang="ja-JP" b="0" i="1" smtClean="0">
                                <a:latin typeface="Cambria Math"/>
                              </a:rPr>
                            </m:ctrlPr>
                          </m:dPr>
                          <m:e>
                            <m:r>
                              <a:rPr lang="ja-JP" altLang="en-US" i="1">
                                <a:latin typeface="Cambria Math"/>
                              </a:rPr>
                              <m:t>生起確率</m:t>
                            </m:r>
                            <m:d>
                              <m:dPr>
                                <m:ctrlPr>
                                  <a:rPr lang="en-US" altLang="ja-JP" i="1" smtClean="0">
                                    <a:latin typeface="Cambria Math"/>
                                  </a:rPr>
                                </m:ctrlPr>
                              </m:dPr>
                              <m:e>
                                <m:r>
                                  <m:rPr>
                                    <m:sty m:val="p"/>
                                  </m:rPr>
                                  <a:rPr lang="en-US" altLang="ja-JP" i="1" smtClean="0">
                                    <a:latin typeface="Cambria Math"/>
                                  </a:rPr>
                                  <m:t>i</m:t>
                                </m:r>
                              </m:e>
                            </m:d>
                            <m:r>
                              <a:rPr lang="ja-JP" altLang="en-US" b="0" i="1" smtClean="0">
                                <a:latin typeface="Cambria Math"/>
                              </a:rPr>
                              <m:t>∗</m:t>
                            </m:r>
                            <m:r>
                              <a:rPr lang="ja-JP" altLang="en-US" i="1">
                                <a:latin typeface="Cambria Math"/>
                              </a:rPr>
                              <m:t>予測故障率</m:t>
                            </m:r>
                            <m:d>
                              <m:dPr>
                                <m:ctrlPr>
                                  <a:rPr lang="en-US" altLang="ja-JP" i="1" smtClean="0">
                                    <a:latin typeface="Cambria Math"/>
                                  </a:rPr>
                                </m:ctrlPr>
                              </m:dPr>
                              <m:e>
                                <m:r>
                                  <m:rPr>
                                    <m:sty m:val="p"/>
                                  </m:rPr>
                                  <a:rPr lang="en-US" altLang="ja-JP" i="1" smtClean="0">
                                    <a:latin typeface="Cambria Math"/>
                                  </a:rPr>
                                  <m:t>i</m:t>
                                </m:r>
                              </m:e>
                            </m:d>
                            <m:r>
                              <a:rPr lang="ja-JP" altLang="en-US" b="0" i="1" smtClean="0">
                                <a:latin typeface="Cambria Math"/>
                              </a:rPr>
                              <m:t>∗</m:t>
                            </m:r>
                            <m:r>
                              <a:rPr lang="ja-JP" altLang="en-US" i="1">
                                <a:latin typeface="Cambria Math"/>
                              </a:rPr>
                              <m:t>平均持続時間</m:t>
                            </m:r>
                            <m:d>
                              <m:dPr>
                                <m:ctrlPr>
                                  <a:rPr lang="en-US" altLang="ja-JP" i="1" smtClean="0">
                                    <a:latin typeface="Cambria Math"/>
                                  </a:rPr>
                                </m:ctrlPr>
                              </m:dPr>
                              <m:e>
                                <m:r>
                                  <m:rPr>
                                    <m:sty m:val="p"/>
                                  </m:rPr>
                                  <a:rPr lang="en-US" altLang="ja-JP" i="1" smtClean="0">
                                    <a:latin typeface="Cambria Math"/>
                                  </a:rPr>
                                  <m:t>i</m:t>
                                </m:r>
                              </m:e>
                            </m:d>
                          </m:e>
                        </m:d>
                        <m:r>
                          <a:rPr lang="en-US" altLang="ja-JP" b="0" i="1" smtClean="0">
                            <a:latin typeface="Cambria Math"/>
                          </a:rPr>
                          <m:t>/</m:t>
                        </m:r>
                      </m:e>
                    </m:nary>
                  </m:oMath>
                </a14:m>
                <a:r>
                  <a:rPr lang="ja-JP" altLang="en-US" dirty="0" smtClean="0"/>
                  <a:t> </a:t>
                </a:r>
                <a:r>
                  <a:rPr lang="en-US" altLang="ja-JP" dirty="0" smtClean="0"/>
                  <a:t>	</a:t>
                </a:r>
                <a14:m>
                  <m:oMath xmlns:m="http://schemas.openxmlformats.org/officeDocument/2006/math">
                    <m:nary>
                      <m:naryPr>
                        <m:chr m:val="∑"/>
                        <m:supHide m:val="on"/>
                        <m:ctrlPr>
                          <a:rPr lang="ja-JP" altLang="en-US" i="1">
                            <a:latin typeface="Cambria Math"/>
                          </a:rPr>
                        </m:ctrlPr>
                      </m:naryPr>
                      <m:sub>
                        <m:r>
                          <m:rPr>
                            <m:brk m:alnAt="7"/>
                          </m:rPr>
                          <a:rPr lang="en-US" altLang="ja-JP" i="1">
                            <a:latin typeface="Cambria Math"/>
                          </a:rPr>
                          <m:t>𝑖</m:t>
                        </m:r>
                      </m:sub>
                      <m:sup/>
                      <m:e>
                        <m:d>
                          <m:dPr>
                            <m:begChr m:val="["/>
                            <m:endChr m:val="]"/>
                            <m:ctrlPr>
                              <a:rPr lang="en-US" altLang="ja-JP" i="1">
                                <a:latin typeface="Cambria Math"/>
                              </a:rPr>
                            </m:ctrlPr>
                          </m:dPr>
                          <m:e>
                            <m:r>
                              <a:rPr lang="ja-JP" altLang="en-US" i="1">
                                <a:latin typeface="Cambria Math"/>
                              </a:rPr>
                              <m:t>生起確率</m:t>
                            </m:r>
                            <m:d>
                              <m:dPr>
                                <m:ctrlPr>
                                  <a:rPr lang="en-US" altLang="ja-JP" i="1">
                                    <a:latin typeface="Cambria Math"/>
                                  </a:rPr>
                                </m:ctrlPr>
                              </m:dPr>
                              <m:e>
                                <m:r>
                                  <m:rPr>
                                    <m:sty m:val="p"/>
                                  </m:rPr>
                                  <a:rPr lang="en-US" altLang="ja-JP" i="1">
                                    <a:latin typeface="Cambria Math"/>
                                  </a:rPr>
                                  <m:t>i</m:t>
                                </m:r>
                              </m:e>
                            </m:d>
                            <m:r>
                              <a:rPr lang="ja-JP" altLang="en-US" i="1">
                                <a:latin typeface="Cambria Math"/>
                              </a:rPr>
                              <m:t>∗</m:t>
                            </m:r>
                            <m:r>
                              <a:rPr lang="ja-JP" altLang="en-US" i="1">
                                <a:latin typeface="Cambria Math"/>
                              </a:rPr>
                              <m:t>平均持続時間</m:t>
                            </m:r>
                            <m:d>
                              <m:dPr>
                                <m:ctrlPr>
                                  <a:rPr lang="en-US" altLang="ja-JP" i="1">
                                    <a:latin typeface="Cambria Math"/>
                                  </a:rPr>
                                </m:ctrlPr>
                              </m:dPr>
                              <m:e>
                                <m:r>
                                  <m:rPr>
                                    <m:sty m:val="p"/>
                                  </m:rPr>
                                  <a:rPr lang="en-US" altLang="ja-JP" i="1">
                                    <a:latin typeface="Cambria Math"/>
                                  </a:rPr>
                                  <m:t>i</m:t>
                                </m:r>
                              </m:e>
                            </m:d>
                          </m:e>
                        </m:d>
                      </m:e>
                    </m:nary>
                  </m:oMath>
                </a14:m>
                <a:endParaRPr kumimoji="1" lang="en-US" altLang="ja-JP" dirty="0" smtClean="0"/>
              </a:p>
              <a:p>
                <a:pPr marL="0" indent="0">
                  <a:buNone/>
                </a:pPr>
                <a:endParaRPr lang="en-US" altLang="ja-JP" dirty="0"/>
              </a:p>
              <a:p>
                <a:pPr marL="0" indent="0">
                  <a:buNone/>
                </a:pPr>
                <a:r>
                  <a:rPr kumimoji="1" lang="ja-JP" altLang="en-US" dirty="0" smtClean="0"/>
                  <a:t>前ページのデータをもとに初期故障率を予測する</a:t>
                </a:r>
                <a:endParaRPr kumimoji="1" lang="en-US" altLang="ja-JP" dirty="0" smtClean="0"/>
              </a:p>
              <a:p>
                <a:pPr marL="0" indent="0">
                  <a:buNone/>
                </a:pPr>
                <a:endParaRPr lang="en-US" altLang="ja-JP" dirty="0"/>
              </a:p>
              <a:p>
                <a:pPr marL="0" indent="0">
                  <a:buNone/>
                </a:pPr>
                <a:r>
                  <a:rPr kumimoji="1" lang="ja-JP" altLang="en-US" dirty="0" smtClean="0"/>
                  <a:t>初期故障率＝</a:t>
                </a:r>
                <a:r>
                  <a:rPr kumimoji="1" lang="en-US" altLang="ja-JP" dirty="0" smtClean="0"/>
                  <a:t>0.03/13.5</a:t>
                </a:r>
                <a:r>
                  <a:rPr kumimoji="1" lang="ja-JP" altLang="en-US" dirty="0" smtClean="0"/>
                  <a:t>＝</a:t>
                </a:r>
                <a:r>
                  <a:rPr kumimoji="1" lang="en-US" altLang="ja-JP" dirty="0" smtClean="0"/>
                  <a:t>0.002</a:t>
                </a:r>
              </a:p>
              <a:p>
                <a:pPr marL="0" indent="0">
                  <a:buNone/>
                </a:pPr>
                <a:endParaRPr lang="en-US" altLang="ja-JP" dirty="0"/>
              </a:p>
              <a:p>
                <a:pPr marL="0" indent="0">
                  <a:buNone/>
                </a:pPr>
                <a:r>
                  <a:rPr kumimoji="1" lang="ja-JP" altLang="en-US" dirty="0" smtClean="0">
                    <a:solidFill>
                      <a:srgbClr val="FF0000"/>
                    </a:solidFill>
                  </a:rPr>
                  <a:t>テストの結果を用いて、稼働時の信頼性を予測する方法</a:t>
                </a:r>
                <a:endParaRPr kumimoji="1" lang="ja-JP" altLang="en-US" dirty="0">
                  <a:solidFill>
                    <a:srgbClr val="FF0000"/>
                  </a:solidFill>
                </a:endParaRPr>
              </a:p>
            </p:txBody>
          </p:sp>
        </mc:Choice>
        <mc:Fallback>
          <p:sp>
            <p:nvSpPr>
              <p:cNvPr id="3" name="コンテンツ プレースホルダー 2"/>
              <p:cNvSpPr>
                <a:spLocks noGrp="1" noRot="1" noChangeAspect="1" noMove="1" noResize="1" noEditPoints="1" noAdjustHandles="1" noChangeArrowheads="1" noChangeShapeType="1" noTextEdit="1"/>
              </p:cNvSpPr>
              <p:nvPr>
                <p:ph idx="1"/>
              </p:nvPr>
            </p:nvSpPr>
            <p:spPr>
              <a:blipFill rotWithShape="1">
                <a:blip r:embed="rId2"/>
                <a:stretch>
                  <a:fillRect l="-6004" t="-6768" r="-492"/>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50660688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信頼性</a:t>
            </a:r>
            <a:r>
              <a:rPr lang="ja-JP" altLang="en-US" dirty="0"/>
              <a:t>測定のまとめ</a:t>
            </a:r>
            <a:endParaRPr kumimoji="1" lang="ja-JP" altLang="en-US" dirty="0"/>
          </a:p>
        </p:txBody>
      </p:sp>
      <p:sp>
        <p:nvSpPr>
          <p:cNvPr id="3" name="コンテンツ プレースホルダー 2"/>
          <p:cNvSpPr>
            <a:spLocks noGrp="1"/>
          </p:cNvSpPr>
          <p:nvPr>
            <p:ph idx="1"/>
          </p:nvPr>
        </p:nvSpPr>
        <p:spPr/>
        <p:txBody>
          <a:bodyPr/>
          <a:lstStyle/>
          <a:p>
            <a:pPr marL="0" indent="0">
              <a:buNone/>
            </a:pPr>
            <a:r>
              <a:rPr kumimoji="1" lang="ja-JP" altLang="en-US" dirty="0" smtClean="0"/>
              <a:t>欠陥からシステムの信頼性を予測することは、</a:t>
            </a:r>
            <a:endParaRPr kumimoji="1" lang="en-US" altLang="ja-JP" dirty="0" smtClean="0"/>
          </a:p>
          <a:p>
            <a:pPr marL="0" indent="0">
              <a:buNone/>
            </a:pPr>
            <a:r>
              <a:rPr lang="ja-JP" altLang="en-US" dirty="0" smtClean="0"/>
              <a:t>手ごわく、難しい作業であるかもしれない</a:t>
            </a:r>
            <a:endParaRPr lang="en-US" altLang="ja-JP" dirty="0" smtClean="0"/>
          </a:p>
          <a:p>
            <a:pPr marL="0" indent="0">
              <a:buNone/>
            </a:pPr>
            <a:endParaRPr kumimoji="1" lang="en-US" altLang="ja-JP" dirty="0"/>
          </a:p>
          <a:p>
            <a:pPr marL="0" indent="0">
              <a:buNone/>
            </a:pPr>
            <a:r>
              <a:rPr lang="ja-JP" altLang="en-US" dirty="0" smtClean="0"/>
              <a:t>操作プロファイルテストは最も確実で信頼性の高い方法である</a:t>
            </a:r>
            <a:endParaRPr kumimoji="1" lang="ja-JP" altLang="en-US" dirty="0"/>
          </a:p>
        </p:txBody>
      </p:sp>
    </p:spTree>
    <p:extLst>
      <p:ext uri="{BB962C8B-B14F-4D97-AF65-F5344CB8AC3E}">
        <p14:creationId xmlns:p14="http://schemas.microsoft.com/office/powerpoint/2010/main" val="204119576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いつ出荷すればいいのか？</a:t>
            </a:r>
            <a:endParaRPr kumimoji="1" lang="ja-JP" altLang="en-US" dirty="0"/>
          </a:p>
        </p:txBody>
      </p:sp>
      <p:sp>
        <p:nvSpPr>
          <p:cNvPr id="3" name="コンテンツ プレースホルダー 2"/>
          <p:cNvSpPr>
            <a:spLocks noGrp="1"/>
          </p:cNvSpPr>
          <p:nvPr>
            <p:ph idx="1"/>
          </p:nvPr>
        </p:nvSpPr>
        <p:spPr/>
        <p:txBody>
          <a:bodyPr>
            <a:normAutofit fontScale="92500" lnSpcReduction="10000"/>
          </a:bodyPr>
          <a:lstStyle/>
          <a:p>
            <a:pPr marL="0" indent="0" algn="just">
              <a:buNone/>
            </a:pPr>
            <a:r>
              <a:rPr kumimoji="1" lang="ja-JP" altLang="en-US" dirty="0" smtClean="0"/>
              <a:t>ソフトウェアの信頼度はテスト時間をかければ</a:t>
            </a:r>
            <a:endParaRPr kumimoji="1" lang="en-US" altLang="ja-JP" dirty="0" smtClean="0"/>
          </a:p>
          <a:p>
            <a:pPr marL="0" indent="0" algn="just">
              <a:buNone/>
            </a:pPr>
            <a:r>
              <a:rPr lang="ja-JP" altLang="en-US" dirty="0"/>
              <a:t>時間の関数と</a:t>
            </a:r>
            <a:r>
              <a:rPr lang="ja-JP" altLang="en-US" dirty="0" smtClean="0"/>
              <a:t>して増加する</a:t>
            </a:r>
            <a:endParaRPr lang="en-US" altLang="ja-JP" dirty="0" smtClean="0"/>
          </a:p>
          <a:p>
            <a:pPr marL="0" indent="0" algn="just">
              <a:buNone/>
            </a:pPr>
            <a:endParaRPr lang="en-US" altLang="ja-JP" dirty="0"/>
          </a:p>
          <a:p>
            <a:pPr marL="0" indent="0" algn="just">
              <a:buNone/>
            </a:pPr>
            <a:r>
              <a:rPr lang="ja-JP" altLang="en-US" dirty="0" smtClean="0"/>
              <a:t>一般的に、出荷するかどうかの基準は、品質が</a:t>
            </a:r>
            <a:endParaRPr lang="en-US" altLang="ja-JP" dirty="0" smtClean="0"/>
          </a:p>
          <a:p>
            <a:pPr marL="0" indent="0" algn="just">
              <a:buNone/>
            </a:pPr>
            <a:r>
              <a:rPr lang="ja-JP" altLang="en-US" dirty="0" smtClean="0">
                <a:solidFill>
                  <a:srgbClr val="FF0000"/>
                </a:solidFill>
              </a:rPr>
              <a:t>事前に決められた特定のレベル</a:t>
            </a:r>
            <a:r>
              <a:rPr lang="ja-JP" altLang="en-US" dirty="0" smtClean="0"/>
              <a:t>を超えなければいけないということである</a:t>
            </a:r>
            <a:endParaRPr lang="en-US" altLang="ja-JP" dirty="0" smtClean="0"/>
          </a:p>
          <a:p>
            <a:pPr marL="0" indent="0" algn="just">
              <a:buNone/>
            </a:pPr>
            <a:endParaRPr lang="en-US" altLang="ja-JP" dirty="0"/>
          </a:p>
          <a:p>
            <a:pPr marL="0" indent="0" algn="just">
              <a:buNone/>
            </a:pPr>
            <a:r>
              <a:rPr lang="ja-JP" altLang="en-US" dirty="0" smtClean="0"/>
              <a:t>この基準は、公開済みの不具合報告数、受け入れテストの完了、発見済みの欠陥数、予測される残存欠陥数（欠陥密度）などによって測定される</a:t>
            </a:r>
            <a:endParaRPr lang="en-US" altLang="ja-JP" dirty="0" smtClean="0"/>
          </a:p>
        </p:txBody>
      </p:sp>
    </p:spTree>
    <p:extLst>
      <p:ext uri="{BB962C8B-B14F-4D97-AF65-F5344CB8AC3E}">
        <p14:creationId xmlns:p14="http://schemas.microsoft.com/office/powerpoint/2010/main" val="408761183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いつ出荷すればいいのか？（２）</a:t>
            </a:r>
            <a:endParaRPr kumimoji="1" lang="ja-JP" altLang="en-US" dirty="0"/>
          </a:p>
        </p:txBody>
      </p:sp>
      <p:sp>
        <p:nvSpPr>
          <p:cNvPr id="3" name="コンテンツ プレースホルダー 2"/>
          <p:cNvSpPr>
            <a:spLocks noGrp="1"/>
          </p:cNvSpPr>
          <p:nvPr>
            <p:ph idx="1"/>
          </p:nvPr>
        </p:nvSpPr>
        <p:spPr/>
        <p:txBody>
          <a:bodyPr>
            <a:normAutofit fontScale="92500" lnSpcReduction="10000"/>
          </a:bodyPr>
          <a:lstStyle/>
          <a:p>
            <a:pPr marL="0" indent="0">
              <a:buNone/>
            </a:pPr>
            <a:r>
              <a:rPr kumimoji="1" lang="ja-JP" altLang="en-US" dirty="0" smtClean="0"/>
              <a:t>「出荷しない際のコストが</a:t>
            </a:r>
            <a:endParaRPr kumimoji="1" lang="en-US" altLang="ja-JP" dirty="0" smtClean="0"/>
          </a:p>
          <a:p>
            <a:pPr marL="0" indent="0">
              <a:buNone/>
            </a:pPr>
            <a:r>
              <a:rPr lang="en-US" altLang="ja-JP" dirty="0"/>
              <a:t>	</a:t>
            </a:r>
            <a:r>
              <a:rPr kumimoji="1" lang="ja-JP" altLang="en-US" dirty="0" smtClean="0"/>
              <a:t>出荷後のコストを超える時」</a:t>
            </a:r>
            <a:endParaRPr kumimoji="1" lang="en-US" altLang="ja-JP" dirty="0" smtClean="0"/>
          </a:p>
          <a:p>
            <a:pPr marL="0" indent="0">
              <a:buNone/>
            </a:pPr>
            <a:endParaRPr lang="en-US" altLang="ja-JP" dirty="0"/>
          </a:p>
          <a:p>
            <a:pPr marL="0" indent="0">
              <a:buNone/>
            </a:pPr>
            <a:r>
              <a:rPr kumimoji="1" lang="ja-JP" altLang="en-US" dirty="0" smtClean="0"/>
              <a:t>つまり</a:t>
            </a:r>
            <a:endParaRPr kumimoji="1" lang="en-US" altLang="ja-JP" dirty="0" smtClean="0"/>
          </a:p>
          <a:p>
            <a:pPr marL="0" indent="0">
              <a:buNone/>
            </a:pPr>
            <a:r>
              <a:rPr lang="ja-JP" altLang="en-US" dirty="0"/>
              <a:t>テスト</a:t>
            </a:r>
            <a:r>
              <a:rPr lang="ja-JP" altLang="en-US" dirty="0" smtClean="0"/>
              <a:t>を続けるコスト＞</a:t>
            </a:r>
            <a:endParaRPr lang="en-US" altLang="ja-JP" dirty="0" smtClean="0"/>
          </a:p>
          <a:p>
            <a:pPr marL="0" indent="0">
              <a:buNone/>
            </a:pPr>
            <a:r>
              <a:rPr lang="en-US" altLang="ja-JP" dirty="0"/>
              <a:t>	</a:t>
            </a:r>
            <a:r>
              <a:rPr lang="ja-JP" altLang="en-US" dirty="0" smtClean="0"/>
              <a:t>出荷後の修正にかかるコスト</a:t>
            </a:r>
            <a:endParaRPr lang="en-US" altLang="ja-JP" dirty="0" smtClean="0"/>
          </a:p>
          <a:p>
            <a:pPr marL="0" indent="0">
              <a:buNone/>
            </a:pPr>
            <a:endParaRPr kumimoji="1" lang="en-US" altLang="ja-JP" dirty="0" smtClean="0"/>
          </a:p>
          <a:p>
            <a:pPr marL="0" indent="0">
              <a:buNone/>
            </a:pPr>
            <a:r>
              <a:rPr kumimoji="1" lang="ja-JP" altLang="en-US" dirty="0" smtClean="0"/>
              <a:t>ただし</a:t>
            </a:r>
            <a:endParaRPr kumimoji="1" lang="en-US" altLang="ja-JP" dirty="0" smtClean="0"/>
          </a:p>
          <a:p>
            <a:pPr marL="0" indent="0">
              <a:buNone/>
            </a:pPr>
            <a:r>
              <a:rPr lang="ja-JP" altLang="en-US" dirty="0"/>
              <a:t>製品投入</a:t>
            </a:r>
            <a:r>
              <a:rPr lang="ja-JP" altLang="en-US" dirty="0" smtClean="0"/>
              <a:t>の好機見逃し等、複数の要素が関わる</a:t>
            </a:r>
            <a:endParaRPr kumimoji="1" lang="ja-JP" altLang="en-US" dirty="0"/>
          </a:p>
        </p:txBody>
      </p:sp>
    </p:spTree>
    <p:extLst>
      <p:ext uri="{BB962C8B-B14F-4D97-AF65-F5344CB8AC3E}">
        <p14:creationId xmlns:p14="http://schemas.microsoft.com/office/powerpoint/2010/main" val="71084130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まとめ</a:t>
            </a:r>
            <a:endParaRPr kumimoji="1" lang="ja-JP" altLang="en-US" dirty="0"/>
          </a:p>
        </p:txBody>
      </p:sp>
      <p:sp>
        <p:nvSpPr>
          <p:cNvPr id="3" name="コンテンツ プレースホルダー 2"/>
          <p:cNvSpPr>
            <a:spLocks noGrp="1"/>
          </p:cNvSpPr>
          <p:nvPr>
            <p:ph idx="1"/>
          </p:nvPr>
        </p:nvSpPr>
        <p:spPr/>
        <p:txBody>
          <a:bodyPr>
            <a:normAutofit/>
          </a:bodyPr>
          <a:lstStyle/>
          <a:p>
            <a:r>
              <a:rPr kumimoji="1" lang="ja-JP" altLang="en-US" dirty="0" smtClean="0"/>
              <a:t>信頼性の定義</a:t>
            </a:r>
            <a:endParaRPr kumimoji="1" lang="en-US" altLang="ja-JP" dirty="0" smtClean="0"/>
          </a:p>
          <a:p>
            <a:r>
              <a:rPr lang="ja-JP" altLang="en-US" dirty="0" smtClean="0"/>
              <a:t>故障</a:t>
            </a:r>
            <a:r>
              <a:rPr lang="ja-JP" altLang="en-US" dirty="0"/>
              <a:t>の致命度</a:t>
            </a:r>
            <a:r>
              <a:rPr lang="ja-JP" altLang="en-US" dirty="0" smtClean="0"/>
              <a:t>分類</a:t>
            </a:r>
            <a:endParaRPr kumimoji="1" lang="en-US" altLang="ja-JP" dirty="0" smtClean="0"/>
          </a:p>
          <a:p>
            <a:r>
              <a:rPr lang="ja-JP" altLang="en-US" dirty="0" smtClean="0"/>
              <a:t>信頼性</a:t>
            </a:r>
            <a:r>
              <a:rPr lang="ja-JP" altLang="en-US" dirty="0"/>
              <a:t>理論</a:t>
            </a:r>
            <a:endParaRPr kumimoji="1" lang="en-US" altLang="ja-JP" dirty="0" smtClean="0"/>
          </a:p>
          <a:p>
            <a:r>
              <a:rPr lang="ja-JP" altLang="en-US" dirty="0" smtClean="0"/>
              <a:t>信頼性モデル</a:t>
            </a:r>
            <a:endParaRPr lang="en-US" altLang="ja-JP" dirty="0" smtClean="0"/>
          </a:p>
          <a:p>
            <a:r>
              <a:rPr kumimoji="1" lang="ja-JP" altLang="en-US" dirty="0" smtClean="0"/>
              <a:t>信頼度（</a:t>
            </a:r>
            <a:r>
              <a:rPr lang="ja-JP" altLang="en-US" dirty="0" smtClean="0"/>
              <a:t>故障率）</a:t>
            </a:r>
            <a:r>
              <a:rPr kumimoji="1" lang="ja-JP" altLang="en-US" dirty="0" smtClean="0"/>
              <a:t>の</a:t>
            </a:r>
            <a:r>
              <a:rPr kumimoji="1" lang="ja-JP" altLang="en-US" dirty="0"/>
              <a:t>予測</a:t>
            </a:r>
            <a:r>
              <a:rPr kumimoji="1" lang="ja-JP" altLang="en-US" dirty="0" smtClean="0"/>
              <a:t>方法</a:t>
            </a:r>
            <a:endParaRPr kumimoji="1" lang="en-US" altLang="ja-JP" dirty="0" smtClean="0"/>
          </a:p>
          <a:p>
            <a:endParaRPr lang="en-US" altLang="ja-JP" dirty="0"/>
          </a:p>
          <a:p>
            <a:pPr marL="0" indent="0">
              <a:buNone/>
            </a:pPr>
            <a:r>
              <a:rPr lang="ja-JP" altLang="en-US" dirty="0" smtClean="0"/>
              <a:t>信頼度＝１－故障率</a:t>
            </a:r>
            <a:endParaRPr lang="en-US" altLang="ja-JP" dirty="0" smtClean="0"/>
          </a:p>
        </p:txBody>
      </p:sp>
    </p:spTree>
    <p:extLst>
      <p:ext uri="{BB962C8B-B14F-4D97-AF65-F5344CB8AC3E}">
        <p14:creationId xmlns:p14="http://schemas.microsoft.com/office/powerpoint/2010/main" val="31301801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プッシュピン">
  <a:themeElements>
    <a:clrScheme name="プッシュピン">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プッシュピン">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プッシュピン">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30486</TotalTime>
  <Words>1200</Words>
  <Application>Microsoft Office PowerPoint</Application>
  <PresentationFormat>画面に合わせる (4:3)</PresentationFormat>
  <Paragraphs>281</Paragraphs>
  <Slides>31</Slides>
  <Notes>0</Notes>
  <HiddenSlides>0</HiddenSlides>
  <MMClips>0</MMClips>
  <ScaleCrop>false</ScaleCrop>
  <HeadingPairs>
    <vt:vector size="4" baseType="variant">
      <vt:variant>
        <vt:lpstr>テーマ</vt:lpstr>
      </vt:variant>
      <vt:variant>
        <vt:i4>1</vt:i4>
      </vt:variant>
      <vt:variant>
        <vt:lpstr>スライド タイトル</vt:lpstr>
      </vt:variant>
      <vt:variant>
        <vt:i4>31</vt:i4>
      </vt:variant>
    </vt:vector>
  </HeadingPairs>
  <TitlesOfParts>
    <vt:vector size="32" baseType="lpstr">
      <vt:lpstr>プッシュピン</vt:lpstr>
      <vt:lpstr>ソフトウェアメトリクスの基礎.７</vt:lpstr>
      <vt:lpstr>第8章</vt:lpstr>
      <vt:lpstr>信頼性とは</vt:lpstr>
      <vt:lpstr>信頼性の定義</vt:lpstr>
      <vt:lpstr>故障</vt:lpstr>
      <vt:lpstr>平均故障間隔</vt:lpstr>
      <vt:lpstr>故障の致命度分類</vt:lpstr>
      <vt:lpstr>故障強度</vt:lpstr>
      <vt:lpstr>信頼性のコスト</vt:lpstr>
      <vt:lpstr>信頼性とコストの対応関係</vt:lpstr>
      <vt:lpstr>ソフトウェア信頼性理論</vt:lpstr>
      <vt:lpstr>一様分布</vt:lpstr>
      <vt:lpstr>ランダム分布</vt:lpstr>
      <vt:lpstr>F(t)：時刻ｔまでの故障確率</vt:lpstr>
      <vt:lpstr>R(t):信頼度関数</vt:lpstr>
      <vt:lpstr>平均故障時間</vt:lpstr>
      <vt:lpstr>信頼性モデル</vt:lpstr>
      <vt:lpstr>モデルの種類</vt:lpstr>
      <vt:lpstr>故障発生率</vt:lpstr>
      <vt:lpstr>過去データを使用した 故障発生率の予測</vt:lpstr>
      <vt:lpstr>MTTFに関する経験則</vt:lpstr>
      <vt:lpstr>ムッサのアルゴリズム</vt:lpstr>
      <vt:lpstr>ムッサのアルゴリズム</vt:lpstr>
      <vt:lpstr>操作テスト</vt:lpstr>
      <vt:lpstr>操作プロファイル</vt:lpstr>
      <vt:lpstr>故障率データ</vt:lpstr>
      <vt:lpstr>初期故障率を予測する</vt:lpstr>
      <vt:lpstr>信頼性測定のまとめ</vt:lpstr>
      <vt:lpstr>いつ出荷すればいいのか？</vt:lpstr>
      <vt:lpstr>いつ出荷すればいいのか？（２）</vt:lpstr>
      <vt:lpstr>まとめ</vt:lpstr>
    </vt:vector>
  </TitlesOfParts>
  <Company>和歌山大学</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ソフトウェアメトリクスの基礎</dc:title>
  <dc:creator>システム情報学センター</dc:creator>
  <cp:lastModifiedBy>Share4</cp:lastModifiedBy>
  <cp:revision>177</cp:revision>
  <dcterms:created xsi:type="dcterms:W3CDTF">2012-10-18T12:09:36Z</dcterms:created>
  <dcterms:modified xsi:type="dcterms:W3CDTF">2012-12-06T21:01:09Z</dcterms:modified>
</cp:coreProperties>
</file>