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3"/>
  </p:notesMasterIdLst>
  <p:sldIdLst>
    <p:sldId id="256" r:id="rId2"/>
    <p:sldId id="257" r:id="rId3"/>
    <p:sldId id="258" r:id="rId4"/>
    <p:sldId id="259" r:id="rId5"/>
    <p:sldId id="261" r:id="rId6"/>
    <p:sldId id="260" r:id="rId7"/>
    <p:sldId id="263" r:id="rId8"/>
    <p:sldId id="264" r:id="rId9"/>
    <p:sldId id="265" r:id="rId10"/>
    <p:sldId id="266" r:id="rId11"/>
    <p:sldId id="262"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164" y="-2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A7A36-2E42-4FBC-A78D-791E25FB811D}" type="datetimeFigureOut">
              <a:rPr kumimoji="1" lang="ja-JP" altLang="en-US" smtClean="0"/>
              <a:t>2015/10/12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88A270-91E4-401B-BEC6-EA2182F5816E}" type="slidenum">
              <a:rPr kumimoji="1" lang="ja-JP" altLang="en-US" smtClean="0"/>
              <a:t>‹#›</a:t>
            </a:fld>
            <a:endParaRPr kumimoji="1" lang="ja-JP" altLang="en-US"/>
          </a:p>
        </p:txBody>
      </p:sp>
    </p:spTree>
    <p:extLst>
      <p:ext uri="{BB962C8B-B14F-4D97-AF65-F5344CB8AC3E}">
        <p14:creationId xmlns:p14="http://schemas.microsoft.com/office/powerpoint/2010/main" val="40800438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641B3912-8CB0-4314-9514-85F4AF4773D0}" type="datetime1">
              <a:rPr kumimoji="1" lang="ja-JP" altLang="en-US" smtClean="0"/>
              <a:t>2015/10/12</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30737DE-6B6E-4B66-95D2-21CF2BBC3054}" type="datetime1">
              <a:rPr kumimoji="1" lang="ja-JP" altLang="en-US" smtClean="0"/>
              <a:t>2015/10/12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9C7518F-F9B6-4759-BB81-6A382C87B443}" type="datetime1">
              <a:rPr kumimoji="1" lang="ja-JP" altLang="en-US" smtClean="0"/>
              <a:t>2015/10/12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6715C29-35C1-468A-AAAD-5BD71BC0AED0}" type="datetime1">
              <a:rPr kumimoji="1" lang="ja-JP" altLang="en-US" smtClean="0"/>
              <a:t>2015/10/12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80C67B6-9D75-4625-8840-66146158DE69}" type="datetime1">
              <a:rPr kumimoji="1" lang="ja-JP" altLang="en-US" smtClean="0"/>
              <a:t>2015/10/12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01C58D1-12C2-4316-8628-288D1FB63D27}" type="datetime1">
              <a:rPr kumimoji="1" lang="ja-JP" altLang="en-US" smtClean="0"/>
              <a:t>2015/10/12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1C6736A-63F1-4E09-9FE6-12633EBCE109}" type="datetime1">
              <a:rPr kumimoji="1" lang="ja-JP" altLang="en-US" smtClean="0"/>
              <a:t>2015/10/12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83C4520-BAD2-4968-B573-3342DCB0A6A1}" type="datetime1">
              <a:rPr kumimoji="1" lang="ja-JP" altLang="en-US" smtClean="0"/>
              <a:t>2015/10/12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7343C61-FC90-4D44-803F-A9C58FD0696B}" type="datetime1">
              <a:rPr kumimoji="1" lang="ja-JP" altLang="en-US" smtClean="0"/>
              <a:t>2015/10/12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CE3E6A8-C2C4-4AA9-913A-8FC3F6B25BC6}" type="datetime1">
              <a:rPr kumimoji="1" lang="ja-JP" altLang="en-US" smtClean="0"/>
              <a:t>2015/10/12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4F079-DB45-4BF0-A718-4FB6BF20E58B}" type="datetime1">
              <a:rPr kumimoji="1" lang="ja-JP" altLang="en-US" smtClean="0"/>
              <a:t>2015/10/12</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39403F-96C9-4F10-8EF5-1DAB5920C085}"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749866" y="4905164"/>
            <a:ext cx="7782574" cy="1044116"/>
          </a:xfrm>
          <a:prstGeom prst="rect">
            <a:avLst/>
          </a:prstGeom>
          <a:solidFill>
            <a:schemeClr val="bg1">
              <a:lumMod val="9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1200150" lvl="2" indent="-285750">
              <a:buFont typeface="Arial" panose="020B0604020202020204" pitchFamily="34" charset="0"/>
              <a:buChar char="•"/>
            </a:pPr>
            <a:endParaRPr kumimoji="1" lang="en-US" altLang="ja-JP" sz="1400" dirty="0" smtClean="0">
              <a:solidFill>
                <a:schemeClr val="tx1"/>
              </a:solidFill>
            </a:endParaRPr>
          </a:p>
          <a:p>
            <a:pPr marL="285750" indent="-285750">
              <a:buFont typeface="Arial" panose="020B0604020202020204" pitchFamily="34" charset="0"/>
              <a:buChar char="•"/>
            </a:pPr>
            <a:r>
              <a:rPr lang="ja-JP" altLang="en-US" sz="2200">
                <a:solidFill>
                  <a:schemeClr val="tx1"/>
                </a:solidFill>
              </a:rPr>
              <a:t>メソッド名とクラス名の名前付け問題を解決するための方法</a:t>
            </a:r>
            <a:r>
              <a:rPr lang="ja-JP" altLang="en-US" sz="2200">
                <a:solidFill>
                  <a:schemeClr val="tx1"/>
                </a:solidFill>
              </a:rPr>
              <a:t>を</a:t>
            </a:r>
            <a:r>
              <a:rPr lang="ja-JP" altLang="en-US" sz="2200" smtClean="0">
                <a:solidFill>
                  <a:schemeClr val="tx1"/>
                </a:solidFill>
              </a:rPr>
              <a:t>提案</a:t>
            </a:r>
            <a:endParaRPr lang="ja-JP" altLang="en-US" sz="2200">
              <a:solidFill>
                <a:schemeClr val="tx1"/>
              </a:solidFill>
            </a:endParaRPr>
          </a:p>
        </p:txBody>
      </p:sp>
      <p:sp>
        <p:nvSpPr>
          <p:cNvPr id="10" name="角丸四角形 9"/>
          <p:cNvSpPr/>
          <p:nvPr/>
        </p:nvSpPr>
        <p:spPr>
          <a:xfrm>
            <a:off x="395536" y="4653136"/>
            <a:ext cx="936104" cy="504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bg1"/>
                </a:solidFill>
                <a:latin typeface="+mj-ea"/>
                <a:ea typeface="+mj-ea"/>
              </a:rPr>
              <a:t>概要</a:t>
            </a:r>
            <a:endParaRPr kumimoji="1" lang="ja-JP" altLang="en-US" sz="2000" b="1" dirty="0">
              <a:solidFill>
                <a:schemeClr val="bg1"/>
              </a:solidFill>
              <a:latin typeface="+mj-ea"/>
              <a:ea typeface="+mj-ea"/>
            </a:endParaRPr>
          </a:p>
        </p:txBody>
      </p:sp>
      <p:sp>
        <p:nvSpPr>
          <p:cNvPr id="12" name="テキスト ボックス 11"/>
          <p:cNvSpPr txBox="1"/>
          <p:nvPr/>
        </p:nvSpPr>
        <p:spPr>
          <a:xfrm>
            <a:off x="6336704" y="6237312"/>
            <a:ext cx="2699792" cy="369332"/>
          </a:xfrm>
          <a:prstGeom prst="rect">
            <a:avLst/>
          </a:prstGeom>
          <a:noFill/>
        </p:spPr>
        <p:txBody>
          <a:bodyPr wrap="square" rtlCol="0">
            <a:spAutoFit/>
          </a:bodyPr>
          <a:lstStyle/>
          <a:p>
            <a:pPr algn="r"/>
            <a:r>
              <a:rPr lang="en-US" altLang="ja-JP" b="1" smtClean="0">
                <a:solidFill>
                  <a:prstClr val="white"/>
                </a:solidFill>
                <a:latin typeface="Arial"/>
                <a:ea typeface="メイリオ"/>
              </a:rPr>
              <a:t>FSE’15  </a:t>
            </a:r>
            <a:r>
              <a:rPr lang="en-US" altLang="ja-JP" b="1" smtClean="0">
                <a:solidFill>
                  <a:prstClr val="white"/>
                </a:solidFill>
                <a:latin typeface="Arial"/>
                <a:ea typeface="メイリオ"/>
              </a:rPr>
              <a:t>pp.38--49</a:t>
            </a:r>
            <a:endParaRPr lang="ja-JP" altLang="en-US" b="1" dirty="0">
              <a:solidFill>
                <a:prstClr val="white"/>
              </a:solidFill>
              <a:latin typeface="Arial"/>
              <a:ea typeface="メイリオ"/>
            </a:endParaRPr>
          </a:p>
        </p:txBody>
      </p:sp>
      <p:sp>
        <p:nvSpPr>
          <p:cNvPr id="6" name="角丸四角形 5"/>
          <p:cNvSpPr/>
          <p:nvPr/>
        </p:nvSpPr>
        <p:spPr>
          <a:xfrm>
            <a:off x="251520" y="1188000"/>
            <a:ext cx="2664296" cy="504056"/>
          </a:xfrm>
          <a:prstGeom prst="roundRect">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nchorCtr="0"/>
          <a:lstStyle/>
          <a:p>
            <a:pPr algn="ctr"/>
            <a:r>
              <a:rPr lang="en-US" altLang="ja-JP" b="1" smtClean="0">
                <a:solidFill>
                  <a:schemeClr val="tx1"/>
                </a:solidFill>
                <a:latin typeface="+mj-ea"/>
                <a:ea typeface="+mj-ea"/>
              </a:rPr>
              <a:t>Software Quality</a:t>
            </a:r>
            <a:endParaRPr kumimoji="1" lang="ja-JP" altLang="en-US" b="1" dirty="0">
              <a:solidFill>
                <a:schemeClr val="tx1"/>
              </a:solidFill>
              <a:latin typeface="+mj-ea"/>
              <a:ea typeface="+mj-ea"/>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65" t="39626" r="8832" b="30187"/>
          <a:stretch/>
        </p:blipFill>
        <p:spPr bwMode="auto">
          <a:xfrm>
            <a:off x="323528" y="2649734"/>
            <a:ext cx="8496944" cy="1859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708" t="21656" r="28363" b="72297"/>
          <a:stretch/>
        </p:blipFill>
        <p:spPr bwMode="auto">
          <a:xfrm>
            <a:off x="611560" y="1811457"/>
            <a:ext cx="7939774" cy="681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6726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p:txBody>
          <a:bodyPr/>
          <a:lstStyle/>
          <a:p>
            <a:r>
              <a:rPr lang="ja-JP" altLang="en-US" smtClean="0"/>
              <a:t>開発者は変数やメソッドなどに名前つける</a:t>
            </a:r>
            <a:endParaRPr lang="en-US" altLang="ja-JP" smtClean="0"/>
          </a:p>
          <a:p>
            <a:pPr lvl="1"/>
            <a:endParaRPr lang="en-US" altLang="ja-JP"/>
          </a:p>
          <a:p>
            <a:r>
              <a:rPr lang="ja-JP" altLang="en-US" smtClean="0"/>
              <a:t>わかりにくい名前をつけると保守しにくくなる</a:t>
            </a:r>
            <a:endParaRPr lang="en-US" altLang="ja-JP" smtClean="0"/>
          </a:p>
          <a:p>
            <a:pPr lvl="1"/>
            <a:endParaRPr lang="en-US" altLang="ja-JP"/>
          </a:p>
          <a:p>
            <a:r>
              <a:rPr lang="ja-JP" altLang="en-US" smtClean="0"/>
              <a:t>よい名前をつけるのは難しい問題である</a:t>
            </a:r>
            <a:endParaRPr lang="en-US" altLang="ja-JP" smtClean="0"/>
          </a:p>
          <a:p>
            <a:pPr lvl="1"/>
            <a:r>
              <a:rPr lang="ja-JP" altLang="en-US" smtClean="0"/>
              <a:t>ローカルな文脈を超えて機能を記述する必要がある</a:t>
            </a:r>
            <a:endParaRPr lang="en-US" altLang="ja-JP"/>
          </a:p>
          <a:p>
            <a:pPr lvl="1"/>
            <a:endParaRPr lang="en-US" altLang="ja-JP" smtClean="0"/>
          </a:p>
          <a:p>
            <a:r>
              <a:rPr lang="ja-JP" altLang="en-US" smtClean="0"/>
              <a:t>クラス名とメソッド名は気を付ける必要あり</a:t>
            </a:r>
            <a:endParaRPr lang="en-US" altLang="ja-JP" smtClean="0"/>
          </a:p>
          <a:p>
            <a:pPr lvl="1"/>
            <a:r>
              <a:rPr lang="ja-JP" altLang="en-US" smtClean="0"/>
              <a:t>変更が難しいため（</a:t>
            </a:r>
            <a:r>
              <a:rPr lang="en-US" altLang="ja-JP" smtClean="0"/>
              <a:t>API</a:t>
            </a:r>
            <a:r>
              <a:rPr lang="ja-JP" altLang="en-US" smtClean="0"/>
              <a:t>として使ってたりするから）</a:t>
            </a:r>
            <a:endParaRPr lang="en-US" altLang="ja-JP"/>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1</a:t>
            </a:fld>
            <a:endParaRPr kumimoji="1" lang="ja-JP" altLang="en-US"/>
          </a:p>
        </p:txBody>
      </p:sp>
    </p:spTree>
    <p:extLst>
      <p:ext uri="{BB962C8B-B14F-4D97-AF65-F5344CB8AC3E}">
        <p14:creationId xmlns:p14="http://schemas.microsoft.com/office/powerpoint/2010/main" val="374191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目的とアプローチ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目的</a:t>
            </a:r>
            <a:endParaRPr kumimoji="1" lang="en-US" altLang="ja-JP" smtClean="0"/>
          </a:p>
          <a:p>
            <a:pPr lvl="1"/>
            <a:r>
              <a:rPr kumimoji="1" lang="ja-JP" altLang="en-US" smtClean="0"/>
              <a:t>説明を含み慣用的なメソッドおよびクラス名を</a:t>
            </a:r>
            <a:r>
              <a:rPr lang="ja-JP" altLang="en-US"/>
              <a:t>自動的に</a:t>
            </a:r>
            <a:r>
              <a:rPr kumimoji="1" lang="ja-JP" altLang="en-US" smtClean="0"/>
              <a:t>提案するツールを開発すること</a:t>
            </a:r>
            <a:endParaRPr kumimoji="1" lang="en-US" altLang="ja-JP" smtClean="0"/>
          </a:p>
          <a:p>
            <a:endParaRPr lang="en-US" altLang="ja-JP" smtClean="0"/>
          </a:p>
          <a:p>
            <a:r>
              <a:rPr lang="ja-JP" altLang="en-US"/>
              <a:t>アプローチ</a:t>
            </a:r>
            <a:endParaRPr lang="en-US" altLang="ja-JP"/>
          </a:p>
          <a:p>
            <a:pPr lvl="1"/>
            <a:r>
              <a:rPr kumimoji="1" lang="ja-JP" altLang="en-US" smtClean="0"/>
              <a:t>先行研究で変数の名前を決めれるやつを拡張する</a:t>
            </a:r>
            <a:endParaRPr kumimoji="1" lang="en-US" altLang="ja-JP" smtClean="0"/>
          </a:p>
          <a:p>
            <a:pPr lvl="2"/>
            <a:r>
              <a:rPr kumimoji="1" lang="ja-JP" altLang="en-US" smtClean="0"/>
              <a:t>変数名はローカルの情報のみで決まるから推薦しやすい</a:t>
            </a:r>
            <a:endParaRPr kumimoji="1" lang="en-US" altLang="ja-JP" smtClean="0"/>
          </a:p>
          <a:p>
            <a:pPr lvl="2"/>
            <a:r>
              <a:rPr lang="ja-JP" altLang="en-US" smtClean="0"/>
              <a:t>メソッド</a:t>
            </a:r>
            <a:r>
              <a:rPr lang="en-US" altLang="ja-JP" smtClean="0"/>
              <a:t>(</a:t>
            </a:r>
            <a:r>
              <a:rPr lang="ja-JP" altLang="en-US" smtClean="0"/>
              <a:t>クラス</a:t>
            </a:r>
            <a:r>
              <a:rPr lang="en-US" altLang="ja-JP" smtClean="0"/>
              <a:t>)</a:t>
            </a:r>
            <a:r>
              <a:rPr lang="ja-JP" altLang="en-US" smtClean="0"/>
              <a:t>名はそのメソッドで何をするか？がいる</a:t>
            </a:r>
            <a:endParaRPr kumimoji="1" lang="en-US" altLang="ja-JP" smtClean="0"/>
          </a:p>
          <a:p>
            <a:pPr lvl="1"/>
            <a:endParaRPr kumimoji="1" lang="en-US" altLang="ja-JP" smtClean="0"/>
          </a:p>
          <a:p>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2</a:t>
            </a:fld>
            <a:endParaRPr kumimoji="1" lang="ja-JP" altLang="en-US"/>
          </a:p>
        </p:txBody>
      </p:sp>
    </p:spTree>
    <p:extLst>
      <p:ext uri="{BB962C8B-B14F-4D97-AF65-F5344CB8AC3E}">
        <p14:creationId xmlns:p14="http://schemas.microsoft.com/office/powerpoint/2010/main" val="546520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自動命名のイメージ</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学習用のコードとテスト用のコードに分ける</a:t>
            </a:r>
            <a:endParaRPr kumimoji="1" lang="en-US" altLang="ja-JP" smtClean="0"/>
          </a:p>
          <a:p>
            <a:pPr lvl="1"/>
            <a:endParaRPr kumimoji="1" lang="en-US" altLang="ja-JP" smtClean="0"/>
          </a:p>
          <a:p>
            <a:r>
              <a:rPr kumimoji="1" lang="ja-JP" altLang="en-US" smtClean="0"/>
              <a:t>コードの内容をベクトル化する</a:t>
            </a:r>
            <a:endParaRPr kumimoji="1" lang="en-US" altLang="ja-JP" smtClean="0"/>
          </a:p>
          <a:p>
            <a:pPr lvl="1"/>
            <a:r>
              <a:rPr lang="en-US" altLang="ja-JP" smtClean="0"/>
              <a:t>v(‘king’) - v(‘man’) + v(‘woman’) = v(‘queen’)</a:t>
            </a:r>
          </a:p>
          <a:p>
            <a:pPr lvl="1"/>
            <a:endParaRPr lang="en-US" altLang="ja-JP"/>
          </a:p>
          <a:p>
            <a:r>
              <a:rPr kumimoji="1" lang="ja-JP" altLang="en-US" smtClean="0"/>
              <a:t>空間にベクトルをプロット</a:t>
            </a:r>
            <a:endParaRPr kumimoji="1" lang="en-US" altLang="ja-JP" smtClean="0"/>
          </a:p>
          <a:p>
            <a:pPr lvl="1"/>
            <a:endParaRPr lang="en-US" altLang="ja-JP"/>
          </a:p>
          <a:p>
            <a:r>
              <a:rPr kumimoji="1" lang="ja-JP" altLang="en-US" smtClean="0"/>
              <a:t>距離の近いベクトルと同じような名前をつける</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3</a:t>
            </a:fld>
            <a:endParaRPr kumimoji="1" lang="ja-JP" altLang="en-US"/>
          </a:p>
        </p:txBody>
      </p:sp>
    </p:spTree>
    <p:extLst>
      <p:ext uri="{BB962C8B-B14F-4D97-AF65-F5344CB8AC3E}">
        <p14:creationId xmlns:p14="http://schemas.microsoft.com/office/powerpoint/2010/main" val="11336693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造語の作成</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これまでの名前にないような情報をもつコードに対して，造語をさくせいできるようにする</a:t>
            </a:r>
            <a:endParaRPr kumimoji="1" lang="en-US" altLang="ja-JP" smtClean="0"/>
          </a:p>
          <a:p>
            <a:endParaRPr lang="en-US" altLang="ja-JP"/>
          </a:p>
          <a:p>
            <a:r>
              <a:rPr kumimoji="1" lang="ja-JP" altLang="en-US" smtClean="0"/>
              <a:t>メソッドやクラスの中で使われている変数名を使って命名する</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4</a:t>
            </a:fld>
            <a:endParaRPr kumimoji="1" lang="ja-JP" altLang="en-US"/>
          </a:p>
        </p:txBody>
      </p:sp>
    </p:spTree>
    <p:extLst>
      <p:ext uri="{BB962C8B-B14F-4D97-AF65-F5344CB8AC3E}">
        <p14:creationId xmlns:p14="http://schemas.microsoft.com/office/powerpoint/2010/main" val="805280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自動命名の例</a:t>
            </a:r>
            <a:endParaRPr kumimoji="1" lang="ja-JP" altLang="en-US"/>
          </a:p>
        </p:txBody>
      </p:sp>
      <p:sp>
        <p:nvSpPr>
          <p:cNvPr id="3" name="コンテンツ プレースホルダー 2"/>
          <p:cNvSpPr>
            <a:spLocks noGrp="1"/>
          </p:cNvSpPr>
          <p:nvPr>
            <p:ph idx="1"/>
          </p:nvPr>
        </p:nvSpPr>
        <p:spPr>
          <a:xfrm>
            <a:off x="1475656" y="1556792"/>
            <a:ext cx="6707088" cy="4824536"/>
          </a:xfrm>
        </p:spPr>
        <p:txBody>
          <a:bodyPr/>
          <a:lstStyle/>
          <a:p>
            <a:pPr algn="l"/>
            <a:endParaRPr kumimoji="1" lang="en-US" altLang="ja-JP" smtClean="0"/>
          </a:p>
          <a:p>
            <a:pPr algn="l"/>
            <a:endParaRPr lang="en-US" altLang="ja-JP"/>
          </a:p>
          <a:p>
            <a:pPr algn="l"/>
            <a:endParaRPr kumimoji="1" lang="en-US" altLang="ja-JP" smtClean="0"/>
          </a:p>
          <a:p>
            <a:pPr algn="l"/>
            <a:endParaRPr lang="en-US" altLang="ja-JP"/>
          </a:p>
          <a:p>
            <a:pPr algn="l"/>
            <a:endParaRPr kumimoji="1" lang="en-US" altLang="ja-JP" smtClean="0"/>
          </a:p>
          <a:p>
            <a:pPr algn="l"/>
            <a:endParaRPr lang="en-US" altLang="ja-JP"/>
          </a:p>
          <a:p>
            <a:pPr algn="l"/>
            <a:endParaRPr kumimoji="1" lang="en-US" altLang="ja-JP" smtClean="0"/>
          </a:p>
          <a:p>
            <a:pPr algn="l"/>
            <a:r>
              <a:rPr lang="ja-JP" altLang="en-US" smtClean="0"/>
              <a:t>開発者：</a:t>
            </a:r>
            <a:r>
              <a:rPr lang="en-US" altLang="ja-JP" smtClean="0"/>
              <a:t>CameraGroupStrategy</a:t>
            </a:r>
          </a:p>
          <a:p>
            <a:pPr algn="l"/>
            <a:r>
              <a:rPr lang="ja-JP" altLang="en-US" smtClean="0"/>
              <a:t>ツール：</a:t>
            </a:r>
            <a:r>
              <a:rPr lang="en-US" altLang="ja-JP" smtClean="0"/>
              <a:t>createDefaultShader  </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5</a:t>
            </a:fld>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426" t="37600" r="37395" b="20584"/>
          <a:stretch/>
        </p:blipFill>
        <p:spPr bwMode="auto">
          <a:xfrm>
            <a:off x="1422678" y="1578939"/>
            <a:ext cx="6317674" cy="3218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0210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ケーススタディ</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データ：</a:t>
            </a:r>
            <a:r>
              <a:rPr kumimoji="1" lang="en-US" altLang="ja-JP" smtClean="0"/>
              <a:t>Github</a:t>
            </a:r>
            <a:r>
              <a:rPr kumimoji="1" lang="ja-JP" altLang="en-US" smtClean="0"/>
              <a:t>から取得</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6</a:t>
            </a:fld>
            <a:endParaRPr kumimoji="1" lang="ja-JP" altLang="en-US"/>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30" t="26076" r="41703" b="11138"/>
          <a:stretch/>
        </p:blipFill>
        <p:spPr bwMode="auto">
          <a:xfrm>
            <a:off x="1547664" y="1979669"/>
            <a:ext cx="5976664" cy="4545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5803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ケーススタディ</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分析方法</a:t>
            </a:r>
            <a:endParaRPr kumimoji="1" lang="en-US" altLang="ja-JP" smtClean="0"/>
          </a:p>
          <a:p>
            <a:pPr lvl="1"/>
            <a:r>
              <a:rPr kumimoji="1" lang="en-US" altLang="ja-JP" smtClean="0"/>
              <a:t>Training 70%</a:t>
            </a:r>
            <a:r>
              <a:rPr kumimoji="1" lang="ja-JP" altLang="en-US" smtClean="0"/>
              <a:t>，</a:t>
            </a:r>
            <a:r>
              <a:rPr kumimoji="1" lang="en-US" altLang="ja-JP" smtClean="0"/>
              <a:t>Test</a:t>
            </a:r>
            <a:r>
              <a:rPr lang="ja-JP" altLang="en-US"/>
              <a:t> </a:t>
            </a:r>
            <a:r>
              <a:rPr lang="en-US" altLang="ja-JP" smtClean="0"/>
              <a:t>30%</a:t>
            </a:r>
            <a:r>
              <a:rPr lang="ja-JP" altLang="en-US" smtClean="0"/>
              <a:t>としてファイルを分割</a:t>
            </a:r>
            <a:endParaRPr lang="en-US" altLang="ja-JP" smtClean="0"/>
          </a:p>
          <a:p>
            <a:pPr lvl="1"/>
            <a:r>
              <a:rPr kumimoji="1" lang="ja-JP" altLang="en-US" smtClean="0"/>
              <a:t>ベクトルの次元数は</a:t>
            </a:r>
            <a:r>
              <a:rPr kumimoji="1" lang="en-US" altLang="ja-JP" smtClean="0"/>
              <a:t>50</a:t>
            </a:r>
            <a:endParaRPr lang="en-US" altLang="ja-JP"/>
          </a:p>
          <a:p>
            <a:pPr lvl="1"/>
            <a:endParaRPr kumimoji="1" lang="en-US" altLang="ja-JP" smtClean="0"/>
          </a:p>
          <a:p>
            <a:r>
              <a:rPr lang="ja-JP" altLang="en-US" smtClean="0"/>
              <a:t>ベクトルのプロット</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7</a:t>
            </a:fld>
            <a:endParaRPr kumimoji="1" lang="ja-JP" altLang="en-US"/>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052" t="27875" r="2715" b="28690"/>
          <a:stretch/>
        </p:blipFill>
        <p:spPr bwMode="auto">
          <a:xfrm>
            <a:off x="60548" y="3861048"/>
            <a:ext cx="8975948"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4765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評価</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F1</a:t>
            </a:r>
            <a:r>
              <a:rPr kumimoji="1" lang="ja-JP" altLang="en-US" smtClean="0"/>
              <a:t>値で元につけた名前とを評価する</a:t>
            </a:r>
            <a:endParaRPr kumimoji="1" lang="en-US" altLang="ja-JP" smtClean="0"/>
          </a:p>
          <a:p>
            <a:pPr lvl="1"/>
            <a:r>
              <a:rPr lang="ja-JP" altLang="en-US" smtClean="0"/>
              <a:t>クラス名</a:t>
            </a:r>
            <a:r>
              <a:rPr lang="en-US" altLang="ja-JP" smtClean="0"/>
              <a:t>	</a:t>
            </a:r>
            <a:r>
              <a:rPr lang="ja-JP" altLang="en-US" smtClean="0"/>
              <a:t>： </a:t>
            </a:r>
            <a:r>
              <a:rPr lang="en-US" altLang="ja-JP" smtClean="0"/>
              <a:t>60%</a:t>
            </a:r>
          </a:p>
          <a:p>
            <a:pPr lvl="1"/>
            <a:r>
              <a:rPr kumimoji="1" lang="ja-JP" altLang="en-US" smtClean="0"/>
              <a:t>メソッド名</a:t>
            </a:r>
            <a:r>
              <a:rPr kumimoji="1" lang="en-US" altLang="ja-JP" smtClean="0"/>
              <a:t>	</a:t>
            </a:r>
            <a:r>
              <a:rPr kumimoji="1" lang="ja-JP" altLang="en-US" smtClean="0"/>
              <a:t>： </a:t>
            </a:r>
            <a:r>
              <a:rPr kumimoji="1" lang="en-US" altLang="ja-JP" smtClean="0"/>
              <a:t>55%</a:t>
            </a:r>
          </a:p>
          <a:p>
            <a:pPr lvl="1"/>
            <a:endParaRPr lang="en-US" altLang="ja-JP"/>
          </a:p>
          <a:p>
            <a:r>
              <a:rPr lang="ja-JP" altLang="en-US"/>
              <a:t>これ</a:t>
            </a:r>
            <a:r>
              <a:rPr lang="ja-JP" altLang="en-US" smtClean="0"/>
              <a:t>までつけられていなかった名前をつけた</a:t>
            </a:r>
            <a:r>
              <a:rPr lang="en-US" altLang="ja-JP" smtClean="0"/>
              <a:t/>
            </a:r>
            <a:br>
              <a:rPr lang="en-US" altLang="ja-JP" smtClean="0"/>
            </a:br>
            <a:r>
              <a:rPr lang="ja-JP" altLang="en-US" smtClean="0"/>
              <a:t>場合でも評価を行う</a:t>
            </a:r>
            <a:endParaRPr lang="en-US" altLang="ja-JP" smtClean="0"/>
          </a:p>
          <a:p>
            <a:pPr lvl="1"/>
            <a:r>
              <a:rPr kumimoji="1" lang="ja-JP" altLang="en-US" smtClean="0"/>
              <a:t>クラス名</a:t>
            </a:r>
            <a:r>
              <a:rPr kumimoji="1" lang="en-US" altLang="ja-JP" smtClean="0"/>
              <a:t>	</a:t>
            </a:r>
            <a:r>
              <a:rPr kumimoji="1" lang="ja-JP" altLang="en-US" smtClean="0"/>
              <a:t>： </a:t>
            </a:r>
            <a:r>
              <a:rPr kumimoji="1" lang="en-US" altLang="ja-JP" smtClean="0"/>
              <a:t>50%</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8</a:t>
            </a:fld>
            <a:endParaRPr kumimoji="1" lang="ja-JP" altLang="en-US"/>
          </a:p>
        </p:txBody>
      </p:sp>
    </p:spTree>
    <p:extLst>
      <p:ext uri="{BB962C8B-B14F-4D97-AF65-F5344CB8AC3E}">
        <p14:creationId xmlns:p14="http://schemas.microsoft.com/office/powerpoint/2010/main" val="3443184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まとめと所感</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まとめ</a:t>
            </a:r>
            <a:endParaRPr kumimoji="1" lang="en-US" altLang="ja-JP" smtClean="0"/>
          </a:p>
          <a:p>
            <a:pPr lvl="1"/>
            <a:r>
              <a:rPr lang="ja-JP" altLang="en-US" smtClean="0"/>
              <a:t>メソッド名とクラス名の名前付け問題を解決するための方法を提案</a:t>
            </a:r>
            <a:endParaRPr lang="en-US" altLang="ja-JP" smtClean="0"/>
          </a:p>
          <a:p>
            <a:pPr lvl="1"/>
            <a:r>
              <a:rPr lang="ja-JP" altLang="en-US" smtClean="0"/>
              <a:t>いろいろなツールに組み込んで使えそう</a:t>
            </a:r>
            <a:endParaRPr lang="en-US" altLang="ja-JP"/>
          </a:p>
          <a:p>
            <a:endParaRPr kumimoji="1" lang="en-US" altLang="ja-JP" smtClean="0"/>
          </a:p>
          <a:p>
            <a:r>
              <a:rPr lang="ja-JP" altLang="en-US" smtClean="0"/>
              <a:t>所感</a:t>
            </a:r>
            <a:endParaRPr lang="en-US" altLang="ja-JP" smtClean="0"/>
          </a:p>
          <a:p>
            <a:pPr lvl="1"/>
            <a:r>
              <a:rPr lang="ja-JP" altLang="en-US"/>
              <a:t>先行</a:t>
            </a:r>
            <a:r>
              <a:rPr lang="ja-JP" altLang="en-US"/>
              <a:t>研究</a:t>
            </a:r>
            <a:r>
              <a:rPr lang="ja-JP" altLang="en-US" smtClean="0"/>
              <a:t>からのしっかりとした順序を踏んでいる</a:t>
            </a:r>
            <a:endParaRPr lang="en-US" altLang="ja-JP" smtClean="0"/>
          </a:p>
          <a:p>
            <a:pPr lvl="1"/>
            <a:r>
              <a:rPr kumimoji="1" lang="ja-JP" altLang="en-US" smtClean="0"/>
              <a:t>データが公開されている</a:t>
            </a:r>
            <a:endParaRPr kumimoji="1" lang="en-US" altLang="ja-JP" smtClean="0"/>
          </a:p>
          <a:p>
            <a:pPr lvl="2"/>
            <a:r>
              <a:rPr lang="en-US" altLang="ja-JP"/>
              <a:t>http://groups.inf.ed.ac.uk/cup/naturalize/</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9</a:t>
            </a:fld>
            <a:endParaRPr kumimoji="1" lang="ja-JP" altLang="en-US"/>
          </a:p>
        </p:txBody>
      </p:sp>
    </p:spTree>
    <p:extLst>
      <p:ext uri="{BB962C8B-B14F-4D97-AF65-F5344CB8AC3E}">
        <p14:creationId xmlns:p14="http://schemas.microsoft.com/office/powerpoint/2010/main" val="2724391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コードのベクトル化</a:t>
            </a:r>
            <a:endParaRPr kumimoji="1" lang="ja-JP" altLang="en-US"/>
          </a:p>
        </p:txBody>
      </p:sp>
      <p:sp>
        <p:nvSpPr>
          <p:cNvPr id="3" name="コンテンツ プレースホルダー 2"/>
          <p:cNvSpPr>
            <a:spLocks noGrp="1"/>
          </p:cNvSpPr>
          <p:nvPr>
            <p:ph idx="1"/>
          </p:nvPr>
        </p:nvSpPr>
        <p:spPr>
          <a:xfrm>
            <a:off x="457200" y="4581128"/>
            <a:ext cx="8229600" cy="1800200"/>
          </a:xfrm>
        </p:spPr>
        <p:txBody>
          <a:bodyPr/>
          <a:lstStyle/>
          <a:p>
            <a:r>
              <a:rPr kumimoji="1" lang="ja-JP" altLang="en-US" smtClean="0"/>
              <a:t>ようわからん</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10</a:t>
            </a:fld>
            <a:endParaRPr kumimoji="1" lang="ja-JP" altLang="en-US"/>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38" t="31400" r="2010" b="17990"/>
          <a:stretch/>
        </p:blipFill>
        <p:spPr bwMode="auto">
          <a:xfrm>
            <a:off x="35496" y="1412776"/>
            <a:ext cx="9036496" cy="308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9961275"/>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2523</TotalTime>
  <Words>351</Words>
  <Application>Microsoft Office PowerPoint</Application>
  <PresentationFormat>画面に合わせる (4:3)</PresentationFormat>
  <Paragraphs>82</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gakunai</vt:lpstr>
      <vt:lpstr>PowerPoint プレゼンテーション</vt:lpstr>
      <vt:lpstr>背景</vt:lpstr>
      <vt:lpstr>目的とアプローチ</vt:lpstr>
      <vt:lpstr>自動命名のイメージ</vt:lpstr>
      <vt:lpstr>造語の作成</vt:lpstr>
      <vt:lpstr>自動命名の例</vt:lpstr>
      <vt:lpstr>ケーススタディ</vt:lpstr>
      <vt:lpstr>ケーススタディ</vt:lpstr>
      <vt:lpstr>評価</vt:lpstr>
      <vt:lpstr>まとめと所感</vt:lpstr>
      <vt:lpstr>コードのベクトル化</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90</cp:revision>
  <dcterms:created xsi:type="dcterms:W3CDTF">2015-05-25T08:37:15Z</dcterms:created>
  <dcterms:modified xsi:type="dcterms:W3CDTF">2015-10-13T03:58:40Z</dcterms:modified>
</cp:coreProperties>
</file>