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84" y="-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6093296"/>
            <a:ext cx="9144000" cy="7647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2283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>
                <a:latin typeface="+mj-ea"/>
                <a:ea typeface="+mj-ea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824536"/>
          </a:xfrm>
        </p:spPr>
        <p:txBody>
          <a:bodyPr>
            <a:normAutofit/>
          </a:bodyPr>
          <a:lstStyle>
            <a:lvl1pPr algn="just">
              <a:defRPr sz="2800">
                <a:latin typeface="+mn-ea"/>
                <a:ea typeface="+mn-ea"/>
              </a:defRPr>
            </a:lvl1pPr>
            <a:lvl2pPr algn="just">
              <a:defRPr sz="2400">
                <a:latin typeface="+mn-ea"/>
                <a:ea typeface="+mn-ea"/>
              </a:defRPr>
            </a:lvl2pPr>
            <a:lvl3pPr algn="just">
              <a:defRPr sz="2000">
                <a:latin typeface="+mn-ea"/>
                <a:ea typeface="+mn-ea"/>
              </a:defRPr>
            </a:lvl3pPr>
            <a:lvl4pPr algn="just">
              <a:defRPr sz="1800">
                <a:latin typeface="+mn-ea"/>
                <a:ea typeface="+mn-ea"/>
              </a:defRPr>
            </a:lvl4pPr>
            <a:lvl5pPr algn="just">
              <a:defRPr sz="1800"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251520" y="6597352"/>
            <a:ext cx="1296144" cy="275043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fld id="{FDCF9F36-F9FF-461E-A69D-BB5D079F77FB}" type="datetimeFigureOut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1763688" y="6597352"/>
            <a:ext cx="6048672" cy="2606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100392" y="6597352"/>
            <a:ext cx="770301" cy="2606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fld id="{6556DFD6-1695-4B68-90BF-E107E42611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60659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F9F36-F9FF-461E-A69D-BB5D079F77FB}" type="datetimeFigureOut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6DFD6-1695-4B68-90BF-E107E42611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829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F9F36-F9FF-461E-A69D-BB5D079F77FB}" type="datetimeFigureOut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6DFD6-1695-4B68-90BF-E107E42611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99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F9F36-F9FF-461E-A69D-BB5D079F77FB}" type="datetimeFigureOut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6DFD6-1695-4B68-90BF-E107E42611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478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F9F36-F9FF-461E-A69D-BB5D079F77FB}" type="datetimeFigureOut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6DFD6-1695-4B68-90BF-E107E42611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529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F9F36-F9FF-461E-A69D-BB5D079F77FB}" type="datetimeFigureOut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6DFD6-1695-4B68-90BF-E107E42611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741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F9F36-F9FF-461E-A69D-BB5D079F77FB}" type="datetimeFigureOut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6DFD6-1695-4B68-90BF-E107E42611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32356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F9F36-F9FF-461E-A69D-BB5D079F77FB}" type="datetimeFigureOut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6DFD6-1695-4B68-90BF-E107E42611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739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F9F36-F9FF-461E-A69D-BB5D079F77FB}" type="datetimeFigureOut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6DFD6-1695-4B68-90BF-E107E42611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9656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F9F36-F9FF-461E-A69D-BB5D079F77FB}" type="datetimeFigureOut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6DFD6-1695-4B68-90BF-E107E42611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9782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49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CF9F36-F9FF-461E-A69D-BB5D079F77FB}" type="datetimeFigureOut">
              <a:rPr kumimoji="1" lang="ja-JP" altLang="en-US" smtClean="0"/>
              <a:t>2015/7/30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6DFD6-1695-4B68-90BF-E107E426117A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0" y="0"/>
            <a:ext cx="9144000" cy="281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0" y="6576814"/>
            <a:ext cx="9144000" cy="2811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402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HGP創英ﾌﾟﾚｾﾞﾝｽEB" panose="02020800000000000000" pitchFamily="18" charset="-128"/>
          <a:ea typeface="HGP創英ﾌﾟﾚｾﾞﾝｽEB" panose="02020800000000000000" pitchFamily="1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3" t="33284" r="11799" b="22306"/>
          <a:stretch/>
        </p:blipFill>
        <p:spPr bwMode="auto">
          <a:xfrm>
            <a:off x="683568" y="1263875"/>
            <a:ext cx="7848872" cy="2741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34" t="64802" r="63624" b="14776"/>
          <a:stretch/>
        </p:blipFill>
        <p:spPr bwMode="auto">
          <a:xfrm>
            <a:off x="272604" y="2996952"/>
            <a:ext cx="2283172" cy="1436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1" t="64802" r="41093" b="14776"/>
          <a:stretch/>
        </p:blipFill>
        <p:spPr bwMode="auto">
          <a:xfrm>
            <a:off x="6516216" y="2996952"/>
            <a:ext cx="2412268" cy="1436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正方形/長方形 6"/>
          <p:cNvSpPr/>
          <p:nvPr/>
        </p:nvSpPr>
        <p:spPr>
          <a:xfrm>
            <a:off x="755576" y="4941168"/>
            <a:ext cx="7560840" cy="7920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pPr marL="1200150" lvl="2" indent="-285750">
              <a:buFont typeface="Arial" panose="020B0604020202020204" pitchFamily="34" charset="0"/>
              <a:buChar char="•"/>
            </a:pPr>
            <a:endParaRPr kumimoji="1" lang="en-US" altLang="ja-JP" sz="1400" dirty="0" smtClean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200" dirty="0" smtClean="0">
                <a:solidFill>
                  <a:schemeClr val="tx1"/>
                </a:solidFill>
              </a:rPr>
              <a:t>Pull-Based</a:t>
            </a:r>
            <a:r>
              <a:rPr lang="ja-JP" altLang="en-US" sz="2200" dirty="0" smtClean="0">
                <a:solidFill>
                  <a:schemeClr val="tx1"/>
                </a:solidFill>
              </a:rPr>
              <a:t>開発がどのように用いられているかを調査</a:t>
            </a:r>
            <a:endParaRPr lang="en-US" altLang="ja-JP" sz="2200" dirty="0" smtClean="0">
              <a:solidFill>
                <a:schemeClr val="tx1"/>
              </a:solidFill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611560" y="4725144"/>
            <a:ext cx="936104" cy="504056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 smtClean="0">
                <a:solidFill>
                  <a:schemeClr val="bg1"/>
                </a:solidFill>
                <a:latin typeface="+mj-ea"/>
                <a:ea typeface="+mj-ea"/>
              </a:rPr>
              <a:t>概要</a:t>
            </a:r>
            <a:endParaRPr kumimoji="1" lang="ja-JP" altLang="en-US" sz="2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33132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近年，</a:t>
            </a:r>
            <a:r>
              <a:rPr kumimoji="1" lang="en-US" altLang="ja-JP" dirty="0" smtClean="0"/>
              <a:t>Pull-Based</a:t>
            </a:r>
            <a:r>
              <a:rPr kumimoji="1" lang="ja-JP" altLang="en-US" dirty="0" smtClean="0"/>
              <a:t>開発が盛んに行われている</a:t>
            </a:r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" t="23906" r="17257" b="21720"/>
          <a:stretch/>
        </p:blipFill>
        <p:spPr bwMode="auto">
          <a:xfrm>
            <a:off x="251520" y="2060847"/>
            <a:ext cx="6120680" cy="44532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「github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322" y="2484487"/>
            <a:ext cx="2343150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8602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問題点 </a:t>
            </a:r>
            <a:r>
              <a:rPr kumimoji="1" lang="en-US" altLang="ja-JP" dirty="0" smtClean="0"/>
              <a:t>/ </a:t>
            </a:r>
            <a:r>
              <a:rPr kumimoji="1"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Pull-Based</a:t>
            </a:r>
            <a:r>
              <a:rPr kumimoji="1" lang="ja-JP" altLang="en-US" dirty="0" smtClean="0"/>
              <a:t>開発による作業をより効率的に行うために作業習慣や</a:t>
            </a:r>
            <a:r>
              <a:rPr kumimoji="1" lang="en-US" altLang="ja-JP" dirty="0" smtClean="0"/>
              <a:t>integrator</a:t>
            </a:r>
            <a:r>
              <a:rPr kumimoji="1" lang="ja-JP" altLang="en-US" dirty="0" smtClean="0"/>
              <a:t>が直面する課題を理解することが重要である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それらがわかると，</a:t>
            </a:r>
            <a:r>
              <a:rPr kumimoji="1" lang="en-US" altLang="ja-JP" dirty="0" smtClean="0"/>
              <a:t>Pull-Based</a:t>
            </a:r>
            <a:r>
              <a:rPr kumimoji="1" lang="ja-JP" altLang="en-US" dirty="0" smtClean="0"/>
              <a:t>開発を行うための環境やツールをよりよくすることができる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ja-JP" altLang="en-US" dirty="0" smtClean="0"/>
              <a:t>この研究では，</a:t>
            </a:r>
            <a:r>
              <a:rPr lang="en-US" altLang="ja-JP" b="1" dirty="0" smtClean="0"/>
              <a:t>『Pull-Based</a:t>
            </a:r>
            <a:r>
              <a:rPr lang="ja-JP" altLang="en-US" b="1" dirty="0" smtClean="0"/>
              <a:t>開発の作業習慣や</a:t>
            </a:r>
            <a:r>
              <a:rPr lang="en-US" altLang="ja-JP" b="1" dirty="0" smtClean="0"/>
              <a:t>integrator</a:t>
            </a:r>
            <a:r>
              <a:rPr lang="ja-JP" altLang="en-US" b="1" dirty="0" smtClean="0"/>
              <a:t>が直面する課題</a:t>
            </a:r>
            <a:r>
              <a:rPr lang="en-US" altLang="ja-JP" b="1" dirty="0" smtClean="0"/>
              <a:t>』</a:t>
            </a:r>
            <a:r>
              <a:rPr lang="ja-JP" altLang="en-US" dirty="0" smtClean="0"/>
              <a:t>を明らかにする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08640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リサーチクエスチョン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400" dirty="0"/>
              <a:t>RQ1</a:t>
            </a:r>
            <a:r>
              <a:rPr lang="ja-JP" altLang="en-US" sz="2400" dirty="0"/>
              <a:t>：どのように</a:t>
            </a:r>
            <a:r>
              <a:rPr lang="en-US" altLang="ja-JP" sz="2400" dirty="0"/>
              <a:t>Pull-Based</a:t>
            </a:r>
            <a:r>
              <a:rPr lang="ja-JP" altLang="en-US" sz="2400" dirty="0"/>
              <a:t>開発を利用しているのか？</a:t>
            </a:r>
            <a:endParaRPr lang="en-US" altLang="ja-JP" sz="2400" dirty="0"/>
          </a:p>
          <a:p>
            <a:pPr lvl="2"/>
            <a:endParaRPr lang="en-US" altLang="ja-JP" sz="1600" dirty="0"/>
          </a:p>
          <a:p>
            <a:r>
              <a:rPr lang="en-US" altLang="ja-JP" sz="2400" dirty="0"/>
              <a:t>RQ2</a:t>
            </a:r>
            <a:r>
              <a:rPr lang="ja-JP" altLang="en-US" sz="2400" dirty="0"/>
              <a:t>：マージするかどうかの判断をどのように行うか？</a:t>
            </a:r>
            <a:endParaRPr lang="en-US" altLang="ja-JP" sz="2400" dirty="0"/>
          </a:p>
          <a:p>
            <a:pPr lvl="2"/>
            <a:endParaRPr lang="en-US" altLang="ja-JP" sz="1600" dirty="0"/>
          </a:p>
          <a:p>
            <a:r>
              <a:rPr lang="en-US" altLang="ja-JP" sz="2400" dirty="0"/>
              <a:t>RQ3</a:t>
            </a:r>
            <a:r>
              <a:rPr lang="ja-JP" altLang="en-US" sz="2400" dirty="0"/>
              <a:t>：</a:t>
            </a:r>
            <a:r>
              <a:rPr lang="en-US" altLang="ja-JP" sz="2400" dirty="0"/>
              <a:t>Pull Request</a:t>
            </a:r>
            <a:r>
              <a:rPr lang="ja-JP" altLang="en-US" sz="2400" dirty="0"/>
              <a:t>の品質をどのように評価するのか？</a:t>
            </a:r>
            <a:endParaRPr lang="en-US" altLang="ja-JP" sz="2400" dirty="0"/>
          </a:p>
          <a:p>
            <a:pPr lvl="2"/>
            <a:endParaRPr lang="en-US" altLang="ja-JP" sz="1600" dirty="0"/>
          </a:p>
          <a:p>
            <a:r>
              <a:rPr lang="en-US" altLang="ja-JP" sz="2400" dirty="0"/>
              <a:t>RQ4</a:t>
            </a:r>
            <a:r>
              <a:rPr lang="ja-JP" altLang="en-US" sz="2400" dirty="0"/>
              <a:t>：</a:t>
            </a:r>
            <a:r>
              <a:rPr lang="en-US" altLang="ja-JP" sz="2400" dirty="0"/>
              <a:t>Pull Request</a:t>
            </a:r>
            <a:r>
              <a:rPr lang="ja-JP" altLang="en-US" sz="2400" dirty="0" err="1"/>
              <a:t>の優</a:t>
            </a:r>
            <a:r>
              <a:rPr lang="ja-JP" altLang="en-US" sz="2400" dirty="0"/>
              <a:t>先順位をどのようにつけるか？</a:t>
            </a:r>
            <a:endParaRPr lang="en-US" altLang="ja-JP" sz="2400" dirty="0"/>
          </a:p>
          <a:p>
            <a:pPr lvl="2"/>
            <a:endParaRPr lang="en-US" altLang="ja-JP" sz="1600" dirty="0"/>
          </a:p>
          <a:p>
            <a:r>
              <a:rPr lang="en-US" altLang="ja-JP" sz="2400" dirty="0"/>
              <a:t>RQ5</a:t>
            </a:r>
            <a:r>
              <a:rPr lang="ja-JP" altLang="en-US" sz="2400" dirty="0"/>
              <a:t>：</a:t>
            </a:r>
            <a:r>
              <a:rPr lang="en-US" altLang="ja-JP" sz="2400" dirty="0"/>
              <a:t>Pull-Based</a:t>
            </a:r>
            <a:r>
              <a:rPr lang="ja-JP" altLang="en-US" sz="2400" dirty="0"/>
              <a:t>開発でどのような問題に直面するか？</a:t>
            </a:r>
            <a:endParaRPr lang="en-US" altLang="ja-JP" sz="2400" dirty="0"/>
          </a:p>
          <a:p>
            <a:endParaRPr kumimoji="1"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347698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GitHub</a:t>
            </a:r>
            <a:r>
              <a:rPr kumimoji="1" lang="ja-JP" altLang="en-US" dirty="0" smtClean="0"/>
              <a:t>上の</a:t>
            </a:r>
            <a:r>
              <a:rPr lang="ja-JP" altLang="en-US" dirty="0" smtClean="0"/>
              <a:t>プロジェクトに参加している</a:t>
            </a:r>
            <a:r>
              <a:rPr lang="en-US" altLang="ja-JP" dirty="0" smtClean="0"/>
              <a:t>750</a:t>
            </a:r>
            <a:r>
              <a:rPr lang="ja-JP" altLang="en-US" dirty="0" smtClean="0"/>
              <a:t>人の</a:t>
            </a:r>
            <a:r>
              <a:rPr lang="en-US" altLang="ja-JP" dirty="0" smtClean="0"/>
              <a:t>integrator</a:t>
            </a:r>
            <a:r>
              <a:rPr lang="ja-JP" altLang="en-US" dirty="0" smtClean="0"/>
              <a:t>を対象にアンケートを実施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integrator</a:t>
            </a:r>
            <a:r>
              <a:rPr kumimoji="1" lang="ja-JP" altLang="en-US" dirty="0" smtClean="0"/>
              <a:t>：</a:t>
            </a:r>
            <a:r>
              <a:rPr kumimoji="1" lang="en-US" altLang="ja-JP" dirty="0" smtClean="0"/>
              <a:t>PR</a:t>
            </a:r>
            <a:r>
              <a:rPr kumimoji="1" lang="ja-JP" altLang="en-US" dirty="0" smtClean="0"/>
              <a:t>を最もマージしている開発者</a:t>
            </a:r>
            <a:endParaRPr kumimoji="1" lang="en-US" altLang="ja-JP" dirty="0" smtClean="0"/>
          </a:p>
          <a:p>
            <a:pPr lvl="1"/>
            <a:endParaRPr kumimoji="1" lang="en-US" altLang="ja-JP" dirty="0"/>
          </a:p>
          <a:p>
            <a:endParaRPr kumimoji="1" lang="ja-JP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" t="29377" r="18318" b="27280"/>
          <a:stretch/>
        </p:blipFill>
        <p:spPr bwMode="auto">
          <a:xfrm>
            <a:off x="1475656" y="2852936"/>
            <a:ext cx="6120680" cy="36096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426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結果（</a:t>
            </a:r>
            <a:r>
              <a:rPr kumimoji="1" lang="en-US" altLang="ja-JP" dirty="0" smtClean="0"/>
              <a:t>1/2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sz="2400" dirty="0"/>
              <a:t>RQ1</a:t>
            </a:r>
            <a:r>
              <a:rPr lang="ja-JP" altLang="en-US" sz="2400" dirty="0"/>
              <a:t>：どのように</a:t>
            </a:r>
            <a:r>
              <a:rPr lang="en-US" altLang="ja-JP" sz="2400" dirty="0"/>
              <a:t>Pull-Based</a:t>
            </a:r>
            <a:r>
              <a:rPr lang="ja-JP" altLang="en-US" sz="2400" dirty="0"/>
              <a:t>開発を利用しているのか</a:t>
            </a:r>
            <a:r>
              <a:rPr lang="ja-JP" altLang="en-US" sz="2400" dirty="0" smtClean="0"/>
              <a:t>？</a:t>
            </a:r>
            <a:endParaRPr lang="en-US" altLang="ja-JP" sz="2400" dirty="0" smtClean="0"/>
          </a:p>
          <a:p>
            <a:pPr lvl="1"/>
            <a:r>
              <a:rPr lang="ja-JP" altLang="en-US" sz="2800" b="1" dirty="0" smtClean="0">
                <a:solidFill>
                  <a:schemeClr val="tx2"/>
                </a:solidFill>
              </a:rPr>
              <a:t>コードレビュー</a:t>
            </a:r>
            <a:r>
              <a:rPr lang="ja-JP" altLang="en-US" sz="2800" dirty="0" smtClean="0"/>
              <a:t>や</a:t>
            </a:r>
            <a:r>
              <a:rPr lang="ja-JP" altLang="en-US" sz="2800" b="1" dirty="0" smtClean="0">
                <a:solidFill>
                  <a:schemeClr val="tx2"/>
                </a:solidFill>
              </a:rPr>
              <a:t>新機能の討議</a:t>
            </a:r>
            <a:r>
              <a:rPr lang="ja-JP" altLang="en-US" sz="2800" dirty="0" smtClean="0"/>
              <a:t>に利用</a:t>
            </a:r>
            <a:endParaRPr lang="en-US" altLang="ja-JP" sz="2800" dirty="0"/>
          </a:p>
          <a:p>
            <a:pPr lvl="2"/>
            <a:endParaRPr lang="en-US" altLang="ja-JP" sz="1600" dirty="0"/>
          </a:p>
          <a:p>
            <a:r>
              <a:rPr lang="en-US" altLang="ja-JP" sz="2400" dirty="0"/>
              <a:t>RQ2</a:t>
            </a:r>
            <a:r>
              <a:rPr lang="ja-JP" altLang="en-US" sz="2400" dirty="0"/>
              <a:t>：マージするかどうかの判断をどのように行うか</a:t>
            </a:r>
            <a:r>
              <a:rPr lang="ja-JP" altLang="en-US" sz="2400" dirty="0" smtClean="0"/>
              <a:t>？</a:t>
            </a:r>
            <a:endParaRPr lang="en-US" altLang="ja-JP" sz="2400" dirty="0" smtClean="0"/>
          </a:p>
          <a:p>
            <a:pPr lvl="1"/>
            <a:r>
              <a:rPr lang="en-US" altLang="ja-JP" sz="2800" dirty="0" smtClean="0"/>
              <a:t>Pull Request</a:t>
            </a:r>
            <a:r>
              <a:rPr lang="ja-JP" altLang="en-US" sz="2800" dirty="0" smtClean="0"/>
              <a:t>の</a:t>
            </a:r>
            <a:r>
              <a:rPr lang="ja-JP" altLang="en-US" sz="2800" b="1" dirty="0" smtClean="0">
                <a:solidFill>
                  <a:schemeClr val="tx2"/>
                </a:solidFill>
              </a:rPr>
              <a:t>品質</a:t>
            </a:r>
            <a:r>
              <a:rPr lang="ja-JP" altLang="en-US" sz="2800" dirty="0" smtClean="0"/>
              <a:t>を基に判断する</a:t>
            </a:r>
            <a:endParaRPr lang="en-US" altLang="ja-JP" sz="2800" dirty="0"/>
          </a:p>
          <a:p>
            <a:pPr lvl="2"/>
            <a:endParaRPr lang="en-US" altLang="ja-JP" sz="1600" dirty="0"/>
          </a:p>
          <a:p>
            <a:r>
              <a:rPr lang="en-US" altLang="ja-JP" sz="2400" dirty="0"/>
              <a:t>RQ3</a:t>
            </a:r>
            <a:r>
              <a:rPr lang="ja-JP" altLang="en-US" sz="2400" dirty="0"/>
              <a:t>：</a:t>
            </a:r>
            <a:r>
              <a:rPr lang="en-US" altLang="ja-JP" sz="2400" dirty="0"/>
              <a:t>Pull Request</a:t>
            </a:r>
            <a:r>
              <a:rPr lang="ja-JP" altLang="en-US" sz="2400" dirty="0"/>
              <a:t>の品質をどのように評価するのか</a:t>
            </a:r>
            <a:r>
              <a:rPr lang="ja-JP" altLang="en-US" sz="2400" dirty="0" smtClean="0"/>
              <a:t>？</a:t>
            </a:r>
            <a:endParaRPr lang="en-US" altLang="ja-JP" sz="2400" dirty="0" smtClean="0"/>
          </a:p>
          <a:p>
            <a:pPr lvl="1"/>
            <a:r>
              <a:rPr lang="ja-JP" altLang="en-US" sz="2800" dirty="0" smtClean="0"/>
              <a:t>プロジェクトの</a:t>
            </a:r>
            <a:r>
              <a:rPr lang="ja-JP" altLang="en-US" sz="2800" b="1" dirty="0" smtClean="0">
                <a:solidFill>
                  <a:schemeClr val="tx2"/>
                </a:solidFill>
              </a:rPr>
              <a:t>設計・規約</a:t>
            </a:r>
            <a:r>
              <a:rPr lang="ja-JP" altLang="en-US" sz="2800" dirty="0" smtClean="0"/>
              <a:t>に従っているか，</a:t>
            </a:r>
            <a:r>
              <a:rPr lang="en-US" altLang="ja-JP" sz="2800" dirty="0" smtClean="0"/>
              <a:t/>
            </a:r>
            <a:br>
              <a:rPr lang="en-US" altLang="ja-JP" sz="2800" dirty="0" smtClean="0"/>
            </a:br>
            <a:r>
              <a:rPr lang="ja-JP" altLang="en-US" sz="2800" dirty="0" smtClean="0"/>
              <a:t>コードの</a:t>
            </a:r>
            <a:r>
              <a:rPr lang="ja-JP" altLang="en-US" sz="2800" b="1" dirty="0" smtClean="0">
                <a:solidFill>
                  <a:schemeClr val="tx2"/>
                </a:solidFill>
              </a:rPr>
              <a:t>品質</a:t>
            </a:r>
            <a:r>
              <a:rPr lang="ja-JP" altLang="en-US" sz="2800" dirty="0" smtClean="0"/>
              <a:t>や</a:t>
            </a:r>
            <a:r>
              <a:rPr lang="ja-JP" altLang="en-US" sz="2800" b="1" dirty="0" smtClean="0">
                <a:solidFill>
                  <a:schemeClr val="tx2"/>
                </a:solidFill>
              </a:rPr>
              <a:t>テスト網羅率</a:t>
            </a:r>
            <a:r>
              <a:rPr lang="ja-JP" altLang="en-US" sz="2800" dirty="0" smtClean="0"/>
              <a:t>を基に評</a:t>
            </a:r>
            <a:r>
              <a:rPr lang="ja-JP" altLang="en-US" sz="2600" dirty="0" smtClean="0"/>
              <a:t>価</a:t>
            </a:r>
            <a:endParaRPr lang="en-US" altLang="ja-JP" sz="2600" dirty="0"/>
          </a:p>
          <a:p>
            <a:pPr lvl="2"/>
            <a:endParaRPr lang="en-US" altLang="ja-JP" sz="1600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52797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結果（</a:t>
            </a:r>
            <a:r>
              <a:rPr kumimoji="1" lang="en-US" altLang="ja-JP" dirty="0" smtClean="0"/>
              <a:t>2/2</a:t>
            </a:r>
            <a:r>
              <a:rPr kumimoji="1" lang="ja-JP" altLang="en-US" dirty="0" smtClean="0"/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2400" dirty="0" smtClean="0"/>
              <a:t>RQ4</a:t>
            </a:r>
            <a:r>
              <a:rPr lang="ja-JP" altLang="en-US" sz="2400" dirty="0"/>
              <a:t>：</a:t>
            </a:r>
            <a:r>
              <a:rPr lang="en-US" altLang="ja-JP" sz="2400" dirty="0"/>
              <a:t>Pull Request</a:t>
            </a:r>
            <a:r>
              <a:rPr lang="ja-JP" altLang="en-US" sz="2400" dirty="0" err="1"/>
              <a:t>の優</a:t>
            </a:r>
            <a:r>
              <a:rPr lang="ja-JP" altLang="en-US" sz="2400" dirty="0"/>
              <a:t>先順位をどのようにつけるか</a:t>
            </a:r>
            <a:r>
              <a:rPr lang="ja-JP" altLang="en-US" sz="2400" dirty="0" smtClean="0"/>
              <a:t>？</a:t>
            </a:r>
            <a:endParaRPr lang="en-US" altLang="ja-JP" sz="2400" dirty="0" smtClean="0"/>
          </a:p>
          <a:p>
            <a:pPr lvl="1"/>
            <a:r>
              <a:rPr lang="ja-JP" altLang="en-US" sz="2800" b="1" dirty="0" smtClean="0">
                <a:solidFill>
                  <a:schemeClr val="tx2"/>
                </a:solidFill>
              </a:rPr>
              <a:t>重大性</a:t>
            </a:r>
            <a:r>
              <a:rPr lang="ja-JP" altLang="en-US" sz="2800" dirty="0" smtClean="0"/>
              <a:t>（バグ修正の場合），</a:t>
            </a:r>
            <a:r>
              <a:rPr lang="ja-JP" altLang="en-US" sz="2800" b="1" dirty="0" smtClean="0">
                <a:solidFill>
                  <a:schemeClr val="tx2"/>
                </a:solidFill>
              </a:rPr>
              <a:t>緊急性</a:t>
            </a:r>
            <a:r>
              <a:rPr lang="ja-JP" altLang="en-US" sz="2800" dirty="0" smtClean="0"/>
              <a:t>（新機能追加の場合）を基に優先順位をつける</a:t>
            </a:r>
            <a:endParaRPr lang="en-US" altLang="ja-JP" sz="2000" dirty="0"/>
          </a:p>
          <a:p>
            <a:pPr lvl="2"/>
            <a:endParaRPr lang="en-US" altLang="ja-JP" sz="1600" dirty="0"/>
          </a:p>
          <a:p>
            <a:r>
              <a:rPr lang="en-US" altLang="ja-JP" sz="2400" dirty="0"/>
              <a:t>RQ5</a:t>
            </a:r>
            <a:r>
              <a:rPr lang="ja-JP" altLang="en-US" sz="2400" dirty="0"/>
              <a:t>：</a:t>
            </a:r>
            <a:r>
              <a:rPr lang="en-US" altLang="ja-JP" sz="2400" dirty="0"/>
              <a:t>Pull-Based</a:t>
            </a:r>
            <a:r>
              <a:rPr lang="ja-JP" altLang="en-US" sz="2400" dirty="0"/>
              <a:t>開発でどのような問題に直面するか？</a:t>
            </a:r>
            <a:endParaRPr lang="en-US" altLang="ja-JP" sz="2400" dirty="0"/>
          </a:p>
          <a:p>
            <a:pPr lvl="1"/>
            <a:r>
              <a:rPr kumimoji="1" lang="ja-JP" altLang="en-US" sz="2800" dirty="0" smtClean="0"/>
              <a:t>プロジェクトの</a:t>
            </a:r>
            <a:r>
              <a:rPr kumimoji="1" lang="ja-JP" altLang="en-US" sz="2800" b="1" dirty="0" smtClean="0">
                <a:solidFill>
                  <a:schemeClr val="tx2"/>
                </a:solidFill>
              </a:rPr>
              <a:t>品質担保</a:t>
            </a:r>
            <a:r>
              <a:rPr kumimoji="1" lang="ja-JP" altLang="en-US" sz="2800" dirty="0" smtClean="0"/>
              <a:t>，</a:t>
            </a:r>
            <a:r>
              <a:rPr kumimoji="1" lang="en-US" altLang="ja-JP" sz="2800" dirty="0" smtClean="0"/>
              <a:t>contributor</a:t>
            </a:r>
            <a:r>
              <a:rPr kumimoji="1" lang="ja-JP" altLang="en-US" sz="2800" dirty="0" smtClean="0"/>
              <a:t>の</a:t>
            </a:r>
            <a:r>
              <a:rPr kumimoji="1" lang="ja-JP" altLang="en-US" sz="2800" b="1" dirty="0" smtClean="0">
                <a:solidFill>
                  <a:schemeClr val="tx2"/>
                </a:solidFill>
              </a:rPr>
              <a:t>確保</a:t>
            </a:r>
            <a:r>
              <a:rPr kumimoji="1" lang="ja-JP" altLang="en-US" sz="2800" dirty="0" smtClean="0"/>
              <a:t>や</a:t>
            </a:r>
            <a:r>
              <a:rPr kumimoji="1" lang="ja-JP" altLang="en-US" sz="2800" b="1" dirty="0" smtClean="0">
                <a:solidFill>
                  <a:schemeClr val="tx2"/>
                </a:solidFill>
              </a:rPr>
              <a:t>モチベーション維持</a:t>
            </a:r>
            <a:r>
              <a:rPr kumimoji="1" lang="ja-JP" altLang="en-US" sz="2800" dirty="0" smtClean="0"/>
              <a:t>などの問題を抱える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434148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 </a:t>
            </a:r>
            <a:r>
              <a:rPr kumimoji="1" lang="en-US" altLang="ja-JP" dirty="0" smtClean="0"/>
              <a:t>/ </a:t>
            </a:r>
            <a:r>
              <a:rPr kumimoji="1" lang="ja-JP" altLang="en-US" dirty="0" smtClean="0"/>
              <a:t>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integrator</a:t>
            </a:r>
            <a:r>
              <a:rPr kumimoji="1" lang="ja-JP" altLang="en-US" dirty="0" smtClean="0"/>
              <a:t>が</a:t>
            </a:r>
            <a:r>
              <a:rPr kumimoji="1" lang="en-US" altLang="ja-JP" dirty="0" smtClean="0"/>
              <a:t>Pull-Based</a:t>
            </a:r>
            <a:r>
              <a:rPr kumimoji="1" lang="ja-JP" altLang="en-US" dirty="0" smtClean="0"/>
              <a:t>開発において，</a:t>
            </a:r>
            <a:r>
              <a:rPr kumimoji="1" lang="en-US" altLang="ja-JP" dirty="0" smtClean="0"/>
              <a:t>Pull Request</a:t>
            </a:r>
            <a:r>
              <a:rPr kumimoji="1" lang="ja-JP" altLang="en-US" dirty="0" smtClean="0"/>
              <a:t>をどのように扱い，どんな問題を抱えているかをアンケートを用いて調査した</a:t>
            </a:r>
            <a:endParaRPr kumimoji="1" lang="en-US" altLang="ja-JP" dirty="0" smtClean="0"/>
          </a:p>
          <a:p>
            <a:pPr lvl="1"/>
            <a:endParaRPr lang="en-US" altLang="ja-JP" dirty="0"/>
          </a:p>
          <a:p>
            <a:r>
              <a:rPr kumimoji="1" lang="ja-JP" altLang="en-US" dirty="0" smtClean="0"/>
              <a:t>所感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回答した開発者の</a:t>
            </a:r>
            <a:r>
              <a:rPr lang="en-US" altLang="ja-JP" dirty="0" smtClean="0"/>
              <a:t>35%</a:t>
            </a:r>
            <a:r>
              <a:rPr lang="ja-JP" altLang="en-US" dirty="0" smtClean="0"/>
              <a:t>は実際にメールを送った人以外であったことに驚いた</a:t>
            </a:r>
            <a:endParaRPr lang="en-US" altLang="ja-JP" dirty="0" smtClean="0"/>
          </a:p>
          <a:p>
            <a:pPr lvl="2"/>
            <a:r>
              <a:rPr kumimoji="1" lang="ja-JP" altLang="en-US" dirty="0" smtClean="0"/>
              <a:t>それらの人たちは</a:t>
            </a:r>
            <a:r>
              <a:rPr kumimoji="1" lang="en-US" altLang="ja-JP" dirty="0" smtClean="0"/>
              <a:t>Twitter</a:t>
            </a:r>
            <a:r>
              <a:rPr kumimoji="1" lang="ja-JP" altLang="en-US" dirty="0" smtClean="0"/>
              <a:t>みて，とか知り合いから聞いてとかでアンケートの実施を知ったらしい</a:t>
            </a:r>
            <a:r>
              <a:rPr kumimoji="1" lang="en-US" altLang="ja-JP" dirty="0" smtClean="0"/>
              <a:t>…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10355257"/>
      </p:ext>
    </p:extLst>
  </p:cSld>
  <p:clrMapOvr>
    <a:masterClrMapping/>
  </p:clrMapOvr>
</p:sld>
</file>

<file path=ppt/theme/theme1.xml><?xml version="1.0" encoding="utf-8"?>
<a:theme xmlns:a="http://schemas.openxmlformats.org/drawingml/2006/main" name="gakuna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英語">
      <a:majorFont>
        <a:latin typeface="Arial"/>
        <a:ea typeface="メイリオ"/>
        <a:cs typeface=""/>
      </a:majorFont>
      <a:minorFont>
        <a:latin typeface="Arial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solidFill>
            <a:srgbClr val="FF0000"/>
          </a:solidFill>
        </a:ln>
      </a:spPr>
      <a:bodyPr rtlCol="0" anchor="ctr"/>
      <a:lstStyle>
        <a:defPPr algn="ctr">
          <a:defRPr kumimoji="1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gakunai</Template>
  <TotalTime>166</TotalTime>
  <Words>414</Words>
  <Application>Microsoft Office PowerPoint</Application>
  <PresentationFormat>画面に合わせる (4:3)</PresentationFormat>
  <Paragraphs>46</Paragraphs>
  <Slides>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gakunai</vt:lpstr>
      <vt:lpstr>PowerPoint プレゼンテーション</vt:lpstr>
      <vt:lpstr>背景</vt:lpstr>
      <vt:lpstr>問題点 / 目的</vt:lpstr>
      <vt:lpstr>リサーチクエスチョン</vt:lpstr>
      <vt:lpstr>アプローチ</vt:lpstr>
      <vt:lpstr>結果（1/2）</vt:lpstr>
      <vt:lpstr>結果（2/2）</vt:lpstr>
      <vt:lpstr>まとめ / 所感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Yamatani</dc:creator>
  <cp:lastModifiedBy>Yamatani</cp:lastModifiedBy>
  <cp:revision>12</cp:revision>
  <dcterms:created xsi:type="dcterms:W3CDTF">2015-07-30T08:36:15Z</dcterms:created>
  <dcterms:modified xsi:type="dcterms:W3CDTF">2015-07-30T11:23:00Z</dcterms:modified>
</cp:coreProperties>
</file>