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1840" y="-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-3670" y="-39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5CD52-D09B-4A1B-9868-BB085DEE1CDA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D276B-0662-4BB1-93B0-AAB720F0D0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59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39552" y="3501008"/>
            <a:ext cx="80648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25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467544" y="1052736"/>
            <a:ext cx="8208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0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1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50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4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5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CD2C-9D13-4FFC-9A8D-7F9824E091C1}" type="datetimeFigureOut">
              <a:rPr kumimoji="1" lang="ja-JP" altLang="en-US" smtClean="0"/>
              <a:t>2014/5/28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485A1-4EA4-4C56-8C8F-60B5705DF3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1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064896" cy="147002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Characterizing and Predicting </a:t>
            </a:r>
            <a:br>
              <a:rPr kumimoji="1" lang="en-US" altLang="ja-JP" dirty="0" smtClean="0"/>
            </a:br>
            <a:r>
              <a:rPr kumimoji="1" lang="en-US" altLang="ja-JP" dirty="0" smtClean="0"/>
              <a:t>Blocking Bugs in Open Source Projects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783160"/>
          </a:xfrm>
        </p:spPr>
        <p:txBody>
          <a:bodyPr/>
          <a:lstStyle/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lang="en-US" altLang="ja-JP" dirty="0" smtClean="0">
                <a:solidFill>
                  <a:schemeClr val="tx1"/>
                </a:solidFill>
              </a:rPr>
              <a:t>Harold Valdivia Garcia,</a:t>
            </a:r>
            <a:r>
              <a:rPr lang="ja-JP" altLang="en-US" dirty="0" smtClean="0">
                <a:solidFill>
                  <a:schemeClr val="tx1"/>
                </a:solidFill>
              </a:rPr>
              <a:t>  </a:t>
            </a:r>
            <a:r>
              <a:rPr lang="en-US" altLang="ja-JP" dirty="0" err="1" smtClean="0">
                <a:solidFill>
                  <a:schemeClr val="tx1"/>
                </a:solidFill>
              </a:rPr>
              <a:t>Emad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en-US" altLang="ja-JP" dirty="0" err="1" smtClean="0">
                <a:solidFill>
                  <a:schemeClr val="tx1"/>
                </a:solidFill>
              </a:rPr>
              <a:t>Shihab</a:t>
            </a:r>
            <a:endParaRPr kumimoji="1"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1058" y="3491716"/>
            <a:ext cx="807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/>
              <a:t>The 11th Working Conference on Mining Software </a:t>
            </a:r>
            <a:r>
              <a:rPr lang="en-US" altLang="ja-JP" dirty="0" smtClean="0"/>
              <a:t>Repositories (MSR ‘14)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136" y="4509120"/>
            <a:ext cx="1077005" cy="1408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545124"/>
            <a:ext cx="1119205" cy="133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3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en-US" altLang="ja-JP" b="1" dirty="0"/>
              <a:t>Blocking </a:t>
            </a:r>
            <a:r>
              <a:rPr lang="en-US" altLang="ja-JP" b="1" dirty="0" smtClean="0"/>
              <a:t>Bug</a:t>
            </a:r>
            <a:r>
              <a:rPr lang="ja-JP" altLang="en-US" b="1" dirty="0" smtClean="0"/>
              <a:t> </a:t>
            </a:r>
            <a:endParaRPr lang="en-US" altLang="ja-JP" dirty="0" smtClean="0"/>
          </a:p>
          <a:p>
            <a:pPr lvl="1"/>
            <a:r>
              <a:rPr lang="ja-JP" altLang="en-US" dirty="0"/>
              <a:t>他のバグの修正完了を阻害する</a:t>
            </a:r>
            <a:r>
              <a:rPr lang="ja-JP" altLang="en-US" dirty="0" smtClean="0"/>
              <a:t>不具合</a:t>
            </a:r>
            <a:endParaRPr lang="en-US" altLang="ja-JP" dirty="0"/>
          </a:p>
          <a:p>
            <a:pPr lvl="8"/>
            <a:endParaRPr lang="ja-JP" altLang="en-US" dirty="0"/>
          </a:p>
          <a:p>
            <a:r>
              <a:rPr lang="ja-JP" altLang="en-US" dirty="0" smtClean="0"/>
              <a:t>問題点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Blocking Bug</a:t>
            </a:r>
            <a:r>
              <a:rPr lang="ja-JP" altLang="en-US" dirty="0" smtClean="0"/>
              <a:t> が修正完了されるまで他のバグが修正完了できない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Blocking </a:t>
            </a:r>
            <a:r>
              <a:rPr lang="en-US" altLang="ja-JP" dirty="0"/>
              <a:t>Bug </a:t>
            </a:r>
            <a:r>
              <a:rPr lang="ja-JP" altLang="en-US" dirty="0"/>
              <a:t>の</a:t>
            </a:r>
            <a:r>
              <a:rPr lang="ja-JP" altLang="en-US" dirty="0" smtClean="0"/>
              <a:t>存在により他のバグの修正</a:t>
            </a:r>
            <a:r>
              <a:rPr lang="ja-JP" altLang="en-US" dirty="0"/>
              <a:t>時間</a:t>
            </a:r>
            <a:r>
              <a:rPr lang="ja-JP" altLang="en-US" dirty="0" smtClean="0"/>
              <a:t>を遅らせ，ソフトウェアメンテナンスコストがかかる</a:t>
            </a:r>
            <a:endParaRPr lang="en-US" altLang="ja-JP" dirty="0"/>
          </a:p>
          <a:p>
            <a:pPr lvl="8"/>
            <a:endParaRPr lang="en-US" altLang="ja-JP" dirty="0" smtClean="0"/>
          </a:p>
          <a:p>
            <a:r>
              <a:rPr lang="ja-JP" altLang="en-US" dirty="0" smtClean="0"/>
              <a:t>研究の目的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報告された不具合が</a:t>
            </a:r>
            <a:r>
              <a:rPr kumimoji="1" lang="en-US" altLang="ja-JP" dirty="0" smtClean="0"/>
              <a:t>Blocking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Bug</a:t>
            </a:r>
            <a:r>
              <a:rPr kumimoji="1" lang="ja-JP" altLang="en-US" dirty="0" smtClean="0"/>
              <a:t> </a:t>
            </a:r>
            <a:r>
              <a:rPr kumimoji="1" lang="ja-JP" altLang="en-US" dirty="0" err="1" smtClean="0"/>
              <a:t>か</a:t>
            </a:r>
            <a:r>
              <a:rPr kumimoji="1" lang="ja-JP" altLang="en-US" dirty="0" smtClean="0"/>
              <a:t>否かを予測することで，</a:t>
            </a:r>
            <a:r>
              <a:rPr lang="en-US" altLang="ja-JP" dirty="0"/>
              <a:t> Blocking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 </a:t>
            </a:r>
            <a:r>
              <a:rPr lang="ja-JP" altLang="en-US" dirty="0" smtClean="0"/>
              <a:t>による</a:t>
            </a:r>
            <a:r>
              <a:rPr kumimoji="1" lang="ja-JP" altLang="en-US" dirty="0" smtClean="0"/>
              <a:t>他の不具合への</a:t>
            </a:r>
            <a:r>
              <a:rPr lang="ja-JP" altLang="en-US" dirty="0" smtClean="0"/>
              <a:t>影響を少なくすること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0319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APPROACH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>
                <a:solidFill>
                  <a:srgbClr val="0070C0"/>
                </a:solidFill>
              </a:rPr>
              <a:t>BUG</a:t>
            </a:r>
            <a:r>
              <a:rPr lang="ja-JP" altLang="en-US" dirty="0">
                <a:solidFill>
                  <a:srgbClr val="0070C0"/>
                </a:solidFill>
              </a:rPr>
              <a:t> </a:t>
            </a:r>
            <a:r>
              <a:rPr lang="en-US" altLang="ja-JP" dirty="0" smtClean="0">
                <a:solidFill>
                  <a:srgbClr val="0070C0"/>
                </a:solidFill>
              </a:rPr>
              <a:t>CHARACTERIZATION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>
                <a:solidFill>
                  <a:srgbClr val="FF0000"/>
                </a:solidFill>
              </a:rPr>
              <a:t>CASE </a:t>
            </a:r>
            <a:r>
              <a:rPr kumimoji="1" lang="en-US" altLang="ja-JP" dirty="0" smtClean="0">
                <a:solidFill>
                  <a:srgbClr val="FF0000"/>
                </a:solidFill>
              </a:rPr>
              <a:t>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COMPARISON</a:t>
            </a:r>
            <a:r>
              <a:rPr lang="ja-JP" altLang="en-US" dirty="0" smtClean="0"/>
              <a:t> </a:t>
            </a:r>
            <a:r>
              <a:rPr lang="en-US" altLang="ja-JP" dirty="0" smtClean="0"/>
              <a:t>USING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DIFFERENT</a:t>
            </a:r>
            <a:r>
              <a:rPr lang="ja-JP" altLang="en-US" dirty="0" smtClean="0"/>
              <a:t> </a:t>
            </a:r>
            <a:r>
              <a:rPr lang="en-US" altLang="ja-JP" dirty="0" smtClean="0"/>
              <a:t>CLASSIFIERS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RELATED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THREATS</a:t>
            </a:r>
            <a:r>
              <a:rPr lang="ja-JP" altLang="en-US" dirty="0" smtClean="0"/>
              <a:t> </a:t>
            </a:r>
            <a:r>
              <a:rPr lang="en-US" altLang="ja-JP" dirty="0" smtClean="0"/>
              <a:t>TO</a:t>
            </a:r>
            <a:r>
              <a:rPr lang="ja-JP" altLang="en-US" dirty="0" smtClean="0"/>
              <a:t> </a:t>
            </a:r>
            <a:r>
              <a:rPr lang="en-US" altLang="ja-JP" dirty="0" smtClean="0"/>
              <a:t>VALIDITY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CONCLUTION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AND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FUTURE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REFERENCES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326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BUG </a:t>
            </a:r>
            <a:r>
              <a:rPr lang="en-US" altLang="ja-JP" dirty="0" smtClean="0"/>
              <a:t>CHARACTERIZATION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Median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Fixing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Time</a:t>
            </a:r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kumimoji="1" lang="en-US" altLang="ja-JP" dirty="0" smtClean="0"/>
              <a:t>Degree of </a:t>
            </a:r>
            <a:r>
              <a:rPr kumimoji="1" lang="en-US" altLang="ja-JP" dirty="0" err="1" smtClean="0"/>
              <a:t>Blockiness</a:t>
            </a:r>
            <a:endParaRPr kumimoji="1" lang="ja-JP" altLang="en-US" dirty="0"/>
          </a:p>
        </p:txBody>
      </p:sp>
      <p:pic>
        <p:nvPicPr>
          <p:cNvPr id="1026" name="Picture 2" descr="\\psf\Home\Desktop\スクリーンショット 2014-05-28 11.18.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07399"/>
            <a:ext cx="3124036" cy="147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psf\Home\Desktop\スクリーンショット 2014-05-28 11.19.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93096"/>
            <a:ext cx="5978160" cy="171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691680" y="4653137"/>
            <a:ext cx="5684973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653180" y="3323928"/>
            <a:ext cx="7776864" cy="5371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Blocking Bug </a:t>
            </a:r>
            <a:r>
              <a:rPr kumimoji="1" lang="ja-JP" altLang="en-US" dirty="0" smtClean="0">
                <a:solidFill>
                  <a:schemeClr val="tx1"/>
                </a:solidFill>
              </a:rPr>
              <a:t>の方が</a:t>
            </a:r>
            <a:r>
              <a:rPr kumimoji="1" lang="en-US" altLang="ja-JP" dirty="0" smtClean="0">
                <a:solidFill>
                  <a:schemeClr val="tx1"/>
                </a:solidFill>
              </a:rPr>
              <a:t>Non-Blocking Bug</a:t>
            </a:r>
            <a:r>
              <a:rPr kumimoji="1" lang="ja-JP" altLang="en-US" dirty="0" smtClean="0">
                <a:solidFill>
                  <a:schemeClr val="tx1"/>
                </a:solidFill>
              </a:rPr>
              <a:t>より</a:t>
            </a:r>
            <a:r>
              <a:rPr lang="ja-JP" altLang="en-US" dirty="0">
                <a:solidFill>
                  <a:schemeClr val="tx1"/>
                </a:solidFill>
              </a:rPr>
              <a:t>修正</a:t>
            </a:r>
            <a:r>
              <a:rPr lang="ja-JP" altLang="en-US" dirty="0" smtClean="0">
                <a:solidFill>
                  <a:schemeClr val="tx1"/>
                </a:solidFill>
              </a:rPr>
              <a:t>に時間がかかる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83568" y="6093296"/>
            <a:ext cx="7776864" cy="5371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Blocking</a:t>
            </a:r>
            <a:r>
              <a:rPr kumimoji="1" lang="ja-JP" altLang="en-US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</a:rPr>
              <a:t>Bug</a:t>
            </a:r>
            <a:r>
              <a:rPr kumimoji="1" lang="ja-JP" altLang="en-US" dirty="0" smtClean="0">
                <a:solidFill>
                  <a:schemeClr val="tx1"/>
                </a:solidFill>
              </a:rPr>
              <a:t>のうち</a:t>
            </a:r>
            <a:r>
              <a:rPr lang="ja-JP" altLang="en-US" dirty="0">
                <a:solidFill>
                  <a:schemeClr val="tx1"/>
                </a:solidFill>
              </a:rPr>
              <a:t>９０％</a:t>
            </a:r>
            <a:r>
              <a:rPr lang="ja-JP" altLang="en-US" dirty="0" smtClean="0">
                <a:solidFill>
                  <a:schemeClr val="tx1"/>
                </a:solidFill>
              </a:rPr>
              <a:t>以上</a:t>
            </a:r>
            <a:r>
              <a:rPr kumimoji="1" lang="ja-JP" altLang="en-US" dirty="0" smtClean="0">
                <a:solidFill>
                  <a:schemeClr val="tx1"/>
                </a:solidFill>
              </a:rPr>
              <a:t>は</a:t>
            </a:r>
            <a:r>
              <a:rPr kumimoji="1" lang="en-US" altLang="ja-JP" dirty="0" smtClean="0">
                <a:solidFill>
                  <a:schemeClr val="tx1"/>
                </a:solidFill>
              </a:rPr>
              <a:t>1,2</a:t>
            </a:r>
            <a:r>
              <a:rPr kumimoji="1" lang="ja-JP" altLang="en-US" dirty="0" smtClean="0">
                <a:solidFill>
                  <a:schemeClr val="tx1"/>
                </a:solidFill>
              </a:rPr>
              <a:t>件のバグの修正完了を阻害する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8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CASE </a:t>
            </a:r>
            <a:r>
              <a:rPr lang="en-US" altLang="ja-JP" dirty="0" smtClean="0"/>
              <a:t>STUDY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328592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予測</a:t>
            </a:r>
            <a:r>
              <a:rPr kumimoji="1" lang="ja-JP" altLang="en-US" dirty="0" smtClean="0"/>
              <a:t>モデル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C4.5</a:t>
            </a:r>
            <a:r>
              <a:rPr kumimoji="1" lang="ja-JP" altLang="en-US" dirty="0" err="1" smtClean="0"/>
              <a:t>，</a:t>
            </a:r>
            <a:r>
              <a:rPr lang="en-US" altLang="ja-JP" dirty="0" smtClean="0"/>
              <a:t>Naïve Bayes</a:t>
            </a:r>
            <a:r>
              <a:rPr lang="ja-JP" altLang="en-US" dirty="0" err="1" smtClean="0"/>
              <a:t>，</a:t>
            </a:r>
            <a:r>
              <a:rPr kumimoji="1" lang="en-US" altLang="ja-JP" dirty="0" err="1" smtClean="0"/>
              <a:t>kNN</a:t>
            </a:r>
            <a:r>
              <a:rPr lang="ja-JP" altLang="en-US" dirty="0"/>
              <a:t>，</a:t>
            </a:r>
            <a:r>
              <a:rPr lang="en-US" altLang="ja-JP" dirty="0" smtClean="0"/>
              <a:t>Random</a:t>
            </a:r>
            <a:r>
              <a:rPr lang="ja-JP" altLang="en-US" dirty="0" smtClean="0"/>
              <a:t> </a:t>
            </a:r>
            <a:r>
              <a:rPr lang="en-US" altLang="ja-JP" dirty="0" smtClean="0"/>
              <a:t>Forests</a:t>
            </a:r>
            <a:r>
              <a:rPr lang="ja-JP" altLang="en-US" dirty="0" err="1" smtClean="0"/>
              <a:t>，</a:t>
            </a:r>
            <a:r>
              <a:rPr kumimoji="1" lang="en-US" altLang="ja-JP" dirty="0" smtClean="0"/>
              <a:t>Zero-R</a:t>
            </a:r>
          </a:p>
          <a:p>
            <a:r>
              <a:rPr lang="ja-JP" altLang="en-US" dirty="0" smtClean="0"/>
              <a:t>メトリクス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Product</a:t>
            </a:r>
            <a:r>
              <a:rPr lang="en-US" altLang="ja-JP" dirty="0" smtClean="0"/>
              <a:t>,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Component</a:t>
            </a:r>
            <a:r>
              <a:rPr lang="en-US" altLang="ja-JP" dirty="0" smtClean="0"/>
              <a:t>,</a:t>
            </a:r>
            <a:r>
              <a:rPr lang="ja-JP" altLang="en-US" dirty="0" smtClean="0"/>
              <a:t> </a:t>
            </a:r>
            <a:r>
              <a:rPr kumimoji="1" lang="en-US" altLang="ja-JP" dirty="0" smtClean="0"/>
              <a:t>Platform,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Severity,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Priority</a:t>
            </a:r>
            <a:r>
              <a:rPr kumimoji="1" lang="ja-JP" altLang="en-US" dirty="0" smtClean="0"/>
              <a:t>：省略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Number</a:t>
            </a:r>
            <a:r>
              <a:rPr lang="ja-JP" altLang="en-US" dirty="0" smtClean="0"/>
              <a:t> </a:t>
            </a:r>
            <a:r>
              <a:rPr lang="en-US" altLang="ja-JP" dirty="0" smtClean="0"/>
              <a:t>in the CC list</a:t>
            </a:r>
            <a:r>
              <a:rPr lang="ja-JP" altLang="en-US" dirty="0" smtClean="0"/>
              <a:t>：</a:t>
            </a:r>
            <a:r>
              <a:rPr lang="en-US" altLang="ja-JP" dirty="0" smtClean="0"/>
              <a:t>CC</a:t>
            </a:r>
            <a:r>
              <a:rPr lang="ja-JP" altLang="en-US" dirty="0" smtClean="0"/>
              <a:t>している開発者の数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Description size, Comment size</a:t>
            </a:r>
            <a:r>
              <a:rPr lang="ja-JP" altLang="en-US" dirty="0" smtClean="0"/>
              <a:t>：説明・コメントのサイズ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Description </a:t>
            </a:r>
            <a:r>
              <a:rPr lang="en-US" altLang="ja-JP" dirty="0" smtClean="0"/>
              <a:t>text, </a:t>
            </a:r>
            <a:r>
              <a:rPr lang="en-US" altLang="ja-JP" dirty="0"/>
              <a:t>Comment </a:t>
            </a:r>
            <a:r>
              <a:rPr lang="en-US" altLang="ja-JP" dirty="0" smtClean="0"/>
              <a:t>text</a:t>
            </a:r>
            <a:r>
              <a:rPr lang="ja-JP" altLang="en-US" dirty="0" smtClean="0"/>
              <a:t>：出現する単語の頻度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Priority has Increased</a:t>
            </a:r>
            <a:r>
              <a:rPr kumimoji="1" lang="ja-JP" altLang="en-US" dirty="0" smtClean="0"/>
              <a:t>：報告時より優先度が上がったか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Reporter Name</a:t>
            </a:r>
            <a:r>
              <a:rPr lang="ja-JP" altLang="en-US" dirty="0" smtClean="0"/>
              <a:t>：報告者の名前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Reporter Experience</a:t>
            </a:r>
            <a:r>
              <a:rPr lang="ja-JP" altLang="en-US" dirty="0" smtClean="0"/>
              <a:t>：報告者が以前に報告した数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Reporter Blocking Experience</a:t>
            </a:r>
            <a:r>
              <a:rPr lang="ja-JP" altLang="en-US" dirty="0" smtClean="0"/>
              <a:t>：</a:t>
            </a:r>
            <a:r>
              <a:rPr lang="en-US" altLang="ja-JP" dirty="0" smtClean="0"/>
              <a:t>Blocking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を報告した数</a:t>
            </a:r>
            <a:endParaRPr lang="en-US" altLang="ja-JP" dirty="0" smtClean="0"/>
          </a:p>
          <a:p>
            <a:pPr lvl="3"/>
            <a:endParaRPr lang="en-US" altLang="ja-JP" dirty="0"/>
          </a:p>
          <a:p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44080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CASE </a:t>
            </a:r>
            <a:r>
              <a:rPr lang="en-US" altLang="ja-JP" dirty="0" smtClean="0"/>
              <a:t>STUDY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r>
              <a:rPr lang="en-US" altLang="ja-JP" dirty="0" smtClean="0"/>
              <a:t>1</a:t>
            </a:r>
            <a:r>
              <a:rPr lang="ja-JP" altLang="en-US" dirty="0" smtClean="0"/>
              <a:t>：</a:t>
            </a:r>
            <a:r>
              <a:rPr lang="en-US" altLang="ja-JP" dirty="0" smtClean="0"/>
              <a:t>Blocking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を予測できたか？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</p:txBody>
      </p:sp>
      <p:pic>
        <p:nvPicPr>
          <p:cNvPr id="2050" name="Picture 2" descr="\\psf\Home\Desktop\スクリーンショット 2014-05-28 11.49.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39172"/>
            <a:ext cx="3936580" cy="17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707779" y="4896656"/>
            <a:ext cx="7776864" cy="5371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F-measure</a:t>
            </a:r>
            <a:r>
              <a:rPr kumimoji="1" lang="ja-JP" altLang="en-US" dirty="0" smtClean="0">
                <a:solidFill>
                  <a:schemeClr val="tx1"/>
                </a:solidFill>
              </a:rPr>
              <a:t>が</a:t>
            </a:r>
            <a:r>
              <a:rPr kumimoji="1" lang="en-US" altLang="ja-JP" dirty="0" smtClean="0">
                <a:solidFill>
                  <a:schemeClr val="tx1"/>
                </a:solidFill>
              </a:rPr>
              <a:t>15-42%</a:t>
            </a:r>
            <a:r>
              <a:rPr lang="ja-JP" altLang="en-US" dirty="0" smtClean="0">
                <a:solidFill>
                  <a:schemeClr val="tx1"/>
                </a:solidFill>
              </a:rPr>
              <a:t>の</a:t>
            </a:r>
            <a:r>
              <a:rPr kumimoji="1" lang="ja-JP" altLang="en-US" dirty="0" smtClean="0">
                <a:solidFill>
                  <a:schemeClr val="tx1"/>
                </a:solidFill>
              </a:rPr>
              <a:t>精度で予測モデルを構築できた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5554343" y="2195156"/>
                <a:ext cx="2441374" cy="12463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i="1" smtClean="0">
                          <a:latin typeface="Cambria Math"/>
                        </a:rPr>
                        <m:t>Prec</m:t>
                      </m:r>
                      <m:r>
                        <a:rPr lang="en-US" altLang="ja-JP" b="0" i="1" smtClean="0">
                          <a:latin typeface="Cambria Math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altLang="ja-JP" i="1" smtClean="0">
                          <a:latin typeface="Cambria Math"/>
                        </a:rPr>
                        <m:t>sion</m:t>
                      </m:r>
                      <m:r>
                        <a:rPr lang="en-US" altLang="ja-JP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/>
                            </a:rPr>
                            <m:t>𝑇𝑃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/>
                            </a:rPr>
                            <m:t>𝑇𝑃</m:t>
                          </m:r>
                          <m:r>
                            <a:rPr lang="en-US" altLang="ja-JP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altLang="ja-JP" b="0" i="1" smtClean="0">
                              <a:latin typeface="Cambria Math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en-US" altLang="ja-JP" dirty="0" smtClean="0"/>
              </a:p>
              <a:p>
                <a:endParaRPr lang="en-US" altLang="ja-JP" sz="6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/>
                        </a:rPr>
                        <m:t>𝑅𝑒𝑐𝑎𝑙𝑙</m:t>
                      </m:r>
                      <m:r>
                        <a:rPr lang="en-US" altLang="ja-JP" b="0" i="1" smtClean="0">
                          <a:latin typeface="Cambria Math"/>
                        </a:rPr>
                        <m:t>     = </m:t>
                      </m:r>
                      <m:f>
                        <m:fPr>
                          <m:ctrlPr>
                            <a:rPr lang="en-US" altLang="ja-JP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/>
                            </a:rPr>
                            <m:t>𝑇𝑃</m:t>
                          </m:r>
                        </m:num>
                        <m:den>
                          <m:r>
                            <a:rPr lang="en-US" altLang="ja-JP" i="1">
                              <a:latin typeface="Cambria Math"/>
                            </a:rPr>
                            <m:t>𝑇𝑃</m:t>
                          </m:r>
                          <m:r>
                            <a:rPr lang="en-US" altLang="ja-JP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i="1">
                              <a:latin typeface="Cambria Math"/>
                            </a:rPr>
                            <m:t>𝐹𝑁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343" y="2195156"/>
                <a:ext cx="2441374" cy="124636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\\psf\Home\Desktop\スクリーンショット 2014-05-28 11.54.5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128" y="3495160"/>
            <a:ext cx="3919805" cy="84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2843808" y="4051671"/>
            <a:ext cx="175240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 smtClean="0"/>
              <a:t>*</a:t>
            </a:r>
            <a:r>
              <a:rPr kumimoji="1" lang="ja-JP" altLang="en-US" sz="1050" dirty="0" smtClean="0"/>
              <a:t>アルゴリズムは</a:t>
            </a:r>
            <a:r>
              <a:rPr kumimoji="1" lang="en-US" altLang="ja-JP" sz="1050" dirty="0" smtClean="0"/>
              <a:t>C4.5</a:t>
            </a:r>
            <a:r>
              <a:rPr kumimoji="1" lang="ja-JP" altLang="en-US" sz="1050" dirty="0" smtClean="0"/>
              <a:t>を使用</a:t>
            </a:r>
            <a:endParaRPr kumimoji="1" lang="ja-JP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67653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CASE STUDY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r>
              <a:rPr kumimoji="1" lang="ja-JP" altLang="en-US" dirty="0" smtClean="0"/>
              <a:t>：どのファクターが</a:t>
            </a:r>
            <a:r>
              <a:rPr lang="en-US" altLang="ja-JP" dirty="0"/>
              <a:t>Blocking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 の</a:t>
            </a:r>
            <a:r>
              <a:rPr kumimoji="1" lang="ja-JP" altLang="en-US" dirty="0" smtClean="0"/>
              <a:t>予測に有効か</a:t>
            </a:r>
            <a:endParaRPr kumimoji="1" lang="ja-JP" altLang="en-US" dirty="0"/>
          </a:p>
        </p:txBody>
      </p:sp>
      <p:pic>
        <p:nvPicPr>
          <p:cNvPr id="3074" name="Picture 2" descr="\\psf\Home\Desktop\スクリーンショット 2014-05-28 12.39.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67200"/>
            <a:ext cx="5423179" cy="309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770611" y="4800498"/>
            <a:ext cx="25186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 smtClean="0"/>
              <a:t>*level</a:t>
            </a:r>
            <a:r>
              <a:rPr kumimoji="1" lang="ja-JP" altLang="en-US" sz="1050" dirty="0" smtClean="0"/>
              <a:t>は</a:t>
            </a:r>
            <a:r>
              <a:rPr kumimoji="1" lang="ja-JP" altLang="en-US" sz="1100" dirty="0" smtClean="0"/>
              <a:t>小さい</a:t>
            </a:r>
            <a:r>
              <a:rPr kumimoji="1" lang="ja-JP" altLang="en-US" sz="1050" dirty="0" smtClean="0"/>
              <a:t>方が有効であることを示す</a:t>
            </a:r>
            <a:endParaRPr kumimoji="1" lang="ja-JP" altLang="en-US" sz="1050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4547284" y="2280211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6516214" y="2285045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159687" y="2280211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547283" y="3767724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6516214" y="3767724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3159686" y="4012881"/>
            <a:ext cx="6007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682591" y="5098298"/>
            <a:ext cx="7776864" cy="5371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Blocking</a:t>
            </a:r>
            <a:r>
              <a:rPr kumimoji="1" lang="ja-JP" altLang="en-US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</a:rPr>
              <a:t>Bug</a:t>
            </a:r>
            <a:r>
              <a:rPr kumimoji="1" lang="ja-JP" altLang="en-US" dirty="0" smtClean="0">
                <a:solidFill>
                  <a:schemeClr val="tx1"/>
                </a:solidFill>
              </a:rPr>
              <a:t> の予測には </a:t>
            </a:r>
            <a:r>
              <a:rPr kumimoji="1" lang="en-US" altLang="ja-JP" dirty="0" smtClean="0">
                <a:solidFill>
                  <a:schemeClr val="tx1"/>
                </a:solidFill>
              </a:rPr>
              <a:t>Comment</a:t>
            </a:r>
            <a:r>
              <a:rPr kumimoji="1" lang="ja-JP" altLang="en-US" dirty="0" smtClean="0">
                <a:solidFill>
                  <a:schemeClr val="tx1"/>
                </a:solidFill>
              </a:rPr>
              <a:t>の内容が有効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82591" y="5738374"/>
            <a:ext cx="7776864" cy="8968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以下の単語が含まれると</a:t>
            </a:r>
            <a:r>
              <a:rPr kumimoji="1" lang="en-US" altLang="ja-JP" dirty="0" smtClean="0">
                <a:solidFill>
                  <a:schemeClr val="tx1"/>
                </a:solidFill>
              </a:rPr>
              <a:t>Blocking</a:t>
            </a:r>
            <a:r>
              <a:rPr kumimoji="1" lang="ja-JP" altLang="en-US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</a:rPr>
              <a:t>Bug</a:t>
            </a:r>
            <a:r>
              <a:rPr kumimoji="1" lang="ja-JP" altLang="en-US" dirty="0" smtClean="0">
                <a:solidFill>
                  <a:schemeClr val="tx1"/>
                </a:solidFill>
              </a:rPr>
              <a:t>である可能性が高い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“</a:t>
            </a:r>
            <a:r>
              <a:rPr kumimoji="1" lang="en-US" altLang="ja-JP" b="1" dirty="0" err="1" smtClean="0">
                <a:solidFill>
                  <a:schemeClr val="tx1"/>
                </a:solidFill>
              </a:rPr>
              <a:t>dtrace</a:t>
            </a:r>
            <a:r>
              <a:rPr kumimoji="1" lang="en-US" altLang="ja-JP" dirty="0" smtClean="0">
                <a:solidFill>
                  <a:schemeClr val="tx1"/>
                </a:solidFill>
              </a:rPr>
              <a:t>”,  </a:t>
            </a:r>
            <a:r>
              <a:rPr lang="en-US" altLang="ja-JP" dirty="0" smtClean="0">
                <a:solidFill>
                  <a:schemeClr val="tx1"/>
                </a:solidFill>
              </a:rPr>
              <a:t>“</a:t>
            </a:r>
            <a:r>
              <a:rPr lang="en-US" altLang="ja-JP" b="1" dirty="0" err="1" smtClean="0">
                <a:solidFill>
                  <a:schemeClr val="tx1"/>
                </a:solidFill>
              </a:rPr>
              <a:t>pthreads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scheduling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glitches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underestimate</a:t>
            </a:r>
            <a:r>
              <a:rPr lang="en-US" altLang="ja-JP" dirty="0" smtClean="0">
                <a:solidFill>
                  <a:schemeClr val="tx1"/>
                </a:solidFill>
              </a:rPr>
              <a:t>”</a:t>
            </a:r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5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まとめと所感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7"/>
            <a:ext cx="8229600" cy="5430481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 smtClean="0"/>
              <a:t>Blocking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bug </a:t>
            </a:r>
            <a:r>
              <a:rPr kumimoji="1" lang="ja-JP" altLang="en-US" dirty="0" smtClean="0"/>
              <a:t>の分析と予測モデルの構築を行った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分析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Blocking </a:t>
            </a:r>
            <a:r>
              <a:rPr lang="en-US" altLang="ja-JP" dirty="0"/>
              <a:t>Bug </a:t>
            </a:r>
            <a:r>
              <a:rPr lang="ja-JP" altLang="en-US" dirty="0"/>
              <a:t>の方が</a:t>
            </a:r>
            <a:r>
              <a:rPr lang="en-US" altLang="ja-JP" dirty="0"/>
              <a:t>Non-Blocking Bug</a:t>
            </a:r>
            <a:r>
              <a:rPr lang="ja-JP" altLang="en-US" dirty="0"/>
              <a:t>より修正に時間がかかる</a:t>
            </a:r>
          </a:p>
          <a:p>
            <a:pPr lvl="2"/>
            <a:r>
              <a:rPr lang="en-US" altLang="ja-JP" dirty="0"/>
              <a:t>Blocking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のうち９０％以上は</a:t>
            </a:r>
            <a:r>
              <a:rPr lang="en-US" altLang="ja-JP" dirty="0"/>
              <a:t>1,2</a:t>
            </a:r>
            <a:r>
              <a:rPr lang="ja-JP" altLang="en-US" dirty="0"/>
              <a:t>件のバグの修正完了を阻害する</a:t>
            </a:r>
          </a:p>
          <a:p>
            <a:pPr lvl="1"/>
            <a:r>
              <a:rPr kumimoji="1" lang="ja-JP" altLang="en-US" dirty="0" smtClean="0"/>
              <a:t>予測モデルの構築</a:t>
            </a:r>
            <a:endParaRPr kumimoji="1" lang="en-US" altLang="ja-JP" dirty="0" smtClean="0"/>
          </a:p>
          <a:p>
            <a:pPr lvl="2"/>
            <a:r>
              <a:rPr lang="en-US" altLang="ja-JP" dirty="0"/>
              <a:t>F-measure</a:t>
            </a:r>
            <a:r>
              <a:rPr lang="ja-JP" altLang="en-US" dirty="0"/>
              <a:t>が</a:t>
            </a:r>
            <a:r>
              <a:rPr lang="en-US" altLang="ja-JP" dirty="0"/>
              <a:t>15-42%</a:t>
            </a:r>
            <a:r>
              <a:rPr lang="ja-JP" altLang="en-US" dirty="0"/>
              <a:t>の精度で予測モデルを構築できた</a:t>
            </a:r>
          </a:p>
          <a:p>
            <a:pPr lvl="2"/>
            <a:r>
              <a:rPr lang="en-US" altLang="ja-JP" dirty="0"/>
              <a:t>Blocking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 の予測には </a:t>
            </a:r>
            <a:r>
              <a:rPr lang="en-US" altLang="ja-JP" dirty="0"/>
              <a:t>Comment</a:t>
            </a:r>
            <a:r>
              <a:rPr lang="ja-JP" altLang="en-US" dirty="0"/>
              <a:t>の内容が</a:t>
            </a:r>
            <a:r>
              <a:rPr lang="ja-JP" altLang="en-US" dirty="0" smtClean="0"/>
              <a:t>有効である</a:t>
            </a:r>
            <a:endParaRPr lang="en-US" altLang="ja-JP" dirty="0" smtClean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Blocking Bug</a:t>
            </a:r>
            <a:r>
              <a:rPr lang="ja-JP" altLang="en-US" dirty="0" smtClean="0"/>
              <a:t> の明確な定義が見当たらず，モヤモヤした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Comment</a:t>
            </a:r>
            <a:r>
              <a:rPr lang="ja-JP" altLang="en-US" dirty="0" smtClean="0"/>
              <a:t>の内容が予測に有効</a:t>
            </a:r>
            <a:r>
              <a:rPr lang="ja-JP" altLang="en-US" dirty="0" err="1" smtClean="0"/>
              <a:t>．．．</a:t>
            </a:r>
            <a:r>
              <a:rPr lang="ja-JP" altLang="en-US" dirty="0" smtClean="0"/>
              <a:t>ある程度コメントしている時点で</a:t>
            </a:r>
            <a:r>
              <a:rPr lang="en-US" altLang="ja-JP" dirty="0" smtClean="0"/>
              <a:t>Blocking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であることが判明してるんじゃない？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Blocking</a:t>
            </a:r>
            <a:r>
              <a:rPr lang="ja-JP" altLang="en-US" dirty="0" smtClean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 は開発者にとって</a:t>
            </a:r>
            <a:r>
              <a:rPr lang="en-US" altLang="ja-JP" dirty="0" smtClean="0"/>
              <a:t>High-Impact</a:t>
            </a:r>
            <a:r>
              <a:rPr lang="ja-JP" altLang="en-US" dirty="0" smtClean="0"/>
              <a:t>と捉えても良いのではないかと感じた</a:t>
            </a:r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264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RELATED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WORK</a:t>
            </a:r>
            <a:r>
              <a:rPr kumimoji="1" lang="ja-JP" altLang="en-US" dirty="0" smtClean="0"/>
              <a:t>から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Automatic assignment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of bug severity/priority</a:t>
            </a:r>
          </a:p>
          <a:p>
            <a:pPr lvl="1"/>
            <a:r>
              <a:rPr lang="en-US" altLang="ja-JP" dirty="0" smtClean="0"/>
              <a:t>Predicting the priority of a reported bug … </a:t>
            </a:r>
          </a:p>
          <a:p>
            <a:pPr lvl="2"/>
            <a:r>
              <a:rPr lang="en-US" altLang="ja-JP" dirty="0" err="1" smtClean="0"/>
              <a:t>M.Sharma</a:t>
            </a:r>
            <a:r>
              <a:rPr lang="en-US" altLang="ja-JP" dirty="0" smtClean="0"/>
              <a:t> et al. , ISDA’12</a:t>
            </a:r>
            <a:endParaRPr lang="en-US" altLang="ja-JP" dirty="0"/>
          </a:p>
          <a:p>
            <a:pPr lvl="1"/>
            <a:r>
              <a:rPr lang="en-US" altLang="ja-JP" dirty="0"/>
              <a:t>Predicting the </a:t>
            </a:r>
            <a:r>
              <a:rPr lang="en-US" altLang="ja-JP" dirty="0" smtClean="0"/>
              <a:t>severity </a:t>
            </a:r>
            <a:r>
              <a:rPr lang="en-US" altLang="ja-JP" dirty="0"/>
              <a:t>of a reported bug … </a:t>
            </a:r>
            <a:endParaRPr kumimoji="1" lang="en-US" altLang="ja-JP" dirty="0" smtClean="0"/>
          </a:p>
          <a:p>
            <a:pPr lvl="2"/>
            <a:r>
              <a:rPr lang="en-US" altLang="ja-JP" dirty="0" err="1" smtClean="0"/>
              <a:t>A.Lamkanfi</a:t>
            </a:r>
            <a:r>
              <a:rPr lang="en-US" altLang="ja-JP" dirty="0" smtClean="0"/>
              <a:t> et al. , MSR’10</a:t>
            </a:r>
            <a:endParaRPr lang="en-US" altLang="ja-JP" dirty="0"/>
          </a:p>
          <a:p>
            <a:r>
              <a:rPr kumimoji="1" lang="en-US" altLang="ja-JP" dirty="0" smtClean="0"/>
              <a:t>Specific types of issues</a:t>
            </a:r>
          </a:p>
          <a:p>
            <a:pPr lvl="1"/>
            <a:r>
              <a:rPr lang="en-US" altLang="ja-JP" dirty="0" smtClean="0"/>
              <a:t>A qualitative study on performance bugs</a:t>
            </a:r>
          </a:p>
          <a:p>
            <a:pPr lvl="2"/>
            <a:r>
              <a:rPr lang="en-US" altLang="ja-JP" dirty="0" smtClean="0"/>
              <a:t>S. </a:t>
            </a:r>
            <a:r>
              <a:rPr lang="en-US" altLang="ja-JP" dirty="0" err="1" smtClean="0"/>
              <a:t>Zaman</a:t>
            </a:r>
            <a:r>
              <a:rPr lang="en-US" altLang="ja-JP" dirty="0" smtClean="0"/>
              <a:t> et al. , MSR’12</a:t>
            </a:r>
          </a:p>
          <a:p>
            <a:pPr lvl="1"/>
            <a:r>
              <a:rPr lang="en-US" altLang="ja-JP" dirty="0" smtClean="0"/>
              <a:t>It is a bug or an enhancement? …</a:t>
            </a:r>
          </a:p>
          <a:p>
            <a:pPr lvl="2"/>
            <a:r>
              <a:rPr lang="en-US" altLang="ja-JP" dirty="0" smtClean="0"/>
              <a:t>G.</a:t>
            </a:r>
            <a:r>
              <a:rPr lang="ja-JP" altLang="en-US" dirty="0" smtClean="0"/>
              <a:t> </a:t>
            </a:r>
            <a:r>
              <a:rPr lang="en-US" altLang="ja-JP" dirty="0" err="1" smtClean="0"/>
              <a:t>Antoniol</a:t>
            </a:r>
            <a:r>
              <a:rPr lang="ja-JP" altLang="en-US" dirty="0" smtClean="0"/>
              <a:t> </a:t>
            </a:r>
            <a:r>
              <a:rPr lang="en-US" altLang="ja-JP" dirty="0" smtClean="0"/>
              <a:t>et al. , </a:t>
            </a:r>
            <a:r>
              <a:rPr lang="ja-JP" altLang="en-US" dirty="0" smtClean="0"/>
              <a:t>省略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666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</Template>
  <TotalTime>314</TotalTime>
  <Words>570</Words>
  <Application>Microsoft Office PowerPoint</Application>
  <PresentationFormat>画面に合わせる (4:3)</PresentationFormat>
  <Paragraphs>85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Simple</vt:lpstr>
      <vt:lpstr>Characterizing and Predicting  Blocking Bugs in Open Source Projects</vt:lpstr>
      <vt:lpstr>概要</vt:lpstr>
      <vt:lpstr>構成</vt:lpstr>
      <vt:lpstr>BUG CHARACTERIZATION</vt:lpstr>
      <vt:lpstr>CASE STUDY</vt:lpstr>
      <vt:lpstr>CASE STUDY</vt:lpstr>
      <vt:lpstr>CASE STUDY</vt:lpstr>
      <vt:lpstr>まとめと所感</vt:lpstr>
      <vt:lpstr>RELATED WORKから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s141015</dc:creator>
  <cp:lastModifiedBy>s141015</cp:lastModifiedBy>
  <cp:revision>18</cp:revision>
  <dcterms:created xsi:type="dcterms:W3CDTF">2014-05-27T04:12:31Z</dcterms:created>
  <dcterms:modified xsi:type="dcterms:W3CDTF">2014-05-28T04:02:38Z</dcterms:modified>
</cp:coreProperties>
</file>