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6"/>
  </p:notesMasterIdLst>
  <p:sldIdLst>
    <p:sldId id="257" r:id="rId2"/>
    <p:sldId id="261" r:id="rId3"/>
    <p:sldId id="262" r:id="rId4"/>
    <p:sldId id="263" r:id="rId5"/>
    <p:sldId id="264" r:id="rId6"/>
    <p:sldId id="265" r:id="rId7"/>
    <p:sldId id="266" r:id="rId8"/>
    <p:sldId id="267" r:id="rId9"/>
    <p:sldId id="268" r:id="rId10"/>
    <p:sldId id="269" r:id="rId11"/>
    <p:sldId id="273" r:id="rId12"/>
    <p:sldId id="270" r:id="rId13"/>
    <p:sldId id="271" r:id="rId14"/>
    <p:sldId id="272" r:id="rId15"/>
  </p:sldIdLst>
  <p:sldSz cx="9144000" cy="6858000" type="screen4x3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1644" y="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0EB11A4-5ACB-4241-936E-4B4D6EE5E547}" type="datetimeFigureOut">
              <a:rPr kumimoji="1" lang="ja-JP" altLang="en-US" smtClean="0"/>
              <a:t>2014/11/4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AB7BA2F-7FD9-442C-B050-97DBECCD650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379026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タイトル スライド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タイトル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ja-JP" altLang="en-US" smtClean="0"/>
              <a:t>マスター タイトルの書式設定</a:t>
            </a:r>
            <a:endParaRPr kumimoji="0" lang="en-US"/>
          </a:p>
        </p:txBody>
      </p:sp>
      <p:sp>
        <p:nvSpPr>
          <p:cNvPr id="9" name="サブタイトル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ja-JP" altLang="en-US" smtClean="0"/>
              <a:t>マスター サブタイトルの書式設定</a:t>
            </a:r>
            <a:endParaRPr kumimoji="0" lang="en-US"/>
          </a:p>
        </p:txBody>
      </p:sp>
      <p:sp>
        <p:nvSpPr>
          <p:cNvPr id="28" name="日付プレースホルダー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B1EEC4EE-9380-49D6-A3B8-748F71674788}" type="datetime1">
              <a:rPr kumimoji="1" lang="ja-JP" altLang="en-US" smtClean="0"/>
              <a:t>2014/11/4</a:t>
            </a:fld>
            <a:endParaRPr kumimoji="1" lang="ja-JP" altLang="en-US"/>
          </a:p>
        </p:txBody>
      </p:sp>
      <p:sp>
        <p:nvSpPr>
          <p:cNvPr id="17" name="フッター プレースホルダー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kumimoji="1" lang="ja-JP" altLang="en-US"/>
          </a:p>
        </p:txBody>
      </p:sp>
      <p:sp>
        <p:nvSpPr>
          <p:cNvPr id="10" name="正方形/長方形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正方形/長方形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正方形/長方形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正方形/長方形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直線コネクタ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直線コネクタ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直線コネクタ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直線コネクタ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直線コネクタ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直線コネクタ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正方形/長方形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円/楕円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円/楕円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円/楕円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円/楕円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円/楕円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スライド番号プレースホルダー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282BB0CD-5135-40A5-B926-B2737B8B9DA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ja-JP" altLang="en-US" smtClean="0"/>
              <a:t>マスター タイトルの書式設定</a:t>
            </a:r>
            <a:endParaRPr kumimoji="0" lang="en-US"/>
          </a:p>
        </p:txBody>
      </p:sp>
      <p:sp>
        <p:nvSpPr>
          <p:cNvPr id="8" name="コンテンツ プレースホルダー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ja-JP" altLang="en-US" smtClean="0"/>
              <a:t>マスター テキストの書式設定</a:t>
            </a:r>
          </a:p>
          <a:p>
            <a:pPr lvl="1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kumimoji="0" lang="en-US"/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8852BEDD-A4DF-4E70-A9CA-407E968BE591}" type="datetime1">
              <a:rPr kumimoji="1" lang="ja-JP" altLang="en-US" smtClean="0"/>
              <a:t>2014/11/4</a:t>
            </a:fld>
            <a:endParaRPr kumimoji="1" lang="ja-JP" alt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282BB0CD-5135-40A5-B926-B2737B8B9DAF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sp>
        <p:nvSpPr>
          <p:cNvPr id="10" name="フッター プレースホルダー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kumimoji="1" lang="ja-JP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セクション見出し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ja-JP" altLang="en-US" smtClean="0"/>
              <a:t>マスター タイトルの書式設定</a:t>
            </a:r>
            <a:endParaRPr kumimoji="0" 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ja-JP" altLang="en-US" smtClean="0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A6513C1A-0BC2-40F6-BD5B-8096C834024E}" type="datetime1">
              <a:rPr kumimoji="1" lang="ja-JP" altLang="en-US" smtClean="0"/>
              <a:t>2014/11/4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kumimoji="1" lang="ja-JP" altLang="en-US"/>
          </a:p>
        </p:txBody>
      </p:sp>
      <p:sp>
        <p:nvSpPr>
          <p:cNvPr id="9" name="正方形/長方形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正方形/長方形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正方形/長方形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正方形/長方形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直線コネクタ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直線コネクタ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直線コネクタ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直線コネクタ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直線コネクタ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正方形/長方形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円/楕円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円/楕円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円/楕円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円/楕円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円/楕円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直線コネクタ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282BB0CD-5135-40A5-B926-B2737B8B9DA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ja-JP" altLang="en-US" smtClean="0"/>
              <a:t>マスター タイトルの書式設定</a:t>
            </a:r>
            <a:endParaRPr kumimoji="0" lang="en-US"/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35D0E6-467E-4CFA-8829-DA1772C4D2E3}" type="datetime1">
              <a:rPr kumimoji="1" lang="ja-JP" altLang="en-US" smtClean="0"/>
              <a:t>2014/11/4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2BB0CD-5135-40A5-B926-B2737B8B9DAF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sp>
        <p:nvSpPr>
          <p:cNvPr id="9" name="コンテンツ プレースホルダー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ja-JP" altLang="en-US" smtClean="0"/>
              <a:t>マスター テキストの書式設定</a:t>
            </a:r>
          </a:p>
          <a:p>
            <a:pPr lvl="1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kumimoji="0" lang="en-US"/>
          </a:p>
        </p:txBody>
      </p:sp>
      <p:sp>
        <p:nvSpPr>
          <p:cNvPr id="11" name="コンテンツ プレースホルダー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ja-JP" altLang="en-US" smtClean="0"/>
              <a:t>マスター テキストの書式設定</a:t>
            </a:r>
          </a:p>
          <a:p>
            <a:pPr lvl="1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ja-JP" altLang="en-US" smtClean="0"/>
              <a:t>マスター タイトルの書式設定</a:t>
            </a:r>
            <a:endParaRPr kumimoji="0" lang="en-US"/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8B618E-D960-4D8D-A7D1-9B0B3000E301}" type="datetime1">
              <a:rPr kumimoji="1" lang="ja-JP" altLang="en-US" smtClean="0"/>
              <a:t>2014/11/4</a:t>
            </a:fld>
            <a:endParaRPr kumimoji="1" lang="ja-JP" alt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2BB0CD-5135-40A5-B926-B2737B8B9DAF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sp>
        <p:nvSpPr>
          <p:cNvPr id="11" name="コンテンツ プレースホルダー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ja-JP" altLang="en-US" smtClean="0"/>
              <a:t>マスター テキストの書式設定</a:t>
            </a:r>
          </a:p>
          <a:p>
            <a:pPr lvl="1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kumimoji="0" lang="en-US"/>
          </a:p>
        </p:txBody>
      </p:sp>
      <p:sp>
        <p:nvSpPr>
          <p:cNvPr id="13" name="コンテンツ プレースホルダー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ja-JP" altLang="en-US" smtClean="0"/>
              <a:t>マスター テキストの書式設定</a:t>
            </a:r>
          </a:p>
          <a:p>
            <a:pPr lvl="1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kumimoji="0" lang="en-US"/>
          </a:p>
        </p:txBody>
      </p:sp>
      <p:sp>
        <p:nvSpPr>
          <p:cNvPr id="12" name="テキスト プレースホルダー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ja-JP" altLang="en-US" smtClean="0"/>
              <a:t>マスター テキストの書式設定</a:t>
            </a:r>
          </a:p>
        </p:txBody>
      </p:sp>
      <p:sp>
        <p:nvSpPr>
          <p:cNvPr id="14" name="テキスト プレースホルダー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ja-JP" altLang="en-US" smtClean="0"/>
              <a:t>マスター テキストの書式設定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ja-JP" altLang="en-US" smtClean="0"/>
              <a:t>マスター タイトルの書式設定</a:t>
            </a:r>
            <a:endParaRPr kumimoji="0" lang="en-US"/>
          </a:p>
        </p:txBody>
      </p:sp>
      <p:sp>
        <p:nvSpPr>
          <p:cNvPr id="6" name="日付プレースホルダー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D7909CB5-AC77-4901-AF65-7DB5B1665F92}" type="datetime1">
              <a:rPr kumimoji="1" lang="ja-JP" altLang="en-US" smtClean="0"/>
              <a:t>2014/11/4</a:t>
            </a:fld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282BB0CD-5135-40A5-B926-B2737B8B9DAF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kumimoji="1" lang="ja-JP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F1AE26-BFC0-486E-ABAC-E30CC90049DF}" type="datetime1">
              <a:rPr kumimoji="1" lang="ja-JP" altLang="en-US" smtClean="0"/>
              <a:t>2014/11/4</a:t>
            </a:fld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2BB0CD-5135-40A5-B926-B2737B8B9DA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タイトル付きの&#10;コンテンツ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直線コネクタ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ja-JP" altLang="en-US" smtClean="0"/>
              <a:t>マスター タイトルの書式設定</a:t>
            </a:r>
            <a:endParaRPr kumimoji="0" 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ja-JP" altLang="en-US" smtClean="0"/>
              <a:t>マスター テキストの書式設定</a:t>
            </a:r>
          </a:p>
        </p:txBody>
      </p:sp>
      <p:sp>
        <p:nvSpPr>
          <p:cNvPr id="8" name="直線コネクタ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直線コネクタ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直線コネクタ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正方形/長方形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直線コネクタ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円/楕円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コンテンツ プレースホルダー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ja-JP" altLang="en-US" smtClean="0"/>
              <a:t>マスター テキストの書式設定</a:t>
            </a:r>
          </a:p>
          <a:p>
            <a:pPr lvl="1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kumimoji="0" lang="en-US"/>
          </a:p>
        </p:txBody>
      </p:sp>
      <p:sp>
        <p:nvSpPr>
          <p:cNvPr id="21" name="日付プレースホルダー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1A34C258-2914-47F3-BFDC-9C674905E68A}" type="datetime1">
              <a:rPr kumimoji="1" lang="ja-JP" altLang="en-US" smtClean="0"/>
              <a:t>2014/11/4</a:t>
            </a:fld>
            <a:endParaRPr kumimoji="1" lang="ja-JP" altLang="en-US"/>
          </a:p>
        </p:txBody>
      </p:sp>
      <p:sp>
        <p:nvSpPr>
          <p:cNvPr id="22" name="スライド番号プレースホルダー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282BB0CD-5135-40A5-B926-B2737B8B9DAF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sp>
        <p:nvSpPr>
          <p:cNvPr id="23" name="フッター プレースホルダー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kumimoji="1" lang="ja-JP" alt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直線コネクタ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円/楕円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ja-JP" altLang="en-US" smtClean="0"/>
              <a:t>マスター タイトルの書式設定</a:t>
            </a:r>
            <a:endParaRPr kumimoji="0" 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ja-JP" altLang="en-US" smtClean="0"/>
              <a:t>アイコンをクリックして図を追加</a:t>
            </a:r>
            <a:endParaRPr kumimoji="0" lang="en-US" dirty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ja-JP" altLang="en-US" smtClean="0"/>
              <a:t>マスター テキストの書式設定</a:t>
            </a:r>
          </a:p>
        </p:txBody>
      </p:sp>
      <p:sp>
        <p:nvSpPr>
          <p:cNvPr id="10" name="直線コネクタ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正方形/長方形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直線コネクタ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直線コネクタ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直線コネクタ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日付プレースホルダー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B9AAC3BF-1743-4552-860B-59B1F489D7CC}" type="datetime1">
              <a:rPr kumimoji="1" lang="ja-JP" altLang="en-US" smtClean="0"/>
              <a:t>2014/11/4</a:t>
            </a:fld>
            <a:endParaRPr kumimoji="1" lang="ja-JP" altLang="en-US"/>
          </a:p>
        </p:txBody>
      </p:sp>
      <p:sp>
        <p:nvSpPr>
          <p:cNvPr id="18" name="スライド番号プレースホルダー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282BB0CD-5135-40A5-B926-B2737B8B9DAF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sp>
        <p:nvSpPr>
          <p:cNvPr id="21" name="フッター プレースホルダー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kumimoji="1" lang="ja-JP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ja-JP" altLang="en-US" smtClean="0"/>
              <a:t>マスター タイトルの書式設定</a:t>
            </a:r>
            <a:endParaRPr kumimoji="0" 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ja-JP" altLang="en-US" smtClean="0"/>
              <a:t>マスター テキストの書式設定</a:t>
            </a:r>
          </a:p>
          <a:p>
            <a:pPr lvl="1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kumimoji="0" 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23B540-D260-4E2C-916D-C1BD808F0BF4}" type="datetime1">
              <a:rPr kumimoji="1" lang="ja-JP" altLang="en-US" smtClean="0"/>
              <a:t>2014/11/4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2BB0CD-5135-40A5-B926-B2737B8B9DA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ja-JP" altLang="en-US" smtClean="0"/>
              <a:t>マスター タイトルの書式設定</a:t>
            </a:r>
            <a:endParaRPr kumimoji="0" 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ja-JP" altLang="en-US" smtClean="0"/>
              <a:t>マスター テキストの書式設定</a:t>
            </a:r>
          </a:p>
          <a:p>
            <a:pPr lvl="1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kumimoji="0" 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62B7C1-CC5C-42DB-A3B9-9DD48844BC87}" type="datetime1">
              <a:rPr kumimoji="1" lang="ja-JP" altLang="en-US" smtClean="0"/>
              <a:t>2014/11/4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2BB0CD-5135-40A5-B926-B2737B8B9DA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直線コネクタ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タイトル プレースホルダー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ja-JP" altLang="en-US" smtClean="0"/>
              <a:t>マスター タイトルの書式設定</a:t>
            </a:r>
            <a:endParaRPr kumimoji="0" lang="en-US"/>
          </a:p>
        </p:txBody>
      </p:sp>
      <p:sp>
        <p:nvSpPr>
          <p:cNvPr id="13" name="テキスト プレースホルダー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ja-JP" altLang="en-US" smtClean="0"/>
              <a:t>マスター テキストの書式設定</a:t>
            </a:r>
          </a:p>
          <a:p>
            <a:pPr lvl="1" eaLnBrk="1" latinLnBrk="0" hangingPunct="1"/>
            <a:r>
              <a:rPr kumimoji="0" lang="ja-JP" altLang="en-US" smtClean="0"/>
              <a:t>第 </a:t>
            </a:r>
            <a:r>
              <a:rPr kumimoji="0" lang="en-US" altLang="ja-JP" smtClean="0"/>
              <a:t>2 </a:t>
            </a:r>
            <a:r>
              <a:rPr kumimoji="0" lang="ja-JP" altLang="en-US" smtClean="0"/>
              <a:t>レベル</a:t>
            </a:r>
          </a:p>
          <a:p>
            <a:pPr lvl="2" eaLnBrk="1" latinLnBrk="0" hangingPunct="1"/>
            <a:r>
              <a:rPr kumimoji="0" lang="ja-JP" altLang="en-US" smtClean="0"/>
              <a:t>第 </a:t>
            </a:r>
            <a:r>
              <a:rPr kumimoji="0" lang="en-US" altLang="ja-JP" smtClean="0"/>
              <a:t>3 </a:t>
            </a:r>
            <a:r>
              <a:rPr kumimoji="0" lang="ja-JP" altLang="en-US" smtClean="0"/>
              <a:t>レベル</a:t>
            </a:r>
          </a:p>
          <a:p>
            <a:pPr lvl="3" eaLnBrk="1" latinLnBrk="0" hangingPunct="1"/>
            <a:r>
              <a:rPr kumimoji="0" lang="ja-JP" altLang="en-US" smtClean="0"/>
              <a:t>第 </a:t>
            </a:r>
            <a:r>
              <a:rPr kumimoji="0" lang="en-US" altLang="ja-JP" smtClean="0"/>
              <a:t>4 </a:t>
            </a:r>
            <a:r>
              <a:rPr kumimoji="0" lang="ja-JP" altLang="en-US" smtClean="0"/>
              <a:t>レベル</a:t>
            </a:r>
          </a:p>
          <a:p>
            <a:pPr lvl="4" eaLnBrk="1" latinLnBrk="0" hangingPunct="1"/>
            <a:r>
              <a:rPr kumimoji="0" lang="ja-JP" altLang="en-US" smtClean="0"/>
              <a:t>第 </a:t>
            </a:r>
            <a:r>
              <a:rPr kumimoji="0" lang="en-US" altLang="ja-JP" smtClean="0"/>
              <a:t>5 </a:t>
            </a:r>
            <a:r>
              <a:rPr kumimoji="0" lang="ja-JP" altLang="en-US" smtClean="0"/>
              <a:t>レベル</a:t>
            </a:r>
            <a:endParaRPr kumimoji="0" lang="en-US"/>
          </a:p>
        </p:txBody>
      </p:sp>
      <p:sp>
        <p:nvSpPr>
          <p:cNvPr id="14" name="日付プレースホルダー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A39E447F-C347-4765-B0C8-E990B8CB02AD}" type="datetime1">
              <a:rPr kumimoji="1" lang="ja-JP" altLang="en-US" smtClean="0"/>
              <a:t>2014/11/4</a:t>
            </a:fld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7" name="直線コネクタ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直線コネクタ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正方形/長方形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直線コネクタ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円/楕円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スライド番号プレースホルダー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282BB0CD-5135-40A5-B926-B2737B8B9DA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l" rtl="0" eaLnBrk="1" latinLnBrk="0" hangingPunct="1">
        <a:spcBef>
          <a:spcPct val="0"/>
        </a:spcBef>
        <a:buNone/>
        <a:defRPr kumimoji="1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1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1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1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1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1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1691680" y="1628800"/>
            <a:ext cx="7344816" cy="1368152"/>
          </a:xfrm>
        </p:spPr>
        <p:txBody>
          <a:bodyPr>
            <a:noAutofit/>
          </a:bodyPr>
          <a:lstStyle/>
          <a:p>
            <a:r>
              <a:rPr kumimoji="1" lang="en-US" altLang="ja-JP" sz="3200" smtClean="0"/>
              <a:t>OSS</a:t>
            </a:r>
            <a:r>
              <a:rPr kumimoji="1" lang="ja-JP" altLang="en-US" sz="3200" smtClean="0"/>
              <a:t>開発における不具合修正プロセスの</a:t>
            </a:r>
            <a:r>
              <a:rPr kumimoji="1" lang="en-US" altLang="ja-JP" sz="3200" smtClean="0"/>
              <a:t/>
            </a:r>
            <a:br>
              <a:rPr kumimoji="1" lang="en-US" altLang="ja-JP" sz="3200" smtClean="0"/>
            </a:br>
            <a:r>
              <a:rPr kumimoji="1" lang="ja-JP" altLang="en-US" sz="3200" smtClean="0"/>
              <a:t>現状と課題</a:t>
            </a:r>
            <a:r>
              <a:rPr kumimoji="1" lang="en-US" altLang="ja-JP" sz="3200" smtClean="0"/>
              <a:t>	</a:t>
            </a:r>
            <a:r>
              <a:rPr kumimoji="1" lang="ja-JP" altLang="en-US" sz="3200" smtClean="0"/>
              <a:t>：</a:t>
            </a:r>
            <a:r>
              <a:rPr kumimoji="1" lang="en-US" altLang="ja-JP" sz="2700" smtClean="0"/>
              <a:t/>
            </a:r>
            <a:br>
              <a:rPr kumimoji="1" lang="en-US" altLang="ja-JP" sz="2700" smtClean="0"/>
            </a:br>
            <a:r>
              <a:rPr lang="ja-JP" altLang="en-US" sz="2700" smtClean="0"/>
              <a:t>不具合修正時間の短縮化へ向けた分析</a:t>
            </a:r>
            <a:endParaRPr kumimoji="1" lang="ja-JP" altLang="en-US" sz="2700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5724128" y="6093296"/>
            <a:ext cx="3222104" cy="441902"/>
          </a:xfrm>
        </p:spPr>
        <p:txBody>
          <a:bodyPr/>
          <a:lstStyle/>
          <a:p>
            <a:r>
              <a:rPr kumimoji="1" lang="en-US" altLang="ja-JP" smtClean="0"/>
              <a:t>B3, 60171018, </a:t>
            </a:r>
            <a:r>
              <a:rPr kumimoji="1" lang="ja-JP" altLang="en-US" smtClean="0"/>
              <a:t>片桐 直哉</a:t>
            </a:r>
            <a:endParaRPr kumimoji="1" lang="ja-JP" altLang="en-US"/>
          </a:p>
        </p:txBody>
      </p:sp>
      <p:sp>
        <p:nvSpPr>
          <p:cNvPr id="5" name="タイトル 1"/>
          <p:cNvSpPr txBox="1">
            <a:spLocks/>
          </p:cNvSpPr>
          <p:nvPr/>
        </p:nvSpPr>
        <p:spPr>
          <a:xfrm>
            <a:off x="2385155" y="3140968"/>
            <a:ext cx="6462464" cy="2592288"/>
          </a:xfrm>
          <a:prstGeom prst="rect">
            <a:avLst/>
          </a:prstGeom>
        </p:spPr>
        <p:txBody>
          <a:bodyPr vert="horz" anchor="b"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1" sz="3000" b="1" kern="1200" cap="small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ja-JP" altLang="en-US" sz="2000" smtClean="0"/>
              <a:t>情報社会学会誌  </a:t>
            </a:r>
            <a:r>
              <a:rPr lang="en-US" altLang="ja-JP" sz="2000" cap="none" smtClean="0"/>
              <a:t>Vol.6, No. 2, </a:t>
            </a:r>
          </a:p>
          <a:p>
            <a:endParaRPr lang="en-US" altLang="ja-JP" sz="2000" cap="none"/>
          </a:p>
          <a:p>
            <a:endParaRPr lang="en-US" altLang="ja-JP" sz="2000" cap="none"/>
          </a:p>
          <a:p>
            <a:r>
              <a:rPr lang="en-US" altLang="ja-JP" sz="2000" cap="none" smtClean="0"/>
              <a:t>	</a:t>
            </a:r>
            <a:r>
              <a:rPr lang="ja-JP" altLang="en-US" sz="2000" cap="none" smtClean="0"/>
              <a:t>伊原彰紀</a:t>
            </a:r>
            <a:r>
              <a:rPr lang="en-US" altLang="ja-JP" sz="2000" cap="none" smtClean="0"/>
              <a:t>	</a:t>
            </a:r>
            <a:r>
              <a:rPr lang="ja-JP" altLang="en-US" sz="2000" cap="none" smtClean="0"/>
              <a:t>大平雅雄</a:t>
            </a:r>
            <a:r>
              <a:rPr lang="en-US" altLang="ja-JP" sz="2000" cap="none"/>
              <a:t>	</a:t>
            </a:r>
            <a:r>
              <a:rPr lang="ja-JP" altLang="en-US" sz="2000" cap="none" smtClean="0"/>
              <a:t>松本健一</a:t>
            </a:r>
            <a:endParaRPr lang="en-US" altLang="ja-JP" sz="2000" cap="none" smtClean="0"/>
          </a:p>
          <a:p>
            <a:endParaRPr lang="en-US" altLang="ja-JP" sz="2000" cap="none"/>
          </a:p>
          <a:p>
            <a:endParaRPr lang="en-US" altLang="ja-JP" sz="2000" cap="none" smtClean="0"/>
          </a:p>
          <a:p>
            <a:endParaRPr lang="en-US" altLang="ja-JP" sz="2000" cap="none" smtClean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4CE48B-5CD6-4365-A439-B1756E924932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422410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ja-JP" altLang="en-US" sz="4000" smtClean="0"/>
              <a:t>はじめに</a:t>
            </a:r>
            <a:endParaRPr kumimoji="1" lang="ja-JP" altLang="en-US" sz="400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altLang="ja-JP" sz="3200" smtClean="0"/>
              <a:t>OSS</a:t>
            </a:r>
            <a:r>
              <a:rPr lang="ja-JP" altLang="en-US" sz="3200" smtClean="0"/>
              <a:t>の普及に伴う不具合報告の増加</a:t>
            </a:r>
            <a:endParaRPr lang="en-US" altLang="ja-JP" sz="3200" smtClean="0"/>
          </a:p>
          <a:p>
            <a:pPr lvl="1"/>
            <a:r>
              <a:rPr lang="ja-JP" altLang="en-US" sz="2900"/>
              <a:t>多いもの</a:t>
            </a:r>
            <a:r>
              <a:rPr lang="ja-JP" altLang="en-US" sz="2900" smtClean="0"/>
              <a:t>は一日</a:t>
            </a:r>
            <a:r>
              <a:rPr lang="ja-JP" altLang="en-US" sz="2900"/>
              <a:t>数百件</a:t>
            </a:r>
            <a:endParaRPr lang="en-US" altLang="ja-JP" sz="2900" smtClean="0"/>
          </a:p>
          <a:p>
            <a:endParaRPr lang="en-US" altLang="ja-JP" sz="3200"/>
          </a:p>
          <a:p>
            <a:pPr marL="365760" lvl="1" indent="0">
              <a:buNone/>
            </a:pPr>
            <a:r>
              <a:rPr lang="ja-JP" altLang="en-US" sz="3200" smtClean="0"/>
              <a:t>解決が追いつかない</a:t>
            </a:r>
            <a:endParaRPr lang="en-US" altLang="ja-JP" sz="3200" smtClean="0"/>
          </a:p>
          <a:p>
            <a:pPr marL="365760" lvl="1" indent="0">
              <a:buNone/>
            </a:pPr>
            <a:endParaRPr lang="en-US" altLang="ja-JP" sz="3200">
              <a:solidFill>
                <a:srgbClr val="FF0000"/>
              </a:solidFill>
            </a:endParaRPr>
          </a:p>
          <a:p>
            <a:pPr marL="365760" lvl="1" indent="0">
              <a:buNone/>
            </a:pPr>
            <a:r>
              <a:rPr lang="ja-JP" altLang="en-US" sz="3200" smtClean="0">
                <a:solidFill>
                  <a:srgbClr val="FF0000"/>
                </a:solidFill>
              </a:rPr>
              <a:t>不具合修正の長期化</a:t>
            </a:r>
            <a:endParaRPr lang="en-US" altLang="ja-JP" sz="3200" smtClean="0">
              <a:solidFill>
                <a:srgbClr val="FF0000"/>
              </a:solidFill>
            </a:endParaRPr>
          </a:p>
        </p:txBody>
      </p:sp>
      <p:sp>
        <p:nvSpPr>
          <p:cNvPr id="4" name="下矢印 3"/>
          <p:cNvSpPr/>
          <p:nvPr/>
        </p:nvSpPr>
        <p:spPr>
          <a:xfrm>
            <a:off x="2285439" y="3933056"/>
            <a:ext cx="288032" cy="43204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282BB0CD-5135-40A5-B926-B2737B8B9DAF}" type="slidenum">
              <a:rPr kumimoji="1" lang="ja-JP" altLang="en-US" smtClean="0"/>
              <a:t>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911499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ja-JP" altLang="en-US" sz="4000" smtClean="0"/>
              <a:t>目的</a:t>
            </a:r>
            <a:endParaRPr kumimoji="1" lang="ja-JP" altLang="en-US" sz="400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endParaRPr kumimoji="1" lang="en-US" altLang="ja-JP" sz="2800" smtClean="0"/>
          </a:p>
          <a:p>
            <a:pPr marL="0" indent="0" algn="ctr">
              <a:buNone/>
            </a:pPr>
            <a:r>
              <a:rPr kumimoji="1" lang="ja-JP" altLang="en-US" sz="2800" smtClean="0"/>
              <a:t>不具合修正プロセスの課題を明らかに</a:t>
            </a:r>
            <a:r>
              <a:rPr lang="ja-JP" altLang="en-US" sz="2800" smtClean="0"/>
              <a:t>し</a:t>
            </a:r>
            <a:r>
              <a:rPr lang="en-US" altLang="ja-JP" sz="2800" smtClean="0"/>
              <a:t/>
            </a:r>
            <a:br>
              <a:rPr lang="en-US" altLang="ja-JP" sz="2800" smtClean="0"/>
            </a:br>
            <a:r>
              <a:rPr lang="ja-JP" altLang="en-US" sz="2800" smtClean="0"/>
              <a:t>不具合修正プロセスの効率化する手法の検討</a:t>
            </a:r>
            <a:endParaRPr lang="en-US" altLang="ja-JP" sz="2800" smtClean="0"/>
          </a:p>
          <a:p>
            <a:endParaRPr kumimoji="1" lang="en-US" altLang="ja-JP" sz="3200"/>
          </a:p>
          <a:p>
            <a:endParaRPr lang="en-US" altLang="ja-JP" sz="3200" smtClean="0"/>
          </a:p>
          <a:p>
            <a:endParaRPr kumimoji="1" lang="en-US" altLang="ja-JP" sz="3200"/>
          </a:p>
          <a:p>
            <a:pPr marL="0" indent="0" algn="ctr">
              <a:buNone/>
            </a:pPr>
            <a:r>
              <a:rPr lang="ja-JP" altLang="en-US" sz="2800" smtClean="0"/>
              <a:t>不具合修正プロセスの問題発見と</a:t>
            </a:r>
            <a:r>
              <a:rPr lang="en-US" altLang="ja-JP" sz="2800" smtClean="0"/>
              <a:t/>
            </a:r>
            <a:br>
              <a:rPr lang="en-US" altLang="ja-JP" sz="2800" smtClean="0"/>
            </a:br>
            <a:r>
              <a:rPr lang="ja-JP" altLang="en-US" sz="2800" smtClean="0"/>
              <a:t>改善の促進</a:t>
            </a:r>
            <a:endParaRPr kumimoji="1" lang="en-US" altLang="ja-JP" sz="2800" smtClean="0"/>
          </a:p>
        </p:txBody>
      </p:sp>
      <p:sp>
        <p:nvSpPr>
          <p:cNvPr id="4" name="下矢印 3"/>
          <p:cNvSpPr/>
          <p:nvPr/>
        </p:nvSpPr>
        <p:spPr>
          <a:xfrm>
            <a:off x="3851920" y="3429000"/>
            <a:ext cx="576064" cy="100811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282BB0CD-5135-40A5-B926-B2737B8B9DAF}" type="slidenum">
              <a:rPr kumimoji="1" lang="ja-JP" altLang="en-US" smtClean="0"/>
              <a:t>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471592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ja-JP" altLang="en-US" sz="4000" smtClean="0"/>
              <a:t>不具合の管理</a:t>
            </a:r>
            <a:endParaRPr kumimoji="1" lang="ja-JP" altLang="en-US" sz="400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ja-JP" altLang="en-US" sz="3200" smtClean="0"/>
              <a:t>不具合管理システム（</a:t>
            </a:r>
            <a:r>
              <a:rPr lang="en-US" altLang="ja-JP" sz="3200" smtClean="0">
                <a:solidFill>
                  <a:srgbClr val="0070C0"/>
                </a:solidFill>
              </a:rPr>
              <a:t>BTS</a:t>
            </a:r>
            <a:r>
              <a:rPr lang="en-US" altLang="ja-JP" sz="3200" smtClean="0"/>
              <a:t>)</a:t>
            </a:r>
            <a:r>
              <a:rPr lang="ja-JP" altLang="en-US" sz="3200" smtClean="0"/>
              <a:t>の利用</a:t>
            </a:r>
            <a:endParaRPr lang="en-US" altLang="ja-JP" sz="3200" smtClean="0"/>
          </a:p>
          <a:p>
            <a:pPr lvl="1"/>
            <a:r>
              <a:rPr lang="ja-JP" altLang="en-US" sz="2900" smtClean="0">
                <a:solidFill>
                  <a:srgbClr val="FF0000"/>
                </a:solidFill>
              </a:rPr>
              <a:t>不具合の基本情報</a:t>
            </a:r>
            <a:endParaRPr lang="en-US" altLang="ja-JP" sz="2900" smtClean="0">
              <a:solidFill>
                <a:srgbClr val="FF0000"/>
              </a:solidFill>
            </a:endParaRPr>
          </a:p>
          <a:p>
            <a:pPr lvl="2">
              <a:buFont typeface="Wingdings" panose="05000000000000000000" pitchFamily="2" charset="2"/>
              <a:buChar char="Ø"/>
            </a:pPr>
            <a:r>
              <a:rPr lang="ja-JP" altLang="en-US" sz="2600" smtClean="0"/>
              <a:t>バージョン、重要度、優先度</a:t>
            </a:r>
            <a:endParaRPr lang="en-US" altLang="ja-JP" sz="2600" smtClean="0"/>
          </a:p>
          <a:p>
            <a:pPr lvl="1"/>
            <a:r>
              <a:rPr lang="ja-JP" altLang="en-US" sz="2900" smtClean="0">
                <a:solidFill>
                  <a:srgbClr val="FF0000"/>
                </a:solidFill>
              </a:rPr>
              <a:t>不具合の詳細情報</a:t>
            </a:r>
            <a:endParaRPr lang="en-US" altLang="ja-JP" sz="2900" smtClean="0">
              <a:solidFill>
                <a:srgbClr val="FF0000"/>
              </a:solidFill>
            </a:endParaRPr>
          </a:p>
          <a:p>
            <a:pPr lvl="2">
              <a:buFont typeface="Wingdings" panose="05000000000000000000" pitchFamily="2" charset="2"/>
              <a:buChar char="Ø"/>
            </a:pPr>
            <a:r>
              <a:rPr lang="ja-JP" altLang="en-US" sz="2600" smtClean="0"/>
              <a:t>不具合の内容、再現の手順</a:t>
            </a:r>
            <a:endParaRPr lang="en-US" altLang="ja-JP" sz="2600" smtClean="0"/>
          </a:p>
          <a:p>
            <a:pPr lvl="1"/>
            <a:r>
              <a:rPr lang="ja-JP" altLang="en-US" sz="2900">
                <a:solidFill>
                  <a:srgbClr val="FF0000"/>
                </a:solidFill>
              </a:rPr>
              <a:t>議論</a:t>
            </a:r>
            <a:r>
              <a:rPr lang="ja-JP" altLang="en-US" sz="2900" smtClean="0">
                <a:solidFill>
                  <a:srgbClr val="FF0000"/>
                </a:solidFill>
              </a:rPr>
              <a:t>情報</a:t>
            </a:r>
            <a:endParaRPr lang="en-US" altLang="ja-JP" sz="2900" smtClean="0">
              <a:solidFill>
                <a:srgbClr val="FF0000"/>
              </a:solidFill>
            </a:endParaRPr>
          </a:p>
          <a:p>
            <a:pPr lvl="2">
              <a:buFont typeface="Wingdings" panose="05000000000000000000" pitchFamily="2" charset="2"/>
              <a:buChar char="Ø"/>
            </a:pPr>
            <a:r>
              <a:rPr lang="ja-JP" altLang="en-US" sz="2600"/>
              <a:t>内容</a:t>
            </a:r>
            <a:r>
              <a:rPr lang="ja-JP" altLang="en-US" sz="2600" smtClean="0"/>
              <a:t>や</a:t>
            </a:r>
            <a:r>
              <a:rPr lang="ja-JP" altLang="en-US" sz="2600"/>
              <a:t>修正</a:t>
            </a:r>
            <a:r>
              <a:rPr lang="ja-JP" altLang="en-US" sz="2600" smtClean="0"/>
              <a:t>作業に関してのやりとり</a:t>
            </a:r>
            <a:endParaRPr lang="en-US" altLang="ja-JP" sz="2600" smtClean="0"/>
          </a:p>
          <a:p>
            <a:pPr lvl="1"/>
            <a:r>
              <a:rPr lang="ja-JP" altLang="en-US" sz="2900">
                <a:solidFill>
                  <a:srgbClr val="FF0000"/>
                </a:solidFill>
              </a:rPr>
              <a:t>状態</a:t>
            </a:r>
            <a:r>
              <a:rPr lang="ja-JP" altLang="en-US" sz="2900" smtClean="0">
                <a:solidFill>
                  <a:srgbClr val="FF0000"/>
                </a:solidFill>
              </a:rPr>
              <a:t>遷移管理情報</a:t>
            </a:r>
            <a:endParaRPr lang="en-US" altLang="ja-JP" sz="2900" smtClean="0">
              <a:solidFill>
                <a:srgbClr val="FF0000"/>
              </a:solidFill>
            </a:endParaRPr>
          </a:p>
          <a:p>
            <a:pPr lvl="2">
              <a:buFont typeface="Wingdings" panose="05000000000000000000" pitchFamily="2" charset="2"/>
              <a:buChar char="Ø"/>
            </a:pPr>
            <a:r>
              <a:rPr lang="ja-JP" altLang="en-US" sz="2600"/>
              <a:t>修正</a:t>
            </a:r>
            <a:r>
              <a:rPr lang="ja-JP" altLang="en-US" sz="2600" smtClean="0"/>
              <a:t>処理の状態の管理</a:t>
            </a:r>
            <a:endParaRPr lang="en-US" altLang="ja-JP" sz="2600" smtClean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282BB0CD-5135-40A5-B926-B2737B8B9DAF}" type="slidenum">
              <a:rPr kumimoji="1" lang="ja-JP" altLang="en-US" smtClean="0"/>
              <a:t>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471592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ja-JP" altLang="en-US" sz="4000" smtClean="0"/>
              <a:t>不具合修正プロセス（１）</a:t>
            </a:r>
            <a:endParaRPr kumimoji="1" lang="ja-JP" altLang="en-US" sz="400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kumimoji="1" lang="ja-JP" altLang="en-US" sz="3200" smtClean="0">
                <a:solidFill>
                  <a:srgbClr val="FF0000"/>
                </a:solidFill>
              </a:rPr>
              <a:t>修正計画フェーズ</a:t>
            </a:r>
            <a:endParaRPr kumimoji="1" lang="en-US" altLang="ja-JP" sz="3200" smtClean="0">
              <a:solidFill>
                <a:srgbClr val="FF0000"/>
              </a:solidFill>
            </a:endParaRPr>
          </a:p>
          <a:p>
            <a:r>
              <a:rPr lang="ja-JP" altLang="en-US" sz="3200" smtClean="0">
                <a:solidFill>
                  <a:srgbClr val="FF0000"/>
                </a:solidFill>
              </a:rPr>
              <a:t>修正フェーズ</a:t>
            </a:r>
            <a:endParaRPr lang="en-US" altLang="ja-JP" sz="3200" smtClean="0">
              <a:solidFill>
                <a:srgbClr val="FF0000"/>
              </a:solidFill>
            </a:endParaRPr>
          </a:p>
          <a:p>
            <a:r>
              <a:rPr kumimoji="1" lang="ja-JP" altLang="en-US" sz="3200">
                <a:solidFill>
                  <a:srgbClr val="FF0000"/>
                </a:solidFill>
              </a:rPr>
              <a:t>検証フェーズ</a:t>
            </a: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282BB0CD-5135-40A5-B926-B2737B8B9DAF}" type="slidenum">
              <a:rPr kumimoji="1" lang="ja-JP" altLang="en-US" smtClean="0"/>
              <a:t>5</a:t>
            </a:fld>
            <a:endParaRPr kumimoji="1" lang="ja-JP" altLang="en-US"/>
          </a:p>
        </p:txBody>
      </p:sp>
      <p:pic>
        <p:nvPicPr>
          <p:cNvPr id="1027" name="Picture 3" descr="D:\Document\Kadai\情報通信システム演習\第5回\修正プロセスの概念図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3617163"/>
            <a:ext cx="8200660" cy="17262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テキスト ボックス 4"/>
          <p:cNvSpPr txBox="1"/>
          <p:nvPr/>
        </p:nvSpPr>
        <p:spPr>
          <a:xfrm>
            <a:off x="395536" y="5675312"/>
            <a:ext cx="2520280" cy="369332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mtClean="0"/>
              <a:t>不具合についての議論</a:t>
            </a:r>
            <a:endParaRPr kumimoji="1" lang="ja-JP" altLang="en-US"/>
          </a:p>
        </p:txBody>
      </p:sp>
      <p:cxnSp>
        <p:nvCxnSpPr>
          <p:cNvPr id="7" name="直線矢印コネクタ 6"/>
          <p:cNvCxnSpPr/>
          <p:nvPr/>
        </p:nvCxnSpPr>
        <p:spPr>
          <a:xfrm flipV="1">
            <a:off x="1979712" y="4806444"/>
            <a:ext cx="0" cy="85480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471592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ja-JP" altLang="en-US" sz="4000" smtClean="0"/>
              <a:t>不具合修正プロセス（２）</a:t>
            </a:r>
            <a:endParaRPr kumimoji="1" lang="ja-JP" altLang="en-US" sz="400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kumimoji="1" lang="ja-JP" altLang="en-US" sz="3200" smtClean="0">
                <a:solidFill>
                  <a:srgbClr val="FF0000"/>
                </a:solidFill>
              </a:rPr>
              <a:t>修正計画フェーズ</a:t>
            </a:r>
            <a:endParaRPr kumimoji="1" lang="en-US" altLang="ja-JP" sz="3200" smtClean="0">
              <a:solidFill>
                <a:srgbClr val="FF0000"/>
              </a:solidFill>
            </a:endParaRPr>
          </a:p>
          <a:p>
            <a:pPr lvl="1"/>
            <a:r>
              <a:rPr lang="ja-JP" altLang="en-US" sz="2900"/>
              <a:t>修正</a:t>
            </a:r>
            <a:r>
              <a:rPr lang="ja-JP" altLang="en-US" sz="2900" smtClean="0"/>
              <a:t>に向けた議論が開始されているか</a:t>
            </a:r>
            <a:endParaRPr kumimoji="1" lang="en-US" altLang="ja-JP" sz="2900" smtClean="0"/>
          </a:p>
          <a:p>
            <a:r>
              <a:rPr lang="ja-JP" altLang="en-US" sz="3200" smtClean="0">
                <a:solidFill>
                  <a:srgbClr val="FF0000"/>
                </a:solidFill>
              </a:rPr>
              <a:t>修正フェーズ</a:t>
            </a:r>
            <a:endParaRPr lang="en-US" altLang="ja-JP" sz="3200" smtClean="0">
              <a:solidFill>
                <a:srgbClr val="FF0000"/>
              </a:solidFill>
            </a:endParaRPr>
          </a:p>
          <a:p>
            <a:pPr lvl="1"/>
            <a:r>
              <a:rPr lang="ja-JP" altLang="en-US" sz="2900"/>
              <a:t>修正</a:t>
            </a:r>
            <a:r>
              <a:rPr lang="ja-JP" altLang="en-US" sz="2900" smtClean="0"/>
              <a:t>担当者が決定しているか</a:t>
            </a:r>
            <a:endParaRPr lang="en-US" altLang="ja-JP" sz="2900" smtClean="0"/>
          </a:p>
          <a:p>
            <a:pPr lvl="1"/>
            <a:r>
              <a:rPr lang="ja-JP" altLang="en-US" sz="2900"/>
              <a:t>円滑</a:t>
            </a:r>
            <a:r>
              <a:rPr lang="ja-JP" altLang="en-US" sz="2900" smtClean="0"/>
              <a:t>に</a:t>
            </a:r>
            <a:r>
              <a:rPr lang="ja-JP" altLang="en-US" sz="2900"/>
              <a:t>作業</a:t>
            </a:r>
            <a:r>
              <a:rPr lang="ja-JP" altLang="en-US" sz="2900" smtClean="0"/>
              <a:t>が</a:t>
            </a:r>
            <a:r>
              <a:rPr lang="ja-JP" altLang="en-US" sz="2900"/>
              <a:t>進められているか</a:t>
            </a:r>
            <a:endParaRPr lang="en-US" altLang="ja-JP" sz="2900" smtClean="0"/>
          </a:p>
          <a:p>
            <a:r>
              <a:rPr kumimoji="1" lang="ja-JP" altLang="en-US" sz="3200" smtClean="0">
                <a:solidFill>
                  <a:srgbClr val="FF0000"/>
                </a:solidFill>
              </a:rPr>
              <a:t>検証フェーズ</a:t>
            </a:r>
            <a:endParaRPr kumimoji="1" lang="en-US" altLang="ja-JP" sz="3200" smtClean="0">
              <a:solidFill>
                <a:srgbClr val="FF0000"/>
              </a:solidFill>
            </a:endParaRPr>
          </a:p>
          <a:p>
            <a:pPr lvl="1"/>
            <a:r>
              <a:rPr lang="ja-JP" altLang="en-US" sz="2900" smtClean="0"/>
              <a:t>検証が正しく</a:t>
            </a:r>
            <a:r>
              <a:rPr lang="ja-JP" altLang="en-US" sz="2900"/>
              <a:t>行われている</a:t>
            </a:r>
            <a:r>
              <a:rPr lang="ja-JP" altLang="en-US" sz="2900" smtClean="0"/>
              <a:t>か</a:t>
            </a:r>
            <a:endParaRPr lang="en-US" altLang="ja-JP" sz="2900" smtClean="0"/>
          </a:p>
          <a:p>
            <a:pPr lvl="1"/>
            <a:r>
              <a:rPr kumimoji="1" lang="ja-JP" altLang="en-US" sz="2900"/>
              <a:t>再修正</a:t>
            </a:r>
            <a:r>
              <a:rPr kumimoji="1" lang="ja-JP" altLang="en-US" sz="2900" smtClean="0"/>
              <a:t>が</a:t>
            </a:r>
            <a:r>
              <a:rPr kumimoji="1" lang="ja-JP" altLang="en-US" sz="2900"/>
              <a:t>必要</a:t>
            </a:r>
            <a:r>
              <a:rPr kumimoji="1" lang="ja-JP" altLang="en-US" sz="2900" smtClean="0"/>
              <a:t>な不具合が放置されていないか</a:t>
            </a:r>
            <a:endParaRPr kumimoji="1" lang="ja-JP" altLang="en-US" sz="290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282BB0CD-5135-40A5-B926-B2737B8B9DAF}" type="slidenum">
              <a:rPr kumimoji="1" lang="ja-JP" altLang="en-US" smtClean="0"/>
              <a:t>6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471592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ja-JP" altLang="en-US" sz="4000" smtClean="0"/>
              <a:t>プロセスの分析（１）</a:t>
            </a:r>
            <a:endParaRPr kumimoji="1" lang="ja-JP" altLang="en-US" sz="400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kumimoji="1" lang="ja-JP" altLang="en-US" sz="3200" smtClean="0"/>
              <a:t>手順</a:t>
            </a:r>
            <a:r>
              <a:rPr kumimoji="1" lang="en-US" altLang="ja-JP" sz="3200" smtClean="0"/>
              <a:t>1</a:t>
            </a:r>
          </a:p>
          <a:p>
            <a:r>
              <a:rPr lang="ja-JP" altLang="en-US" sz="3200" smtClean="0"/>
              <a:t>状態</a:t>
            </a:r>
            <a:r>
              <a:rPr lang="ja-JP" altLang="en-US" sz="3200"/>
              <a:t>遷移</a:t>
            </a:r>
            <a:r>
              <a:rPr lang="ja-JP" altLang="en-US" sz="3200" smtClean="0"/>
              <a:t>時刻表の作成</a:t>
            </a:r>
            <a:endParaRPr kumimoji="1" lang="ja-JP" altLang="en-US" sz="320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282BB0CD-5135-40A5-B926-B2737B8B9DAF}" type="slidenum">
              <a:rPr kumimoji="1" lang="ja-JP" altLang="en-US" smtClean="0"/>
              <a:t>7</a:t>
            </a:fld>
            <a:endParaRPr kumimoji="1" lang="ja-JP" altLang="en-US"/>
          </a:p>
        </p:txBody>
      </p:sp>
      <p:pic>
        <p:nvPicPr>
          <p:cNvPr id="2051" name="Picture 3" descr="D:\Document\Kadai\情報通信システム演習\第5回\状態遷移時刻表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2760000"/>
            <a:ext cx="5760639" cy="3973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471592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ja-JP" altLang="en-US" sz="4000" smtClean="0"/>
              <a:t>プロセスの分析（２）</a:t>
            </a:r>
            <a:endParaRPr kumimoji="1" lang="ja-JP" altLang="en-US" sz="400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kumimoji="1" lang="ja-JP" altLang="en-US" sz="3200" smtClean="0"/>
              <a:t>手順</a:t>
            </a:r>
            <a:r>
              <a:rPr kumimoji="1" lang="en-US" altLang="ja-JP" sz="3200" smtClean="0"/>
              <a:t>2</a:t>
            </a:r>
          </a:p>
          <a:p>
            <a:r>
              <a:rPr lang="ja-JP" altLang="en-US" sz="3200"/>
              <a:t>状態</a:t>
            </a:r>
            <a:r>
              <a:rPr lang="ja-JP" altLang="en-US" sz="3200" smtClean="0"/>
              <a:t>遷移時間表の作成</a:t>
            </a:r>
            <a:endParaRPr kumimoji="1" lang="ja-JP" altLang="en-US" sz="320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282BB0CD-5135-40A5-B926-B2737B8B9DAF}" type="slidenum">
              <a:rPr kumimoji="1" lang="ja-JP" altLang="en-US" smtClean="0"/>
              <a:t>8</a:t>
            </a:fld>
            <a:endParaRPr kumimoji="1" lang="ja-JP" altLang="en-US"/>
          </a:p>
        </p:txBody>
      </p:sp>
      <p:pic>
        <p:nvPicPr>
          <p:cNvPr id="3074" name="Picture 2" descr="D:\Document\Kadai\情報通信システム演習\第5回\状態遷移時間表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2852936"/>
            <a:ext cx="7625734" cy="32023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471592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ja-JP" altLang="en-US" sz="4000" smtClean="0"/>
              <a:t>プロセスの分析（３）</a:t>
            </a:r>
            <a:endParaRPr kumimoji="1" lang="ja-JP" altLang="en-US" sz="400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kumimoji="1" lang="ja-JP" altLang="en-US" sz="3200" smtClean="0"/>
              <a:t>手順</a:t>
            </a:r>
            <a:r>
              <a:rPr kumimoji="1" lang="en-US" altLang="ja-JP" sz="3200" smtClean="0"/>
              <a:t>3</a:t>
            </a:r>
          </a:p>
          <a:p>
            <a:r>
              <a:rPr lang="ja-JP" altLang="en-US" sz="3200"/>
              <a:t>作業</a:t>
            </a:r>
            <a:r>
              <a:rPr lang="ja-JP" altLang="en-US" sz="3200" smtClean="0"/>
              <a:t>時間表の作成</a:t>
            </a:r>
            <a:endParaRPr lang="en-US" altLang="ja-JP" sz="3200" smtClean="0"/>
          </a:p>
          <a:p>
            <a:endParaRPr kumimoji="1" lang="ja-JP" altLang="en-US" sz="320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282BB0CD-5135-40A5-B926-B2737B8B9DAF}" type="slidenum">
              <a:rPr kumimoji="1" lang="ja-JP" altLang="en-US" smtClean="0"/>
              <a:t>9</a:t>
            </a:fld>
            <a:endParaRPr kumimoji="1" lang="ja-JP" altLang="en-US"/>
          </a:p>
        </p:txBody>
      </p:sp>
      <p:pic>
        <p:nvPicPr>
          <p:cNvPr id="4098" name="Picture 2" descr="D:\Document\Kadai\情報通信システム演習\第5回\作業時間表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39952" y="1700808"/>
            <a:ext cx="3929543" cy="46070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471592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ja-JP" altLang="en-US" sz="4000" smtClean="0"/>
              <a:t>プロセスの分析（４）</a:t>
            </a:r>
            <a:endParaRPr kumimoji="1" lang="ja-JP" altLang="en-US" sz="400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kumimoji="1" lang="ja-JP" altLang="en-US" sz="3200" smtClean="0"/>
              <a:t>手順</a:t>
            </a:r>
            <a:r>
              <a:rPr kumimoji="1" lang="en-US" altLang="ja-JP" sz="3200" smtClean="0"/>
              <a:t>4</a:t>
            </a:r>
          </a:p>
          <a:p>
            <a:r>
              <a:rPr lang="ja-JP" altLang="en-US" sz="3200"/>
              <a:t>状態</a:t>
            </a:r>
            <a:r>
              <a:rPr lang="ja-JP" altLang="en-US" sz="3200" smtClean="0"/>
              <a:t>遷移図の作成</a:t>
            </a:r>
            <a:endParaRPr kumimoji="1" lang="ja-JP" altLang="en-US" sz="320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282BB0CD-5135-40A5-B926-B2737B8B9DAF}" type="slidenum">
              <a:rPr kumimoji="1" lang="ja-JP" altLang="en-US" smtClean="0"/>
              <a:t>10</a:t>
            </a:fld>
            <a:endParaRPr kumimoji="1" lang="ja-JP" altLang="en-US"/>
          </a:p>
        </p:txBody>
      </p:sp>
      <p:pic>
        <p:nvPicPr>
          <p:cNvPr id="5122" name="Picture 2" descr="D:\Document\Kadai\情報通信システム演習\第5回\状態遷移図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2996952"/>
            <a:ext cx="7726217" cy="34762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471592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ja-JP" altLang="en-US" sz="4000" smtClean="0"/>
              <a:t>プロセスの分析</a:t>
            </a:r>
            <a:endParaRPr kumimoji="1" lang="ja-JP" altLang="en-US" sz="400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kumimoji="1" lang="ja-JP" altLang="en-US" smtClean="0"/>
              <a:t>不具合報告から遷移した</a:t>
            </a:r>
            <a:r>
              <a:rPr kumimoji="1" lang="en-US" altLang="ja-JP" smtClean="0"/>
              <a:t>4454</a:t>
            </a:r>
            <a:r>
              <a:rPr kumimoji="1" lang="ja-JP" altLang="en-US" smtClean="0"/>
              <a:t>件</a:t>
            </a:r>
            <a:endParaRPr kumimoji="1" lang="en-US" altLang="ja-JP" smtClean="0"/>
          </a:p>
          <a:p>
            <a:r>
              <a:rPr lang="en-US" altLang="ja-JP" smtClean="0"/>
              <a:t>2225</a:t>
            </a:r>
            <a:r>
              <a:rPr lang="ja-JP" altLang="en-US" smtClean="0"/>
              <a:t>件が、「修正作業解決」へ</a:t>
            </a:r>
            <a:endParaRPr lang="en-US" altLang="ja-JP" smtClean="0"/>
          </a:p>
          <a:p>
            <a:r>
              <a:rPr kumimoji="1" lang="en-US" altLang="ja-JP" smtClean="0"/>
              <a:t>2165</a:t>
            </a:r>
            <a:r>
              <a:rPr kumimoji="1" lang="ja-JP" altLang="en-US" smtClean="0"/>
              <a:t>件が、「議論開始」へ</a:t>
            </a:r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282BB0CD-5135-40A5-B926-B2737B8B9DAF}" type="slidenum">
              <a:rPr kumimoji="1" lang="ja-JP" altLang="en-US" smtClean="0"/>
              <a:t>11</a:t>
            </a:fld>
            <a:endParaRPr kumimoji="1" lang="ja-JP" altLang="en-US"/>
          </a:p>
        </p:txBody>
      </p:sp>
      <p:pic>
        <p:nvPicPr>
          <p:cNvPr id="5122" name="Picture 2" descr="D:\Document\Kadai\情報通信システム演習\第5回\状態遷移図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2996952"/>
            <a:ext cx="7726217" cy="34762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786144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ja-JP" altLang="en-US" sz="4000" smtClean="0"/>
              <a:t>分析対象</a:t>
            </a:r>
            <a:endParaRPr kumimoji="1" lang="ja-JP" altLang="en-US" sz="400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kumimoji="1" lang="en-US" altLang="ja-JP" sz="3200" smtClean="0"/>
              <a:t>Apache</a:t>
            </a:r>
            <a:r>
              <a:rPr kumimoji="1" lang="ja-JP" altLang="en-US" sz="3200" smtClean="0"/>
              <a:t> </a:t>
            </a:r>
            <a:r>
              <a:rPr kumimoji="1" lang="en-US" altLang="ja-JP" sz="3200" smtClean="0"/>
              <a:t>HTTP Server</a:t>
            </a:r>
          </a:p>
          <a:p>
            <a:r>
              <a:rPr lang="en-US" altLang="ja-JP" sz="3200"/>
              <a:t>Eclipse </a:t>
            </a:r>
            <a:r>
              <a:rPr lang="en-US" altLang="ja-JP" sz="3200" smtClean="0"/>
              <a:t>Platform</a:t>
            </a:r>
          </a:p>
          <a:p>
            <a:r>
              <a:rPr kumimoji="1" lang="en-US" altLang="ja-JP" sz="3200"/>
              <a:t>Mozilla Firefox</a:t>
            </a:r>
            <a:endParaRPr kumimoji="1" lang="ja-JP" altLang="en-US" sz="320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282BB0CD-5135-40A5-B926-B2737B8B9DAF}" type="slidenum">
              <a:rPr kumimoji="1" lang="ja-JP" altLang="en-US" smtClean="0"/>
              <a:t>12</a:t>
            </a:fld>
            <a:endParaRPr kumimoji="1" lang="ja-JP" altLang="en-US"/>
          </a:p>
        </p:txBody>
      </p:sp>
      <p:pic>
        <p:nvPicPr>
          <p:cNvPr id="6146" name="Picture 2" descr="D:\Document\Kadai\情報通信システム演習\第5回\検証プロジェクト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3789040"/>
            <a:ext cx="8126429" cy="13457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471592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ja-JP" altLang="en-US" sz="4000" smtClean="0"/>
              <a:t>分析結果</a:t>
            </a:r>
            <a:endParaRPr kumimoji="1" lang="ja-JP" altLang="en-US" sz="400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endParaRPr kumimoji="1" lang="ja-JP" altLang="en-US" sz="320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282BB0CD-5135-40A5-B926-B2737B8B9DAF}" type="slidenum">
              <a:rPr kumimoji="1" lang="ja-JP" altLang="en-US" smtClean="0"/>
              <a:t>13</a:t>
            </a:fld>
            <a:endParaRPr kumimoji="1" lang="ja-JP" altLang="en-US"/>
          </a:p>
        </p:txBody>
      </p:sp>
      <p:pic>
        <p:nvPicPr>
          <p:cNvPr id="7171" name="Picture 3" descr="D:\Document\Kadai\情報通信システム演習\第5回\分析結果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916832"/>
            <a:ext cx="7560840" cy="39871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471592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ja-JP" altLang="en-US" sz="4000" smtClean="0"/>
              <a:t>まとめ</a:t>
            </a:r>
            <a:endParaRPr kumimoji="1" lang="ja-JP" altLang="en-US" sz="400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kumimoji="1" lang="ja-JP" altLang="en-US" sz="3200" smtClean="0"/>
              <a:t>プロジェクトによって不具合解決への</a:t>
            </a:r>
            <a:r>
              <a:rPr kumimoji="1" lang="en-US" altLang="ja-JP" sz="3200" smtClean="0"/>
              <a:t/>
            </a:r>
            <a:br>
              <a:rPr kumimoji="1" lang="en-US" altLang="ja-JP" sz="3200" smtClean="0"/>
            </a:br>
            <a:r>
              <a:rPr kumimoji="1" lang="ja-JP" altLang="en-US" sz="3200" smtClean="0"/>
              <a:t>アプローチが全く異なる</a:t>
            </a:r>
            <a:endParaRPr kumimoji="1" lang="en-US" altLang="ja-JP" sz="3200" smtClean="0"/>
          </a:p>
          <a:p>
            <a:endParaRPr lang="en-US" altLang="ja-JP" sz="3200" smtClean="0"/>
          </a:p>
          <a:p>
            <a:r>
              <a:rPr kumimoji="1" lang="ja-JP" altLang="en-US" sz="3200" smtClean="0"/>
              <a:t>各フェーズを比較することで改善するフェーズが確認できる</a:t>
            </a:r>
            <a:endParaRPr kumimoji="1" lang="en-US" altLang="ja-JP" sz="3200" smtClean="0"/>
          </a:p>
          <a:p>
            <a:endParaRPr lang="en-US" altLang="ja-JP" sz="3200"/>
          </a:p>
          <a:p>
            <a:endParaRPr kumimoji="1" lang="en-US" altLang="ja-JP" sz="3200" smtClean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282BB0CD-5135-40A5-B926-B2737B8B9DAF}" type="slidenum">
              <a:rPr kumimoji="1" lang="ja-JP" altLang="en-US" smtClean="0"/>
              <a:t>14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471592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スパイス">
  <a:themeElements>
    <a:clrScheme name="スパイス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スパイス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スパイス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406</TotalTime>
  <Words>290</Words>
  <Application>Microsoft Office PowerPoint</Application>
  <PresentationFormat>画面に合わせる (4:3)</PresentationFormat>
  <Paragraphs>84</Paragraphs>
  <Slides>14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6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14</vt:i4>
      </vt:variant>
    </vt:vector>
  </HeadingPairs>
  <TitlesOfParts>
    <vt:vector size="21" baseType="lpstr">
      <vt:lpstr>ＭＳ Ｐゴシック</vt:lpstr>
      <vt:lpstr>ＭＳ Ｐ明朝</vt:lpstr>
      <vt:lpstr>Calibri</vt:lpstr>
      <vt:lpstr>Century Schoolbook</vt:lpstr>
      <vt:lpstr>Wingdings</vt:lpstr>
      <vt:lpstr>Wingdings 2</vt:lpstr>
      <vt:lpstr>スパイス</vt:lpstr>
      <vt:lpstr>OSS開発における不具合修正プロセスの 現状と課題 ： 不具合修正時間の短縮化へ向けた分析</vt:lpstr>
      <vt:lpstr>はじめに</vt:lpstr>
      <vt:lpstr>目的</vt:lpstr>
      <vt:lpstr>不具合の管理</vt:lpstr>
      <vt:lpstr>不具合修正プロセス（１）</vt:lpstr>
      <vt:lpstr>不具合修正プロセス（２）</vt:lpstr>
      <vt:lpstr>プロセスの分析（１）</vt:lpstr>
      <vt:lpstr>プロセスの分析（２）</vt:lpstr>
      <vt:lpstr>プロセスの分析（３）</vt:lpstr>
      <vt:lpstr>プロセスの分析（４）</vt:lpstr>
      <vt:lpstr>プロセスの分析</vt:lpstr>
      <vt:lpstr>分析対象</vt:lpstr>
      <vt:lpstr>分析結果</vt:lpstr>
      <vt:lpstr>まとめ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相関ルール分析とロジスティック回帰分析を 組み合わせたfault-proneモジュール判別方法 </dc:title>
  <dc:creator>kkkkka00</dc:creator>
  <cp:lastModifiedBy>max</cp:lastModifiedBy>
  <cp:revision>19</cp:revision>
  <dcterms:created xsi:type="dcterms:W3CDTF">2014-11-03T18:20:09Z</dcterms:created>
  <dcterms:modified xsi:type="dcterms:W3CDTF">2014-11-04T03:28:19Z</dcterms:modified>
</cp:coreProperties>
</file>