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59" r:id="rId6"/>
    <p:sldId id="260" r:id="rId7"/>
    <p:sldId id="262" r:id="rId8"/>
    <p:sldId id="263" r:id="rId9"/>
    <p:sldId id="264" r:id="rId10"/>
    <p:sldId id="261" r:id="rId11"/>
    <p:sldId id="267" r:id="rId12"/>
    <p:sldId id="268" r:id="rId1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22" d="100"/>
          <a:sy n="22" d="100"/>
        </p:scale>
        <p:origin x="-1059" y="-6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8AA3A250-D3B0-469A-9179-F4B9A63190A8}" type="datetimeFigureOut">
              <a:rPr kumimoji="1" lang="ja-JP" altLang="en-US" smtClean="0"/>
              <a:t>2014/5/14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EF0DC0-37B0-48F6-BFEC-AE222566268A}" type="slidenum">
              <a:rPr kumimoji="1" lang="ja-JP" altLang="en-US" smtClean="0"/>
              <a:t>‹#›</a:t>
            </a:fld>
            <a:endParaRPr kumimoji="1" lang="ja-JP" altLang="en-US"/>
          </a:p>
        </p:txBody>
      </p:sp>
    </p:spTree>
    <p:extLst>
      <p:ext uri="{BB962C8B-B14F-4D97-AF65-F5344CB8AC3E}">
        <p14:creationId xmlns:p14="http://schemas.microsoft.com/office/powerpoint/2010/main" val="29122581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3600"/>
            </a:lvl1p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AA3A250-D3B0-469A-9179-F4B9A63190A8}" type="datetimeFigureOut">
              <a:rPr kumimoji="1" lang="ja-JP" altLang="en-US" smtClean="0"/>
              <a:t>2014/5/14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EF0DC0-37B0-48F6-BFEC-AE222566268A}" type="slidenum">
              <a:rPr kumimoji="1" lang="ja-JP" altLang="en-US" smtClean="0"/>
              <a:t>‹#›</a:t>
            </a:fld>
            <a:endParaRPr kumimoji="1" lang="ja-JP" altLang="en-US"/>
          </a:p>
        </p:txBody>
      </p:sp>
      <p:cxnSp>
        <p:nvCxnSpPr>
          <p:cNvPr id="7" name="直線コネクタ 6"/>
          <p:cNvCxnSpPr/>
          <p:nvPr userDrawn="1"/>
        </p:nvCxnSpPr>
        <p:spPr>
          <a:xfrm>
            <a:off x="467544" y="1052736"/>
            <a:ext cx="82089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7935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8AA3A250-D3B0-469A-9179-F4B9A63190A8}" type="datetimeFigureOut">
              <a:rPr kumimoji="1" lang="ja-JP" altLang="en-US" smtClean="0"/>
              <a:t>2014/5/14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EF0DC0-37B0-48F6-BFEC-AE222566268A}" type="slidenum">
              <a:rPr kumimoji="1" lang="ja-JP" altLang="en-US" smtClean="0"/>
              <a:t>‹#›</a:t>
            </a:fld>
            <a:endParaRPr kumimoji="1" lang="ja-JP" altLang="en-US"/>
          </a:p>
        </p:txBody>
      </p:sp>
    </p:spTree>
    <p:extLst>
      <p:ext uri="{BB962C8B-B14F-4D97-AF65-F5344CB8AC3E}">
        <p14:creationId xmlns:p14="http://schemas.microsoft.com/office/powerpoint/2010/main" val="349900243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8AA3A250-D3B0-469A-9179-F4B9A63190A8}" type="datetimeFigureOut">
              <a:rPr kumimoji="1" lang="ja-JP" altLang="en-US" smtClean="0"/>
              <a:t>2014/5/14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4EF0DC0-37B0-48F6-BFEC-AE222566268A}" type="slidenum">
              <a:rPr kumimoji="1" lang="ja-JP" altLang="en-US" smtClean="0"/>
              <a:t>‹#›</a:t>
            </a:fld>
            <a:endParaRPr kumimoji="1" lang="ja-JP" altLang="en-US"/>
          </a:p>
        </p:txBody>
      </p:sp>
    </p:spTree>
    <p:extLst>
      <p:ext uri="{BB962C8B-B14F-4D97-AF65-F5344CB8AC3E}">
        <p14:creationId xmlns:p14="http://schemas.microsoft.com/office/powerpoint/2010/main" val="4125512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8AA3A250-D3B0-469A-9179-F4B9A63190A8}" type="datetimeFigureOut">
              <a:rPr kumimoji="1" lang="ja-JP" altLang="en-US" smtClean="0"/>
              <a:t>2014/5/14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4EF0DC0-37B0-48F6-BFEC-AE222566268A}" type="slidenum">
              <a:rPr kumimoji="1" lang="ja-JP" altLang="en-US" smtClean="0"/>
              <a:t>‹#›</a:t>
            </a:fld>
            <a:endParaRPr kumimoji="1" lang="ja-JP" altLang="en-US"/>
          </a:p>
        </p:txBody>
      </p:sp>
    </p:spTree>
    <p:extLst>
      <p:ext uri="{BB962C8B-B14F-4D97-AF65-F5344CB8AC3E}">
        <p14:creationId xmlns:p14="http://schemas.microsoft.com/office/powerpoint/2010/main" val="4066502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AA3A250-D3B0-469A-9179-F4B9A63190A8}" type="datetimeFigureOut">
              <a:rPr kumimoji="1" lang="ja-JP" altLang="en-US" smtClean="0"/>
              <a:t>2014/5/14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4EF0DC0-37B0-48F6-BFEC-AE222566268A}" type="slidenum">
              <a:rPr kumimoji="1" lang="ja-JP" altLang="en-US" smtClean="0"/>
              <a:t>‹#›</a:t>
            </a:fld>
            <a:endParaRPr kumimoji="1" lang="ja-JP" altLang="en-US"/>
          </a:p>
        </p:txBody>
      </p:sp>
    </p:spTree>
    <p:extLst>
      <p:ext uri="{BB962C8B-B14F-4D97-AF65-F5344CB8AC3E}">
        <p14:creationId xmlns:p14="http://schemas.microsoft.com/office/powerpoint/2010/main" val="185385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AA3A250-D3B0-469A-9179-F4B9A63190A8}" type="datetimeFigureOut">
              <a:rPr kumimoji="1" lang="ja-JP" altLang="en-US" smtClean="0"/>
              <a:t>2014/5/14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4EF0DC0-37B0-48F6-BFEC-AE222566268A}" type="slidenum">
              <a:rPr kumimoji="1" lang="ja-JP" altLang="en-US" smtClean="0"/>
              <a:t>‹#›</a:t>
            </a:fld>
            <a:endParaRPr kumimoji="1" lang="ja-JP" altLang="en-US"/>
          </a:p>
        </p:txBody>
      </p:sp>
    </p:spTree>
    <p:extLst>
      <p:ext uri="{BB962C8B-B14F-4D97-AF65-F5344CB8AC3E}">
        <p14:creationId xmlns:p14="http://schemas.microsoft.com/office/powerpoint/2010/main" val="324574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AA3A250-D3B0-469A-9179-F4B9A63190A8}" type="datetimeFigureOut">
              <a:rPr kumimoji="1" lang="ja-JP" altLang="en-US" smtClean="0"/>
              <a:t>2014/5/14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4EF0DC0-37B0-48F6-BFEC-AE222566268A}" type="slidenum">
              <a:rPr kumimoji="1" lang="ja-JP" altLang="en-US" smtClean="0"/>
              <a:t>‹#›</a:t>
            </a:fld>
            <a:endParaRPr kumimoji="1" lang="ja-JP" altLang="en-US"/>
          </a:p>
        </p:txBody>
      </p:sp>
    </p:spTree>
    <p:extLst>
      <p:ext uri="{BB962C8B-B14F-4D97-AF65-F5344CB8AC3E}">
        <p14:creationId xmlns:p14="http://schemas.microsoft.com/office/powerpoint/2010/main" val="584440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AA3A250-D3B0-469A-9179-F4B9A63190A8}" type="datetimeFigureOut">
              <a:rPr kumimoji="1" lang="ja-JP" altLang="en-US" smtClean="0"/>
              <a:t>2014/5/14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4EF0DC0-37B0-48F6-BFEC-AE222566268A}" type="slidenum">
              <a:rPr kumimoji="1" lang="ja-JP" altLang="en-US" smtClean="0"/>
              <a:t>‹#›</a:t>
            </a:fld>
            <a:endParaRPr kumimoji="1" lang="ja-JP" altLang="en-US"/>
          </a:p>
        </p:txBody>
      </p:sp>
    </p:spTree>
    <p:extLst>
      <p:ext uri="{BB962C8B-B14F-4D97-AF65-F5344CB8AC3E}">
        <p14:creationId xmlns:p14="http://schemas.microsoft.com/office/powerpoint/2010/main" val="598273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AA3A250-D3B0-469A-9179-F4B9A63190A8}" type="datetimeFigureOut">
              <a:rPr kumimoji="1" lang="ja-JP" altLang="en-US" smtClean="0"/>
              <a:t>2014/5/14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EF0DC0-37B0-48F6-BFEC-AE222566268A}" type="slidenum">
              <a:rPr kumimoji="1" lang="ja-JP" altLang="en-US" smtClean="0"/>
              <a:t>‹#›</a:t>
            </a:fld>
            <a:endParaRPr kumimoji="1" lang="ja-JP" altLang="en-US"/>
          </a:p>
        </p:txBody>
      </p:sp>
    </p:spTree>
    <p:extLst>
      <p:ext uri="{BB962C8B-B14F-4D97-AF65-F5344CB8AC3E}">
        <p14:creationId xmlns:p14="http://schemas.microsoft.com/office/powerpoint/2010/main" val="1466487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AA3A250-D3B0-469A-9179-F4B9A63190A8}" type="datetimeFigureOut">
              <a:rPr kumimoji="1" lang="ja-JP" altLang="en-US" smtClean="0"/>
              <a:t>2014/5/14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4EF0DC0-37B0-48F6-BFEC-AE222566268A}" type="slidenum">
              <a:rPr kumimoji="1" lang="ja-JP" altLang="en-US" smtClean="0"/>
              <a:t>‹#›</a:t>
            </a:fld>
            <a:endParaRPr kumimoji="1" lang="ja-JP" altLang="en-US"/>
          </a:p>
        </p:txBody>
      </p:sp>
    </p:spTree>
    <p:extLst>
      <p:ext uri="{BB962C8B-B14F-4D97-AF65-F5344CB8AC3E}">
        <p14:creationId xmlns:p14="http://schemas.microsoft.com/office/powerpoint/2010/main" val="1925515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922114"/>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340768"/>
            <a:ext cx="8229600" cy="4785395"/>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A3A250-D3B0-469A-9179-F4B9A63190A8}" type="datetimeFigureOut">
              <a:rPr kumimoji="1" lang="ja-JP" altLang="en-US" smtClean="0"/>
              <a:t>2014/5/14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F0DC0-37B0-48F6-BFEC-AE222566268A}" type="slidenum">
              <a:rPr kumimoji="1" lang="ja-JP" altLang="en-US" smtClean="0"/>
              <a:t>‹#›</a:t>
            </a:fld>
            <a:endParaRPr kumimoji="1" lang="ja-JP" altLang="en-US"/>
          </a:p>
        </p:txBody>
      </p:sp>
    </p:spTree>
    <p:extLst>
      <p:ext uri="{BB962C8B-B14F-4D97-AF65-F5344CB8AC3E}">
        <p14:creationId xmlns:p14="http://schemas.microsoft.com/office/powerpoint/2010/main" val="1503187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51520" y="2130425"/>
            <a:ext cx="8640960" cy="1470025"/>
          </a:xfrm>
        </p:spPr>
        <p:txBody>
          <a:bodyPr/>
          <a:lstStyle/>
          <a:p>
            <a:r>
              <a:rPr kumimoji="1" lang="en-US" altLang="ja-JP" dirty="0" smtClean="0"/>
              <a:t>Security</a:t>
            </a:r>
            <a:r>
              <a:rPr kumimoji="1" lang="ja-JP" altLang="en-US" dirty="0" smtClean="0"/>
              <a:t> </a:t>
            </a:r>
            <a:r>
              <a:rPr kumimoji="1" lang="en-US" altLang="ja-JP" dirty="0" smtClean="0"/>
              <a:t>Versus</a:t>
            </a:r>
            <a:r>
              <a:rPr kumimoji="1" lang="ja-JP" altLang="en-US" dirty="0" smtClean="0"/>
              <a:t> </a:t>
            </a:r>
            <a:r>
              <a:rPr kumimoji="1" lang="en-US" altLang="ja-JP" dirty="0" smtClean="0"/>
              <a:t>Performance</a:t>
            </a:r>
            <a:r>
              <a:rPr kumimoji="1" lang="ja-JP" altLang="en-US" dirty="0" smtClean="0"/>
              <a:t> </a:t>
            </a:r>
            <a:r>
              <a:rPr kumimoji="1" lang="en-US" altLang="ja-JP" dirty="0" smtClean="0"/>
              <a:t>Bugs</a:t>
            </a:r>
            <a:r>
              <a:rPr kumimoji="1" lang="ja-JP" altLang="en-US" dirty="0" smtClean="0"/>
              <a:t>：</a:t>
            </a:r>
            <a:r>
              <a:rPr kumimoji="1" lang="en-US" altLang="ja-JP" dirty="0" smtClean="0"/>
              <a:t/>
            </a:r>
            <a:br>
              <a:rPr kumimoji="1" lang="en-US" altLang="ja-JP" dirty="0" smtClean="0"/>
            </a:br>
            <a:r>
              <a:rPr lang="en-US" altLang="ja-JP" dirty="0" smtClean="0"/>
              <a:t>A Case Study on Firefox</a:t>
            </a:r>
            <a:endParaRPr kumimoji="1" lang="ja-JP" altLang="en-US" dirty="0"/>
          </a:p>
        </p:txBody>
      </p:sp>
      <p:sp>
        <p:nvSpPr>
          <p:cNvPr id="3" name="サブタイトル 2"/>
          <p:cNvSpPr>
            <a:spLocks noGrp="1"/>
          </p:cNvSpPr>
          <p:nvPr>
            <p:ph type="subTitle" idx="1"/>
          </p:nvPr>
        </p:nvSpPr>
        <p:spPr>
          <a:xfrm>
            <a:off x="251520" y="3886200"/>
            <a:ext cx="8640960" cy="2711152"/>
          </a:xfrm>
        </p:spPr>
        <p:txBody>
          <a:bodyPr>
            <a:normAutofit fontScale="92500" lnSpcReduction="10000"/>
          </a:bodyPr>
          <a:lstStyle/>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r>
              <a:rPr kumimoji="1" lang="en-US" altLang="ja-JP" dirty="0" err="1" smtClean="0"/>
              <a:t>Shahed</a:t>
            </a:r>
            <a:r>
              <a:rPr kumimoji="1" lang="en-US" altLang="ja-JP" dirty="0" smtClean="0"/>
              <a:t> </a:t>
            </a:r>
            <a:r>
              <a:rPr kumimoji="1" lang="en-US" altLang="ja-JP" dirty="0" err="1" smtClean="0"/>
              <a:t>Zaman</a:t>
            </a:r>
            <a:r>
              <a:rPr kumimoji="1" lang="en-US" altLang="ja-JP" dirty="0" smtClean="0"/>
              <a:t>, Bram Adams, Ahmed E. Hassan</a:t>
            </a:r>
            <a:endParaRPr kumimoji="1" lang="ja-JP" altLang="en-US" dirty="0"/>
          </a:p>
        </p:txBody>
      </p:sp>
      <p:sp>
        <p:nvSpPr>
          <p:cNvPr id="6" name="正方形/長方形 5"/>
          <p:cNvSpPr/>
          <p:nvPr/>
        </p:nvSpPr>
        <p:spPr>
          <a:xfrm>
            <a:off x="1691680" y="3501008"/>
            <a:ext cx="6984776" cy="369332"/>
          </a:xfrm>
          <a:prstGeom prst="rect">
            <a:avLst/>
          </a:prstGeom>
        </p:spPr>
        <p:txBody>
          <a:bodyPr wrap="square">
            <a:spAutoFit/>
          </a:bodyPr>
          <a:lstStyle/>
          <a:p>
            <a:pPr algn="r"/>
            <a:r>
              <a:rPr lang="en-US" altLang="ja-JP" dirty="0"/>
              <a:t>T</a:t>
            </a:r>
            <a:r>
              <a:rPr lang="en-US" altLang="ja-JP" dirty="0" smtClean="0"/>
              <a:t>he 8th Working Conference on Mining Software Repositories (MSR’11)</a:t>
            </a:r>
            <a:endParaRPr lang="ja-JP" altLang="en-US" dirty="0"/>
          </a:p>
        </p:txBody>
      </p:sp>
      <p:cxnSp>
        <p:nvCxnSpPr>
          <p:cNvPr id="8" name="直線コネクタ 7"/>
          <p:cNvCxnSpPr/>
          <p:nvPr/>
        </p:nvCxnSpPr>
        <p:spPr>
          <a:xfrm>
            <a:off x="539552" y="3501008"/>
            <a:ext cx="80648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4509120"/>
            <a:ext cx="1384548" cy="1384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4530874"/>
            <a:ext cx="1769182" cy="1341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912" y="4584213"/>
            <a:ext cx="1163960" cy="1309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6922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kumimoji="1" lang="ja-JP" altLang="en-US" dirty="0" smtClean="0"/>
              <a:t>概要</a:t>
            </a:r>
            <a:endParaRPr kumimoji="1" lang="ja-JP" altLang="en-US" dirty="0"/>
          </a:p>
        </p:txBody>
      </p:sp>
      <p:sp>
        <p:nvSpPr>
          <p:cNvPr id="3" name="コンテンツ プレースホルダー 2"/>
          <p:cNvSpPr>
            <a:spLocks noGrp="1"/>
          </p:cNvSpPr>
          <p:nvPr>
            <p:ph idx="1"/>
          </p:nvPr>
        </p:nvSpPr>
        <p:spPr>
          <a:xfrm>
            <a:off x="457200" y="1340768"/>
            <a:ext cx="8229600" cy="5328592"/>
          </a:xfrm>
        </p:spPr>
        <p:txBody>
          <a:bodyPr>
            <a:normAutofit/>
          </a:bodyPr>
          <a:lstStyle/>
          <a:p>
            <a:r>
              <a:rPr lang="ja-JP" altLang="en-US" dirty="0" smtClean="0"/>
              <a:t>不具合の種類によって修正活動の傾向がどう変わるかを</a:t>
            </a:r>
            <a:r>
              <a:rPr lang="ja-JP" altLang="en-US" dirty="0" smtClean="0"/>
              <a:t>分析</a:t>
            </a:r>
            <a:endParaRPr lang="en-US" altLang="ja-JP" dirty="0" smtClean="0"/>
          </a:p>
          <a:p>
            <a:pPr lvl="8"/>
            <a:endParaRPr lang="en-US" altLang="ja-JP" dirty="0" smtClean="0"/>
          </a:p>
          <a:p>
            <a:pPr lvl="1"/>
            <a:r>
              <a:rPr lang="ja-JP" altLang="en-US" dirty="0"/>
              <a:t>時間</a:t>
            </a:r>
            <a:r>
              <a:rPr lang="ja-JP" altLang="en-US" dirty="0" smtClean="0"/>
              <a:t>の</a:t>
            </a:r>
            <a:r>
              <a:rPr lang="ja-JP" altLang="en-US" dirty="0" smtClean="0"/>
              <a:t>観点</a:t>
            </a:r>
            <a:endParaRPr lang="en-US" altLang="ja-JP" dirty="0" smtClean="0"/>
          </a:p>
          <a:p>
            <a:pPr lvl="2"/>
            <a:r>
              <a:rPr lang="ja-JP" altLang="en-US" dirty="0" smtClean="0"/>
              <a:t>不具合報告から不具合割当が起こるまでの時間</a:t>
            </a:r>
            <a:endParaRPr lang="en-US" altLang="ja-JP" dirty="0" smtClean="0"/>
          </a:p>
          <a:p>
            <a:pPr lvl="2"/>
            <a:r>
              <a:rPr kumimoji="1" lang="ja-JP" altLang="en-US" dirty="0" smtClean="0"/>
              <a:t>不具合割当から不具合修正完了までの時間</a:t>
            </a:r>
            <a:endParaRPr kumimoji="1" lang="en-US" altLang="ja-JP" dirty="0" smtClean="0"/>
          </a:p>
          <a:p>
            <a:pPr lvl="1"/>
            <a:r>
              <a:rPr lang="ja-JP" altLang="en-US" dirty="0" smtClean="0"/>
              <a:t>人</a:t>
            </a:r>
            <a:r>
              <a:rPr lang="ja-JP" altLang="en-US" dirty="0" smtClean="0"/>
              <a:t>の観点</a:t>
            </a:r>
            <a:endParaRPr lang="en-US" altLang="ja-JP" dirty="0" smtClean="0"/>
          </a:p>
          <a:p>
            <a:pPr lvl="2"/>
            <a:r>
              <a:rPr lang="ja-JP" altLang="en-US" dirty="0" smtClean="0"/>
              <a:t>１つの不具合あたりにアサインされた人数</a:t>
            </a:r>
            <a:endParaRPr lang="en-US" altLang="ja-JP" dirty="0" smtClean="0"/>
          </a:p>
          <a:p>
            <a:pPr lvl="2"/>
            <a:r>
              <a:rPr lang="ja-JP" altLang="en-US" dirty="0" smtClean="0"/>
              <a:t>これまでの開発者の活動期間と修正数</a:t>
            </a:r>
            <a:endParaRPr lang="en-US" altLang="ja-JP" dirty="0" smtClean="0"/>
          </a:p>
          <a:p>
            <a:pPr lvl="1"/>
            <a:r>
              <a:rPr lang="ja-JP" altLang="en-US" dirty="0"/>
              <a:t>ファイル</a:t>
            </a:r>
            <a:r>
              <a:rPr lang="ja-JP" altLang="en-US" dirty="0" smtClean="0"/>
              <a:t>の</a:t>
            </a:r>
            <a:r>
              <a:rPr lang="ja-JP" altLang="en-US" dirty="0" smtClean="0"/>
              <a:t>観点</a:t>
            </a:r>
            <a:endParaRPr lang="en-US" altLang="ja-JP" dirty="0" smtClean="0"/>
          </a:p>
          <a:p>
            <a:pPr lvl="2"/>
            <a:r>
              <a:rPr lang="ja-JP" altLang="en-US" dirty="0" smtClean="0"/>
              <a:t>１度のコミット当たりの修正ファイル数・ライン数</a:t>
            </a:r>
            <a:endParaRPr lang="en-US" altLang="ja-JP" dirty="0" smtClean="0"/>
          </a:p>
          <a:p>
            <a:pPr lvl="2"/>
            <a:r>
              <a:rPr lang="ja-JP" altLang="en-US" dirty="0" smtClean="0"/>
              <a:t>直した不具合の複雑度</a:t>
            </a:r>
            <a:endParaRPr lang="en-US" altLang="ja-JP" dirty="0" smtClean="0"/>
          </a:p>
          <a:p>
            <a:pPr lvl="2"/>
            <a:endParaRPr lang="en-US" altLang="ja-JP" dirty="0" smtClean="0"/>
          </a:p>
          <a:p>
            <a:pPr lvl="8"/>
            <a:endParaRPr lang="en-US" altLang="ja-JP" dirty="0" smtClean="0"/>
          </a:p>
        </p:txBody>
      </p:sp>
    </p:spTree>
    <p:extLst>
      <p:ext uri="{BB962C8B-B14F-4D97-AF65-F5344CB8AC3E}">
        <p14:creationId xmlns:p14="http://schemas.microsoft.com/office/powerpoint/2010/main" val="12035821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kumimoji="1" lang="ja-JP" altLang="en-US" dirty="0" smtClean="0"/>
              <a:t>論文の</a:t>
            </a:r>
            <a:r>
              <a:rPr kumimoji="1" lang="ja-JP" altLang="en-US" dirty="0" smtClean="0"/>
              <a:t>構成</a:t>
            </a:r>
            <a:endParaRPr kumimoji="1" lang="ja-JP" altLang="en-US" dirty="0"/>
          </a:p>
        </p:txBody>
      </p:sp>
      <p:sp>
        <p:nvSpPr>
          <p:cNvPr id="3" name="コンテンツ プレースホルダー 2"/>
          <p:cNvSpPr>
            <a:spLocks noGrp="1"/>
          </p:cNvSpPr>
          <p:nvPr>
            <p:ph idx="1"/>
          </p:nvPr>
        </p:nvSpPr>
        <p:spPr>
          <a:xfrm>
            <a:off x="457200" y="1340768"/>
            <a:ext cx="8229600" cy="5256584"/>
          </a:xfrm>
        </p:spPr>
        <p:txBody>
          <a:bodyPr>
            <a:normAutofit fontScale="92500" lnSpcReduction="10000"/>
          </a:bodyPr>
          <a:lstStyle/>
          <a:p>
            <a:pPr marL="514350" indent="-514350">
              <a:buFont typeface="+mj-lt"/>
              <a:buAutoNum type="arabicPeriod"/>
            </a:pPr>
            <a:r>
              <a:rPr lang="en-US" altLang="ja-JP" dirty="0" smtClean="0"/>
              <a:t>Introduction</a:t>
            </a:r>
            <a:r>
              <a:rPr lang="ja-JP" altLang="en-US" dirty="0" smtClean="0"/>
              <a:t> （</a:t>
            </a:r>
            <a:r>
              <a:rPr lang="en-US" altLang="ja-JP" dirty="0" smtClean="0"/>
              <a:t>1</a:t>
            </a:r>
            <a:r>
              <a:rPr lang="ja-JP" altLang="en-US" dirty="0" smtClean="0"/>
              <a:t>ページ</a:t>
            </a:r>
            <a:r>
              <a:rPr lang="ja-JP" altLang="en-US" dirty="0" smtClean="0"/>
              <a:t>）</a:t>
            </a:r>
            <a:endParaRPr lang="en-US" altLang="ja-JP" dirty="0" smtClean="0"/>
          </a:p>
          <a:p>
            <a:pPr marL="514350" indent="-514350">
              <a:buFont typeface="+mj-lt"/>
              <a:buAutoNum type="arabicPeriod"/>
            </a:pPr>
            <a:r>
              <a:rPr lang="en-US" altLang="ja-JP" dirty="0" smtClean="0"/>
              <a:t>Study Design</a:t>
            </a:r>
            <a:r>
              <a:rPr lang="ja-JP" altLang="en-US" dirty="0" smtClean="0"/>
              <a:t> （</a:t>
            </a:r>
            <a:r>
              <a:rPr lang="en-US" altLang="ja-JP" dirty="0" smtClean="0"/>
              <a:t>1</a:t>
            </a:r>
            <a:r>
              <a:rPr lang="ja-JP" altLang="en-US" dirty="0" smtClean="0"/>
              <a:t>ページ</a:t>
            </a:r>
            <a:r>
              <a:rPr lang="ja-JP" altLang="en-US" dirty="0" smtClean="0"/>
              <a:t>）</a:t>
            </a:r>
            <a:endParaRPr lang="en-US" altLang="ja-JP" dirty="0" smtClean="0"/>
          </a:p>
          <a:p>
            <a:pPr marL="914400" lvl="1" indent="-514350">
              <a:buFont typeface="+mj-lt"/>
              <a:buAutoNum type="arabicPeriod"/>
            </a:pPr>
            <a:r>
              <a:rPr lang="en-US" altLang="ja-JP" dirty="0" smtClean="0"/>
              <a:t>Choice of Subject System</a:t>
            </a:r>
          </a:p>
          <a:p>
            <a:pPr marL="914400" lvl="1" indent="-514350">
              <a:buFont typeface="+mj-lt"/>
              <a:buAutoNum type="arabicPeriod"/>
            </a:pPr>
            <a:r>
              <a:rPr lang="en-US" altLang="ja-JP" dirty="0" smtClean="0"/>
              <a:t>Bug Type Classification</a:t>
            </a:r>
          </a:p>
          <a:p>
            <a:pPr marL="914400" lvl="1" indent="-514350">
              <a:buFont typeface="+mj-lt"/>
              <a:buAutoNum type="arabicPeriod"/>
            </a:pPr>
            <a:r>
              <a:rPr lang="en-US" altLang="ja-JP" dirty="0" smtClean="0"/>
              <a:t>Distribution of Bugs</a:t>
            </a:r>
          </a:p>
          <a:p>
            <a:pPr marL="514350" indent="-514350">
              <a:buFont typeface="+mj-lt"/>
              <a:buAutoNum type="arabicPeriod"/>
            </a:pPr>
            <a:r>
              <a:rPr lang="en-US" altLang="ja-JP" dirty="0" smtClean="0"/>
              <a:t>Case Study Results</a:t>
            </a:r>
            <a:r>
              <a:rPr lang="ja-JP" altLang="en-US" dirty="0" smtClean="0"/>
              <a:t> （</a:t>
            </a:r>
            <a:r>
              <a:rPr lang="en-US" altLang="ja-JP" dirty="0" smtClean="0">
                <a:solidFill>
                  <a:srgbClr val="FF0000"/>
                </a:solidFill>
              </a:rPr>
              <a:t>5</a:t>
            </a:r>
            <a:r>
              <a:rPr lang="ja-JP" altLang="en-US" dirty="0" smtClean="0">
                <a:solidFill>
                  <a:srgbClr val="FF0000"/>
                </a:solidFill>
              </a:rPr>
              <a:t>ページ</a:t>
            </a:r>
            <a:r>
              <a:rPr lang="ja-JP" altLang="en-US" dirty="0" smtClean="0"/>
              <a:t>）</a:t>
            </a:r>
            <a:endParaRPr lang="en-US" altLang="ja-JP" dirty="0" smtClean="0"/>
          </a:p>
          <a:p>
            <a:pPr marL="914400" lvl="1" indent="-514350">
              <a:buFont typeface="+mj-lt"/>
              <a:buAutoNum type="arabicPeriod"/>
            </a:pPr>
            <a:r>
              <a:rPr lang="en-US" altLang="ja-JP" dirty="0" smtClean="0"/>
              <a:t>RQ1</a:t>
            </a:r>
          </a:p>
          <a:p>
            <a:pPr marL="914400" lvl="1" indent="-514350">
              <a:buFont typeface="+mj-lt"/>
              <a:buAutoNum type="arabicPeriod"/>
            </a:pPr>
            <a:r>
              <a:rPr lang="en-US" altLang="ja-JP" dirty="0" smtClean="0"/>
              <a:t>RQ2</a:t>
            </a:r>
          </a:p>
          <a:p>
            <a:pPr marL="914400" lvl="1" indent="-514350">
              <a:buFont typeface="+mj-lt"/>
              <a:buAutoNum type="arabicPeriod"/>
            </a:pPr>
            <a:r>
              <a:rPr lang="en-US" altLang="ja-JP" dirty="0" smtClean="0"/>
              <a:t>RQ3</a:t>
            </a:r>
          </a:p>
          <a:p>
            <a:pPr marL="514350" indent="-514350">
              <a:buFont typeface="+mj-lt"/>
              <a:buAutoNum type="arabicPeriod"/>
            </a:pPr>
            <a:r>
              <a:rPr lang="en-US" altLang="ja-JP" dirty="0" smtClean="0"/>
              <a:t>Related Work</a:t>
            </a:r>
            <a:r>
              <a:rPr lang="ja-JP" altLang="en-US" dirty="0" smtClean="0"/>
              <a:t> （</a:t>
            </a:r>
            <a:r>
              <a:rPr lang="en-US" altLang="ja-JP" dirty="0" smtClean="0"/>
              <a:t>1/3</a:t>
            </a:r>
            <a:r>
              <a:rPr lang="ja-JP" altLang="en-US" dirty="0" smtClean="0"/>
              <a:t>ページ</a:t>
            </a:r>
            <a:r>
              <a:rPr lang="ja-JP" altLang="en-US" dirty="0" smtClean="0"/>
              <a:t>）</a:t>
            </a:r>
            <a:endParaRPr lang="en-US" altLang="ja-JP" dirty="0" smtClean="0"/>
          </a:p>
          <a:p>
            <a:pPr marL="514350" indent="-514350">
              <a:buFont typeface="+mj-lt"/>
              <a:buAutoNum type="arabicPeriod"/>
            </a:pPr>
            <a:r>
              <a:rPr lang="en-US" altLang="ja-JP" dirty="0" smtClean="0"/>
              <a:t>Threats to Validity</a:t>
            </a:r>
            <a:r>
              <a:rPr lang="ja-JP" altLang="en-US" dirty="0" smtClean="0"/>
              <a:t> （</a:t>
            </a:r>
            <a:r>
              <a:rPr lang="en-US" altLang="ja-JP" dirty="0" smtClean="0"/>
              <a:t>1/3</a:t>
            </a:r>
            <a:r>
              <a:rPr lang="ja-JP" altLang="en-US" dirty="0" smtClean="0"/>
              <a:t>ページ</a:t>
            </a:r>
            <a:r>
              <a:rPr lang="ja-JP" altLang="en-US" dirty="0" smtClean="0"/>
              <a:t>）</a:t>
            </a:r>
            <a:endParaRPr lang="en-US" altLang="ja-JP" dirty="0" smtClean="0"/>
          </a:p>
          <a:p>
            <a:pPr marL="514350" indent="-514350">
              <a:buFont typeface="+mj-lt"/>
              <a:buAutoNum type="arabicPeriod"/>
            </a:pPr>
            <a:r>
              <a:rPr lang="en-US" altLang="ja-JP" dirty="0" smtClean="0"/>
              <a:t>Conclusion and Future Work</a:t>
            </a:r>
            <a:r>
              <a:rPr lang="ja-JP" altLang="en-US" dirty="0" smtClean="0"/>
              <a:t> （</a:t>
            </a:r>
            <a:r>
              <a:rPr lang="en-US" altLang="ja-JP" dirty="0" smtClean="0"/>
              <a:t>1/3</a:t>
            </a:r>
            <a:r>
              <a:rPr lang="ja-JP" altLang="en-US" dirty="0" smtClean="0"/>
              <a:t>ページ</a:t>
            </a:r>
            <a:r>
              <a:rPr lang="ja-JP" altLang="en-US" dirty="0"/>
              <a:t>）</a:t>
            </a:r>
            <a:endParaRPr lang="en-US" altLang="ja-JP" dirty="0"/>
          </a:p>
          <a:p>
            <a:pPr marL="0" indent="0">
              <a:buNone/>
            </a:pPr>
            <a:endParaRPr lang="en-US" altLang="ja-JP" dirty="0" smtClean="0"/>
          </a:p>
        </p:txBody>
      </p:sp>
    </p:spTree>
    <p:extLst>
      <p:ext uri="{BB962C8B-B14F-4D97-AF65-F5344CB8AC3E}">
        <p14:creationId xmlns:p14="http://schemas.microsoft.com/office/powerpoint/2010/main" val="41741397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kumimoji="1" lang="ja-JP" altLang="en-US" dirty="0" smtClean="0"/>
              <a:t>イントロダクション</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r>
              <a:rPr kumimoji="1" lang="ja-JP" altLang="en-US" dirty="0" smtClean="0"/>
              <a:t>顧客の満足度や競合会社に勝つためには，品質保証は大事</a:t>
            </a:r>
            <a:endParaRPr kumimoji="1" lang="en-US" altLang="ja-JP" dirty="0" smtClean="0"/>
          </a:p>
          <a:p>
            <a:pPr marL="4057650" lvl="8" indent="-514350">
              <a:buFont typeface="+mj-lt"/>
              <a:buAutoNum type="arabicPeriod"/>
            </a:pPr>
            <a:endParaRPr kumimoji="1" lang="en-US" altLang="ja-JP" dirty="0" smtClean="0"/>
          </a:p>
          <a:p>
            <a:pPr marL="514350" indent="-514350">
              <a:buFont typeface="+mj-lt"/>
              <a:buAutoNum type="arabicPeriod"/>
            </a:pPr>
            <a:r>
              <a:rPr lang="ja-JP" altLang="en-US" dirty="0"/>
              <a:t>品質保証の</a:t>
            </a:r>
            <a:r>
              <a:rPr kumimoji="1" lang="ja-JP" altLang="en-US" dirty="0" smtClean="0"/>
              <a:t>研究（</a:t>
            </a:r>
            <a:r>
              <a:rPr kumimoji="1" lang="en-US" altLang="ja-JP" dirty="0" smtClean="0"/>
              <a:t>fix-time prediction</a:t>
            </a:r>
            <a:r>
              <a:rPr kumimoji="1" lang="ja-JP" altLang="en-US" dirty="0" smtClean="0"/>
              <a:t>など）はたくさんあるが，</a:t>
            </a:r>
            <a:r>
              <a:rPr lang="ja-JP" altLang="en-US" dirty="0"/>
              <a:t>多く</a:t>
            </a:r>
            <a:r>
              <a:rPr lang="ja-JP" altLang="en-US" dirty="0" smtClean="0"/>
              <a:t>の研究は</a:t>
            </a:r>
            <a:r>
              <a:rPr kumimoji="1" lang="ja-JP" altLang="en-US" dirty="0" smtClean="0"/>
              <a:t>全ての不具合を同じものの様に扱ってる</a:t>
            </a:r>
            <a:endParaRPr kumimoji="1" lang="en-US" altLang="ja-JP" dirty="0" smtClean="0"/>
          </a:p>
          <a:p>
            <a:pPr marL="4057650" lvl="8" indent="-514350">
              <a:buFont typeface="+mj-lt"/>
              <a:buAutoNum type="arabicPeriod"/>
            </a:pPr>
            <a:endParaRPr kumimoji="1" lang="en-US" altLang="ja-JP" dirty="0" smtClean="0"/>
          </a:p>
          <a:p>
            <a:pPr marL="514350" indent="-514350">
              <a:buFont typeface="+mj-lt"/>
              <a:buAutoNum type="arabicPeriod"/>
            </a:pPr>
            <a:r>
              <a:rPr kumimoji="1" lang="ja-JP" altLang="en-US" dirty="0" smtClean="0"/>
              <a:t>不具合は種類を分けて考えるべきでないか？</a:t>
            </a:r>
            <a:endParaRPr kumimoji="1" lang="en-US" altLang="ja-JP" dirty="0" smtClean="0"/>
          </a:p>
          <a:p>
            <a:pPr marL="914400" lvl="1" indent="-514350"/>
            <a:r>
              <a:rPr kumimoji="1" lang="ja-JP" altLang="en-US" dirty="0" smtClean="0"/>
              <a:t>セキュリティを脅かす不具合と単なるタイプミスの不具合を同じように見なして大丈夫？</a:t>
            </a:r>
            <a:endParaRPr kumimoji="1" lang="en-US" altLang="ja-JP" dirty="0" smtClean="0"/>
          </a:p>
        </p:txBody>
      </p:sp>
    </p:spTree>
    <p:extLst>
      <p:ext uri="{BB962C8B-B14F-4D97-AF65-F5344CB8AC3E}">
        <p14:creationId xmlns:p14="http://schemas.microsoft.com/office/powerpoint/2010/main" val="28669691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kumimoji="1" lang="ja-JP" altLang="en-US" dirty="0" smtClean="0"/>
              <a:t>分析方法</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分析対象</a:t>
            </a:r>
            <a:endParaRPr lang="en-US" altLang="ja-JP" dirty="0" smtClean="0"/>
          </a:p>
          <a:p>
            <a:pPr lvl="1"/>
            <a:r>
              <a:rPr lang="en-US" altLang="ja-JP" dirty="0" smtClean="0"/>
              <a:t>Mozilla</a:t>
            </a:r>
            <a:r>
              <a:rPr lang="ja-JP" altLang="en-US" dirty="0" smtClean="0"/>
              <a:t> </a:t>
            </a:r>
            <a:r>
              <a:rPr lang="en-US" altLang="ja-JP" dirty="0" smtClean="0"/>
              <a:t>Firefox</a:t>
            </a:r>
            <a:r>
              <a:rPr lang="ja-JP" altLang="en-US" dirty="0" smtClean="0"/>
              <a:t> </a:t>
            </a:r>
            <a:r>
              <a:rPr lang="en-US" altLang="ja-JP" dirty="0" smtClean="0"/>
              <a:t>web browser</a:t>
            </a:r>
          </a:p>
          <a:p>
            <a:r>
              <a:rPr lang="ja-JP" altLang="en-US" dirty="0"/>
              <a:t>分類</a:t>
            </a:r>
            <a:endParaRPr lang="en-US" altLang="ja-JP" dirty="0" smtClean="0"/>
          </a:p>
          <a:p>
            <a:pPr lvl="1"/>
            <a:r>
              <a:rPr lang="en-US" altLang="ja-JP" b="1" dirty="0" smtClean="0"/>
              <a:t>Performance</a:t>
            </a:r>
            <a:r>
              <a:rPr lang="ja-JP" altLang="en-US" b="1" dirty="0" smtClean="0"/>
              <a:t> </a:t>
            </a:r>
            <a:r>
              <a:rPr lang="en-US" altLang="ja-JP" b="1" dirty="0" smtClean="0"/>
              <a:t>bug</a:t>
            </a:r>
            <a:r>
              <a:rPr lang="ja-JP" altLang="en-US" b="1" dirty="0" smtClean="0"/>
              <a:t> </a:t>
            </a:r>
            <a:r>
              <a:rPr lang="en-US" altLang="ja-JP" dirty="0" smtClean="0"/>
              <a:t>(4,293</a:t>
            </a:r>
            <a:r>
              <a:rPr lang="ja-JP" altLang="en-US" dirty="0" smtClean="0"/>
              <a:t>件</a:t>
            </a:r>
            <a:r>
              <a:rPr lang="en-US" altLang="ja-JP" dirty="0" smtClean="0"/>
              <a:t>)</a:t>
            </a:r>
          </a:p>
          <a:p>
            <a:pPr lvl="2"/>
            <a:r>
              <a:rPr lang="ja-JP" altLang="en-US" dirty="0" smtClean="0"/>
              <a:t>タイトル </a:t>
            </a:r>
            <a:r>
              <a:rPr lang="en-US" altLang="ja-JP" dirty="0" smtClean="0"/>
              <a:t>or </a:t>
            </a:r>
            <a:r>
              <a:rPr lang="ja-JP" altLang="en-US" dirty="0" smtClean="0"/>
              <a:t>キーワードに“</a:t>
            </a:r>
            <a:r>
              <a:rPr lang="en-US" altLang="ja-JP" dirty="0" err="1" smtClean="0"/>
              <a:t>perf</a:t>
            </a:r>
            <a:r>
              <a:rPr lang="ja-JP" altLang="en-US" dirty="0" smtClean="0"/>
              <a:t>”， “</a:t>
            </a:r>
            <a:r>
              <a:rPr lang="en-US" altLang="ja-JP" dirty="0" smtClean="0"/>
              <a:t>slow</a:t>
            </a:r>
            <a:r>
              <a:rPr lang="ja-JP" altLang="en-US" dirty="0" smtClean="0"/>
              <a:t>”， “</a:t>
            </a:r>
            <a:r>
              <a:rPr lang="en-US" altLang="ja-JP" dirty="0" smtClean="0"/>
              <a:t>hang</a:t>
            </a:r>
            <a:r>
              <a:rPr lang="ja-JP" altLang="en-US" dirty="0" smtClean="0"/>
              <a:t>”を含む不具合</a:t>
            </a:r>
            <a:endParaRPr lang="en-US" altLang="ja-JP" dirty="0" smtClean="0"/>
          </a:p>
          <a:p>
            <a:pPr lvl="1"/>
            <a:r>
              <a:rPr lang="en-US" altLang="ja-JP" b="1" dirty="0" smtClean="0"/>
              <a:t>Security bug</a:t>
            </a:r>
            <a:r>
              <a:rPr lang="ja-JP" altLang="en-US" b="1" dirty="0" smtClean="0"/>
              <a:t> </a:t>
            </a:r>
            <a:r>
              <a:rPr lang="en-US" altLang="ja-JP" dirty="0" smtClean="0"/>
              <a:t>(847</a:t>
            </a:r>
            <a:r>
              <a:rPr lang="ja-JP" altLang="en-US" dirty="0"/>
              <a:t>件</a:t>
            </a:r>
            <a:r>
              <a:rPr lang="en-US" altLang="ja-JP" dirty="0" smtClean="0"/>
              <a:t>)</a:t>
            </a:r>
          </a:p>
          <a:p>
            <a:pPr lvl="2"/>
            <a:r>
              <a:rPr lang="en-US" altLang="ja-JP" dirty="0" smtClean="0"/>
              <a:t>Mozilla Foundation Security  Advisory </a:t>
            </a:r>
            <a:r>
              <a:rPr lang="ja-JP" altLang="en-US" dirty="0" smtClean="0"/>
              <a:t>に記されている不具合</a:t>
            </a:r>
            <a:endParaRPr lang="en-US" altLang="ja-JP" dirty="0" smtClean="0"/>
          </a:p>
          <a:p>
            <a:pPr lvl="1"/>
            <a:r>
              <a:rPr lang="en-US" altLang="ja-JP" b="1" dirty="0"/>
              <a:t>Other </a:t>
            </a:r>
            <a:r>
              <a:rPr lang="en-US" altLang="ja-JP" b="1" dirty="0" smtClean="0"/>
              <a:t>bug</a:t>
            </a:r>
            <a:r>
              <a:rPr lang="ja-JP" altLang="en-US" dirty="0" smtClean="0"/>
              <a:t> </a:t>
            </a:r>
            <a:r>
              <a:rPr lang="en-US" altLang="ja-JP" dirty="0" smtClean="0"/>
              <a:t>(178,531</a:t>
            </a:r>
            <a:r>
              <a:rPr lang="ja-JP" altLang="en-US" dirty="0" smtClean="0"/>
              <a:t>件</a:t>
            </a:r>
            <a:r>
              <a:rPr lang="en-US" altLang="ja-JP" dirty="0" smtClean="0"/>
              <a:t>)</a:t>
            </a:r>
          </a:p>
          <a:p>
            <a:pPr lvl="2"/>
            <a:r>
              <a:rPr lang="ja-JP" altLang="en-US" dirty="0"/>
              <a:t>どちらに</a:t>
            </a:r>
            <a:r>
              <a:rPr lang="ja-JP" altLang="en-US" dirty="0" smtClean="0"/>
              <a:t>も含まれない不具合</a:t>
            </a:r>
            <a:endParaRPr lang="ja-JP" altLang="en-US" dirty="0"/>
          </a:p>
          <a:p>
            <a:endParaRPr kumimoji="1" lang="ja-JP" altLang="en-US" dirty="0"/>
          </a:p>
        </p:txBody>
      </p:sp>
    </p:spTree>
    <p:extLst>
      <p:ext uri="{BB962C8B-B14F-4D97-AF65-F5344CB8AC3E}">
        <p14:creationId xmlns:p14="http://schemas.microsoft.com/office/powerpoint/2010/main" val="33569919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lang="en-US" altLang="ja-JP" dirty="0" smtClean="0"/>
              <a:t>Research</a:t>
            </a:r>
            <a:r>
              <a:rPr lang="ja-JP" altLang="en-US" dirty="0" smtClean="0"/>
              <a:t> </a:t>
            </a:r>
            <a:r>
              <a:rPr lang="en-US" altLang="ja-JP" dirty="0" smtClean="0"/>
              <a:t>Question</a:t>
            </a:r>
            <a:endParaRPr kumimoji="1" lang="ja-JP" altLang="en-US" dirty="0"/>
          </a:p>
        </p:txBody>
      </p:sp>
      <p:sp>
        <p:nvSpPr>
          <p:cNvPr id="3" name="コンテンツ プレースホルダー 2"/>
          <p:cNvSpPr>
            <a:spLocks noGrp="1"/>
          </p:cNvSpPr>
          <p:nvPr>
            <p:ph idx="1"/>
          </p:nvPr>
        </p:nvSpPr>
        <p:spPr>
          <a:xfrm>
            <a:off x="457200" y="1340768"/>
            <a:ext cx="8291264" cy="4785395"/>
          </a:xfrm>
        </p:spPr>
        <p:txBody>
          <a:bodyPr/>
          <a:lstStyle/>
          <a:p>
            <a:pPr marL="514350" indent="-514350">
              <a:buFont typeface="+mj-lt"/>
              <a:buAutoNum type="arabicPeriod"/>
            </a:pPr>
            <a:r>
              <a:rPr lang="en-US" altLang="ja-JP" dirty="0"/>
              <a:t>How fast are bugs fixed</a:t>
            </a:r>
            <a:r>
              <a:rPr lang="en-US" altLang="ja-JP" dirty="0" smtClean="0"/>
              <a:t>?</a:t>
            </a:r>
          </a:p>
          <a:p>
            <a:pPr lvl="1"/>
            <a:r>
              <a:rPr lang="ja-JP" altLang="en-US" dirty="0" smtClean="0"/>
              <a:t>不具合の種類によって修正時間がどう変わるか</a:t>
            </a:r>
            <a:endParaRPr lang="en-US" altLang="ja-JP" dirty="0" smtClean="0"/>
          </a:p>
          <a:p>
            <a:pPr lvl="8"/>
            <a:endParaRPr lang="en-US" altLang="ja-JP" dirty="0"/>
          </a:p>
          <a:p>
            <a:pPr marL="514350" indent="-514350">
              <a:buFont typeface="+mj-lt"/>
              <a:buAutoNum type="arabicPeriod"/>
            </a:pPr>
            <a:r>
              <a:rPr lang="en-US" altLang="ja-JP" dirty="0" smtClean="0"/>
              <a:t>Who fixes bugs?</a:t>
            </a:r>
          </a:p>
          <a:p>
            <a:pPr lvl="1"/>
            <a:r>
              <a:rPr lang="ja-JP" altLang="en-US" dirty="0" smtClean="0"/>
              <a:t>不具合の種類によって修正者がどう変わるか</a:t>
            </a:r>
            <a:endParaRPr lang="en-US" altLang="ja-JP" dirty="0" smtClean="0"/>
          </a:p>
          <a:p>
            <a:pPr marL="4057650" lvl="8" indent="-514350">
              <a:buFont typeface="+mj-lt"/>
              <a:buAutoNum type="arabicPeriod"/>
            </a:pPr>
            <a:endParaRPr lang="en-US" altLang="ja-JP" dirty="0"/>
          </a:p>
          <a:p>
            <a:pPr marL="514350" indent="-514350">
              <a:buFont typeface="+mj-lt"/>
              <a:buAutoNum type="arabicPeriod"/>
            </a:pPr>
            <a:r>
              <a:rPr lang="en-US" altLang="ja-JP" dirty="0" smtClean="0"/>
              <a:t>What are the characteristic of bug fixes?</a:t>
            </a:r>
          </a:p>
          <a:p>
            <a:pPr marL="914400" lvl="1" indent="-514350"/>
            <a:r>
              <a:rPr lang="ja-JP" altLang="en-US" dirty="0"/>
              <a:t>不具合</a:t>
            </a:r>
            <a:r>
              <a:rPr lang="ja-JP" altLang="en-US" dirty="0" smtClean="0"/>
              <a:t>の種類によって</a:t>
            </a:r>
            <a:r>
              <a:rPr lang="ja-JP" altLang="en-US" dirty="0" smtClean="0"/>
              <a:t>，ファイルの変更され</a:t>
            </a:r>
            <a:r>
              <a:rPr lang="ja-JP" altLang="en-US" dirty="0"/>
              <a:t>方</a:t>
            </a:r>
            <a:r>
              <a:rPr lang="ja-JP" altLang="en-US" dirty="0" smtClean="0"/>
              <a:t>が</a:t>
            </a:r>
            <a:r>
              <a:rPr lang="ja-JP" altLang="en-US" dirty="0" smtClean="0"/>
              <a:t>どう変わるか</a:t>
            </a:r>
            <a:endParaRPr kumimoji="1" lang="ja-JP" altLang="en-US" dirty="0"/>
          </a:p>
        </p:txBody>
      </p:sp>
    </p:spTree>
    <p:extLst>
      <p:ext uri="{BB962C8B-B14F-4D97-AF65-F5344CB8AC3E}">
        <p14:creationId xmlns:p14="http://schemas.microsoft.com/office/powerpoint/2010/main" val="5683490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kumimoji="1" lang="en-US" altLang="ja-JP" dirty="0" smtClean="0"/>
              <a:t>RQ1</a:t>
            </a:r>
            <a:r>
              <a:rPr kumimoji="1" lang="ja-JP" altLang="en-US" dirty="0" smtClean="0"/>
              <a:t>：</a:t>
            </a:r>
            <a:r>
              <a:rPr kumimoji="1" lang="en-US" altLang="ja-JP" dirty="0" smtClean="0"/>
              <a:t>How fast are bugs fixed?</a:t>
            </a:r>
            <a:endParaRPr kumimoji="1" lang="ja-JP" altLang="en-US" dirty="0"/>
          </a:p>
        </p:txBody>
      </p:sp>
      <p:sp>
        <p:nvSpPr>
          <p:cNvPr id="3" name="コンテンツ プレースホルダー 2"/>
          <p:cNvSpPr>
            <a:spLocks noGrp="1"/>
          </p:cNvSpPr>
          <p:nvPr>
            <p:ph idx="1"/>
          </p:nvPr>
        </p:nvSpPr>
        <p:spPr>
          <a:xfrm>
            <a:off x="457200" y="1340768"/>
            <a:ext cx="8229600" cy="5256584"/>
          </a:xfrm>
        </p:spPr>
        <p:txBody>
          <a:bodyPr/>
          <a:lstStyle/>
          <a:p>
            <a:r>
              <a:rPr lang="ja-JP" altLang="en-US" dirty="0" smtClean="0"/>
              <a:t>動機：</a:t>
            </a:r>
            <a:endParaRPr lang="en-US" altLang="ja-JP" dirty="0" smtClean="0"/>
          </a:p>
          <a:p>
            <a:pPr lvl="1"/>
            <a:r>
              <a:rPr lang="ja-JP" altLang="en-US" dirty="0"/>
              <a:t>迅速な割当てには，不具合の種類を管理者が知ることは重要</a:t>
            </a:r>
            <a:endParaRPr lang="en-US" altLang="ja-JP" dirty="0"/>
          </a:p>
          <a:p>
            <a:r>
              <a:rPr lang="ja-JP" altLang="en-US" dirty="0" smtClean="0"/>
              <a:t>アプローチ：</a:t>
            </a:r>
            <a:endParaRPr lang="en-US" altLang="ja-JP" dirty="0" smtClean="0"/>
          </a:p>
          <a:p>
            <a:pPr lvl="1"/>
            <a:r>
              <a:rPr lang="ja-JP" altLang="en-US" dirty="0"/>
              <a:t>報告されて</a:t>
            </a:r>
            <a:r>
              <a:rPr lang="ja-JP" altLang="en-US" dirty="0" smtClean="0"/>
              <a:t>から割当てられるまでの時間を比較</a:t>
            </a:r>
            <a:endParaRPr lang="en-US" altLang="ja-JP" dirty="0" smtClean="0"/>
          </a:p>
          <a:p>
            <a:pPr lvl="1"/>
            <a:r>
              <a:rPr lang="ja-JP" altLang="en-US" dirty="0"/>
              <a:t>割当てられて</a:t>
            </a:r>
            <a:r>
              <a:rPr lang="ja-JP" altLang="en-US" dirty="0" smtClean="0"/>
              <a:t>から修正されるまでの時間を比較</a:t>
            </a:r>
            <a:endParaRPr lang="en-US" altLang="ja-JP" dirty="0" smtClean="0"/>
          </a:p>
          <a:p>
            <a:r>
              <a:rPr lang="ja-JP" altLang="en-US" dirty="0" smtClean="0"/>
              <a:t>結果：</a:t>
            </a:r>
            <a:endParaRPr lang="en-US" altLang="ja-JP" dirty="0" smtClean="0"/>
          </a:p>
          <a:p>
            <a:pPr lvl="1"/>
            <a:r>
              <a:rPr kumimoji="1" lang="en-US" altLang="ja-JP" dirty="0" smtClean="0"/>
              <a:t>Security</a:t>
            </a:r>
            <a:r>
              <a:rPr kumimoji="1" lang="ja-JP" altLang="en-US" dirty="0" smtClean="0"/>
              <a:t> </a:t>
            </a:r>
            <a:r>
              <a:rPr kumimoji="1" lang="en-US" altLang="ja-JP" dirty="0" smtClean="0"/>
              <a:t>bug</a:t>
            </a:r>
            <a:r>
              <a:rPr kumimoji="1" lang="ja-JP" altLang="en-US" dirty="0" smtClean="0"/>
              <a:t> は </a:t>
            </a:r>
            <a:r>
              <a:rPr kumimoji="1" lang="en-US" altLang="ja-JP" dirty="0" smtClean="0"/>
              <a:t>Performance</a:t>
            </a:r>
            <a:r>
              <a:rPr kumimoji="1" lang="ja-JP" altLang="en-US" dirty="0" smtClean="0"/>
              <a:t> </a:t>
            </a:r>
            <a:r>
              <a:rPr kumimoji="1" lang="en-US" altLang="ja-JP" dirty="0" smtClean="0"/>
              <a:t>bug</a:t>
            </a:r>
            <a:r>
              <a:rPr kumimoji="1" lang="ja-JP" altLang="en-US" dirty="0" smtClean="0"/>
              <a:t>や </a:t>
            </a:r>
            <a:r>
              <a:rPr kumimoji="1" lang="en-US" altLang="ja-JP" dirty="0" smtClean="0"/>
              <a:t>Other</a:t>
            </a:r>
            <a:r>
              <a:rPr kumimoji="1" lang="ja-JP" altLang="en-US" dirty="0" smtClean="0"/>
              <a:t> </a:t>
            </a:r>
            <a:r>
              <a:rPr kumimoji="1" lang="en-US" altLang="ja-JP" dirty="0" smtClean="0"/>
              <a:t>bug</a:t>
            </a:r>
            <a:r>
              <a:rPr kumimoji="1" lang="ja-JP" altLang="en-US" dirty="0" smtClean="0"/>
              <a:t>より早く割当てられ</a:t>
            </a:r>
            <a:r>
              <a:rPr kumimoji="1" lang="en-US" altLang="ja-JP" dirty="0" smtClean="0"/>
              <a:t>(3</a:t>
            </a:r>
            <a:r>
              <a:rPr kumimoji="1" lang="ja-JP" altLang="en-US" dirty="0" smtClean="0"/>
              <a:t>倍以上</a:t>
            </a:r>
            <a:r>
              <a:rPr kumimoji="1" lang="en-US" altLang="ja-JP" dirty="0" smtClean="0"/>
              <a:t>)</a:t>
            </a:r>
            <a:r>
              <a:rPr kumimoji="1" lang="ja-JP" altLang="en-US" dirty="0" smtClean="0"/>
              <a:t> ，早く修正完了する（</a:t>
            </a:r>
            <a:r>
              <a:rPr kumimoji="1" lang="en-US" altLang="ja-JP" dirty="0" smtClean="0"/>
              <a:t>2.5</a:t>
            </a:r>
            <a:r>
              <a:rPr kumimoji="1" lang="ja-JP" altLang="en-US" dirty="0" smtClean="0"/>
              <a:t>倍以上）</a:t>
            </a:r>
            <a:endParaRPr kumimoji="1" lang="en-US" altLang="ja-JP" dirty="0" smtClean="0"/>
          </a:p>
          <a:p>
            <a:pPr lvl="2"/>
            <a:r>
              <a:rPr lang="ja-JP" altLang="en-US" dirty="0" smtClean="0"/>
              <a:t>一方，</a:t>
            </a:r>
            <a:r>
              <a:rPr lang="en-US" altLang="ja-JP" dirty="0"/>
              <a:t> Security</a:t>
            </a:r>
            <a:r>
              <a:rPr lang="ja-JP" altLang="en-US" dirty="0"/>
              <a:t> </a:t>
            </a:r>
            <a:r>
              <a:rPr lang="en-US" altLang="ja-JP" dirty="0"/>
              <a:t>bug</a:t>
            </a:r>
            <a:r>
              <a:rPr lang="ja-JP" altLang="en-US" dirty="0"/>
              <a:t> は </a:t>
            </a:r>
            <a:r>
              <a:rPr lang="en-US" altLang="ja-JP" dirty="0" smtClean="0"/>
              <a:t>Tossing</a:t>
            </a:r>
            <a:r>
              <a:rPr lang="ja-JP" altLang="en-US" dirty="0" smtClean="0"/>
              <a:t> と </a:t>
            </a:r>
            <a:r>
              <a:rPr lang="en-US" altLang="ja-JP" dirty="0" smtClean="0"/>
              <a:t>Reopen</a:t>
            </a:r>
            <a:r>
              <a:rPr lang="ja-JP" altLang="en-US" dirty="0" smtClean="0"/>
              <a:t> しやすい</a:t>
            </a:r>
            <a:endParaRPr lang="en-US" altLang="ja-JP" dirty="0" smtClean="0"/>
          </a:p>
          <a:p>
            <a:pPr lvl="1"/>
            <a:endParaRPr kumimoji="1" lang="ja-JP" altLang="en-US" dirty="0"/>
          </a:p>
        </p:txBody>
      </p:sp>
    </p:spTree>
    <p:extLst>
      <p:ext uri="{BB962C8B-B14F-4D97-AF65-F5344CB8AC3E}">
        <p14:creationId xmlns:p14="http://schemas.microsoft.com/office/powerpoint/2010/main" val="2134726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lang="en-US" altLang="ja-JP" dirty="0" smtClean="0"/>
              <a:t>RQ2</a:t>
            </a:r>
            <a:r>
              <a:rPr lang="ja-JP" altLang="en-US" dirty="0" smtClean="0"/>
              <a:t>：</a:t>
            </a:r>
            <a:r>
              <a:rPr lang="en-US" altLang="ja-JP" dirty="0" smtClean="0"/>
              <a:t>Who fixes bugs?</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動機：</a:t>
            </a:r>
            <a:endParaRPr lang="en-US" altLang="ja-JP" dirty="0"/>
          </a:p>
          <a:p>
            <a:pPr lvl="1"/>
            <a:r>
              <a:rPr lang="ja-JP" altLang="en-US" dirty="0"/>
              <a:t>タスクに対する専門家を見つけることは</a:t>
            </a:r>
            <a:r>
              <a:rPr lang="ja-JP" altLang="en-US" dirty="0" smtClean="0"/>
              <a:t>大事</a:t>
            </a:r>
            <a:endParaRPr lang="en-US" altLang="ja-JP" dirty="0" smtClean="0"/>
          </a:p>
          <a:p>
            <a:r>
              <a:rPr lang="ja-JP" altLang="en-US" dirty="0" smtClean="0"/>
              <a:t>アプローチ：</a:t>
            </a:r>
            <a:endParaRPr lang="en-US" altLang="ja-JP" dirty="0" smtClean="0"/>
          </a:p>
          <a:p>
            <a:pPr lvl="1"/>
            <a:r>
              <a:rPr lang="ja-JP" altLang="en-US" dirty="0" smtClean="0"/>
              <a:t>不具合１つあたりに割当てられる開発者の人数を比較</a:t>
            </a:r>
            <a:endParaRPr lang="en-US" altLang="ja-JP" dirty="0" smtClean="0"/>
          </a:p>
          <a:p>
            <a:pPr lvl="1"/>
            <a:r>
              <a:rPr lang="ja-JP" altLang="en-US" dirty="0"/>
              <a:t>開発者</a:t>
            </a:r>
            <a:r>
              <a:rPr lang="ja-JP" altLang="en-US" dirty="0" smtClean="0"/>
              <a:t>の今までの活動期間・修正数を比較</a:t>
            </a:r>
            <a:endParaRPr lang="en-US" altLang="ja-JP" dirty="0"/>
          </a:p>
          <a:p>
            <a:r>
              <a:rPr lang="ja-JP" altLang="en-US" dirty="0" smtClean="0"/>
              <a:t>結果</a:t>
            </a:r>
            <a:r>
              <a:rPr lang="ja-JP" altLang="en-US" dirty="0"/>
              <a:t>：</a:t>
            </a:r>
            <a:endParaRPr lang="en-US" altLang="ja-JP" dirty="0"/>
          </a:p>
          <a:p>
            <a:pPr lvl="1"/>
            <a:r>
              <a:rPr lang="en-US" altLang="ja-JP" dirty="0" smtClean="0"/>
              <a:t>Security</a:t>
            </a:r>
            <a:r>
              <a:rPr lang="ja-JP" altLang="en-US" dirty="0" smtClean="0"/>
              <a:t> </a:t>
            </a:r>
            <a:r>
              <a:rPr lang="en-US" altLang="ja-JP" dirty="0"/>
              <a:t>b</a:t>
            </a:r>
            <a:r>
              <a:rPr lang="en-US" altLang="ja-JP" dirty="0" smtClean="0"/>
              <a:t>ug</a:t>
            </a:r>
            <a:r>
              <a:rPr lang="ja-JP" altLang="en-US" dirty="0" smtClean="0"/>
              <a:t> は </a:t>
            </a:r>
            <a:r>
              <a:rPr lang="en-US" altLang="ja-JP" dirty="0" smtClean="0"/>
              <a:t>Performance</a:t>
            </a:r>
            <a:r>
              <a:rPr lang="ja-JP" altLang="en-US" dirty="0" smtClean="0"/>
              <a:t> </a:t>
            </a:r>
            <a:r>
              <a:rPr lang="en-US" altLang="ja-JP" dirty="0" smtClean="0"/>
              <a:t>bug</a:t>
            </a:r>
            <a:r>
              <a:rPr lang="ja-JP" altLang="en-US" dirty="0" smtClean="0"/>
              <a:t> と </a:t>
            </a:r>
            <a:r>
              <a:rPr lang="en-US" altLang="ja-JP" dirty="0" smtClean="0"/>
              <a:t>Other</a:t>
            </a:r>
            <a:r>
              <a:rPr lang="ja-JP" altLang="en-US" dirty="0" smtClean="0"/>
              <a:t> </a:t>
            </a:r>
            <a:r>
              <a:rPr lang="en-US" altLang="ja-JP" dirty="0" smtClean="0"/>
              <a:t>bug</a:t>
            </a:r>
            <a:r>
              <a:rPr lang="ja-JP" altLang="en-US" dirty="0" smtClean="0"/>
              <a:t> より多くの人が関与する（それぞれ</a:t>
            </a:r>
            <a:r>
              <a:rPr lang="en-US" altLang="ja-JP" dirty="0" smtClean="0"/>
              <a:t>2.4</a:t>
            </a:r>
            <a:r>
              <a:rPr lang="ja-JP" altLang="en-US" dirty="0" smtClean="0"/>
              <a:t>倍，</a:t>
            </a:r>
            <a:r>
              <a:rPr lang="en-US" altLang="ja-JP" dirty="0" smtClean="0"/>
              <a:t>3.5</a:t>
            </a:r>
            <a:r>
              <a:rPr lang="ja-JP" altLang="en-US" dirty="0" smtClean="0"/>
              <a:t>倍）</a:t>
            </a:r>
            <a:endParaRPr lang="en-US" altLang="ja-JP" dirty="0" smtClean="0"/>
          </a:p>
          <a:p>
            <a:pPr lvl="1"/>
            <a:r>
              <a:rPr lang="en-US" altLang="ja-JP" dirty="0" smtClean="0"/>
              <a:t>Security</a:t>
            </a:r>
            <a:r>
              <a:rPr lang="ja-JP" altLang="en-US" dirty="0" smtClean="0"/>
              <a:t> </a:t>
            </a:r>
            <a:r>
              <a:rPr lang="en-US" altLang="ja-JP" dirty="0"/>
              <a:t>bug</a:t>
            </a:r>
            <a:r>
              <a:rPr lang="ja-JP" altLang="en-US" dirty="0"/>
              <a:t> </a:t>
            </a:r>
            <a:r>
              <a:rPr lang="ja-JP" altLang="en-US" dirty="0" smtClean="0"/>
              <a:t>と </a:t>
            </a:r>
            <a:r>
              <a:rPr lang="en-US" altLang="ja-JP" dirty="0"/>
              <a:t>Performance</a:t>
            </a:r>
            <a:r>
              <a:rPr lang="ja-JP" altLang="en-US" dirty="0"/>
              <a:t> </a:t>
            </a:r>
            <a:r>
              <a:rPr lang="en-US" altLang="ja-JP" dirty="0" smtClean="0"/>
              <a:t>bug</a:t>
            </a:r>
            <a:r>
              <a:rPr lang="ja-JP" altLang="en-US" dirty="0" smtClean="0"/>
              <a:t> の修正は</a:t>
            </a:r>
            <a:r>
              <a:rPr lang="en-US" altLang="ja-JP" dirty="0" smtClean="0"/>
              <a:t>Other</a:t>
            </a:r>
            <a:r>
              <a:rPr lang="ja-JP" altLang="en-US" dirty="0" smtClean="0"/>
              <a:t> </a:t>
            </a:r>
            <a:r>
              <a:rPr lang="en-US" altLang="ja-JP" dirty="0"/>
              <a:t>bug</a:t>
            </a:r>
            <a:r>
              <a:rPr lang="ja-JP" altLang="en-US" dirty="0"/>
              <a:t> </a:t>
            </a:r>
            <a:r>
              <a:rPr lang="ja-JP" altLang="en-US" dirty="0" smtClean="0"/>
              <a:t>の修正より経験が必要である（それぞれ，</a:t>
            </a:r>
            <a:r>
              <a:rPr lang="en-US" altLang="ja-JP" dirty="0" smtClean="0"/>
              <a:t>1</a:t>
            </a:r>
            <a:r>
              <a:rPr lang="ja-JP" altLang="en-US" dirty="0" smtClean="0"/>
              <a:t>から</a:t>
            </a:r>
            <a:r>
              <a:rPr lang="en-US" altLang="ja-JP" dirty="0" smtClean="0"/>
              <a:t>1.5</a:t>
            </a:r>
            <a:r>
              <a:rPr lang="ja-JP" altLang="en-US" dirty="0" smtClean="0"/>
              <a:t>倍程度）</a:t>
            </a:r>
            <a:endParaRPr lang="en-US" altLang="ja-JP" dirty="0" smtClean="0"/>
          </a:p>
          <a:p>
            <a:pPr lvl="1"/>
            <a:endParaRPr lang="en-US" altLang="ja-JP" dirty="0"/>
          </a:p>
        </p:txBody>
      </p:sp>
    </p:spTree>
    <p:extLst>
      <p:ext uri="{BB962C8B-B14F-4D97-AF65-F5344CB8AC3E}">
        <p14:creationId xmlns:p14="http://schemas.microsoft.com/office/powerpoint/2010/main" val="10146263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686800" cy="922114"/>
          </a:xfrm>
        </p:spPr>
        <p:txBody>
          <a:bodyPr>
            <a:normAutofit fontScale="90000"/>
          </a:bodyPr>
          <a:lstStyle/>
          <a:p>
            <a:pPr algn="l"/>
            <a:r>
              <a:rPr lang="en-US" altLang="ja-JP" sz="4000" dirty="0" smtClean="0"/>
              <a:t>RQ3: What are the characteristic of bug fixes?</a:t>
            </a:r>
            <a:endParaRPr kumimoji="1" lang="ja-JP" altLang="en-US" sz="4000" dirty="0"/>
          </a:p>
        </p:txBody>
      </p:sp>
      <p:sp>
        <p:nvSpPr>
          <p:cNvPr id="3" name="コンテンツ プレースホルダー 2"/>
          <p:cNvSpPr>
            <a:spLocks noGrp="1"/>
          </p:cNvSpPr>
          <p:nvPr>
            <p:ph idx="1"/>
          </p:nvPr>
        </p:nvSpPr>
        <p:spPr/>
        <p:txBody>
          <a:bodyPr>
            <a:normAutofit lnSpcReduction="10000"/>
          </a:bodyPr>
          <a:lstStyle/>
          <a:p>
            <a:r>
              <a:rPr lang="ja-JP" altLang="en-US" dirty="0"/>
              <a:t>動機：</a:t>
            </a:r>
            <a:endParaRPr lang="en-US" altLang="ja-JP" dirty="0"/>
          </a:p>
          <a:p>
            <a:pPr lvl="1"/>
            <a:r>
              <a:rPr lang="ja-JP" altLang="en-US" dirty="0" smtClean="0"/>
              <a:t>セキュリティの不具合が</a:t>
            </a:r>
            <a:r>
              <a:rPr lang="en-US" altLang="ja-JP" dirty="0" smtClean="0"/>
              <a:t>Reopen</a:t>
            </a:r>
            <a:r>
              <a:rPr lang="ja-JP" altLang="en-US" dirty="0" smtClean="0"/>
              <a:t> しやすい傾向があるが，不具合修正の難しさが関連する可能性が高い</a:t>
            </a:r>
            <a:endParaRPr lang="en-US" altLang="ja-JP" dirty="0" smtClean="0"/>
          </a:p>
          <a:p>
            <a:r>
              <a:rPr lang="ja-JP" altLang="en-US" dirty="0" smtClean="0"/>
              <a:t>アプローチ</a:t>
            </a:r>
            <a:r>
              <a:rPr lang="ja-JP" altLang="en-US" dirty="0"/>
              <a:t>：</a:t>
            </a:r>
            <a:endParaRPr lang="en-US" altLang="ja-JP" dirty="0"/>
          </a:p>
          <a:p>
            <a:pPr lvl="1"/>
            <a:r>
              <a:rPr lang="ja-JP" altLang="en-US" dirty="0"/>
              <a:t> </a:t>
            </a:r>
            <a:r>
              <a:rPr lang="ja-JP" altLang="en-US" dirty="0" smtClean="0"/>
              <a:t>１度の修正で変更されるファイル数・ライン数を比較</a:t>
            </a:r>
            <a:endParaRPr lang="en-US" altLang="ja-JP" dirty="0" smtClean="0"/>
          </a:p>
          <a:p>
            <a:pPr lvl="1"/>
            <a:r>
              <a:rPr lang="ja-JP" altLang="en-US" dirty="0" smtClean="0"/>
              <a:t>不具合１件直すあたりの複雑度（論文参照）を比較</a:t>
            </a:r>
            <a:endParaRPr lang="en-US" altLang="ja-JP" dirty="0"/>
          </a:p>
          <a:p>
            <a:r>
              <a:rPr lang="ja-JP" altLang="en-US" dirty="0"/>
              <a:t>結果：</a:t>
            </a:r>
            <a:endParaRPr lang="en-US" altLang="ja-JP" dirty="0"/>
          </a:p>
          <a:p>
            <a:pPr lvl="1"/>
            <a:r>
              <a:rPr lang="en-US" altLang="ja-JP" dirty="0"/>
              <a:t>Performance</a:t>
            </a:r>
            <a:r>
              <a:rPr lang="ja-JP" altLang="en-US" dirty="0"/>
              <a:t> </a:t>
            </a:r>
            <a:r>
              <a:rPr lang="en-US" altLang="ja-JP" dirty="0" smtClean="0"/>
              <a:t>bug</a:t>
            </a:r>
            <a:r>
              <a:rPr lang="ja-JP" altLang="en-US" dirty="0" smtClean="0"/>
              <a:t> は </a:t>
            </a:r>
            <a:r>
              <a:rPr lang="en-US" altLang="ja-JP" dirty="0" smtClean="0"/>
              <a:t>Security</a:t>
            </a:r>
            <a:r>
              <a:rPr lang="ja-JP" altLang="en-US" dirty="0" smtClean="0"/>
              <a:t> </a:t>
            </a:r>
            <a:r>
              <a:rPr lang="en-US" altLang="ja-JP" dirty="0" smtClean="0"/>
              <a:t>bug</a:t>
            </a:r>
            <a:r>
              <a:rPr lang="ja-JP" altLang="en-US" dirty="0" smtClean="0"/>
              <a:t> や </a:t>
            </a:r>
            <a:r>
              <a:rPr lang="en-US" altLang="ja-JP" dirty="0" smtClean="0"/>
              <a:t>Other</a:t>
            </a:r>
            <a:r>
              <a:rPr lang="ja-JP" altLang="en-US" dirty="0" smtClean="0"/>
              <a:t> </a:t>
            </a:r>
            <a:r>
              <a:rPr lang="en-US" altLang="ja-JP" dirty="0" smtClean="0"/>
              <a:t>bug</a:t>
            </a:r>
            <a:r>
              <a:rPr lang="ja-JP" altLang="en-US" dirty="0" smtClean="0"/>
              <a:t> より多くのファイル・ライン数の変更を必要とする</a:t>
            </a:r>
            <a:r>
              <a:rPr lang="en-US" altLang="ja-JP" dirty="0" smtClean="0"/>
              <a:t>(Security</a:t>
            </a:r>
            <a:r>
              <a:rPr lang="ja-JP" altLang="en-US" dirty="0" smtClean="0"/>
              <a:t>の</a:t>
            </a:r>
            <a:r>
              <a:rPr lang="en-US" altLang="ja-JP" dirty="0" smtClean="0"/>
              <a:t>2.6</a:t>
            </a:r>
            <a:r>
              <a:rPr lang="ja-JP" altLang="en-US" dirty="0" smtClean="0"/>
              <a:t>倍</a:t>
            </a:r>
            <a:r>
              <a:rPr lang="en-US" altLang="ja-JP" dirty="0" smtClean="0"/>
              <a:t>)</a:t>
            </a:r>
          </a:p>
          <a:p>
            <a:pPr lvl="1"/>
            <a:r>
              <a:rPr lang="en-US" altLang="ja-JP" dirty="0"/>
              <a:t>Security</a:t>
            </a:r>
            <a:r>
              <a:rPr lang="ja-JP" altLang="en-US" dirty="0"/>
              <a:t> </a:t>
            </a:r>
            <a:r>
              <a:rPr lang="en-US" altLang="ja-JP" dirty="0" smtClean="0"/>
              <a:t>bug</a:t>
            </a:r>
            <a:r>
              <a:rPr lang="ja-JP" altLang="en-US" dirty="0" smtClean="0"/>
              <a:t> はもっとも複雑度が高かった（</a:t>
            </a:r>
            <a:r>
              <a:rPr lang="en-US" altLang="ja-JP" dirty="0" smtClean="0"/>
              <a:t>Performance</a:t>
            </a:r>
            <a:r>
              <a:rPr lang="ja-JP" altLang="en-US" dirty="0" smtClean="0"/>
              <a:t> </a:t>
            </a:r>
            <a:r>
              <a:rPr lang="en-US" altLang="ja-JP" dirty="0" smtClean="0"/>
              <a:t>bug</a:t>
            </a:r>
            <a:r>
              <a:rPr lang="ja-JP" altLang="en-US" dirty="0" smtClean="0"/>
              <a:t>の</a:t>
            </a:r>
            <a:r>
              <a:rPr lang="en-US" altLang="ja-JP" dirty="0" smtClean="0"/>
              <a:t>1.5</a:t>
            </a:r>
            <a:r>
              <a:rPr lang="ja-JP" altLang="en-US" dirty="0" smtClean="0"/>
              <a:t>倍，</a:t>
            </a:r>
            <a:r>
              <a:rPr lang="en-US" altLang="ja-JP" dirty="0" smtClean="0"/>
              <a:t>Other</a:t>
            </a:r>
            <a:r>
              <a:rPr lang="ja-JP" altLang="en-US" dirty="0" smtClean="0"/>
              <a:t> </a:t>
            </a:r>
            <a:r>
              <a:rPr lang="en-US" altLang="ja-JP" dirty="0" smtClean="0"/>
              <a:t>bug</a:t>
            </a:r>
            <a:r>
              <a:rPr lang="ja-JP" altLang="en-US" dirty="0" smtClean="0"/>
              <a:t>の</a:t>
            </a:r>
            <a:r>
              <a:rPr lang="en-US" altLang="ja-JP" dirty="0" smtClean="0"/>
              <a:t>1.6</a:t>
            </a:r>
            <a:r>
              <a:rPr lang="ja-JP" altLang="en-US" dirty="0" smtClean="0"/>
              <a:t>倍）</a:t>
            </a:r>
            <a:endParaRPr kumimoji="1" lang="ja-JP" altLang="en-US" dirty="0"/>
          </a:p>
        </p:txBody>
      </p:sp>
    </p:spTree>
    <p:extLst>
      <p:ext uri="{BB962C8B-B14F-4D97-AF65-F5344CB8AC3E}">
        <p14:creationId xmlns:p14="http://schemas.microsoft.com/office/powerpoint/2010/main" val="9863035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340768"/>
            <a:ext cx="8363272" cy="5256584"/>
          </a:xfrm>
        </p:spPr>
        <p:txBody>
          <a:bodyPr>
            <a:normAutofit/>
          </a:bodyPr>
          <a:lstStyle/>
          <a:p>
            <a:r>
              <a:rPr lang="ja-JP" altLang="en-US" dirty="0" smtClean="0"/>
              <a:t>不具合</a:t>
            </a:r>
            <a:r>
              <a:rPr lang="ja-JP" altLang="en-US" dirty="0"/>
              <a:t>の種類によって修正活動の傾向がどう変わるかを</a:t>
            </a:r>
            <a:r>
              <a:rPr lang="ja-JP" altLang="en-US" dirty="0" smtClean="0"/>
              <a:t>分析</a:t>
            </a:r>
            <a:endParaRPr lang="en-US" altLang="ja-JP" dirty="0" smtClean="0"/>
          </a:p>
          <a:p>
            <a:pPr lvl="1"/>
            <a:r>
              <a:rPr lang="ja-JP" altLang="en-US" dirty="0"/>
              <a:t>不具合</a:t>
            </a:r>
            <a:r>
              <a:rPr lang="ja-JP" altLang="en-US" dirty="0" smtClean="0"/>
              <a:t>の種類によって以下のことが異なることが分かった</a:t>
            </a:r>
            <a:endParaRPr lang="en-US" altLang="ja-JP" dirty="0" smtClean="0"/>
          </a:p>
          <a:p>
            <a:pPr lvl="2"/>
            <a:r>
              <a:rPr lang="en-US" altLang="ja-JP" dirty="0" smtClean="0"/>
              <a:t>Security</a:t>
            </a:r>
            <a:r>
              <a:rPr lang="ja-JP" altLang="en-US" dirty="0" smtClean="0"/>
              <a:t> </a:t>
            </a:r>
            <a:r>
              <a:rPr lang="en-US" altLang="ja-JP" dirty="0"/>
              <a:t>bug</a:t>
            </a:r>
            <a:r>
              <a:rPr lang="ja-JP" altLang="en-US" dirty="0"/>
              <a:t> は </a:t>
            </a:r>
            <a:r>
              <a:rPr lang="en-US" altLang="ja-JP" dirty="0"/>
              <a:t>Performance</a:t>
            </a:r>
            <a:r>
              <a:rPr lang="ja-JP" altLang="en-US" dirty="0"/>
              <a:t> </a:t>
            </a:r>
            <a:r>
              <a:rPr lang="en-US" altLang="ja-JP" dirty="0"/>
              <a:t>bug</a:t>
            </a:r>
            <a:r>
              <a:rPr lang="ja-JP" altLang="en-US" dirty="0"/>
              <a:t>より早く</a:t>
            </a:r>
            <a:r>
              <a:rPr lang="ja-JP" altLang="en-US" dirty="0" smtClean="0"/>
              <a:t>割当てられ，早く修正完了する</a:t>
            </a:r>
            <a:endParaRPr lang="en-US" altLang="ja-JP" dirty="0" smtClean="0"/>
          </a:p>
          <a:p>
            <a:pPr lvl="2"/>
            <a:r>
              <a:rPr lang="en-US" altLang="ja-JP" dirty="0"/>
              <a:t>Security</a:t>
            </a:r>
            <a:r>
              <a:rPr lang="ja-JP" altLang="en-US" dirty="0"/>
              <a:t> </a:t>
            </a:r>
            <a:r>
              <a:rPr lang="en-US" altLang="ja-JP" dirty="0"/>
              <a:t>bug</a:t>
            </a:r>
            <a:r>
              <a:rPr lang="ja-JP" altLang="en-US" dirty="0"/>
              <a:t> は </a:t>
            </a:r>
            <a:r>
              <a:rPr lang="en-US" altLang="ja-JP" dirty="0"/>
              <a:t>Performance</a:t>
            </a:r>
            <a:r>
              <a:rPr lang="ja-JP" altLang="en-US" dirty="0"/>
              <a:t> </a:t>
            </a:r>
            <a:r>
              <a:rPr lang="en-US" altLang="ja-JP" dirty="0"/>
              <a:t>bug</a:t>
            </a:r>
            <a:r>
              <a:rPr lang="ja-JP" altLang="en-US" dirty="0"/>
              <a:t> と </a:t>
            </a:r>
            <a:r>
              <a:rPr lang="en-US" altLang="ja-JP" dirty="0"/>
              <a:t>Other</a:t>
            </a:r>
            <a:r>
              <a:rPr lang="ja-JP" altLang="en-US" dirty="0"/>
              <a:t> </a:t>
            </a:r>
            <a:r>
              <a:rPr lang="en-US" altLang="ja-JP" dirty="0"/>
              <a:t>bug</a:t>
            </a:r>
            <a:r>
              <a:rPr lang="ja-JP" altLang="en-US" dirty="0"/>
              <a:t> より多くの人が関与する</a:t>
            </a:r>
            <a:endParaRPr lang="en-US" altLang="ja-JP" dirty="0"/>
          </a:p>
          <a:p>
            <a:pPr lvl="2"/>
            <a:r>
              <a:rPr lang="en-US" altLang="ja-JP" dirty="0"/>
              <a:t>Security</a:t>
            </a:r>
            <a:r>
              <a:rPr lang="ja-JP" altLang="en-US" dirty="0"/>
              <a:t> </a:t>
            </a:r>
            <a:r>
              <a:rPr lang="en-US" altLang="ja-JP" dirty="0"/>
              <a:t>bug</a:t>
            </a:r>
            <a:r>
              <a:rPr lang="ja-JP" altLang="en-US" dirty="0"/>
              <a:t> と </a:t>
            </a:r>
            <a:r>
              <a:rPr lang="en-US" altLang="ja-JP" dirty="0"/>
              <a:t>Performance</a:t>
            </a:r>
            <a:r>
              <a:rPr lang="ja-JP" altLang="en-US" dirty="0"/>
              <a:t> </a:t>
            </a:r>
            <a:r>
              <a:rPr lang="en-US" altLang="ja-JP" dirty="0"/>
              <a:t>bug</a:t>
            </a:r>
            <a:r>
              <a:rPr lang="ja-JP" altLang="en-US" dirty="0"/>
              <a:t> の修正は</a:t>
            </a:r>
            <a:r>
              <a:rPr lang="en-US" altLang="ja-JP" dirty="0"/>
              <a:t>Other</a:t>
            </a:r>
            <a:r>
              <a:rPr lang="ja-JP" altLang="en-US" dirty="0"/>
              <a:t> </a:t>
            </a:r>
            <a:r>
              <a:rPr lang="en-US" altLang="ja-JP" dirty="0"/>
              <a:t>bug</a:t>
            </a:r>
            <a:r>
              <a:rPr lang="ja-JP" altLang="en-US" dirty="0"/>
              <a:t> の修正より経験が必要である</a:t>
            </a:r>
            <a:endParaRPr lang="en-US" altLang="ja-JP" dirty="0"/>
          </a:p>
          <a:p>
            <a:pPr lvl="2"/>
            <a:r>
              <a:rPr lang="en-US" altLang="ja-JP" dirty="0"/>
              <a:t>Performance</a:t>
            </a:r>
            <a:r>
              <a:rPr lang="ja-JP" altLang="en-US" dirty="0"/>
              <a:t> </a:t>
            </a:r>
            <a:r>
              <a:rPr lang="en-US" altLang="ja-JP" dirty="0"/>
              <a:t>bug</a:t>
            </a:r>
            <a:r>
              <a:rPr lang="ja-JP" altLang="en-US" dirty="0"/>
              <a:t> は </a:t>
            </a:r>
            <a:r>
              <a:rPr lang="en-US" altLang="ja-JP" dirty="0"/>
              <a:t>Security</a:t>
            </a:r>
            <a:r>
              <a:rPr lang="ja-JP" altLang="en-US" dirty="0"/>
              <a:t> </a:t>
            </a:r>
            <a:r>
              <a:rPr lang="en-US" altLang="ja-JP" dirty="0"/>
              <a:t>bug</a:t>
            </a:r>
            <a:r>
              <a:rPr lang="ja-JP" altLang="en-US" dirty="0"/>
              <a:t> や </a:t>
            </a:r>
            <a:r>
              <a:rPr lang="en-US" altLang="ja-JP" dirty="0"/>
              <a:t>Other</a:t>
            </a:r>
            <a:r>
              <a:rPr lang="ja-JP" altLang="en-US" dirty="0"/>
              <a:t> </a:t>
            </a:r>
            <a:r>
              <a:rPr lang="en-US" altLang="ja-JP" dirty="0"/>
              <a:t>bug</a:t>
            </a:r>
            <a:r>
              <a:rPr lang="ja-JP" altLang="en-US" dirty="0"/>
              <a:t> より多くのファイル・ライン数の変更を必要とする</a:t>
            </a:r>
            <a:endParaRPr lang="en-US" altLang="ja-JP" dirty="0"/>
          </a:p>
          <a:p>
            <a:pPr lvl="2"/>
            <a:r>
              <a:rPr lang="en-US" altLang="ja-JP" dirty="0"/>
              <a:t>Security</a:t>
            </a:r>
            <a:r>
              <a:rPr lang="ja-JP" altLang="en-US" dirty="0"/>
              <a:t> </a:t>
            </a:r>
            <a:r>
              <a:rPr lang="en-US" altLang="ja-JP" dirty="0"/>
              <a:t>bug</a:t>
            </a:r>
            <a:r>
              <a:rPr lang="ja-JP" altLang="en-US" dirty="0"/>
              <a:t> はもっとも複雑度が高かった</a:t>
            </a:r>
          </a:p>
          <a:p>
            <a:pPr lvl="2"/>
            <a:endParaRPr lang="en-US" altLang="ja-JP" dirty="0"/>
          </a:p>
          <a:p>
            <a:pPr marL="0" indent="0">
              <a:buNone/>
            </a:pPr>
            <a:endParaRPr lang="en-US" altLang="ja-JP" b="1" dirty="0" smtClean="0"/>
          </a:p>
        </p:txBody>
      </p:sp>
    </p:spTree>
    <p:extLst>
      <p:ext uri="{BB962C8B-B14F-4D97-AF65-F5344CB8AC3E}">
        <p14:creationId xmlns:p14="http://schemas.microsoft.com/office/powerpoint/2010/main" val="9136258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kumimoji="1" lang="ja-JP" altLang="en-US" dirty="0" smtClean="0"/>
              <a:t>所感</a:t>
            </a:r>
            <a:endParaRPr kumimoji="1" lang="ja-JP" altLang="en-US" dirty="0"/>
          </a:p>
        </p:txBody>
      </p:sp>
      <p:sp>
        <p:nvSpPr>
          <p:cNvPr id="3" name="コンテンツ プレースホルダー 2"/>
          <p:cNvSpPr>
            <a:spLocks noGrp="1"/>
          </p:cNvSpPr>
          <p:nvPr>
            <p:ph idx="1"/>
          </p:nvPr>
        </p:nvSpPr>
        <p:spPr>
          <a:xfrm>
            <a:off x="457200" y="1340768"/>
            <a:ext cx="8229600" cy="5400600"/>
          </a:xfrm>
        </p:spPr>
        <p:txBody>
          <a:bodyPr>
            <a:normAutofit/>
          </a:bodyPr>
          <a:lstStyle/>
          <a:p>
            <a:r>
              <a:rPr lang="ja-JP" altLang="en-US" dirty="0" smtClean="0"/>
              <a:t>不具合</a:t>
            </a:r>
            <a:r>
              <a:rPr lang="ja-JP" altLang="en-US" dirty="0"/>
              <a:t>の分布を見せるために，トピック分析まで行っていた</a:t>
            </a:r>
            <a:r>
              <a:rPr lang="ja-JP" altLang="en-US" dirty="0" smtClean="0"/>
              <a:t>．</a:t>
            </a:r>
            <a:endParaRPr lang="en-US" altLang="ja-JP" dirty="0" smtClean="0"/>
          </a:p>
          <a:p>
            <a:pPr lvl="1"/>
            <a:r>
              <a:rPr lang="en-US" altLang="ja-JP" dirty="0" smtClean="0"/>
              <a:t>MSR</a:t>
            </a:r>
            <a:r>
              <a:rPr lang="ja-JP" altLang="en-US" dirty="0"/>
              <a:t>に通すにはこれぐらい必要だと感じた</a:t>
            </a:r>
            <a:r>
              <a:rPr lang="ja-JP" altLang="en-US" dirty="0" smtClean="0"/>
              <a:t>．</a:t>
            </a:r>
            <a:endParaRPr lang="en-US" altLang="ja-JP" dirty="0" smtClean="0"/>
          </a:p>
          <a:p>
            <a:pPr lvl="8"/>
            <a:endParaRPr lang="en-US" altLang="ja-JP" dirty="0"/>
          </a:p>
          <a:p>
            <a:r>
              <a:rPr lang="en-US" altLang="ja-JP" dirty="0"/>
              <a:t>Performance</a:t>
            </a:r>
            <a:r>
              <a:rPr lang="ja-JP" altLang="en-US" dirty="0"/>
              <a:t> </a:t>
            </a:r>
            <a:r>
              <a:rPr lang="en-US" altLang="ja-JP" dirty="0"/>
              <a:t>bug</a:t>
            </a:r>
            <a:r>
              <a:rPr lang="ja-JP" altLang="en-US" dirty="0"/>
              <a:t> </a:t>
            </a:r>
            <a:r>
              <a:rPr lang="ja-JP" altLang="en-US" dirty="0" smtClean="0"/>
              <a:t>の</a:t>
            </a:r>
            <a:r>
              <a:rPr lang="ja-JP" altLang="en-US" dirty="0"/>
              <a:t>検出の妥当性をテストデータを作って検証していた</a:t>
            </a:r>
            <a:r>
              <a:rPr lang="ja-JP" altLang="en-US" dirty="0" smtClean="0"/>
              <a:t>．</a:t>
            </a:r>
            <a:r>
              <a:rPr lang="en-US" altLang="ja-JP" dirty="0" smtClean="0"/>
              <a:t>	</a:t>
            </a:r>
          </a:p>
          <a:p>
            <a:pPr lvl="1"/>
            <a:r>
              <a:rPr lang="ja-JP" altLang="en-US" dirty="0" smtClean="0"/>
              <a:t>自分の</a:t>
            </a:r>
            <a:r>
              <a:rPr lang="ja-JP" altLang="en-US" dirty="0"/>
              <a:t>論文と</a:t>
            </a:r>
            <a:r>
              <a:rPr lang="ja-JP" altLang="en-US" dirty="0" smtClean="0"/>
              <a:t>の，信憑性の違いを感じた．</a:t>
            </a:r>
            <a:endParaRPr lang="en-US" altLang="ja-JP" dirty="0" smtClean="0"/>
          </a:p>
          <a:p>
            <a:pPr lvl="8"/>
            <a:endParaRPr lang="ja-JP" altLang="en-US" dirty="0"/>
          </a:p>
          <a:p>
            <a:r>
              <a:rPr kumimoji="1" lang="ja-JP" altLang="en-US" dirty="0" smtClean="0"/>
              <a:t>人，時間，不具合の３つの観点を用いて分析していてわかりやすい（次のページ）．</a:t>
            </a:r>
            <a:endParaRPr kumimoji="1" lang="en-US" altLang="ja-JP" dirty="0" smtClean="0"/>
          </a:p>
          <a:p>
            <a:pPr lvl="1"/>
            <a:r>
              <a:rPr lang="ja-JP" altLang="en-US" dirty="0" smtClean="0"/>
              <a:t>見せ方について，勉強すべきと感じた</a:t>
            </a:r>
            <a:endParaRPr kumimoji="1" lang="ja-JP" altLang="en-US" dirty="0"/>
          </a:p>
        </p:txBody>
      </p:sp>
    </p:spTree>
    <p:extLst>
      <p:ext uri="{BB962C8B-B14F-4D97-AF65-F5344CB8AC3E}">
        <p14:creationId xmlns:p14="http://schemas.microsoft.com/office/powerpoint/2010/main" val="3475667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sf\Home\Desktop\スクリーンショット 2014-05-14 11.48.0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268760"/>
            <a:ext cx="8839913" cy="3819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8239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766</Words>
  <Application>Microsoft Office PowerPoint</Application>
  <PresentationFormat>画面に合わせる (4:3)</PresentationFormat>
  <Paragraphs>103</Paragraphs>
  <Slides>12</Slides>
  <Notes>0</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Office ​​テーマ</vt:lpstr>
      <vt:lpstr>Security Versus Performance Bugs： A Case Study on Firefox</vt:lpstr>
      <vt:lpstr>概要</vt:lpstr>
      <vt:lpstr>論文の構成</vt:lpstr>
      <vt:lpstr>イントロダクション</vt:lpstr>
      <vt:lpstr>分析方法</vt:lpstr>
      <vt:lpstr>Research Question</vt:lpstr>
      <vt:lpstr>RQ1：How fast are bugs fixed?</vt:lpstr>
      <vt:lpstr>RQ2：Who fixes bugs?</vt:lpstr>
      <vt:lpstr>RQ3: What are the characteristic of bug fixes?</vt:lpstr>
      <vt:lpstr>まとめ</vt:lpstr>
      <vt:lpstr>所感</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Security Versus Performance Bugs： A Case Study on Firefox</dc:title>
  <dc:creator>s141015</dc:creator>
  <cp:lastModifiedBy>s141015</cp:lastModifiedBy>
  <cp:revision>20</cp:revision>
  <dcterms:created xsi:type="dcterms:W3CDTF">2014-05-13T06:15:35Z</dcterms:created>
  <dcterms:modified xsi:type="dcterms:W3CDTF">2014-05-14T06:49:16Z</dcterms:modified>
</cp:coreProperties>
</file>