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48" r:id="rId1"/>
  </p:sldMasterIdLst>
  <p:notesMasterIdLst>
    <p:notesMasterId r:id="rId26"/>
  </p:notesMasterIdLst>
  <p:handoutMasterIdLst>
    <p:handoutMasterId r:id="rId27"/>
  </p:handoutMasterIdLst>
  <p:sldIdLst>
    <p:sldId id="256" r:id="rId2"/>
    <p:sldId id="260" r:id="rId3"/>
    <p:sldId id="303" r:id="rId4"/>
    <p:sldId id="273" r:id="rId5"/>
    <p:sldId id="305" r:id="rId6"/>
    <p:sldId id="287" r:id="rId7"/>
    <p:sldId id="284" r:id="rId8"/>
    <p:sldId id="259" r:id="rId9"/>
    <p:sldId id="270" r:id="rId10"/>
    <p:sldId id="264" r:id="rId11"/>
    <p:sldId id="295" r:id="rId12"/>
    <p:sldId id="279" r:id="rId13"/>
    <p:sldId id="291" r:id="rId14"/>
    <p:sldId id="293" r:id="rId15"/>
    <p:sldId id="294" r:id="rId16"/>
    <p:sldId id="307" r:id="rId17"/>
    <p:sldId id="310" r:id="rId18"/>
    <p:sldId id="308" r:id="rId19"/>
    <p:sldId id="269" r:id="rId20"/>
    <p:sldId id="309" r:id="rId21"/>
    <p:sldId id="297" r:id="rId22"/>
    <p:sldId id="296" r:id="rId23"/>
    <p:sldId id="301" r:id="rId24"/>
    <p:sldId id="302" r:id="rId25"/>
  </p:sldIdLst>
  <p:sldSz cx="9144000" cy="6858000" type="screen4x3"/>
  <p:notesSz cx="6805613" cy="9939338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99CCFF"/>
    <a:srgbClr val="B88C00"/>
    <a:srgbClr val="FFCC66"/>
    <a:srgbClr val="3366FF"/>
    <a:srgbClr val="6666FF"/>
    <a:srgbClr val="FFFFCC"/>
    <a:srgbClr val="FFFF66"/>
    <a:srgbClr val="FF9999"/>
    <a:srgbClr val="969696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CF1AB2-1976-4502-BF36-3FF5EA218861}" styleName="中間スタイル 4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16D9F66E-5EB9-4882-86FB-DCBF35E3C3E4}" styleName="中間スタイル 4 - アクセント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2838BEF-8BB2-4498-84A7-C5851F593DF1}" styleName="中間スタイル 4 - アクセント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047" autoAdjust="0"/>
    <p:restoredTop sz="60000" autoAdjust="0"/>
  </p:normalViewPr>
  <p:slideViewPr>
    <p:cSldViewPr>
      <p:cViewPr varScale="1">
        <p:scale>
          <a:sx n="76" d="100"/>
          <a:sy n="76" d="100"/>
        </p:scale>
        <p:origin x="-85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9099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ja-JP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4939" y="0"/>
            <a:ext cx="2949099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ja-JP" dirty="0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0646"/>
            <a:ext cx="2949099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ja-JP" dirty="0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4939" y="9440646"/>
            <a:ext cx="2949099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5BFF067-14B9-4D58-82DE-6EE3D2228B37}" type="slidenum">
              <a:rPr lang="en-US" altLang="ja-JP"/>
              <a:pPr/>
              <a:t>&lt;#&gt;</a:t>
            </a:fld>
            <a:endParaRPr lang="en-US" altLang="ja-JP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9099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ja-JP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4939" y="0"/>
            <a:ext cx="2949099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ja-JP" dirty="0"/>
          </a:p>
        </p:txBody>
      </p:sp>
      <p:sp>
        <p:nvSpPr>
          <p:cNvPr id="71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0" y="746125"/>
            <a:ext cx="4965700" cy="37258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0562" y="4721186"/>
            <a:ext cx="5444490" cy="4472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0646"/>
            <a:ext cx="2949099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ja-JP" dirty="0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4939" y="9440646"/>
            <a:ext cx="2949099" cy="496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29E94B7-4631-444E-B536-B3F1D5728DDB}" type="slidenum">
              <a:rPr lang="en-US" altLang="ja-JP"/>
              <a:pPr/>
              <a:t>&lt;#&gt;</a:t>
            </a:fld>
            <a:endParaRPr lang="en-US" altLang="ja-JP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charset="-128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charset="-128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charset="-128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charset="-128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明朝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kumimoji="1" lang="en-US" altLang="ja-JP" dirty="0" smtClean="0"/>
              <a:t>My name is Shoji Fujita. I am a master course student at Nara Institute of Science and Technology in</a:t>
            </a:r>
            <a:r>
              <a:rPr kumimoji="1" lang="en-US" altLang="ja-JP" baseline="0" dirty="0" smtClean="0"/>
              <a:t> Japan.</a:t>
            </a:r>
            <a:endParaRPr kumimoji="1" lang="en-US" altLang="ja-JP" dirty="0" smtClean="0"/>
          </a:p>
          <a:p>
            <a:endParaRPr kumimoji="1" lang="en-US" altLang="ja-JP" dirty="0" smtClean="0"/>
          </a:p>
          <a:p>
            <a:r>
              <a:rPr kumimoji="1" lang="en-US" altLang="ja-JP" dirty="0" smtClean="0"/>
              <a:t>My</a:t>
            </a:r>
            <a:r>
              <a:rPr kumimoji="1" lang="en-US" altLang="ja-JP" baseline="0" dirty="0" smtClean="0"/>
              <a:t> presentation is about</a:t>
            </a:r>
            <a:r>
              <a:rPr kumimoji="1" lang="en-US" altLang="ja-JP" dirty="0" smtClean="0"/>
              <a:t> “An Analysis of Committers toward Improving the</a:t>
            </a:r>
            <a:r>
              <a:rPr kumimoji="1" lang="en-US" altLang="ja-JP" baseline="0" dirty="0" smtClean="0"/>
              <a:t> Patch Review Process in OSS development”</a:t>
            </a:r>
          </a:p>
          <a:p>
            <a:endParaRPr kumimoji="1" lang="en-US" altLang="ja-JP" baseline="0" dirty="0" smtClean="0"/>
          </a:p>
          <a:p>
            <a:endParaRPr kumimoji="1" lang="en-US" altLang="ja-JP" baseline="0" dirty="0" smtClean="0"/>
          </a:p>
          <a:p>
            <a:endParaRPr kumimoji="1" lang="en-US" altLang="ja-JP" baseline="0" dirty="0" smtClean="0"/>
          </a:p>
          <a:p>
            <a:endParaRPr kumimoji="1" lang="en-US" altLang="ja-JP" baseline="0" dirty="0" smtClean="0"/>
          </a:p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9E94B7-4631-444E-B536-B3F1D5728DDB}" type="slidenum">
              <a:rPr lang="en-US" altLang="ja-JP" smtClean="0"/>
              <a:pPr/>
              <a:t>0</a:t>
            </a:fld>
            <a:endParaRPr lang="en-US" altLang="ja-JP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kumimoji="1" lang="en-US" altLang="ja-JP" dirty="0" smtClean="0"/>
              <a:t>In recent years, Open Source Software became important for the modern society.</a:t>
            </a:r>
          </a:p>
          <a:p>
            <a:r>
              <a:rPr kumimoji="1" lang="en-US" altLang="ja-JP" dirty="0" smtClean="0"/>
              <a:t>As OSS became important, OSS developers</a:t>
            </a:r>
            <a:r>
              <a:rPr kumimoji="1" lang="en-US" altLang="ja-JP" baseline="0" dirty="0" smtClean="0"/>
              <a:t> are expected to fix bugs as soon as possible.</a:t>
            </a:r>
          </a:p>
          <a:p>
            <a:endParaRPr kumimoji="1" lang="en-US" altLang="ja-JP" baseline="0" dirty="0" smtClean="0"/>
          </a:p>
          <a:p>
            <a:r>
              <a:rPr kumimoji="1" lang="en-US" altLang="ja-JP" baseline="0" dirty="0" smtClean="0"/>
              <a:t>In OSS development, bug modification is conducted through the patch review process, but some OSS projects receive a large number of bug reports </a:t>
            </a:r>
            <a:r>
              <a:rPr kumimoji="1" lang="en-US" altLang="ja-JP" baseline="0" dirty="0" smtClean="0"/>
              <a:t>on a daily basis. </a:t>
            </a:r>
            <a:endParaRPr kumimoji="1" lang="en-US" altLang="ja-JP" baseline="0" dirty="0" smtClean="0"/>
          </a:p>
          <a:p>
            <a:r>
              <a:rPr kumimoji="1" lang="en-US" altLang="ja-JP" baseline="0" dirty="0" smtClean="0"/>
              <a:t>As the number of bug reports increases, some bugs are neglected by developers.</a:t>
            </a:r>
          </a:p>
          <a:p>
            <a:endParaRPr kumimoji="1" lang="en-US" altLang="ja-JP" baseline="0" dirty="0" smtClean="0"/>
          </a:p>
          <a:p>
            <a:r>
              <a:rPr kumimoji="1" lang="en-US" altLang="ja-JP" baseline="0" dirty="0" smtClean="0"/>
              <a:t>So improvement of patch review process is required.</a:t>
            </a:r>
            <a:endParaRPr kumimoji="1" lang="en-US" altLang="ja-JP" dirty="0" smtClean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9E94B7-4631-444E-B536-B3F1D5728DDB}" type="slidenum">
              <a:rPr lang="en-US" altLang="ja-JP" smtClean="0"/>
              <a:pPr/>
              <a:t>1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kumimoji="1" lang="en-US" altLang="ja-JP" dirty="0" smtClean="0"/>
              <a:t>Now</a:t>
            </a:r>
            <a:r>
              <a:rPr kumimoji="1" lang="en-US" altLang="ja-JP" baseline="0" dirty="0" smtClean="0"/>
              <a:t> I will explain the patch review process in OSS development.</a:t>
            </a:r>
            <a:endParaRPr kumimoji="1" lang="en-US" altLang="ja-JP" dirty="0" smtClean="0"/>
          </a:p>
          <a:p>
            <a:endParaRPr kumimoji="1" lang="en-US" altLang="ja-JP" dirty="0" smtClean="0"/>
          </a:p>
          <a:p>
            <a:r>
              <a:rPr kumimoji="1" lang="en-US" altLang="ja-JP" dirty="0" smtClean="0"/>
              <a:t>This figure shows the patch review process.</a:t>
            </a:r>
          </a:p>
          <a:p>
            <a:r>
              <a:rPr kumimoji="1" lang="en-US" altLang="ja-JP" dirty="0" smtClean="0"/>
              <a:t>The horizontal axis shows the time line.</a:t>
            </a:r>
          </a:p>
          <a:p>
            <a:r>
              <a:rPr kumimoji="1" lang="en-US" altLang="ja-JP" dirty="0" smtClean="0"/>
              <a:t>In this research,</a:t>
            </a:r>
            <a:r>
              <a:rPr kumimoji="1" lang="en-US" altLang="ja-JP" baseline="0" dirty="0" smtClean="0"/>
              <a:t> “committers” are the developers who have commit permission to the source code repository.</a:t>
            </a:r>
          </a:p>
          <a:p>
            <a:endParaRPr kumimoji="1" lang="en-US" altLang="ja-JP" baseline="0" dirty="0" smtClean="0"/>
          </a:p>
          <a:p>
            <a:r>
              <a:rPr kumimoji="1" lang="en-US" altLang="ja-JP" baseline="0" dirty="0" smtClean="0"/>
              <a:t>Firstly, a developer creates and submits a patch for fixing bugs.</a:t>
            </a:r>
          </a:p>
          <a:p>
            <a:r>
              <a:rPr kumimoji="1" lang="en-US" altLang="ja-JP" baseline="0" dirty="0" smtClean="0"/>
              <a:t>Secondly, one or more developers review the patch submitted by a developer.</a:t>
            </a:r>
          </a:p>
          <a:p>
            <a:r>
              <a:rPr kumimoji="1" lang="en-US" altLang="ja-JP" dirty="0" smtClean="0"/>
              <a:t>Thirdly,</a:t>
            </a:r>
            <a:r>
              <a:rPr kumimoji="1" lang="en-US" altLang="ja-JP" baseline="0" dirty="0" smtClean="0"/>
              <a:t> when the correctness of the patch is confirmed, a committer will commit the patch to the source code repository.</a:t>
            </a:r>
          </a:p>
          <a:p>
            <a:r>
              <a:rPr kumimoji="1" lang="en-US" altLang="ja-JP" baseline="0" dirty="0" smtClean="0"/>
              <a:t>When the patch is judged as not appropriate, a reviewer gives feedback to the developer who submitted the patch.</a:t>
            </a:r>
          </a:p>
          <a:p>
            <a:r>
              <a:rPr kumimoji="1" lang="en-US" altLang="ja-JP" baseline="0" dirty="0" smtClean="0"/>
              <a:t>With the given feedback, a developer may often edit and re-submit a patch.</a:t>
            </a:r>
            <a:endParaRPr kumimoji="1" lang="en-US" altLang="ja-JP" dirty="0" smtClean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9E94B7-4631-444E-B536-B3F1D5728DDB}" type="slidenum">
              <a:rPr lang="en-US" altLang="ja-JP" smtClean="0"/>
              <a:pPr/>
              <a:t>2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kumimoji="1" lang="en-US" altLang="ja-JP" dirty="0" smtClean="0"/>
              <a:t>At this time,</a:t>
            </a:r>
          </a:p>
          <a:p>
            <a:r>
              <a:rPr kumimoji="1" lang="en-US" altLang="ja-JP" dirty="0" smtClean="0"/>
              <a:t>We define</a:t>
            </a:r>
            <a:r>
              <a:rPr kumimoji="1" lang="en-US" altLang="ja-JP" baseline="0" dirty="0" smtClean="0"/>
              <a:t> patch review time (PRT) as the time from patch submitted to patch confirmed or feedback given.</a:t>
            </a:r>
            <a:endParaRPr kumimoji="1" lang="en-US" altLang="ja-JP" dirty="0" smtClean="0"/>
          </a:p>
          <a:p>
            <a:r>
              <a:rPr kumimoji="1" lang="en-US" altLang="ja-JP" dirty="0" smtClean="0"/>
              <a:t>Patch edit time (PET) as the time from feedback given to edited patch re-submitted.</a:t>
            </a:r>
          </a:p>
          <a:p>
            <a:endParaRPr kumimoji="1" lang="en-US" altLang="ja-JP" dirty="0" smtClean="0"/>
          </a:p>
          <a:p>
            <a:r>
              <a:rPr kumimoji="1" lang="en-US" altLang="ja-JP" dirty="0" smtClean="0"/>
              <a:t>This</a:t>
            </a:r>
            <a:r>
              <a:rPr kumimoji="1" lang="en-US" altLang="ja-JP" baseline="0" dirty="0" smtClean="0"/>
              <a:t> figure only shows the example of one developer submitting a patch and one committer reviewing, but the present situation of the OSS patch review process is…</a:t>
            </a:r>
            <a:endParaRPr kumimoji="1" lang="en-US" altLang="ja-JP" dirty="0" smtClean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9E94B7-4631-444E-B536-B3F1D5728DDB}" type="slidenum">
              <a:rPr lang="en-US" altLang="ja-JP" smtClean="0"/>
              <a:pPr/>
              <a:t>3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kumimoji="1" lang="en-US" altLang="ja-JP" dirty="0" smtClean="0"/>
              <a:t>Like</a:t>
            </a:r>
            <a:r>
              <a:rPr kumimoji="1" lang="en-US" altLang="ja-JP" baseline="0" dirty="0" smtClean="0"/>
              <a:t> this figure shown at the bottom.</a:t>
            </a:r>
          </a:p>
          <a:p>
            <a:endParaRPr kumimoji="1" lang="en-US" altLang="ja-JP" baseline="0" dirty="0" smtClean="0"/>
          </a:p>
          <a:p>
            <a:r>
              <a:rPr kumimoji="1" lang="en-US" altLang="ja-JP" dirty="0" smtClean="0"/>
              <a:t>Because of a large number</a:t>
            </a:r>
            <a:r>
              <a:rPr kumimoji="1" lang="en-US" altLang="ja-JP" baseline="0" dirty="0" smtClean="0"/>
              <a:t> of bug reports, many developers submit many patches to fix bugs </a:t>
            </a:r>
          </a:p>
          <a:p>
            <a:r>
              <a:rPr kumimoji="1" lang="en-US" altLang="ja-JP" baseline="0" dirty="0" smtClean="0"/>
              <a:t>If there exists only a small number of committers who review and commit patches, they cannot react with the patches and end with prolonged review time.</a:t>
            </a:r>
            <a:endParaRPr kumimoji="1" lang="en-US" altLang="ja-JP" dirty="0" smtClean="0"/>
          </a:p>
          <a:p>
            <a:endParaRPr kumimoji="1" lang="en-US" altLang="ja-JP" dirty="0" smtClean="0"/>
          </a:p>
          <a:p>
            <a:r>
              <a:rPr kumimoji="1" lang="en-US" altLang="ja-JP" dirty="0" smtClean="0"/>
              <a:t>At this time, if we are able to find a developer who is reliable to the OSS project, we can give the</a:t>
            </a:r>
            <a:r>
              <a:rPr kumimoji="1" lang="en-US" altLang="ja-JP" baseline="0" dirty="0" smtClean="0"/>
              <a:t> developer a commit permission and…</a:t>
            </a:r>
            <a:endParaRPr kumimoji="1" lang="en-US" altLang="ja-JP" dirty="0" smtClean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9E94B7-4631-444E-B536-B3F1D5728DDB}" type="slidenum">
              <a:rPr lang="en-US" altLang="ja-JP" smtClean="0"/>
              <a:pPr/>
              <a:t>4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kumimoji="1" lang="en-US" altLang="ja-JP" dirty="0" smtClean="0"/>
              <a:t>It may reduce the review time or…</a:t>
            </a:r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9E94B7-4631-444E-B536-B3F1D5728DDB}" type="slidenum">
              <a:rPr lang="en-US" altLang="ja-JP" smtClean="0"/>
              <a:pPr/>
              <a:t>5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kumimoji="1" lang="en-US" altLang="ja-JP" dirty="0" smtClean="0"/>
              <a:t>If committers create a patch, they can directly commit to the source code repository and it will skip the review process.</a:t>
            </a:r>
          </a:p>
          <a:p>
            <a:endParaRPr kumimoji="1" lang="en-US" altLang="ja-JP" dirty="0" smtClean="0"/>
          </a:p>
          <a:p>
            <a:r>
              <a:rPr kumimoji="1" lang="en-US" altLang="ja-JP" dirty="0" smtClean="0"/>
              <a:t>However,</a:t>
            </a:r>
            <a:r>
              <a:rPr kumimoji="1" lang="en-US" altLang="ja-JP" baseline="0" dirty="0" smtClean="0"/>
              <a:t> committers have a huge impact to OSS project, so we have to carefully choose developers to give a commit permission.</a:t>
            </a:r>
            <a:endParaRPr kumimoji="1" lang="en-US" altLang="ja-JP" dirty="0" smtClean="0"/>
          </a:p>
          <a:p>
            <a:endParaRPr kumimoji="1" lang="en-US" altLang="ja-JP" dirty="0" smtClean="0"/>
          </a:p>
          <a:p>
            <a:r>
              <a:rPr kumimoji="1" lang="en-US" altLang="ja-JP" dirty="0" smtClean="0"/>
              <a:t>For this reason</a:t>
            </a:r>
            <a:r>
              <a:rPr kumimoji="1" lang="en-US" altLang="ja-JP" baseline="0" dirty="0" smtClean="0"/>
              <a:t>, it is important to find a reliable developer as a committer.</a:t>
            </a:r>
            <a:endParaRPr kumimoji="1" lang="en-US" altLang="ja-JP" dirty="0" smtClean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9E94B7-4631-444E-B536-B3F1D5728DDB}" type="slidenum">
              <a:rPr lang="en-US" altLang="ja-JP" smtClean="0"/>
              <a:pPr/>
              <a:t>6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kumimoji="1" lang="en-US" altLang="ja-JP" dirty="0" smtClean="0"/>
              <a:t>Now I will explain the goal and approach of this research</a:t>
            </a:r>
          </a:p>
          <a:p>
            <a:endParaRPr kumimoji="1" lang="en-US" altLang="ja-JP" dirty="0" smtClean="0"/>
          </a:p>
          <a:p>
            <a:r>
              <a:rPr kumimoji="1" lang="en-US" altLang="ja-JP" dirty="0" smtClean="0"/>
              <a:t>Goal of</a:t>
            </a:r>
            <a:r>
              <a:rPr kumimoji="1" lang="en-US" altLang="ja-JP" baseline="0" dirty="0" smtClean="0"/>
              <a:t> this research is to improve the patch review process in OSS development.</a:t>
            </a:r>
          </a:p>
          <a:p>
            <a:r>
              <a:rPr kumimoji="1" lang="en-US" altLang="ja-JP" baseline="0" dirty="0" smtClean="0"/>
              <a:t>To achieve the goal, we select an appropriate developer as a committer.</a:t>
            </a:r>
          </a:p>
          <a:p>
            <a:endParaRPr kumimoji="1" lang="en-US" altLang="ja-JP" baseline="0" dirty="0" smtClean="0"/>
          </a:p>
          <a:p>
            <a:r>
              <a:rPr kumimoji="1" lang="en-US" altLang="ja-JP" baseline="0" dirty="0" smtClean="0"/>
              <a:t>We answer the following Research Questions to reveal indicators for selecting a committer.</a:t>
            </a:r>
          </a:p>
          <a:p>
            <a:endParaRPr kumimoji="1" lang="en-US" altLang="ja-JP" dirty="0" smtClean="0"/>
          </a:p>
          <a:p>
            <a:r>
              <a:rPr kumimoji="1" lang="en-US" altLang="ja-JP" dirty="0" smtClean="0"/>
              <a:t>RQ1</a:t>
            </a:r>
            <a:r>
              <a:rPr kumimoji="1" lang="en-US" altLang="ja-JP" baseline="0" dirty="0" smtClean="0"/>
              <a:t> is about the time. </a:t>
            </a:r>
          </a:p>
          <a:p>
            <a:r>
              <a:rPr kumimoji="1" lang="en-US" altLang="ja-JP" baseline="0" dirty="0" smtClean="0"/>
              <a:t>Is there any difference of PRT and PET between committers and non-committers?</a:t>
            </a:r>
          </a:p>
          <a:p>
            <a:endParaRPr kumimoji="1" lang="en-US" altLang="ja-JP" baseline="0" dirty="0" smtClean="0"/>
          </a:p>
          <a:p>
            <a:r>
              <a:rPr kumimoji="1" lang="en-US" altLang="ja-JP" baseline="0" dirty="0" smtClean="0"/>
              <a:t>RQ2 is about the frequency.</a:t>
            </a:r>
          </a:p>
          <a:p>
            <a:r>
              <a:rPr kumimoji="1" lang="en-US" altLang="ja-JP" baseline="0" dirty="0" smtClean="0"/>
              <a:t>Is there any difference in the number of patch reviews and patch edits between committers and non-committers?</a:t>
            </a:r>
          </a:p>
          <a:p>
            <a:endParaRPr kumimoji="1" lang="en-US" altLang="ja-JP" baseline="0" dirty="0" smtClean="0"/>
          </a:p>
          <a:p>
            <a:r>
              <a:rPr kumimoji="1" lang="en-US" altLang="ja-JP" baseline="0" dirty="0" smtClean="0"/>
              <a:t>RQ3 is about the type of committers.</a:t>
            </a:r>
          </a:p>
          <a:p>
            <a:r>
              <a:rPr kumimoji="1" lang="en-US" altLang="ja-JP" baseline="0" dirty="0" smtClean="0"/>
              <a:t>Is there any difference in performance between committers in the patch review process?</a:t>
            </a:r>
            <a:endParaRPr kumimoji="1" lang="en-US" altLang="ja-JP" dirty="0" smtClean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9E94B7-4631-444E-B536-B3F1D5728DDB}" type="slidenum">
              <a:rPr lang="en-US" altLang="ja-JP" smtClean="0"/>
              <a:pPr/>
              <a:t>7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kumimoji="1" lang="en-US" altLang="ja-JP" dirty="0" smtClean="0"/>
              <a:t>Now I</a:t>
            </a:r>
            <a:r>
              <a:rPr kumimoji="1" lang="en-US" altLang="ja-JP" baseline="0" dirty="0" smtClean="0"/>
              <a:t> will explain the analysis method.</a:t>
            </a:r>
          </a:p>
          <a:p>
            <a:endParaRPr kumimoji="1" lang="en-US" altLang="ja-JP" baseline="0" dirty="0" smtClean="0"/>
          </a:p>
          <a:p>
            <a:r>
              <a:rPr kumimoji="1" lang="en-US" altLang="ja-JP" dirty="0" smtClean="0"/>
              <a:t>To answer the 3 Research</a:t>
            </a:r>
            <a:r>
              <a:rPr kumimoji="1" lang="en-US" altLang="ja-JP" baseline="0" dirty="0" smtClean="0"/>
              <a:t> Questions we investigated the time and frequency for the patch review process of the committers and non-committers.</a:t>
            </a:r>
            <a:endParaRPr kumimoji="1" lang="en-US" altLang="ja-JP" dirty="0" smtClean="0"/>
          </a:p>
          <a:p>
            <a:endParaRPr kumimoji="1" lang="en-US" altLang="ja-JP" dirty="0" smtClean="0"/>
          </a:p>
          <a:p>
            <a:r>
              <a:rPr kumimoji="1" lang="en-US" altLang="ja-JP" dirty="0" smtClean="0"/>
              <a:t>For RQ1 we compare committers and non-committers to see if there</a:t>
            </a:r>
            <a:r>
              <a:rPr kumimoji="1" lang="en-US" altLang="ja-JP" baseline="0" dirty="0" smtClean="0"/>
              <a:t> is any difference.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 smtClean="0"/>
              <a:t>For RQ2 we define the number of patch reviews as NPR and the number of patch edits as NPE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dirty="0" smtClean="0"/>
              <a:t>And then compare committers and non-committers to see if there</a:t>
            </a:r>
            <a:r>
              <a:rPr kumimoji="1" lang="en-US" altLang="ja-JP" baseline="0" dirty="0" smtClean="0"/>
              <a:t> is any difference.</a:t>
            </a:r>
          </a:p>
          <a:p>
            <a:r>
              <a:rPr kumimoji="1" lang="en-US" altLang="ja-JP" baseline="0" dirty="0" smtClean="0"/>
              <a:t>For RQ3, we classify committers by all developers’ median PRT, PET, NPR and NPE.</a:t>
            </a:r>
            <a:endParaRPr kumimoji="1" lang="en-US" altLang="ja-JP" dirty="0" smtClean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9E94B7-4631-444E-B536-B3F1D5728DDB}" type="slidenum">
              <a:rPr lang="en-US" altLang="ja-JP" smtClean="0"/>
              <a:pPr/>
              <a:t>8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kumimoji="1" lang="en-US" altLang="ja-JP" dirty="0" smtClean="0"/>
              <a:t>We</a:t>
            </a:r>
            <a:r>
              <a:rPr kumimoji="1" lang="en-US" altLang="ja-JP" baseline="0" dirty="0" smtClean="0"/>
              <a:t> conducted a case study on </a:t>
            </a:r>
            <a:r>
              <a:rPr kumimoji="1" lang="en-US" altLang="ja-JP" baseline="0" dirty="0" err="1" smtClean="0"/>
              <a:t>PostgreSQL</a:t>
            </a:r>
            <a:r>
              <a:rPr kumimoji="1" lang="en-US" altLang="ja-JP" baseline="0" dirty="0" smtClean="0"/>
              <a:t> project.</a:t>
            </a:r>
          </a:p>
          <a:p>
            <a:endParaRPr kumimoji="1" lang="en-US" altLang="ja-JP" baseline="0" dirty="0" smtClean="0"/>
          </a:p>
          <a:p>
            <a:r>
              <a:rPr kumimoji="1" lang="en-US" altLang="ja-JP" dirty="0" smtClean="0"/>
              <a:t>The target data is</a:t>
            </a:r>
            <a:r>
              <a:rPr kumimoji="1" lang="en-US" altLang="ja-JP" baseline="0" dirty="0" smtClean="0"/>
              <a:t> ML archives that developers submit patches to.</a:t>
            </a:r>
          </a:p>
          <a:p>
            <a:r>
              <a:rPr kumimoji="1" lang="en-US" altLang="ja-JP" baseline="0" dirty="0" smtClean="0"/>
              <a:t>The analysis period is from 2001 to 2008.</a:t>
            </a:r>
          </a:p>
          <a:p>
            <a:endParaRPr kumimoji="1" lang="en-US" altLang="ja-JP" baseline="0" dirty="0" smtClean="0"/>
          </a:p>
          <a:p>
            <a:r>
              <a:rPr kumimoji="1" lang="en-US" altLang="ja-JP" baseline="0" dirty="0" smtClean="0"/>
              <a:t>The number of patch reviews is 3352, 14 committers and 200 non-committers are involved to patch review.</a:t>
            </a:r>
          </a:p>
          <a:p>
            <a:r>
              <a:rPr kumimoji="1" lang="en-US" altLang="ja-JP" baseline="0" dirty="0" smtClean="0"/>
              <a:t>The number of patch edits is 1848, 14 committers and 132 non-committers are involved to patch edit.</a:t>
            </a:r>
            <a:endParaRPr kumimoji="1" lang="en-US" altLang="ja-JP" dirty="0" smtClean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9E94B7-4631-444E-B536-B3F1D5728DDB}" type="slidenum">
              <a:rPr lang="en-US" altLang="ja-JP" smtClean="0"/>
              <a:pPr/>
              <a:t>9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kumimoji="1" lang="en-US" altLang="ja-JP" dirty="0" smtClean="0"/>
              <a:t>Now I would like</a:t>
            </a:r>
            <a:r>
              <a:rPr kumimoji="1" lang="en-US" altLang="ja-JP" baseline="0" dirty="0" smtClean="0"/>
              <a:t> to</a:t>
            </a:r>
            <a:r>
              <a:rPr kumimoji="1" lang="en-US" altLang="ja-JP" dirty="0" smtClean="0"/>
              <a:t> explain the</a:t>
            </a:r>
            <a:r>
              <a:rPr kumimoji="1" lang="en-US" altLang="ja-JP" baseline="0" dirty="0" smtClean="0"/>
              <a:t> results.</a:t>
            </a:r>
          </a:p>
          <a:p>
            <a:endParaRPr kumimoji="1" lang="en-US" altLang="ja-JP" baseline="0" dirty="0" smtClean="0"/>
          </a:p>
          <a:p>
            <a:r>
              <a:rPr kumimoji="1" lang="en-US" altLang="ja-JP" baseline="0" dirty="0" smtClean="0"/>
              <a:t>At first, I investigated developers’ PRT and PET.</a:t>
            </a:r>
          </a:p>
          <a:p>
            <a:r>
              <a:rPr kumimoji="1" lang="en-US" altLang="ja-JP" baseline="0" dirty="0" smtClean="0"/>
              <a:t>The left figure shows the distribution of committers and non-committers’ PRT.</a:t>
            </a:r>
          </a:p>
          <a:p>
            <a:r>
              <a:rPr kumimoji="1" lang="en-US" altLang="ja-JP" baseline="0" dirty="0" smtClean="0"/>
              <a:t>The vertical axis shows the PRT in minutes.</a:t>
            </a:r>
            <a:endParaRPr kumimoji="1" lang="en-US" altLang="ja-JP" dirty="0" smtClean="0"/>
          </a:p>
          <a:p>
            <a:endParaRPr kumimoji="1" lang="en-US" altLang="ja-JP" baseline="0" dirty="0" smtClean="0"/>
          </a:p>
          <a:p>
            <a:r>
              <a:rPr kumimoji="1" lang="en-US" altLang="ja-JP" baseline="0" dirty="0" smtClean="0"/>
              <a:t>The right figure shows the distribution of committers and non-committers’ PET.</a:t>
            </a:r>
          </a:p>
          <a:p>
            <a:r>
              <a:rPr kumimoji="1" lang="en-US" altLang="ja-JP" baseline="0" dirty="0" smtClean="0"/>
              <a:t>The vertical axis shows the PET in minutes.</a:t>
            </a:r>
            <a:endParaRPr kumimoji="1" lang="en-US" altLang="ja-JP" dirty="0" smtClean="0"/>
          </a:p>
          <a:p>
            <a:endParaRPr kumimoji="1" lang="en-US" altLang="ja-JP" dirty="0" smtClean="0"/>
          </a:p>
          <a:p>
            <a:r>
              <a:rPr kumimoji="1" lang="en-US" altLang="ja-JP" dirty="0" smtClean="0"/>
              <a:t>From</a:t>
            </a:r>
            <a:r>
              <a:rPr kumimoji="1" lang="en-US" altLang="ja-JP" baseline="0" dirty="0" smtClean="0"/>
              <a:t> the results, there is no big difference of PRT and PET between committers and non-committers.</a:t>
            </a:r>
          </a:p>
          <a:p>
            <a:r>
              <a:rPr kumimoji="1" lang="en-US" altLang="ja-JP" baseline="0" dirty="0" smtClean="0"/>
              <a:t>Also there were no significant difference, PRT and PET cannot be the indicator for selecting a committer.</a:t>
            </a:r>
            <a:endParaRPr kumimoji="1" lang="en-US" altLang="ja-JP" dirty="0" smtClean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9E94B7-4631-444E-B536-B3F1D5728DDB}" type="slidenum">
              <a:rPr lang="en-US" altLang="ja-JP" smtClean="0"/>
              <a:pPr/>
              <a:t>10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kumimoji="1" lang="en-US" altLang="ja-JP" dirty="0" smtClean="0"/>
              <a:t>For RQ2,</a:t>
            </a:r>
            <a:r>
              <a:rPr kumimoji="1" lang="en-US" altLang="ja-JP" baseline="0" dirty="0" smtClean="0"/>
              <a:t> we investigated developers’ NPR and NPE</a:t>
            </a:r>
          </a:p>
          <a:p>
            <a:r>
              <a:rPr kumimoji="1" lang="en-US" altLang="ja-JP" baseline="0" dirty="0" smtClean="0"/>
              <a:t>.</a:t>
            </a:r>
          </a:p>
          <a:p>
            <a:r>
              <a:rPr kumimoji="1" lang="en-US" altLang="ja-JP" baseline="0" dirty="0" smtClean="0"/>
              <a:t>The left figure shows the distribution of committers and non-committers’ NPR.</a:t>
            </a:r>
          </a:p>
          <a:p>
            <a:r>
              <a:rPr kumimoji="1" lang="en-US" altLang="ja-JP" baseline="0" dirty="0" smtClean="0"/>
              <a:t>The vertical axis shows the NPR.</a:t>
            </a:r>
          </a:p>
          <a:p>
            <a:endParaRPr kumimoji="1" lang="en-US" altLang="ja-JP" baseline="0" dirty="0" smtClean="0"/>
          </a:p>
          <a:p>
            <a:r>
              <a:rPr kumimoji="1" lang="en-US" altLang="ja-JP" baseline="0" dirty="0" smtClean="0"/>
              <a:t>The right figure shows the distribution of committers and non-committers’ NPE.</a:t>
            </a:r>
          </a:p>
          <a:p>
            <a:r>
              <a:rPr kumimoji="1" lang="en-US" altLang="ja-JP" baseline="0" dirty="0" smtClean="0"/>
              <a:t>The vertical axis shows the NPE.</a:t>
            </a:r>
            <a:endParaRPr kumimoji="1" lang="en-US" altLang="ja-JP" dirty="0" smtClean="0"/>
          </a:p>
          <a:p>
            <a:endParaRPr kumimoji="1" lang="en-US" altLang="ja-JP" dirty="0" smtClean="0"/>
          </a:p>
          <a:p>
            <a:r>
              <a:rPr kumimoji="1" lang="en-US" altLang="ja-JP" dirty="0" smtClean="0"/>
              <a:t>From the results, committers have higher NPR and NPE than non-committers.</a:t>
            </a:r>
          </a:p>
          <a:p>
            <a:r>
              <a:rPr kumimoji="1" lang="en-US" altLang="ja-JP" dirty="0" smtClean="0"/>
              <a:t>Also there is a significant difference between committers and non-committers,</a:t>
            </a:r>
            <a:r>
              <a:rPr kumimoji="1" lang="en-US" altLang="ja-JP" baseline="0" dirty="0" smtClean="0"/>
              <a:t> NPR and NPE can be the indicator for selecting a committer.</a:t>
            </a:r>
          </a:p>
          <a:p>
            <a:endParaRPr kumimoji="1" lang="en-US" altLang="ja-JP" baseline="0" dirty="0" smtClean="0"/>
          </a:p>
          <a:p>
            <a:r>
              <a:rPr kumimoji="1" lang="en-US" altLang="ja-JP" baseline="0" dirty="0" smtClean="0"/>
              <a:t>With this point of view, please look at the right figure, there are some non-committers </a:t>
            </a:r>
            <a:r>
              <a:rPr kumimoji="1" lang="en-US" altLang="ja-JP" baseline="0" dirty="0" smtClean="0"/>
              <a:t>in the red circle show </a:t>
            </a:r>
            <a:r>
              <a:rPr kumimoji="1" lang="en-US" altLang="ja-JP" baseline="0" dirty="0" smtClean="0"/>
              <a:t>high performance of patch editing as </a:t>
            </a:r>
            <a:r>
              <a:rPr kumimoji="1" lang="en-US" altLang="ja-JP" baseline="0" dirty="0" smtClean="0"/>
              <a:t>committers.</a:t>
            </a:r>
            <a:endParaRPr kumimoji="1" lang="en-US" altLang="ja-JP" baseline="0" dirty="0" smtClean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9E94B7-4631-444E-B536-B3F1D5728DDB}" type="slidenum">
              <a:rPr lang="en-US" altLang="ja-JP" smtClean="0"/>
              <a:pPr/>
              <a:t>11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kumimoji="1" lang="en-US" altLang="ja-JP" dirty="0" smtClean="0"/>
              <a:t>For RQ3, we investigated</a:t>
            </a:r>
            <a:r>
              <a:rPr kumimoji="1" lang="en-US" altLang="ja-JP" baseline="0" dirty="0" smtClean="0"/>
              <a:t> the committers’ performance.</a:t>
            </a:r>
          </a:p>
          <a:p>
            <a:r>
              <a:rPr kumimoji="1" lang="en-US" altLang="ja-JP" baseline="0" dirty="0" smtClean="0"/>
              <a:t>At first, we focused about the time in patch review process.</a:t>
            </a:r>
          </a:p>
          <a:p>
            <a:endParaRPr kumimoji="1" lang="en-US" altLang="ja-JP" dirty="0" smtClean="0"/>
          </a:p>
          <a:p>
            <a:r>
              <a:rPr kumimoji="1" lang="en-US" altLang="ja-JP" dirty="0" smtClean="0"/>
              <a:t>This figure shows committers’ PRT and PET.</a:t>
            </a:r>
          </a:p>
          <a:p>
            <a:r>
              <a:rPr kumimoji="1" lang="en-US" altLang="ja-JP" dirty="0" smtClean="0"/>
              <a:t>The horizontal axis</a:t>
            </a:r>
            <a:r>
              <a:rPr kumimoji="1" lang="en-US" altLang="ja-JP" baseline="0" dirty="0" smtClean="0"/>
              <a:t> shows the PET in minutes and the vertical axis shows the PRT in minutes.</a:t>
            </a:r>
          </a:p>
          <a:p>
            <a:r>
              <a:rPr kumimoji="1" lang="en-US" altLang="ja-JP" baseline="0" dirty="0" smtClean="0"/>
              <a:t>Each red dots represents one committer. </a:t>
            </a:r>
          </a:p>
          <a:p>
            <a:r>
              <a:rPr kumimoji="1" lang="en-US" altLang="ja-JP" baseline="0" dirty="0" smtClean="0"/>
              <a:t>Each horizontal and vertical blue lines show the median PRT and PET for all developers (including committers and non-committers)</a:t>
            </a:r>
            <a:endParaRPr kumimoji="1" lang="en-US" altLang="ja-JP" dirty="0" smtClean="0"/>
          </a:p>
          <a:p>
            <a:endParaRPr kumimoji="1" lang="en-US" altLang="ja-JP" dirty="0" smtClean="0"/>
          </a:p>
          <a:p>
            <a:r>
              <a:rPr kumimoji="1" lang="en-US" altLang="ja-JP" dirty="0" smtClean="0"/>
              <a:t>From this figure, </a:t>
            </a:r>
          </a:p>
          <a:p>
            <a:r>
              <a:rPr kumimoji="1" lang="en-US" altLang="ja-JP" dirty="0" smtClean="0"/>
              <a:t>Committers spread into all four classified categories.</a:t>
            </a:r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9E94B7-4631-444E-B536-B3F1D5728DDB}" type="slidenum">
              <a:rPr lang="en-US" altLang="ja-JP" smtClean="0"/>
              <a:pPr/>
              <a:t>12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kumimoji="1" lang="en-US" altLang="ja-JP" dirty="0" smtClean="0"/>
              <a:t>Next we investigated the relationship between PRT and NPR, PET and NPE.</a:t>
            </a:r>
            <a:endParaRPr kumimoji="1" lang="en-US" altLang="ja-JP" baseline="0" dirty="0" smtClean="0"/>
          </a:p>
          <a:p>
            <a:endParaRPr kumimoji="1" lang="en-US" altLang="ja-JP" baseline="0" dirty="0" smtClean="0"/>
          </a:p>
          <a:p>
            <a:r>
              <a:rPr kumimoji="1" lang="en-US" altLang="ja-JP" dirty="0" smtClean="0"/>
              <a:t>The left figure</a:t>
            </a:r>
            <a:r>
              <a:rPr kumimoji="1" lang="en-US" altLang="ja-JP" baseline="0" dirty="0" smtClean="0"/>
              <a:t> shows committers PRT and NPR, the right figure shows committers’ PET and NPE.</a:t>
            </a:r>
          </a:p>
          <a:p>
            <a:endParaRPr kumimoji="1" lang="en-US" altLang="ja-JP" dirty="0" smtClean="0"/>
          </a:p>
          <a:p>
            <a:r>
              <a:rPr kumimoji="1" lang="en-US" altLang="ja-JP" dirty="0" smtClean="0"/>
              <a:t>From these figures, we can say the same thing as the previous slide.</a:t>
            </a:r>
          </a:p>
          <a:p>
            <a:r>
              <a:rPr kumimoji="1" lang="en-US" altLang="ja-JP" dirty="0" smtClean="0"/>
              <a:t>So the time</a:t>
            </a:r>
            <a:r>
              <a:rPr kumimoji="1" lang="en-US" altLang="ja-JP" baseline="0" dirty="0" smtClean="0"/>
              <a:t> for patch review process cannot be the indicator for selecting a committer.</a:t>
            </a:r>
            <a:endParaRPr kumimoji="1" lang="en-US" altLang="ja-JP" dirty="0" smtClean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9E94B7-4631-444E-B536-B3F1D5728DDB}" type="slidenum">
              <a:rPr lang="en-US" altLang="ja-JP" smtClean="0"/>
              <a:pPr/>
              <a:t>13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r>
              <a:rPr kumimoji="1" lang="en-US" altLang="ja-JP" dirty="0" smtClean="0"/>
              <a:t>Finally,</a:t>
            </a:r>
            <a:r>
              <a:rPr kumimoji="1" lang="en-US" altLang="ja-JP" baseline="0" dirty="0" smtClean="0"/>
              <a:t> we investigated the relationship between committers’ NPR and NPE. This figure shows the results.</a:t>
            </a:r>
          </a:p>
          <a:p>
            <a:endParaRPr kumimoji="1" lang="en-US" altLang="ja-JP" dirty="0" smtClean="0"/>
          </a:p>
          <a:p>
            <a:r>
              <a:rPr kumimoji="1" lang="en-US" altLang="ja-JP" dirty="0" smtClean="0"/>
              <a:t>From the results all committers</a:t>
            </a:r>
            <a:r>
              <a:rPr kumimoji="1" lang="en-US" altLang="ja-JP" baseline="0" dirty="0" smtClean="0"/>
              <a:t> have higher NPR and NPE than the median.</a:t>
            </a:r>
          </a:p>
          <a:p>
            <a:r>
              <a:rPr kumimoji="1" lang="en-US" altLang="ja-JP" baseline="0" dirty="0" smtClean="0"/>
              <a:t>Also the coefficient of correlation between NPR and NPE was 0.77.</a:t>
            </a:r>
          </a:p>
          <a:p>
            <a:endParaRPr kumimoji="1" lang="en-US" altLang="ja-JP" baseline="0" dirty="0" smtClean="0"/>
          </a:p>
          <a:p>
            <a:r>
              <a:rPr kumimoji="1" lang="en-US" altLang="ja-JP" baseline="0" dirty="0" smtClean="0"/>
              <a:t>Therefore developers who have higher NPR and NPE than median can be the candidate for committers.</a:t>
            </a:r>
            <a:endParaRPr kumimoji="1" lang="en-US" altLang="ja-JP" dirty="0" smtClean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9E94B7-4631-444E-B536-B3F1D5728DDB}" type="slidenum">
              <a:rPr lang="en-US" altLang="ja-JP" smtClean="0"/>
              <a:pPr/>
              <a:t>14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kumimoji="1" lang="en-US" altLang="ja-JP" baseline="0" dirty="0" smtClean="0"/>
              <a:t>However, as this paper’s reviewer pointed that </a:t>
            </a:r>
          </a:p>
          <a:p>
            <a:r>
              <a:rPr kumimoji="1" lang="en-US" altLang="ja-JP" baseline="0" dirty="0" smtClean="0"/>
              <a:t>the statement “committers have higher NPR and NPE than non-committers” seems to be too normal.</a:t>
            </a:r>
          </a:p>
          <a:p>
            <a:r>
              <a:rPr kumimoji="1" lang="en-US" altLang="ja-JP" baseline="0" dirty="0" smtClean="0"/>
              <a:t>This is because committers are more likely to participate longer than non-committers.</a:t>
            </a:r>
          </a:p>
          <a:p>
            <a:endParaRPr kumimoji="1" lang="en-US" altLang="ja-JP" baseline="0" dirty="0" smtClean="0"/>
          </a:p>
          <a:p>
            <a:r>
              <a:rPr kumimoji="1" lang="en-US" altLang="ja-JP" baseline="0" dirty="0" smtClean="0"/>
              <a:t>So we have to look at the contributions per specific time.</a:t>
            </a:r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9E94B7-4631-444E-B536-B3F1D5728DDB}" type="slidenum">
              <a:rPr lang="en-US" altLang="ja-JP" smtClean="0"/>
              <a:pPr/>
              <a:t>15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kumimoji="1" lang="en-US" altLang="ja-JP" dirty="0" smtClean="0"/>
              <a:t>Now we have conducted another analysis to answer additional Research Question.</a:t>
            </a:r>
          </a:p>
          <a:p>
            <a:r>
              <a:rPr kumimoji="1" lang="en-US" altLang="ja-JP" dirty="0" smtClean="0"/>
              <a:t>Which is RQ4;</a:t>
            </a:r>
          </a:p>
          <a:p>
            <a:r>
              <a:rPr kumimoji="1" lang="en-US" altLang="ja-JP" dirty="0" smtClean="0"/>
              <a:t>“Is</a:t>
            </a:r>
            <a:r>
              <a:rPr kumimoji="1" lang="en-US" altLang="ja-JP" baseline="0" dirty="0" smtClean="0"/>
              <a:t> there any difference in the average NPR and NPE per month between committers and non-committers?”</a:t>
            </a:r>
          </a:p>
          <a:p>
            <a:endParaRPr kumimoji="1" lang="en-US" altLang="ja-JP" baseline="0" dirty="0" smtClean="0"/>
          </a:p>
          <a:p>
            <a:r>
              <a:rPr kumimoji="1" lang="en-US" altLang="ja-JP" baseline="0" dirty="0" smtClean="0"/>
              <a:t>We collected the average number of patch reviews and edits per month as these equations.</a:t>
            </a:r>
          </a:p>
          <a:p>
            <a:r>
              <a:rPr kumimoji="1" lang="en-US" altLang="ja-JP" baseline="0" dirty="0" smtClean="0"/>
              <a:t>Where t indicates the participation period in months when the developer did patch review or edit at lease one time.</a:t>
            </a:r>
          </a:p>
          <a:p>
            <a:endParaRPr kumimoji="1" lang="en-US" altLang="ja-JP" baseline="0" dirty="0" smtClean="0"/>
          </a:p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9E94B7-4631-444E-B536-B3F1D5728DDB}" type="slidenum">
              <a:rPr lang="en-US" altLang="ja-JP" smtClean="0"/>
              <a:pPr/>
              <a:t>16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kumimoji="1" lang="en-US" altLang="ja-JP" dirty="0" smtClean="0"/>
              <a:t>These</a:t>
            </a:r>
            <a:r>
              <a:rPr kumimoji="1" lang="en-US" altLang="ja-JP" baseline="0" dirty="0" smtClean="0"/>
              <a:t> are the results of RQ4, distribution of developers’ average NPR and NPE per month.</a:t>
            </a:r>
          </a:p>
          <a:p>
            <a:endParaRPr kumimoji="1" lang="en-US" altLang="ja-JP" baseline="0" dirty="0" smtClean="0"/>
          </a:p>
          <a:p>
            <a:r>
              <a:rPr kumimoji="1" lang="en-US" altLang="ja-JP" dirty="0" smtClean="0"/>
              <a:t>The left figure shows the average NPR per month and the right figure shows the average NPE per month.</a:t>
            </a:r>
          </a:p>
          <a:p>
            <a:endParaRPr kumimoji="1" lang="en-US" altLang="ja-JP" dirty="0" smtClean="0"/>
          </a:p>
          <a:p>
            <a:r>
              <a:rPr kumimoji="1" lang="en-US" altLang="ja-JP" dirty="0" smtClean="0"/>
              <a:t>From</a:t>
            </a:r>
            <a:r>
              <a:rPr kumimoji="1" lang="en-US" altLang="ja-JP" baseline="0" dirty="0" smtClean="0"/>
              <a:t> the results committers tend to have higher average of NPR and NPE per month than non-committers and there is a significant difference between committers and non-committers.</a:t>
            </a:r>
          </a:p>
          <a:p>
            <a:endParaRPr kumimoji="1" lang="en-US" altLang="ja-JP" baseline="0" dirty="0" smtClean="0"/>
          </a:p>
          <a:p>
            <a:r>
              <a:rPr kumimoji="1" lang="en-US" altLang="ja-JP" baseline="0" dirty="0" smtClean="0"/>
              <a:t>Therefore developer who works many times in the patch review process per specific period tend to be a committer.</a:t>
            </a:r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9E94B7-4631-444E-B536-B3F1D5728DDB}" type="slidenum">
              <a:rPr lang="en-US" altLang="ja-JP" smtClean="0"/>
              <a:pPr/>
              <a:t>17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kumimoji="1" lang="en-US" altLang="ja-JP" dirty="0" smtClean="0"/>
              <a:t>Conclusions</a:t>
            </a:r>
          </a:p>
          <a:p>
            <a:r>
              <a:rPr kumimoji="1" lang="en-US" altLang="ja-JP" dirty="0" smtClean="0"/>
              <a:t>We analyzed differences in performance between committers and non-committers and found;</a:t>
            </a:r>
          </a:p>
          <a:p>
            <a:r>
              <a:rPr kumimoji="1" lang="en-US" altLang="ja-JP" baseline="0" dirty="0" smtClean="0"/>
              <a:t>  </a:t>
            </a:r>
            <a:r>
              <a:rPr kumimoji="1" lang="en-US" altLang="ja-JP" dirty="0" smtClean="0"/>
              <a:t> Time cannot be the indicator for selecting a committer</a:t>
            </a:r>
          </a:p>
          <a:p>
            <a:r>
              <a:rPr kumimoji="1" lang="en-US" altLang="ja-JP" dirty="0" smtClean="0"/>
              <a:t>   Frequency can be one of the indicators for selecting a committer</a:t>
            </a:r>
          </a:p>
          <a:p>
            <a:r>
              <a:rPr kumimoji="1" lang="en-US" altLang="ja-JP" dirty="0" smtClean="0"/>
              <a:t>   Developers who have higher NPR and NPE than median can be the candidate for committer</a:t>
            </a:r>
          </a:p>
          <a:p>
            <a:endParaRPr kumimoji="1" lang="en-US" altLang="ja-JP" dirty="0" smtClean="0"/>
          </a:p>
          <a:p>
            <a:r>
              <a:rPr kumimoji="1" lang="en-US" altLang="ja-JP" dirty="0" smtClean="0"/>
              <a:t>For our Future Work, we have to </a:t>
            </a:r>
          </a:p>
          <a:p>
            <a:r>
              <a:rPr kumimoji="1" lang="en-US" altLang="ja-JP" dirty="0" smtClean="0"/>
              <a:t>Consider patch quality</a:t>
            </a:r>
            <a:r>
              <a:rPr kumimoji="1" lang="en-US" altLang="ja-JP" baseline="0" dirty="0" smtClean="0"/>
              <a:t> which can be the P</a:t>
            </a:r>
            <a:r>
              <a:rPr kumimoji="1" lang="en-US" altLang="ja-JP" dirty="0" smtClean="0"/>
              <a:t>atch acceptance rate, Number of bugs inserted in a patch</a:t>
            </a:r>
          </a:p>
          <a:p>
            <a:endParaRPr kumimoji="1" lang="en-US" altLang="ja-JP" dirty="0" smtClean="0"/>
          </a:p>
          <a:p>
            <a:r>
              <a:rPr kumimoji="1" lang="en-US" altLang="ja-JP" dirty="0" smtClean="0"/>
              <a:t>We also want to Analyze committers activity before and after gaining the commit permission</a:t>
            </a:r>
          </a:p>
          <a:p>
            <a:endParaRPr kumimoji="1" lang="en-US" altLang="ja-JP" dirty="0" smtClean="0"/>
          </a:p>
          <a:p>
            <a:r>
              <a:rPr kumimoji="1" lang="en-US" altLang="ja-JP" dirty="0" smtClean="0"/>
              <a:t>Finally at the present time, we only conducted one case study</a:t>
            </a:r>
            <a:r>
              <a:rPr kumimoji="1" lang="en-US" altLang="ja-JP" baseline="0" dirty="0" smtClean="0"/>
              <a:t> of </a:t>
            </a:r>
            <a:r>
              <a:rPr kumimoji="1" lang="en-US" altLang="ja-JP" baseline="0" dirty="0" err="1" smtClean="0"/>
              <a:t>PostgreSQL</a:t>
            </a:r>
            <a:r>
              <a:rPr kumimoji="1" lang="en-US" altLang="ja-JP" baseline="0" dirty="0" smtClean="0"/>
              <a:t> project, </a:t>
            </a:r>
            <a:endParaRPr kumimoji="1" lang="en-US" altLang="ja-JP" dirty="0" smtClean="0"/>
          </a:p>
          <a:p>
            <a:r>
              <a:rPr kumimoji="1" lang="en-US" altLang="ja-JP" smtClean="0"/>
              <a:t>We should conduct more </a:t>
            </a:r>
            <a:r>
              <a:rPr kumimoji="1" lang="en-US" altLang="ja-JP" dirty="0" smtClean="0"/>
              <a:t>case studies on multiple types of OSS</a:t>
            </a:r>
          </a:p>
          <a:p>
            <a:endParaRPr kumimoji="1" lang="en-US" altLang="ja-JP" dirty="0" smtClean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9E94B7-4631-444E-B536-B3F1D5728DDB}" type="slidenum">
              <a:rPr lang="en-US" altLang="ja-JP" smtClean="0"/>
              <a:pPr/>
              <a:t>18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9E94B7-4631-444E-B536-B3F1D5728DDB}" type="slidenum">
              <a:rPr lang="en-US" altLang="ja-JP" smtClean="0"/>
              <a:pPr/>
              <a:t>19</a:t>
            </a:fld>
            <a:endParaRPr lang="en-US" altLang="ja-JP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9E94B7-4631-444E-B536-B3F1D5728DDB}" type="slidenum">
              <a:rPr lang="en-US" altLang="ja-JP" smtClean="0"/>
              <a:pPr/>
              <a:t>20</a:t>
            </a:fld>
            <a:endParaRPr lang="en-US" altLang="ja-JP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9E94B7-4631-444E-B536-B3F1D5728DDB}" type="slidenum">
              <a:rPr lang="en-US" altLang="ja-JP" smtClean="0"/>
              <a:pPr/>
              <a:t>21</a:t>
            </a:fld>
            <a:endParaRPr lang="en-US" altLang="ja-JP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9E94B7-4631-444E-B536-B3F1D5728DDB}" type="slidenum">
              <a:rPr lang="en-US" altLang="ja-JP" smtClean="0"/>
              <a:pPr/>
              <a:t>22</a:t>
            </a:fld>
            <a:endParaRPr lang="en-US" altLang="ja-JP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9E94B7-4631-444E-B536-B3F1D5728DDB}" type="slidenum">
              <a:rPr lang="en-US" altLang="ja-JP" smtClean="0"/>
              <a:pPr/>
              <a:t>23</a:t>
            </a:fld>
            <a:endParaRPr lang="en-US" altLang="ja-JP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0" name="Rectangle 10"/>
          <p:cNvSpPr>
            <a:spLocks noChangeArrowheads="1"/>
          </p:cNvSpPr>
          <p:nvPr/>
        </p:nvSpPr>
        <p:spPr bwMode="gray">
          <a:xfrm>
            <a:off x="0" y="1052513"/>
            <a:ext cx="9144000" cy="2736850"/>
          </a:xfrm>
          <a:prstGeom prst="rect">
            <a:avLst/>
          </a:prstGeom>
          <a:gradFill rotWithShape="0">
            <a:gsLst>
              <a:gs pos="61000">
                <a:schemeClr val="bg2">
                  <a:lumMod val="60000"/>
                  <a:lumOff val="40000"/>
                </a:schemeClr>
              </a:gs>
              <a:gs pos="100000">
                <a:schemeClr val="bg2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 dirty="0"/>
          </a:p>
        </p:txBody>
      </p:sp>
      <p:sp>
        <p:nvSpPr>
          <p:cNvPr id="5131" name="Rectangle 11"/>
          <p:cNvSpPr>
            <a:spLocks noChangeArrowheads="1"/>
          </p:cNvSpPr>
          <p:nvPr/>
        </p:nvSpPr>
        <p:spPr bwMode="gray">
          <a:xfrm>
            <a:off x="0" y="3789363"/>
            <a:ext cx="9144000" cy="1282712"/>
          </a:xfrm>
          <a:prstGeom prst="rect">
            <a:avLst/>
          </a:prstGeom>
          <a:solidFill>
            <a:srgbClr val="51B9AD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 dirty="0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4213" y="2130425"/>
            <a:ext cx="7772400" cy="1470025"/>
          </a:xfrm>
        </p:spPr>
        <p:txBody>
          <a:bodyPr/>
          <a:lstStyle>
            <a:lvl1pPr algn="ctr">
              <a:defRPr sz="4400">
                <a:solidFill>
                  <a:schemeClr val="tx1"/>
                </a:solidFill>
              </a:defRPr>
            </a:lvl1pPr>
          </a:lstStyle>
          <a:p>
            <a:r>
              <a:rPr lang="ja-JP" altLang="en-US" dirty="0" smtClean="0"/>
              <a:t>マスタ タイトルの書式設定</a:t>
            </a:r>
            <a:endParaRPr lang="ja-JP" altLang="en-US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0013" y="4005263"/>
            <a:ext cx="6400800" cy="431800"/>
          </a:xfrm>
        </p:spPr>
        <p:txBody>
          <a:bodyPr/>
          <a:lstStyle>
            <a:lvl1pPr marL="0" indent="0" algn="ctr">
              <a:buFontTx/>
              <a:buNone/>
              <a:defRPr sz="2400"/>
            </a:lvl1pPr>
          </a:lstStyle>
          <a:p>
            <a:r>
              <a:rPr lang="ja-JP" altLang="en-US" smtClean="0"/>
              <a:t>マスタ サブタイトルの書式設定</a:t>
            </a:r>
            <a:endParaRPr lang="ja-JP" altLang="en-US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3503613" y="5373688"/>
            <a:ext cx="2133600" cy="360362"/>
          </a:xfrm>
        </p:spPr>
        <p:txBody>
          <a:bodyPr anchorCtr="1"/>
          <a:lstStyle>
            <a:lvl1pPr algn="ctr">
              <a:defRPr/>
            </a:lvl1pPr>
          </a:lstStyle>
          <a:p>
            <a:r>
              <a:rPr lang="en-US" altLang="ja-JP" smtClean="0"/>
              <a:t>2010/11/4</a:t>
            </a:r>
            <a:endParaRPr lang="en-US" altLang="ja-JP" dirty="0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22613" y="5014913"/>
            <a:ext cx="2895600" cy="287337"/>
          </a:xfrm>
        </p:spPr>
        <p:txBody>
          <a:bodyPr anchor="ctr" anchorCtr="1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 altLang="ja-JP" smtClean="0"/>
              <a:t>An Analysis of Committers toward Improving the Patch Review Process in OSS development</a:t>
            </a:r>
            <a:endParaRPr lang="en-US" altLang="ja-JP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</a:lstStyle>
          <a:p>
            <a:pPr lvl="0"/>
            <a:r>
              <a:rPr lang="ja-JP" altLang="en-US" dirty="0" smtClean="0"/>
              <a:t>マスタ テキストの書式設定</a:t>
            </a:r>
          </a:p>
          <a:p>
            <a:pPr lvl="1"/>
            <a:r>
              <a:rPr lang="ja-JP" altLang="en-US" dirty="0" smtClean="0"/>
              <a:t>第 </a:t>
            </a:r>
            <a:r>
              <a:rPr lang="en-US" altLang="ja-JP" dirty="0" smtClean="0"/>
              <a:t>2 </a:t>
            </a:r>
            <a:r>
              <a:rPr lang="ja-JP" altLang="en-US" dirty="0" smtClean="0"/>
              <a:t>レベル</a:t>
            </a:r>
          </a:p>
          <a:p>
            <a:pPr lvl="2"/>
            <a:r>
              <a:rPr lang="ja-JP" altLang="en-US" dirty="0" smtClean="0"/>
              <a:t>第 </a:t>
            </a:r>
            <a:r>
              <a:rPr lang="en-US" altLang="ja-JP" dirty="0" smtClean="0"/>
              <a:t>3 </a:t>
            </a:r>
            <a:r>
              <a:rPr lang="ja-JP" altLang="en-US" dirty="0" smtClean="0"/>
              <a:t>レベル</a:t>
            </a:r>
          </a:p>
          <a:p>
            <a:pPr lvl="3"/>
            <a:r>
              <a:rPr lang="ja-JP" altLang="en-US" dirty="0" smtClean="0"/>
              <a:t>第 </a:t>
            </a:r>
            <a:r>
              <a:rPr lang="en-US" altLang="ja-JP" dirty="0" smtClean="0"/>
              <a:t>4 </a:t>
            </a:r>
            <a:r>
              <a:rPr lang="ja-JP" altLang="en-US" dirty="0" smtClean="0"/>
              <a:t>レベル</a:t>
            </a:r>
          </a:p>
          <a:p>
            <a:pPr lvl="4"/>
            <a:r>
              <a:rPr lang="ja-JP" altLang="en-US" dirty="0" smtClean="0"/>
              <a:t>第 </a:t>
            </a:r>
            <a:r>
              <a:rPr lang="en-US" altLang="ja-JP" dirty="0" smtClean="0"/>
              <a:t>5 </a:t>
            </a:r>
            <a:r>
              <a:rPr lang="ja-JP" altLang="en-US" dirty="0" smtClean="0"/>
              <a:t>レベル</a:t>
            </a:r>
            <a:endParaRPr lang="ja-JP" altLang="en-US" dirty="0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2010/11/4</a:t>
            </a:r>
            <a:endParaRPr lang="en-US" altLang="ja-JP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>
          <a:xfrm>
            <a:off x="1142976" y="6572272"/>
            <a:ext cx="7072362" cy="285728"/>
          </a:xfrm>
        </p:spPr>
        <p:txBody>
          <a:bodyPr/>
          <a:lstStyle>
            <a:lvl1pPr>
              <a:defRPr sz="1200"/>
            </a:lvl1pPr>
          </a:lstStyle>
          <a:p>
            <a:r>
              <a:rPr lang="en-US" altLang="ja-JP" dirty="0" smtClean="0"/>
              <a:t>An Analysis of Committers toward Improving the Patch Review Process in OSS development</a:t>
            </a:r>
            <a:endParaRPr lang="en-US" altLang="ja-JP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>
          <a:xfrm>
            <a:off x="8358214" y="6572272"/>
            <a:ext cx="533374" cy="241278"/>
          </a:xfrm>
        </p:spPr>
        <p:txBody>
          <a:bodyPr/>
          <a:lstStyle>
            <a:lvl1pPr>
              <a:defRPr/>
            </a:lvl1pPr>
          </a:lstStyle>
          <a:p>
            <a:fld id="{F92429EF-CC36-4027-8A23-5B262E590B44}" type="slidenum">
              <a:rPr lang="en-US" altLang="ja-JP"/>
              <a:pPr/>
              <a:t>&lt;#&gt;</a:t>
            </a:fld>
            <a:endParaRPr lang="en-US" altLang="ja-JP" dirty="0"/>
          </a:p>
        </p:txBody>
      </p:sp>
      <p:pic>
        <p:nvPicPr>
          <p:cNvPr id="7" name="図 6" descr="NAIST_logo.gif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358214" y="0"/>
            <a:ext cx="785786" cy="75086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2010/11/4</a:t>
            </a:r>
            <a:endParaRPr lang="en-US" altLang="ja-JP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An Analysis of Committers toward Improving the Patch Review Process in OSS development</a:t>
            </a:r>
            <a:endParaRPr lang="en-US" altLang="ja-JP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146D06-20FC-4996-B494-BA2FB1624F46}" type="slidenum">
              <a:rPr lang="en-US" altLang="ja-JP"/>
              <a:pPr/>
              <a:t>&lt;#&gt;</a:t>
            </a:fld>
            <a:endParaRPr lang="en-US" altLang="ja-JP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020763"/>
            <a:ext cx="4038600" cy="51450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020763"/>
            <a:ext cx="4038600" cy="51450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2010/11/4</a:t>
            </a:r>
            <a:endParaRPr lang="en-US" altLang="ja-JP" dirty="0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An Analysis of Committers toward Improving the Patch Review Process in OSS development</a:t>
            </a:r>
            <a:endParaRPr lang="en-US" altLang="ja-JP" dirty="0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730116-8819-4D6B-9F75-FF7168137FD2}" type="slidenum">
              <a:rPr lang="en-US" altLang="ja-JP"/>
              <a:pPr/>
              <a:t>&lt;#&gt;</a:t>
            </a:fld>
            <a:endParaRPr lang="en-US" altLang="ja-JP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2010/11/4</a:t>
            </a:r>
            <a:endParaRPr lang="en-US" altLang="ja-JP" dirty="0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An Analysis of Committers toward Improving the Patch Review Process in OSS development</a:t>
            </a:r>
            <a:endParaRPr lang="en-US" altLang="ja-JP" dirty="0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E5D3B3-8775-452B-81C2-4AA204F27979}" type="slidenum">
              <a:rPr lang="en-US" altLang="ja-JP"/>
              <a:pPr/>
              <a:t>&lt;#&gt;</a:t>
            </a:fld>
            <a:endParaRPr lang="en-US" altLang="ja-JP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2010/11/4</a:t>
            </a:r>
            <a:endParaRPr lang="en-US" altLang="ja-JP" dirty="0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An Analysis of Committers toward Improving the Patch Review Process in OSS development</a:t>
            </a:r>
            <a:endParaRPr lang="en-US" altLang="ja-JP" dirty="0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C1F62F-4A46-4D5C-8CB5-D23ED30DC41B}" type="slidenum">
              <a:rPr lang="en-US" altLang="ja-JP"/>
              <a:pPr/>
              <a:t>&lt;#&gt;</a:t>
            </a:fld>
            <a:endParaRPr lang="en-US" altLang="ja-JP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2010/11/4</a:t>
            </a:r>
            <a:endParaRPr lang="en-US" altLang="ja-JP" dirty="0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An Analysis of Committers toward Improving the Patch Review Process in OSS development</a:t>
            </a:r>
            <a:endParaRPr lang="en-US" altLang="ja-JP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76663C-AB62-46EA-B163-D03BD04A1394}" type="slidenum">
              <a:rPr lang="en-US" altLang="ja-JP"/>
              <a:pPr/>
              <a:t>&lt;#&gt;</a:t>
            </a:fld>
            <a:endParaRPr lang="en-US" altLang="ja-JP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2010/11/4</a:t>
            </a:r>
            <a:endParaRPr lang="en-US" altLang="ja-JP" dirty="0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An Analysis of Committers toward Improving the Patch Review Process in OSS development</a:t>
            </a:r>
            <a:endParaRPr lang="en-US" altLang="ja-JP" dirty="0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4053BF-7FC4-42DD-B8C1-A1DD98B404D5}" type="slidenum">
              <a:rPr lang="en-US" altLang="ja-JP"/>
              <a:pPr/>
              <a:t>&lt;#&gt;</a:t>
            </a:fld>
            <a:endParaRPr lang="en-US" altLang="ja-JP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dirty="0" smtClean="0"/>
              <a:t>アイコンをクリックして図を追加</a:t>
            </a:r>
            <a:endParaRPr lang="ja-JP" altLang="en-US" dirty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2010/11/4</a:t>
            </a:r>
            <a:endParaRPr lang="en-US" altLang="ja-JP" dirty="0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An Analysis of Committers toward Improving the Patch Review Process in OSS development</a:t>
            </a:r>
            <a:endParaRPr lang="en-US" altLang="ja-JP" dirty="0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2D7857-481B-474A-8A4C-59CFC192D4C0}" type="slidenum">
              <a:rPr lang="en-US" altLang="ja-JP"/>
              <a:pPr/>
              <a:t>&lt;#&gt;</a:t>
            </a:fld>
            <a:endParaRPr lang="en-US" altLang="ja-JP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2010/11/4</a:t>
            </a:r>
            <a:endParaRPr lang="en-US" altLang="ja-JP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An Analysis of Committers toward Improving the Patch Review Process in OSS development</a:t>
            </a:r>
            <a:endParaRPr lang="en-US" altLang="ja-JP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B271B0-10F7-4FF8-BF1D-7285A4B1EA3B}" type="slidenum">
              <a:rPr lang="en-US" altLang="ja-JP"/>
              <a:pPr/>
              <a:t>&lt;#&gt;</a:t>
            </a:fld>
            <a:endParaRPr lang="en-US" altLang="ja-JP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78600" y="130175"/>
            <a:ext cx="2108200" cy="6035675"/>
          </a:xfrm>
        </p:spPr>
        <p:txBody>
          <a:bodyPr vert="eaVert"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252413" y="130175"/>
            <a:ext cx="6173787" cy="6035675"/>
          </a:xfrm>
        </p:spPr>
        <p:txBody>
          <a:bodyPr vert="eaVert"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2010/11/4</a:t>
            </a:r>
            <a:endParaRPr lang="en-US" altLang="ja-JP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ja-JP" smtClean="0"/>
              <a:t>An Analysis of Committers toward Improving the Patch Review Process in OSS development</a:t>
            </a:r>
            <a:endParaRPr lang="en-US" altLang="ja-JP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7589B6-5381-455A-911B-DE3DD83352CF}" type="slidenum">
              <a:rPr lang="en-US" altLang="ja-JP"/>
              <a:pPr/>
              <a:t>&lt;#&gt;</a:t>
            </a:fld>
            <a:endParaRPr lang="en-US" altLang="ja-JP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2" name="Rectangle 18"/>
          <p:cNvSpPr>
            <a:spLocks noChangeArrowheads="1"/>
          </p:cNvSpPr>
          <p:nvPr/>
        </p:nvSpPr>
        <p:spPr bwMode="gray">
          <a:xfrm>
            <a:off x="0" y="6524625"/>
            <a:ext cx="9144000" cy="360363"/>
          </a:xfrm>
          <a:prstGeom prst="rect">
            <a:avLst/>
          </a:prstGeom>
          <a:solidFill>
            <a:srgbClr val="C0C0C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 dirty="0"/>
          </a:p>
        </p:txBody>
      </p:sp>
      <p:sp>
        <p:nvSpPr>
          <p:cNvPr id="1039" name="Rectangle 15"/>
          <p:cNvSpPr>
            <a:spLocks noChangeArrowheads="1"/>
          </p:cNvSpPr>
          <p:nvPr/>
        </p:nvSpPr>
        <p:spPr bwMode="gray">
          <a:xfrm>
            <a:off x="0" y="0"/>
            <a:ext cx="9144000" cy="765175"/>
          </a:xfrm>
          <a:prstGeom prst="rect">
            <a:avLst/>
          </a:prstGeom>
          <a:gradFill rotWithShape="1">
            <a:gsLst>
              <a:gs pos="0">
                <a:schemeClr val="bg2">
                  <a:lumMod val="60000"/>
                  <a:lumOff val="40000"/>
                </a:schemeClr>
              </a:gs>
              <a:gs pos="100000">
                <a:schemeClr val="bg2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 dirty="0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252412" y="130175"/>
            <a:ext cx="8462991" cy="49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dirty="0" smtClean="0"/>
              <a:t>マスタ タイトルの書式設定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gray">
          <a:xfrm>
            <a:off x="457200" y="1020763"/>
            <a:ext cx="8229600" cy="5145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gray">
          <a:xfrm>
            <a:off x="252413" y="6616700"/>
            <a:ext cx="1176315" cy="24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r>
              <a:rPr lang="en-US" altLang="ja-JP" smtClean="0"/>
              <a:t>2010/11/4</a:t>
            </a:r>
            <a:endParaRPr lang="en-US" altLang="ja-JP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1643042" y="6572272"/>
            <a:ext cx="4929222" cy="285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ja-JP" smtClean="0"/>
              <a:t>An Analysis of Committers toward Improving the Patch Review Process in OSS development</a:t>
            </a:r>
            <a:endParaRPr lang="en-US" altLang="ja-JP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6757988" y="6616700"/>
            <a:ext cx="2133600" cy="19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5B15798-D12C-464C-8BBF-855AE1640749}" type="slidenum">
              <a:rPr lang="en-US" altLang="ja-JP"/>
              <a:pPr/>
              <a:t>&lt;#&gt;</a:t>
            </a:fld>
            <a:endParaRPr lang="en-US" altLang="ja-JP" dirty="0"/>
          </a:p>
        </p:txBody>
      </p:sp>
      <p:sp>
        <p:nvSpPr>
          <p:cNvPr id="1040" name="Rectangle 16"/>
          <p:cNvSpPr>
            <a:spLocks noChangeArrowheads="1"/>
          </p:cNvSpPr>
          <p:nvPr/>
        </p:nvSpPr>
        <p:spPr bwMode="gray">
          <a:xfrm>
            <a:off x="0" y="765175"/>
            <a:ext cx="9144000" cy="71438"/>
          </a:xfrm>
          <a:prstGeom prst="rect">
            <a:avLst/>
          </a:prstGeom>
          <a:solidFill>
            <a:srgbClr val="51B9AD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kumimoji="1" sz="28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kumimoji="1" sz="2800" b="1">
          <a:solidFill>
            <a:schemeClr val="bg1"/>
          </a:solidFill>
          <a:latin typeface="Arial" charset="0"/>
          <a:ea typeface="ＭＳ Ｐゴシック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kumimoji="1" sz="2800" b="1">
          <a:solidFill>
            <a:schemeClr val="bg1"/>
          </a:solidFill>
          <a:latin typeface="Arial" charset="0"/>
          <a:ea typeface="ＭＳ Ｐゴシック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kumimoji="1" sz="2800" b="1">
          <a:solidFill>
            <a:schemeClr val="bg1"/>
          </a:solidFill>
          <a:latin typeface="Arial" charset="0"/>
          <a:ea typeface="ＭＳ Ｐゴシック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kumimoji="1" sz="2800" b="1">
          <a:solidFill>
            <a:schemeClr val="bg1"/>
          </a:solidFill>
          <a:latin typeface="Arial" charset="0"/>
          <a:ea typeface="ＭＳ Ｐゴシック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kumimoji="1" sz="2800" b="1">
          <a:solidFill>
            <a:schemeClr val="bg1"/>
          </a:solidFill>
          <a:latin typeface="Arial" charset="0"/>
          <a:ea typeface="ＭＳ Ｐゴシック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kumimoji="1" sz="2800" b="1">
          <a:solidFill>
            <a:schemeClr val="bg1"/>
          </a:solidFill>
          <a:latin typeface="Arial" charset="0"/>
          <a:ea typeface="ＭＳ Ｐゴシック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kumimoji="1" sz="2800" b="1">
          <a:solidFill>
            <a:schemeClr val="bg1"/>
          </a:solidFill>
          <a:latin typeface="Arial" charset="0"/>
          <a:ea typeface="ＭＳ Ｐゴシック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kumimoji="1" sz="2800" b="1">
          <a:solidFill>
            <a:schemeClr val="bg1"/>
          </a:solidFill>
          <a:latin typeface="Arial" charset="0"/>
          <a:ea typeface="ＭＳ Ｐゴシック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57158" y="1816099"/>
            <a:ext cx="8429684" cy="1470025"/>
          </a:xfrm>
        </p:spPr>
        <p:txBody>
          <a:bodyPr/>
          <a:lstStyle/>
          <a:p>
            <a:r>
              <a:rPr lang="en-US" altLang="ja-JP" sz="2800" dirty="0" smtClean="0"/>
              <a:t>An Analysis of Committers toward Improving the Patch Review Process in OSS development</a:t>
            </a:r>
            <a:endParaRPr lang="ja-JP" altLang="ja-JP" sz="2800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71472" y="3786190"/>
            <a:ext cx="8501122" cy="1285884"/>
          </a:xfrm>
        </p:spPr>
        <p:txBody>
          <a:bodyPr/>
          <a:lstStyle/>
          <a:p>
            <a:pPr algn="r">
              <a:lnSpc>
                <a:spcPct val="90000"/>
              </a:lnSpc>
            </a:pPr>
            <a:r>
              <a:rPr lang="en-US" altLang="ja-JP" dirty="0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t>Shoji Fujita, Masao </a:t>
            </a:r>
            <a:r>
              <a:rPr lang="en-US" altLang="ja-JP" dirty="0" err="1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t>Ohira</a:t>
            </a:r>
            <a:r>
              <a:rPr lang="en-US" altLang="ja-JP" dirty="0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t>, </a:t>
            </a:r>
            <a:r>
              <a:rPr lang="en-US" altLang="ja-JP" dirty="0" err="1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t>Akinori</a:t>
            </a:r>
            <a:r>
              <a:rPr lang="en-US" altLang="ja-JP" dirty="0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t> Ihara, Ken-</a:t>
            </a:r>
            <a:r>
              <a:rPr lang="en-US" altLang="ja-JP" dirty="0" err="1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t>ichi</a:t>
            </a:r>
            <a:r>
              <a:rPr lang="en-US" altLang="ja-JP" dirty="0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t> Matsumoto</a:t>
            </a:r>
          </a:p>
          <a:p>
            <a:pPr algn="r">
              <a:lnSpc>
                <a:spcPct val="90000"/>
              </a:lnSpc>
            </a:pPr>
            <a:r>
              <a:rPr lang="en-US" altLang="ja-JP" sz="1800" dirty="0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t>Graduate School of Information Science</a:t>
            </a:r>
          </a:p>
          <a:p>
            <a:pPr algn="r">
              <a:lnSpc>
                <a:spcPct val="90000"/>
              </a:lnSpc>
            </a:pPr>
            <a:r>
              <a:rPr lang="en-US" altLang="ja-JP" sz="1800" dirty="0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t>Nara Institute of Science and Technology, JAPAN</a:t>
            </a:r>
            <a:endParaRPr lang="ja-JP" altLang="ja-JP" sz="1800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4" name="図 3" descr="NAIST_logo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715273" y="5492771"/>
            <a:ext cx="1428728" cy="136522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Introduction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Open Source Software (OSS) became important for the modern society</a:t>
            </a:r>
          </a:p>
          <a:p>
            <a:pPr lvl="1"/>
            <a:r>
              <a:rPr lang="en-US" altLang="ja-JP" dirty="0" smtClean="0"/>
              <a:t>OSS developers are expected to fix bugs as soon as possible</a:t>
            </a:r>
          </a:p>
          <a:p>
            <a:pPr lvl="1"/>
            <a:endParaRPr lang="en-US" altLang="ja-JP" dirty="0" smtClean="0"/>
          </a:p>
          <a:p>
            <a:r>
              <a:rPr kumimoji="1" lang="en-US" altLang="ja-JP" dirty="0" smtClean="0"/>
              <a:t>Bug modification is conducted through the patch review process, but some OSS projects receive a large number of bug reports on a daily basis</a:t>
            </a:r>
            <a:r>
              <a:rPr lang="en-US" altLang="ja-JP" sz="1400" dirty="0" smtClean="0"/>
              <a:t>[1]</a:t>
            </a:r>
          </a:p>
          <a:p>
            <a:endParaRPr lang="en-US" altLang="ja-JP" dirty="0" smtClean="0"/>
          </a:p>
          <a:p>
            <a:r>
              <a:rPr lang="en-US" altLang="ja-JP" dirty="0" smtClean="0"/>
              <a:t>Improvement of patch review process is required</a:t>
            </a:r>
          </a:p>
          <a:p>
            <a:endParaRPr kumimoji="1" lang="en-US" altLang="ja-JP" dirty="0" smtClean="0"/>
          </a:p>
          <a:p>
            <a:pPr lvl="1"/>
            <a:endParaRPr kumimoji="1" lang="en-US" altLang="ja-JP" sz="2400" dirty="0" smtClean="0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428596" y="6143644"/>
            <a:ext cx="792659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200" dirty="0" smtClean="0"/>
              <a:t>[1]</a:t>
            </a:r>
            <a:r>
              <a:rPr kumimoji="1" lang="en-US" altLang="ja-JP" sz="1200" dirty="0" smtClean="0"/>
              <a:t> </a:t>
            </a:r>
            <a:r>
              <a:rPr lang="en-US" altLang="ja-JP" sz="1200" dirty="0" err="1" smtClean="0"/>
              <a:t>Hailpern</a:t>
            </a:r>
            <a:r>
              <a:rPr lang="en-US" altLang="ja-JP" sz="1200" dirty="0" smtClean="0"/>
              <a:t> B., </a:t>
            </a:r>
            <a:r>
              <a:rPr lang="en-US" altLang="ja-JP" sz="1200" dirty="0" err="1" smtClean="0"/>
              <a:t>Santhanam</a:t>
            </a:r>
            <a:r>
              <a:rPr lang="en-US" altLang="ja-JP" sz="1200" dirty="0" smtClean="0"/>
              <a:t> P.: Software debugging, testing, and verification, IBM Systems journal, pp.4-12, 2002. </a:t>
            </a:r>
            <a:endParaRPr kumimoji="1" lang="ja-JP" altLang="en-US" sz="1200" dirty="0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>
          <a:xfrm>
            <a:off x="428596" y="6572272"/>
            <a:ext cx="7786742" cy="285728"/>
          </a:xfrm>
        </p:spPr>
        <p:txBody>
          <a:bodyPr/>
          <a:lstStyle/>
          <a:p>
            <a:r>
              <a:rPr lang="en-US" altLang="ja-JP" dirty="0" smtClean="0"/>
              <a:t>An Analysis of Committers toward Improving the Patch Review Process in OSS development</a:t>
            </a:r>
            <a:endParaRPr lang="en-US" altLang="ja-JP" dirty="0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429EF-CC36-4027-8A23-5B262E590B44}" type="slidenum">
              <a:rPr lang="en-US" altLang="ja-JP" smtClean="0"/>
              <a:pPr/>
              <a:t>1</a:t>
            </a:fld>
            <a:endParaRPr lang="en-US" altLang="ja-JP" dirty="0"/>
          </a:p>
        </p:txBody>
      </p:sp>
      <p:sp>
        <p:nvSpPr>
          <p:cNvPr id="8" name="日付プレースホル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2010/11/4</a:t>
            </a:r>
            <a:endParaRPr lang="en-US" altLang="ja-JP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52412" y="130175"/>
            <a:ext cx="6677042" cy="490538"/>
          </a:xfrm>
        </p:spPr>
        <p:txBody>
          <a:bodyPr/>
          <a:lstStyle/>
          <a:p>
            <a:r>
              <a:rPr kumimoji="1" lang="en-US" altLang="ja-JP" dirty="0" smtClean="0"/>
              <a:t>Patch Review Process in OSS</a:t>
            </a:r>
            <a:endParaRPr kumimoji="1" lang="ja-JP" altLang="en-US" dirty="0"/>
          </a:p>
        </p:txBody>
      </p:sp>
      <p:sp>
        <p:nvSpPr>
          <p:cNvPr id="38" name="フッター プレースホルダ 3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An Analysis of Committers toward Improving the Patch Review Process in OSS development</a:t>
            </a:r>
            <a:endParaRPr lang="en-US" altLang="ja-JP"/>
          </a:p>
        </p:txBody>
      </p:sp>
      <p:sp>
        <p:nvSpPr>
          <p:cNvPr id="39" name="スライド番号プレースホルダ 3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429EF-CC36-4027-8A23-5B262E590B44}" type="slidenum">
              <a:rPr lang="en-US" altLang="ja-JP" smtClean="0"/>
              <a:pPr/>
              <a:t>2</a:t>
            </a:fld>
            <a:endParaRPr lang="en-US" altLang="ja-JP" dirty="0"/>
          </a:p>
        </p:txBody>
      </p:sp>
      <p:sp>
        <p:nvSpPr>
          <p:cNvPr id="65" name="テキスト ボックス 64"/>
          <p:cNvSpPr txBox="1"/>
          <p:nvPr/>
        </p:nvSpPr>
        <p:spPr>
          <a:xfrm>
            <a:off x="-32" y="4786322"/>
            <a:ext cx="8429684" cy="16312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lvl="1"/>
            <a:r>
              <a:rPr lang="ja-JP" altLang="en-US" sz="2000" dirty="0" smtClean="0"/>
              <a:t>① </a:t>
            </a:r>
            <a:r>
              <a:rPr lang="en-US" altLang="ja-JP" sz="2000" dirty="0" smtClean="0"/>
              <a:t>Create and submit a patch</a:t>
            </a:r>
          </a:p>
          <a:p>
            <a:pPr lvl="1"/>
            <a:r>
              <a:rPr lang="ja-JP" altLang="en-US" sz="2000" dirty="0" smtClean="0"/>
              <a:t>② </a:t>
            </a:r>
            <a:r>
              <a:rPr lang="en-US" altLang="ja-JP" sz="2000" dirty="0" smtClean="0"/>
              <a:t>Review a submitted patch</a:t>
            </a:r>
          </a:p>
          <a:p>
            <a:pPr lvl="1"/>
            <a:r>
              <a:rPr lang="ja-JP" altLang="en-US" sz="2000" dirty="0" smtClean="0"/>
              <a:t>③ </a:t>
            </a:r>
            <a:r>
              <a:rPr lang="en-US" altLang="ja-JP" sz="2000" dirty="0" smtClean="0"/>
              <a:t>Commit the patch to the source code repository or</a:t>
            </a:r>
          </a:p>
          <a:p>
            <a:pPr lvl="1"/>
            <a:r>
              <a:rPr lang="ja-JP" altLang="en-US" sz="2000" dirty="0" smtClean="0"/>
              <a:t>　  </a:t>
            </a:r>
            <a:r>
              <a:rPr lang="en-US" altLang="ja-JP" sz="2000" dirty="0" smtClean="0"/>
              <a:t>Give feedback to the developer who submitted the patch</a:t>
            </a:r>
          </a:p>
          <a:p>
            <a:pPr lvl="1"/>
            <a:r>
              <a:rPr lang="ja-JP" altLang="en-US" sz="2000" dirty="0" smtClean="0"/>
              <a:t>④ </a:t>
            </a:r>
            <a:r>
              <a:rPr lang="en-US" altLang="ja-JP" sz="2000" dirty="0" smtClean="0"/>
              <a:t>Edit and re-submit a patch</a:t>
            </a:r>
          </a:p>
        </p:txBody>
      </p:sp>
      <p:sp>
        <p:nvSpPr>
          <p:cNvPr id="41" name="日付プレースホルダ 4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2010/11/4</a:t>
            </a:r>
            <a:endParaRPr lang="en-US" altLang="ja-JP" dirty="0"/>
          </a:p>
        </p:txBody>
      </p:sp>
      <p:grpSp>
        <p:nvGrpSpPr>
          <p:cNvPr id="67" name="グループ化 66"/>
          <p:cNvGrpSpPr/>
          <p:nvPr/>
        </p:nvGrpSpPr>
        <p:grpSpPr>
          <a:xfrm>
            <a:off x="-32" y="1412987"/>
            <a:ext cx="9016288" cy="2854633"/>
            <a:chOff x="-32" y="1412987"/>
            <a:chExt cx="9016288" cy="2854633"/>
          </a:xfrm>
        </p:grpSpPr>
        <p:cxnSp>
          <p:nvCxnSpPr>
            <p:cNvPr id="43" name="直線矢印コネクタ 42"/>
            <p:cNvCxnSpPr/>
            <p:nvPr/>
          </p:nvCxnSpPr>
          <p:spPr>
            <a:xfrm>
              <a:off x="1015200" y="3070222"/>
              <a:ext cx="8001056" cy="1588"/>
            </a:xfrm>
            <a:prstGeom prst="straightConnector1">
              <a:avLst/>
            </a:prstGeom>
            <a:ln w="41275">
              <a:solidFill>
                <a:schemeClr val="tx1"/>
              </a:solidFill>
              <a:headEnd type="none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線矢印コネクタ 43"/>
            <p:cNvCxnSpPr/>
            <p:nvPr/>
          </p:nvCxnSpPr>
          <p:spPr>
            <a:xfrm>
              <a:off x="1015200" y="1643050"/>
              <a:ext cx="8001056" cy="1588"/>
            </a:xfrm>
            <a:prstGeom prst="straightConnector1">
              <a:avLst/>
            </a:prstGeom>
            <a:ln w="41275">
              <a:solidFill>
                <a:schemeClr val="tx1"/>
              </a:solidFill>
              <a:headEnd type="none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線矢印コネクタ 44"/>
            <p:cNvCxnSpPr/>
            <p:nvPr/>
          </p:nvCxnSpPr>
          <p:spPr>
            <a:xfrm rot="16200000" flipH="1">
              <a:off x="2320268" y="1997979"/>
              <a:ext cx="1204886" cy="568138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prstDash val="soli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線矢印コネクタ 45"/>
            <p:cNvCxnSpPr/>
            <p:nvPr/>
          </p:nvCxnSpPr>
          <p:spPr>
            <a:xfrm rot="16200000" flipH="1">
              <a:off x="4280033" y="3171926"/>
              <a:ext cx="642942" cy="496695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prstDash val="soli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テキスト ボックス 46"/>
            <p:cNvSpPr txBox="1"/>
            <p:nvPr/>
          </p:nvSpPr>
          <p:spPr>
            <a:xfrm>
              <a:off x="-32" y="1773784"/>
              <a:ext cx="1257075" cy="369332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 smtClean="0">
                  <a:latin typeface="+mn-lt"/>
                </a:rPr>
                <a:t>Developer</a:t>
              </a:r>
              <a:endParaRPr kumimoji="1" lang="ja-JP" altLang="en-US" dirty="0">
                <a:latin typeface="+mn-lt"/>
              </a:endParaRPr>
            </a:p>
          </p:txBody>
        </p:sp>
        <p:sp>
          <p:nvSpPr>
            <p:cNvPr id="48" name="テキスト ボックス 47"/>
            <p:cNvSpPr txBox="1"/>
            <p:nvPr/>
          </p:nvSpPr>
          <p:spPr>
            <a:xfrm>
              <a:off x="-32" y="3071810"/>
              <a:ext cx="1249060" cy="369332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ja-JP" dirty="0" smtClean="0">
                  <a:latin typeface="+mn-lt"/>
                </a:rPr>
                <a:t>C</a:t>
              </a:r>
              <a:r>
                <a:rPr kumimoji="1" lang="en-US" altLang="ja-JP" dirty="0" smtClean="0">
                  <a:latin typeface="+mn-lt"/>
                </a:rPr>
                <a:t>ommitter</a:t>
              </a:r>
              <a:endParaRPr kumimoji="1" lang="ja-JP" altLang="en-US" dirty="0">
                <a:latin typeface="+mn-lt"/>
              </a:endParaRPr>
            </a:p>
          </p:txBody>
        </p:sp>
        <p:sp>
          <p:nvSpPr>
            <p:cNvPr id="49" name="角丸四角形 48"/>
            <p:cNvSpPr/>
            <p:nvPr/>
          </p:nvSpPr>
          <p:spPr>
            <a:xfrm>
              <a:off x="3206778" y="2884489"/>
              <a:ext cx="1126742" cy="357190"/>
            </a:xfrm>
            <a:prstGeom prst="roundRect">
              <a:avLst/>
            </a:prstGeom>
            <a:solidFill>
              <a:schemeClr val="accent5"/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600" dirty="0" smtClean="0">
                  <a:solidFill>
                    <a:schemeClr val="tx1"/>
                  </a:solidFill>
                </a:rPr>
                <a:t>Review</a:t>
              </a:r>
              <a:endParaRPr kumimoji="1" lang="ja-JP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50" name="角丸四角形 49"/>
            <p:cNvSpPr/>
            <p:nvPr/>
          </p:nvSpPr>
          <p:spPr>
            <a:xfrm>
              <a:off x="4929190" y="1465292"/>
              <a:ext cx="1169983" cy="357190"/>
            </a:xfrm>
            <a:prstGeom prst="roundRect">
              <a:avLst/>
            </a:prstGeom>
            <a:solidFill>
              <a:schemeClr val="accent5"/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pPr algn="ctr"/>
              <a:r>
                <a:rPr lang="en-US" altLang="ja-JP" sz="1600" dirty="0" smtClean="0">
                  <a:solidFill>
                    <a:schemeClr val="tx1"/>
                  </a:solidFill>
                </a:rPr>
                <a:t>Edit</a:t>
              </a:r>
              <a:endParaRPr kumimoji="1" lang="ja-JP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51" name="角丸四角形 50"/>
            <p:cNvSpPr/>
            <p:nvPr/>
          </p:nvSpPr>
          <p:spPr>
            <a:xfrm>
              <a:off x="1285852" y="1455729"/>
              <a:ext cx="1285884" cy="357190"/>
            </a:xfrm>
            <a:prstGeom prst="roundRect">
              <a:avLst/>
            </a:prstGeom>
            <a:solidFill>
              <a:schemeClr val="accent5"/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altLang="ja-JP" sz="1600" dirty="0" smtClean="0">
                  <a:solidFill>
                    <a:schemeClr val="tx1"/>
                  </a:solidFill>
                </a:rPr>
                <a:t>Create</a:t>
              </a:r>
              <a:endParaRPr kumimoji="1" lang="ja-JP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59" name="テキスト ボックス 58"/>
            <p:cNvSpPr txBox="1"/>
            <p:nvPr/>
          </p:nvSpPr>
          <p:spPr>
            <a:xfrm>
              <a:off x="2428860" y="2384423"/>
              <a:ext cx="1714512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kumimoji="1" lang="en-US" altLang="ja-JP" sz="1600" dirty="0" smtClean="0">
                  <a:latin typeface="+mn-lt"/>
                </a:rPr>
                <a:t>Submission</a:t>
              </a:r>
              <a:endParaRPr kumimoji="1" lang="ja-JP" altLang="en-US" sz="1600" dirty="0">
                <a:latin typeface="+mn-lt"/>
              </a:endParaRPr>
            </a:p>
          </p:txBody>
        </p:sp>
        <p:cxnSp>
          <p:nvCxnSpPr>
            <p:cNvPr id="63" name="直線矢印コネクタ 62"/>
            <p:cNvCxnSpPr/>
            <p:nvPr/>
          </p:nvCxnSpPr>
          <p:spPr>
            <a:xfrm rot="5400000" flipH="1" flipV="1">
              <a:off x="4059254" y="2032013"/>
              <a:ext cx="1152570" cy="571506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prstDash val="soli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角丸四角形 63"/>
            <p:cNvSpPr/>
            <p:nvPr/>
          </p:nvSpPr>
          <p:spPr>
            <a:xfrm>
              <a:off x="6706613" y="2894052"/>
              <a:ext cx="1126742" cy="357190"/>
            </a:xfrm>
            <a:prstGeom prst="roundRect">
              <a:avLst/>
            </a:prstGeom>
            <a:solidFill>
              <a:schemeClr val="accent5"/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600" dirty="0" smtClean="0">
                  <a:solidFill>
                    <a:schemeClr val="tx1"/>
                  </a:solidFill>
                </a:rPr>
                <a:t>Review</a:t>
              </a:r>
              <a:endParaRPr kumimoji="1" lang="ja-JP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66" name="テキスト ボックス 65"/>
            <p:cNvSpPr txBox="1"/>
            <p:nvPr/>
          </p:nvSpPr>
          <p:spPr>
            <a:xfrm>
              <a:off x="4294148" y="2357430"/>
              <a:ext cx="920794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kumimoji="1" lang="en-US" altLang="ja-JP" sz="1600" dirty="0" smtClean="0">
                  <a:latin typeface="+mn-lt"/>
                </a:rPr>
                <a:t>Feedback</a:t>
              </a:r>
              <a:endParaRPr kumimoji="1" lang="ja-JP" altLang="en-US" sz="1600" dirty="0">
                <a:latin typeface="+mn-lt"/>
              </a:endParaRPr>
            </a:p>
          </p:txBody>
        </p:sp>
        <p:sp>
          <p:nvSpPr>
            <p:cNvPr id="78" name="テキスト ボックス 77"/>
            <p:cNvSpPr txBox="1"/>
            <p:nvPr/>
          </p:nvSpPr>
          <p:spPr>
            <a:xfrm>
              <a:off x="4421224" y="3271327"/>
              <a:ext cx="793718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ja-JP" sz="1600" dirty="0" smtClean="0">
                  <a:latin typeface="+mn-lt"/>
                </a:rPr>
                <a:t>Commit</a:t>
              </a:r>
              <a:endParaRPr kumimoji="1" lang="ja-JP" altLang="en-US" sz="1600" dirty="0">
                <a:latin typeface="+mn-lt"/>
              </a:endParaRPr>
            </a:p>
          </p:txBody>
        </p:sp>
        <p:cxnSp>
          <p:nvCxnSpPr>
            <p:cNvPr id="80" name="直線矢印コネクタ 79"/>
            <p:cNvCxnSpPr/>
            <p:nvPr/>
          </p:nvCxnSpPr>
          <p:spPr>
            <a:xfrm rot="16200000" flipH="1">
              <a:off x="5820730" y="1997977"/>
              <a:ext cx="1204886" cy="568138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prstDash val="soli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6" name="グループ化 94"/>
            <p:cNvGrpSpPr/>
            <p:nvPr/>
          </p:nvGrpSpPr>
          <p:grpSpPr>
            <a:xfrm>
              <a:off x="8358214" y="2880000"/>
              <a:ext cx="343934" cy="448112"/>
              <a:chOff x="8030342" y="2987320"/>
              <a:chExt cx="343934" cy="448112"/>
            </a:xfrm>
          </p:grpSpPr>
          <p:sp>
            <p:nvSpPr>
              <p:cNvPr id="120" name="正方形/長方形 119"/>
              <p:cNvSpPr/>
              <p:nvPr/>
            </p:nvSpPr>
            <p:spPr>
              <a:xfrm>
                <a:off x="8143900" y="3071810"/>
                <a:ext cx="71438" cy="21431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121" name="グループ化 84"/>
              <p:cNvGrpSpPr/>
              <p:nvPr/>
            </p:nvGrpSpPr>
            <p:grpSpPr>
              <a:xfrm rot="2245077">
                <a:off x="8030342" y="2987320"/>
                <a:ext cx="343934" cy="448112"/>
                <a:chOff x="1857356" y="4286256"/>
                <a:chExt cx="428628" cy="642942"/>
              </a:xfrm>
            </p:grpSpPr>
            <p:cxnSp>
              <p:nvCxnSpPr>
                <p:cNvPr id="122" name="曲線コネクタ 121"/>
                <p:cNvCxnSpPr/>
                <p:nvPr/>
              </p:nvCxnSpPr>
              <p:spPr>
                <a:xfrm rot="16200000" flipH="1">
                  <a:off x="1750199" y="4464851"/>
                  <a:ext cx="571504" cy="357190"/>
                </a:xfrm>
                <a:prstGeom prst="curvedConnector3">
                  <a:avLst>
                    <a:gd name="adj1" fmla="val 50000"/>
                  </a:avLst>
                </a:prstGeom>
                <a:ln w="158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3" name="曲線コネクタ 122"/>
                <p:cNvCxnSpPr/>
                <p:nvPr/>
              </p:nvCxnSpPr>
              <p:spPr>
                <a:xfrm rot="16200000" flipH="1">
                  <a:off x="1821637" y="4393413"/>
                  <a:ext cx="571504" cy="357190"/>
                </a:xfrm>
                <a:prstGeom prst="curvedConnector3">
                  <a:avLst>
                    <a:gd name="adj1" fmla="val 50000"/>
                  </a:avLst>
                </a:prstGeom>
                <a:ln w="158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87" name="グループ化 95"/>
            <p:cNvGrpSpPr/>
            <p:nvPr/>
          </p:nvGrpSpPr>
          <p:grpSpPr>
            <a:xfrm>
              <a:off x="8350314" y="1455729"/>
              <a:ext cx="343934" cy="448112"/>
              <a:chOff x="8030342" y="2987320"/>
              <a:chExt cx="343934" cy="448112"/>
            </a:xfrm>
          </p:grpSpPr>
          <p:sp>
            <p:nvSpPr>
              <p:cNvPr id="116" name="正方形/長方形 115"/>
              <p:cNvSpPr/>
              <p:nvPr/>
            </p:nvSpPr>
            <p:spPr>
              <a:xfrm>
                <a:off x="8143900" y="3071810"/>
                <a:ext cx="71438" cy="21431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117" name="グループ化 84"/>
              <p:cNvGrpSpPr/>
              <p:nvPr/>
            </p:nvGrpSpPr>
            <p:grpSpPr>
              <a:xfrm rot="2245077">
                <a:off x="8030342" y="2987320"/>
                <a:ext cx="343934" cy="448112"/>
                <a:chOff x="1857356" y="4286256"/>
                <a:chExt cx="428628" cy="642942"/>
              </a:xfrm>
            </p:grpSpPr>
            <p:cxnSp>
              <p:nvCxnSpPr>
                <p:cNvPr id="118" name="曲線コネクタ 117"/>
                <p:cNvCxnSpPr/>
                <p:nvPr/>
              </p:nvCxnSpPr>
              <p:spPr>
                <a:xfrm rot="16200000" flipH="1">
                  <a:off x="1750199" y="4464851"/>
                  <a:ext cx="571504" cy="357190"/>
                </a:xfrm>
                <a:prstGeom prst="curvedConnector3">
                  <a:avLst>
                    <a:gd name="adj1" fmla="val 50000"/>
                  </a:avLst>
                </a:prstGeom>
                <a:ln w="158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9" name="曲線コネクタ 118"/>
                <p:cNvCxnSpPr/>
                <p:nvPr/>
              </p:nvCxnSpPr>
              <p:spPr>
                <a:xfrm rot="16200000" flipH="1">
                  <a:off x="1821637" y="4393413"/>
                  <a:ext cx="571504" cy="357190"/>
                </a:xfrm>
                <a:prstGeom prst="curvedConnector3">
                  <a:avLst>
                    <a:gd name="adj1" fmla="val 50000"/>
                  </a:avLst>
                </a:prstGeom>
                <a:ln w="158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88" name="直線矢印コネクタ 87"/>
            <p:cNvCxnSpPr/>
            <p:nvPr/>
          </p:nvCxnSpPr>
          <p:spPr>
            <a:xfrm rot="16200000" flipH="1">
              <a:off x="7780495" y="3171926"/>
              <a:ext cx="642942" cy="496695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prstDash val="soli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直線矢印コネクタ 88"/>
            <p:cNvCxnSpPr/>
            <p:nvPr/>
          </p:nvCxnSpPr>
          <p:spPr>
            <a:xfrm rot="5400000" flipH="1" flipV="1">
              <a:off x="7559716" y="2032013"/>
              <a:ext cx="1152570" cy="571506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prstDash val="soli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94" name="Picture 3" descr="C:\Documents and Settings\shoji-f\Local Settings\Temporary Internet Files\Content.IE5\S123OX6J\MC900432599[2]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643174" y="1857364"/>
              <a:ext cx="557096" cy="557096"/>
            </a:xfrm>
            <a:prstGeom prst="rect">
              <a:avLst/>
            </a:prstGeom>
            <a:noFill/>
          </p:spPr>
        </p:pic>
        <p:grpSp>
          <p:nvGrpSpPr>
            <p:cNvPr id="95" name="グループ化 69"/>
            <p:cNvGrpSpPr/>
            <p:nvPr/>
          </p:nvGrpSpPr>
          <p:grpSpPr>
            <a:xfrm>
              <a:off x="4500562" y="2100253"/>
              <a:ext cx="428628" cy="257177"/>
              <a:chOff x="2428860" y="6143644"/>
              <a:chExt cx="714380" cy="428628"/>
            </a:xfrm>
            <a:gradFill>
              <a:gsLst>
                <a:gs pos="0">
                  <a:srgbClr val="FFEFD1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5400000" scaled="0"/>
            </a:gradFill>
          </p:grpSpPr>
          <p:sp>
            <p:nvSpPr>
              <p:cNvPr id="114" name="正方形/長方形 113"/>
              <p:cNvSpPr/>
              <p:nvPr/>
            </p:nvSpPr>
            <p:spPr>
              <a:xfrm>
                <a:off x="2428860" y="6143644"/>
                <a:ext cx="714380" cy="428628"/>
              </a:xfrm>
              <a:prstGeom prst="rect">
                <a:avLst/>
              </a:prstGeom>
              <a:grpFill/>
              <a:ln w="19050"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15" name="二等辺三角形 114"/>
              <p:cNvSpPr/>
              <p:nvPr/>
            </p:nvSpPr>
            <p:spPr>
              <a:xfrm rot="10800000">
                <a:off x="2428860" y="6143644"/>
                <a:ext cx="714380" cy="357190"/>
              </a:xfrm>
              <a:prstGeom prst="triangle">
                <a:avLst/>
              </a:prstGeom>
              <a:grpFill/>
              <a:ln w="19050"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pic>
          <p:nvPicPr>
            <p:cNvPr id="96" name="Picture 3" descr="C:\Documents and Settings\shoji-f\Local Settings\Temporary Internet Files\Content.IE5\S123OX6J\MC900432599[2]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177356" y="1857365"/>
              <a:ext cx="557096" cy="557096"/>
            </a:xfrm>
            <a:prstGeom prst="rect">
              <a:avLst/>
            </a:prstGeom>
            <a:noFill/>
          </p:spPr>
        </p:pic>
        <p:grpSp>
          <p:nvGrpSpPr>
            <p:cNvPr id="109" name="グループ化 74"/>
            <p:cNvGrpSpPr/>
            <p:nvPr/>
          </p:nvGrpSpPr>
          <p:grpSpPr>
            <a:xfrm>
              <a:off x="4286248" y="3500438"/>
              <a:ext cx="2316660" cy="767182"/>
              <a:chOff x="68034" y="3786190"/>
              <a:chExt cx="2316660" cy="767182"/>
            </a:xfrm>
          </p:grpSpPr>
          <p:sp>
            <p:nvSpPr>
              <p:cNvPr id="112" name="円柱 111"/>
              <p:cNvSpPr/>
              <p:nvPr/>
            </p:nvSpPr>
            <p:spPr>
              <a:xfrm>
                <a:off x="714348" y="3786190"/>
                <a:ext cx="357190" cy="428628"/>
              </a:xfrm>
              <a:prstGeom prst="can">
                <a:avLst/>
              </a:prstGeom>
              <a:gradFill>
                <a:gsLst>
                  <a:gs pos="0">
                    <a:srgbClr val="03D4A8"/>
                  </a:gs>
                  <a:gs pos="25000">
                    <a:srgbClr val="21D6E0"/>
                  </a:gs>
                  <a:gs pos="75000">
                    <a:srgbClr val="0087E6"/>
                  </a:gs>
                  <a:gs pos="100000">
                    <a:srgbClr val="005CBF"/>
                  </a:gs>
                </a:gsLst>
                <a:lin ang="5400000" scaled="0"/>
              </a:gra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13" name="テキスト ボックス 112"/>
              <p:cNvSpPr txBox="1"/>
              <p:nvPr/>
            </p:nvSpPr>
            <p:spPr>
              <a:xfrm>
                <a:off x="68034" y="4214818"/>
                <a:ext cx="231666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1600" dirty="0" smtClean="0">
                    <a:latin typeface="+mn-lt"/>
                  </a:rPr>
                  <a:t>Source code repository</a:t>
                </a:r>
                <a:endParaRPr kumimoji="1" lang="ja-JP" altLang="en-US" sz="1600" dirty="0">
                  <a:latin typeface="+mn-lt"/>
                </a:endParaRPr>
              </a:p>
            </p:txBody>
          </p:sp>
        </p:grpSp>
        <p:pic>
          <p:nvPicPr>
            <p:cNvPr id="110" name="Picture 23" descr="7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99977" y="1412987"/>
              <a:ext cx="428628" cy="4443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1" name="Picture 23" descr="7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99977" y="2714620"/>
              <a:ext cx="428628" cy="4443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4" name="テキスト ボックス 123"/>
            <p:cNvSpPr txBox="1"/>
            <p:nvPr/>
          </p:nvSpPr>
          <p:spPr>
            <a:xfrm>
              <a:off x="6072198" y="2357430"/>
              <a:ext cx="1714512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kumimoji="1" lang="en-US" altLang="ja-JP" sz="1600" dirty="0" smtClean="0">
                  <a:latin typeface="+mn-lt"/>
                </a:rPr>
                <a:t>Submission</a:t>
              </a:r>
              <a:endParaRPr kumimoji="1" lang="ja-JP" altLang="en-US" sz="1600" dirty="0">
                <a:latin typeface="+mn-lt"/>
              </a:endParaRPr>
            </a:p>
          </p:txBody>
        </p:sp>
        <p:sp>
          <p:nvSpPr>
            <p:cNvPr id="125" name="テキスト ボックス 124"/>
            <p:cNvSpPr txBox="1"/>
            <p:nvPr/>
          </p:nvSpPr>
          <p:spPr>
            <a:xfrm>
              <a:off x="7929586" y="2285992"/>
              <a:ext cx="920794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kumimoji="1" lang="en-US" altLang="ja-JP" sz="1600" dirty="0" smtClean="0">
                  <a:latin typeface="+mn-lt"/>
                </a:rPr>
                <a:t>Feedback</a:t>
              </a:r>
              <a:endParaRPr kumimoji="1" lang="ja-JP" altLang="en-US" sz="1600" dirty="0">
                <a:latin typeface="+mn-lt"/>
              </a:endParaRPr>
            </a:p>
          </p:txBody>
        </p:sp>
        <p:sp>
          <p:nvSpPr>
            <p:cNvPr id="126" name="テキスト ボックス 125"/>
            <p:cNvSpPr txBox="1"/>
            <p:nvPr/>
          </p:nvSpPr>
          <p:spPr>
            <a:xfrm>
              <a:off x="7993124" y="3325655"/>
              <a:ext cx="793718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ja-JP" sz="1600" dirty="0" smtClean="0">
                  <a:latin typeface="+mn-lt"/>
                </a:rPr>
                <a:t>Commit</a:t>
              </a:r>
              <a:endParaRPr kumimoji="1" lang="ja-JP" altLang="en-US" sz="1600" dirty="0">
                <a:latin typeface="+mn-lt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52412" y="130175"/>
            <a:ext cx="6677042" cy="490538"/>
          </a:xfrm>
        </p:spPr>
        <p:txBody>
          <a:bodyPr/>
          <a:lstStyle/>
          <a:p>
            <a:r>
              <a:rPr lang="en-US" altLang="ja-JP" dirty="0" smtClean="0"/>
              <a:t>Patch Review Process in OSS</a:t>
            </a:r>
            <a:endParaRPr kumimoji="1" lang="ja-JP" altLang="en-US" dirty="0"/>
          </a:p>
        </p:txBody>
      </p:sp>
      <p:sp>
        <p:nvSpPr>
          <p:cNvPr id="65" name="テキスト ボックス 64"/>
          <p:cNvSpPr txBox="1"/>
          <p:nvPr/>
        </p:nvSpPr>
        <p:spPr>
          <a:xfrm>
            <a:off x="428596" y="4786322"/>
            <a:ext cx="842968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dirty="0" smtClean="0"/>
              <a:t>Patch Review Time (PRT)</a:t>
            </a:r>
          </a:p>
          <a:p>
            <a:r>
              <a:rPr kumimoji="1" lang="en-US" altLang="ja-JP" sz="2000" dirty="0" smtClean="0"/>
              <a:t>The time from patch submitted to patch confirmed or feedback given</a:t>
            </a:r>
          </a:p>
          <a:p>
            <a:endParaRPr lang="en-US" altLang="ja-JP" sz="2000" dirty="0" smtClean="0"/>
          </a:p>
          <a:p>
            <a:r>
              <a:rPr lang="en-US" altLang="ja-JP" sz="2000" dirty="0" smtClean="0"/>
              <a:t>Patch Edit Time (PET)</a:t>
            </a:r>
          </a:p>
          <a:p>
            <a:r>
              <a:rPr kumimoji="1" lang="en-US" altLang="ja-JP" sz="2000" dirty="0" smtClean="0"/>
              <a:t>The time from feedback given to edited patch re-submitted</a:t>
            </a:r>
            <a:endParaRPr kumimoji="1" lang="ja-JP" altLang="en-US" sz="2000" dirty="0"/>
          </a:p>
        </p:txBody>
      </p:sp>
      <p:sp>
        <p:nvSpPr>
          <p:cNvPr id="49" name="フッター プレースホルダ 4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An Analysis of Committers toward Improving the Patch Review Process in OSS development</a:t>
            </a:r>
            <a:endParaRPr lang="en-US" altLang="ja-JP"/>
          </a:p>
        </p:txBody>
      </p:sp>
      <p:sp>
        <p:nvSpPr>
          <p:cNvPr id="50" name="スライド番号プレースホルダ 4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429EF-CC36-4027-8A23-5B262E590B44}" type="slidenum">
              <a:rPr lang="en-US" altLang="ja-JP" smtClean="0"/>
              <a:pPr/>
              <a:t>3</a:t>
            </a:fld>
            <a:endParaRPr lang="en-US" altLang="ja-JP" dirty="0"/>
          </a:p>
        </p:txBody>
      </p:sp>
      <p:sp>
        <p:nvSpPr>
          <p:cNvPr id="51" name="日付プレースホルダ 5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2010/11/4</a:t>
            </a:r>
            <a:endParaRPr lang="en-US" altLang="ja-JP" dirty="0"/>
          </a:p>
        </p:txBody>
      </p:sp>
      <p:grpSp>
        <p:nvGrpSpPr>
          <p:cNvPr id="195" name="グループ化 194"/>
          <p:cNvGrpSpPr/>
          <p:nvPr/>
        </p:nvGrpSpPr>
        <p:grpSpPr>
          <a:xfrm>
            <a:off x="-32" y="928670"/>
            <a:ext cx="9016288" cy="3338950"/>
            <a:chOff x="-32" y="928670"/>
            <a:chExt cx="9016288" cy="3338950"/>
          </a:xfrm>
        </p:grpSpPr>
        <p:cxnSp>
          <p:nvCxnSpPr>
            <p:cNvPr id="196" name="直線矢印コネクタ 195"/>
            <p:cNvCxnSpPr/>
            <p:nvPr/>
          </p:nvCxnSpPr>
          <p:spPr>
            <a:xfrm>
              <a:off x="1015200" y="3070222"/>
              <a:ext cx="8001056" cy="1588"/>
            </a:xfrm>
            <a:prstGeom prst="straightConnector1">
              <a:avLst/>
            </a:prstGeom>
            <a:ln w="41275">
              <a:solidFill>
                <a:schemeClr val="tx1"/>
              </a:solidFill>
              <a:headEnd type="none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直線矢印コネクタ 196"/>
            <p:cNvCxnSpPr/>
            <p:nvPr/>
          </p:nvCxnSpPr>
          <p:spPr>
            <a:xfrm>
              <a:off x="1015200" y="1643050"/>
              <a:ext cx="8001056" cy="1588"/>
            </a:xfrm>
            <a:prstGeom prst="straightConnector1">
              <a:avLst/>
            </a:prstGeom>
            <a:ln w="41275">
              <a:solidFill>
                <a:schemeClr val="tx1"/>
              </a:solidFill>
              <a:headEnd type="none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直線矢印コネクタ 197"/>
            <p:cNvCxnSpPr/>
            <p:nvPr/>
          </p:nvCxnSpPr>
          <p:spPr>
            <a:xfrm rot="16200000" flipH="1">
              <a:off x="2320268" y="1997979"/>
              <a:ext cx="1204886" cy="568138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prstDash val="soli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直線矢印コネクタ 198"/>
            <p:cNvCxnSpPr/>
            <p:nvPr/>
          </p:nvCxnSpPr>
          <p:spPr>
            <a:xfrm rot="16200000" flipH="1">
              <a:off x="4280033" y="3171926"/>
              <a:ext cx="642942" cy="496695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prstDash val="soli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0" name="テキスト ボックス 199"/>
            <p:cNvSpPr txBox="1"/>
            <p:nvPr/>
          </p:nvSpPr>
          <p:spPr>
            <a:xfrm>
              <a:off x="-32" y="1773784"/>
              <a:ext cx="1257075" cy="369332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 smtClean="0">
                  <a:latin typeface="+mn-lt"/>
                </a:rPr>
                <a:t>Developer</a:t>
              </a:r>
              <a:endParaRPr kumimoji="1" lang="ja-JP" altLang="en-US" dirty="0">
                <a:latin typeface="+mn-lt"/>
              </a:endParaRPr>
            </a:p>
          </p:txBody>
        </p:sp>
        <p:sp>
          <p:nvSpPr>
            <p:cNvPr id="201" name="テキスト ボックス 200"/>
            <p:cNvSpPr txBox="1"/>
            <p:nvPr/>
          </p:nvSpPr>
          <p:spPr>
            <a:xfrm>
              <a:off x="-32" y="3071810"/>
              <a:ext cx="1249060" cy="369332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ja-JP" dirty="0" smtClean="0">
                  <a:latin typeface="+mn-lt"/>
                </a:rPr>
                <a:t>C</a:t>
              </a:r>
              <a:r>
                <a:rPr kumimoji="1" lang="en-US" altLang="ja-JP" dirty="0" smtClean="0">
                  <a:latin typeface="+mn-lt"/>
                </a:rPr>
                <a:t>ommitter</a:t>
              </a:r>
              <a:endParaRPr kumimoji="1" lang="ja-JP" altLang="en-US" dirty="0">
                <a:latin typeface="+mn-lt"/>
              </a:endParaRPr>
            </a:p>
          </p:txBody>
        </p:sp>
        <p:sp>
          <p:nvSpPr>
            <p:cNvPr id="202" name="角丸四角形 201"/>
            <p:cNvSpPr/>
            <p:nvPr/>
          </p:nvSpPr>
          <p:spPr>
            <a:xfrm>
              <a:off x="3206778" y="2884489"/>
              <a:ext cx="1126742" cy="357190"/>
            </a:xfrm>
            <a:prstGeom prst="roundRect">
              <a:avLst/>
            </a:prstGeom>
            <a:solidFill>
              <a:schemeClr val="accent5"/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600" dirty="0" smtClean="0">
                  <a:solidFill>
                    <a:schemeClr val="tx1"/>
                  </a:solidFill>
                </a:rPr>
                <a:t>Review</a:t>
              </a:r>
              <a:endParaRPr kumimoji="1" lang="ja-JP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203" name="角丸四角形 202"/>
            <p:cNvSpPr/>
            <p:nvPr/>
          </p:nvSpPr>
          <p:spPr>
            <a:xfrm>
              <a:off x="4929190" y="1465292"/>
              <a:ext cx="1169983" cy="357190"/>
            </a:xfrm>
            <a:prstGeom prst="roundRect">
              <a:avLst/>
            </a:prstGeom>
            <a:solidFill>
              <a:schemeClr val="accent5"/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pPr algn="ctr"/>
              <a:r>
                <a:rPr lang="en-US" altLang="ja-JP" sz="1600" dirty="0" smtClean="0">
                  <a:solidFill>
                    <a:schemeClr val="tx1"/>
                  </a:solidFill>
                </a:rPr>
                <a:t>Edit</a:t>
              </a:r>
              <a:endParaRPr kumimoji="1" lang="ja-JP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204" name="角丸四角形 203"/>
            <p:cNvSpPr/>
            <p:nvPr/>
          </p:nvSpPr>
          <p:spPr>
            <a:xfrm>
              <a:off x="1285852" y="1455729"/>
              <a:ext cx="1285884" cy="357190"/>
            </a:xfrm>
            <a:prstGeom prst="roundRect">
              <a:avLst/>
            </a:prstGeom>
            <a:solidFill>
              <a:schemeClr val="accent5"/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altLang="ja-JP" sz="1600" dirty="0" smtClean="0">
                  <a:solidFill>
                    <a:schemeClr val="tx1"/>
                  </a:solidFill>
                </a:rPr>
                <a:t>Create</a:t>
              </a:r>
              <a:endParaRPr kumimoji="1" lang="ja-JP" altLang="en-US" sz="1600" dirty="0">
                <a:solidFill>
                  <a:schemeClr val="tx1"/>
                </a:solidFill>
              </a:endParaRPr>
            </a:p>
          </p:txBody>
        </p:sp>
        <p:cxnSp>
          <p:nvCxnSpPr>
            <p:cNvPr id="205" name="直線コネクタ 204"/>
            <p:cNvCxnSpPr/>
            <p:nvPr/>
          </p:nvCxnSpPr>
          <p:spPr>
            <a:xfrm rot="5400000">
              <a:off x="1204843" y="2480621"/>
              <a:ext cx="2808000" cy="0"/>
            </a:xfrm>
            <a:prstGeom prst="line">
              <a:avLst/>
            </a:prstGeom>
            <a:ln w="317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直線コネクタ 205"/>
            <p:cNvCxnSpPr/>
            <p:nvPr/>
          </p:nvCxnSpPr>
          <p:spPr>
            <a:xfrm rot="5400000">
              <a:off x="2949157" y="2480621"/>
              <a:ext cx="2808000" cy="0"/>
            </a:xfrm>
            <a:prstGeom prst="line">
              <a:avLst/>
            </a:prstGeom>
            <a:ln w="317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直線コネクタ 206"/>
            <p:cNvCxnSpPr/>
            <p:nvPr/>
          </p:nvCxnSpPr>
          <p:spPr>
            <a:xfrm rot="5400000">
              <a:off x="4732297" y="2480621"/>
              <a:ext cx="2808000" cy="0"/>
            </a:xfrm>
            <a:prstGeom prst="line">
              <a:avLst/>
            </a:prstGeom>
            <a:ln w="317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" name="直線コネクタ 207"/>
            <p:cNvCxnSpPr/>
            <p:nvPr/>
          </p:nvCxnSpPr>
          <p:spPr>
            <a:xfrm rot="5400000">
              <a:off x="6449619" y="2480621"/>
              <a:ext cx="2808000" cy="0"/>
            </a:xfrm>
            <a:prstGeom prst="line">
              <a:avLst/>
            </a:prstGeom>
            <a:ln w="317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直線矢印コネクタ 208"/>
            <p:cNvCxnSpPr/>
            <p:nvPr/>
          </p:nvCxnSpPr>
          <p:spPr>
            <a:xfrm>
              <a:off x="2638645" y="1241415"/>
              <a:ext cx="1643074" cy="0"/>
            </a:xfrm>
            <a:prstGeom prst="straightConnector1">
              <a:avLst/>
            </a:prstGeom>
            <a:ln w="31750">
              <a:solidFill>
                <a:srgbClr val="FF000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直線矢印コネクタ 209"/>
            <p:cNvCxnSpPr/>
            <p:nvPr/>
          </p:nvCxnSpPr>
          <p:spPr>
            <a:xfrm>
              <a:off x="4353157" y="1241415"/>
              <a:ext cx="1782579" cy="1588"/>
            </a:xfrm>
            <a:prstGeom prst="straightConnector1">
              <a:avLst/>
            </a:prstGeom>
            <a:ln w="31750">
              <a:solidFill>
                <a:srgbClr val="FF000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直線矢印コネクタ 210"/>
            <p:cNvCxnSpPr/>
            <p:nvPr/>
          </p:nvCxnSpPr>
          <p:spPr>
            <a:xfrm>
              <a:off x="6210545" y="1241415"/>
              <a:ext cx="1639703" cy="1588"/>
            </a:xfrm>
            <a:prstGeom prst="straightConnector1">
              <a:avLst/>
            </a:prstGeom>
            <a:ln w="31750">
              <a:solidFill>
                <a:srgbClr val="FF000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2" name="テキスト ボックス 211"/>
            <p:cNvSpPr txBox="1"/>
            <p:nvPr/>
          </p:nvSpPr>
          <p:spPr>
            <a:xfrm>
              <a:off x="2428860" y="2384423"/>
              <a:ext cx="1714512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kumimoji="1" lang="en-US" altLang="ja-JP" sz="1600" dirty="0" smtClean="0">
                  <a:latin typeface="+mn-lt"/>
                </a:rPr>
                <a:t>Submission</a:t>
              </a:r>
              <a:endParaRPr kumimoji="1" lang="ja-JP" altLang="en-US" sz="1600" dirty="0">
                <a:latin typeface="+mn-lt"/>
              </a:endParaRPr>
            </a:p>
          </p:txBody>
        </p:sp>
        <p:sp>
          <p:nvSpPr>
            <p:cNvPr id="213" name="テキスト ボックス 212"/>
            <p:cNvSpPr txBox="1"/>
            <p:nvPr/>
          </p:nvSpPr>
          <p:spPr>
            <a:xfrm>
              <a:off x="3143240" y="928670"/>
              <a:ext cx="60465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600" dirty="0" smtClean="0">
                  <a:latin typeface="+mn-lt"/>
                </a:rPr>
                <a:t>PRT</a:t>
              </a:r>
              <a:endParaRPr kumimoji="1" lang="ja-JP" altLang="en-US" sz="1600" dirty="0">
                <a:latin typeface="+mn-lt"/>
              </a:endParaRPr>
            </a:p>
          </p:txBody>
        </p:sp>
        <p:sp>
          <p:nvSpPr>
            <p:cNvPr id="214" name="テキスト ボックス 213"/>
            <p:cNvSpPr txBox="1"/>
            <p:nvPr/>
          </p:nvSpPr>
          <p:spPr>
            <a:xfrm>
              <a:off x="6681991" y="928670"/>
              <a:ext cx="60465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600" dirty="0" smtClean="0">
                  <a:latin typeface="+mn-lt"/>
                </a:rPr>
                <a:t>PRT</a:t>
              </a:r>
              <a:endParaRPr kumimoji="1" lang="ja-JP" altLang="en-US" sz="1600" dirty="0">
                <a:latin typeface="+mn-lt"/>
              </a:endParaRPr>
            </a:p>
          </p:txBody>
        </p:sp>
        <p:sp>
          <p:nvSpPr>
            <p:cNvPr id="215" name="テキスト ボックス 214"/>
            <p:cNvSpPr txBox="1"/>
            <p:nvPr/>
          </p:nvSpPr>
          <p:spPr>
            <a:xfrm>
              <a:off x="4967479" y="928670"/>
              <a:ext cx="60465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600" dirty="0" smtClean="0">
                  <a:latin typeface="+mn-lt"/>
                </a:rPr>
                <a:t>PET</a:t>
              </a:r>
              <a:endParaRPr kumimoji="1" lang="ja-JP" altLang="en-US" sz="1600" dirty="0">
                <a:latin typeface="+mn-lt"/>
              </a:endParaRPr>
            </a:p>
          </p:txBody>
        </p:sp>
        <p:cxnSp>
          <p:nvCxnSpPr>
            <p:cNvPr id="216" name="直線矢印コネクタ 215"/>
            <p:cNvCxnSpPr/>
            <p:nvPr/>
          </p:nvCxnSpPr>
          <p:spPr>
            <a:xfrm rot="5400000" flipH="1" flipV="1">
              <a:off x="4059254" y="2032013"/>
              <a:ext cx="1152570" cy="571506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prstDash val="soli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7" name="角丸四角形 216"/>
            <p:cNvSpPr/>
            <p:nvPr/>
          </p:nvSpPr>
          <p:spPr>
            <a:xfrm>
              <a:off x="6706613" y="2894052"/>
              <a:ext cx="1126742" cy="357190"/>
            </a:xfrm>
            <a:prstGeom prst="roundRect">
              <a:avLst/>
            </a:prstGeom>
            <a:solidFill>
              <a:schemeClr val="accent5"/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600" dirty="0" smtClean="0">
                  <a:solidFill>
                    <a:schemeClr val="tx1"/>
                  </a:solidFill>
                </a:rPr>
                <a:t>Review</a:t>
              </a:r>
              <a:endParaRPr kumimoji="1" lang="ja-JP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218" name="テキスト ボックス 217"/>
            <p:cNvSpPr txBox="1"/>
            <p:nvPr/>
          </p:nvSpPr>
          <p:spPr>
            <a:xfrm>
              <a:off x="4294148" y="2357430"/>
              <a:ext cx="920794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kumimoji="1" lang="en-US" altLang="ja-JP" sz="1600" dirty="0" smtClean="0">
                  <a:latin typeface="+mn-lt"/>
                </a:rPr>
                <a:t>Feedback</a:t>
              </a:r>
              <a:endParaRPr kumimoji="1" lang="ja-JP" altLang="en-US" sz="1600" dirty="0">
                <a:latin typeface="+mn-lt"/>
              </a:endParaRPr>
            </a:p>
          </p:txBody>
        </p:sp>
        <p:sp>
          <p:nvSpPr>
            <p:cNvPr id="219" name="テキスト ボックス 218"/>
            <p:cNvSpPr txBox="1"/>
            <p:nvPr/>
          </p:nvSpPr>
          <p:spPr>
            <a:xfrm>
              <a:off x="4421224" y="3271327"/>
              <a:ext cx="793718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ja-JP" sz="1600" dirty="0" smtClean="0">
                  <a:latin typeface="+mn-lt"/>
                </a:rPr>
                <a:t>Commit</a:t>
              </a:r>
              <a:endParaRPr kumimoji="1" lang="ja-JP" altLang="en-US" sz="1600" dirty="0">
                <a:latin typeface="+mn-lt"/>
              </a:endParaRPr>
            </a:p>
          </p:txBody>
        </p:sp>
        <p:cxnSp>
          <p:nvCxnSpPr>
            <p:cNvPr id="220" name="直線矢印コネクタ 219"/>
            <p:cNvCxnSpPr/>
            <p:nvPr/>
          </p:nvCxnSpPr>
          <p:spPr>
            <a:xfrm rot="16200000" flipH="1">
              <a:off x="5820730" y="1997977"/>
              <a:ext cx="1204886" cy="568138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prstDash val="soli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21" name="グループ化 94"/>
            <p:cNvGrpSpPr/>
            <p:nvPr/>
          </p:nvGrpSpPr>
          <p:grpSpPr>
            <a:xfrm>
              <a:off x="8358214" y="2880000"/>
              <a:ext cx="343934" cy="448112"/>
              <a:chOff x="8030342" y="2987320"/>
              <a:chExt cx="343934" cy="448112"/>
            </a:xfrm>
          </p:grpSpPr>
          <p:sp>
            <p:nvSpPr>
              <p:cNvPr id="242" name="正方形/長方形 241"/>
              <p:cNvSpPr/>
              <p:nvPr/>
            </p:nvSpPr>
            <p:spPr>
              <a:xfrm>
                <a:off x="8143900" y="3071810"/>
                <a:ext cx="71438" cy="21431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243" name="グループ化 84"/>
              <p:cNvGrpSpPr/>
              <p:nvPr/>
            </p:nvGrpSpPr>
            <p:grpSpPr>
              <a:xfrm rot="2245077">
                <a:off x="8030342" y="2987320"/>
                <a:ext cx="343934" cy="448112"/>
                <a:chOff x="1857356" y="4286256"/>
                <a:chExt cx="428628" cy="642942"/>
              </a:xfrm>
            </p:grpSpPr>
            <p:cxnSp>
              <p:nvCxnSpPr>
                <p:cNvPr id="244" name="曲線コネクタ 243"/>
                <p:cNvCxnSpPr/>
                <p:nvPr/>
              </p:nvCxnSpPr>
              <p:spPr>
                <a:xfrm rot="16200000" flipH="1">
                  <a:off x="1750199" y="4464851"/>
                  <a:ext cx="571504" cy="357190"/>
                </a:xfrm>
                <a:prstGeom prst="curvedConnector3">
                  <a:avLst>
                    <a:gd name="adj1" fmla="val 50000"/>
                  </a:avLst>
                </a:prstGeom>
                <a:ln w="158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5" name="曲線コネクタ 244"/>
                <p:cNvCxnSpPr/>
                <p:nvPr/>
              </p:nvCxnSpPr>
              <p:spPr>
                <a:xfrm rot="16200000" flipH="1">
                  <a:off x="1821637" y="4393413"/>
                  <a:ext cx="571504" cy="357190"/>
                </a:xfrm>
                <a:prstGeom prst="curvedConnector3">
                  <a:avLst>
                    <a:gd name="adj1" fmla="val 50000"/>
                  </a:avLst>
                </a:prstGeom>
                <a:ln w="158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22" name="グループ化 95"/>
            <p:cNvGrpSpPr/>
            <p:nvPr/>
          </p:nvGrpSpPr>
          <p:grpSpPr>
            <a:xfrm>
              <a:off x="8350314" y="1455729"/>
              <a:ext cx="343934" cy="448112"/>
              <a:chOff x="8030342" y="2987320"/>
              <a:chExt cx="343934" cy="448112"/>
            </a:xfrm>
          </p:grpSpPr>
          <p:sp>
            <p:nvSpPr>
              <p:cNvPr id="238" name="正方形/長方形 237"/>
              <p:cNvSpPr/>
              <p:nvPr/>
            </p:nvSpPr>
            <p:spPr>
              <a:xfrm>
                <a:off x="8143900" y="3071810"/>
                <a:ext cx="71438" cy="21431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239" name="グループ化 84"/>
              <p:cNvGrpSpPr/>
              <p:nvPr/>
            </p:nvGrpSpPr>
            <p:grpSpPr>
              <a:xfrm rot="2245077">
                <a:off x="8030342" y="2987320"/>
                <a:ext cx="343934" cy="448112"/>
                <a:chOff x="1857356" y="4286256"/>
                <a:chExt cx="428628" cy="642942"/>
              </a:xfrm>
            </p:grpSpPr>
            <p:cxnSp>
              <p:nvCxnSpPr>
                <p:cNvPr id="240" name="曲線コネクタ 239"/>
                <p:cNvCxnSpPr/>
                <p:nvPr/>
              </p:nvCxnSpPr>
              <p:spPr>
                <a:xfrm rot="16200000" flipH="1">
                  <a:off x="1750199" y="4464851"/>
                  <a:ext cx="571504" cy="357190"/>
                </a:xfrm>
                <a:prstGeom prst="curvedConnector3">
                  <a:avLst>
                    <a:gd name="adj1" fmla="val 50000"/>
                  </a:avLst>
                </a:prstGeom>
                <a:ln w="158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1" name="曲線コネクタ 240"/>
                <p:cNvCxnSpPr/>
                <p:nvPr/>
              </p:nvCxnSpPr>
              <p:spPr>
                <a:xfrm rot="16200000" flipH="1">
                  <a:off x="1821637" y="4393413"/>
                  <a:ext cx="571504" cy="357190"/>
                </a:xfrm>
                <a:prstGeom prst="curvedConnector3">
                  <a:avLst>
                    <a:gd name="adj1" fmla="val 50000"/>
                  </a:avLst>
                </a:prstGeom>
                <a:ln w="158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223" name="直線矢印コネクタ 222"/>
            <p:cNvCxnSpPr/>
            <p:nvPr/>
          </p:nvCxnSpPr>
          <p:spPr>
            <a:xfrm rot="16200000" flipH="1">
              <a:off x="7780495" y="3171926"/>
              <a:ext cx="642942" cy="496695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prstDash val="soli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4" name="直線矢印コネクタ 223"/>
            <p:cNvCxnSpPr/>
            <p:nvPr/>
          </p:nvCxnSpPr>
          <p:spPr>
            <a:xfrm rot="5400000" flipH="1" flipV="1">
              <a:off x="7559716" y="2032013"/>
              <a:ext cx="1152570" cy="571506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prstDash val="soli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25" name="Picture 3" descr="C:\Documents and Settings\shoji-f\Local Settings\Temporary Internet Files\Content.IE5\S123OX6J\MC900432599[2]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643174" y="1857364"/>
              <a:ext cx="557096" cy="557096"/>
            </a:xfrm>
            <a:prstGeom prst="rect">
              <a:avLst/>
            </a:prstGeom>
            <a:noFill/>
          </p:spPr>
        </p:pic>
        <p:grpSp>
          <p:nvGrpSpPr>
            <p:cNvPr id="226" name="グループ化 69"/>
            <p:cNvGrpSpPr/>
            <p:nvPr/>
          </p:nvGrpSpPr>
          <p:grpSpPr>
            <a:xfrm>
              <a:off x="4500562" y="2100253"/>
              <a:ext cx="428628" cy="257177"/>
              <a:chOff x="2428860" y="6143644"/>
              <a:chExt cx="714380" cy="428628"/>
            </a:xfrm>
            <a:gradFill>
              <a:gsLst>
                <a:gs pos="0">
                  <a:srgbClr val="FFEFD1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5400000" scaled="0"/>
            </a:gradFill>
          </p:grpSpPr>
          <p:sp>
            <p:nvSpPr>
              <p:cNvPr id="236" name="正方形/長方形 235"/>
              <p:cNvSpPr/>
              <p:nvPr/>
            </p:nvSpPr>
            <p:spPr>
              <a:xfrm>
                <a:off x="2428860" y="6143644"/>
                <a:ext cx="714380" cy="428628"/>
              </a:xfrm>
              <a:prstGeom prst="rect">
                <a:avLst/>
              </a:prstGeom>
              <a:grpFill/>
              <a:ln w="19050"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37" name="二等辺三角形 236"/>
              <p:cNvSpPr/>
              <p:nvPr/>
            </p:nvSpPr>
            <p:spPr>
              <a:xfrm rot="10800000">
                <a:off x="2428860" y="6143644"/>
                <a:ext cx="714380" cy="357190"/>
              </a:xfrm>
              <a:prstGeom prst="triangle">
                <a:avLst/>
              </a:prstGeom>
              <a:grpFill/>
              <a:ln w="19050"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pic>
          <p:nvPicPr>
            <p:cNvPr id="227" name="Picture 3" descr="C:\Documents and Settings\shoji-f\Local Settings\Temporary Internet Files\Content.IE5\S123OX6J\MC900432599[2]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177356" y="1857365"/>
              <a:ext cx="557096" cy="557096"/>
            </a:xfrm>
            <a:prstGeom prst="rect">
              <a:avLst/>
            </a:prstGeom>
            <a:noFill/>
          </p:spPr>
        </p:pic>
        <p:grpSp>
          <p:nvGrpSpPr>
            <p:cNvPr id="228" name="グループ化 74"/>
            <p:cNvGrpSpPr/>
            <p:nvPr/>
          </p:nvGrpSpPr>
          <p:grpSpPr>
            <a:xfrm>
              <a:off x="4286248" y="3500438"/>
              <a:ext cx="2316660" cy="767182"/>
              <a:chOff x="68034" y="3786190"/>
              <a:chExt cx="2316660" cy="767182"/>
            </a:xfrm>
          </p:grpSpPr>
          <p:sp>
            <p:nvSpPr>
              <p:cNvPr id="234" name="円柱 233"/>
              <p:cNvSpPr/>
              <p:nvPr/>
            </p:nvSpPr>
            <p:spPr>
              <a:xfrm>
                <a:off x="714348" y="3786190"/>
                <a:ext cx="357190" cy="428628"/>
              </a:xfrm>
              <a:prstGeom prst="can">
                <a:avLst/>
              </a:prstGeom>
              <a:gradFill>
                <a:gsLst>
                  <a:gs pos="0">
                    <a:srgbClr val="03D4A8"/>
                  </a:gs>
                  <a:gs pos="25000">
                    <a:srgbClr val="21D6E0"/>
                  </a:gs>
                  <a:gs pos="75000">
                    <a:srgbClr val="0087E6"/>
                  </a:gs>
                  <a:gs pos="100000">
                    <a:srgbClr val="005CBF"/>
                  </a:gs>
                </a:gsLst>
                <a:lin ang="5400000" scaled="0"/>
              </a:gra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35" name="テキスト ボックス 234"/>
              <p:cNvSpPr txBox="1"/>
              <p:nvPr/>
            </p:nvSpPr>
            <p:spPr>
              <a:xfrm>
                <a:off x="68034" y="4214818"/>
                <a:ext cx="231666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1600" dirty="0" smtClean="0">
                    <a:latin typeface="+mn-lt"/>
                  </a:rPr>
                  <a:t>Source code repository</a:t>
                </a:r>
                <a:endParaRPr kumimoji="1" lang="ja-JP" altLang="en-US" sz="1600" dirty="0">
                  <a:latin typeface="+mn-lt"/>
                </a:endParaRPr>
              </a:p>
            </p:txBody>
          </p:sp>
        </p:grpSp>
        <p:pic>
          <p:nvPicPr>
            <p:cNvPr id="229" name="Picture 23" descr="7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99977" y="1412987"/>
              <a:ext cx="428628" cy="4443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0" name="Picture 23" descr="7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99977" y="2714620"/>
              <a:ext cx="428628" cy="4443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1" name="テキスト ボックス 230"/>
            <p:cNvSpPr txBox="1"/>
            <p:nvPr/>
          </p:nvSpPr>
          <p:spPr>
            <a:xfrm>
              <a:off x="6072198" y="2357430"/>
              <a:ext cx="1714512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kumimoji="1" lang="en-US" altLang="ja-JP" sz="1600" dirty="0" smtClean="0">
                  <a:latin typeface="+mn-lt"/>
                </a:rPr>
                <a:t>Submission</a:t>
              </a:r>
              <a:endParaRPr kumimoji="1" lang="ja-JP" altLang="en-US" sz="1600" dirty="0">
                <a:latin typeface="+mn-lt"/>
              </a:endParaRPr>
            </a:p>
          </p:txBody>
        </p:sp>
        <p:sp>
          <p:nvSpPr>
            <p:cNvPr id="232" name="テキスト ボックス 231"/>
            <p:cNvSpPr txBox="1"/>
            <p:nvPr/>
          </p:nvSpPr>
          <p:spPr>
            <a:xfrm>
              <a:off x="7929586" y="2285992"/>
              <a:ext cx="920794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kumimoji="1" lang="en-US" altLang="ja-JP" sz="1600" dirty="0" smtClean="0">
                  <a:latin typeface="+mn-lt"/>
                </a:rPr>
                <a:t>Feedback</a:t>
              </a:r>
              <a:endParaRPr kumimoji="1" lang="ja-JP" altLang="en-US" sz="1600" dirty="0">
                <a:latin typeface="+mn-lt"/>
              </a:endParaRPr>
            </a:p>
          </p:txBody>
        </p:sp>
        <p:sp>
          <p:nvSpPr>
            <p:cNvPr id="233" name="テキスト ボックス 232"/>
            <p:cNvSpPr txBox="1"/>
            <p:nvPr/>
          </p:nvSpPr>
          <p:spPr>
            <a:xfrm>
              <a:off x="7993124" y="3325655"/>
              <a:ext cx="793718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ja-JP" sz="1600" dirty="0" smtClean="0">
                  <a:latin typeface="+mn-lt"/>
                </a:rPr>
                <a:t>Commit</a:t>
              </a:r>
              <a:endParaRPr kumimoji="1" lang="ja-JP" altLang="en-US" sz="1600" dirty="0">
                <a:latin typeface="+mn-lt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3" descr="7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86182" y="5143512"/>
            <a:ext cx="428628" cy="444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角丸四角形 5"/>
          <p:cNvSpPr/>
          <p:nvPr/>
        </p:nvSpPr>
        <p:spPr>
          <a:xfrm>
            <a:off x="3571868" y="4786322"/>
            <a:ext cx="1500198" cy="1500198"/>
          </a:xfrm>
          <a:prstGeom prst="roundRect">
            <a:avLst>
              <a:gd name="adj" fmla="val 32038"/>
            </a:avLst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7" name="Picture 23" descr="71"/>
          <p:cNvPicPr>
            <a:picLocks noChangeAspect="1" noChangeArrowheads="1"/>
          </p:cNvPicPr>
          <p:nvPr/>
        </p:nvPicPr>
        <p:blipFill>
          <a:blip r:embed="rId3" cstate="print">
            <a:lum bright="-11000"/>
          </a:blip>
          <a:stretch>
            <a:fillRect/>
          </a:stretch>
        </p:blipFill>
        <p:spPr bwMode="auto">
          <a:xfrm>
            <a:off x="2571736" y="4627322"/>
            <a:ext cx="428126" cy="444752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0" lon="10800000" rev="0"/>
            </a:camera>
            <a:lightRig rig="threePt" dir="t"/>
          </a:scene3d>
        </p:spPr>
      </p:pic>
      <p:pic>
        <p:nvPicPr>
          <p:cNvPr id="71" name="Picture 23" descr="71"/>
          <p:cNvPicPr>
            <a:picLocks noChangeAspect="1" noChangeArrowheads="1"/>
          </p:cNvPicPr>
          <p:nvPr/>
        </p:nvPicPr>
        <p:blipFill>
          <a:blip r:embed="rId3" cstate="print">
            <a:lum bright="-11000"/>
          </a:blip>
          <a:stretch>
            <a:fillRect/>
          </a:stretch>
        </p:blipFill>
        <p:spPr bwMode="auto">
          <a:xfrm>
            <a:off x="2357422" y="4984512"/>
            <a:ext cx="428126" cy="444752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0" lon="10800000" rev="0"/>
            </a:camera>
            <a:lightRig rig="threePt" dir="t"/>
          </a:scene3d>
        </p:spPr>
      </p:pic>
      <p:pic>
        <p:nvPicPr>
          <p:cNvPr id="73" name="Picture 23" descr="71"/>
          <p:cNvPicPr>
            <a:picLocks noChangeAspect="1" noChangeArrowheads="1"/>
          </p:cNvPicPr>
          <p:nvPr/>
        </p:nvPicPr>
        <p:blipFill>
          <a:blip r:embed="rId3" cstate="print">
            <a:lum bright="-11000"/>
          </a:blip>
          <a:stretch>
            <a:fillRect/>
          </a:stretch>
        </p:blipFill>
        <p:spPr bwMode="auto">
          <a:xfrm>
            <a:off x="2285984" y="5484578"/>
            <a:ext cx="428126" cy="444752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0" lon="10800000" rev="0"/>
            </a:camera>
            <a:lightRig rig="threePt" dir="t"/>
          </a:scene3d>
        </p:spPr>
      </p:pic>
      <p:cxnSp>
        <p:nvCxnSpPr>
          <p:cNvPr id="77" name="直線矢印コネクタ 76"/>
          <p:cNvCxnSpPr/>
          <p:nvPr/>
        </p:nvCxnSpPr>
        <p:spPr>
          <a:xfrm>
            <a:off x="2714612" y="5786454"/>
            <a:ext cx="785820" cy="1588"/>
          </a:xfrm>
          <a:prstGeom prst="straightConnector1">
            <a:avLst/>
          </a:prstGeom>
          <a:ln w="50800">
            <a:solidFill>
              <a:schemeClr val="accent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直線矢印コネクタ 77"/>
          <p:cNvCxnSpPr/>
          <p:nvPr/>
        </p:nvCxnSpPr>
        <p:spPr>
          <a:xfrm>
            <a:off x="2786050" y="5357826"/>
            <a:ext cx="714382" cy="142877"/>
          </a:xfrm>
          <a:prstGeom prst="straightConnector1">
            <a:avLst/>
          </a:prstGeom>
          <a:ln w="50800">
            <a:solidFill>
              <a:schemeClr val="accent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直線矢印コネクタ 79"/>
          <p:cNvCxnSpPr/>
          <p:nvPr/>
        </p:nvCxnSpPr>
        <p:spPr>
          <a:xfrm>
            <a:off x="3000362" y="4929198"/>
            <a:ext cx="571506" cy="142877"/>
          </a:xfrm>
          <a:prstGeom prst="straightConnector1">
            <a:avLst/>
          </a:prstGeom>
          <a:ln w="50800">
            <a:solidFill>
              <a:schemeClr val="accent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Picture 3" descr="C:\Documents and Settings\shoji-f\Local Settings\Temporary Internet Files\Content.IE5\S123OX6J\MC900432599[2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00364" y="4857760"/>
            <a:ext cx="357190" cy="357190"/>
          </a:xfrm>
          <a:prstGeom prst="rect">
            <a:avLst/>
          </a:prstGeom>
          <a:noFill/>
        </p:spPr>
      </p:pic>
      <p:pic>
        <p:nvPicPr>
          <p:cNvPr id="87" name="Picture 3" descr="C:\Documents and Settings\shoji-f\Local Settings\Temporary Internet Files\Content.IE5\S123OX6J\MC900432599[2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488" y="5214950"/>
            <a:ext cx="357190" cy="357190"/>
          </a:xfrm>
          <a:prstGeom prst="rect">
            <a:avLst/>
          </a:prstGeom>
          <a:noFill/>
        </p:spPr>
      </p:pic>
      <p:pic>
        <p:nvPicPr>
          <p:cNvPr id="88" name="Picture 3" descr="C:\Documents and Settings\shoji-f\Local Settings\Temporary Internet Files\Content.IE5\S123OX6J\MC900432599[2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488" y="5572140"/>
            <a:ext cx="357190" cy="357190"/>
          </a:xfrm>
          <a:prstGeom prst="rect">
            <a:avLst/>
          </a:prstGeom>
          <a:noFill/>
        </p:spPr>
      </p:pic>
      <p:cxnSp>
        <p:nvCxnSpPr>
          <p:cNvPr id="12" name="直線矢印コネクタ 11"/>
          <p:cNvCxnSpPr/>
          <p:nvPr/>
        </p:nvCxnSpPr>
        <p:spPr>
          <a:xfrm flipV="1">
            <a:off x="2500298" y="6143644"/>
            <a:ext cx="1071570" cy="71438"/>
          </a:xfrm>
          <a:prstGeom prst="straightConnector1">
            <a:avLst/>
          </a:prstGeom>
          <a:ln w="50800">
            <a:solidFill>
              <a:schemeClr val="accent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9" name="Picture 3" descr="C:\Documents and Settings\shoji-f\Local Settings\Temporary Internet Files\Content.IE5\S123OX6J\MC900432599[2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28926" y="6000768"/>
            <a:ext cx="357190" cy="357190"/>
          </a:xfrm>
          <a:prstGeom prst="rect">
            <a:avLst/>
          </a:prstGeom>
          <a:noFill/>
        </p:spPr>
      </p:pic>
      <p:pic>
        <p:nvPicPr>
          <p:cNvPr id="98" name="Picture 23" descr="7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7686" y="5143512"/>
            <a:ext cx="428628" cy="444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9" name="Picture 23" descr="7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9124" y="5715016"/>
            <a:ext cx="428628" cy="444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9" name="Picture 23" descr="71"/>
          <p:cNvPicPr>
            <a:picLocks noChangeAspect="1" noChangeArrowheads="1"/>
          </p:cNvPicPr>
          <p:nvPr/>
        </p:nvPicPr>
        <p:blipFill>
          <a:blip r:embed="rId3" cstate="print">
            <a:lum/>
          </a:blip>
          <a:stretch>
            <a:fillRect/>
          </a:stretch>
        </p:blipFill>
        <p:spPr bwMode="auto">
          <a:xfrm>
            <a:off x="3857620" y="5715016"/>
            <a:ext cx="428126" cy="444752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円柱 110"/>
          <p:cNvSpPr/>
          <p:nvPr/>
        </p:nvSpPr>
        <p:spPr>
          <a:xfrm>
            <a:off x="6000760" y="5214950"/>
            <a:ext cx="357190" cy="428628"/>
          </a:xfrm>
          <a:prstGeom prst="can">
            <a:avLst/>
          </a:prstGeom>
          <a:gradFill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</a:gra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16" name="Picture 23" descr="71"/>
          <p:cNvPicPr>
            <a:picLocks noChangeAspect="1" noChangeArrowheads="1"/>
          </p:cNvPicPr>
          <p:nvPr/>
        </p:nvPicPr>
        <p:blipFill>
          <a:blip r:embed="rId3" cstate="print">
            <a:lum bright="-11000"/>
          </a:blip>
          <a:stretch>
            <a:fillRect/>
          </a:stretch>
        </p:blipFill>
        <p:spPr bwMode="auto">
          <a:xfrm>
            <a:off x="2143610" y="4627322"/>
            <a:ext cx="428126" cy="444752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0" lon="10800000" rev="0"/>
            </a:camera>
            <a:lightRig rig="threePt" dir="t"/>
          </a:scene3d>
        </p:spPr>
      </p:pic>
      <p:pic>
        <p:nvPicPr>
          <p:cNvPr id="117" name="Picture 23" descr="71"/>
          <p:cNvPicPr>
            <a:picLocks noChangeAspect="1" noChangeArrowheads="1"/>
          </p:cNvPicPr>
          <p:nvPr/>
        </p:nvPicPr>
        <p:blipFill>
          <a:blip r:embed="rId3" cstate="print">
            <a:lum bright="-11000"/>
          </a:blip>
          <a:stretch>
            <a:fillRect/>
          </a:stretch>
        </p:blipFill>
        <p:spPr bwMode="auto">
          <a:xfrm>
            <a:off x="1929296" y="4984512"/>
            <a:ext cx="428126" cy="444752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0" lon="10800000" rev="0"/>
            </a:camera>
            <a:lightRig rig="threePt" dir="t"/>
          </a:scene3d>
        </p:spPr>
      </p:pic>
      <p:pic>
        <p:nvPicPr>
          <p:cNvPr id="118" name="Picture 23" descr="71"/>
          <p:cNvPicPr>
            <a:picLocks noChangeAspect="1" noChangeArrowheads="1"/>
          </p:cNvPicPr>
          <p:nvPr/>
        </p:nvPicPr>
        <p:blipFill>
          <a:blip r:embed="rId3" cstate="print">
            <a:lum bright="-11000"/>
          </a:blip>
          <a:stretch>
            <a:fillRect/>
          </a:stretch>
        </p:blipFill>
        <p:spPr bwMode="auto">
          <a:xfrm>
            <a:off x="1857858" y="5484578"/>
            <a:ext cx="428126" cy="444752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0" lon="10800000" rev="0"/>
            </a:camera>
            <a:lightRig rig="threePt" dir="t"/>
          </a:scene3d>
        </p:spPr>
      </p:pic>
      <p:pic>
        <p:nvPicPr>
          <p:cNvPr id="119" name="Picture 23" descr="71"/>
          <p:cNvPicPr>
            <a:picLocks noChangeAspect="1" noChangeArrowheads="1"/>
          </p:cNvPicPr>
          <p:nvPr/>
        </p:nvPicPr>
        <p:blipFill>
          <a:blip r:embed="rId3" cstate="print">
            <a:lum bright="-11000"/>
          </a:blip>
          <a:stretch>
            <a:fillRect/>
          </a:stretch>
        </p:blipFill>
        <p:spPr bwMode="auto">
          <a:xfrm>
            <a:off x="1643544" y="4786322"/>
            <a:ext cx="428126" cy="444752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0" lon="10800000" rev="0"/>
            </a:camera>
            <a:lightRig rig="threePt" dir="t"/>
          </a:scene3d>
        </p:spPr>
      </p:pic>
      <p:pic>
        <p:nvPicPr>
          <p:cNvPr id="120" name="Picture 23" descr="71"/>
          <p:cNvPicPr>
            <a:picLocks noChangeAspect="1" noChangeArrowheads="1"/>
          </p:cNvPicPr>
          <p:nvPr/>
        </p:nvPicPr>
        <p:blipFill>
          <a:blip r:embed="rId3" cstate="print">
            <a:lum bright="-11000"/>
          </a:blip>
          <a:stretch>
            <a:fillRect/>
          </a:stretch>
        </p:blipFill>
        <p:spPr bwMode="auto">
          <a:xfrm>
            <a:off x="1500166" y="5286388"/>
            <a:ext cx="428126" cy="444752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0" lon="10800000" rev="0"/>
            </a:camera>
            <a:lightRig rig="threePt" dir="t"/>
          </a:scene3d>
        </p:spPr>
      </p:pic>
      <p:pic>
        <p:nvPicPr>
          <p:cNvPr id="121" name="Picture 23" descr="71"/>
          <p:cNvPicPr>
            <a:picLocks noChangeAspect="1" noChangeArrowheads="1"/>
          </p:cNvPicPr>
          <p:nvPr/>
        </p:nvPicPr>
        <p:blipFill>
          <a:blip r:embed="rId3" cstate="print">
            <a:lum bright="-11000"/>
          </a:blip>
          <a:stretch>
            <a:fillRect/>
          </a:stretch>
        </p:blipFill>
        <p:spPr bwMode="auto">
          <a:xfrm>
            <a:off x="1500166" y="5786454"/>
            <a:ext cx="428126" cy="444752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0" lon="10800000" rev="0"/>
            </a:camera>
            <a:lightRig rig="threePt" dir="t"/>
          </a:scene3d>
        </p:spPr>
      </p:pic>
      <p:pic>
        <p:nvPicPr>
          <p:cNvPr id="122" name="Picture 23" descr="71"/>
          <p:cNvPicPr>
            <a:picLocks noChangeAspect="1" noChangeArrowheads="1"/>
          </p:cNvPicPr>
          <p:nvPr/>
        </p:nvPicPr>
        <p:blipFill>
          <a:blip r:embed="rId3" cstate="print">
            <a:lum bright="-11000"/>
          </a:blip>
          <a:stretch>
            <a:fillRect/>
          </a:stretch>
        </p:blipFill>
        <p:spPr bwMode="auto">
          <a:xfrm>
            <a:off x="1857858" y="5929330"/>
            <a:ext cx="428126" cy="444752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0" lon="10800000" rev="0"/>
            </a:camera>
            <a:lightRig rig="threePt" dir="t"/>
          </a:scene3d>
        </p:spPr>
      </p:pic>
      <p:pic>
        <p:nvPicPr>
          <p:cNvPr id="74" name="Picture 23" descr="71"/>
          <p:cNvPicPr>
            <a:picLocks noChangeAspect="1" noChangeArrowheads="1"/>
          </p:cNvPicPr>
          <p:nvPr/>
        </p:nvPicPr>
        <p:blipFill>
          <a:blip r:embed="rId3" cstate="print">
            <a:lum bright="-11000"/>
          </a:blip>
          <a:stretch>
            <a:fillRect/>
          </a:stretch>
        </p:blipFill>
        <p:spPr bwMode="auto">
          <a:xfrm>
            <a:off x="2357422" y="5929330"/>
            <a:ext cx="428126" cy="444752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0" lon="10800000" rev="0"/>
            </a:camera>
            <a:lightRig rig="threePt" dir="t"/>
          </a:scene3d>
        </p:spPr>
      </p:pic>
      <p:sp>
        <p:nvSpPr>
          <p:cNvPr id="126" name="右矢印 125"/>
          <p:cNvSpPr/>
          <p:nvPr/>
        </p:nvSpPr>
        <p:spPr>
          <a:xfrm>
            <a:off x="5143504" y="5286388"/>
            <a:ext cx="642942" cy="4286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3" name="フッター プレースホルダ 1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An Analysis of Committers toward Improving the Patch Review Process in OSS development</a:t>
            </a:r>
            <a:endParaRPr lang="en-US" altLang="ja-JP"/>
          </a:p>
        </p:txBody>
      </p:sp>
      <p:sp>
        <p:nvSpPr>
          <p:cNvPr id="72" name="スライド番号プレースホルダ 7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429EF-CC36-4027-8A23-5B262E590B44}" type="slidenum">
              <a:rPr lang="en-US" altLang="ja-JP" smtClean="0"/>
              <a:pPr/>
              <a:t>4</a:t>
            </a:fld>
            <a:endParaRPr lang="en-US" altLang="ja-JP" dirty="0"/>
          </a:p>
        </p:txBody>
      </p:sp>
      <p:sp>
        <p:nvSpPr>
          <p:cNvPr id="75" name="日付プレースホルダ 7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2010/11/4</a:t>
            </a:r>
            <a:endParaRPr lang="en-US" altLang="ja-JP" dirty="0"/>
          </a:p>
        </p:txBody>
      </p:sp>
      <p:sp>
        <p:nvSpPr>
          <p:cNvPr id="259" name="テキスト ボックス 258"/>
          <p:cNvSpPr txBox="1"/>
          <p:nvPr/>
        </p:nvSpPr>
        <p:spPr>
          <a:xfrm>
            <a:off x="265533" y="5202808"/>
            <a:ext cx="1234633" cy="338554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r>
              <a:rPr kumimoji="1" lang="en-US" altLang="ja-JP" sz="1600" dirty="0" smtClean="0">
                <a:latin typeface="Century" pitchFamily="18" charset="0"/>
              </a:rPr>
              <a:t>Developers</a:t>
            </a:r>
            <a:endParaRPr kumimoji="1" lang="ja-JP" altLang="en-US" sz="1600" dirty="0">
              <a:latin typeface="Century" pitchFamily="18" charset="0"/>
            </a:endParaRPr>
          </a:p>
        </p:txBody>
      </p:sp>
      <p:sp>
        <p:nvSpPr>
          <p:cNvPr id="260" name="テキスト ボックス 259"/>
          <p:cNvSpPr txBox="1"/>
          <p:nvPr/>
        </p:nvSpPr>
        <p:spPr>
          <a:xfrm>
            <a:off x="3687448" y="4786322"/>
            <a:ext cx="1313180" cy="338554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r>
              <a:rPr lang="en-US" altLang="ja-JP" sz="1600" dirty="0" smtClean="0">
                <a:latin typeface="Century" pitchFamily="18" charset="0"/>
              </a:rPr>
              <a:t>C</a:t>
            </a:r>
            <a:r>
              <a:rPr kumimoji="1" lang="en-US" altLang="ja-JP" sz="1600" dirty="0" smtClean="0">
                <a:latin typeface="Century" pitchFamily="18" charset="0"/>
              </a:rPr>
              <a:t>ommitters</a:t>
            </a:r>
            <a:endParaRPr kumimoji="1" lang="ja-JP" altLang="en-US" sz="1600" dirty="0">
              <a:latin typeface="Century" pitchFamily="18" charset="0"/>
            </a:endParaRPr>
          </a:p>
        </p:txBody>
      </p:sp>
      <p:sp>
        <p:nvSpPr>
          <p:cNvPr id="261" name="テキスト ボックス 260"/>
          <p:cNvSpPr txBox="1"/>
          <p:nvPr/>
        </p:nvSpPr>
        <p:spPr>
          <a:xfrm>
            <a:off x="5143504" y="5643578"/>
            <a:ext cx="23166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dirty="0" smtClean="0">
                <a:latin typeface="Century" pitchFamily="18" charset="0"/>
              </a:rPr>
              <a:t>Source code repository</a:t>
            </a:r>
            <a:endParaRPr kumimoji="1" lang="ja-JP" altLang="en-US" sz="1600" dirty="0">
              <a:latin typeface="Century" pitchFamily="18" charset="0"/>
            </a:endParaRPr>
          </a:p>
        </p:txBody>
      </p:sp>
      <p:grpSp>
        <p:nvGrpSpPr>
          <p:cNvPr id="91" name="グループ化 90"/>
          <p:cNvGrpSpPr/>
          <p:nvPr/>
        </p:nvGrpSpPr>
        <p:grpSpPr>
          <a:xfrm>
            <a:off x="-32" y="1076621"/>
            <a:ext cx="9016288" cy="3190999"/>
            <a:chOff x="-32" y="1076621"/>
            <a:chExt cx="9016288" cy="3190999"/>
          </a:xfrm>
        </p:grpSpPr>
        <p:cxnSp>
          <p:nvCxnSpPr>
            <p:cNvPr id="209" name="直線矢印コネクタ 208"/>
            <p:cNvCxnSpPr/>
            <p:nvPr/>
          </p:nvCxnSpPr>
          <p:spPr>
            <a:xfrm>
              <a:off x="1015200" y="3070222"/>
              <a:ext cx="8001056" cy="1588"/>
            </a:xfrm>
            <a:prstGeom prst="straightConnector1">
              <a:avLst/>
            </a:prstGeom>
            <a:ln w="41275">
              <a:solidFill>
                <a:schemeClr val="tx1"/>
              </a:solidFill>
              <a:headEnd type="none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直線矢印コネクタ 209"/>
            <p:cNvCxnSpPr/>
            <p:nvPr/>
          </p:nvCxnSpPr>
          <p:spPr>
            <a:xfrm>
              <a:off x="1015200" y="1643050"/>
              <a:ext cx="8001056" cy="1588"/>
            </a:xfrm>
            <a:prstGeom prst="straightConnector1">
              <a:avLst/>
            </a:prstGeom>
            <a:ln w="41275">
              <a:solidFill>
                <a:schemeClr val="tx1"/>
              </a:solidFill>
              <a:headEnd type="none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直線矢印コネクタ 210"/>
            <p:cNvCxnSpPr/>
            <p:nvPr/>
          </p:nvCxnSpPr>
          <p:spPr>
            <a:xfrm rot="16200000" flipH="1">
              <a:off x="2320268" y="1997979"/>
              <a:ext cx="1204886" cy="568138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prstDash val="soli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直線矢印コネクタ 211"/>
            <p:cNvCxnSpPr/>
            <p:nvPr/>
          </p:nvCxnSpPr>
          <p:spPr>
            <a:xfrm rot="16200000" flipH="1">
              <a:off x="5851669" y="3171926"/>
              <a:ext cx="642942" cy="496695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prstDash val="soli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3" name="テキスト ボックス 212"/>
            <p:cNvSpPr txBox="1"/>
            <p:nvPr/>
          </p:nvSpPr>
          <p:spPr>
            <a:xfrm>
              <a:off x="-32" y="1773784"/>
              <a:ext cx="1257075" cy="369332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 smtClean="0">
                  <a:latin typeface="+mn-lt"/>
                </a:rPr>
                <a:t>Developer</a:t>
              </a:r>
              <a:endParaRPr kumimoji="1" lang="ja-JP" altLang="en-US" dirty="0">
                <a:latin typeface="+mn-lt"/>
              </a:endParaRPr>
            </a:p>
          </p:txBody>
        </p:sp>
        <p:sp>
          <p:nvSpPr>
            <p:cNvPr id="214" name="テキスト ボックス 213"/>
            <p:cNvSpPr txBox="1"/>
            <p:nvPr/>
          </p:nvSpPr>
          <p:spPr>
            <a:xfrm>
              <a:off x="-32" y="3071810"/>
              <a:ext cx="1249060" cy="369332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ja-JP" dirty="0" smtClean="0">
                  <a:latin typeface="+mn-lt"/>
                </a:rPr>
                <a:t>C</a:t>
              </a:r>
              <a:r>
                <a:rPr kumimoji="1" lang="en-US" altLang="ja-JP" dirty="0" smtClean="0">
                  <a:latin typeface="+mn-lt"/>
                </a:rPr>
                <a:t>ommitter</a:t>
              </a:r>
              <a:endParaRPr kumimoji="1" lang="ja-JP" altLang="en-US" dirty="0">
                <a:latin typeface="+mn-lt"/>
              </a:endParaRPr>
            </a:p>
          </p:txBody>
        </p:sp>
        <p:sp>
          <p:nvSpPr>
            <p:cNvPr id="215" name="角丸四角形 214"/>
            <p:cNvSpPr/>
            <p:nvPr/>
          </p:nvSpPr>
          <p:spPr>
            <a:xfrm>
              <a:off x="3206778" y="2884489"/>
              <a:ext cx="2651106" cy="357190"/>
            </a:xfrm>
            <a:prstGeom prst="roundRect">
              <a:avLst/>
            </a:prstGeom>
            <a:solidFill>
              <a:schemeClr val="accent5"/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600" dirty="0" smtClean="0">
                  <a:solidFill>
                    <a:schemeClr val="tx1"/>
                  </a:solidFill>
                </a:rPr>
                <a:t>Review</a:t>
              </a:r>
              <a:endParaRPr kumimoji="1" lang="ja-JP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216" name="角丸四角形 215"/>
            <p:cNvSpPr/>
            <p:nvPr/>
          </p:nvSpPr>
          <p:spPr>
            <a:xfrm>
              <a:off x="6500826" y="1465292"/>
              <a:ext cx="1169983" cy="357190"/>
            </a:xfrm>
            <a:prstGeom prst="roundRect">
              <a:avLst/>
            </a:prstGeom>
            <a:solidFill>
              <a:schemeClr val="accent5"/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pPr algn="ctr"/>
              <a:r>
                <a:rPr lang="en-US" altLang="ja-JP" sz="1600" dirty="0" smtClean="0">
                  <a:solidFill>
                    <a:schemeClr val="tx1"/>
                  </a:solidFill>
                </a:rPr>
                <a:t>Edit</a:t>
              </a:r>
              <a:endParaRPr kumimoji="1" lang="ja-JP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217" name="角丸四角形 216"/>
            <p:cNvSpPr/>
            <p:nvPr/>
          </p:nvSpPr>
          <p:spPr>
            <a:xfrm>
              <a:off x="1285852" y="1455729"/>
              <a:ext cx="1285884" cy="357190"/>
            </a:xfrm>
            <a:prstGeom prst="roundRect">
              <a:avLst/>
            </a:prstGeom>
            <a:solidFill>
              <a:schemeClr val="accent5"/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altLang="ja-JP" sz="1600" dirty="0" smtClean="0">
                  <a:solidFill>
                    <a:schemeClr val="tx1"/>
                  </a:solidFill>
                </a:rPr>
                <a:t>Create</a:t>
              </a:r>
              <a:endParaRPr kumimoji="1" lang="ja-JP" altLang="en-US" sz="1600" dirty="0">
                <a:solidFill>
                  <a:schemeClr val="tx1"/>
                </a:solidFill>
              </a:endParaRPr>
            </a:p>
          </p:txBody>
        </p:sp>
        <p:cxnSp>
          <p:nvCxnSpPr>
            <p:cNvPr id="218" name="直線コネクタ 217"/>
            <p:cNvCxnSpPr/>
            <p:nvPr/>
          </p:nvCxnSpPr>
          <p:spPr>
            <a:xfrm rot="5400000">
              <a:off x="1204843" y="2480621"/>
              <a:ext cx="2808000" cy="0"/>
            </a:xfrm>
            <a:prstGeom prst="line">
              <a:avLst/>
            </a:prstGeom>
            <a:ln w="317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直線コネクタ 218"/>
            <p:cNvCxnSpPr/>
            <p:nvPr/>
          </p:nvCxnSpPr>
          <p:spPr>
            <a:xfrm rot="5400000">
              <a:off x="4500000" y="2480621"/>
              <a:ext cx="2808000" cy="0"/>
            </a:xfrm>
            <a:prstGeom prst="line">
              <a:avLst/>
            </a:prstGeom>
            <a:ln w="317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直線コネクタ 219"/>
            <p:cNvCxnSpPr/>
            <p:nvPr/>
          </p:nvCxnSpPr>
          <p:spPr>
            <a:xfrm rot="5400000">
              <a:off x="6303933" y="2480621"/>
              <a:ext cx="2808000" cy="0"/>
            </a:xfrm>
            <a:prstGeom prst="line">
              <a:avLst/>
            </a:prstGeom>
            <a:ln w="317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直線矢印コネクタ 221"/>
            <p:cNvCxnSpPr/>
            <p:nvPr/>
          </p:nvCxnSpPr>
          <p:spPr>
            <a:xfrm>
              <a:off x="2638645" y="1241415"/>
              <a:ext cx="3240000" cy="0"/>
            </a:xfrm>
            <a:prstGeom prst="straightConnector1">
              <a:avLst/>
            </a:prstGeom>
            <a:ln w="31750">
              <a:solidFill>
                <a:srgbClr val="FF000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3" name="直線矢印コネクタ 222"/>
            <p:cNvCxnSpPr/>
            <p:nvPr/>
          </p:nvCxnSpPr>
          <p:spPr>
            <a:xfrm>
              <a:off x="5924793" y="1241415"/>
              <a:ext cx="1782579" cy="1588"/>
            </a:xfrm>
            <a:prstGeom prst="straightConnector1">
              <a:avLst/>
            </a:prstGeom>
            <a:ln w="31750">
              <a:solidFill>
                <a:srgbClr val="FF000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5" name="テキスト ボックス 224"/>
            <p:cNvSpPr txBox="1"/>
            <p:nvPr/>
          </p:nvSpPr>
          <p:spPr>
            <a:xfrm>
              <a:off x="2428860" y="2384423"/>
              <a:ext cx="1714512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kumimoji="1" lang="en-US" altLang="ja-JP" sz="1600" dirty="0" smtClean="0">
                  <a:latin typeface="+mn-lt"/>
                </a:rPr>
                <a:t>Submission</a:t>
              </a:r>
              <a:endParaRPr kumimoji="1" lang="ja-JP" altLang="en-US" sz="1600" dirty="0">
                <a:latin typeface="+mn-lt"/>
              </a:endParaRPr>
            </a:p>
          </p:txBody>
        </p:sp>
        <p:cxnSp>
          <p:nvCxnSpPr>
            <p:cNvPr id="229" name="直線矢印コネクタ 228"/>
            <p:cNvCxnSpPr/>
            <p:nvPr/>
          </p:nvCxnSpPr>
          <p:spPr>
            <a:xfrm rot="5400000" flipH="1" flipV="1">
              <a:off x="5630890" y="2032013"/>
              <a:ext cx="1152570" cy="571506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prstDash val="soli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1" name="テキスト ボックス 230"/>
            <p:cNvSpPr txBox="1"/>
            <p:nvPr/>
          </p:nvSpPr>
          <p:spPr>
            <a:xfrm>
              <a:off x="5865784" y="2357430"/>
              <a:ext cx="920794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kumimoji="1" lang="en-US" altLang="ja-JP" sz="1600" dirty="0" smtClean="0">
                  <a:latin typeface="+mn-lt"/>
                </a:rPr>
                <a:t>Feedback</a:t>
              </a:r>
              <a:endParaRPr kumimoji="1" lang="ja-JP" altLang="en-US" sz="1600" dirty="0">
                <a:latin typeface="+mn-lt"/>
              </a:endParaRPr>
            </a:p>
          </p:txBody>
        </p:sp>
        <p:sp>
          <p:nvSpPr>
            <p:cNvPr id="232" name="テキスト ボックス 231"/>
            <p:cNvSpPr txBox="1"/>
            <p:nvPr/>
          </p:nvSpPr>
          <p:spPr>
            <a:xfrm>
              <a:off x="5992860" y="3271327"/>
              <a:ext cx="793718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ja-JP" sz="1600" dirty="0" smtClean="0">
                  <a:latin typeface="+mn-lt"/>
                </a:rPr>
                <a:t>Commit</a:t>
              </a:r>
              <a:endParaRPr kumimoji="1" lang="ja-JP" altLang="en-US" sz="1600" dirty="0">
                <a:latin typeface="+mn-lt"/>
              </a:endParaRPr>
            </a:p>
          </p:txBody>
        </p:sp>
        <p:cxnSp>
          <p:nvCxnSpPr>
            <p:cNvPr id="233" name="直線矢印コネクタ 232"/>
            <p:cNvCxnSpPr/>
            <p:nvPr/>
          </p:nvCxnSpPr>
          <p:spPr>
            <a:xfrm rot="16200000" flipH="1">
              <a:off x="7392366" y="1997977"/>
              <a:ext cx="1204886" cy="568138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prstDash val="soli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" name="グループ化 94"/>
            <p:cNvGrpSpPr/>
            <p:nvPr/>
          </p:nvGrpSpPr>
          <p:grpSpPr>
            <a:xfrm>
              <a:off x="8358214" y="2880000"/>
              <a:ext cx="343934" cy="448112"/>
              <a:chOff x="8030342" y="2987320"/>
              <a:chExt cx="343934" cy="448112"/>
            </a:xfrm>
          </p:grpSpPr>
          <p:sp>
            <p:nvSpPr>
              <p:cNvPr id="255" name="正方形/長方形 254"/>
              <p:cNvSpPr/>
              <p:nvPr/>
            </p:nvSpPr>
            <p:spPr>
              <a:xfrm>
                <a:off x="8143900" y="3071810"/>
                <a:ext cx="71438" cy="21431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8" name="グループ化 84"/>
              <p:cNvGrpSpPr/>
              <p:nvPr/>
            </p:nvGrpSpPr>
            <p:grpSpPr>
              <a:xfrm rot="2245077">
                <a:off x="8030342" y="2987320"/>
                <a:ext cx="343934" cy="448112"/>
                <a:chOff x="1857356" y="4286256"/>
                <a:chExt cx="428628" cy="642942"/>
              </a:xfrm>
            </p:grpSpPr>
            <p:cxnSp>
              <p:nvCxnSpPr>
                <p:cNvPr id="257" name="曲線コネクタ 256"/>
                <p:cNvCxnSpPr/>
                <p:nvPr/>
              </p:nvCxnSpPr>
              <p:spPr>
                <a:xfrm rot="16200000" flipH="1">
                  <a:off x="1750199" y="4464851"/>
                  <a:ext cx="571504" cy="357190"/>
                </a:xfrm>
                <a:prstGeom prst="curvedConnector3">
                  <a:avLst>
                    <a:gd name="adj1" fmla="val 50000"/>
                  </a:avLst>
                </a:prstGeom>
                <a:ln w="158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8" name="曲線コネクタ 257"/>
                <p:cNvCxnSpPr/>
                <p:nvPr/>
              </p:nvCxnSpPr>
              <p:spPr>
                <a:xfrm rot="16200000" flipH="1">
                  <a:off x="1821637" y="4393413"/>
                  <a:ext cx="571504" cy="357190"/>
                </a:xfrm>
                <a:prstGeom prst="curvedConnector3">
                  <a:avLst>
                    <a:gd name="adj1" fmla="val 50000"/>
                  </a:avLst>
                </a:prstGeom>
                <a:ln w="158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9" name="グループ化 95"/>
            <p:cNvGrpSpPr/>
            <p:nvPr/>
          </p:nvGrpSpPr>
          <p:grpSpPr>
            <a:xfrm>
              <a:off x="8350314" y="1455729"/>
              <a:ext cx="343934" cy="448112"/>
              <a:chOff x="8030342" y="2987320"/>
              <a:chExt cx="343934" cy="448112"/>
            </a:xfrm>
          </p:grpSpPr>
          <p:sp>
            <p:nvSpPr>
              <p:cNvPr id="251" name="正方形/長方形 250"/>
              <p:cNvSpPr/>
              <p:nvPr/>
            </p:nvSpPr>
            <p:spPr>
              <a:xfrm>
                <a:off x="8143900" y="3071810"/>
                <a:ext cx="71438" cy="21431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10" name="グループ化 84"/>
              <p:cNvGrpSpPr/>
              <p:nvPr/>
            </p:nvGrpSpPr>
            <p:grpSpPr>
              <a:xfrm rot="2245077">
                <a:off x="8030342" y="2987320"/>
                <a:ext cx="343934" cy="448112"/>
                <a:chOff x="1857356" y="4286256"/>
                <a:chExt cx="428628" cy="642942"/>
              </a:xfrm>
            </p:grpSpPr>
            <p:cxnSp>
              <p:nvCxnSpPr>
                <p:cNvPr id="253" name="曲線コネクタ 252"/>
                <p:cNvCxnSpPr/>
                <p:nvPr/>
              </p:nvCxnSpPr>
              <p:spPr>
                <a:xfrm rot="16200000" flipH="1">
                  <a:off x="1750199" y="4464851"/>
                  <a:ext cx="571504" cy="357190"/>
                </a:xfrm>
                <a:prstGeom prst="curvedConnector3">
                  <a:avLst>
                    <a:gd name="adj1" fmla="val 50000"/>
                  </a:avLst>
                </a:prstGeom>
                <a:ln w="158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4" name="曲線コネクタ 253"/>
                <p:cNvCxnSpPr/>
                <p:nvPr/>
              </p:nvCxnSpPr>
              <p:spPr>
                <a:xfrm rot="16200000" flipH="1">
                  <a:off x="1821637" y="4393413"/>
                  <a:ext cx="571504" cy="357190"/>
                </a:xfrm>
                <a:prstGeom prst="curvedConnector3">
                  <a:avLst>
                    <a:gd name="adj1" fmla="val 50000"/>
                  </a:avLst>
                </a:prstGeom>
                <a:ln w="158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pic>
          <p:nvPicPr>
            <p:cNvPr id="238" name="Picture 3" descr="C:\Documents and Settings\shoji-f\Local Settings\Temporary Internet Files\Content.IE5\S123OX6J\MC900432599[2]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643174" y="1857364"/>
              <a:ext cx="557096" cy="557096"/>
            </a:xfrm>
            <a:prstGeom prst="rect">
              <a:avLst/>
            </a:prstGeom>
            <a:noFill/>
          </p:spPr>
        </p:pic>
        <p:grpSp>
          <p:nvGrpSpPr>
            <p:cNvPr id="11" name="グループ化 69"/>
            <p:cNvGrpSpPr/>
            <p:nvPr/>
          </p:nvGrpSpPr>
          <p:grpSpPr>
            <a:xfrm>
              <a:off x="6072198" y="2100253"/>
              <a:ext cx="428628" cy="257177"/>
              <a:chOff x="2428860" y="6143644"/>
              <a:chExt cx="714380" cy="428628"/>
            </a:xfrm>
            <a:gradFill>
              <a:gsLst>
                <a:gs pos="0">
                  <a:srgbClr val="FFEFD1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5400000" scaled="0"/>
            </a:gradFill>
          </p:grpSpPr>
          <p:sp>
            <p:nvSpPr>
              <p:cNvPr id="249" name="正方形/長方形 248"/>
              <p:cNvSpPr/>
              <p:nvPr/>
            </p:nvSpPr>
            <p:spPr>
              <a:xfrm>
                <a:off x="2428860" y="6143644"/>
                <a:ext cx="714380" cy="428628"/>
              </a:xfrm>
              <a:prstGeom prst="rect">
                <a:avLst/>
              </a:prstGeom>
              <a:grpFill/>
              <a:ln w="19050"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50" name="二等辺三角形 249"/>
              <p:cNvSpPr/>
              <p:nvPr/>
            </p:nvSpPr>
            <p:spPr>
              <a:xfrm rot="10800000">
                <a:off x="2428860" y="6143644"/>
                <a:ext cx="714380" cy="357190"/>
              </a:xfrm>
              <a:prstGeom prst="triangle">
                <a:avLst/>
              </a:prstGeom>
              <a:grpFill/>
              <a:ln w="19050"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pic>
          <p:nvPicPr>
            <p:cNvPr id="240" name="Picture 3" descr="C:\Documents and Settings\shoji-f\Local Settings\Temporary Internet Files\Content.IE5\S123OX6J\MC900432599[2]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748992" y="1857365"/>
              <a:ext cx="557096" cy="557096"/>
            </a:xfrm>
            <a:prstGeom prst="rect">
              <a:avLst/>
            </a:prstGeom>
            <a:noFill/>
          </p:spPr>
        </p:pic>
        <p:grpSp>
          <p:nvGrpSpPr>
            <p:cNvPr id="13" name="グループ化 74"/>
            <p:cNvGrpSpPr/>
            <p:nvPr/>
          </p:nvGrpSpPr>
          <p:grpSpPr>
            <a:xfrm>
              <a:off x="5857884" y="3500438"/>
              <a:ext cx="2316660" cy="767182"/>
              <a:chOff x="68034" y="3786190"/>
              <a:chExt cx="2316660" cy="767182"/>
            </a:xfrm>
          </p:grpSpPr>
          <p:sp>
            <p:nvSpPr>
              <p:cNvPr id="247" name="円柱 246"/>
              <p:cNvSpPr/>
              <p:nvPr/>
            </p:nvSpPr>
            <p:spPr>
              <a:xfrm>
                <a:off x="714348" y="3786190"/>
                <a:ext cx="357190" cy="428628"/>
              </a:xfrm>
              <a:prstGeom prst="can">
                <a:avLst/>
              </a:prstGeom>
              <a:gradFill>
                <a:gsLst>
                  <a:gs pos="0">
                    <a:srgbClr val="03D4A8"/>
                  </a:gs>
                  <a:gs pos="25000">
                    <a:srgbClr val="21D6E0"/>
                  </a:gs>
                  <a:gs pos="75000">
                    <a:srgbClr val="0087E6"/>
                  </a:gs>
                  <a:gs pos="100000">
                    <a:srgbClr val="005CBF"/>
                  </a:gs>
                </a:gsLst>
                <a:lin ang="5400000" scaled="0"/>
              </a:gra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48" name="テキスト ボックス 247"/>
              <p:cNvSpPr txBox="1"/>
              <p:nvPr/>
            </p:nvSpPr>
            <p:spPr>
              <a:xfrm>
                <a:off x="68034" y="4214818"/>
                <a:ext cx="231666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1600" dirty="0" smtClean="0">
                    <a:latin typeface="+mn-lt"/>
                  </a:rPr>
                  <a:t>Source code repository</a:t>
                </a:r>
                <a:endParaRPr kumimoji="1" lang="ja-JP" altLang="en-US" sz="1600" dirty="0">
                  <a:latin typeface="+mn-lt"/>
                </a:endParaRPr>
              </a:p>
            </p:txBody>
          </p:sp>
        </p:grpSp>
        <p:pic>
          <p:nvPicPr>
            <p:cNvPr id="242" name="Picture 23" descr="7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99977" y="1412987"/>
              <a:ext cx="428628" cy="4443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3" name="Picture 23" descr="7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99977" y="2714620"/>
              <a:ext cx="428628" cy="4443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44" name="テキスト ボックス 243"/>
            <p:cNvSpPr txBox="1"/>
            <p:nvPr/>
          </p:nvSpPr>
          <p:spPr>
            <a:xfrm>
              <a:off x="7643834" y="2357430"/>
              <a:ext cx="1357322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kumimoji="1" lang="en-US" altLang="ja-JP" sz="1600" dirty="0" smtClean="0">
                  <a:latin typeface="+mn-lt"/>
                </a:rPr>
                <a:t>Submission</a:t>
              </a:r>
              <a:endParaRPr kumimoji="1" lang="ja-JP" altLang="en-US" sz="1600" dirty="0">
                <a:latin typeface="+mn-lt"/>
              </a:endParaRPr>
            </a:p>
          </p:txBody>
        </p:sp>
        <p:sp>
          <p:nvSpPr>
            <p:cNvPr id="90" name="テキスト ボックス 89"/>
            <p:cNvSpPr txBox="1"/>
            <p:nvPr/>
          </p:nvSpPr>
          <p:spPr>
            <a:xfrm>
              <a:off x="3000364" y="3386080"/>
              <a:ext cx="291778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2000" b="1" dirty="0" smtClean="0">
                  <a:solidFill>
                    <a:srgbClr val="FF0000"/>
                  </a:solidFill>
                  <a:latin typeface="+mn-lt"/>
                </a:rPr>
                <a:t>Prolonged</a:t>
              </a:r>
              <a:r>
                <a:rPr kumimoji="1" lang="en-US" altLang="ja-JP" sz="2000" b="1" dirty="0" smtClean="0">
                  <a:solidFill>
                    <a:srgbClr val="FF0000"/>
                  </a:solidFill>
                  <a:latin typeface="+mn-lt"/>
                </a:rPr>
                <a:t> review time</a:t>
              </a:r>
              <a:endParaRPr kumimoji="1" lang="ja-JP" altLang="en-US" sz="2000" b="1" dirty="0">
                <a:solidFill>
                  <a:srgbClr val="FF0000"/>
                </a:solidFill>
                <a:latin typeface="+mn-lt"/>
              </a:endParaRPr>
            </a:p>
          </p:txBody>
        </p:sp>
      </p:grpSp>
      <p:sp>
        <p:nvSpPr>
          <p:cNvPr id="95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Problem in Patch Review Process</a:t>
            </a:r>
            <a:endParaRPr kumimoji="1" lang="ja-JP" altLang="en-US" dirty="0"/>
          </a:p>
        </p:txBody>
      </p:sp>
      <p:sp>
        <p:nvSpPr>
          <p:cNvPr id="79" name="テキスト ボックス 78"/>
          <p:cNvSpPr txBox="1"/>
          <p:nvPr/>
        </p:nvSpPr>
        <p:spPr>
          <a:xfrm>
            <a:off x="3895909" y="928670"/>
            <a:ext cx="6046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 smtClean="0">
                <a:latin typeface="+mn-lt"/>
              </a:rPr>
              <a:t>PRT</a:t>
            </a:r>
            <a:endParaRPr kumimoji="1" lang="ja-JP" altLang="en-US" sz="1600" dirty="0">
              <a:latin typeface="+mn-lt"/>
            </a:endParaRPr>
          </a:p>
        </p:txBody>
      </p:sp>
      <p:sp>
        <p:nvSpPr>
          <p:cNvPr id="82" name="テキスト ボックス 81"/>
          <p:cNvSpPr txBox="1"/>
          <p:nvPr/>
        </p:nvSpPr>
        <p:spPr>
          <a:xfrm>
            <a:off x="6467677" y="928670"/>
            <a:ext cx="6046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dirty="0" smtClean="0">
                <a:latin typeface="+mn-lt"/>
              </a:rPr>
              <a:t>PET</a:t>
            </a:r>
            <a:endParaRPr kumimoji="1" lang="ja-JP" altLang="en-US" sz="160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88758E-6 L 0.15746 -0.02105 " pathEditMode="relative" ptsTypes="AA">
                                      <p:cBhvr>
                                        <p:cTn id="6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フッター プレースホルダ 1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An Analysis of Committers toward Improving the Patch Review Process in OSS development</a:t>
            </a:r>
            <a:endParaRPr lang="en-US" altLang="ja-JP"/>
          </a:p>
        </p:txBody>
      </p:sp>
      <p:sp>
        <p:nvSpPr>
          <p:cNvPr id="79" name="スライド番号プレースホルダ 7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429EF-CC36-4027-8A23-5B262E590B44}" type="slidenum">
              <a:rPr lang="en-US" altLang="ja-JP" smtClean="0"/>
              <a:pPr/>
              <a:t>5</a:t>
            </a:fld>
            <a:endParaRPr lang="en-US" altLang="ja-JP" dirty="0"/>
          </a:p>
        </p:txBody>
      </p:sp>
      <p:sp>
        <p:nvSpPr>
          <p:cNvPr id="81" name="日付プレースホルダ 8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2010/11/4</a:t>
            </a:r>
            <a:endParaRPr lang="en-US" altLang="ja-JP" dirty="0"/>
          </a:p>
        </p:txBody>
      </p:sp>
      <p:pic>
        <p:nvPicPr>
          <p:cNvPr id="146" name="Picture 23" descr="7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86182" y="5143512"/>
            <a:ext cx="428628" cy="444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7" name="角丸四角形 146"/>
          <p:cNvSpPr/>
          <p:nvPr/>
        </p:nvSpPr>
        <p:spPr>
          <a:xfrm>
            <a:off x="3571868" y="4786322"/>
            <a:ext cx="1500198" cy="1500198"/>
          </a:xfrm>
          <a:prstGeom prst="roundRect">
            <a:avLst>
              <a:gd name="adj" fmla="val 32038"/>
            </a:avLst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48" name="Picture 23" descr="71"/>
          <p:cNvPicPr>
            <a:picLocks noChangeAspect="1" noChangeArrowheads="1"/>
          </p:cNvPicPr>
          <p:nvPr/>
        </p:nvPicPr>
        <p:blipFill>
          <a:blip r:embed="rId3" cstate="print">
            <a:lum bright="-11000"/>
          </a:blip>
          <a:stretch>
            <a:fillRect/>
          </a:stretch>
        </p:blipFill>
        <p:spPr bwMode="auto">
          <a:xfrm>
            <a:off x="2571736" y="4627322"/>
            <a:ext cx="428126" cy="444752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0" lon="10800000" rev="0"/>
            </a:camera>
            <a:lightRig rig="threePt" dir="t"/>
          </a:scene3d>
        </p:spPr>
      </p:pic>
      <p:pic>
        <p:nvPicPr>
          <p:cNvPr id="149" name="Picture 23" descr="71"/>
          <p:cNvPicPr>
            <a:picLocks noChangeAspect="1" noChangeArrowheads="1"/>
          </p:cNvPicPr>
          <p:nvPr/>
        </p:nvPicPr>
        <p:blipFill>
          <a:blip r:embed="rId3" cstate="print">
            <a:lum bright="-11000"/>
          </a:blip>
          <a:stretch>
            <a:fillRect/>
          </a:stretch>
        </p:blipFill>
        <p:spPr bwMode="auto">
          <a:xfrm>
            <a:off x="2357422" y="4984512"/>
            <a:ext cx="428126" cy="444752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0" lon="10800000" rev="0"/>
            </a:camera>
            <a:lightRig rig="threePt" dir="t"/>
          </a:scene3d>
        </p:spPr>
      </p:pic>
      <p:pic>
        <p:nvPicPr>
          <p:cNvPr id="150" name="Picture 23" descr="71"/>
          <p:cNvPicPr>
            <a:picLocks noChangeAspect="1" noChangeArrowheads="1"/>
          </p:cNvPicPr>
          <p:nvPr/>
        </p:nvPicPr>
        <p:blipFill>
          <a:blip r:embed="rId3" cstate="print">
            <a:lum bright="-11000"/>
          </a:blip>
          <a:stretch>
            <a:fillRect/>
          </a:stretch>
        </p:blipFill>
        <p:spPr bwMode="auto">
          <a:xfrm>
            <a:off x="2285984" y="5484578"/>
            <a:ext cx="428126" cy="444752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0" lon="10800000" rev="0"/>
            </a:camera>
            <a:lightRig rig="threePt" dir="t"/>
          </a:scene3d>
        </p:spPr>
      </p:pic>
      <p:cxnSp>
        <p:nvCxnSpPr>
          <p:cNvPr id="151" name="直線矢印コネクタ 150"/>
          <p:cNvCxnSpPr/>
          <p:nvPr/>
        </p:nvCxnSpPr>
        <p:spPr>
          <a:xfrm>
            <a:off x="2714612" y="5786454"/>
            <a:ext cx="785820" cy="1588"/>
          </a:xfrm>
          <a:prstGeom prst="straightConnector1">
            <a:avLst/>
          </a:prstGeom>
          <a:ln w="50800">
            <a:solidFill>
              <a:schemeClr val="accent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直線矢印コネクタ 151"/>
          <p:cNvCxnSpPr/>
          <p:nvPr/>
        </p:nvCxnSpPr>
        <p:spPr>
          <a:xfrm>
            <a:off x="2786050" y="5357826"/>
            <a:ext cx="714382" cy="142877"/>
          </a:xfrm>
          <a:prstGeom prst="straightConnector1">
            <a:avLst/>
          </a:prstGeom>
          <a:ln w="50800">
            <a:solidFill>
              <a:schemeClr val="accent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直線矢印コネクタ 152"/>
          <p:cNvCxnSpPr/>
          <p:nvPr/>
        </p:nvCxnSpPr>
        <p:spPr>
          <a:xfrm>
            <a:off x="3000362" y="4929198"/>
            <a:ext cx="571506" cy="142877"/>
          </a:xfrm>
          <a:prstGeom prst="straightConnector1">
            <a:avLst/>
          </a:prstGeom>
          <a:ln w="50800">
            <a:solidFill>
              <a:schemeClr val="accent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4" name="Picture 3" descr="C:\Documents and Settings\shoji-f\Local Settings\Temporary Internet Files\Content.IE5\S123OX6J\MC900432599[2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00364" y="4857760"/>
            <a:ext cx="357190" cy="357190"/>
          </a:xfrm>
          <a:prstGeom prst="rect">
            <a:avLst/>
          </a:prstGeom>
          <a:noFill/>
        </p:spPr>
      </p:pic>
      <p:pic>
        <p:nvPicPr>
          <p:cNvPr id="155" name="Picture 3" descr="C:\Documents and Settings\shoji-f\Local Settings\Temporary Internet Files\Content.IE5\S123OX6J\MC900432599[2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488" y="5214950"/>
            <a:ext cx="357190" cy="357190"/>
          </a:xfrm>
          <a:prstGeom prst="rect">
            <a:avLst/>
          </a:prstGeom>
          <a:noFill/>
        </p:spPr>
      </p:pic>
      <p:pic>
        <p:nvPicPr>
          <p:cNvPr id="156" name="Picture 3" descr="C:\Documents and Settings\shoji-f\Local Settings\Temporary Internet Files\Content.IE5\S123OX6J\MC900432599[2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488" y="5572140"/>
            <a:ext cx="357190" cy="357190"/>
          </a:xfrm>
          <a:prstGeom prst="rect">
            <a:avLst/>
          </a:prstGeom>
          <a:noFill/>
        </p:spPr>
      </p:pic>
      <p:cxnSp>
        <p:nvCxnSpPr>
          <p:cNvPr id="157" name="直線矢印コネクタ 156"/>
          <p:cNvCxnSpPr/>
          <p:nvPr/>
        </p:nvCxnSpPr>
        <p:spPr>
          <a:xfrm flipV="1">
            <a:off x="2500298" y="6143644"/>
            <a:ext cx="1071570" cy="71438"/>
          </a:xfrm>
          <a:prstGeom prst="straightConnector1">
            <a:avLst/>
          </a:prstGeom>
          <a:ln w="50800">
            <a:solidFill>
              <a:schemeClr val="accent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8" name="Picture 3" descr="C:\Documents and Settings\shoji-f\Local Settings\Temporary Internet Files\Content.IE5\S123OX6J\MC900432599[2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28926" y="6000768"/>
            <a:ext cx="357190" cy="357190"/>
          </a:xfrm>
          <a:prstGeom prst="rect">
            <a:avLst/>
          </a:prstGeom>
          <a:noFill/>
        </p:spPr>
      </p:pic>
      <p:pic>
        <p:nvPicPr>
          <p:cNvPr id="159" name="Picture 23" descr="7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7686" y="5143512"/>
            <a:ext cx="428628" cy="444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0" name="Picture 23" descr="7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9124" y="5715016"/>
            <a:ext cx="428628" cy="444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1" name="Picture 23" descr="71"/>
          <p:cNvPicPr>
            <a:picLocks noChangeAspect="1" noChangeArrowheads="1"/>
          </p:cNvPicPr>
          <p:nvPr/>
        </p:nvPicPr>
        <p:blipFill>
          <a:blip r:embed="rId3" cstate="print">
            <a:lum/>
          </a:blip>
          <a:stretch>
            <a:fillRect/>
          </a:stretch>
        </p:blipFill>
        <p:spPr bwMode="auto">
          <a:xfrm>
            <a:off x="3857620" y="5715016"/>
            <a:ext cx="428126" cy="444752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円柱 161"/>
          <p:cNvSpPr/>
          <p:nvPr/>
        </p:nvSpPr>
        <p:spPr>
          <a:xfrm>
            <a:off x="6000760" y="5214950"/>
            <a:ext cx="357190" cy="428628"/>
          </a:xfrm>
          <a:prstGeom prst="can">
            <a:avLst/>
          </a:prstGeom>
          <a:gradFill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</a:gra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63" name="Picture 23" descr="71"/>
          <p:cNvPicPr>
            <a:picLocks noChangeAspect="1" noChangeArrowheads="1"/>
          </p:cNvPicPr>
          <p:nvPr/>
        </p:nvPicPr>
        <p:blipFill>
          <a:blip r:embed="rId3" cstate="print">
            <a:lum bright="-11000"/>
          </a:blip>
          <a:stretch>
            <a:fillRect/>
          </a:stretch>
        </p:blipFill>
        <p:spPr bwMode="auto">
          <a:xfrm>
            <a:off x="2143610" y="4627322"/>
            <a:ext cx="428126" cy="444752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0" lon="10800000" rev="0"/>
            </a:camera>
            <a:lightRig rig="threePt" dir="t"/>
          </a:scene3d>
        </p:spPr>
      </p:pic>
      <p:pic>
        <p:nvPicPr>
          <p:cNvPr id="164" name="Picture 23" descr="71"/>
          <p:cNvPicPr>
            <a:picLocks noChangeAspect="1" noChangeArrowheads="1"/>
          </p:cNvPicPr>
          <p:nvPr/>
        </p:nvPicPr>
        <p:blipFill>
          <a:blip r:embed="rId3" cstate="print">
            <a:lum bright="-11000"/>
          </a:blip>
          <a:stretch>
            <a:fillRect/>
          </a:stretch>
        </p:blipFill>
        <p:spPr bwMode="auto">
          <a:xfrm>
            <a:off x="1929296" y="4984512"/>
            <a:ext cx="428126" cy="444752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0" lon="10800000" rev="0"/>
            </a:camera>
            <a:lightRig rig="threePt" dir="t"/>
          </a:scene3d>
        </p:spPr>
      </p:pic>
      <p:pic>
        <p:nvPicPr>
          <p:cNvPr id="167" name="Picture 23" descr="71"/>
          <p:cNvPicPr>
            <a:picLocks noChangeAspect="1" noChangeArrowheads="1"/>
          </p:cNvPicPr>
          <p:nvPr/>
        </p:nvPicPr>
        <p:blipFill>
          <a:blip r:embed="rId3" cstate="print">
            <a:lum bright="-11000"/>
          </a:blip>
          <a:stretch>
            <a:fillRect/>
          </a:stretch>
        </p:blipFill>
        <p:spPr bwMode="auto">
          <a:xfrm>
            <a:off x="1857858" y="5484578"/>
            <a:ext cx="428126" cy="444752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0" lon="10800000" rev="0"/>
            </a:camera>
            <a:lightRig rig="threePt" dir="t"/>
          </a:scene3d>
        </p:spPr>
      </p:pic>
      <p:pic>
        <p:nvPicPr>
          <p:cNvPr id="168" name="Picture 23" descr="71"/>
          <p:cNvPicPr>
            <a:picLocks noChangeAspect="1" noChangeArrowheads="1"/>
          </p:cNvPicPr>
          <p:nvPr/>
        </p:nvPicPr>
        <p:blipFill>
          <a:blip r:embed="rId3" cstate="print">
            <a:lum bright="-11000"/>
          </a:blip>
          <a:stretch>
            <a:fillRect/>
          </a:stretch>
        </p:blipFill>
        <p:spPr bwMode="auto">
          <a:xfrm>
            <a:off x="1643544" y="4786322"/>
            <a:ext cx="428126" cy="444752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0" lon="10800000" rev="0"/>
            </a:camera>
            <a:lightRig rig="threePt" dir="t"/>
          </a:scene3d>
        </p:spPr>
      </p:pic>
      <p:pic>
        <p:nvPicPr>
          <p:cNvPr id="183" name="Picture 23" descr="71"/>
          <p:cNvPicPr>
            <a:picLocks noChangeAspect="1" noChangeArrowheads="1"/>
          </p:cNvPicPr>
          <p:nvPr/>
        </p:nvPicPr>
        <p:blipFill>
          <a:blip r:embed="rId3" cstate="print">
            <a:lum bright="-11000"/>
          </a:blip>
          <a:stretch>
            <a:fillRect/>
          </a:stretch>
        </p:blipFill>
        <p:spPr bwMode="auto">
          <a:xfrm>
            <a:off x="1500166" y="5286388"/>
            <a:ext cx="428126" cy="444752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0" lon="10800000" rev="0"/>
            </a:camera>
            <a:lightRig rig="threePt" dir="t"/>
          </a:scene3d>
        </p:spPr>
      </p:pic>
      <p:pic>
        <p:nvPicPr>
          <p:cNvPr id="184" name="Picture 23" descr="71"/>
          <p:cNvPicPr>
            <a:picLocks noChangeAspect="1" noChangeArrowheads="1"/>
          </p:cNvPicPr>
          <p:nvPr/>
        </p:nvPicPr>
        <p:blipFill>
          <a:blip r:embed="rId3" cstate="print">
            <a:lum bright="-11000"/>
          </a:blip>
          <a:stretch>
            <a:fillRect/>
          </a:stretch>
        </p:blipFill>
        <p:spPr bwMode="auto">
          <a:xfrm>
            <a:off x="1500166" y="5786454"/>
            <a:ext cx="428126" cy="444752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0" lon="10800000" rev="0"/>
            </a:camera>
            <a:lightRig rig="threePt" dir="t"/>
          </a:scene3d>
        </p:spPr>
      </p:pic>
      <p:pic>
        <p:nvPicPr>
          <p:cNvPr id="185" name="Picture 23" descr="71"/>
          <p:cNvPicPr>
            <a:picLocks noChangeAspect="1" noChangeArrowheads="1"/>
          </p:cNvPicPr>
          <p:nvPr/>
        </p:nvPicPr>
        <p:blipFill>
          <a:blip r:embed="rId3" cstate="print">
            <a:lum bright="-11000"/>
          </a:blip>
          <a:stretch>
            <a:fillRect/>
          </a:stretch>
        </p:blipFill>
        <p:spPr bwMode="auto">
          <a:xfrm>
            <a:off x="1857858" y="5929330"/>
            <a:ext cx="428126" cy="444752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0" lon="10800000" rev="0"/>
            </a:camera>
            <a:lightRig rig="threePt" dir="t"/>
          </a:scene3d>
        </p:spPr>
      </p:pic>
      <p:sp>
        <p:nvSpPr>
          <p:cNvPr id="187" name="右矢印 186"/>
          <p:cNvSpPr/>
          <p:nvPr/>
        </p:nvSpPr>
        <p:spPr>
          <a:xfrm>
            <a:off x="5143504" y="5286388"/>
            <a:ext cx="642942" cy="4286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88" name="テキスト ボックス 187"/>
          <p:cNvSpPr txBox="1"/>
          <p:nvPr/>
        </p:nvSpPr>
        <p:spPr>
          <a:xfrm>
            <a:off x="265533" y="5202808"/>
            <a:ext cx="1234633" cy="338554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r>
              <a:rPr kumimoji="1" lang="en-US" altLang="ja-JP" sz="1600" dirty="0" smtClean="0">
                <a:latin typeface="Century" pitchFamily="18" charset="0"/>
              </a:rPr>
              <a:t>Developers</a:t>
            </a:r>
            <a:endParaRPr kumimoji="1" lang="ja-JP" altLang="en-US" sz="1600" dirty="0">
              <a:latin typeface="Century" pitchFamily="18" charset="0"/>
            </a:endParaRPr>
          </a:p>
        </p:txBody>
      </p:sp>
      <p:sp>
        <p:nvSpPr>
          <p:cNvPr id="189" name="テキスト ボックス 188"/>
          <p:cNvSpPr txBox="1"/>
          <p:nvPr/>
        </p:nvSpPr>
        <p:spPr>
          <a:xfrm>
            <a:off x="3687448" y="4786322"/>
            <a:ext cx="1313180" cy="338554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r>
              <a:rPr lang="en-US" altLang="ja-JP" sz="1600" dirty="0" smtClean="0">
                <a:latin typeface="Century" pitchFamily="18" charset="0"/>
              </a:rPr>
              <a:t>C</a:t>
            </a:r>
            <a:r>
              <a:rPr kumimoji="1" lang="en-US" altLang="ja-JP" sz="1600" dirty="0" smtClean="0">
                <a:latin typeface="Century" pitchFamily="18" charset="0"/>
              </a:rPr>
              <a:t>ommitters</a:t>
            </a:r>
            <a:endParaRPr kumimoji="1" lang="ja-JP" altLang="en-US" sz="1600" dirty="0">
              <a:latin typeface="Century" pitchFamily="18" charset="0"/>
            </a:endParaRPr>
          </a:p>
        </p:txBody>
      </p:sp>
      <p:sp>
        <p:nvSpPr>
          <p:cNvPr id="190" name="テキスト ボックス 189"/>
          <p:cNvSpPr txBox="1"/>
          <p:nvPr/>
        </p:nvSpPr>
        <p:spPr>
          <a:xfrm>
            <a:off x="5143504" y="5643578"/>
            <a:ext cx="23166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dirty="0" smtClean="0">
                <a:latin typeface="Century" pitchFamily="18" charset="0"/>
              </a:rPr>
              <a:t>Source code repository</a:t>
            </a:r>
            <a:endParaRPr kumimoji="1" lang="ja-JP" altLang="en-US" sz="1600" dirty="0">
              <a:latin typeface="Century" pitchFamily="18" charset="0"/>
            </a:endParaRPr>
          </a:p>
        </p:txBody>
      </p:sp>
      <p:grpSp>
        <p:nvGrpSpPr>
          <p:cNvPr id="191" name="グループ化 190"/>
          <p:cNvGrpSpPr/>
          <p:nvPr/>
        </p:nvGrpSpPr>
        <p:grpSpPr>
          <a:xfrm>
            <a:off x="-32" y="1076621"/>
            <a:ext cx="9016288" cy="3190999"/>
            <a:chOff x="-32" y="1076621"/>
            <a:chExt cx="9016288" cy="3190999"/>
          </a:xfrm>
        </p:grpSpPr>
        <p:cxnSp>
          <p:nvCxnSpPr>
            <p:cNvPr id="192" name="直線矢印コネクタ 191"/>
            <p:cNvCxnSpPr/>
            <p:nvPr/>
          </p:nvCxnSpPr>
          <p:spPr>
            <a:xfrm>
              <a:off x="1015200" y="3070222"/>
              <a:ext cx="8001056" cy="1588"/>
            </a:xfrm>
            <a:prstGeom prst="straightConnector1">
              <a:avLst/>
            </a:prstGeom>
            <a:ln w="41275">
              <a:solidFill>
                <a:schemeClr val="tx1"/>
              </a:solidFill>
              <a:headEnd type="none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直線矢印コネクタ 192"/>
            <p:cNvCxnSpPr/>
            <p:nvPr/>
          </p:nvCxnSpPr>
          <p:spPr>
            <a:xfrm>
              <a:off x="1015200" y="1643050"/>
              <a:ext cx="8001056" cy="1588"/>
            </a:xfrm>
            <a:prstGeom prst="straightConnector1">
              <a:avLst/>
            </a:prstGeom>
            <a:ln w="41275">
              <a:solidFill>
                <a:schemeClr val="tx1"/>
              </a:solidFill>
              <a:headEnd type="none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4" name="直線矢印コネクタ 193"/>
            <p:cNvCxnSpPr/>
            <p:nvPr/>
          </p:nvCxnSpPr>
          <p:spPr>
            <a:xfrm rot="16200000" flipH="1">
              <a:off x="2320268" y="1997979"/>
              <a:ext cx="1204886" cy="568138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prstDash val="soli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直線矢印コネクタ 194"/>
            <p:cNvCxnSpPr/>
            <p:nvPr/>
          </p:nvCxnSpPr>
          <p:spPr>
            <a:xfrm rot="16200000" flipH="1">
              <a:off x="4280033" y="3171926"/>
              <a:ext cx="642942" cy="496695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prstDash val="soli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6" name="テキスト ボックス 195"/>
            <p:cNvSpPr txBox="1"/>
            <p:nvPr/>
          </p:nvSpPr>
          <p:spPr>
            <a:xfrm>
              <a:off x="-32" y="1773784"/>
              <a:ext cx="1257075" cy="369332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 smtClean="0">
                  <a:latin typeface="+mn-lt"/>
                </a:rPr>
                <a:t>Developer</a:t>
              </a:r>
              <a:endParaRPr kumimoji="1" lang="ja-JP" altLang="en-US" dirty="0">
                <a:latin typeface="+mn-lt"/>
              </a:endParaRPr>
            </a:p>
          </p:txBody>
        </p:sp>
        <p:sp>
          <p:nvSpPr>
            <p:cNvPr id="197" name="テキスト ボックス 196"/>
            <p:cNvSpPr txBox="1"/>
            <p:nvPr/>
          </p:nvSpPr>
          <p:spPr>
            <a:xfrm>
              <a:off x="-32" y="3071810"/>
              <a:ext cx="1249060" cy="369332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altLang="ja-JP" dirty="0" smtClean="0">
                  <a:latin typeface="+mn-lt"/>
                </a:rPr>
                <a:t>C</a:t>
              </a:r>
              <a:r>
                <a:rPr kumimoji="1" lang="en-US" altLang="ja-JP" dirty="0" smtClean="0">
                  <a:latin typeface="+mn-lt"/>
                </a:rPr>
                <a:t>ommitter</a:t>
              </a:r>
              <a:endParaRPr kumimoji="1" lang="ja-JP" altLang="en-US" dirty="0">
                <a:latin typeface="+mn-lt"/>
              </a:endParaRPr>
            </a:p>
          </p:txBody>
        </p:sp>
        <p:sp>
          <p:nvSpPr>
            <p:cNvPr id="198" name="角丸四角形 197"/>
            <p:cNvSpPr/>
            <p:nvPr/>
          </p:nvSpPr>
          <p:spPr>
            <a:xfrm>
              <a:off x="3206778" y="2884489"/>
              <a:ext cx="1126742" cy="357190"/>
            </a:xfrm>
            <a:prstGeom prst="roundRect">
              <a:avLst/>
            </a:prstGeom>
            <a:solidFill>
              <a:schemeClr val="accent5"/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600" dirty="0" smtClean="0">
                  <a:solidFill>
                    <a:schemeClr val="tx1"/>
                  </a:solidFill>
                </a:rPr>
                <a:t>Review</a:t>
              </a:r>
              <a:endParaRPr kumimoji="1" lang="ja-JP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99" name="角丸四角形 198"/>
            <p:cNvSpPr/>
            <p:nvPr/>
          </p:nvSpPr>
          <p:spPr>
            <a:xfrm>
              <a:off x="4929190" y="1465292"/>
              <a:ext cx="1169983" cy="357190"/>
            </a:xfrm>
            <a:prstGeom prst="roundRect">
              <a:avLst/>
            </a:prstGeom>
            <a:solidFill>
              <a:schemeClr val="accent5"/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pPr algn="ctr"/>
              <a:r>
                <a:rPr lang="en-US" altLang="ja-JP" sz="1600" dirty="0" smtClean="0">
                  <a:solidFill>
                    <a:schemeClr val="tx1"/>
                  </a:solidFill>
                </a:rPr>
                <a:t>Edit</a:t>
              </a:r>
              <a:endParaRPr kumimoji="1" lang="ja-JP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200" name="角丸四角形 199"/>
            <p:cNvSpPr/>
            <p:nvPr/>
          </p:nvSpPr>
          <p:spPr>
            <a:xfrm>
              <a:off x="1285852" y="1455729"/>
              <a:ext cx="1285884" cy="357190"/>
            </a:xfrm>
            <a:prstGeom prst="roundRect">
              <a:avLst/>
            </a:prstGeom>
            <a:solidFill>
              <a:schemeClr val="accent5"/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algn="ctr"/>
              <a:r>
                <a:rPr lang="en-US" altLang="ja-JP" sz="1600" dirty="0" smtClean="0">
                  <a:solidFill>
                    <a:schemeClr val="tx1"/>
                  </a:solidFill>
                </a:rPr>
                <a:t>Create</a:t>
              </a:r>
              <a:endParaRPr kumimoji="1" lang="ja-JP" altLang="en-US" sz="1600" dirty="0">
                <a:solidFill>
                  <a:schemeClr val="tx1"/>
                </a:solidFill>
              </a:endParaRPr>
            </a:p>
          </p:txBody>
        </p:sp>
        <p:cxnSp>
          <p:nvCxnSpPr>
            <p:cNvPr id="201" name="直線コネクタ 200"/>
            <p:cNvCxnSpPr/>
            <p:nvPr/>
          </p:nvCxnSpPr>
          <p:spPr>
            <a:xfrm rot="5400000">
              <a:off x="1204843" y="2480621"/>
              <a:ext cx="2808000" cy="0"/>
            </a:xfrm>
            <a:prstGeom prst="line">
              <a:avLst/>
            </a:prstGeom>
            <a:ln w="317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直線コネクタ 201"/>
            <p:cNvCxnSpPr/>
            <p:nvPr/>
          </p:nvCxnSpPr>
          <p:spPr>
            <a:xfrm rot="5400000">
              <a:off x="2949157" y="2480621"/>
              <a:ext cx="2808000" cy="0"/>
            </a:xfrm>
            <a:prstGeom prst="line">
              <a:avLst/>
            </a:prstGeom>
            <a:ln w="317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直線コネクタ 202"/>
            <p:cNvCxnSpPr/>
            <p:nvPr/>
          </p:nvCxnSpPr>
          <p:spPr>
            <a:xfrm rot="5400000">
              <a:off x="4732297" y="2480621"/>
              <a:ext cx="2808000" cy="0"/>
            </a:xfrm>
            <a:prstGeom prst="line">
              <a:avLst/>
            </a:prstGeom>
            <a:ln w="317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直線コネクタ 203"/>
            <p:cNvCxnSpPr/>
            <p:nvPr/>
          </p:nvCxnSpPr>
          <p:spPr>
            <a:xfrm rot="5400000">
              <a:off x="6449619" y="2480621"/>
              <a:ext cx="2808000" cy="0"/>
            </a:xfrm>
            <a:prstGeom prst="line">
              <a:avLst/>
            </a:prstGeom>
            <a:ln w="31750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直線矢印コネクタ 204"/>
            <p:cNvCxnSpPr/>
            <p:nvPr/>
          </p:nvCxnSpPr>
          <p:spPr>
            <a:xfrm>
              <a:off x="2638645" y="1241415"/>
              <a:ext cx="1643074" cy="0"/>
            </a:xfrm>
            <a:prstGeom prst="straightConnector1">
              <a:avLst/>
            </a:prstGeom>
            <a:ln w="31750">
              <a:solidFill>
                <a:srgbClr val="FF000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直線矢印コネクタ 205"/>
            <p:cNvCxnSpPr/>
            <p:nvPr/>
          </p:nvCxnSpPr>
          <p:spPr>
            <a:xfrm>
              <a:off x="4353157" y="1241415"/>
              <a:ext cx="1782579" cy="1588"/>
            </a:xfrm>
            <a:prstGeom prst="straightConnector1">
              <a:avLst/>
            </a:prstGeom>
            <a:ln w="31750">
              <a:solidFill>
                <a:srgbClr val="FF000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直線矢印コネクタ 206"/>
            <p:cNvCxnSpPr/>
            <p:nvPr/>
          </p:nvCxnSpPr>
          <p:spPr>
            <a:xfrm>
              <a:off x="6210545" y="1241415"/>
              <a:ext cx="1639703" cy="1588"/>
            </a:xfrm>
            <a:prstGeom prst="straightConnector1">
              <a:avLst/>
            </a:prstGeom>
            <a:ln w="31750">
              <a:solidFill>
                <a:srgbClr val="FF000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8" name="テキスト ボックス 207"/>
            <p:cNvSpPr txBox="1"/>
            <p:nvPr/>
          </p:nvSpPr>
          <p:spPr>
            <a:xfrm>
              <a:off x="2428860" y="2384423"/>
              <a:ext cx="1714512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kumimoji="1" lang="en-US" altLang="ja-JP" sz="1600" dirty="0" smtClean="0">
                  <a:latin typeface="+mn-lt"/>
                </a:rPr>
                <a:t>Submission</a:t>
              </a:r>
              <a:endParaRPr kumimoji="1" lang="ja-JP" altLang="en-US" sz="1600" dirty="0">
                <a:latin typeface="+mn-lt"/>
              </a:endParaRPr>
            </a:p>
          </p:txBody>
        </p:sp>
        <p:cxnSp>
          <p:nvCxnSpPr>
            <p:cNvPr id="212" name="直線矢印コネクタ 211"/>
            <p:cNvCxnSpPr/>
            <p:nvPr/>
          </p:nvCxnSpPr>
          <p:spPr>
            <a:xfrm rot="5400000" flipH="1" flipV="1">
              <a:off x="4059254" y="2032013"/>
              <a:ext cx="1152570" cy="571506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prstDash val="soli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3" name="角丸四角形 212"/>
            <p:cNvSpPr/>
            <p:nvPr/>
          </p:nvSpPr>
          <p:spPr>
            <a:xfrm>
              <a:off x="6706613" y="2894052"/>
              <a:ext cx="1126742" cy="357190"/>
            </a:xfrm>
            <a:prstGeom prst="roundRect">
              <a:avLst/>
            </a:prstGeom>
            <a:solidFill>
              <a:schemeClr val="accent5"/>
            </a:soli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ja-JP" sz="1600" dirty="0" smtClean="0">
                  <a:solidFill>
                    <a:schemeClr val="tx1"/>
                  </a:solidFill>
                </a:rPr>
                <a:t>Review</a:t>
              </a:r>
              <a:endParaRPr kumimoji="1" lang="ja-JP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214" name="テキスト ボックス 213"/>
            <p:cNvSpPr txBox="1"/>
            <p:nvPr/>
          </p:nvSpPr>
          <p:spPr>
            <a:xfrm>
              <a:off x="4294148" y="2357430"/>
              <a:ext cx="920794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kumimoji="1" lang="en-US" altLang="ja-JP" sz="1600" dirty="0" smtClean="0">
                  <a:latin typeface="+mn-lt"/>
                </a:rPr>
                <a:t>Feedback</a:t>
              </a:r>
              <a:endParaRPr kumimoji="1" lang="ja-JP" altLang="en-US" sz="1600" dirty="0">
                <a:latin typeface="+mn-lt"/>
              </a:endParaRPr>
            </a:p>
          </p:txBody>
        </p:sp>
        <p:sp>
          <p:nvSpPr>
            <p:cNvPr id="215" name="テキスト ボックス 214"/>
            <p:cNvSpPr txBox="1"/>
            <p:nvPr/>
          </p:nvSpPr>
          <p:spPr>
            <a:xfrm>
              <a:off x="4421224" y="3271327"/>
              <a:ext cx="793718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ja-JP" sz="1600" dirty="0" smtClean="0">
                  <a:latin typeface="+mn-lt"/>
                </a:rPr>
                <a:t>Commit</a:t>
              </a:r>
              <a:endParaRPr kumimoji="1" lang="ja-JP" altLang="en-US" sz="1600" dirty="0">
                <a:latin typeface="+mn-lt"/>
              </a:endParaRPr>
            </a:p>
          </p:txBody>
        </p:sp>
        <p:cxnSp>
          <p:nvCxnSpPr>
            <p:cNvPr id="216" name="直線矢印コネクタ 215"/>
            <p:cNvCxnSpPr/>
            <p:nvPr/>
          </p:nvCxnSpPr>
          <p:spPr>
            <a:xfrm rot="16200000" flipH="1">
              <a:off x="5820730" y="1997977"/>
              <a:ext cx="1204886" cy="568138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prstDash val="soli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17" name="グループ化 94"/>
            <p:cNvGrpSpPr/>
            <p:nvPr/>
          </p:nvGrpSpPr>
          <p:grpSpPr>
            <a:xfrm>
              <a:off x="8358214" y="2880000"/>
              <a:ext cx="343934" cy="448112"/>
              <a:chOff x="8030342" y="2987320"/>
              <a:chExt cx="343934" cy="448112"/>
            </a:xfrm>
          </p:grpSpPr>
          <p:sp>
            <p:nvSpPr>
              <p:cNvPr id="238" name="正方形/長方形 237"/>
              <p:cNvSpPr/>
              <p:nvPr/>
            </p:nvSpPr>
            <p:spPr>
              <a:xfrm>
                <a:off x="8143900" y="3071810"/>
                <a:ext cx="71438" cy="21431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239" name="グループ化 84"/>
              <p:cNvGrpSpPr/>
              <p:nvPr/>
            </p:nvGrpSpPr>
            <p:grpSpPr>
              <a:xfrm rot="2245077">
                <a:off x="8030342" y="2987320"/>
                <a:ext cx="343934" cy="448112"/>
                <a:chOff x="1857356" y="4286256"/>
                <a:chExt cx="428628" cy="642942"/>
              </a:xfrm>
            </p:grpSpPr>
            <p:cxnSp>
              <p:nvCxnSpPr>
                <p:cNvPr id="240" name="曲線コネクタ 239"/>
                <p:cNvCxnSpPr/>
                <p:nvPr/>
              </p:nvCxnSpPr>
              <p:spPr>
                <a:xfrm rot="16200000" flipH="1">
                  <a:off x="1750199" y="4464851"/>
                  <a:ext cx="571504" cy="357190"/>
                </a:xfrm>
                <a:prstGeom prst="curvedConnector3">
                  <a:avLst>
                    <a:gd name="adj1" fmla="val 50000"/>
                  </a:avLst>
                </a:prstGeom>
                <a:ln w="158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1" name="曲線コネクタ 240"/>
                <p:cNvCxnSpPr/>
                <p:nvPr/>
              </p:nvCxnSpPr>
              <p:spPr>
                <a:xfrm rot="16200000" flipH="1">
                  <a:off x="1821637" y="4393413"/>
                  <a:ext cx="571504" cy="357190"/>
                </a:xfrm>
                <a:prstGeom prst="curvedConnector3">
                  <a:avLst>
                    <a:gd name="adj1" fmla="val 50000"/>
                  </a:avLst>
                </a:prstGeom>
                <a:ln w="158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18" name="グループ化 95"/>
            <p:cNvGrpSpPr/>
            <p:nvPr/>
          </p:nvGrpSpPr>
          <p:grpSpPr>
            <a:xfrm>
              <a:off x="8350314" y="1455729"/>
              <a:ext cx="343934" cy="448112"/>
              <a:chOff x="8030342" y="2987320"/>
              <a:chExt cx="343934" cy="448112"/>
            </a:xfrm>
          </p:grpSpPr>
          <p:sp>
            <p:nvSpPr>
              <p:cNvPr id="234" name="正方形/長方形 233"/>
              <p:cNvSpPr/>
              <p:nvPr/>
            </p:nvSpPr>
            <p:spPr>
              <a:xfrm>
                <a:off x="8143900" y="3071810"/>
                <a:ext cx="71438" cy="21431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235" name="グループ化 84"/>
              <p:cNvGrpSpPr/>
              <p:nvPr/>
            </p:nvGrpSpPr>
            <p:grpSpPr>
              <a:xfrm rot="2245077">
                <a:off x="8030342" y="2987320"/>
                <a:ext cx="343934" cy="448112"/>
                <a:chOff x="1857356" y="4286256"/>
                <a:chExt cx="428628" cy="642942"/>
              </a:xfrm>
            </p:grpSpPr>
            <p:cxnSp>
              <p:nvCxnSpPr>
                <p:cNvPr id="236" name="曲線コネクタ 235"/>
                <p:cNvCxnSpPr/>
                <p:nvPr/>
              </p:nvCxnSpPr>
              <p:spPr>
                <a:xfrm rot="16200000" flipH="1">
                  <a:off x="1750199" y="4464851"/>
                  <a:ext cx="571504" cy="357190"/>
                </a:xfrm>
                <a:prstGeom prst="curvedConnector3">
                  <a:avLst>
                    <a:gd name="adj1" fmla="val 50000"/>
                  </a:avLst>
                </a:prstGeom>
                <a:ln w="158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7" name="曲線コネクタ 236"/>
                <p:cNvCxnSpPr/>
                <p:nvPr/>
              </p:nvCxnSpPr>
              <p:spPr>
                <a:xfrm rot="16200000" flipH="1">
                  <a:off x="1821637" y="4393413"/>
                  <a:ext cx="571504" cy="357190"/>
                </a:xfrm>
                <a:prstGeom prst="curvedConnector3">
                  <a:avLst>
                    <a:gd name="adj1" fmla="val 50000"/>
                  </a:avLst>
                </a:prstGeom>
                <a:ln w="158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219" name="直線矢印コネクタ 218"/>
            <p:cNvCxnSpPr/>
            <p:nvPr/>
          </p:nvCxnSpPr>
          <p:spPr>
            <a:xfrm rot="16200000" flipH="1">
              <a:off x="7780495" y="3171926"/>
              <a:ext cx="642942" cy="496695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prstDash val="soli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直線矢印コネクタ 219"/>
            <p:cNvCxnSpPr/>
            <p:nvPr/>
          </p:nvCxnSpPr>
          <p:spPr>
            <a:xfrm rot="5400000" flipH="1" flipV="1">
              <a:off x="7559716" y="2032013"/>
              <a:ext cx="1152570" cy="571506"/>
            </a:xfrm>
            <a:prstGeom prst="straightConnector1">
              <a:avLst/>
            </a:prstGeom>
            <a:ln w="38100">
              <a:solidFill>
                <a:schemeClr val="accent1">
                  <a:lumMod val="75000"/>
                </a:schemeClr>
              </a:solidFill>
              <a:prstDash val="soli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21" name="Picture 3" descr="C:\Documents and Settings\shoji-f\Local Settings\Temporary Internet Files\Content.IE5\S123OX6J\MC900432599[2]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643174" y="1857364"/>
              <a:ext cx="557096" cy="557096"/>
            </a:xfrm>
            <a:prstGeom prst="rect">
              <a:avLst/>
            </a:prstGeom>
            <a:noFill/>
          </p:spPr>
        </p:pic>
        <p:grpSp>
          <p:nvGrpSpPr>
            <p:cNvPr id="222" name="グループ化 69"/>
            <p:cNvGrpSpPr/>
            <p:nvPr/>
          </p:nvGrpSpPr>
          <p:grpSpPr>
            <a:xfrm>
              <a:off x="4500562" y="2100253"/>
              <a:ext cx="428628" cy="257177"/>
              <a:chOff x="2428860" y="6143644"/>
              <a:chExt cx="714380" cy="428628"/>
            </a:xfrm>
            <a:gradFill>
              <a:gsLst>
                <a:gs pos="0">
                  <a:srgbClr val="FFEFD1"/>
                </a:gs>
                <a:gs pos="64999">
                  <a:srgbClr val="F0EBD5"/>
                </a:gs>
                <a:gs pos="100000">
                  <a:srgbClr val="D1C39F"/>
                </a:gs>
              </a:gsLst>
              <a:lin ang="5400000" scaled="0"/>
            </a:gradFill>
          </p:grpSpPr>
          <p:sp>
            <p:nvSpPr>
              <p:cNvPr id="232" name="正方形/長方形 231"/>
              <p:cNvSpPr/>
              <p:nvPr/>
            </p:nvSpPr>
            <p:spPr>
              <a:xfrm>
                <a:off x="2428860" y="6143644"/>
                <a:ext cx="714380" cy="428628"/>
              </a:xfrm>
              <a:prstGeom prst="rect">
                <a:avLst/>
              </a:prstGeom>
              <a:grpFill/>
              <a:ln w="19050"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33" name="二等辺三角形 232"/>
              <p:cNvSpPr/>
              <p:nvPr/>
            </p:nvSpPr>
            <p:spPr>
              <a:xfrm rot="10800000">
                <a:off x="2428860" y="6143644"/>
                <a:ext cx="714380" cy="357190"/>
              </a:xfrm>
              <a:prstGeom prst="triangle">
                <a:avLst/>
              </a:prstGeom>
              <a:grpFill/>
              <a:ln w="19050"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pic>
          <p:nvPicPr>
            <p:cNvPr id="223" name="Picture 3" descr="C:\Documents and Settings\shoji-f\Local Settings\Temporary Internet Files\Content.IE5\S123OX6J\MC900432599[2]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6177356" y="1857365"/>
              <a:ext cx="557096" cy="557096"/>
            </a:xfrm>
            <a:prstGeom prst="rect">
              <a:avLst/>
            </a:prstGeom>
            <a:noFill/>
          </p:spPr>
        </p:pic>
        <p:grpSp>
          <p:nvGrpSpPr>
            <p:cNvPr id="224" name="グループ化 74"/>
            <p:cNvGrpSpPr/>
            <p:nvPr/>
          </p:nvGrpSpPr>
          <p:grpSpPr>
            <a:xfrm>
              <a:off x="4286248" y="3500438"/>
              <a:ext cx="2316660" cy="767182"/>
              <a:chOff x="68034" y="3786190"/>
              <a:chExt cx="2316660" cy="767182"/>
            </a:xfrm>
          </p:grpSpPr>
          <p:sp>
            <p:nvSpPr>
              <p:cNvPr id="230" name="円柱 229"/>
              <p:cNvSpPr/>
              <p:nvPr/>
            </p:nvSpPr>
            <p:spPr>
              <a:xfrm>
                <a:off x="714348" y="3786190"/>
                <a:ext cx="357190" cy="428628"/>
              </a:xfrm>
              <a:prstGeom prst="can">
                <a:avLst/>
              </a:prstGeom>
              <a:gradFill>
                <a:gsLst>
                  <a:gs pos="0">
                    <a:srgbClr val="03D4A8"/>
                  </a:gs>
                  <a:gs pos="25000">
                    <a:srgbClr val="21D6E0"/>
                  </a:gs>
                  <a:gs pos="75000">
                    <a:srgbClr val="0087E6"/>
                  </a:gs>
                  <a:gs pos="100000">
                    <a:srgbClr val="005CBF"/>
                  </a:gs>
                </a:gsLst>
                <a:lin ang="5400000" scaled="0"/>
              </a:gra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31" name="テキスト ボックス 230"/>
              <p:cNvSpPr txBox="1"/>
              <p:nvPr/>
            </p:nvSpPr>
            <p:spPr>
              <a:xfrm>
                <a:off x="68034" y="4214818"/>
                <a:ext cx="231666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1600" dirty="0" smtClean="0">
                    <a:latin typeface="+mn-lt"/>
                  </a:rPr>
                  <a:t>Source code repository</a:t>
                </a:r>
                <a:endParaRPr kumimoji="1" lang="ja-JP" altLang="en-US" sz="1600" dirty="0">
                  <a:latin typeface="+mn-lt"/>
                </a:endParaRPr>
              </a:p>
            </p:txBody>
          </p:sp>
        </p:grpSp>
        <p:pic>
          <p:nvPicPr>
            <p:cNvPr id="225" name="Picture 23" descr="7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99977" y="1412987"/>
              <a:ext cx="428628" cy="4443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6" name="Picture 23" descr="7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99977" y="2714620"/>
              <a:ext cx="428628" cy="4443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27" name="テキスト ボックス 226"/>
            <p:cNvSpPr txBox="1"/>
            <p:nvPr/>
          </p:nvSpPr>
          <p:spPr>
            <a:xfrm>
              <a:off x="6072198" y="2357430"/>
              <a:ext cx="1714512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kumimoji="1" lang="en-US" altLang="ja-JP" sz="1600" dirty="0" smtClean="0">
                  <a:latin typeface="+mn-lt"/>
                </a:rPr>
                <a:t>Submission</a:t>
              </a:r>
              <a:endParaRPr kumimoji="1" lang="ja-JP" altLang="en-US" sz="1600" dirty="0">
                <a:latin typeface="+mn-lt"/>
              </a:endParaRPr>
            </a:p>
          </p:txBody>
        </p:sp>
        <p:sp>
          <p:nvSpPr>
            <p:cNvPr id="228" name="テキスト ボックス 227"/>
            <p:cNvSpPr txBox="1"/>
            <p:nvPr/>
          </p:nvSpPr>
          <p:spPr>
            <a:xfrm>
              <a:off x="7929586" y="2285992"/>
              <a:ext cx="920794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kumimoji="1" lang="en-US" altLang="ja-JP" sz="1600" dirty="0" smtClean="0">
                  <a:latin typeface="+mn-lt"/>
                </a:rPr>
                <a:t>Feedback</a:t>
              </a:r>
              <a:endParaRPr kumimoji="1" lang="ja-JP" altLang="en-US" sz="1600" dirty="0">
                <a:latin typeface="+mn-lt"/>
              </a:endParaRPr>
            </a:p>
          </p:txBody>
        </p:sp>
        <p:sp>
          <p:nvSpPr>
            <p:cNvPr id="229" name="テキスト ボックス 228"/>
            <p:cNvSpPr txBox="1"/>
            <p:nvPr/>
          </p:nvSpPr>
          <p:spPr>
            <a:xfrm>
              <a:off x="7993124" y="3325655"/>
              <a:ext cx="793718" cy="24622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altLang="ja-JP" sz="1600" dirty="0" smtClean="0">
                  <a:latin typeface="+mn-lt"/>
                </a:rPr>
                <a:t>Commit</a:t>
              </a:r>
              <a:endParaRPr kumimoji="1" lang="ja-JP" altLang="en-US" sz="1600" dirty="0">
                <a:latin typeface="+mn-lt"/>
              </a:endParaRPr>
            </a:p>
          </p:txBody>
        </p:sp>
      </p:grpSp>
      <p:sp>
        <p:nvSpPr>
          <p:cNvPr id="110" name="角丸四角形 109"/>
          <p:cNvSpPr/>
          <p:nvPr/>
        </p:nvSpPr>
        <p:spPr>
          <a:xfrm>
            <a:off x="1500166" y="3714752"/>
            <a:ext cx="4286280" cy="500066"/>
          </a:xfrm>
          <a:prstGeom prst="roundRect">
            <a:avLst/>
          </a:prstGeom>
          <a:solidFill>
            <a:srgbClr val="FFFF66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2400" b="1" dirty="0" smtClean="0">
                <a:solidFill>
                  <a:schemeClr val="tx1"/>
                </a:solidFill>
              </a:rPr>
              <a:t>Reduction of review time</a:t>
            </a:r>
            <a:endParaRPr lang="ja-JP" altLang="en-US" sz="2400" b="1" dirty="0">
              <a:solidFill>
                <a:schemeClr val="tx1"/>
              </a:solidFill>
            </a:endParaRPr>
          </a:p>
        </p:txBody>
      </p:sp>
      <p:sp>
        <p:nvSpPr>
          <p:cNvPr id="24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Problem in Patch Review Process</a:t>
            </a:r>
            <a:endParaRPr kumimoji="1" lang="ja-JP" altLang="en-US" dirty="0"/>
          </a:p>
        </p:txBody>
      </p:sp>
      <p:sp>
        <p:nvSpPr>
          <p:cNvPr id="86" name="テキスト ボックス 85"/>
          <p:cNvSpPr txBox="1"/>
          <p:nvPr/>
        </p:nvSpPr>
        <p:spPr>
          <a:xfrm>
            <a:off x="3143240" y="928670"/>
            <a:ext cx="6046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600" dirty="0" smtClean="0">
                <a:latin typeface="+mn-lt"/>
              </a:rPr>
              <a:t>PRT</a:t>
            </a:r>
            <a:endParaRPr kumimoji="1" lang="ja-JP" altLang="en-US" sz="1600" dirty="0">
              <a:latin typeface="+mn-lt"/>
            </a:endParaRPr>
          </a:p>
        </p:txBody>
      </p:sp>
      <p:sp>
        <p:nvSpPr>
          <p:cNvPr id="87" name="テキスト ボックス 86"/>
          <p:cNvSpPr txBox="1"/>
          <p:nvPr/>
        </p:nvSpPr>
        <p:spPr>
          <a:xfrm>
            <a:off x="6681991" y="928670"/>
            <a:ext cx="6046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dirty="0" smtClean="0">
                <a:latin typeface="+mn-lt"/>
              </a:rPr>
              <a:t>PRT</a:t>
            </a:r>
            <a:endParaRPr kumimoji="1" lang="ja-JP" altLang="en-US" sz="1600" dirty="0">
              <a:latin typeface="+mn-lt"/>
            </a:endParaRPr>
          </a:p>
        </p:txBody>
      </p:sp>
      <p:sp>
        <p:nvSpPr>
          <p:cNvPr id="88" name="テキスト ボックス 87"/>
          <p:cNvSpPr txBox="1"/>
          <p:nvPr/>
        </p:nvSpPr>
        <p:spPr>
          <a:xfrm>
            <a:off x="4967479" y="928670"/>
            <a:ext cx="6046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dirty="0" smtClean="0">
                <a:latin typeface="+mn-lt"/>
              </a:rPr>
              <a:t>PET</a:t>
            </a:r>
            <a:endParaRPr kumimoji="1" lang="ja-JP" altLang="en-US" sz="160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角丸四角形 47"/>
          <p:cNvSpPr/>
          <p:nvPr/>
        </p:nvSpPr>
        <p:spPr>
          <a:xfrm>
            <a:off x="4572000" y="1928802"/>
            <a:ext cx="4286280" cy="500066"/>
          </a:xfrm>
          <a:prstGeom prst="roundRect">
            <a:avLst/>
          </a:prstGeom>
          <a:solidFill>
            <a:srgbClr val="FFFF66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2400" b="1" dirty="0" smtClean="0">
                <a:solidFill>
                  <a:schemeClr val="tx1"/>
                </a:solidFill>
              </a:rPr>
              <a:t>Skip the review process</a:t>
            </a:r>
            <a:endParaRPr lang="ja-JP" altLang="en-US" sz="2400" b="1" dirty="0">
              <a:solidFill>
                <a:schemeClr val="tx1"/>
              </a:solidFill>
            </a:endParaRPr>
          </a:p>
        </p:txBody>
      </p:sp>
      <p:sp>
        <p:nvSpPr>
          <p:cNvPr id="49" name="フッター プレースホルダ 4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An Analysis of Committers toward Improving the Patch Review Process in OSS development</a:t>
            </a:r>
            <a:endParaRPr lang="en-US" altLang="ja-JP"/>
          </a:p>
        </p:txBody>
      </p:sp>
      <p:sp>
        <p:nvSpPr>
          <p:cNvPr id="50" name="スライド番号プレースホルダ 4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429EF-CC36-4027-8A23-5B262E590B44}" type="slidenum">
              <a:rPr lang="en-US" altLang="ja-JP" smtClean="0"/>
              <a:pPr/>
              <a:t>6</a:t>
            </a:fld>
            <a:endParaRPr lang="en-US" altLang="ja-JP" dirty="0"/>
          </a:p>
        </p:txBody>
      </p:sp>
      <p:sp>
        <p:nvSpPr>
          <p:cNvPr id="52" name="日付プレースホルダ 5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2010/11/4</a:t>
            </a:r>
            <a:endParaRPr lang="en-US" altLang="ja-JP" dirty="0"/>
          </a:p>
        </p:txBody>
      </p:sp>
      <p:cxnSp>
        <p:nvCxnSpPr>
          <p:cNvPr id="54" name="直線矢印コネクタ 53"/>
          <p:cNvCxnSpPr/>
          <p:nvPr/>
        </p:nvCxnSpPr>
        <p:spPr>
          <a:xfrm>
            <a:off x="1015200" y="3070222"/>
            <a:ext cx="8001056" cy="1588"/>
          </a:xfrm>
          <a:prstGeom prst="straightConnector1">
            <a:avLst/>
          </a:prstGeom>
          <a:ln w="41275">
            <a:solidFill>
              <a:schemeClr val="tx1"/>
            </a:solidFill>
            <a:headEnd type="none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線矢印コネクタ 54"/>
          <p:cNvCxnSpPr/>
          <p:nvPr/>
        </p:nvCxnSpPr>
        <p:spPr>
          <a:xfrm>
            <a:off x="1015200" y="1643050"/>
            <a:ext cx="8001056" cy="1588"/>
          </a:xfrm>
          <a:prstGeom prst="straightConnector1">
            <a:avLst/>
          </a:prstGeom>
          <a:ln w="41275">
            <a:solidFill>
              <a:schemeClr val="tx1"/>
            </a:solidFill>
            <a:headEnd type="none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線矢印コネクタ 55"/>
          <p:cNvCxnSpPr/>
          <p:nvPr/>
        </p:nvCxnSpPr>
        <p:spPr>
          <a:xfrm rot="16200000" flipH="1">
            <a:off x="2016244" y="2302003"/>
            <a:ext cx="1963709" cy="718912"/>
          </a:xfrm>
          <a:prstGeom prst="straightConnector1">
            <a:avLst/>
          </a:prstGeom>
          <a:ln w="38100">
            <a:solidFill>
              <a:schemeClr val="accent1">
                <a:lumMod val="75000"/>
              </a:schemeClr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テキスト ボックス 57"/>
          <p:cNvSpPr txBox="1"/>
          <p:nvPr/>
        </p:nvSpPr>
        <p:spPr>
          <a:xfrm>
            <a:off x="-32" y="1773784"/>
            <a:ext cx="1257075" cy="369332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r>
              <a:rPr kumimoji="1" lang="en-US" altLang="ja-JP" dirty="0" smtClean="0">
                <a:latin typeface="+mn-lt"/>
              </a:rPr>
              <a:t>Developer</a:t>
            </a:r>
            <a:endParaRPr kumimoji="1" lang="ja-JP" altLang="en-US" dirty="0">
              <a:latin typeface="+mn-lt"/>
            </a:endParaRPr>
          </a:p>
        </p:txBody>
      </p:sp>
      <p:sp>
        <p:nvSpPr>
          <p:cNvPr id="59" name="テキスト ボックス 58"/>
          <p:cNvSpPr txBox="1"/>
          <p:nvPr/>
        </p:nvSpPr>
        <p:spPr>
          <a:xfrm>
            <a:off x="-32" y="3071810"/>
            <a:ext cx="1249060" cy="369332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r>
              <a:rPr lang="en-US" altLang="ja-JP" dirty="0" smtClean="0">
                <a:latin typeface="+mn-lt"/>
              </a:rPr>
              <a:t>C</a:t>
            </a:r>
            <a:r>
              <a:rPr kumimoji="1" lang="en-US" altLang="ja-JP" dirty="0" smtClean="0">
                <a:latin typeface="+mn-lt"/>
              </a:rPr>
              <a:t>ommitter</a:t>
            </a:r>
            <a:endParaRPr kumimoji="1" lang="ja-JP" altLang="en-US" dirty="0">
              <a:latin typeface="+mn-lt"/>
            </a:endParaRPr>
          </a:p>
        </p:txBody>
      </p:sp>
      <p:sp>
        <p:nvSpPr>
          <p:cNvPr id="62" name="角丸四角形 61"/>
          <p:cNvSpPr/>
          <p:nvPr/>
        </p:nvSpPr>
        <p:spPr>
          <a:xfrm>
            <a:off x="1285852" y="1455729"/>
            <a:ext cx="1285884" cy="357190"/>
          </a:xfrm>
          <a:prstGeom prst="roundRect">
            <a:avLst/>
          </a:prstGeom>
          <a:solidFill>
            <a:schemeClr val="accent5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ja-JP" sz="1600" dirty="0" smtClean="0">
                <a:solidFill>
                  <a:schemeClr val="tx1"/>
                </a:solidFill>
                <a:latin typeface="Century" pitchFamily="18" charset="0"/>
              </a:rPr>
              <a:t>Create</a:t>
            </a:r>
            <a:endParaRPr kumimoji="1" lang="ja-JP" altLang="en-US" sz="1600" dirty="0">
              <a:solidFill>
                <a:schemeClr val="tx1"/>
              </a:solidFill>
              <a:latin typeface="Century" pitchFamily="18" charset="0"/>
            </a:endParaRPr>
          </a:p>
        </p:txBody>
      </p:sp>
      <p:sp>
        <p:nvSpPr>
          <p:cNvPr id="82" name="テキスト ボックス 81"/>
          <p:cNvSpPr txBox="1"/>
          <p:nvPr/>
        </p:nvSpPr>
        <p:spPr>
          <a:xfrm>
            <a:off x="2635274" y="2500306"/>
            <a:ext cx="793718" cy="24622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altLang="ja-JP" sz="1600" dirty="0" smtClean="0">
                <a:latin typeface="+mn-lt"/>
              </a:rPr>
              <a:t>Commit</a:t>
            </a:r>
            <a:endParaRPr kumimoji="1" lang="ja-JP" altLang="en-US" sz="1600" dirty="0">
              <a:latin typeface="+mn-lt"/>
            </a:endParaRPr>
          </a:p>
        </p:txBody>
      </p:sp>
      <p:grpSp>
        <p:nvGrpSpPr>
          <p:cNvPr id="94" name="グループ化 74"/>
          <p:cNvGrpSpPr/>
          <p:nvPr/>
        </p:nvGrpSpPr>
        <p:grpSpPr>
          <a:xfrm>
            <a:off x="2786050" y="3571876"/>
            <a:ext cx="2316660" cy="767182"/>
            <a:chOff x="68034" y="3786190"/>
            <a:chExt cx="2316660" cy="767182"/>
          </a:xfrm>
        </p:grpSpPr>
        <p:sp>
          <p:nvSpPr>
            <p:cNvPr id="104" name="円柱 103"/>
            <p:cNvSpPr/>
            <p:nvPr/>
          </p:nvSpPr>
          <p:spPr>
            <a:xfrm>
              <a:off x="714348" y="3786190"/>
              <a:ext cx="357190" cy="428628"/>
            </a:xfrm>
            <a:prstGeom prst="can">
              <a:avLst/>
            </a:prstGeom>
            <a:gradFill>
              <a:gsLst>
                <a:gs pos="0">
                  <a:srgbClr val="03D4A8"/>
                </a:gs>
                <a:gs pos="25000">
                  <a:srgbClr val="21D6E0"/>
                </a:gs>
                <a:gs pos="75000">
                  <a:srgbClr val="0087E6"/>
                </a:gs>
                <a:gs pos="100000">
                  <a:srgbClr val="005CBF"/>
                </a:gs>
              </a:gsLst>
              <a:lin ang="5400000" scaled="0"/>
            </a:gra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5" name="テキスト ボックス 104"/>
            <p:cNvSpPr txBox="1"/>
            <p:nvPr/>
          </p:nvSpPr>
          <p:spPr>
            <a:xfrm>
              <a:off x="68034" y="4214818"/>
              <a:ext cx="231666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ja-JP" sz="1600" dirty="0" smtClean="0">
                  <a:latin typeface="+mn-lt"/>
                </a:rPr>
                <a:t>Source code repository</a:t>
              </a:r>
              <a:endParaRPr kumimoji="1" lang="ja-JP" altLang="en-US" sz="1600" dirty="0">
                <a:latin typeface="+mn-lt"/>
              </a:endParaRPr>
            </a:p>
          </p:txBody>
        </p:sp>
      </p:grpSp>
      <p:pic>
        <p:nvPicPr>
          <p:cNvPr id="95" name="Picture 23" descr="7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9977" y="1412987"/>
            <a:ext cx="428628" cy="444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6" name="Picture 23" descr="7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9977" y="2714620"/>
            <a:ext cx="428628" cy="444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8" name="Picture 23" descr="7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86182" y="5143512"/>
            <a:ext cx="428628" cy="444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9" name="角丸四角形 128"/>
          <p:cNvSpPr/>
          <p:nvPr/>
        </p:nvSpPr>
        <p:spPr>
          <a:xfrm>
            <a:off x="3571868" y="4786322"/>
            <a:ext cx="1500198" cy="1500198"/>
          </a:xfrm>
          <a:prstGeom prst="roundRect">
            <a:avLst>
              <a:gd name="adj" fmla="val 32038"/>
            </a:avLst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30" name="Picture 23" descr="71"/>
          <p:cNvPicPr>
            <a:picLocks noChangeAspect="1" noChangeArrowheads="1"/>
          </p:cNvPicPr>
          <p:nvPr/>
        </p:nvPicPr>
        <p:blipFill>
          <a:blip r:embed="rId3" cstate="print">
            <a:lum bright="-11000"/>
          </a:blip>
          <a:stretch>
            <a:fillRect/>
          </a:stretch>
        </p:blipFill>
        <p:spPr bwMode="auto">
          <a:xfrm>
            <a:off x="2571736" y="4627322"/>
            <a:ext cx="428126" cy="444752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0" lon="10800000" rev="0"/>
            </a:camera>
            <a:lightRig rig="threePt" dir="t"/>
          </a:scene3d>
        </p:spPr>
      </p:pic>
      <p:pic>
        <p:nvPicPr>
          <p:cNvPr id="131" name="Picture 23" descr="71"/>
          <p:cNvPicPr>
            <a:picLocks noChangeAspect="1" noChangeArrowheads="1"/>
          </p:cNvPicPr>
          <p:nvPr/>
        </p:nvPicPr>
        <p:blipFill>
          <a:blip r:embed="rId3" cstate="print">
            <a:lum bright="-11000"/>
          </a:blip>
          <a:stretch>
            <a:fillRect/>
          </a:stretch>
        </p:blipFill>
        <p:spPr bwMode="auto">
          <a:xfrm>
            <a:off x="2357422" y="4984512"/>
            <a:ext cx="428126" cy="444752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0" lon="10800000" rev="0"/>
            </a:camera>
            <a:lightRig rig="threePt" dir="t"/>
          </a:scene3d>
        </p:spPr>
      </p:pic>
      <p:pic>
        <p:nvPicPr>
          <p:cNvPr id="132" name="Picture 23" descr="71"/>
          <p:cNvPicPr>
            <a:picLocks noChangeAspect="1" noChangeArrowheads="1"/>
          </p:cNvPicPr>
          <p:nvPr/>
        </p:nvPicPr>
        <p:blipFill>
          <a:blip r:embed="rId3" cstate="print">
            <a:lum bright="-11000"/>
          </a:blip>
          <a:stretch>
            <a:fillRect/>
          </a:stretch>
        </p:blipFill>
        <p:spPr bwMode="auto">
          <a:xfrm>
            <a:off x="2285984" y="5484578"/>
            <a:ext cx="428126" cy="444752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0" lon="10800000" rev="0"/>
            </a:camera>
            <a:lightRig rig="threePt" dir="t"/>
          </a:scene3d>
        </p:spPr>
      </p:pic>
      <p:cxnSp>
        <p:nvCxnSpPr>
          <p:cNvPr id="133" name="直線矢印コネクタ 132"/>
          <p:cNvCxnSpPr/>
          <p:nvPr/>
        </p:nvCxnSpPr>
        <p:spPr>
          <a:xfrm>
            <a:off x="2714612" y="5786454"/>
            <a:ext cx="785820" cy="1588"/>
          </a:xfrm>
          <a:prstGeom prst="straightConnector1">
            <a:avLst/>
          </a:prstGeom>
          <a:ln w="50800">
            <a:solidFill>
              <a:schemeClr val="accent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直線矢印コネクタ 133"/>
          <p:cNvCxnSpPr/>
          <p:nvPr/>
        </p:nvCxnSpPr>
        <p:spPr>
          <a:xfrm>
            <a:off x="2786050" y="5357826"/>
            <a:ext cx="714382" cy="142877"/>
          </a:xfrm>
          <a:prstGeom prst="straightConnector1">
            <a:avLst/>
          </a:prstGeom>
          <a:ln w="50800">
            <a:solidFill>
              <a:schemeClr val="accent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直線矢印コネクタ 134"/>
          <p:cNvCxnSpPr/>
          <p:nvPr/>
        </p:nvCxnSpPr>
        <p:spPr>
          <a:xfrm>
            <a:off x="3000362" y="4929198"/>
            <a:ext cx="571506" cy="142877"/>
          </a:xfrm>
          <a:prstGeom prst="straightConnector1">
            <a:avLst/>
          </a:prstGeom>
          <a:ln w="50800">
            <a:solidFill>
              <a:schemeClr val="accent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6" name="Picture 3" descr="C:\Documents and Settings\shoji-f\Local Settings\Temporary Internet Files\Content.IE5\S123OX6J\MC900432599[2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00364" y="4857760"/>
            <a:ext cx="357190" cy="357190"/>
          </a:xfrm>
          <a:prstGeom prst="rect">
            <a:avLst/>
          </a:prstGeom>
          <a:noFill/>
        </p:spPr>
      </p:pic>
      <p:pic>
        <p:nvPicPr>
          <p:cNvPr id="137" name="Picture 3" descr="C:\Documents and Settings\shoji-f\Local Settings\Temporary Internet Files\Content.IE5\S123OX6J\MC900432599[2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488" y="5214950"/>
            <a:ext cx="357190" cy="357190"/>
          </a:xfrm>
          <a:prstGeom prst="rect">
            <a:avLst/>
          </a:prstGeom>
          <a:noFill/>
        </p:spPr>
      </p:pic>
      <p:pic>
        <p:nvPicPr>
          <p:cNvPr id="138" name="Picture 3" descr="C:\Documents and Settings\shoji-f\Local Settings\Temporary Internet Files\Content.IE5\S123OX6J\MC900432599[2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488" y="5572140"/>
            <a:ext cx="357190" cy="357190"/>
          </a:xfrm>
          <a:prstGeom prst="rect">
            <a:avLst/>
          </a:prstGeom>
          <a:noFill/>
        </p:spPr>
      </p:pic>
      <p:cxnSp>
        <p:nvCxnSpPr>
          <p:cNvPr id="139" name="直線矢印コネクタ 138"/>
          <p:cNvCxnSpPr/>
          <p:nvPr/>
        </p:nvCxnSpPr>
        <p:spPr>
          <a:xfrm flipV="1">
            <a:off x="2500298" y="6143644"/>
            <a:ext cx="1071570" cy="71438"/>
          </a:xfrm>
          <a:prstGeom prst="straightConnector1">
            <a:avLst/>
          </a:prstGeom>
          <a:ln w="50800">
            <a:solidFill>
              <a:schemeClr val="accent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0" name="Picture 3" descr="C:\Documents and Settings\shoji-f\Local Settings\Temporary Internet Files\Content.IE5\S123OX6J\MC900432599[2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28926" y="6000768"/>
            <a:ext cx="357190" cy="357190"/>
          </a:xfrm>
          <a:prstGeom prst="rect">
            <a:avLst/>
          </a:prstGeom>
          <a:noFill/>
        </p:spPr>
      </p:pic>
      <p:pic>
        <p:nvPicPr>
          <p:cNvPr id="141" name="Picture 23" descr="7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7686" y="5143512"/>
            <a:ext cx="428628" cy="444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2" name="Picture 23" descr="7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9124" y="5715016"/>
            <a:ext cx="428628" cy="444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" name="Picture 23" descr="71"/>
          <p:cNvPicPr>
            <a:picLocks noChangeAspect="1" noChangeArrowheads="1"/>
          </p:cNvPicPr>
          <p:nvPr/>
        </p:nvPicPr>
        <p:blipFill>
          <a:blip r:embed="rId3" cstate="print">
            <a:lum/>
          </a:blip>
          <a:stretch>
            <a:fillRect/>
          </a:stretch>
        </p:blipFill>
        <p:spPr bwMode="auto">
          <a:xfrm>
            <a:off x="3857620" y="5715016"/>
            <a:ext cx="428126" cy="444752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円柱 143"/>
          <p:cNvSpPr/>
          <p:nvPr/>
        </p:nvSpPr>
        <p:spPr>
          <a:xfrm>
            <a:off x="6000760" y="5214950"/>
            <a:ext cx="357190" cy="428628"/>
          </a:xfrm>
          <a:prstGeom prst="can">
            <a:avLst/>
          </a:prstGeom>
          <a:gradFill>
            <a:gsLst>
              <a:gs pos="0">
                <a:srgbClr val="03D4A8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5400000" scaled="0"/>
          </a:gra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45" name="Picture 23" descr="71"/>
          <p:cNvPicPr>
            <a:picLocks noChangeAspect="1" noChangeArrowheads="1"/>
          </p:cNvPicPr>
          <p:nvPr/>
        </p:nvPicPr>
        <p:blipFill>
          <a:blip r:embed="rId3" cstate="print">
            <a:lum bright="-11000"/>
          </a:blip>
          <a:stretch>
            <a:fillRect/>
          </a:stretch>
        </p:blipFill>
        <p:spPr bwMode="auto">
          <a:xfrm>
            <a:off x="2143610" y="4627322"/>
            <a:ext cx="428126" cy="444752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0" lon="10800000" rev="0"/>
            </a:camera>
            <a:lightRig rig="threePt" dir="t"/>
          </a:scene3d>
        </p:spPr>
      </p:pic>
      <p:pic>
        <p:nvPicPr>
          <p:cNvPr id="146" name="Picture 23" descr="71"/>
          <p:cNvPicPr>
            <a:picLocks noChangeAspect="1" noChangeArrowheads="1"/>
          </p:cNvPicPr>
          <p:nvPr/>
        </p:nvPicPr>
        <p:blipFill>
          <a:blip r:embed="rId3" cstate="print">
            <a:lum bright="-11000"/>
          </a:blip>
          <a:stretch>
            <a:fillRect/>
          </a:stretch>
        </p:blipFill>
        <p:spPr bwMode="auto">
          <a:xfrm>
            <a:off x="1929296" y="4984512"/>
            <a:ext cx="428126" cy="444752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0" lon="10800000" rev="0"/>
            </a:camera>
            <a:lightRig rig="threePt" dir="t"/>
          </a:scene3d>
        </p:spPr>
      </p:pic>
      <p:pic>
        <p:nvPicPr>
          <p:cNvPr id="147" name="Picture 23" descr="71"/>
          <p:cNvPicPr>
            <a:picLocks noChangeAspect="1" noChangeArrowheads="1"/>
          </p:cNvPicPr>
          <p:nvPr/>
        </p:nvPicPr>
        <p:blipFill>
          <a:blip r:embed="rId3" cstate="print">
            <a:lum bright="-11000"/>
          </a:blip>
          <a:stretch>
            <a:fillRect/>
          </a:stretch>
        </p:blipFill>
        <p:spPr bwMode="auto">
          <a:xfrm>
            <a:off x="1857858" y="5484578"/>
            <a:ext cx="428126" cy="444752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0" lon="10800000" rev="0"/>
            </a:camera>
            <a:lightRig rig="threePt" dir="t"/>
          </a:scene3d>
        </p:spPr>
      </p:pic>
      <p:pic>
        <p:nvPicPr>
          <p:cNvPr id="148" name="Picture 23" descr="71"/>
          <p:cNvPicPr>
            <a:picLocks noChangeAspect="1" noChangeArrowheads="1"/>
          </p:cNvPicPr>
          <p:nvPr/>
        </p:nvPicPr>
        <p:blipFill>
          <a:blip r:embed="rId3" cstate="print">
            <a:lum bright="-11000"/>
          </a:blip>
          <a:stretch>
            <a:fillRect/>
          </a:stretch>
        </p:blipFill>
        <p:spPr bwMode="auto">
          <a:xfrm>
            <a:off x="1643544" y="4786322"/>
            <a:ext cx="428126" cy="444752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0" lon="10800000" rev="0"/>
            </a:camera>
            <a:lightRig rig="threePt" dir="t"/>
          </a:scene3d>
        </p:spPr>
      </p:pic>
      <p:pic>
        <p:nvPicPr>
          <p:cNvPr id="149" name="Picture 23" descr="71"/>
          <p:cNvPicPr>
            <a:picLocks noChangeAspect="1" noChangeArrowheads="1"/>
          </p:cNvPicPr>
          <p:nvPr/>
        </p:nvPicPr>
        <p:blipFill>
          <a:blip r:embed="rId3" cstate="print">
            <a:lum bright="-11000"/>
          </a:blip>
          <a:stretch>
            <a:fillRect/>
          </a:stretch>
        </p:blipFill>
        <p:spPr bwMode="auto">
          <a:xfrm>
            <a:off x="1500166" y="5286388"/>
            <a:ext cx="428126" cy="444752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0" lon="10800000" rev="0"/>
            </a:camera>
            <a:lightRig rig="threePt" dir="t"/>
          </a:scene3d>
        </p:spPr>
      </p:pic>
      <p:pic>
        <p:nvPicPr>
          <p:cNvPr id="150" name="Picture 23" descr="71"/>
          <p:cNvPicPr>
            <a:picLocks noChangeAspect="1" noChangeArrowheads="1"/>
          </p:cNvPicPr>
          <p:nvPr/>
        </p:nvPicPr>
        <p:blipFill>
          <a:blip r:embed="rId3" cstate="print">
            <a:lum bright="-11000"/>
          </a:blip>
          <a:stretch>
            <a:fillRect/>
          </a:stretch>
        </p:blipFill>
        <p:spPr bwMode="auto">
          <a:xfrm>
            <a:off x="1500166" y="5786454"/>
            <a:ext cx="428126" cy="444752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0" lon="10800000" rev="0"/>
            </a:camera>
            <a:lightRig rig="threePt" dir="t"/>
          </a:scene3d>
        </p:spPr>
      </p:pic>
      <p:pic>
        <p:nvPicPr>
          <p:cNvPr id="151" name="Picture 23" descr="71"/>
          <p:cNvPicPr>
            <a:picLocks noChangeAspect="1" noChangeArrowheads="1"/>
          </p:cNvPicPr>
          <p:nvPr/>
        </p:nvPicPr>
        <p:blipFill>
          <a:blip r:embed="rId3" cstate="print">
            <a:lum bright="-11000"/>
          </a:blip>
          <a:stretch>
            <a:fillRect/>
          </a:stretch>
        </p:blipFill>
        <p:spPr bwMode="auto">
          <a:xfrm>
            <a:off x="1857858" y="5929330"/>
            <a:ext cx="428126" cy="444752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0" lon="10800000" rev="0"/>
            </a:camera>
            <a:lightRig rig="threePt" dir="t"/>
          </a:scene3d>
        </p:spPr>
      </p:pic>
      <p:sp>
        <p:nvSpPr>
          <p:cNvPr id="152" name="右矢印 151"/>
          <p:cNvSpPr/>
          <p:nvPr/>
        </p:nvSpPr>
        <p:spPr>
          <a:xfrm>
            <a:off x="5143504" y="5286388"/>
            <a:ext cx="642942" cy="4286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3" name="テキスト ボックス 152"/>
          <p:cNvSpPr txBox="1"/>
          <p:nvPr/>
        </p:nvSpPr>
        <p:spPr>
          <a:xfrm>
            <a:off x="265533" y="5202808"/>
            <a:ext cx="1234633" cy="338554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r>
              <a:rPr kumimoji="1" lang="en-US" altLang="ja-JP" sz="1600" dirty="0" smtClean="0">
                <a:latin typeface="+mn-lt"/>
              </a:rPr>
              <a:t>Developers</a:t>
            </a:r>
            <a:endParaRPr kumimoji="1" lang="ja-JP" altLang="en-US" sz="1600" dirty="0">
              <a:latin typeface="+mn-lt"/>
            </a:endParaRPr>
          </a:p>
        </p:txBody>
      </p:sp>
      <p:sp>
        <p:nvSpPr>
          <p:cNvPr id="154" name="テキスト ボックス 153"/>
          <p:cNvSpPr txBox="1"/>
          <p:nvPr/>
        </p:nvSpPr>
        <p:spPr>
          <a:xfrm>
            <a:off x="3687448" y="4786322"/>
            <a:ext cx="1313180" cy="338554"/>
          </a:xfrm>
          <a:prstGeom prst="rect">
            <a:avLst/>
          </a:prstGeom>
          <a:noFill/>
          <a:ln w="19050">
            <a:noFill/>
          </a:ln>
        </p:spPr>
        <p:txBody>
          <a:bodyPr wrap="none" rtlCol="0">
            <a:spAutoFit/>
          </a:bodyPr>
          <a:lstStyle/>
          <a:p>
            <a:r>
              <a:rPr lang="en-US" altLang="ja-JP" sz="1600" dirty="0" smtClean="0">
                <a:latin typeface="Century" pitchFamily="18" charset="0"/>
              </a:rPr>
              <a:t>C</a:t>
            </a:r>
            <a:r>
              <a:rPr kumimoji="1" lang="en-US" altLang="ja-JP" sz="1600" dirty="0" smtClean="0">
                <a:latin typeface="Century" pitchFamily="18" charset="0"/>
              </a:rPr>
              <a:t>ommitters</a:t>
            </a:r>
            <a:endParaRPr kumimoji="1" lang="ja-JP" altLang="en-US" sz="1600" dirty="0">
              <a:latin typeface="Century" pitchFamily="18" charset="0"/>
            </a:endParaRPr>
          </a:p>
        </p:txBody>
      </p:sp>
      <p:sp>
        <p:nvSpPr>
          <p:cNvPr id="155" name="テキスト ボックス 154"/>
          <p:cNvSpPr txBox="1"/>
          <p:nvPr/>
        </p:nvSpPr>
        <p:spPr>
          <a:xfrm>
            <a:off x="5143504" y="5643578"/>
            <a:ext cx="23166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600" dirty="0" smtClean="0">
                <a:latin typeface="+mn-lt"/>
              </a:rPr>
              <a:t>Source code repository</a:t>
            </a:r>
            <a:endParaRPr kumimoji="1" lang="ja-JP" altLang="en-US" sz="1600" dirty="0">
              <a:latin typeface="+mn-lt"/>
            </a:endParaRPr>
          </a:p>
        </p:txBody>
      </p:sp>
      <p:sp>
        <p:nvSpPr>
          <p:cNvPr id="114" name="角丸四角形 113"/>
          <p:cNvSpPr/>
          <p:nvPr/>
        </p:nvSpPr>
        <p:spPr>
          <a:xfrm>
            <a:off x="357158" y="3429000"/>
            <a:ext cx="8429684" cy="500066"/>
          </a:xfrm>
          <a:prstGeom prst="roundRect">
            <a:avLst/>
          </a:prstGeom>
          <a:solidFill>
            <a:srgbClr val="FFFF66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2400" b="1" dirty="0" smtClean="0">
                <a:solidFill>
                  <a:schemeClr val="tx1"/>
                </a:solidFill>
              </a:rPr>
              <a:t>Important to find a reliable developer as a committer</a:t>
            </a:r>
            <a:endParaRPr lang="ja-JP" altLang="en-US" sz="2400" b="1" dirty="0">
              <a:solidFill>
                <a:schemeClr val="tx1"/>
              </a:solidFill>
            </a:endParaRPr>
          </a:p>
        </p:txBody>
      </p:sp>
      <p:sp>
        <p:nvSpPr>
          <p:cNvPr id="51" name="角丸四角形 50"/>
          <p:cNvSpPr/>
          <p:nvPr/>
        </p:nvSpPr>
        <p:spPr>
          <a:xfrm>
            <a:off x="3500430" y="4572008"/>
            <a:ext cx="5572164" cy="500066"/>
          </a:xfrm>
          <a:prstGeom prst="roundRect">
            <a:avLst/>
          </a:prstGeom>
          <a:solidFill>
            <a:srgbClr val="FFFF66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ja-JP" sz="2400" b="1" dirty="0" smtClean="0">
                <a:solidFill>
                  <a:schemeClr val="tx1"/>
                </a:solidFill>
              </a:rPr>
              <a:t>Committers have huge impact to OSS</a:t>
            </a:r>
            <a:endParaRPr lang="ja-JP" altLang="en-US" sz="2400" b="1" dirty="0">
              <a:solidFill>
                <a:schemeClr val="tx1"/>
              </a:solidFill>
            </a:endParaRPr>
          </a:p>
        </p:txBody>
      </p:sp>
      <p:sp>
        <p:nvSpPr>
          <p:cNvPr id="158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Problem in Patch Review Process</a:t>
            </a:r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1" animBg="1"/>
      <p:bldP spid="114" grpId="0" animBg="1"/>
      <p:bldP spid="51" grpId="0" animBg="1"/>
      <p:bldP spid="51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Goal and Approach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57200" y="1020763"/>
            <a:ext cx="8229600" cy="2051047"/>
          </a:xfrm>
        </p:spPr>
        <p:txBody>
          <a:bodyPr/>
          <a:lstStyle/>
          <a:p>
            <a:r>
              <a:rPr lang="en-US" altLang="ja-JP" dirty="0" smtClean="0"/>
              <a:t>Goal</a:t>
            </a:r>
            <a:endParaRPr kumimoji="1" lang="en-US" altLang="ja-JP" dirty="0" smtClean="0"/>
          </a:p>
          <a:p>
            <a:pPr lvl="1"/>
            <a:r>
              <a:rPr kumimoji="1" lang="en-US" altLang="ja-JP" dirty="0" smtClean="0"/>
              <a:t>Improve the patch review process</a:t>
            </a:r>
          </a:p>
          <a:p>
            <a:r>
              <a:rPr lang="en-US" altLang="ja-JP" dirty="0" smtClean="0"/>
              <a:t>Approach</a:t>
            </a:r>
          </a:p>
          <a:p>
            <a:pPr lvl="1"/>
            <a:r>
              <a:rPr lang="en-US" altLang="ja-JP" dirty="0" smtClean="0"/>
              <a:t>Select an appropriate developer as a committer</a:t>
            </a:r>
          </a:p>
        </p:txBody>
      </p:sp>
      <p:grpSp>
        <p:nvGrpSpPr>
          <p:cNvPr id="8" name="グループ化 7"/>
          <p:cNvGrpSpPr/>
          <p:nvPr/>
        </p:nvGrpSpPr>
        <p:grpSpPr>
          <a:xfrm>
            <a:off x="214282" y="2857496"/>
            <a:ext cx="8786874" cy="1214446"/>
            <a:chOff x="2143108" y="-197792"/>
            <a:chExt cx="8786874" cy="1357324"/>
          </a:xfrm>
        </p:grpSpPr>
        <p:sp>
          <p:nvSpPr>
            <p:cNvPr id="6" name="角丸四角形 5"/>
            <p:cNvSpPr/>
            <p:nvPr/>
          </p:nvSpPr>
          <p:spPr>
            <a:xfrm>
              <a:off x="2143108" y="-197792"/>
              <a:ext cx="8786874" cy="1357324"/>
            </a:xfrm>
            <a:prstGeom prst="roundRect">
              <a:avLst/>
            </a:prstGeom>
            <a:solidFill>
              <a:srgbClr val="FFFFCC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" name="コンテンツ プレースホルダ 2"/>
            <p:cNvSpPr txBox="1">
              <a:spLocks/>
            </p:cNvSpPr>
            <p:nvPr/>
          </p:nvSpPr>
          <p:spPr bwMode="gray">
            <a:xfrm>
              <a:off x="2214546" y="-126353"/>
              <a:ext cx="8715436" cy="12858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342900" marR="0" lvl="0" indent="-342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ja-JP" sz="2400" b="1" kern="0" dirty="0" smtClean="0">
                  <a:latin typeface="+mn-lt"/>
                  <a:ea typeface="+mn-ea"/>
                </a:rPr>
                <a:t>RQ1 : Time</a:t>
              </a:r>
              <a:endParaRPr kumimoji="1" lang="en-US" altLang="ja-JP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342900" marR="0" lvl="0" indent="-342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ja-JP" kern="0" dirty="0" smtClean="0">
                  <a:latin typeface="+mn-lt"/>
                  <a:ea typeface="+mn-ea"/>
                </a:rPr>
                <a:t>	</a:t>
              </a:r>
              <a:r>
                <a:rPr lang="en-US" altLang="ja-JP" sz="2000" kern="0" dirty="0" smtClean="0">
                  <a:latin typeface="+mn-lt"/>
                  <a:ea typeface="+mn-ea"/>
                </a:rPr>
                <a:t>Is there any difference of PRT and PET between committers and non-committers?</a:t>
              </a:r>
              <a:endParaRPr kumimoji="1" lang="en-US" altLang="ja-JP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7" name="フッター プレースホル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An Analysis of Committers toward Improving the Patch Review Process in OSS development</a:t>
            </a:r>
            <a:endParaRPr lang="en-US" altLang="ja-JP" dirty="0"/>
          </a:p>
        </p:txBody>
      </p:sp>
      <p:grpSp>
        <p:nvGrpSpPr>
          <p:cNvPr id="13" name="グループ化 12"/>
          <p:cNvGrpSpPr/>
          <p:nvPr/>
        </p:nvGrpSpPr>
        <p:grpSpPr>
          <a:xfrm>
            <a:off x="214282" y="3992981"/>
            <a:ext cx="8786874" cy="1221969"/>
            <a:chOff x="214282" y="3525650"/>
            <a:chExt cx="8786874" cy="1006327"/>
          </a:xfrm>
        </p:grpSpPr>
        <p:sp>
          <p:nvSpPr>
            <p:cNvPr id="9" name="角丸四角形 8"/>
            <p:cNvSpPr/>
            <p:nvPr/>
          </p:nvSpPr>
          <p:spPr>
            <a:xfrm>
              <a:off x="214282" y="3525650"/>
              <a:ext cx="8786874" cy="1000132"/>
            </a:xfrm>
            <a:prstGeom prst="roundRect">
              <a:avLst/>
            </a:prstGeom>
            <a:solidFill>
              <a:srgbClr val="FFFFCC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" name="コンテンツ プレースホルダ 2"/>
            <p:cNvSpPr txBox="1">
              <a:spLocks/>
            </p:cNvSpPr>
            <p:nvPr/>
          </p:nvSpPr>
          <p:spPr bwMode="gray">
            <a:xfrm>
              <a:off x="285720" y="3584484"/>
              <a:ext cx="8715436" cy="9474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342900" marR="0" lvl="0" indent="-342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RQ2 : Frequency</a:t>
              </a:r>
            </a:p>
            <a:p>
              <a:pPr marL="342900" marR="0" lvl="0" indent="-342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ja-JP" kern="0" dirty="0" smtClean="0">
                  <a:latin typeface="+mn-lt"/>
                  <a:ea typeface="+mn-ea"/>
                </a:rPr>
                <a:t>	</a:t>
              </a:r>
              <a:r>
                <a:rPr lang="en-US" altLang="ja-JP" sz="2000" kern="0" dirty="0" smtClean="0">
                  <a:latin typeface="+mn-lt"/>
                  <a:ea typeface="+mn-ea"/>
                </a:rPr>
                <a:t>I</a:t>
              </a:r>
              <a:r>
                <a:rPr kumimoji="1" lang="en-US" altLang="ja-JP" sz="20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s</a:t>
              </a:r>
              <a:r>
                <a:rPr kumimoji="1" lang="en-US" altLang="ja-JP" sz="2000" b="0" i="0" u="none" strike="noStrike" kern="0" cap="none" spc="0" normalizeH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 there any difference in the number of patch reviews and patch edits between committers and non-committers?</a:t>
              </a:r>
              <a:endParaRPr kumimoji="1" lang="en-US" altLang="ja-JP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14" name="グループ化 13"/>
          <p:cNvGrpSpPr/>
          <p:nvPr/>
        </p:nvGrpSpPr>
        <p:grpSpPr>
          <a:xfrm>
            <a:off x="214282" y="5143512"/>
            <a:ext cx="8786874" cy="1214446"/>
            <a:chOff x="214282" y="4786322"/>
            <a:chExt cx="8786874" cy="1000132"/>
          </a:xfrm>
        </p:grpSpPr>
        <p:sp>
          <p:nvSpPr>
            <p:cNvPr id="11" name="角丸四角形 10"/>
            <p:cNvSpPr/>
            <p:nvPr/>
          </p:nvSpPr>
          <p:spPr>
            <a:xfrm>
              <a:off x="214282" y="4786322"/>
              <a:ext cx="8786874" cy="1000132"/>
            </a:xfrm>
            <a:prstGeom prst="roundRect">
              <a:avLst/>
            </a:prstGeom>
            <a:solidFill>
              <a:srgbClr val="FFFFCC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" name="コンテンツ プレースホルダ 2"/>
            <p:cNvSpPr txBox="1">
              <a:spLocks/>
            </p:cNvSpPr>
            <p:nvPr/>
          </p:nvSpPr>
          <p:spPr bwMode="gray">
            <a:xfrm>
              <a:off x="285720" y="4838961"/>
              <a:ext cx="8715436" cy="9474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342900" marR="0" lvl="0" indent="-342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RQ3</a:t>
              </a:r>
              <a:r>
                <a:rPr kumimoji="1" lang="en-US" altLang="ja-JP" sz="2400" b="1" i="0" u="none" strike="noStrike" kern="0" cap="none" spc="0" normalizeH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 : </a:t>
              </a:r>
              <a:r>
                <a:rPr kumimoji="1" lang="en-US" altLang="ja-JP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Type</a:t>
              </a:r>
              <a:r>
                <a:rPr kumimoji="1" lang="en-US" altLang="ja-JP" sz="2400" b="1" i="0" u="none" strike="noStrike" kern="0" cap="none" spc="0" normalizeH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 of committers</a:t>
              </a:r>
              <a:endParaRPr kumimoji="1" lang="en-US" altLang="ja-JP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342900" marR="0" lvl="0" indent="-342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	</a:t>
              </a:r>
              <a:r>
                <a:rPr kumimoji="1" lang="en-US" altLang="ja-JP" sz="20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Is there any difference in performance between committers in the patch review process?</a:t>
              </a:r>
            </a:p>
          </p:txBody>
        </p:sp>
      </p:grpSp>
      <p:sp>
        <p:nvSpPr>
          <p:cNvPr id="15" name="スライド番号プレースホルダ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429EF-CC36-4027-8A23-5B262E590B44}" type="slidenum">
              <a:rPr lang="en-US" altLang="ja-JP" smtClean="0"/>
              <a:pPr/>
              <a:t>7</a:t>
            </a:fld>
            <a:endParaRPr lang="en-US" altLang="ja-JP" dirty="0"/>
          </a:p>
        </p:txBody>
      </p:sp>
      <p:sp>
        <p:nvSpPr>
          <p:cNvPr id="16" name="日付プレースホルダ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2010/11/4</a:t>
            </a:r>
            <a:endParaRPr lang="en-US" altLang="ja-JP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Analysis Method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57200" y="1020763"/>
            <a:ext cx="8543956" cy="5145087"/>
          </a:xfrm>
        </p:spPr>
        <p:txBody>
          <a:bodyPr/>
          <a:lstStyle/>
          <a:p>
            <a:r>
              <a:rPr kumimoji="1" lang="en-US" altLang="ja-JP" dirty="0" smtClean="0"/>
              <a:t>Investigate the time and frequency for the patch review process</a:t>
            </a:r>
          </a:p>
          <a:p>
            <a:pPr lvl="1"/>
            <a:r>
              <a:rPr kumimoji="1" lang="en-US" altLang="ja-JP" dirty="0" smtClean="0"/>
              <a:t>RQ1</a:t>
            </a:r>
            <a:r>
              <a:rPr kumimoji="1" lang="ja-JP" altLang="en-US" dirty="0" smtClean="0"/>
              <a:t> </a:t>
            </a:r>
            <a:r>
              <a:rPr kumimoji="1" lang="en-US" altLang="ja-JP" dirty="0" smtClean="0"/>
              <a:t>: Patch </a:t>
            </a:r>
            <a:r>
              <a:rPr lang="en-US" altLang="ja-JP" dirty="0" smtClean="0"/>
              <a:t>Review Time (</a:t>
            </a:r>
            <a:r>
              <a:rPr kumimoji="1" lang="en-US" altLang="ja-JP" dirty="0" smtClean="0"/>
              <a:t>PRT) and Patch Edit Time (PET)</a:t>
            </a:r>
            <a:endParaRPr lang="en-US" altLang="ja-JP" dirty="0" smtClean="0"/>
          </a:p>
          <a:p>
            <a:pPr lvl="2"/>
            <a:r>
              <a:rPr lang="en-US" altLang="ja-JP" dirty="0" smtClean="0"/>
              <a:t>Compare committers and non-committers</a:t>
            </a:r>
          </a:p>
          <a:p>
            <a:pPr lvl="1"/>
            <a:r>
              <a:rPr lang="en-US" altLang="ja-JP" dirty="0" smtClean="0"/>
              <a:t>RQ2 : Number of Patch Reviews (NPR) and Number of Patch Edits (NPE)</a:t>
            </a:r>
          </a:p>
          <a:p>
            <a:pPr lvl="2"/>
            <a:r>
              <a:rPr lang="en-US" altLang="ja-JP" dirty="0" smtClean="0"/>
              <a:t>Compare committers and non-committers</a:t>
            </a:r>
          </a:p>
          <a:p>
            <a:pPr lvl="1"/>
            <a:r>
              <a:rPr lang="en-US" altLang="ja-JP" dirty="0" smtClean="0"/>
              <a:t>RQ3</a:t>
            </a:r>
            <a:r>
              <a:rPr lang="ja-JP" altLang="en-US" dirty="0" smtClean="0"/>
              <a:t>：</a:t>
            </a:r>
            <a:r>
              <a:rPr lang="en-US" altLang="ja-JP" dirty="0" smtClean="0"/>
              <a:t>Performance between committers</a:t>
            </a:r>
          </a:p>
          <a:p>
            <a:pPr lvl="2"/>
            <a:r>
              <a:rPr lang="en-US" altLang="ja-JP" dirty="0" smtClean="0"/>
              <a:t>Classify committers by all developers median</a:t>
            </a:r>
            <a:endParaRPr lang="ja-JP" altLang="en-US" dirty="0" smtClean="0"/>
          </a:p>
          <a:p>
            <a:pPr lvl="2">
              <a:buNone/>
            </a:pPr>
            <a:endParaRPr lang="en-US" altLang="ja-JP" dirty="0" smtClean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An Analysis of Committers toward Improving the Patch Review Process in OSS development</a:t>
            </a:r>
            <a:endParaRPr lang="en-US" altLang="ja-JP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429EF-CC36-4027-8A23-5B262E590B44}" type="slidenum">
              <a:rPr lang="en-US" altLang="ja-JP" smtClean="0"/>
              <a:pPr/>
              <a:t>8</a:t>
            </a:fld>
            <a:endParaRPr lang="en-US" altLang="ja-JP" dirty="0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2010/11/4</a:t>
            </a:r>
            <a:endParaRPr lang="en-US" altLang="ja-JP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Case Study</a:t>
            </a:r>
            <a:endParaRPr kumimoji="1" lang="ja-JP" altLang="en-US" dirty="0"/>
          </a:p>
        </p:txBody>
      </p:sp>
      <p:pic>
        <p:nvPicPr>
          <p:cNvPr id="5" name="図 4" descr="150px-Pg_log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86116" y="1071546"/>
            <a:ext cx="873130" cy="785818"/>
          </a:xfrm>
          <a:prstGeom prst="rect">
            <a:avLst/>
          </a:prstGeom>
        </p:spPr>
      </p:pic>
      <p:sp>
        <p:nvSpPr>
          <p:cNvPr id="7" name="フッター プレースホルダ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An Analysis of Committers toward Improving the Patch Review Process in OSS development</a:t>
            </a:r>
            <a:endParaRPr lang="en-US" altLang="ja-JP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429EF-CC36-4027-8A23-5B262E590B44}" type="slidenum">
              <a:rPr lang="en-US" altLang="ja-JP" smtClean="0"/>
              <a:pPr/>
              <a:t>9</a:t>
            </a:fld>
            <a:endParaRPr lang="en-US" altLang="ja-JP" dirty="0"/>
          </a:p>
        </p:txBody>
      </p:sp>
      <p:sp>
        <p:nvSpPr>
          <p:cNvPr id="8" name="日付プレースホルダ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2010/11/4</a:t>
            </a:r>
            <a:endParaRPr lang="en-US" altLang="ja-JP" dirty="0"/>
          </a:p>
        </p:txBody>
      </p:sp>
      <p:sp>
        <p:nvSpPr>
          <p:cNvPr id="11" name="コンテンツ プレースホルダ 2"/>
          <p:cNvSpPr txBox="1">
            <a:spLocks/>
          </p:cNvSpPr>
          <p:nvPr/>
        </p:nvSpPr>
        <p:spPr bwMode="gray">
          <a:xfrm>
            <a:off x="457200" y="1020763"/>
            <a:ext cx="8229600" cy="30511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1" lang="en-US" altLang="ja-JP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OSS project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1" lang="en-US" altLang="ja-JP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</a:rPr>
              <a:t>PostgreSQL</a:t>
            </a:r>
            <a:endParaRPr kumimoji="1" lang="en-US" altLang="ja-JP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1" lang="en-US" altLang="ja-JP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Target Data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1" lang="en-US" altLang="ja-JP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</a:rPr>
              <a:t>ML archives (</a:t>
            </a:r>
            <a:r>
              <a:rPr kumimoji="1" lang="en-US" altLang="ja-JP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</a:rPr>
              <a:t>pgsql</a:t>
            </a:r>
            <a:r>
              <a:rPr kumimoji="1" lang="en-US" altLang="ja-JP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</a:rPr>
              <a:t>-hackers, </a:t>
            </a:r>
            <a:r>
              <a:rPr kumimoji="1" lang="en-US" altLang="ja-JP" sz="2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</a:rPr>
              <a:t>pgsql</a:t>
            </a:r>
            <a:r>
              <a:rPr kumimoji="1" lang="en-US" altLang="ja-JP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</a:rPr>
              <a:t>-patches)</a:t>
            </a:r>
          </a:p>
          <a:p>
            <a:pPr marL="342900" lvl="0" indent="-342900">
              <a:spcBef>
                <a:spcPct val="20000"/>
              </a:spcBef>
              <a:buFontTx/>
              <a:buChar char="•"/>
              <a:defRPr/>
            </a:pPr>
            <a:r>
              <a:rPr lang="en-US" altLang="ja-JP" sz="2400" kern="0" dirty="0" smtClean="0"/>
              <a:t>Analysis Period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  <a:defRPr/>
            </a:pPr>
            <a:r>
              <a:rPr lang="en-US" altLang="ja-JP" sz="2400" kern="0" dirty="0" smtClean="0"/>
              <a:t>2001/01</a:t>
            </a:r>
            <a:r>
              <a:rPr lang="ja-JP" altLang="en-US" sz="2400" kern="0" dirty="0" smtClean="0"/>
              <a:t>～</a:t>
            </a:r>
            <a:r>
              <a:rPr lang="en-US" altLang="ja-JP" sz="2400" kern="0" dirty="0" smtClean="0"/>
              <a:t>2008/12 (8years)</a:t>
            </a:r>
          </a:p>
        </p:txBody>
      </p:sp>
      <p:graphicFrame>
        <p:nvGraphicFramePr>
          <p:cNvPr id="12" name="表 11"/>
          <p:cNvGraphicFramePr>
            <a:graphicFrameLocks noGrp="1"/>
          </p:cNvGraphicFramePr>
          <p:nvPr/>
        </p:nvGraphicFramePr>
        <p:xfrm>
          <a:off x="428596" y="4357694"/>
          <a:ext cx="8143932" cy="128524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286016"/>
                <a:gridCol w="2000264"/>
                <a:gridCol w="1857388"/>
                <a:gridCol w="2000264"/>
              </a:tblGrid>
              <a:tr h="370840">
                <a:tc>
                  <a:txBody>
                    <a:bodyPr/>
                    <a:lstStyle/>
                    <a:p>
                      <a:endParaRPr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Frequency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Committers</a:t>
                      </a:r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 smtClean="0"/>
                        <a:t>Non-Committers</a:t>
                      </a:r>
                      <a:endParaRPr kumimoji="1" lang="ja-JP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sz="2400" b="1" dirty="0" smtClean="0"/>
                        <a:t>Patch Review</a:t>
                      </a:r>
                      <a:endParaRPr kumimoji="1" lang="ja-JP" alt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 smtClean="0"/>
                        <a:t>3352</a:t>
                      </a:r>
                      <a:endParaRPr kumimoji="1" lang="ja-JP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 smtClean="0"/>
                        <a:t>14</a:t>
                      </a:r>
                      <a:endParaRPr kumimoji="1" lang="ja-JP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 smtClean="0"/>
                        <a:t>200</a:t>
                      </a:r>
                      <a:endParaRPr kumimoji="1" lang="ja-JP" alt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sz="2400" b="1" dirty="0" smtClean="0"/>
                        <a:t>Patch</a:t>
                      </a:r>
                      <a:r>
                        <a:rPr kumimoji="1" lang="en-US" altLang="ja-JP" sz="2400" b="1" baseline="0" dirty="0" smtClean="0"/>
                        <a:t> Edit</a:t>
                      </a:r>
                      <a:endParaRPr kumimoji="1" lang="ja-JP" alt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 smtClean="0"/>
                        <a:t>1848</a:t>
                      </a:r>
                      <a:endParaRPr kumimoji="1" lang="ja-JP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 smtClean="0"/>
                        <a:t>14</a:t>
                      </a:r>
                      <a:endParaRPr kumimoji="1" lang="ja-JP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 smtClean="0"/>
                        <a:t>132</a:t>
                      </a:r>
                      <a:endParaRPr kumimoji="1" lang="ja-JP" altLang="en-US" sz="20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Documents and Settings\shoji-f\デスクトップ\PET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6314" y="857232"/>
            <a:ext cx="3434315" cy="3429024"/>
          </a:xfrm>
          <a:prstGeom prst="rect">
            <a:avLst/>
          </a:prstGeom>
          <a:noFill/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RQ1 : Developers’ PRT and PET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285720" y="5143512"/>
            <a:ext cx="8501122" cy="1000132"/>
          </a:xfrm>
        </p:spPr>
        <p:txBody>
          <a:bodyPr/>
          <a:lstStyle/>
          <a:p>
            <a:r>
              <a:rPr lang="en-US" altLang="ja-JP" sz="2000" dirty="0" smtClean="0"/>
              <a:t>PRT and PET cannot be the indicator for selecting a committer</a:t>
            </a:r>
          </a:p>
        </p:txBody>
      </p:sp>
      <p:pic>
        <p:nvPicPr>
          <p:cNvPr id="1026" name="Picture 2" descr="C:\shoji-f\SNA\IPSJ-Kansai2010\発表資料\PRT.png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714445" y="857232"/>
            <a:ext cx="3424758" cy="3419482"/>
          </a:xfrm>
          <a:prstGeom prst="rect">
            <a:avLst/>
          </a:prstGeom>
          <a:noFill/>
        </p:spPr>
      </p:pic>
      <p:sp>
        <p:nvSpPr>
          <p:cNvPr id="9" name="コンテンツ プレースホルダ 2"/>
          <p:cNvSpPr txBox="1">
            <a:spLocks/>
          </p:cNvSpPr>
          <p:nvPr/>
        </p:nvSpPr>
        <p:spPr bwMode="gray">
          <a:xfrm>
            <a:off x="1357290" y="857232"/>
            <a:ext cx="6634210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1" lang="en-US" altLang="ja-JP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</a:rPr>
              <a:t>	PRT				      PET</a:t>
            </a:r>
          </a:p>
        </p:txBody>
      </p:sp>
      <p:sp>
        <p:nvSpPr>
          <p:cNvPr id="10" name="角丸四角形 9"/>
          <p:cNvSpPr/>
          <p:nvPr/>
        </p:nvSpPr>
        <p:spPr>
          <a:xfrm>
            <a:off x="357158" y="4500570"/>
            <a:ext cx="8429684" cy="500066"/>
          </a:xfrm>
          <a:prstGeom prst="roundRect">
            <a:avLst/>
          </a:prstGeom>
          <a:solidFill>
            <a:srgbClr val="FFFF66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2400" dirty="0" smtClean="0">
                <a:solidFill>
                  <a:schemeClr val="tx1"/>
                </a:solidFill>
              </a:rPr>
              <a:t>No big difference between committers and non-committers </a:t>
            </a:r>
            <a:endParaRPr kumimoji="1" lang="ja-JP" altLang="en-US" sz="2400" dirty="0">
              <a:solidFill>
                <a:schemeClr val="tx1"/>
              </a:solidFill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1428728" y="4131238"/>
            <a:ext cx="23839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smtClean="0">
                <a:solidFill>
                  <a:srgbClr val="FF0000"/>
                </a:solidFill>
              </a:rPr>
              <a:t>p-value : </a:t>
            </a:r>
            <a:r>
              <a:rPr kumimoji="1" lang="en-US" altLang="ja-JP" dirty="0" smtClean="0">
                <a:solidFill>
                  <a:srgbClr val="FF0000"/>
                </a:solidFill>
              </a:rPr>
              <a:t>0.65(&gt;0.05)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5572132" y="4143380"/>
            <a:ext cx="23198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smtClean="0">
                <a:solidFill>
                  <a:srgbClr val="FF0000"/>
                </a:solidFill>
              </a:rPr>
              <a:t>p-value : </a:t>
            </a:r>
            <a:r>
              <a:rPr kumimoji="1" lang="en-US" altLang="ja-JP" dirty="0" smtClean="0">
                <a:solidFill>
                  <a:srgbClr val="FF0000"/>
                </a:solidFill>
              </a:rPr>
              <a:t>0.48(&gt;0.05)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1214414" y="3786190"/>
            <a:ext cx="2786082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dirty="0" smtClean="0"/>
              <a:t>Committers	</a:t>
            </a:r>
            <a:r>
              <a:rPr kumimoji="1" lang="ja-JP" altLang="en-US" sz="1400" dirty="0" smtClean="0"/>
              <a:t>　　</a:t>
            </a:r>
            <a:r>
              <a:rPr kumimoji="1" lang="en-US" altLang="ja-JP" sz="1400" dirty="0" smtClean="0"/>
              <a:t>Non-Committers</a:t>
            </a:r>
            <a:endParaRPr kumimoji="1" lang="ja-JP" altLang="en-US" sz="1400" dirty="0"/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5286380" y="3786190"/>
            <a:ext cx="2786082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dirty="0" smtClean="0"/>
              <a:t>Committers	</a:t>
            </a:r>
            <a:r>
              <a:rPr kumimoji="1" lang="ja-JP" altLang="en-US" sz="1400" dirty="0" smtClean="0"/>
              <a:t>　　</a:t>
            </a:r>
            <a:r>
              <a:rPr kumimoji="1" lang="en-US" altLang="ja-JP" sz="1400" dirty="0" smtClean="0"/>
              <a:t>Non-Committers</a:t>
            </a:r>
            <a:endParaRPr kumimoji="1" lang="ja-JP" altLang="en-US" sz="1400" dirty="0"/>
          </a:p>
        </p:txBody>
      </p:sp>
      <p:grpSp>
        <p:nvGrpSpPr>
          <p:cNvPr id="4" name="グループ化 16"/>
          <p:cNvGrpSpPr/>
          <p:nvPr/>
        </p:nvGrpSpPr>
        <p:grpSpPr>
          <a:xfrm>
            <a:off x="335132" y="1214423"/>
            <a:ext cx="736406" cy="2786082"/>
            <a:chOff x="335132" y="1214423"/>
            <a:chExt cx="736406" cy="2786082"/>
          </a:xfrm>
        </p:grpSpPr>
        <p:sp>
          <p:nvSpPr>
            <p:cNvPr id="16" name="テキスト ボックス 15"/>
            <p:cNvSpPr txBox="1"/>
            <p:nvPr/>
          </p:nvSpPr>
          <p:spPr>
            <a:xfrm>
              <a:off x="571472" y="1500174"/>
              <a:ext cx="500066" cy="236988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kumimoji="1" lang="en-US" altLang="ja-JP" sz="1100" dirty="0" smtClean="0"/>
                <a:t>10000</a:t>
              </a:r>
            </a:p>
            <a:p>
              <a:pPr algn="ctr"/>
              <a:endParaRPr kumimoji="1" lang="en-US" altLang="ja-JP" sz="1100" dirty="0" smtClean="0"/>
            </a:p>
            <a:p>
              <a:pPr algn="ctr"/>
              <a:endParaRPr lang="en-US" altLang="ja-JP" sz="1400" dirty="0" smtClean="0"/>
            </a:p>
            <a:p>
              <a:pPr algn="ctr"/>
              <a:endParaRPr kumimoji="1" lang="en-US" altLang="ja-JP" sz="1100" dirty="0" smtClean="0"/>
            </a:p>
            <a:p>
              <a:pPr algn="ctr"/>
              <a:r>
                <a:rPr kumimoji="1" lang="en-US" altLang="ja-JP" sz="1100" dirty="0" smtClean="0"/>
                <a:t>1000</a:t>
              </a:r>
            </a:p>
            <a:p>
              <a:pPr algn="ctr"/>
              <a:endParaRPr kumimoji="1" lang="en-US" altLang="ja-JP" sz="1100" dirty="0" smtClean="0"/>
            </a:p>
            <a:p>
              <a:pPr algn="ctr"/>
              <a:endParaRPr kumimoji="1" lang="en-US" altLang="ja-JP" sz="1600" dirty="0" smtClean="0"/>
            </a:p>
            <a:p>
              <a:pPr algn="ctr"/>
              <a:endParaRPr kumimoji="1" lang="en-US" altLang="ja-JP" sz="800" dirty="0" smtClean="0"/>
            </a:p>
            <a:p>
              <a:pPr algn="ctr"/>
              <a:r>
                <a:rPr kumimoji="1" lang="en-US" altLang="ja-JP" sz="1100" dirty="0" smtClean="0"/>
                <a:t>100</a:t>
              </a:r>
            </a:p>
            <a:p>
              <a:pPr algn="ctr"/>
              <a:endParaRPr lang="en-US" altLang="ja-JP" sz="1100" dirty="0" smtClean="0"/>
            </a:p>
            <a:p>
              <a:pPr algn="ctr"/>
              <a:endParaRPr kumimoji="1" lang="en-US" altLang="ja-JP" sz="1100" dirty="0" smtClean="0"/>
            </a:p>
            <a:p>
              <a:pPr algn="ctr"/>
              <a:endParaRPr lang="en-US" altLang="ja-JP" sz="1100" dirty="0" smtClean="0"/>
            </a:p>
            <a:p>
              <a:pPr algn="ctr"/>
              <a:endParaRPr kumimoji="1" lang="ja-JP" altLang="en-US" sz="1100" dirty="0"/>
            </a:p>
          </p:txBody>
        </p:sp>
        <p:sp>
          <p:nvSpPr>
            <p:cNvPr id="15" name="テキスト ボックス 14"/>
            <p:cNvSpPr txBox="1"/>
            <p:nvPr/>
          </p:nvSpPr>
          <p:spPr>
            <a:xfrm rot="16200000">
              <a:off x="-904020" y="2453575"/>
              <a:ext cx="278608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1400" dirty="0" smtClean="0"/>
                <a:t>PRT (minutes)</a:t>
              </a:r>
              <a:endParaRPr kumimoji="1" lang="ja-JP" altLang="en-US" sz="1200" dirty="0"/>
            </a:p>
          </p:txBody>
        </p:sp>
      </p:grpSp>
      <p:grpSp>
        <p:nvGrpSpPr>
          <p:cNvPr id="6" name="グループ化 17"/>
          <p:cNvGrpSpPr/>
          <p:nvPr/>
        </p:nvGrpSpPr>
        <p:grpSpPr>
          <a:xfrm>
            <a:off x="4407098" y="1214423"/>
            <a:ext cx="736406" cy="2786082"/>
            <a:chOff x="335132" y="1214423"/>
            <a:chExt cx="736406" cy="2786082"/>
          </a:xfrm>
        </p:grpSpPr>
        <p:sp>
          <p:nvSpPr>
            <p:cNvPr id="19" name="テキスト ボックス 18"/>
            <p:cNvSpPr txBox="1"/>
            <p:nvPr/>
          </p:nvSpPr>
          <p:spPr>
            <a:xfrm>
              <a:off x="571472" y="1500174"/>
              <a:ext cx="500066" cy="223138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kumimoji="1" lang="en-US" altLang="ja-JP" sz="1100" dirty="0" smtClean="0"/>
                <a:t>10000</a:t>
              </a:r>
            </a:p>
            <a:p>
              <a:pPr algn="ctr"/>
              <a:endParaRPr lang="en-US" altLang="ja-JP" sz="1100" dirty="0" smtClean="0"/>
            </a:p>
            <a:p>
              <a:pPr algn="ctr"/>
              <a:endParaRPr kumimoji="1" lang="en-US" altLang="ja-JP" sz="1100" dirty="0" smtClean="0"/>
            </a:p>
            <a:p>
              <a:pPr algn="ctr"/>
              <a:endParaRPr kumimoji="1" lang="en-US" altLang="ja-JP" sz="1600" dirty="0" smtClean="0"/>
            </a:p>
            <a:p>
              <a:pPr algn="ctr"/>
              <a:r>
                <a:rPr kumimoji="1" lang="en-US" altLang="ja-JP" sz="1100" dirty="0" smtClean="0"/>
                <a:t>1000</a:t>
              </a:r>
            </a:p>
            <a:p>
              <a:pPr algn="ctr"/>
              <a:endParaRPr lang="en-US" altLang="ja-JP" sz="1100" dirty="0" smtClean="0"/>
            </a:p>
            <a:p>
              <a:pPr algn="ctr"/>
              <a:endParaRPr kumimoji="1" lang="en-US" altLang="ja-JP" sz="1600" dirty="0" smtClean="0"/>
            </a:p>
            <a:p>
              <a:pPr algn="ctr"/>
              <a:endParaRPr kumimoji="1" lang="en-US" altLang="ja-JP" sz="800" dirty="0" smtClean="0"/>
            </a:p>
            <a:p>
              <a:pPr algn="ctr"/>
              <a:r>
                <a:rPr kumimoji="1" lang="en-US" altLang="ja-JP" sz="1100" dirty="0" smtClean="0"/>
                <a:t>100</a:t>
              </a:r>
            </a:p>
            <a:p>
              <a:pPr algn="ctr"/>
              <a:endParaRPr lang="en-US" altLang="ja-JP" sz="1100" dirty="0" smtClean="0"/>
            </a:p>
            <a:p>
              <a:pPr algn="ctr"/>
              <a:endParaRPr kumimoji="1" lang="en-US" altLang="ja-JP" sz="1100" dirty="0" smtClean="0"/>
            </a:p>
            <a:p>
              <a:pPr algn="ctr"/>
              <a:endParaRPr kumimoji="1" lang="ja-JP" altLang="en-US" sz="1100" dirty="0"/>
            </a:p>
          </p:txBody>
        </p:sp>
        <p:sp>
          <p:nvSpPr>
            <p:cNvPr id="20" name="テキスト ボックス 19"/>
            <p:cNvSpPr txBox="1"/>
            <p:nvPr/>
          </p:nvSpPr>
          <p:spPr>
            <a:xfrm rot="16200000">
              <a:off x="-904020" y="2453575"/>
              <a:ext cx="278608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ja-JP" sz="1400" dirty="0" smtClean="0"/>
                <a:t>PET (minutes)</a:t>
              </a:r>
              <a:endParaRPr kumimoji="1" lang="ja-JP" altLang="en-US" sz="1200" dirty="0"/>
            </a:p>
          </p:txBody>
        </p:sp>
      </p:grpSp>
      <p:sp>
        <p:nvSpPr>
          <p:cNvPr id="21" name="フッター プレースホルダ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An Analysis of Committers toward Improving the Patch Review Process in OSS development</a:t>
            </a:r>
            <a:endParaRPr lang="en-US" altLang="ja-JP"/>
          </a:p>
        </p:txBody>
      </p:sp>
      <p:sp>
        <p:nvSpPr>
          <p:cNvPr id="22" name="スライド番号プレースホルダ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429EF-CC36-4027-8A23-5B262E590B44}" type="slidenum">
              <a:rPr lang="en-US" altLang="ja-JP" smtClean="0"/>
              <a:pPr/>
              <a:t>10</a:t>
            </a:fld>
            <a:endParaRPr lang="en-US" altLang="ja-JP" dirty="0"/>
          </a:p>
        </p:txBody>
      </p:sp>
      <p:sp>
        <p:nvSpPr>
          <p:cNvPr id="23" name="日付プレースホルダ 2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2010/11/4</a:t>
            </a:r>
            <a:endParaRPr lang="en-US" altLang="ja-JP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RQ2 : Developers’ NPR and NPE</a:t>
            </a:r>
            <a:endParaRPr kumimoji="1" lang="ja-JP" altLang="en-US" dirty="0"/>
          </a:p>
        </p:txBody>
      </p:sp>
      <p:pic>
        <p:nvPicPr>
          <p:cNvPr id="1026" name="Picture 2" descr="C:\shoji-f\SNA\IPSJ-Kansai2010\発表資料\PRT.pn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714348" y="857232"/>
            <a:ext cx="3424953" cy="3419481"/>
          </a:xfrm>
          <a:prstGeom prst="rect">
            <a:avLst/>
          </a:prstGeom>
          <a:noFill/>
        </p:spPr>
      </p:pic>
      <p:pic>
        <p:nvPicPr>
          <p:cNvPr id="5" name="Picture 3" descr="C:\shoji-f\SNA\IPSJ-Kansai2010\発表資料\PET.png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4786314" y="857232"/>
            <a:ext cx="3434510" cy="3429024"/>
          </a:xfrm>
          <a:prstGeom prst="rect">
            <a:avLst/>
          </a:prstGeom>
          <a:noFill/>
        </p:spPr>
      </p:pic>
      <p:sp>
        <p:nvSpPr>
          <p:cNvPr id="7" name="コンテンツ プレースホルダ 2"/>
          <p:cNvSpPr txBox="1">
            <a:spLocks/>
          </p:cNvSpPr>
          <p:nvPr/>
        </p:nvSpPr>
        <p:spPr bwMode="gray">
          <a:xfrm>
            <a:off x="1714480" y="857232"/>
            <a:ext cx="7286676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altLang="ja-JP" kern="0" dirty="0" smtClean="0">
                <a:latin typeface="+mn-lt"/>
                <a:ea typeface="+mn-ea"/>
              </a:rPr>
              <a:t>NPR</a:t>
            </a:r>
            <a:r>
              <a:rPr kumimoji="1" lang="en-US" altLang="ja-JP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</a:rPr>
              <a:t>				NPE</a:t>
            </a:r>
          </a:p>
        </p:txBody>
      </p:sp>
      <p:sp>
        <p:nvSpPr>
          <p:cNvPr id="9" name="コンテンツ プレースホルダ 2"/>
          <p:cNvSpPr txBox="1">
            <a:spLocks/>
          </p:cNvSpPr>
          <p:nvPr/>
        </p:nvSpPr>
        <p:spPr bwMode="gray">
          <a:xfrm>
            <a:off x="285720" y="5072074"/>
            <a:ext cx="8501122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en-US" altLang="ja-JP" sz="2000" kern="0" dirty="0" smtClean="0">
                <a:latin typeface="+mn-lt"/>
                <a:ea typeface="+mn-ea"/>
              </a:rPr>
              <a:t>Number of patch reviews and edits can be one of the indicators for selecting a committer</a:t>
            </a: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en-US" altLang="ja-JP" sz="2000" kern="0" dirty="0" smtClean="0">
                <a:latin typeface="+mn-lt"/>
                <a:ea typeface="+mn-ea"/>
              </a:rPr>
              <a:t>There are some non-committers who show high performance of patch editing as committers</a:t>
            </a: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1" lang="en-US" altLang="ja-JP" sz="2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角丸四角形 9"/>
          <p:cNvSpPr/>
          <p:nvPr/>
        </p:nvSpPr>
        <p:spPr>
          <a:xfrm>
            <a:off x="357158" y="4500570"/>
            <a:ext cx="8501122" cy="500066"/>
          </a:xfrm>
          <a:prstGeom prst="roundRect">
            <a:avLst/>
          </a:prstGeom>
          <a:solidFill>
            <a:srgbClr val="FFFF66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ja-JP" sz="2400" dirty="0" smtClean="0">
                <a:solidFill>
                  <a:schemeClr val="tx1"/>
                </a:solidFill>
              </a:rPr>
              <a:t>Significant difference between committers and non-committers</a:t>
            </a:r>
            <a:endParaRPr kumimoji="1" lang="ja-JP" altLang="en-US" sz="2400" dirty="0">
              <a:solidFill>
                <a:schemeClr val="tx1"/>
              </a:solidFill>
            </a:endParaRPr>
          </a:p>
        </p:txBody>
      </p:sp>
      <p:sp>
        <p:nvSpPr>
          <p:cNvPr id="13" name="円/楕円 12"/>
          <p:cNvSpPr/>
          <p:nvPr/>
        </p:nvSpPr>
        <p:spPr>
          <a:xfrm>
            <a:off x="7138800" y="1476000"/>
            <a:ext cx="214314" cy="21431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円/楕円 13"/>
          <p:cNvSpPr/>
          <p:nvPr/>
        </p:nvSpPr>
        <p:spPr>
          <a:xfrm>
            <a:off x="6929454" y="2071678"/>
            <a:ext cx="642942" cy="64294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1357290" y="4131238"/>
            <a:ext cx="23198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smtClean="0">
                <a:solidFill>
                  <a:srgbClr val="0000FF"/>
                </a:solidFill>
              </a:rPr>
              <a:t>p-value : </a:t>
            </a:r>
            <a:r>
              <a:rPr kumimoji="1" lang="en-US" altLang="ja-JP" dirty="0" smtClean="0">
                <a:solidFill>
                  <a:srgbClr val="0000FF"/>
                </a:solidFill>
              </a:rPr>
              <a:t>0.00(&lt;0.05)</a:t>
            </a:r>
            <a:endParaRPr kumimoji="1" lang="ja-JP" altLang="en-US" dirty="0">
              <a:solidFill>
                <a:srgbClr val="0000FF"/>
              </a:solidFill>
            </a:endParaRPr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1214414" y="3786190"/>
            <a:ext cx="2786082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dirty="0" smtClean="0"/>
              <a:t>Committers	</a:t>
            </a:r>
            <a:r>
              <a:rPr kumimoji="1" lang="ja-JP" altLang="en-US" sz="1400" dirty="0" smtClean="0"/>
              <a:t>　　</a:t>
            </a:r>
            <a:r>
              <a:rPr kumimoji="1" lang="en-US" altLang="ja-JP" sz="1400" dirty="0" smtClean="0"/>
              <a:t>Non-Committers</a:t>
            </a:r>
            <a:endParaRPr kumimoji="1" lang="ja-JP" altLang="en-US" sz="1400" dirty="0"/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5500694" y="4131238"/>
            <a:ext cx="23198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smtClean="0">
                <a:solidFill>
                  <a:srgbClr val="0000FF"/>
                </a:solidFill>
              </a:rPr>
              <a:t>p-value : </a:t>
            </a:r>
            <a:r>
              <a:rPr kumimoji="1" lang="en-US" altLang="ja-JP" dirty="0" smtClean="0">
                <a:solidFill>
                  <a:srgbClr val="0000FF"/>
                </a:solidFill>
              </a:rPr>
              <a:t>0.00(&lt;0.05)</a:t>
            </a:r>
            <a:endParaRPr kumimoji="1" lang="ja-JP" altLang="en-US" dirty="0">
              <a:solidFill>
                <a:srgbClr val="0000FF"/>
              </a:solidFill>
            </a:endParaRPr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5214942" y="3786190"/>
            <a:ext cx="2786082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dirty="0" smtClean="0"/>
              <a:t>Committers	</a:t>
            </a:r>
            <a:r>
              <a:rPr kumimoji="1" lang="ja-JP" altLang="en-US" sz="1400" dirty="0" smtClean="0"/>
              <a:t>　　</a:t>
            </a:r>
            <a:r>
              <a:rPr kumimoji="1" lang="en-US" altLang="ja-JP" sz="1400" dirty="0" smtClean="0"/>
              <a:t>Non-Committers</a:t>
            </a:r>
            <a:endParaRPr kumimoji="1" lang="ja-JP" altLang="en-US" sz="1400" dirty="0"/>
          </a:p>
        </p:txBody>
      </p:sp>
      <p:grpSp>
        <p:nvGrpSpPr>
          <p:cNvPr id="22" name="グループ化 21"/>
          <p:cNvGrpSpPr/>
          <p:nvPr/>
        </p:nvGrpSpPr>
        <p:grpSpPr>
          <a:xfrm>
            <a:off x="335132" y="1214422"/>
            <a:ext cx="736406" cy="2786083"/>
            <a:chOff x="335132" y="1214422"/>
            <a:chExt cx="736406" cy="2786083"/>
          </a:xfrm>
        </p:grpSpPr>
        <p:sp>
          <p:nvSpPr>
            <p:cNvPr id="20" name="テキスト ボックス 19"/>
            <p:cNvSpPr txBox="1"/>
            <p:nvPr/>
          </p:nvSpPr>
          <p:spPr>
            <a:xfrm>
              <a:off x="571472" y="1214422"/>
              <a:ext cx="500066" cy="260071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kumimoji="1" lang="en-US" altLang="ja-JP" sz="1100" dirty="0" smtClean="0"/>
                <a:t>1000</a:t>
              </a:r>
            </a:p>
            <a:p>
              <a:pPr algn="ctr"/>
              <a:endParaRPr lang="en-US" altLang="ja-JP" sz="1100" dirty="0" smtClean="0"/>
            </a:p>
            <a:p>
              <a:pPr algn="ctr"/>
              <a:endParaRPr kumimoji="1" lang="en-US" altLang="ja-JP" sz="1100" dirty="0" smtClean="0"/>
            </a:p>
            <a:p>
              <a:pPr algn="ctr"/>
              <a:endParaRPr kumimoji="1" lang="en-US" altLang="ja-JP" sz="1100" dirty="0" smtClean="0"/>
            </a:p>
            <a:p>
              <a:pPr algn="ctr"/>
              <a:endParaRPr kumimoji="1" lang="en-US" altLang="ja-JP" sz="800" dirty="0" smtClean="0"/>
            </a:p>
            <a:p>
              <a:pPr algn="ctr"/>
              <a:r>
                <a:rPr kumimoji="1" lang="en-US" altLang="ja-JP" sz="1100" dirty="0" smtClean="0"/>
                <a:t>100</a:t>
              </a:r>
            </a:p>
            <a:p>
              <a:pPr algn="ctr"/>
              <a:endParaRPr lang="en-US" altLang="ja-JP" sz="1100" dirty="0" smtClean="0"/>
            </a:p>
            <a:p>
              <a:pPr algn="ctr"/>
              <a:endParaRPr kumimoji="1" lang="en-US" altLang="ja-JP" sz="1100" dirty="0" smtClean="0"/>
            </a:p>
            <a:p>
              <a:pPr algn="ctr"/>
              <a:endParaRPr kumimoji="1" lang="en-US" altLang="ja-JP" sz="1600" dirty="0" smtClean="0"/>
            </a:p>
            <a:p>
              <a:pPr algn="ctr"/>
              <a:r>
                <a:rPr kumimoji="1" lang="en-US" altLang="ja-JP" sz="1100" dirty="0" smtClean="0"/>
                <a:t>10</a:t>
              </a:r>
            </a:p>
            <a:p>
              <a:pPr algn="ctr"/>
              <a:endParaRPr lang="en-US" altLang="ja-JP" sz="1100" dirty="0" smtClean="0"/>
            </a:p>
            <a:p>
              <a:pPr algn="ctr"/>
              <a:endParaRPr kumimoji="1" lang="en-US" altLang="ja-JP" sz="1100" dirty="0" smtClean="0"/>
            </a:p>
            <a:p>
              <a:pPr algn="ctr"/>
              <a:endParaRPr kumimoji="1" lang="en-US" altLang="ja-JP" dirty="0" smtClean="0"/>
            </a:p>
            <a:p>
              <a:pPr algn="ctr"/>
              <a:r>
                <a:rPr lang="en-US" altLang="ja-JP" sz="1100" dirty="0" smtClean="0"/>
                <a:t>1</a:t>
              </a:r>
              <a:endParaRPr kumimoji="1" lang="ja-JP" altLang="en-US" sz="1100" dirty="0"/>
            </a:p>
          </p:txBody>
        </p:sp>
        <p:sp>
          <p:nvSpPr>
            <p:cNvPr id="21" name="テキスト ボックス 20"/>
            <p:cNvSpPr txBox="1"/>
            <p:nvPr/>
          </p:nvSpPr>
          <p:spPr>
            <a:xfrm rot="16200000">
              <a:off x="-904020" y="2453575"/>
              <a:ext cx="278608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400" dirty="0" smtClean="0"/>
                <a:t>NPR</a:t>
              </a:r>
              <a:endParaRPr kumimoji="1" lang="ja-JP" altLang="en-US" sz="1400" dirty="0"/>
            </a:p>
          </p:txBody>
        </p:sp>
      </p:grpSp>
      <p:grpSp>
        <p:nvGrpSpPr>
          <p:cNvPr id="23" name="グループ化 22"/>
          <p:cNvGrpSpPr/>
          <p:nvPr/>
        </p:nvGrpSpPr>
        <p:grpSpPr>
          <a:xfrm>
            <a:off x="4429124" y="1214422"/>
            <a:ext cx="736406" cy="2786083"/>
            <a:chOff x="335132" y="1214422"/>
            <a:chExt cx="736406" cy="2786083"/>
          </a:xfrm>
        </p:grpSpPr>
        <p:sp>
          <p:nvSpPr>
            <p:cNvPr id="24" name="テキスト ボックス 23"/>
            <p:cNvSpPr txBox="1"/>
            <p:nvPr/>
          </p:nvSpPr>
          <p:spPr>
            <a:xfrm>
              <a:off x="571472" y="1214422"/>
              <a:ext cx="500066" cy="260071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rIns="0" rtlCol="0">
              <a:spAutoFit/>
            </a:bodyPr>
            <a:lstStyle/>
            <a:p>
              <a:pPr algn="ctr"/>
              <a:r>
                <a:rPr kumimoji="1" lang="en-US" altLang="ja-JP" sz="1100" dirty="0" smtClean="0"/>
                <a:t>1000</a:t>
              </a:r>
            </a:p>
            <a:p>
              <a:pPr algn="ctr"/>
              <a:endParaRPr lang="en-US" altLang="ja-JP" sz="1100" dirty="0" smtClean="0"/>
            </a:p>
            <a:p>
              <a:pPr algn="ctr"/>
              <a:endParaRPr kumimoji="1" lang="en-US" altLang="ja-JP" sz="1100" dirty="0" smtClean="0"/>
            </a:p>
            <a:p>
              <a:pPr algn="ctr"/>
              <a:endParaRPr kumimoji="1" lang="en-US" altLang="ja-JP" sz="1100" dirty="0" smtClean="0"/>
            </a:p>
            <a:p>
              <a:pPr algn="ctr"/>
              <a:endParaRPr kumimoji="1" lang="en-US" altLang="ja-JP" sz="800" dirty="0" smtClean="0"/>
            </a:p>
            <a:p>
              <a:pPr algn="ctr"/>
              <a:r>
                <a:rPr kumimoji="1" lang="en-US" altLang="ja-JP" sz="1100" dirty="0" smtClean="0"/>
                <a:t>100</a:t>
              </a:r>
            </a:p>
            <a:p>
              <a:pPr algn="ctr"/>
              <a:endParaRPr lang="en-US" altLang="ja-JP" sz="1100" dirty="0" smtClean="0"/>
            </a:p>
            <a:p>
              <a:pPr algn="ctr"/>
              <a:endParaRPr kumimoji="1" lang="en-US" altLang="ja-JP" sz="1100" dirty="0" smtClean="0"/>
            </a:p>
            <a:p>
              <a:pPr algn="ctr"/>
              <a:endParaRPr kumimoji="1" lang="en-US" altLang="ja-JP" sz="1600" dirty="0" smtClean="0"/>
            </a:p>
            <a:p>
              <a:pPr algn="ctr"/>
              <a:r>
                <a:rPr kumimoji="1" lang="en-US" altLang="ja-JP" sz="1100" dirty="0" smtClean="0"/>
                <a:t>10</a:t>
              </a:r>
            </a:p>
            <a:p>
              <a:pPr algn="ctr"/>
              <a:endParaRPr lang="en-US" altLang="ja-JP" sz="1100" dirty="0" smtClean="0"/>
            </a:p>
            <a:p>
              <a:pPr algn="ctr"/>
              <a:endParaRPr kumimoji="1" lang="en-US" altLang="ja-JP" sz="1100" dirty="0" smtClean="0"/>
            </a:p>
            <a:p>
              <a:pPr algn="ctr"/>
              <a:endParaRPr kumimoji="1" lang="en-US" altLang="ja-JP" dirty="0" smtClean="0"/>
            </a:p>
            <a:p>
              <a:pPr algn="ctr"/>
              <a:r>
                <a:rPr lang="en-US" altLang="ja-JP" sz="1100" dirty="0" smtClean="0"/>
                <a:t>1</a:t>
              </a:r>
              <a:endParaRPr kumimoji="1" lang="ja-JP" altLang="en-US" sz="1100" dirty="0"/>
            </a:p>
          </p:txBody>
        </p:sp>
        <p:sp>
          <p:nvSpPr>
            <p:cNvPr id="25" name="テキスト ボックス 24"/>
            <p:cNvSpPr txBox="1"/>
            <p:nvPr/>
          </p:nvSpPr>
          <p:spPr>
            <a:xfrm rot="16200000">
              <a:off x="-904020" y="2453575"/>
              <a:ext cx="278608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400" dirty="0" smtClean="0"/>
                <a:t>NPE</a:t>
              </a:r>
              <a:endParaRPr kumimoji="1" lang="ja-JP" altLang="en-US" sz="1400" dirty="0"/>
            </a:p>
          </p:txBody>
        </p:sp>
      </p:grpSp>
      <p:sp>
        <p:nvSpPr>
          <p:cNvPr id="26" name="フッター プレースホルダ 2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An Analysis of Committers toward Improving the Patch Review Process in OSS development</a:t>
            </a:r>
            <a:endParaRPr lang="en-US" altLang="ja-JP"/>
          </a:p>
        </p:txBody>
      </p:sp>
      <p:sp>
        <p:nvSpPr>
          <p:cNvPr id="27" name="スライド番号プレースホルダ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429EF-CC36-4027-8A23-5B262E590B44}" type="slidenum">
              <a:rPr lang="en-US" altLang="ja-JP" smtClean="0"/>
              <a:pPr/>
              <a:t>11</a:t>
            </a:fld>
            <a:endParaRPr lang="en-US" altLang="ja-JP" dirty="0"/>
          </a:p>
        </p:txBody>
      </p:sp>
      <p:sp>
        <p:nvSpPr>
          <p:cNvPr id="28" name="日付プレースホルダ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2010/11/4</a:t>
            </a:r>
            <a:endParaRPr lang="en-US" altLang="ja-JP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  <p:bldP spid="13" grpId="0" animBg="1"/>
      <p:bldP spid="1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RQ3 : Committers’ performance</a:t>
            </a:r>
            <a:endParaRPr kumimoji="1" lang="ja-JP" altLang="en-US" dirty="0"/>
          </a:p>
        </p:txBody>
      </p:sp>
      <p:sp>
        <p:nvSpPr>
          <p:cNvPr id="11" name="フッター プレースホルダ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An Analysis of Committers toward Improving the Patch Review Process in OSS development</a:t>
            </a:r>
            <a:endParaRPr lang="en-US" altLang="ja-JP"/>
          </a:p>
        </p:txBody>
      </p:sp>
      <p:sp>
        <p:nvSpPr>
          <p:cNvPr id="54" name="スライド番号プレースホルダ 5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429EF-CC36-4027-8A23-5B262E590B44}" type="slidenum">
              <a:rPr lang="en-US" altLang="ja-JP" smtClean="0"/>
              <a:pPr/>
              <a:t>12</a:t>
            </a:fld>
            <a:endParaRPr lang="en-US" altLang="ja-JP" dirty="0"/>
          </a:p>
        </p:txBody>
      </p:sp>
      <p:grpSp>
        <p:nvGrpSpPr>
          <p:cNvPr id="106" name="グループ化 49"/>
          <p:cNvGrpSpPr/>
          <p:nvPr/>
        </p:nvGrpSpPr>
        <p:grpSpPr>
          <a:xfrm>
            <a:off x="2857488" y="2143116"/>
            <a:ext cx="3342196" cy="2781318"/>
            <a:chOff x="1000100" y="857233"/>
            <a:chExt cx="3342196" cy="2781318"/>
          </a:xfrm>
        </p:grpSpPr>
        <p:pic>
          <p:nvPicPr>
            <p:cNvPr id="107" name="Picture 6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539773" y="857233"/>
              <a:ext cx="2489510" cy="2500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grpSp>
          <p:nvGrpSpPr>
            <p:cNvPr id="108" name="グループ化 14"/>
            <p:cNvGrpSpPr/>
            <p:nvPr/>
          </p:nvGrpSpPr>
          <p:grpSpPr>
            <a:xfrm>
              <a:off x="1000100" y="886596"/>
              <a:ext cx="770428" cy="2358867"/>
              <a:chOff x="1015490" y="1500174"/>
              <a:chExt cx="770428" cy="2358867"/>
            </a:xfrm>
          </p:grpSpPr>
          <p:sp>
            <p:nvSpPr>
              <p:cNvPr id="112" name="テキスト ボックス 111"/>
              <p:cNvSpPr txBox="1"/>
              <p:nvPr/>
            </p:nvSpPr>
            <p:spPr>
              <a:xfrm rot="16200000">
                <a:off x="46700" y="2468964"/>
                <a:ext cx="2214579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ja-JP" sz="1200" dirty="0" smtClean="0"/>
                  <a:t>PRT (minutes)</a:t>
                </a:r>
                <a:endParaRPr kumimoji="1" lang="ja-JP" altLang="en-US" sz="1200" dirty="0"/>
              </a:p>
            </p:txBody>
          </p:sp>
          <p:sp>
            <p:nvSpPr>
              <p:cNvPr id="113" name="テキスト ボックス 112"/>
              <p:cNvSpPr txBox="1"/>
              <p:nvPr/>
            </p:nvSpPr>
            <p:spPr>
              <a:xfrm>
                <a:off x="1285852" y="1643050"/>
                <a:ext cx="500066" cy="221599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rIns="0" rtlCol="0">
                <a:spAutoFit/>
              </a:bodyPr>
              <a:lstStyle/>
              <a:p>
                <a:pPr algn="ctr"/>
                <a:r>
                  <a:rPr kumimoji="1" lang="en-US" altLang="ja-JP" sz="1100" dirty="0" smtClean="0"/>
                  <a:t>10000</a:t>
                </a:r>
              </a:p>
              <a:p>
                <a:pPr algn="ctr"/>
                <a:endParaRPr lang="en-US" altLang="ja-JP" sz="1100" dirty="0" smtClean="0"/>
              </a:p>
              <a:p>
                <a:pPr algn="ctr"/>
                <a:endParaRPr kumimoji="1" lang="en-US" altLang="ja-JP" dirty="0" smtClean="0"/>
              </a:p>
              <a:p>
                <a:pPr algn="ctr"/>
                <a:r>
                  <a:rPr kumimoji="1" lang="en-US" altLang="ja-JP" sz="1100" dirty="0" smtClean="0"/>
                  <a:t>1000</a:t>
                </a:r>
              </a:p>
              <a:p>
                <a:pPr algn="ctr"/>
                <a:endParaRPr kumimoji="1" lang="en-US" altLang="ja-JP" sz="1100" dirty="0" smtClean="0"/>
              </a:p>
              <a:p>
                <a:pPr algn="ctr"/>
                <a:endParaRPr kumimoji="1" lang="en-US" altLang="ja-JP" sz="1100" dirty="0" smtClean="0"/>
              </a:p>
              <a:p>
                <a:pPr algn="ctr"/>
                <a:endParaRPr kumimoji="1" lang="en-US" altLang="ja-JP" sz="800" dirty="0" smtClean="0"/>
              </a:p>
              <a:p>
                <a:pPr algn="ctr"/>
                <a:r>
                  <a:rPr kumimoji="1" lang="en-US" altLang="ja-JP" sz="1100" dirty="0" smtClean="0"/>
                  <a:t>100</a:t>
                </a:r>
              </a:p>
              <a:p>
                <a:pPr algn="ctr"/>
                <a:endParaRPr lang="en-US" altLang="ja-JP" sz="1100" dirty="0" smtClean="0"/>
              </a:p>
              <a:p>
                <a:pPr algn="ctr"/>
                <a:endParaRPr kumimoji="1" lang="en-US" altLang="ja-JP" sz="1600" dirty="0" smtClean="0"/>
              </a:p>
              <a:p>
                <a:pPr algn="ctr"/>
                <a:endParaRPr lang="en-US" altLang="ja-JP" sz="800" dirty="0" smtClean="0"/>
              </a:p>
              <a:p>
                <a:pPr algn="ctr"/>
                <a:r>
                  <a:rPr kumimoji="1" lang="en-US" altLang="ja-JP" sz="1100" dirty="0" smtClean="0"/>
                  <a:t>10</a:t>
                </a:r>
                <a:endParaRPr kumimoji="1" lang="ja-JP" altLang="en-US" sz="1100" dirty="0"/>
              </a:p>
            </p:txBody>
          </p:sp>
        </p:grpSp>
        <p:grpSp>
          <p:nvGrpSpPr>
            <p:cNvPr id="109" name="グループ化 23"/>
            <p:cNvGrpSpPr/>
            <p:nvPr/>
          </p:nvGrpSpPr>
          <p:grpSpPr>
            <a:xfrm>
              <a:off x="1484776" y="3143248"/>
              <a:ext cx="2857520" cy="495303"/>
              <a:chOff x="1643042" y="3714752"/>
              <a:chExt cx="2857520" cy="495303"/>
            </a:xfrm>
          </p:grpSpPr>
          <p:sp>
            <p:nvSpPr>
              <p:cNvPr id="110" name="テキスト ボックス 109"/>
              <p:cNvSpPr txBox="1"/>
              <p:nvPr/>
            </p:nvSpPr>
            <p:spPr>
              <a:xfrm>
                <a:off x="1643042" y="3933056"/>
                <a:ext cx="2786082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ja-JP" sz="1200" dirty="0" smtClean="0"/>
                  <a:t>PET (minutes)</a:t>
                </a:r>
                <a:endParaRPr kumimoji="1" lang="ja-JP" altLang="en-US" sz="1200" dirty="0"/>
              </a:p>
            </p:txBody>
          </p:sp>
          <p:sp>
            <p:nvSpPr>
              <p:cNvPr id="111" name="テキスト ボックス 110"/>
              <p:cNvSpPr txBox="1"/>
              <p:nvPr/>
            </p:nvSpPr>
            <p:spPr>
              <a:xfrm>
                <a:off x="1714480" y="3714752"/>
                <a:ext cx="2786082" cy="2616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1100" dirty="0" smtClean="0"/>
                  <a:t>10       </a:t>
                </a:r>
                <a:r>
                  <a:rPr kumimoji="1" lang="ja-JP" altLang="en-US" sz="1100" dirty="0" smtClean="0"/>
                  <a:t>　</a:t>
                </a:r>
                <a:r>
                  <a:rPr kumimoji="1" lang="en-US" altLang="ja-JP" sz="1100" dirty="0" smtClean="0"/>
                  <a:t>      100           1000          10000</a:t>
                </a:r>
                <a:endParaRPr kumimoji="1" lang="ja-JP" altLang="en-US" sz="1100" dirty="0"/>
              </a:p>
            </p:txBody>
          </p:sp>
        </p:grpSp>
      </p:grpSp>
      <p:graphicFrame>
        <p:nvGraphicFramePr>
          <p:cNvPr id="37" name="表 36"/>
          <p:cNvGraphicFramePr>
            <a:graphicFrameLocks noGrp="1"/>
          </p:cNvGraphicFramePr>
          <p:nvPr/>
        </p:nvGraphicFramePr>
        <p:xfrm>
          <a:off x="2285984" y="928670"/>
          <a:ext cx="4678366" cy="975360"/>
        </p:xfrm>
        <a:graphic>
          <a:graphicData uri="http://schemas.openxmlformats.org/drawingml/2006/table">
            <a:tbl>
              <a:tblPr/>
              <a:tblGrid>
                <a:gridCol w="1208696"/>
                <a:gridCol w="3469670"/>
              </a:tblGrid>
              <a:tr h="238125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Time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PRT and PET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Patch</a:t>
                      </a:r>
                      <a:r>
                        <a:rPr lang="en-US" altLang="ja-JP" sz="1600" b="0" i="0" u="none" strike="noStrike" baseline="0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 </a:t>
                      </a:r>
                      <a:r>
                        <a:rPr lang="en-US" altLang="ja-JP" sz="16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Review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PRT and NPR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Patch</a:t>
                      </a:r>
                      <a:r>
                        <a:rPr lang="en-US" altLang="ja-JP" sz="1600" b="0" i="0" u="none" strike="noStrike" baseline="0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 Edit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PET and NPE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Frequency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NPR and NPE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8" name="角丸四角形 37"/>
          <p:cNvSpPr/>
          <p:nvPr/>
        </p:nvSpPr>
        <p:spPr>
          <a:xfrm>
            <a:off x="357158" y="5072074"/>
            <a:ext cx="8501122" cy="571504"/>
          </a:xfrm>
          <a:prstGeom prst="roundRect">
            <a:avLst/>
          </a:prstGeom>
          <a:solidFill>
            <a:srgbClr val="FFFF66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lvl="0" indent="-342900">
              <a:spcBef>
                <a:spcPct val="20000"/>
              </a:spcBef>
            </a:pPr>
            <a:r>
              <a:rPr lang="en-US" altLang="ja-JP" sz="2400" dirty="0" smtClean="0">
                <a:solidFill>
                  <a:schemeClr val="tx1"/>
                </a:solidFill>
              </a:rPr>
              <a:t>Committers spread into all four classified categories</a:t>
            </a:r>
            <a:endParaRPr lang="en-US" altLang="ja-JP" sz="2400" kern="0" dirty="0" smtClean="0">
              <a:solidFill>
                <a:schemeClr val="tx1"/>
              </a:solidFill>
            </a:endParaRPr>
          </a:p>
        </p:txBody>
      </p:sp>
      <p:sp>
        <p:nvSpPr>
          <p:cNvPr id="15" name="日付プレースホルダ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2010/11/4</a:t>
            </a:r>
            <a:endParaRPr lang="en-US" altLang="ja-JP" dirty="0"/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3857620" y="2071678"/>
            <a:ext cx="1857388" cy="2769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kumimoji="1" lang="en-US" altLang="ja-JP" dirty="0" smtClean="0"/>
              <a:t>   PRT and PET</a:t>
            </a:r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RQ3 : Committers’ performance</a:t>
            </a:r>
            <a:endParaRPr kumimoji="1" lang="ja-JP" altLang="en-US" dirty="0"/>
          </a:p>
        </p:txBody>
      </p:sp>
      <p:sp>
        <p:nvSpPr>
          <p:cNvPr id="11" name="フッター プレースホルダ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An Analysis of Committers toward Improving the Patch Review Process in OSS development</a:t>
            </a:r>
            <a:endParaRPr lang="en-US" altLang="ja-JP"/>
          </a:p>
        </p:txBody>
      </p:sp>
      <p:sp>
        <p:nvSpPr>
          <p:cNvPr id="54" name="スライド番号プレースホルダ 5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429EF-CC36-4027-8A23-5B262E590B44}" type="slidenum">
              <a:rPr lang="en-US" altLang="ja-JP" smtClean="0"/>
              <a:pPr/>
              <a:t>13</a:t>
            </a:fld>
            <a:endParaRPr lang="en-US" altLang="ja-JP" dirty="0"/>
          </a:p>
        </p:txBody>
      </p:sp>
      <p:grpSp>
        <p:nvGrpSpPr>
          <p:cNvPr id="43" name="グループ化 42"/>
          <p:cNvGrpSpPr/>
          <p:nvPr/>
        </p:nvGrpSpPr>
        <p:grpSpPr>
          <a:xfrm>
            <a:off x="1000100" y="2214554"/>
            <a:ext cx="3413634" cy="2786082"/>
            <a:chOff x="5373208" y="3786190"/>
            <a:chExt cx="3413634" cy="2786082"/>
          </a:xfrm>
        </p:grpSpPr>
        <p:pic>
          <p:nvPicPr>
            <p:cNvPr id="44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929322" y="3786190"/>
              <a:ext cx="2571768" cy="24733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grpSp>
          <p:nvGrpSpPr>
            <p:cNvPr id="45" name="グループ化 58"/>
            <p:cNvGrpSpPr/>
            <p:nvPr/>
          </p:nvGrpSpPr>
          <p:grpSpPr>
            <a:xfrm>
              <a:off x="5373208" y="3999091"/>
              <a:ext cx="770428" cy="2215991"/>
              <a:chOff x="1229804" y="3999091"/>
              <a:chExt cx="770428" cy="2215991"/>
            </a:xfrm>
          </p:grpSpPr>
          <p:sp>
            <p:nvSpPr>
              <p:cNvPr id="50" name="テキスト ボックス 49"/>
              <p:cNvSpPr txBox="1"/>
              <p:nvPr/>
            </p:nvSpPr>
            <p:spPr>
              <a:xfrm>
                <a:off x="1500166" y="3999091"/>
                <a:ext cx="500066" cy="221599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rIns="0" rtlCol="0">
                <a:spAutoFit/>
              </a:bodyPr>
              <a:lstStyle/>
              <a:p>
                <a:pPr algn="ctr"/>
                <a:r>
                  <a:rPr kumimoji="1" lang="en-US" altLang="ja-JP" sz="1100" dirty="0" smtClean="0"/>
                  <a:t>1000</a:t>
                </a:r>
              </a:p>
              <a:p>
                <a:pPr algn="ctr"/>
                <a:endParaRPr lang="en-US" altLang="ja-JP" sz="1100" dirty="0" smtClean="0"/>
              </a:p>
              <a:p>
                <a:pPr algn="ctr"/>
                <a:endParaRPr kumimoji="1" lang="en-US" altLang="ja-JP" dirty="0" smtClean="0"/>
              </a:p>
              <a:p>
                <a:pPr algn="ctr"/>
                <a:r>
                  <a:rPr kumimoji="1" lang="en-US" altLang="ja-JP" sz="1100" dirty="0" smtClean="0"/>
                  <a:t>100</a:t>
                </a:r>
              </a:p>
              <a:p>
                <a:pPr algn="ctr"/>
                <a:endParaRPr kumimoji="1" lang="en-US" altLang="ja-JP" sz="1100" dirty="0" smtClean="0"/>
              </a:p>
              <a:p>
                <a:pPr algn="ctr"/>
                <a:endParaRPr kumimoji="1" lang="en-US" altLang="ja-JP" sz="1100" dirty="0" smtClean="0"/>
              </a:p>
              <a:p>
                <a:pPr algn="ctr"/>
                <a:endParaRPr kumimoji="1" lang="en-US" altLang="ja-JP" sz="800" dirty="0" smtClean="0"/>
              </a:p>
              <a:p>
                <a:pPr algn="ctr"/>
                <a:r>
                  <a:rPr kumimoji="1" lang="en-US" altLang="ja-JP" sz="1100" dirty="0" smtClean="0"/>
                  <a:t>10</a:t>
                </a:r>
              </a:p>
              <a:p>
                <a:pPr algn="ctr"/>
                <a:endParaRPr lang="en-US" altLang="ja-JP" sz="1100" dirty="0" smtClean="0"/>
              </a:p>
              <a:p>
                <a:pPr algn="ctr"/>
                <a:endParaRPr kumimoji="1" lang="en-US" altLang="ja-JP" sz="1200" dirty="0" smtClean="0"/>
              </a:p>
              <a:p>
                <a:pPr algn="ctr"/>
                <a:endParaRPr lang="en-US" altLang="ja-JP" sz="800" dirty="0" smtClean="0"/>
              </a:p>
              <a:p>
                <a:pPr algn="ctr"/>
                <a:r>
                  <a:rPr kumimoji="1" lang="en-US" altLang="ja-JP" sz="1100" dirty="0" smtClean="0"/>
                  <a:t>1</a:t>
                </a:r>
                <a:endParaRPr kumimoji="1" lang="ja-JP" altLang="en-US" sz="1100" dirty="0"/>
              </a:p>
            </p:txBody>
          </p:sp>
          <p:sp>
            <p:nvSpPr>
              <p:cNvPr id="49" name="テキスト ボックス 48"/>
              <p:cNvSpPr txBox="1"/>
              <p:nvPr/>
            </p:nvSpPr>
            <p:spPr>
              <a:xfrm rot="16200000">
                <a:off x="439609" y="5003599"/>
                <a:ext cx="1857389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en-US" altLang="ja-JP" sz="1200" dirty="0" smtClean="0"/>
                  <a:t>NPR</a:t>
                </a:r>
                <a:endParaRPr kumimoji="1" lang="ja-JP" altLang="en-US" sz="1200" dirty="0"/>
              </a:p>
            </p:txBody>
          </p:sp>
        </p:grpSp>
        <p:grpSp>
          <p:nvGrpSpPr>
            <p:cNvPr id="46" name="グループ化 49"/>
            <p:cNvGrpSpPr/>
            <p:nvPr/>
          </p:nvGrpSpPr>
          <p:grpSpPr>
            <a:xfrm>
              <a:off x="5929322" y="6076969"/>
              <a:ext cx="2857520" cy="495303"/>
              <a:chOff x="1785918" y="6076969"/>
              <a:chExt cx="2857520" cy="495303"/>
            </a:xfrm>
          </p:grpSpPr>
          <p:sp>
            <p:nvSpPr>
              <p:cNvPr id="47" name="テキスト ボックス 46"/>
              <p:cNvSpPr txBox="1"/>
              <p:nvPr/>
            </p:nvSpPr>
            <p:spPr>
              <a:xfrm>
                <a:off x="1785918" y="6295273"/>
                <a:ext cx="2786082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ja-JP" sz="1200" dirty="0" smtClean="0"/>
                  <a:t>PRT (minutes)</a:t>
                </a:r>
                <a:endParaRPr kumimoji="1" lang="ja-JP" altLang="en-US" sz="1200" dirty="0"/>
              </a:p>
            </p:txBody>
          </p:sp>
          <p:sp>
            <p:nvSpPr>
              <p:cNvPr id="48" name="テキスト ボックス 47"/>
              <p:cNvSpPr txBox="1"/>
              <p:nvPr/>
            </p:nvSpPr>
            <p:spPr>
              <a:xfrm>
                <a:off x="1857356" y="6076969"/>
                <a:ext cx="2786082" cy="2616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1100" dirty="0" smtClean="0"/>
                  <a:t>10       </a:t>
                </a:r>
                <a:r>
                  <a:rPr kumimoji="1" lang="ja-JP" altLang="en-US" sz="1100" dirty="0" smtClean="0"/>
                  <a:t>　</a:t>
                </a:r>
                <a:r>
                  <a:rPr kumimoji="1" lang="en-US" altLang="ja-JP" sz="1100" dirty="0" smtClean="0"/>
                  <a:t>      100           1000          10000</a:t>
                </a:r>
                <a:endParaRPr kumimoji="1" lang="ja-JP" altLang="en-US" sz="1100" dirty="0"/>
              </a:p>
            </p:txBody>
          </p:sp>
        </p:grpSp>
      </p:grpSp>
      <p:sp>
        <p:nvSpPr>
          <p:cNvPr id="56" name="角丸四角形 55"/>
          <p:cNvSpPr/>
          <p:nvPr/>
        </p:nvSpPr>
        <p:spPr>
          <a:xfrm>
            <a:off x="357158" y="5072074"/>
            <a:ext cx="8501122" cy="571504"/>
          </a:xfrm>
          <a:prstGeom prst="roundRect">
            <a:avLst/>
          </a:prstGeom>
          <a:solidFill>
            <a:srgbClr val="FFFF66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lvl="0" indent="-342900">
              <a:spcBef>
                <a:spcPct val="20000"/>
              </a:spcBef>
            </a:pPr>
            <a:r>
              <a:rPr lang="en-US" altLang="ja-JP" dirty="0" smtClean="0">
                <a:solidFill>
                  <a:schemeClr val="tx1"/>
                </a:solidFill>
              </a:rPr>
              <a:t>For PRT and PET, committers divided into both longer and shorter categories</a:t>
            </a:r>
            <a:endParaRPr lang="en-US" altLang="ja-JP" kern="0" dirty="0" smtClean="0">
              <a:solidFill>
                <a:schemeClr val="tx1"/>
              </a:solidFill>
            </a:endParaRPr>
          </a:p>
        </p:txBody>
      </p:sp>
      <p:sp>
        <p:nvSpPr>
          <p:cNvPr id="57" name="コンテンツ プレースホルダ 2"/>
          <p:cNvSpPr>
            <a:spLocks noGrp="1"/>
          </p:cNvSpPr>
          <p:nvPr>
            <p:ph idx="1"/>
          </p:nvPr>
        </p:nvSpPr>
        <p:spPr>
          <a:xfrm>
            <a:off x="285720" y="5786454"/>
            <a:ext cx="8501122" cy="571504"/>
          </a:xfrm>
        </p:spPr>
        <p:txBody>
          <a:bodyPr/>
          <a:lstStyle/>
          <a:p>
            <a:r>
              <a:rPr kumimoji="1" lang="en-US" altLang="ja-JP" dirty="0" smtClean="0"/>
              <a:t>Time cannot be the indicator for selecting a committer </a:t>
            </a:r>
            <a:endParaRPr lang="en-US" altLang="ja-JP" dirty="0" smtClean="0"/>
          </a:p>
        </p:txBody>
      </p:sp>
      <p:grpSp>
        <p:nvGrpSpPr>
          <p:cNvPr id="33" name="グループ化 32"/>
          <p:cNvGrpSpPr/>
          <p:nvPr/>
        </p:nvGrpSpPr>
        <p:grpSpPr>
          <a:xfrm>
            <a:off x="4373076" y="2214554"/>
            <a:ext cx="3413634" cy="2786082"/>
            <a:chOff x="1229804" y="3786190"/>
            <a:chExt cx="3413634" cy="2786082"/>
          </a:xfrm>
        </p:grpSpPr>
        <p:pic>
          <p:nvPicPr>
            <p:cNvPr id="34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785918" y="3786190"/>
              <a:ext cx="2571768" cy="24959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grpSp>
          <p:nvGrpSpPr>
            <p:cNvPr id="35" name="グループ化 57"/>
            <p:cNvGrpSpPr/>
            <p:nvPr/>
          </p:nvGrpSpPr>
          <p:grpSpPr>
            <a:xfrm>
              <a:off x="1229804" y="3999091"/>
              <a:ext cx="770428" cy="2215991"/>
              <a:chOff x="1229804" y="3999091"/>
              <a:chExt cx="770428" cy="2215991"/>
            </a:xfrm>
          </p:grpSpPr>
          <p:sp>
            <p:nvSpPr>
              <p:cNvPr id="40" name="テキスト ボックス 39"/>
              <p:cNvSpPr txBox="1"/>
              <p:nvPr/>
            </p:nvSpPr>
            <p:spPr>
              <a:xfrm rot="16200000">
                <a:off x="439609" y="5003599"/>
                <a:ext cx="1857389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ja-JP" sz="1200" dirty="0" smtClean="0"/>
                  <a:t>NPE</a:t>
                </a:r>
                <a:endParaRPr kumimoji="1" lang="ja-JP" altLang="en-US" sz="1200" dirty="0"/>
              </a:p>
            </p:txBody>
          </p:sp>
          <p:sp>
            <p:nvSpPr>
              <p:cNvPr id="42" name="テキスト ボックス 41"/>
              <p:cNvSpPr txBox="1"/>
              <p:nvPr/>
            </p:nvSpPr>
            <p:spPr>
              <a:xfrm>
                <a:off x="1500166" y="3999091"/>
                <a:ext cx="500066" cy="221599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rIns="0" rtlCol="0">
                <a:spAutoFit/>
              </a:bodyPr>
              <a:lstStyle/>
              <a:p>
                <a:pPr algn="ctr"/>
                <a:r>
                  <a:rPr kumimoji="1" lang="en-US" altLang="ja-JP" sz="1100" dirty="0" smtClean="0"/>
                  <a:t>1000</a:t>
                </a:r>
              </a:p>
              <a:p>
                <a:pPr algn="ctr"/>
                <a:endParaRPr lang="en-US" altLang="ja-JP" sz="1100" dirty="0" smtClean="0"/>
              </a:p>
              <a:p>
                <a:pPr algn="ctr"/>
                <a:endParaRPr kumimoji="1" lang="en-US" altLang="ja-JP" dirty="0" smtClean="0"/>
              </a:p>
              <a:p>
                <a:pPr algn="ctr"/>
                <a:r>
                  <a:rPr kumimoji="1" lang="en-US" altLang="ja-JP" sz="1100" dirty="0" smtClean="0"/>
                  <a:t>100</a:t>
                </a:r>
              </a:p>
              <a:p>
                <a:pPr algn="ctr"/>
                <a:endParaRPr kumimoji="1" lang="en-US" altLang="ja-JP" sz="1100" dirty="0" smtClean="0"/>
              </a:p>
              <a:p>
                <a:pPr algn="ctr"/>
                <a:endParaRPr kumimoji="1" lang="en-US" altLang="ja-JP" sz="1100" dirty="0" smtClean="0"/>
              </a:p>
              <a:p>
                <a:pPr algn="ctr"/>
                <a:endParaRPr kumimoji="1" lang="en-US" altLang="ja-JP" sz="800" dirty="0" smtClean="0"/>
              </a:p>
              <a:p>
                <a:pPr algn="ctr"/>
                <a:r>
                  <a:rPr kumimoji="1" lang="en-US" altLang="ja-JP" sz="1100" dirty="0" smtClean="0"/>
                  <a:t>10</a:t>
                </a:r>
              </a:p>
              <a:p>
                <a:pPr algn="ctr"/>
                <a:endParaRPr lang="en-US" altLang="ja-JP" sz="1100" dirty="0" smtClean="0"/>
              </a:p>
              <a:p>
                <a:pPr algn="ctr"/>
                <a:endParaRPr kumimoji="1" lang="en-US" altLang="ja-JP" sz="1600" dirty="0" smtClean="0"/>
              </a:p>
              <a:p>
                <a:pPr algn="ctr"/>
                <a:endParaRPr lang="en-US" altLang="ja-JP" sz="800" dirty="0" smtClean="0"/>
              </a:p>
              <a:p>
                <a:pPr algn="ctr"/>
                <a:r>
                  <a:rPr kumimoji="1" lang="en-US" altLang="ja-JP" sz="1100" dirty="0" smtClean="0"/>
                  <a:t>1</a:t>
                </a:r>
                <a:endParaRPr kumimoji="1" lang="ja-JP" altLang="en-US" sz="1100" dirty="0"/>
              </a:p>
            </p:txBody>
          </p:sp>
        </p:grpSp>
        <p:grpSp>
          <p:nvGrpSpPr>
            <p:cNvPr id="36" name="グループ化 46"/>
            <p:cNvGrpSpPr/>
            <p:nvPr/>
          </p:nvGrpSpPr>
          <p:grpSpPr>
            <a:xfrm>
              <a:off x="1785918" y="6076969"/>
              <a:ext cx="2857520" cy="495303"/>
              <a:chOff x="1785918" y="6076969"/>
              <a:chExt cx="2857520" cy="495303"/>
            </a:xfrm>
          </p:grpSpPr>
          <p:sp>
            <p:nvSpPr>
              <p:cNvPr id="37" name="テキスト ボックス 36"/>
              <p:cNvSpPr txBox="1"/>
              <p:nvPr/>
            </p:nvSpPr>
            <p:spPr>
              <a:xfrm>
                <a:off x="1785918" y="6295273"/>
                <a:ext cx="2786082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ja-JP" sz="1200" dirty="0" smtClean="0"/>
                  <a:t>PET (minutes)</a:t>
                </a:r>
                <a:endParaRPr kumimoji="1" lang="ja-JP" altLang="en-US" sz="1200" dirty="0"/>
              </a:p>
            </p:txBody>
          </p:sp>
          <p:sp>
            <p:nvSpPr>
              <p:cNvPr id="39" name="テキスト ボックス 38"/>
              <p:cNvSpPr txBox="1"/>
              <p:nvPr/>
            </p:nvSpPr>
            <p:spPr>
              <a:xfrm>
                <a:off x="1857356" y="6076969"/>
                <a:ext cx="2786082" cy="2616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1100" dirty="0" smtClean="0"/>
                  <a:t>10       </a:t>
                </a:r>
                <a:r>
                  <a:rPr kumimoji="1" lang="ja-JP" altLang="en-US" sz="1100" dirty="0" smtClean="0"/>
                  <a:t>　</a:t>
                </a:r>
                <a:r>
                  <a:rPr kumimoji="1" lang="en-US" altLang="ja-JP" sz="1100" dirty="0" smtClean="0"/>
                  <a:t>      100           1000          10000</a:t>
                </a:r>
                <a:endParaRPr kumimoji="1" lang="ja-JP" altLang="en-US" sz="1100" dirty="0"/>
              </a:p>
            </p:txBody>
          </p:sp>
        </p:grpSp>
      </p:grpSp>
      <p:sp>
        <p:nvSpPr>
          <p:cNvPr id="24" name="日付プレースホルダ 2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2010/11/4</a:t>
            </a:r>
            <a:endParaRPr lang="en-US" altLang="ja-JP" dirty="0"/>
          </a:p>
        </p:txBody>
      </p:sp>
      <p:graphicFrame>
        <p:nvGraphicFramePr>
          <p:cNvPr id="25" name="表 24"/>
          <p:cNvGraphicFramePr>
            <a:graphicFrameLocks noGrp="1"/>
          </p:cNvGraphicFramePr>
          <p:nvPr/>
        </p:nvGraphicFramePr>
        <p:xfrm>
          <a:off x="2285984" y="928670"/>
          <a:ext cx="4678366" cy="975360"/>
        </p:xfrm>
        <a:graphic>
          <a:graphicData uri="http://schemas.openxmlformats.org/drawingml/2006/table">
            <a:tbl>
              <a:tblPr/>
              <a:tblGrid>
                <a:gridCol w="1208696"/>
                <a:gridCol w="3469670"/>
              </a:tblGrid>
              <a:tr h="238125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Time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PRT and PET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Patch</a:t>
                      </a:r>
                      <a:r>
                        <a:rPr lang="en-US" altLang="ja-JP" sz="1600" b="0" i="0" u="none" strike="noStrike" baseline="0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 </a:t>
                      </a:r>
                      <a:r>
                        <a:rPr lang="en-US" altLang="ja-JP" sz="16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Review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PRT and NPR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Patch</a:t>
                      </a:r>
                      <a:r>
                        <a:rPr lang="en-US" altLang="ja-JP" sz="1600" b="0" i="0" u="none" strike="noStrike" baseline="0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 Edit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PET and NPE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Frequency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NPR and NPE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6" name="テキスト ボックス 25"/>
          <p:cNvSpPr txBox="1"/>
          <p:nvPr/>
        </p:nvSpPr>
        <p:spPr>
          <a:xfrm>
            <a:off x="2056280" y="2151869"/>
            <a:ext cx="1857388" cy="2769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kumimoji="1" lang="en-US" altLang="ja-JP" dirty="0" smtClean="0"/>
              <a:t>   PRT and NPR</a:t>
            </a:r>
            <a:endParaRPr kumimoji="1" lang="ja-JP" altLang="en-US" dirty="0"/>
          </a:p>
        </p:txBody>
      </p:sp>
      <p:sp>
        <p:nvSpPr>
          <p:cNvPr id="27" name="テキスト ボックス 26"/>
          <p:cNvSpPr txBox="1"/>
          <p:nvPr/>
        </p:nvSpPr>
        <p:spPr>
          <a:xfrm>
            <a:off x="5357818" y="2143116"/>
            <a:ext cx="1857388" cy="2769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kumimoji="1" lang="en-US" altLang="ja-JP" dirty="0" smtClean="0"/>
              <a:t>   PET and NPE</a:t>
            </a:r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RQ3 : Committers’ performance</a:t>
            </a:r>
            <a:endParaRPr kumimoji="1" lang="ja-JP" altLang="en-US" dirty="0"/>
          </a:p>
        </p:txBody>
      </p:sp>
      <p:sp>
        <p:nvSpPr>
          <p:cNvPr id="11" name="フッター プレースホルダ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An Analysis of Committers toward Improving the Patch Review Process in OSS development</a:t>
            </a:r>
            <a:endParaRPr lang="en-US" altLang="ja-JP"/>
          </a:p>
        </p:txBody>
      </p:sp>
      <p:sp>
        <p:nvSpPr>
          <p:cNvPr id="54" name="スライド番号プレースホルダ 5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429EF-CC36-4027-8A23-5B262E590B44}" type="slidenum">
              <a:rPr lang="en-US" altLang="ja-JP" smtClean="0"/>
              <a:pPr/>
              <a:t>14</a:t>
            </a:fld>
            <a:endParaRPr lang="en-US" altLang="ja-JP" dirty="0"/>
          </a:p>
        </p:txBody>
      </p:sp>
      <p:grpSp>
        <p:nvGrpSpPr>
          <p:cNvPr id="33" name="グループ化 52"/>
          <p:cNvGrpSpPr/>
          <p:nvPr/>
        </p:nvGrpSpPr>
        <p:grpSpPr>
          <a:xfrm>
            <a:off x="2643174" y="2105805"/>
            <a:ext cx="3342196" cy="2823393"/>
            <a:chOff x="4587390" y="857232"/>
            <a:chExt cx="3342196" cy="2823393"/>
          </a:xfrm>
        </p:grpSpPr>
        <p:pic>
          <p:nvPicPr>
            <p:cNvPr id="34" name="Picture 7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143504" y="857232"/>
              <a:ext cx="2500330" cy="25386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grpSp>
          <p:nvGrpSpPr>
            <p:cNvPr id="35" name="グループ化 14"/>
            <p:cNvGrpSpPr/>
            <p:nvPr/>
          </p:nvGrpSpPr>
          <p:grpSpPr>
            <a:xfrm>
              <a:off x="4587390" y="928670"/>
              <a:ext cx="770428" cy="2358867"/>
              <a:chOff x="1015490" y="1500174"/>
              <a:chExt cx="770428" cy="2358867"/>
            </a:xfrm>
          </p:grpSpPr>
          <p:sp>
            <p:nvSpPr>
              <p:cNvPr id="40" name="テキスト ボックス 39"/>
              <p:cNvSpPr txBox="1"/>
              <p:nvPr/>
            </p:nvSpPr>
            <p:spPr>
              <a:xfrm rot="16200000">
                <a:off x="46700" y="2468964"/>
                <a:ext cx="2214579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en-US" altLang="ja-JP" sz="1200" dirty="0" smtClean="0"/>
                  <a:t>NPR</a:t>
                </a:r>
                <a:endParaRPr kumimoji="1" lang="ja-JP" altLang="en-US" sz="1200" dirty="0"/>
              </a:p>
            </p:txBody>
          </p:sp>
          <p:sp>
            <p:nvSpPr>
              <p:cNvPr id="42" name="テキスト ボックス 41"/>
              <p:cNvSpPr txBox="1"/>
              <p:nvPr/>
            </p:nvSpPr>
            <p:spPr>
              <a:xfrm>
                <a:off x="1285852" y="1643050"/>
                <a:ext cx="500066" cy="2215991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rIns="0" rtlCol="0">
                <a:spAutoFit/>
              </a:bodyPr>
              <a:lstStyle/>
              <a:p>
                <a:pPr algn="ctr"/>
                <a:r>
                  <a:rPr kumimoji="1" lang="en-US" altLang="ja-JP" sz="1100" dirty="0" smtClean="0"/>
                  <a:t>1000</a:t>
                </a:r>
              </a:p>
              <a:p>
                <a:pPr algn="ctr"/>
                <a:endParaRPr lang="en-US" altLang="ja-JP" sz="1100" dirty="0" smtClean="0"/>
              </a:p>
              <a:p>
                <a:pPr algn="ctr"/>
                <a:endParaRPr kumimoji="1" lang="en-US" altLang="ja-JP" dirty="0" smtClean="0"/>
              </a:p>
              <a:p>
                <a:pPr algn="ctr"/>
                <a:r>
                  <a:rPr kumimoji="1" lang="en-US" altLang="ja-JP" sz="1100" dirty="0" smtClean="0"/>
                  <a:t>100</a:t>
                </a:r>
              </a:p>
              <a:p>
                <a:pPr algn="ctr"/>
                <a:endParaRPr kumimoji="1" lang="en-US" altLang="ja-JP" sz="1100" dirty="0" smtClean="0"/>
              </a:p>
              <a:p>
                <a:pPr algn="ctr"/>
                <a:endParaRPr kumimoji="1" lang="en-US" altLang="ja-JP" sz="1100" dirty="0" smtClean="0"/>
              </a:p>
              <a:p>
                <a:pPr algn="ctr"/>
                <a:endParaRPr kumimoji="1" lang="en-US" altLang="ja-JP" sz="800" dirty="0" smtClean="0"/>
              </a:p>
              <a:p>
                <a:pPr algn="ctr"/>
                <a:r>
                  <a:rPr kumimoji="1" lang="en-US" altLang="ja-JP" sz="1100" dirty="0" smtClean="0"/>
                  <a:t>10</a:t>
                </a:r>
              </a:p>
              <a:p>
                <a:pPr algn="ctr"/>
                <a:endParaRPr lang="en-US" altLang="ja-JP" sz="1100" dirty="0" smtClean="0"/>
              </a:p>
              <a:p>
                <a:pPr algn="ctr"/>
                <a:endParaRPr kumimoji="1" lang="en-US" altLang="ja-JP" sz="1600" dirty="0" smtClean="0"/>
              </a:p>
              <a:p>
                <a:pPr algn="ctr"/>
                <a:endParaRPr lang="en-US" altLang="ja-JP" sz="800" dirty="0" smtClean="0"/>
              </a:p>
              <a:p>
                <a:pPr algn="ctr"/>
                <a:r>
                  <a:rPr kumimoji="1" lang="en-US" altLang="ja-JP" sz="1100" dirty="0" smtClean="0"/>
                  <a:t>1</a:t>
                </a:r>
                <a:endParaRPr kumimoji="1" lang="ja-JP" altLang="en-US" sz="1100" dirty="0"/>
              </a:p>
            </p:txBody>
          </p:sp>
        </p:grpSp>
        <p:grpSp>
          <p:nvGrpSpPr>
            <p:cNvPr id="36" name="グループ化 23"/>
            <p:cNvGrpSpPr/>
            <p:nvPr/>
          </p:nvGrpSpPr>
          <p:grpSpPr>
            <a:xfrm>
              <a:off x="5072066" y="3185322"/>
              <a:ext cx="2857520" cy="495303"/>
              <a:chOff x="1643042" y="3714752"/>
              <a:chExt cx="2857520" cy="495303"/>
            </a:xfrm>
          </p:grpSpPr>
          <p:sp>
            <p:nvSpPr>
              <p:cNvPr id="37" name="テキスト ボックス 36"/>
              <p:cNvSpPr txBox="1"/>
              <p:nvPr/>
            </p:nvSpPr>
            <p:spPr>
              <a:xfrm>
                <a:off x="1643042" y="3933056"/>
                <a:ext cx="2786082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en-US" altLang="ja-JP" sz="1200" dirty="0" smtClean="0"/>
                  <a:t>NPE</a:t>
                </a:r>
                <a:endParaRPr kumimoji="1" lang="ja-JP" altLang="en-US" sz="1200" dirty="0"/>
              </a:p>
            </p:txBody>
          </p:sp>
          <p:sp>
            <p:nvSpPr>
              <p:cNvPr id="39" name="テキスト ボックス 38"/>
              <p:cNvSpPr txBox="1"/>
              <p:nvPr/>
            </p:nvSpPr>
            <p:spPr>
              <a:xfrm>
                <a:off x="1714480" y="3714752"/>
                <a:ext cx="2786082" cy="2616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kumimoji="1" lang="en-US" altLang="ja-JP" sz="1100" dirty="0" smtClean="0"/>
                  <a:t>1     </a:t>
                </a:r>
                <a:r>
                  <a:rPr kumimoji="1" lang="ja-JP" altLang="en-US" sz="1100" dirty="0" smtClean="0"/>
                  <a:t>　</a:t>
                </a:r>
                <a:r>
                  <a:rPr kumimoji="1" lang="en-US" altLang="ja-JP" sz="1100" dirty="0" smtClean="0"/>
                  <a:t>  </a:t>
                </a:r>
                <a:r>
                  <a:rPr kumimoji="1" lang="ja-JP" altLang="en-US" sz="1100" dirty="0" smtClean="0"/>
                  <a:t>　</a:t>
                </a:r>
                <a:r>
                  <a:rPr kumimoji="1" lang="en-US" altLang="ja-JP" sz="1100" dirty="0" smtClean="0"/>
                  <a:t>      10      </a:t>
                </a:r>
                <a:r>
                  <a:rPr kumimoji="1" lang="ja-JP" altLang="en-US" sz="1100" dirty="0" smtClean="0"/>
                  <a:t>　</a:t>
                </a:r>
                <a:r>
                  <a:rPr kumimoji="1" lang="en-US" altLang="ja-JP" sz="1100" dirty="0" smtClean="0"/>
                  <a:t>     100      </a:t>
                </a:r>
                <a:r>
                  <a:rPr kumimoji="1" lang="ja-JP" altLang="en-US" sz="1100" dirty="0" smtClean="0"/>
                  <a:t>　</a:t>
                </a:r>
                <a:r>
                  <a:rPr kumimoji="1" lang="en-US" altLang="ja-JP" sz="1100" dirty="0" smtClean="0"/>
                  <a:t>    1000</a:t>
                </a:r>
                <a:endParaRPr kumimoji="1" lang="ja-JP" altLang="en-US" sz="1100" dirty="0"/>
              </a:p>
            </p:txBody>
          </p:sp>
        </p:grpSp>
      </p:grpSp>
      <p:sp>
        <p:nvSpPr>
          <p:cNvPr id="43" name="角丸四角形 42"/>
          <p:cNvSpPr/>
          <p:nvPr/>
        </p:nvSpPr>
        <p:spPr>
          <a:xfrm>
            <a:off x="357158" y="5072074"/>
            <a:ext cx="8501122" cy="571504"/>
          </a:xfrm>
          <a:prstGeom prst="roundRect">
            <a:avLst/>
          </a:prstGeom>
          <a:solidFill>
            <a:srgbClr val="FFFF66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ja-JP" sz="2000" dirty="0" smtClean="0">
                <a:solidFill>
                  <a:schemeClr val="tx1"/>
                </a:solidFill>
              </a:rPr>
              <a:t>All committers’ NPR and NPE are higher than the median</a:t>
            </a:r>
            <a:endParaRPr kumimoji="1" lang="ja-JP" altLang="en-US" sz="2000" dirty="0">
              <a:solidFill>
                <a:schemeClr val="tx1"/>
              </a:solidFill>
            </a:endParaRPr>
          </a:p>
        </p:txBody>
      </p:sp>
      <p:sp>
        <p:nvSpPr>
          <p:cNvPr id="45" name="コンテンツ プレースホルダ 2"/>
          <p:cNvSpPr>
            <a:spLocks noGrp="1"/>
          </p:cNvSpPr>
          <p:nvPr>
            <p:ph idx="1"/>
          </p:nvPr>
        </p:nvSpPr>
        <p:spPr>
          <a:xfrm>
            <a:off x="285720" y="5643578"/>
            <a:ext cx="8501122" cy="785818"/>
          </a:xfrm>
        </p:spPr>
        <p:txBody>
          <a:bodyPr/>
          <a:lstStyle/>
          <a:p>
            <a:r>
              <a:rPr kumimoji="1" lang="en-US" altLang="ja-JP" dirty="0" smtClean="0"/>
              <a:t>Developers who have higher NPR and NPE than median can be the candidate for committers</a:t>
            </a:r>
            <a:endParaRPr lang="en-US" altLang="ja-JP" sz="2000" dirty="0" smtClean="0"/>
          </a:p>
        </p:txBody>
      </p:sp>
      <p:sp>
        <p:nvSpPr>
          <p:cNvPr id="46" name="角丸四角形 45"/>
          <p:cNvSpPr/>
          <p:nvPr/>
        </p:nvSpPr>
        <p:spPr>
          <a:xfrm>
            <a:off x="5357818" y="3000372"/>
            <a:ext cx="3643338" cy="571504"/>
          </a:xfrm>
          <a:prstGeom prst="roundRect">
            <a:avLst/>
          </a:prstGeom>
          <a:solidFill>
            <a:srgbClr val="FFFF66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ja-JP" sz="2000" dirty="0" smtClean="0">
                <a:solidFill>
                  <a:schemeClr val="tx1"/>
                </a:solidFill>
              </a:rPr>
              <a:t>Coefficient of correlation: </a:t>
            </a:r>
            <a:r>
              <a:rPr lang="en-US" altLang="ja-JP" sz="2000" dirty="0" smtClean="0">
                <a:solidFill>
                  <a:srgbClr val="0000FF"/>
                </a:solidFill>
              </a:rPr>
              <a:t>0.77</a:t>
            </a:r>
            <a:endParaRPr kumimoji="1" lang="ja-JP" altLang="en-US" sz="2000" dirty="0">
              <a:solidFill>
                <a:schemeClr val="tx1"/>
              </a:solidFill>
            </a:endParaRPr>
          </a:p>
        </p:txBody>
      </p:sp>
      <p:sp>
        <p:nvSpPr>
          <p:cNvPr id="17" name="日付プレースホルダ 1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2010/11/4</a:t>
            </a:r>
            <a:endParaRPr lang="en-US" altLang="ja-JP" dirty="0"/>
          </a:p>
        </p:txBody>
      </p:sp>
      <p:graphicFrame>
        <p:nvGraphicFramePr>
          <p:cNvPr id="18" name="表 17"/>
          <p:cNvGraphicFramePr>
            <a:graphicFrameLocks noGrp="1"/>
          </p:cNvGraphicFramePr>
          <p:nvPr/>
        </p:nvGraphicFramePr>
        <p:xfrm>
          <a:off x="2285984" y="928670"/>
          <a:ext cx="4678366" cy="975360"/>
        </p:xfrm>
        <a:graphic>
          <a:graphicData uri="http://schemas.openxmlformats.org/drawingml/2006/table">
            <a:tbl>
              <a:tblPr/>
              <a:tblGrid>
                <a:gridCol w="1208696"/>
                <a:gridCol w="3469670"/>
              </a:tblGrid>
              <a:tr h="238125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Time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PRT and PET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Patch</a:t>
                      </a:r>
                      <a:r>
                        <a:rPr lang="en-US" altLang="ja-JP" sz="1600" b="0" i="0" u="none" strike="noStrike" baseline="0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 </a:t>
                      </a:r>
                      <a:r>
                        <a:rPr lang="en-US" altLang="ja-JP" sz="16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Review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PRT and NPR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Patch</a:t>
                      </a:r>
                      <a:r>
                        <a:rPr lang="en-US" altLang="ja-JP" sz="1600" b="0" i="0" u="none" strike="noStrike" baseline="0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 Edit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PET and NPE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125"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6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Frequency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6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NPR and NPE</a:t>
                      </a:r>
                      <a:endParaRPr lang="ja-JP" altLang="en-US" sz="16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19" name="テキスト ボックス 18"/>
          <p:cNvSpPr txBox="1"/>
          <p:nvPr/>
        </p:nvSpPr>
        <p:spPr>
          <a:xfrm>
            <a:off x="3643306" y="2071678"/>
            <a:ext cx="1857388" cy="276999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kumimoji="1" lang="en-US" altLang="ja-JP" dirty="0" smtClean="0"/>
              <a:t>   NPR and NPE</a:t>
            </a:r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5" grpId="0" build="p"/>
      <p:bldP spid="4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Additional Research Question</a:t>
            </a:r>
            <a:endParaRPr kumimoji="1" lang="ja-JP" altLang="en-US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An Analysis of Committers toward Improving the Patch Review Process in OSS development</a:t>
            </a:r>
            <a:endParaRPr lang="en-US" altLang="ja-JP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429EF-CC36-4027-8A23-5B262E590B44}" type="slidenum">
              <a:rPr lang="en-US" altLang="ja-JP" smtClean="0"/>
              <a:pPr/>
              <a:t>15</a:t>
            </a:fld>
            <a:endParaRPr lang="en-US" altLang="ja-JP" dirty="0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2010/11/4</a:t>
            </a:r>
            <a:endParaRPr lang="en-US" altLang="ja-JP" dirty="0"/>
          </a:p>
        </p:txBody>
      </p:sp>
      <p:sp>
        <p:nvSpPr>
          <p:cNvPr id="11" name="コンテンツ プレースホルダ 2"/>
          <p:cNvSpPr txBox="1">
            <a:spLocks/>
          </p:cNvSpPr>
          <p:nvPr/>
        </p:nvSpPr>
        <p:spPr bwMode="gray">
          <a:xfrm>
            <a:off x="357158" y="1142984"/>
            <a:ext cx="8501122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1" lang="en-US" altLang="ja-JP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statement “committers have higher NPR and NPE than non-committers” seems to be </a:t>
            </a:r>
            <a:r>
              <a:rPr kumimoji="1" lang="en-US" altLang="ja-JP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too NORMAL</a:t>
            </a:r>
          </a:p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/>
            </a:pPr>
            <a:r>
              <a:rPr kumimoji="1" lang="en-US" altLang="ja-JP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</a:rPr>
              <a:t>Because committers are more likely to participate longer than non-committers</a:t>
            </a:r>
          </a:p>
          <a:p>
            <a:pPr marL="285750" indent="-285750">
              <a:spcBef>
                <a:spcPct val="20000"/>
              </a:spcBef>
              <a:buFontTx/>
              <a:buChar char="–"/>
            </a:pPr>
            <a:endParaRPr lang="en-US" altLang="ja-JP" sz="2400" kern="0" dirty="0" smtClean="0">
              <a:latin typeface="+mn-lt"/>
              <a:ea typeface="+mn-ea"/>
            </a:endParaRPr>
          </a:p>
          <a:p>
            <a:pPr marL="285750" indent="-285750">
              <a:spcBef>
                <a:spcPct val="20000"/>
              </a:spcBef>
              <a:buFontTx/>
              <a:buChar char="–"/>
            </a:pPr>
            <a:endParaRPr kumimoji="1" lang="en-US" altLang="ja-JP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</a:endParaRPr>
          </a:p>
        </p:txBody>
      </p:sp>
      <p:sp>
        <p:nvSpPr>
          <p:cNvPr id="13" name="コンテンツ プレースホルダ 2"/>
          <p:cNvSpPr txBox="1">
            <a:spLocks/>
          </p:cNvSpPr>
          <p:nvPr/>
        </p:nvSpPr>
        <p:spPr bwMode="gray">
          <a:xfrm>
            <a:off x="357158" y="3500438"/>
            <a:ext cx="8501122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1" lang="en-US" altLang="ja-JP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We have to look at the contributions </a:t>
            </a:r>
            <a:r>
              <a:rPr kumimoji="1" lang="en-US" altLang="ja-JP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per specific time</a:t>
            </a:r>
            <a:endParaRPr lang="en-US" altLang="ja-JP" sz="2400" kern="0" dirty="0" smtClean="0">
              <a:latin typeface="+mn-lt"/>
              <a:ea typeface="+mn-ea"/>
            </a:endParaRPr>
          </a:p>
          <a:p>
            <a:pPr marL="285750" indent="-285750">
              <a:spcBef>
                <a:spcPct val="20000"/>
              </a:spcBef>
              <a:buFontTx/>
              <a:buChar char="–"/>
            </a:pPr>
            <a:endParaRPr kumimoji="1" lang="en-US" altLang="ja-JP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Additional Research Question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57200" y="3000372"/>
            <a:ext cx="8543956" cy="2808288"/>
          </a:xfrm>
        </p:spPr>
        <p:txBody>
          <a:bodyPr/>
          <a:lstStyle/>
          <a:p>
            <a:r>
              <a:rPr kumimoji="1" lang="en-US" altLang="ja-JP" dirty="0" smtClean="0"/>
              <a:t>We collected the data as follows</a:t>
            </a:r>
          </a:p>
          <a:p>
            <a:pPr lvl="1"/>
            <a:r>
              <a:rPr lang="en-US" altLang="ja-JP" dirty="0" smtClean="0"/>
              <a:t>Average NPR per month (</a:t>
            </a:r>
            <a:r>
              <a:rPr lang="en-US" altLang="ja-JP" i="1" dirty="0" err="1" smtClean="0"/>
              <a:t>NPR</a:t>
            </a:r>
            <a:r>
              <a:rPr lang="en-US" altLang="ja-JP" sz="1600" i="1" dirty="0" err="1" smtClean="0"/>
              <a:t>ave</a:t>
            </a:r>
            <a:r>
              <a:rPr lang="en-US" altLang="ja-JP" dirty="0" smtClean="0"/>
              <a:t>)</a:t>
            </a:r>
          </a:p>
          <a:p>
            <a:pPr lvl="2"/>
            <a:r>
              <a:rPr lang="en-US" altLang="ja-JP" sz="2800" i="1" dirty="0" err="1" smtClean="0">
                <a:solidFill>
                  <a:srgbClr val="0000FF"/>
                </a:solidFill>
              </a:rPr>
              <a:t>NPR</a:t>
            </a:r>
            <a:r>
              <a:rPr lang="en-US" altLang="ja-JP" i="1" dirty="0" err="1" smtClean="0">
                <a:solidFill>
                  <a:srgbClr val="0000FF"/>
                </a:solidFill>
              </a:rPr>
              <a:t>ave</a:t>
            </a:r>
            <a:r>
              <a:rPr lang="en-US" altLang="ja-JP" sz="2800" dirty="0" smtClean="0">
                <a:solidFill>
                  <a:srgbClr val="0000FF"/>
                </a:solidFill>
              </a:rPr>
              <a:t> = </a:t>
            </a:r>
            <a:r>
              <a:rPr lang="en-US" altLang="ja-JP" sz="2800" i="1" dirty="0" smtClean="0">
                <a:solidFill>
                  <a:srgbClr val="0000FF"/>
                </a:solidFill>
              </a:rPr>
              <a:t>NPR / t</a:t>
            </a:r>
          </a:p>
          <a:p>
            <a:pPr lvl="1"/>
            <a:r>
              <a:rPr kumimoji="1" lang="en-US" altLang="ja-JP" dirty="0" smtClean="0"/>
              <a:t>Average NPE per month (</a:t>
            </a:r>
            <a:r>
              <a:rPr kumimoji="1" lang="en-US" altLang="ja-JP" i="1" dirty="0" err="1" smtClean="0"/>
              <a:t>NPE</a:t>
            </a:r>
            <a:r>
              <a:rPr kumimoji="1" lang="en-US" altLang="ja-JP" sz="1600" i="1" dirty="0" err="1" smtClean="0"/>
              <a:t>ave</a:t>
            </a:r>
            <a:r>
              <a:rPr kumimoji="1" lang="en-US" altLang="ja-JP" dirty="0" smtClean="0"/>
              <a:t>)</a:t>
            </a:r>
          </a:p>
          <a:p>
            <a:pPr lvl="2"/>
            <a:r>
              <a:rPr lang="en-US" altLang="ja-JP" sz="2800" i="1" dirty="0" err="1" smtClean="0">
                <a:solidFill>
                  <a:srgbClr val="0000FF"/>
                </a:solidFill>
              </a:rPr>
              <a:t>NPE</a:t>
            </a:r>
            <a:r>
              <a:rPr lang="en-US" altLang="ja-JP" i="1" dirty="0" err="1" smtClean="0">
                <a:solidFill>
                  <a:srgbClr val="0000FF"/>
                </a:solidFill>
              </a:rPr>
              <a:t>ave</a:t>
            </a:r>
            <a:r>
              <a:rPr lang="en-US" altLang="ja-JP" sz="2800" dirty="0" smtClean="0">
                <a:solidFill>
                  <a:srgbClr val="0000FF"/>
                </a:solidFill>
              </a:rPr>
              <a:t> = </a:t>
            </a:r>
            <a:r>
              <a:rPr lang="en-US" altLang="ja-JP" sz="2800" i="1" dirty="0" smtClean="0">
                <a:solidFill>
                  <a:srgbClr val="0000FF"/>
                </a:solidFill>
              </a:rPr>
              <a:t>NPR / t</a:t>
            </a:r>
          </a:p>
          <a:p>
            <a:pPr>
              <a:buNone/>
            </a:pPr>
            <a:r>
              <a:rPr lang="en-US" altLang="ja-JP" dirty="0" smtClean="0"/>
              <a:t>	</a:t>
            </a:r>
            <a:r>
              <a:rPr lang="en-US" altLang="ja-JP" sz="2000" i="1" dirty="0" smtClean="0"/>
              <a:t>t</a:t>
            </a:r>
            <a:r>
              <a:rPr kumimoji="1" lang="en-US" altLang="ja-JP" sz="1800" dirty="0" smtClean="0"/>
              <a:t> indicates the participation period in months</a:t>
            </a: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An Analysis of Committers toward Improving the Patch Review Process in OSS development</a:t>
            </a:r>
            <a:endParaRPr lang="en-US" altLang="ja-JP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429EF-CC36-4027-8A23-5B262E590B44}" type="slidenum">
              <a:rPr lang="en-US" altLang="ja-JP" smtClean="0"/>
              <a:pPr/>
              <a:t>16</a:t>
            </a:fld>
            <a:endParaRPr lang="en-US" altLang="ja-JP" dirty="0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2010/11/4</a:t>
            </a:r>
            <a:endParaRPr lang="en-US" altLang="ja-JP" dirty="0"/>
          </a:p>
        </p:txBody>
      </p:sp>
      <p:grpSp>
        <p:nvGrpSpPr>
          <p:cNvPr id="4" name="グループ化 7"/>
          <p:cNvGrpSpPr/>
          <p:nvPr/>
        </p:nvGrpSpPr>
        <p:grpSpPr>
          <a:xfrm>
            <a:off x="214282" y="1285860"/>
            <a:ext cx="8786874" cy="1221969"/>
            <a:chOff x="214282" y="3525650"/>
            <a:chExt cx="8786874" cy="1006327"/>
          </a:xfrm>
        </p:grpSpPr>
        <p:sp>
          <p:nvSpPr>
            <p:cNvPr id="9" name="角丸四角形 8"/>
            <p:cNvSpPr/>
            <p:nvPr/>
          </p:nvSpPr>
          <p:spPr>
            <a:xfrm>
              <a:off x="214282" y="3525650"/>
              <a:ext cx="8786874" cy="1000132"/>
            </a:xfrm>
            <a:prstGeom prst="roundRect">
              <a:avLst/>
            </a:prstGeom>
            <a:solidFill>
              <a:srgbClr val="FFFFCC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" name="コンテンツ プレースホルダ 2"/>
            <p:cNvSpPr txBox="1">
              <a:spLocks/>
            </p:cNvSpPr>
            <p:nvPr/>
          </p:nvSpPr>
          <p:spPr bwMode="gray">
            <a:xfrm>
              <a:off x="285720" y="3584484"/>
              <a:ext cx="8715436" cy="9474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342900" marR="0" lvl="0" indent="-342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RQ4 : Frequency per specific period</a:t>
              </a:r>
            </a:p>
            <a:p>
              <a:pPr marL="342900" marR="0" lvl="0" indent="-342900" algn="l" defTabSz="914400" rtl="0" eaLnBrk="1" fontAlgn="base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ja-JP" kern="0" dirty="0" smtClean="0">
                  <a:latin typeface="+mn-lt"/>
                  <a:ea typeface="+mn-ea"/>
                </a:rPr>
                <a:t>	</a:t>
              </a:r>
              <a:r>
                <a:rPr lang="en-US" altLang="ja-JP" sz="2000" kern="0" dirty="0" smtClean="0">
                  <a:latin typeface="+mn-lt"/>
                  <a:ea typeface="+mn-ea"/>
                </a:rPr>
                <a:t>I</a:t>
              </a:r>
              <a:r>
                <a:rPr kumimoji="1" lang="en-US" altLang="ja-JP" sz="20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s</a:t>
              </a:r>
              <a:r>
                <a:rPr kumimoji="1" lang="en-US" altLang="ja-JP" sz="2000" b="0" i="0" u="none" strike="noStrike" kern="0" cap="none" spc="0" normalizeH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 there any difference in the average NPR and NPE per month between committers and non-committers?</a:t>
              </a:r>
              <a:endParaRPr kumimoji="1" lang="en-US" altLang="ja-JP" sz="2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RQ4 : </a:t>
            </a:r>
            <a:r>
              <a:rPr lang="en-US" altLang="ja-JP" sz="2200" dirty="0" smtClean="0"/>
              <a:t>Developers’ average NPR and NPE per month</a:t>
            </a:r>
            <a:endParaRPr kumimoji="1" lang="ja-JP" altLang="en-US" sz="2200" dirty="0"/>
          </a:p>
        </p:txBody>
      </p:sp>
      <p:sp>
        <p:nvSpPr>
          <p:cNvPr id="7" name="コンテンツ プレースホルダ 2"/>
          <p:cNvSpPr txBox="1">
            <a:spLocks/>
          </p:cNvSpPr>
          <p:nvPr/>
        </p:nvSpPr>
        <p:spPr bwMode="gray">
          <a:xfrm>
            <a:off x="714348" y="785794"/>
            <a:ext cx="7429552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742950" marR="0" lvl="1" indent="-2857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altLang="ja-JP" kern="0" dirty="0" smtClean="0">
                <a:latin typeface="+mn-lt"/>
                <a:ea typeface="+mn-ea"/>
              </a:rPr>
              <a:t>Average NPR per month</a:t>
            </a:r>
            <a:r>
              <a:rPr kumimoji="1" lang="en-US" altLang="ja-JP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</a:rPr>
              <a:t>		 Average NPE per month</a:t>
            </a:r>
          </a:p>
        </p:txBody>
      </p:sp>
      <p:sp>
        <p:nvSpPr>
          <p:cNvPr id="9" name="コンテンツ プレースホルダ 2"/>
          <p:cNvSpPr txBox="1">
            <a:spLocks/>
          </p:cNvSpPr>
          <p:nvPr/>
        </p:nvSpPr>
        <p:spPr bwMode="gray">
          <a:xfrm>
            <a:off x="357158" y="5214950"/>
            <a:ext cx="8501122" cy="1214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en-US" altLang="ja-JP" sz="2000" kern="0" dirty="0" smtClean="0">
                <a:latin typeface="+mn-lt"/>
                <a:ea typeface="+mn-ea"/>
              </a:rPr>
              <a:t>Developer who works many times in patch review process per specific time period tend to be a committer </a:t>
            </a:r>
            <a:endParaRPr kumimoji="1" lang="en-US" altLang="ja-JP" sz="2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角丸四角形 9"/>
          <p:cNvSpPr/>
          <p:nvPr/>
        </p:nvSpPr>
        <p:spPr>
          <a:xfrm>
            <a:off x="357158" y="4643446"/>
            <a:ext cx="8501122" cy="500066"/>
          </a:xfrm>
          <a:prstGeom prst="roundRect">
            <a:avLst/>
          </a:prstGeom>
          <a:solidFill>
            <a:srgbClr val="FFFF66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ja-JP" sz="2400" dirty="0" smtClean="0">
                <a:solidFill>
                  <a:schemeClr val="tx1"/>
                </a:solidFill>
              </a:rPr>
              <a:t>Significant difference between committers and non-committers</a:t>
            </a:r>
            <a:endParaRPr kumimoji="1" lang="ja-JP" altLang="en-US" sz="2400" dirty="0">
              <a:solidFill>
                <a:schemeClr val="tx1"/>
              </a:solidFill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1357290" y="3786190"/>
            <a:ext cx="23198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smtClean="0">
                <a:solidFill>
                  <a:srgbClr val="0000FF"/>
                </a:solidFill>
              </a:rPr>
              <a:t>p-value : </a:t>
            </a:r>
            <a:r>
              <a:rPr kumimoji="1" lang="en-US" altLang="ja-JP" dirty="0" smtClean="0">
                <a:solidFill>
                  <a:srgbClr val="0000FF"/>
                </a:solidFill>
              </a:rPr>
              <a:t>0.00(&lt;0.05)</a:t>
            </a:r>
            <a:endParaRPr kumimoji="1" lang="ja-JP" altLang="en-US" dirty="0">
              <a:solidFill>
                <a:srgbClr val="0000FF"/>
              </a:solidFill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5500694" y="4214818"/>
            <a:ext cx="23198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smtClean="0">
                <a:solidFill>
                  <a:srgbClr val="0000FF"/>
                </a:solidFill>
              </a:rPr>
              <a:t>p-value : </a:t>
            </a:r>
            <a:r>
              <a:rPr kumimoji="1" lang="en-US" altLang="ja-JP" dirty="0" smtClean="0">
                <a:solidFill>
                  <a:srgbClr val="0000FF"/>
                </a:solidFill>
              </a:rPr>
              <a:t>0.00(&lt;0.05)</a:t>
            </a:r>
            <a:endParaRPr kumimoji="1" lang="ja-JP" altLang="en-US" dirty="0">
              <a:solidFill>
                <a:srgbClr val="0000FF"/>
              </a:solidFill>
            </a:endParaRPr>
          </a:p>
        </p:txBody>
      </p:sp>
      <p:sp>
        <p:nvSpPr>
          <p:cNvPr id="26" name="フッター プレースホルダ 2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An Analysis of Committers toward Improving the Patch Review Process in OSS development</a:t>
            </a:r>
            <a:endParaRPr lang="en-US" altLang="ja-JP"/>
          </a:p>
        </p:txBody>
      </p:sp>
      <p:sp>
        <p:nvSpPr>
          <p:cNvPr id="27" name="スライド番号プレースホルダ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429EF-CC36-4027-8A23-5B262E590B44}" type="slidenum">
              <a:rPr lang="en-US" altLang="ja-JP" smtClean="0"/>
              <a:pPr/>
              <a:t>17</a:t>
            </a:fld>
            <a:endParaRPr lang="en-US" altLang="ja-JP" dirty="0"/>
          </a:p>
        </p:txBody>
      </p:sp>
      <p:sp>
        <p:nvSpPr>
          <p:cNvPr id="28" name="日付プレースホルダ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2010/11/4</a:t>
            </a:r>
            <a:endParaRPr lang="en-US" altLang="ja-JP" dirty="0"/>
          </a:p>
        </p:txBody>
      </p:sp>
      <p:sp>
        <p:nvSpPr>
          <p:cNvPr id="21" name="テキスト ボックス 20"/>
          <p:cNvSpPr txBox="1"/>
          <p:nvPr/>
        </p:nvSpPr>
        <p:spPr>
          <a:xfrm rot="16200000">
            <a:off x="-832582" y="2186886"/>
            <a:ext cx="2786082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dirty="0" err="1" smtClean="0"/>
              <a:t>NPR</a:t>
            </a:r>
            <a:r>
              <a:rPr kumimoji="1" lang="en-US" altLang="ja-JP" sz="1200" dirty="0" err="1" smtClean="0"/>
              <a:t>ave</a:t>
            </a:r>
            <a:endParaRPr kumimoji="1" lang="ja-JP" altLang="en-US" sz="1400" dirty="0"/>
          </a:p>
        </p:txBody>
      </p:sp>
      <p:sp>
        <p:nvSpPr>
          <p:cNvPr id="29" name="テキスト ボックス 28"/>
          <p:cNvSpPr txBox="1"/>
          <p:nvPr/>
        </p:nvSpPr>
        <p:spPr>
          <a:xfrm rot="16200000">
            <a:off x="3261410" y="2186887"/>
            <a:ext cx="2786082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dirty="0" err="1" smtClean="0"/>
              <a:t>NPE</a:t>
            </a:r>
            <a:r>
              <a:rPr kumimoji="1" lang="en-US" altLang="ja-JP" sz="1200" dirty="0" err="1" smtClean="0"/>
              <a:t>ave</a:t>
            </a:r>
            <a:endParaRPr kumimoji="1" lang="ja-JP" altLang="en-US" sz="1200" dirty="0"/>
          </a:p>
        </p:txBody>
      </p:sp>
      <p:pic>
        <p:nvPicPr>
          <p:cNvPr id="1030" name="Picture 6" descr="C:\shoji-f\SNA\IWESEP2010\NPEave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3504" y="1142984"/>
            <a:ext cx="3052518" cy="2714644"/>
          </a:xfrm>
          <a:prstGeom prst="rect">
            <a:avLst/>
          </a:prstGeom>
          <a:noFill/>
        </p:spPr>
      </p:pic>
      <p:pic>
        <p:nvPicPr>
          <p:cNvPr id="1031" name="Picture 7" descr="C:\shoji-f\SNA\IWESEP2010\NPRave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00100" y="1142984"/>
            <a:ext cx="3038781" cy="2714644"/>
          </a:xfrm>
          <a:prstGeom prst="rect">
            <a:avLst/>
          </a:prstGeom>
          <a:noFill/>
        </p:spPr>
      </p:pic>
      <p:sp>
        <p:nvSpPr>
          <p:cNvPr id="30" name="テキスト ボックス 29"/>
          <p:cNvSpPr txBox="1"/>
          <p:nvPr/>
        </p:nvSpPr>
        <p:spPr>
          <a:xfrm>
            <a:off x="1214414" y="3835603"/>
            <a:ext cx="2786082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dirty="0" smtClean="0"/>
              <a:t>Committers	</a:t>
            </a:r>
            <a:r>
              <a:rPr kumimoji="1" lang="ja-JP" altLang="en-US" sz="1400" dirty="0" smtClean="0"/>
              <a:t>　　 </a:t>
            </a:r>
            <a:r>
              <a:rPr kumimoji="1" lang="en-US" altLang="ja-JP" sz="1400" dirty="0" smtClean="0"/>
              <a:t>Non-Committers</a:t>
            </a:r>
            <a:endParaRPr kumimoji="1" lang="ja-JP" altLang="en-US" sz="1400" dirty="0"/>
          </a:p>
        </p:txBody>
      </p:sp>
      <p:sp>
        <p:nvSpPr>
          <p:cNvPr id="32" name="テキスト ボックス 31"/>
          <p:cNvSpPr txBox="1"/>
          <p:nvPr/>
        </p:nvSpPr>
        <p:spPr>
          <a:xfrm>
            <a:off x="642910" y="1142984"/>
            <a:ext cx="357190" cy="2677656"/>
          </a:xfrm>
          <a:prstGeom prst="rect">
            <a:avLst/>
          </a:prstGeom>
          <a:solidFill>
            <a:schemeClr val="bg1"/>
          </a:solidFill>
        </p:spPr>
        <p:txBody>
          <a:bodyPr wrap="square" lIns="0" rIns="0" rtlCol="0">
            <a:spAutoFit/>
          </a:bodyPr>
          <a:lstStyle/>
          <a:p>
            <a:pPr algn="ctr"/>
            <a:r>
              <a:rPr lang="en-US" altLang="ja-JP" sz="1600" dirty="0" smtClean="0"/>
              <a:t>5</a:t>
            </a:r>
            <a:endParaRPr kumimoji="1" lang="en-US" altLang="ja-JP" sz="1600" dirty="0" smtClean="0"/>
          </a:p>
          <a:p>
            <a:pPr algn="ctr"/>
            <a:endParaRPr kumimoji="1" lang="en-US" altLang="ja-JP" sz="2000" dirty="0" smtClean="0"/>
          </a:p>
          <a:p>
            <a:pPr algn="ctr"/>
            <a:r>
              <a:rPr lang="en-US" altLang="ja-JP" sz="1600" dirty="0" smtClean="0"/>
              <a:t>4</a:t>
            </a:r>
            <a:endParaRPr kumimoji="1" lang="en-US" altLang="ja-JP" sz="1600" dirty="0" smtClean="0"/>
          </a:p>
          <a:p>
            <a:pPr algn="ctr"/>
            <a:endParaRPr lang="en-US" altLang="ja-JP" sz="2400" dirty="0" smtClean="0"/>
          </a:p>
          <a:p>
            <a:pPr algn="ctr"/>
            <a:r>
              <a:rPr kumimoji="1" lang="en-US" altLang="ja-JP" sz="1600" dirty="0" smtClean="0"/>
              <a:t>3</a:t>
            </a:r>
          </a:p>
          <a:p>
            <a:pPr algn="ctr"/>
            <a:endParaRPr kumimoji="1" lang="en-US" altLang="ja-JP" sz="2400" dirty="0" smtClean="0"/>
          </a:p>
          <a:p>
            <a:pPr algn="ctr"/>
            <a:r>
              <a:rPr kumimoji="1" lang="en-US" altLang="ja-JP" sz="1600" dirty="0" smtClean="0"/>
              <a:t>2</a:t>
            </a:r>
          </a:p>
          <a:p>
            <a:pPr algn="ctr"/>
            <a:endParaRPr kumimoji="1" lang="en-US" altLang="ja-JP" sz="2000" dirty="0" smtClean="0"/>
          </a:p>
          <a:p>
            <a:pPr algn="ctr"/>
            <a:r>
              <a:rPr lang="en-US" altLang="ja-JP" sz="1600" dirty="0" smtClean="0"/>
              <a:t>1</a:t>
            </a:r>
            <a:endParaRPr kumimoji="1" lang="ja-JP" altLang="en-US" sz="1600" dirty="0"/>
          </a:p>
        </p:txBody>
      </p:sp>
      <p:sp>
        <p:nvSpPr>
          <p:cNvPr id="34" name="テキスト ボックス 33"/>
          <p:cNvSpPr txBox="1"/>
          <p:nvPr/>
        </p:nvSpPr>
        <p:spPr>
          <a:xfrm>
            <a:off x="5357818" y="3835603"/>
            <a:ext cx="2786082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400" dirty="0" smtClean="0"/>
              <a:t>Committers	</a:t>
            </a:r>
            <a:r>
              <a:rPr kumimoji="1" lang="ja-JP" altLang="en-US" sz="1400" dirty="0" smtClean="0"/>
              <a:t>　　 </a:t>
            </a:r>
            <a:r>
              <a:rPr kumimoji="1" lang="en-US" altLang="ja-JP" sz="1400" dirty="0" smtClean="0"/>
              <a:t>Non-Committers</a:t>
            </a:r>
            <a:endParaRPr kumimoji="1" lang="ja-JP" altLang="en-US" sz="1400" dirty="0"/>
          </a:p>
        </p:txBody>
      </p:sp>
      <p:sp>
        <p:nvSpPr>
          <p:cNvPr id="35" name="テキスト ボックス 34"/>
          <p:cNvSpPr txBox="1"/>
          <p:nvPr/>
        </p:nvSpPr>
        <p:spPr>
          <a:xfrm>
            <a:off x="4786314" y="1142984"/>
            <a:ext cx="357190" cy="2677656"/>
          </a:xfrm>
          <a:prstGeom prst="rect">
            <a:avLst/>
          </a:prstGeom>
          <a:solidFill>
            <a:schemeClr val="bg1"/>
          </a:solidFill>
        </p:spPr>
        <p:txBody>
          <a:bodyPr wrap="square" lIns="0" rIns="0" rtlCol="0">
            <a:spAutoFit/>
          </a:bodyPr>
          <a:lstStyle/>
          <a:p>
            <a:pPr algn="ctr"/>
            <a:r>
              <a:rPr lang="en-US" altLang="ja-JP" sz="1600" dirty="0" smtClean="0"/>
              <a:t>5</a:t>
            </a:r>
            <a:endParaRPr kumimoji="1" lang="en-US" altLang="ja-JP" sz="1600" dirty="0" smtClean="0"/>
          </a:p>
          <a:p>
            <a:pPr algn="ctr"/>
            <a:endParaRPr kumimoji="1" lang="en-US" altLang="ja-JP" sz="2000" dirty="0" smtClean="0"/>
          </a:p>
          <a:p>
            <a:pPr algn="ctr"/>
            <a:r>
              <a:rPr lang="en-US" altLang="ja-JP" sz="1600" dirty="0" smtClean="0"/>
              <a:t>4</a:t>
            </a:r>
            <a:endParaRPr kumimoji="1" lang="en-US" altLang="ja-JP" sz="1600" dirty="0" smtClean="0"/>
          </a:p>
          <a:p>
            <a:pPr algn="ctr"/>
            <a:endParaRPr lang="en-US" altLang="ja-JP" sz="2400" dirty="0" smtClean="0"/>
          </a:p>
          <a:p>
            <a:pPr algn="ctr"/>
            <a:r>
              <a:rPr kumimoji="1" lang="en-US" altLang="ja-JP" sz="1600" dirty="0" smtClean="0"/>
              <a:t>3</a:t>
            </a:r>
          </a:p>
          <a:p>
            <a:pPr algn="ctr"/>
            <a:endParaRPr kumimoji="1" lang="en-US" altLang="ja-JP" sz="2400" dirty="0" smtClean="0"/>
          </a:p>
          <a:p>
            <a:pPr algn="ctr"/>
            <a:r>
              <a:rPr kumimoji="1" lang="en-US" altLang="ja-JP" sz="1600" dirty="0" smtClean="0"/>
              <a:t>2</a:t>
            </a:r>
          </a:p>
          <a:p>
            <a:pPr algn="ctr"/>
            <a:endParaRPr kumimoji="1" lang="en-US" altLang="ja-JP" sz="2000" dirty="0" smtClean="0"/>
          </a:p>
          <a:p>
            <a:pPr algn="ctr"/>
            <a:r>
              <a:rPr lang="en-US" altLang="ja-JP" sz="1600" dirty="0" smtClean="0"/>
              <a:t>1</a:t>
            </a:r>
            <a:endParaRPr kumimoji="1" lang="ja-JP" altLang="en-US" sz="1600" dirty="0"/>
          </a:p>
        </p:txBody>
      </p:sp>
      <p:sp>
        <p:nvSpPr>
          <p:cNvPr id="36" name="テキスト ボックス 35"/>
          <p:cNvSpPr txBox="1"/>
          <p:nvPr/>
        </p:nvSpPr>
        <p:spPr>
          <a:xfrm>
            <a:off x="1394878" y="4214818"/>
            <a:ext cx="23198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dirty="0" smtClean="0">
                <a:solidFill>
                  <a:srgbClr val="0000FF"/>
                </a:solidFill>
              </a:rPr>
              <a:t>p-value : </a:t>
            </a:r>
            <a:r>
              <a:rPr kumimoji="1" lang="en-US" altLang="ja-JP" dirty="0" smtClean="0">
                <a:solidFill>
                  <a:srgbClr val="0000FF"/>
                </a:solidFill>
              </a:rPr>
              <a:t>0.00(&lt;0.05)</a:t>
            </a:r>
            <a:endParaRPr kumimoji="1" lang="ja-JP" altLang="en-US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Conclusions and Future Work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57200" y="1020763"/>
            <a:ext cx="8329642" cy="5145087"/>
          </a:xfrm>
        </p:spPr>
        <p:txBody>
          <a:bodyPr/>
          <a:lstStyle/>
          <a:p>
            <a:r>
              <a:rPr kumimoji="1" lang="en-US" altLang="ja-JP" sz="2000" dirty="0" smtClean="0"/>
              <a:t>Conclusions</a:t>
            </a:r>
          </a:p>
          <a:p>
            <a:pPr lvl="1"/>
            <a:r>
              <a:rPr kumimoji="1" lang="en-US" altLang="ja-JP" sz="2000" dirty="0" smtClean="0"/>
              <a:t>We analyzed differences in performance between committers and non-committers and found;</a:t>
            </a:r>
          </a:p>
          <a:p>
            <a:pPr lvl="2"/>
            <a:r>
              <a:rPr kumimoji="1" lang="en-US" altLang="ja-JP" sz="1800" dirty="0" smtClean="0"/>
              <a:t> </a:t>
            </a:r>
            <a:r>
              <a:rPr kumimoji="1" lang="en-US" altLang="ja-JP" sz="1800" dirty="0" smtClean="0">
                <a:solidFill>
                  <a:srgbClr val="FF0000"/>
                </a:solidFill>
              </a:rPr>
              <a:t>Time cannot be </a:t>
            </a:r>
            <a:r>
              <a:rPr kumimoji="1" lang="en-US" altLang="ja-JP" sz="1800" dirty="0" smtClean="0"/>
              <a:t>the indicator for selecting a committer</a:t>
            </a:r>
          </a:p>
          <a:p>
            <a:pPr lvl="2"/>
            <a:r>
              <a:rPr lang="en-US" altLang="ja-JP" sz="1800" dirty="0" smtClean="0"/>
              <a:t> </a:t>
            </a:r>
            <a:r>
              <a:rPr lang="en-US" altLang="ja-JP" sz="1800" dirty="0" smtClean="0">
                <a:solidFill>
                  <a:srgbClr val="FF0000"/>
                </a:solidFill>
              </a:rPr>
              <a:t>Frequency can be </a:t>
            </a:r>
            <a:r>
              <a:rPr lang="en-US" altLang="ja-JP" sz="1800" dirty="0" smtClean="0"/>
              <a:t>one of the indicators for selecting a committer</a:t>
            </a:r>
          </a:p>
          <a:p>
            <a:pPr lvl="2"/>
            <a:r>
              <a:rPr lang="ja-JP" altLang="en-US" sz="1800" dirty="0" smtClean="0"/>
              <a:t> </a:t>
            </a:r>
            <a:r>
              <a:rPr lang="en-US" altLang="ja-JP" sz="1800" dirty="0" smtClean="0"/>
              <a:t>Developers who have higher NPR and NPE than median can be the candidate for committer</a:t>
            </a:r>
          </a:p>
          <a:p>
            <a:pPr lvl="2"/>
            <a:endParaRPr kumimoji="1" lang="en-US" altLang="ja-JP" sz="1800" dirty="0" smtClean="0"/>
          </a:p>
          <a:p>
            <a:r>
              <a:rPr kumimoji="1" lang="en-US" altLang="ja-JP" sz="2000" dirty="0" smtClean="0"/>
              <a:t>Future Work</a:t>
            </a:r>
          </a:p>
          <a:p>
            <a:pPr lvl="1"/>
            <a:r>
              <a:rPr lang="en-US" altLang="ja-JP" sz="2000" dirty="0" smtClean="0"/>
              <a:t>Consider patch quality</a:t>
            </a:r>
          </a:p>
          <a:p>
            <a:pPr lvl="2"/>
            <a:r>
              <a:rPr lang="en-US" altLang="ja-JP" sz="1800" dirty="0" smtClean="0"/>
              <a:t>Patch acceptance rate, Number of bugs inserted in a patch</a:t>
            </a:r>
          </a:p>
          <a:p>
            <a:pPr lvl="1"/>
            <a:r>
              <a:rPr kumimoji="1" lang="en-US" altLang="ja-JP" sz="2000" dirty="0" smtClean="0"/>
              <a:t>Analyze committers activity </a:t>
            </a:r>
            <a:r>
              <a:rPr kumimoji="1" lang="en-US" altLang="ja-JP" sz="2000" dirty="0" smtClean="0">
                <a:solidFill>
                  <a:srgbClr val="FF0000"/>
                </a:solidFill>
              </a:rPr>
              <a:t>before and after</a:t>
            </a:r>
            <a:r>
              <a:rPr kumimoji="1" lang="en-US" altLang="ja-JP" sz="2000" dirty="0" smtClean="0"/>
              <a:t> gaining the commit permission</a:t>
            </a:r>
          </a:p>
          <a:p>
            <a:pPr lvl="1"/>
            <a:r>
              <a:rPr lang="en-US" altLang="ja-JP" sz="2000" dirty="0" smtClean="0"/>
              <a:t>Generality of the case study</a:t>
            </a:r>
          </a:p>
          <a:p>
            <a:pPr lvl="2"/>
            <a:r>
              <a:rPr kumimoji="1" lang="en-US" altLang="ja-JP" sz="1800" dirty="0" smtClean="0"/>
              <a:t>Conduct  more case studies on multiple types of OSS</a:t>
            </a:r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An Analysis of Committers toward Improving the Patch Review Process in OSS development</a:t>
            </a:r>
            <a:endParaRPr lang="en-US" altLang="ja-JP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429EF-CC36-4027-8A23-5B262E590B44}" type="slidenum">
              <a:rPr lang="en-US" altLang="ja-JP" smtClean="0"/>
              <a:pPr/>
              <a:t>18</a:t>
            </a:fld>
            <a:endParaRPr lang="en-US" altLang="ja-JP" dirty="0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2010/11/4</a:t>
            </a:r>
            <a:endParaRPr lang="en-US" altLang="ja-JP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Thanks for listening!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2010/11/4</a:t>
            </a:r>
            <a:endParaRPr lang="en-US" altLang="ja-JP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An Analysis of Committers toward Improving the Patch Review Process in OSS development</a:t>
            </a:r>
            <a:endParaRPr lang="en-US" altLang="ja-JP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429EF-CC36-4027-8A23-5B262E590B44}" type="slidenum">
              <a:rPr lang="en-US" altLang="ja-JP" smtClean="0"/>
              <a:pPr/>
              <a:t>19</a:t>
            </a:fld>
            <a:endParaRPr lang="en-US" altLang="ja-JP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appendix</a:t>
            </a:r>
            <a:endParaRPr kumimoji="1" lang="ja-JP" altLang="en-US" dirty="0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2010/11/4</a:t>
            </a:r>
            <a:endParaRPr lang="en-US" altLang="ja-JP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146D06-20FC-4996-B494-BA2FB1624F46}" type="slidenum">
              <a:rPr lang="en-US" altLang="ja-JP" smtClean="0"/>
              <a:pPr/>
              <a:t>20</a:t>
            </a:fld>
            <a:endParaRPr lang="en-US" altLang="ja-JP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Definition of developers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Developers</a:t>
            </a:r>
            <a:r>
              <a:rPr kumimoji="1" lang="ja-JP" altLang="en-US" dirty="0" smtClean="0"/>
              <a:t>（</a:t>
            </a:r>
            <a:r>
              <a:rPr kumimoji="1" lang="en-US" altLang="ja-JP" dirty="0" smtClean="0"/>
              <a:t>do not distinguish committers or not</a:t>
            </a:r>
            <a:r>
              <a:rPr kumimoji="1" lang="ja-JP" altLang="en-US" dirty="0" smtClean="0"/>
              <a:t>）</a:t>
            </a:r>
            <a:endParaRPr kumimoji="1" lang="en-US" altLang="ja-JP" dirty="0" smtClean="0"/>
          </a:p>
          <a:p>
            <a:pPr lvl="1"/>
            <a:r>
              <a:rPr kumimoji="1" lang="en-US" altLang="ja-JP" dirty="0" smtClean="0"/>
              <a:t>Committers</a:t>
            </a:r>
          </a:p>
          <a:p>
            <a:pPr lvl="2">
              <a:buNone/>
            </a:pPr>
            <a:r>
              <a:rPr lang="ja-JP" altLang="en-US" dirty="0" smtClean="0"/>
              <a:t>○</a:t>
            </a:r>
            <a:r>
              <a:rPr lang="en-US" altLang="ja-JP" dirty="0" smtClean="0"/>
              <a:t>Review</a:t>
            </a:r>
          </a:p>
          <a:p>
            <a:pPr lvl="2">
              <a:buNone/>
            </a:pPr>
            <a:r>
              <a:rPr kumimoji="1" lang="ja-JP" altLang="en-US" dirty="0" smtClean="0"/>
              <a:t>○</a:t>
            </a:r>
            <a:r>
              <a:rPr kumimoji="1" lang="en-US" altLang="ja-JP" dirty="0" smtClean="0"/>
              <a:t>Edit</a:t>
            </a:r>
          </a:p>
          <a:p>
            <a:pPr lvl="3"/>
            <a:r>
              <a:rPr lang="en-US" altLang="ja-JP" dirty="0" smtClean="0"/>
              <a:t>Able to commit directly to the source code repository</a:t>
            </a:r>
          </a:p>
          <a:p>
            <a:pPr lvl="3"/>
            <a:endParaRPr kumimoji="1" lang="en-US" altLang="ja-JP" dirty="0" smtClean="0"/>
          </a:p>
          <a:p>
            <a:pPr lvl="1"/>
            <a:r>
              <a:rPr lang="en-US" altLang="ja-JP" dirty="0" smtClean="0"/>
              <a:t>Non-Committers</a:t>
            </a:r>
          </a:p>
          <a:p>
            <a:pPr lvl="2">
              <a:buNone/>
            </a:pPr>
            <a:r>
              <a:rPr kumimoji="1" lang="ja-JP" altLang="en-US" dirty="0" smtClean="0"/>
              <a:t>△</a:t>
            </a:r>
            <a:r>
              <a:rPr kumimoji="1" lang="en-US" altLang="ja-JP" dirty="0" smtClean="0"/>
              <a:t>Review</a:t>
            </a:r>
          </a:p>
          <a:p>
            <a:pPr lvl="3"/>
            <a:r>
              <a:rPr kumimoji="1" lang="en-US" altLang="ja-JP" dirty="0" smtClean="0"/>
              <a:t>Not able to commit</a:t>
            </a:r>
          </a:p>
          <a:p>
            <a:pPr lvl="2">
              <a:buNone/>
            </a:pPr>
            <a:r>
              <a:rPr lang="ja-JP" altLang="en-US" dirty="0" smtClean="0"/>
              <a:t>○</a:t>
            </a:r>
            <a:r>
              <a:rPr lang="en-US" altLang="ja-JP" dirty="0" smtClean="0"/>
              <a:t>Edit</a:t>
            </a:r>
            <a:endParaRPr kumimoji="1" lang="ja-JP" altLang="en-US" dirty="0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2010/11/4</a:t>
            </a:r>
            <a:endParaRPr lang="en-US" altLang="ja-JP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An Analysis of Committers toward Improving the Patch Review Process in OSS development</a:t>
            </a:r>
            <a:endParaRPr lang="en-US" altLang="ja-JP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429EF-CC36-4027-8A23-5B262E590B44}" type="slidenum">
              <a:rPr lang="en-US" altLang="ja-JP" smtClean="0"/>
              <a:pPr/>
              <a:t>21</a:t>
            </a:fld>
            <a:endParaRPr lang="en-US" altLang="ja-JP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Analysis Method</a:t>
            </a:r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>
          <a:xfrm>
            <a:off x="6757988" y="6616700"/>
            <a:ext cx="2133600" cy="196850"/>
          </a:xfrm>
        </p:spPr>
        <p:txBody>
          <a:bodyPr/>
          <a:lstStyle/>
          <a:p>
            <a:fld id="{F92429EF-CC36-4027-8A23-5B262E590B44}" type="slidenum">
              <a:rPr lang="en-US" altLang="ja-JP" smtClean="0"/>
              <a:pPr/>
              <a:t>22</a:t>
            </a:fld>
            <a:endParaRPr lang="en-US" altLang="ja-JP"/>
          </a:p>
        </p:txBody>
      </p:sp>
      <p:grpSp>
        <p:nvGrpSpPr>
          <p:cNvPr id="3" name="グループ化 56"/>
          <p:cNvGrpSpPr/>
          <p:nvPr/>
        </p:nvGrpSpPr>
        <p:grpSpPr>
          <a:xfrm>
            <a:off x="2357422" y="2357430"/>
            <a:ext cx="4357718" cy="369332"/>
            <a:chOff x="2357422" y="2714620"/>
            <a:chExt cx="4357718" cy="369332"/>
          </a:xfrm>
        </p:grpSpPr>
        <p:sp>
          <p:nvSpPr>
            <p:cNvPr id="5" name="テキスト ボックス 4"/>
            <p:cNvSpPr txBox="1"/>
            <p:nvPr/>
          </p:nvSpPr>
          <p:spPr>
            <a:xfrm>
              <a:off x="2357422" y="2714620"/>
              <a:ext cx="311181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 smtClean="0"/>
                <a:t>mail01 [</a:t>
              </a:r>
              <a:r>
                <a:rPr lang="en-US" altLang="ja-JP" dirty="0" smtClean="0"/>
                <a:t>F</a:t>
              </a:r>
              <a:r>
                <a:rPr kumimoji="1" lang="en-US" altLang="ja-JP" dirty="0" smtClean="0"/>
                <a:t>rom : A]</a:t>
              </a:r>
              <a:r>
                <a:rPr lang="ja-JP" altLang="en-US" dirty="0" smtClean="0"/>
                <a:t> </a:t>
              </a:r>
              <a:r>
                <a:rPr lang="en-US" altLang="ja-JP" dirty="0" smtClean="0"/>
                <a:t>:</a:t>
              </a:r>
              <a:r>
                <a:rPr kumimoji="1" lang="en-US" altLang="ja-JP" sz="1050" dirty="0" smtClean="0"/>
                <a:t>______________</a:t>
              </a:r>
              <a:endParaRPr kumimoji="1" lang="ja-JP" altLang="en-US" sz="1050" dirty="0"/>
            </a:p>
          </p:txBody>
        </p:sp>
        <p:grpSp>
          <p:nvGrpSpPr>
            <p:cNvPr id="9" name="グループ化 8"/>
            <p:cNvGrpSpPr/>
            <p:nvPr/>
          </p:nvGrpSpPr>
          <p:grpSpPr>
            <a:xfrm>
              <a:off x="5426493" y="2733256"/>
              <a:ext cx="1288647" cy="338554"/>
              <a:chOff x="3500430" y="875868"/>
              <a:chExt cx="1288647" cy="338554"/>
            </a:xfrm>
          </p:grpSpPr>
          <p:pic>
            <p:nvPicPr>
              <p:cNvPr id="10" name="Picture 3" descr="C:\Documents and Settings\shoji-f\Local Settings\Temporary Internet Files\Content.IE5\S123OX6J\MC900432599[2].png"/>
              <p:cNvPicPr>
                <a:picLocks noChangeAspect="1" noChangeArrowheads="1"/>
              </p:cNvPicPr>
              <p:nvPr/>
            </p:nvPicPr>
            <p:blipFill>
              <a:blip r:embed="rId3" cstate="print">
                <a:grayscl/>
                <a:lum/>
              </a:blip>
              <a:srcRect/>
              <a:stretch>
                <a:fillRect/>
              </a:stretch>
            </p:blipFill>
            <p:spPr bwMode="auto">
              <a:xfrm>
                <a:off x="3500430" y="914262"/>
                <a:ext cx="300160" cy="30016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1" name="テキスト ボックス 10"/>
              <p:cNvSpPr txBox="1"/>
              <p:nvPr/>
            </p:nvSpPr>
            <p:spPr>
              <a:xfrm>
                <a:off x="3714744" y="875868"/>
                <a:ext cx="107433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1600" dirty="0" smtClean="0"/>
                  <a:t>p</a:t>
                </a:r>
                <a:r>
                  <a:rPr kumimoji="1" lang="en-US" altLang="ja-JP" sz="1600" dirty="0" smtClean="0"/>
                  <a:t>atch01.c</a:t>
                </a:r>
                <a:endParaRPr kumimoji="1" lang="ja-JP" altLang="en-US" sz="1600" dirty="0"/>
              </a:p>
            </p:txBody>
          </p:sp>
        </p:grpSp>
      </p:grpSp>
      <p:grpSp>
        <p:nvGrpSpPr>
          <p:cNvPr id="12" name="グループ化 32"/>
          <p:cNvGrpSpPr/>
          <p:nvPr/>
        </p:nvGrpSpPr>
        <p:grpSpPr>
          <a:xfrm>
            <a:off x="2708960" y="2714620"/>
            <a:ext cx="3824857" cy="440770"/>
            <a:chOff x="422944" y="4500570"/>
            <a:chExt cx="3824857" cy="440770"/>
          </a:xfrm>
        </p:grpSpPr>
        <p:sp>
          <p:nvSpPr>
            <p:cNvPr id="6" name="テキスト ボックス 5"/>
            <p:cNvSpPr txBox="1"/>
            <p:nvPr/>
          </p:nvSpPr>
          <p:spPr>
            <a:xfrm>
              <a:off x="791406" y="4572008"/>
              <a:ext cx="345639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 smtClean="0"/>
                <a:t>mail02[</a:t>
              </a:r>
              <a:r>
                <a:rPr lang="en-US" altLang="ja-JP" dirty="0" smtClean="0"/>
                <a:t>F</a:t>
              </a:r>
              <a:r>
                <a:rPr kumimoji="1" lang="en-US" altLang="ja-JP" dirty="0" smtClean="0"/>
                <a:t>rom : B]</a:t>
              </a:r>
              <a:r>
                <a:rPr lang="ja-JP" altLang="en-US" dirty="0" smtClean="0"/>
                <a:t> </a:t>
              </a:r>
              <a:r>
                <a:rPr lang="en-US" altLang="ja-JP" dirty="0" smtClean="0"/>
                <a:t>: </a:t>
              </a:r>
              <a:r>
                <a:rPr kumimoji="1" lang="en-US" altLang="ja-JP" dirty="0" smtClean="0"/>
                <a:t>Re</a:t>
              </a:r>
              <a:r>
                <a:rPr kumimoji="1" lang="en-US" altLang="ja-JP" sz="1050" dirty="0" smtClean="0"/>
                <a:t>:</a:t>
              </a:r>
              <a:r>
                <a:rPr lang="en-US" altLang="ja-JP" sz="1050" dirty="0" smtClean="0"/>
                <a:t>______________</a:t>
              </a:r>
              <a:endParaRPr kumimoji="1" lang="ja-JP" altLang="en-US" sz="1050" dirty="0"/>
            </a:p>
          </p:txBody>
        </p:sp>
        <p:cxnSp>
          <p:nvCxnSpPr>
            <p:cNvPr id="15" name="直線コネクタ 14"/>
            <p:cNvCxnSpPr/>
            <p:nvPr/>
          </p:nvCxnSpPr>
          <p:spPr>
            <a:xfrm rot="16200000" flipH="1">
              <a:off x="282894" y="4640620"/>
              <a:ext cx="285752" cy="565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線コネクタ 15"/>
            <p:cNvCxnSpPr/>
            <p:nvPr/>
          </p:nvCxnSpPr>
          <p:spPr>
            <a:xfrm rot="10800000">
              <a:off x="431406" y="4786322"/>
              <a:ext cx="396000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グループ化 33"/>
          <p:cNvGrpSpPr/>
          <p:nvPr/>
        </p:nvGrpSpPr>
        <p:grpSpPr>
          <a:xfrm>
            <a:off x="3419025" y="3113395"/>
            <a:ext cx="5510693" cy="542061"/>
            <a:chOff x="1133009" y="4899345"/>
            <a:chExt cx="5510693" cy="542061"/>
          </a:xfrm>
        </p:grpSpPr>
        <p:sp>
          <p:nvSpPr>
            <p:cNvPr id="7" name="テキスト ボックス 6"/>
            <p:cNvSpPr txBox="1"/>
            <p:nvPr/>
          </p:nvSpPr>
          <p:spPr>
            <a:xfrm>
              <a:off x="1511406" y="5072074"/>
              <a:ext cx="395819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 smtClean="0"/>
                <a:t>mail03 [</a:t>
              </a:r>
              <a:r>
                <a:rPr lang="en-US" altLang="ja-JP" dirty="0" smtClean="0"/>
                <a:t>F</a:t>
              </a:r>
              <a:r>
                <a:rPr kumimoji="1" lang="en-US" altLang="ja-JP" dirty="0" smtClean="0"/>
                <a:t>rom : A] : Re: Re:</a:t>
              </a:r>
              <a:r>
                <a:rPr lang="en-US" altLang="ja-JP" sz="1050" dirty="0" smtClean="0"/>
                <a:t>______________</a:t>
              </a:r>
              <a:endParaRPr kumimoji="1" lang="ja-JP" altLang="en-US" sz="1050" dirty="0"/>
            </a:p>
          </p:txBody>
        </p:sp>
        <p:grpSp>
          <p:nvGrpSpPr>
            <p:cNvPr id="25" name="グループ化 11"/>
            <p:cNvGrpSpPr/>
            <p:nvPr/>
          </p:nvGrpSpPr>
          <p:grpSpPr>
            <a:xfrm>
              <a:off x="5355055" y="5072074"/>
              <a:ext cx="1288647" cy="338554"/>
              <a:chOff x="3500430" y="875868"/>
              <a:chExt cx="1288647" cy="338554"/>
            </a:xfrm>
          </p:grpSpPr>
          <p:pic>
            <p:nvPicPr>
              <p:cNvPr id="13" name="Picture 3" descr="C:\Documents and Settings\shoji-f\Local Settings\Temporary Internet Files\Content.IE5\S123OX6J\MC900432599[2].png"/>
              <p:cNvPicPr>
                <a:picLocks noChangeAspect="1" noChangeArrowheads="1"/>
              </p:cNvPicPr>
              <p:nvPr/>
            </p:nvPicPr>
            <p:blipFill>
              <a:blip r:embed="rId3" cstate="print">
                <a:grayscl/>
                <a:lum/>
              </a:blip>
              <a:srcRect/>
              <a:stretch>
                <a:fillRect/>
              </a:stretch>
            </p:blipFill>
            <p:spPr bwMode="auto">
              <a:xfrm>
                <a:off x="3500430" y="914262"/>
                <a:ext cx="300160" cy="30016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4" name="テキスト ボックス 13"/>
              <p:cNvSpPr txBox="1"/>
              <p:nvPr/>
            </p:nvSpPr>
            <p:spPr>
              <a:xfrm>
                <a:off x="3714744" y="875868"/>
                <a:ext cx="107433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1600" dirty="0" smtClean="0"/>
                  <a:t>p</a:t>
                </a:r>
                <a:r>
                  <a:rPr kumimoji="1" lang="en-US" altLang="ja-JP" sz="1600" dirty="0" smtClean="0"/>
                  <a:t>atch02.c</a:t>
                </a:r>
                <a:endParaRPr kumimoji="1" lang="ja-JP" altLang="en-US" sz="1600" dirty="0"/>
              </a:p>
            </p:txBody>
          </p:sp>
        </p:grpSp>
        <p:cxnSp>
          <p:nvCxnSpPr>
            <p:cNvPr id="18" name="直線コネクタ 17"/>
            <p:cNvCxnSpPr/>
            <p:nvPr/>
          </p:nvCxnSpPr>
          <p:spPr>
            <a:xfrm rot="10800000" flipV="1">
              <a:off x="1137324" y="5286386"/>
              <a:ext cx="374082" cy="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線コネクタ 18"/>
            <p:cNvCxnSpPr/>
            <p:nvPr/>
          </p:nvCxnSpPr>
          <p:spPr>
            <a:xfrm rot="5400000">
              <a:off x="935406" y="5096948"/>
              <a:ext cx="396000" cy="79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グループ化 37"/>
          <p:cNvGrpSpPr/>
          <p:nvPr/>
        </p:nvGrpSpPr>
        <p:grpSpPr>
          <a:xfrm>
            <a:off x="2713818" y="3001166"/>
            <a:ext cx="3924194" cy="1154356"/>
            <a:chOff x="427802" y="4787116"/>
            <a:chExt cx="3924194" cy="1154356"/>
          </a:xfrm>
        </p:grpSpPr>
        <p:sp>
          <p:nvSpPr>
            <p:cNvPr id="8" name="テキスト ボックス 7"/>
            <p:cNvSpPr txBox="1"/>
            <p:nvPr/>
          </p:nvSpPr>
          <p:spPr>
            <a:xfrm>
              <a:off x="791406" y="5572140"/>
              <a:ext cx="356059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 smtClean="0"/>
                <a:t>mail04 [</a:t>
              </a:r>
              <a:r>
                <a:rPr lang="en-US" altLang="ja-JP" dirty="0" smtClean="0"/>
                <a:t>F</a:t>
              </a:r>
              <a:r>
                <a:rPr kumimoji="1" lang="en-US" altLang="ja-JP" dirty="0" smtClean="0"/>
                <a:t>rom : C] : Re:</a:t>
              </a:r>
              <a:r>
                <a:rPr lang="en-US" altLang="ja-JP" sz="1050" dirty="0" smtClean="0"/>
                <a:t>______________</a:t>
              </a:r>
              <a:endParaRPr kumimoji="1" lang="ja-JP" altLang="en-US" sz="1050" dirty="0"/>
            </a:p>
          </p:txBody>
        </p:sp>
        <p:cxnSp>
          <p:nvCxnSpPr>
            <p:cNvPr id="17" name="直線コネクタ 16"/>
            <p:cNvCxnSpPr/>
            <p:nvPr/>
          </p:nvCxnSpPr>
          <p:spPr>
            <a:xfrm rot="10800000">
              <a:off x="428596" y="5786454"/>
              <a:ext cx="381600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線コネクタ 26"/>
            <p:cNvCxnSpPr/>
            <p:nvPr/>
          </p:nvCxnSpPr>
          <p:spPr>
            <a:xfrm rot="5400000">
              <a:off x="-71470" y="5286388"/>
              <a:ext cx="1000132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グループ化 35"/>
          <p:cNvGrpSpPr/>
          <p:nvPr/>
        </p:nvGrpSpPr>
        <p:grpSpPr>
          <a:xfrm>
            <a:off x="2708961" y="4000504"/>
            <a:ext cx="5077749" cy="642942"/>
            <a:chOff x="422945" y="5786454"/>
            <a:chExt cx="5077749" cy="642942"/>
          </a:xfrm>
        </p:grpSpPr>
        <p:sp>
          <p:nvSpPr>
            <p:cNvPr id="20" name="テキスト ボックス 19"/>
            <p:cNvSpPr txBox="1"/>
            <p:nvPr/>
          </p:nvSpPr>
          <p:spPr>
            <a:xfrm>
              <a:off x="785698" y="6060064"/>
              <a:ext cx="356059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dirty="0" smtClean="0"/>
                <a:t>mail05 [</a:t>
              </a:r>
              <a:r>
                <a:rPr lang="en-US" altLang="ja-JP" dirty="0" smtClean="0"/>
                <a:t>F</a:t>
              </a:r>
              <a:r>
                <a:rPr kumimoji="1" lang="en-US" altLang="ja-JP" dirty="0" smtClean="0"/>
                <a:t>rom : D] : Re:</a:t>
              </a:r>
              <a:r>
                <a:rPr lang="en-US" altLang="ja-JP" sz="1050" dirty="0" smtClean="0"/>
                <a:t>______________</a:t>
              </a:r>
              <a:endParaRPr kumimoji="1" lang="ja-JP" altLang="en-US" sz="1050" dirty="0"/>
            </a:p>
          </p:txBody>
        </p:sp>
        <p:grpSp>
          <p:nvGrpSpPr>
            <p:cNvPr id="30" name="グループ化 20"/>
            <p:cNvGrpSpPr/>
            <p:nvPr/>
          </p:nvGrpSpPr>
          <p:grpSpPr>
            <a:xfrm>
              <a:off x="4212047" y="6072206"/>
              <a:ext cx="1288647" cy="338554"/>
              <a:chOff x="3500430" y="875868"/>
              <a:chExt cx="1288647" cy="338554"/>
            </a:xfrm>
          </p:grpSpPr>
          <p:pic>
            <p:nvPicPr>
              <p:cNvPr id="22" name="Picture 3" descr="C:\Documents and Settings\shoji-f\Local Settings\Temporary Internet Files\Content.IE5\S123OX6J\MC900432599[2].png"/>
              <p:cNvPicPr>
                <a:picLocks noChangeAspect="1" noChangeArrowheads="1"/>
              </p:cNvPicPr>
              <p:nvPr/>
            </p:nvPicPr>
            <p:blipFill>
              <a:blip r:embed="rId3" cstate="print">
                <a:grayscl/>
                <a:lum/>
              </a:blip>
              <a:srcRect/>
              <a:stretch>
                <a:fillRect/>
              </a:stretch>
            </p:blipFill>
            <p:spPr bwMode="auto">
              <a:xfrm>
                <a:off x="3500430" y="914262"/>
                <a:ext cx="300160" cy="30016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3" name="テキスト ボックス 22"/>
              <p:cNvSpPr txBox="1"/>
              <p:nvPr/>
            </p:nvSpPr>
            <p:spPr>
              <a:xfrm>
                <a:off x="3714744" y="875868"/>
                <a:ext cx="107433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ja-JP" sz="1600" dirty="0" smtClean="0"/>
                  <a:t>p</a:t>
                </a:r>
                <a:r>
                  <a:rPr kumimoji="1" lang="en-US" altLang="ja-JP" sz="1600" dirty="0" smtClean="0"/>
                  <a:t>atch03.c</a:t>
                </a:r>
                <a:endParaRPr kumimoji="1" lang="ja-JP" altLang="en-US" sz="1600" dirty="0"/>
              </a:p>
            </p:txBody>
          </p:sp>
        </p:grpSp>
        <p:cxnSp>
          <p:nvCxnSpPr>
            <p:cNvPr id="24" name="直線コネクタ 23"/>
            <p:cNvCxnSpPr/>
            <p:nvPr/>
          </p:nvCxnSpPr>
          <p:spPr>
            <a:xfrm rot="10800000">
              <a:off x="422945" y="6257500"/>
              <a:ext cx="4140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線コネクタ 28"/>
            <p:cNvCxnSpPr/>
            <p:nvPr/>
          </p:nvCxnSpPr>
          <p:spPr>
            <a:xfrm rot="5400000">
              <a:off x="195390" y="6019660"/>
              <a:ext cx="468000" cy="1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コンテンツ プレースホルダ 2"/>
          <p:cNvSpPr>
            <a:spLocks noGrp="1"/>
          </p:cNvSpPr>
          <p:nvPr>
            <p:ph idx="1"/>
          </p:nvPr>
        </p:nvSpPr>
        <p:spPr>
          <a:xfrm>
            <a:off x="457200" y="1020763"/>
            <a:ext cx="8229600" cy="1622419"/>
          </a:xfrm>
        </p:spPr>
        <p:txBody>
          <a:bodyPr/>
          <a:lstStyle/>
          <a:p>
            <a:r>
              <a:rPr lang="en-US" altLang="ja-JP" dirty="0" smtClean="0"/>
              <a:t>Collecting Data</a:t>
            </a:r>
          </a:p>
          <a:p>
            <a:pPr lvl="1"/>
            <a:r>
              <a:rPr kumimoji="1" lang="en-US" altLang="ja-JP" dirty="0" smtClean="0"/>
              <a:t>PRT, NPR, PET and NPE</a:t>
            </a:r>
          </a:p>
          <a:p>
            <a:endParaRPr kumimoji="1" lang="ja-JP" altLang="en-US" dirty="0"/>
          </a:p>
        </p:txBody>
      </p:sp>
      <p:graphicFrame>
        <p:nvGraphicFramePr>
          <p:cNvPr id="40" name="表 39"/>
          <p:cNvGraphicFramePr>
            <a:graphicFrameLocks noGrp="1"/>
          </p:cNvGraphicFramePr>
          <p:nvPr/>
        </p:nvGraphicFramePr>
        <p:xfrm>
          <a:off x="678545" y="4952840"/>
          <a:ext cx="7679669" cy="1214448"/>
        </p:xfrm>
        <a:graphic>
          <a:graphicData uri="http://schemas.openxmlformats.org/drawingml/2006/table">
            <a:tbl>
              <a:tblPr/>
              <a:tblGrid>
                <a:gridCol w="750253"/>
                <a:gridCol w="1250420"/>
                <a:gridCol w="750253"/>
                <a:gridCol w="750253"/>
                <a:gridCol w="1344203"/>
                <a:gridCol w="750253"/>
                <a:gridCol w="1042017"/>
                <a:gridCol w="1042017"/>
              </a:tblGrid>
              <a:tr h="202408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Submit</a:t>
                      </a:r>
                      <a:r>
                        <a:rPr lang="en-US" altLang="ja-JP" sz="1200" b="0" i="0" u="none" strike="noStrike" baseline="0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 Message Information</a:t>
                      </a:r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0416" marR="10416" marT="10416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Reply Message Information</a:t>
                      </a:r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0416" marR="10416" marT="104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Time</a:t>
                      </a:r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0416" marR="10416" marT="104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Action</a:t>
                      </a:r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0416" marR="10416" marT="104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</a:tr>
              <a:tr h="20240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ID</a:t>
                      </a:r>
                    </a:p>
                  </a:txBody>
                  <a:tcPr marL="10416" marR="10416" marT="10416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Submit time</a:t>
                      </a:r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0416" marR="10416" marT="104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Name</a:t>
                      </a:r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0416" marR="10416" marT="104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ID</a:t>
                      </a:r>
                    </a:p>
                  </a:txBody>
                  <a:tcPr marL="10416" marR="10416" marT="104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Reply time</a:t>
                      </a:r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0416" marR="10416" marT="104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Name</a:t>
                      </a:r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0416" marR="10416" marT="104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(minutes)</a:t>
                      </a:r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0416" marR="10416" marT="104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　</a:t>
                      </a:r>
                    </a:p>
                  </a:txBody>
                  <a:tcPr marL="10416" marR="10416" marT="104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</a:tr>
              <a:tr h="20240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mail01</a:t>
                      </a:r>
                    </a:p>
                  </a:txBody>
                  <a:tcPr marL="10416" marR="10416" marT="10416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2010/4/20 9:55</a:t>
                      </a:r>
                    </a:p>
                  </a:txBody>
                  <a:tcPr marL="10416" marR="10416" marT="104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A</a:t>
                      </a:r>
                    </a:p>
                  </a:txBody>
                  <a:tcPr marL="10416" marR="10416" marT="104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mail02</a:t>
                      </a:r>
                    </a:p>
                  </a:txBody>
                  <a:tcPr marL="10416" marR="10416" marT="104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2010/4/20 13:18</a:t>
                      </a:r>
                    </a:p>
                  </a:txBody>
                  <a:tcPr marL="10416" marR="10416" marT="104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B</a:t>
                      </a:r>
                    </a:p>
                  </a:txBody>
                  <a:tcPr marL="10416" marR="10416" marT="104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203</a:t>
                      </a:r>
                      <a:endParaRPr lang="en-US" altLang="ja-JP" sz="12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0416" marR="10416" marT="104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Review</a:t>
                      </a:r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0416" marR="10416" marT="104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240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mail02</a:t>
                      </a:r>
                    </a:p>
                  </a:txBody>
                  <a:tcPr marL="10416" marR="10416" marT="10416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2010/4/20 13:18</a:t>
                      </a:r>
                    </a:p>
                  </a:txBody>
                  <a:tcPr marL="10416" marR="10416" marT="104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B</a:t>
                      </a:r>
                    </a:p>
                  </a:txBody>
                  <a:tcPr marL="10416" marR="10416" marT="104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Mail03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0416" marR="10416" marT="104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2010/4/20 15:53</a:t>
                      </a:r>
                    </a:p>
                  </a:txBody>
                  <a:tcPr marL="10416" marR="10416" marT="104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A</a:t>
                      </a:r>
                    </a:p>
                  </a:txBody>
                  <a:tcPr marL="10416" marR="10416" marT="104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155</a:t>
                      </a:r>
                      <a:endParaRPr lang="en-US" altLang="ja-JP" sz="12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0416" marR="10416" marT="104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Edit</a:t>
                      </a:r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0416" marR="10416" marT="104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240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mail01</a:t>
                      </a:r>
                    </a:p>
                  </a:txBody>
                  <a:tcPr marL="10416" marR="10416" marT="10416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2010/4/20 9:55</a:t>
                      </a:r>
                    </a:p>
                  </a:txBody>
                  <a:tcPr marL="10416" marR="10416" marT="104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A</a:t>
                      </a:r>
                    </a:p>
                  </a:txBody>
                  <a:tcPr marL="10416" marR="10416" marT="104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mail04</a:t>
                      </a:r>
                    </a:p>
                  </a:txBody>
                  <a:tcPr marL="10416" marR="10416" marT="104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2010/4/20 21:40</a:t>
                      </a:r>
                    </a:p>
                  </a:txBody>
                  <a:tcPr marL="10416" marR="10416" marT="104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C</a:t>
                      </a:r>
                    </a:p>
                  </a:txBody>
                  <a:tcPr marL="10416" marR="10416" marT="104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705</a:t>
                      </a:r>
                      <a:endParaRPr lang="en-US" altLang="ja-JP" sz="12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0416" marR="10416" marT="104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Review</a:t>
                      </a:r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0416" marR="10416" marT="104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240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mail01</a:t>
                      </a:r>
                    </a:p>
                  </a:txBody>
                  <a:tcPr marL="10416" marR="10416" marT="10416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2010/4/20 9:55</a:t>
                      </a:r>
                    </a:p>
                  </a:txBody>
                  <a:tcPr marL="10416" marR="10416" marT="104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A</a:t>
                      </a:r>
                    </a:p>
                  </a:txBody>
                  <a:tcPr marL="10416" marR="10416" marT="104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mail05</a:t>
                      </a:r>
                    </a:p>
                  </a:txBody>
                  <a:tcPr marL="10416" marR="10416" marT="104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2010/4/21 2:38</a:t>
                      </a:r>
                    </a:p>
                  </a:txBody>
                  <a:tcPr marL="10416" marR="10416" marT="104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D</a:t>
                      </a:r>
                    </a:p>
                  </a:txBody>
                  <a:tcPr marL="10416" marR="10416" marT="104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1003</a:t>
                      </a:r>
                      <a:endParaRPr lang="en-US" altLang="ja-JP" sz="12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0416" marR="10416" marT="104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2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Edit</a:t>
                      </a:r>
                      <a:endParaRPr lang="ja-JP" altLang="en-US" sz="12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0416" marR="10416" marT="1041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31" name="グループ化 51"/>
          <p:cNvGrpSpPr/>
          <p:nvPr/>
        </p:nvGrpSpPr>
        <p:grpSpPr>
          <a:xfrm>
            <a:off x="71406" y="2571744"/>
            <a:ext cx="2143140" cy="428628"/>
            <a:chOff x="214282" y="2357430"/>
            <a:chExt cx="2143140" cy="428628"/>
          </a:xfrm>
        </p:grpSpPr>
        <p:sp>
          <p:nvSpPr>
            <p:cNvPr id="35" name="左中かっこ 34"/>
            <p:cNvSpPr/>
            <p:nvPr/>
          </p:nvSpPr>
          <p:spPr>
            <a:xfrm>
              <a:off x="2071670" y="2357430"/>
              <a:ext cx="285752" cy="428628"/>
            </a:xfrm>
            <a:prstGeom prst="leftBrac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rgbClr val="FF0000"/>
                </a:solidFill>
              </a:endParaRPr>
            </a:p>
          </p:txBody>
        </p:sp>
        <p:sp>
          <p:nvSpPr>
            <p:cNvPr id="37" name="テキスト ボックス 36"/>
            <p:cNvSpPr txBox="1"/>
            <p:nvPr/>
          </p:nvSpPr>
          <p:spPr>
            <a:xfrm>
              <a:off x="214282" y="2357430"/>
              <a:ext cx="18573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kumimoji="1" lang="en-US" altLang="ja-JP" dirty="0" smtClean="0">
                  <a:solidFill>
                    <a:srgbClr val="FF0000"/>
                  </a:solidFill>
                </a:rPr>
                <a:t>PRT</a:t>
              </a:r>
              <a:endParaRPr kumimoji="1" lang="ja-JP" altLang="en-US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32" name="グループ化 49"/>
          <p:cNvGrpSpPr/>
          <p:nvPr/>
        </p:nvGrpSpPr>
        <p:grpSpPr>
          <a:xfrm>
            <a:off x="71406" y="2571744"/>
            <a:ext cx="2143140" cy="1928826"/>
            <a:chOff x="214282" y="3357562"/>
            <a:chExt cx="2143140" cy="1928826"/>
          </a:xfrm>
        </p:grpSpPr>
        <p:sp>
          <p:nvSpPr>
            <p:cNvPr id="41" name="左中かっこ 40"/>
            <p:cNvSpPr/>
            <p:nvPr/>
          </p:nvSpPr>
          <p:spPr>
            <a:xfrm>
              <a:off x="2071670" y="3357562"/>
              <a:ext cx="285752" cy="1928826"/>
            </a:xfrm>
            <a:prstGeom prst="leftBrac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42" name="テキスト ボックス 41"/>
            <p:cNvSpPr txBox="1"/>
            <p:nvPr/>
          </p:nvSpPr>
          <p:spPr>
            <a:xfrm>
              <a:off x="214282" y="4131238"/>
              <a:ext cx="18573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ja-JP" dirty="0" smtClean="0">
                  <a:solidFill>
                    <a:srgbClr val="FF0000"/>
                  </a:solidFill>
                </a:rPr>
                <a:t>PET</a:t>
              </a:r>
              <a:endParaRPr kumimoji="1" lang="ja-JP" altLang="en-US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33" name="グループ化 50"/>
          <p:cNvGrpSpPr/>
          <p:nvPr/>
        </p:nvGrpSpPr>
        <p:grpSpPr>
          <a:xfrm>
            <a:off x="71406" y="3000372"/>
            <a:ext cx="2143140" cy="500066"/>
            <a:chOff x="214282" y="2786058"/>
            <a:chExt cx="2143140" cy="500066"/>
          </a:xfrm>
        </p:grpSpPr>
        <p:sp>
          <p:nvSpPr>
            <p:cNvPr id="43" name="左中かっこ 42"/>
            <p:cNvSpPr/>
            <p:nvPr/>
          </p:nvSpPr>
          <p:spPr>
            <a:xfrm>
              <a:off x="2071670" y="2786058"/>
              <a:ext cx="285752" cy="500066"/>
            </a:xfrm>
            <a:prstGeom prst="leftBrac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rgbClr val="FF0000"/>
                </a:solidFill>
              </a:endParaRPr>
            </a:p>
          </p:txBody>
        </p:sp>
        <p:sp>
          <p:nvSpPr>
            <p:cNvPr id="44" name="テキスト ボックス 43"/>
            <p:cNvSpPr txBox="1"/>
            <p:nvPr/>
          </p:nvSpPr>
          <p:spPr>
            <a:xfrm>
              <a:off x="214282" y="2857496"/>
              <a:ext cx="18573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kumimoji="1" lang="en-US" altLang="ja-JP" dirty="0" smtClean="0">
                  <a:solidFill>
                    <a:srgbClr val="FF0000"/>
                  </a:solidFill>
                </a:rPr>
                <a:t>PET</a:t>
              </a:r>
              <a:endParaRPr kumimoji="1" lang="ja-JP" altLang="en-US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34" name="グループ化 48"/>
          <p:cNvGrpSpPr/>
          <p:nvPr/>
        </p:nvGrpSpPr>
        <p:grpSpPr>
          <a:xfrm>
            <a:off x="71406" y="2571744"/>
            <a:ext cx="2143140" cy="1428760"/>
            <a:chOff x="6500826" y="1071546"/>
            <a:chExt cx="2143140" cy="1428760"/>
          </a:xfrm>
        </p:grpSpPr>
        <p:sp>
          <p:nvSpPr>
            <p:cNvPr id="47" name="左中かっこ 46"/>
            <p:cNvSpPr/>
            <p:nvPr/>
          </p:nvSpPr>
          <p:spPr>
            <a:xfrm>
              <a:off x="8358214" y="1071546"/>
              <a:ext cx="285752" cy="1428760"/>
            </a:xfrm>
            <a:prstGeom prst="leftBrace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48" name="テキスト ボックス 47"/>
            <p:cNvSpPr txBox="1"/>
            <p:nvPr/>
          </p:nvSpPr>
          <p:spPr>
            <a:xfrm>
              <a:off x="6500826" y="1571612"/>
              <a:ext cx="18573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ja-JP" dirty="0" smtClean="0">
                  <a:solidFill>
                    <a:srgbClr val="FF0000"/>
                  </a:solidFill>
                </a:rPr>
                <a:t>PRT</a:t>
              </a:r>
              <a:endParaRPr kumimoji="1" lang="ja-JP" altLang="en-US" dirty="0">
                <a:solidFill>
                  <a:srgbClr val="FF0000"/>
                </a:solidFill>
              </a:endParaRPr>
            </a:p>
          </p:txBody>
        </p:sp>
      </p:grpSp>
      <p:sp>
        <p:nvSpPr>
          <p:cNvPr id="53" name="正方形/長方形 52"/>
          <p:cNvSpPr/>
          <p:nvPr/>
        </p:nvSpPr>
        <p:spPr>
          <a:xfrm>
            <a:off x="642910" y="5310032"/>
            <a:ext cx="7715304" cy="28575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4" name="正方形/長方形 53"/>
          <p:cNvSpPr/>
          <p:nvPr/>
        </p:nvSpPr>
        <p:spPr>
          <a:xfrm>
            <a:off x="642910" y="5524346"/>
            <a:ext cx="7715304" cy="28575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5" name="正方形/長方形 54"/>
          <p:cNvSpPr/>
          <p:nvPr/>
        </p:nvSpPr>
        <p:spPr>
          <a:xfrm>
            <a:off x="642910" y="5713330"/>
            <a:ext cx="7715304" cy="28575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6" name="正方形/長方形 55"/>
          <p:cNvSpPr/>
          <p:nvPr/>
        </p:nvSpPr>
        <p:spPr>
          <a:xfrm>
            <a:off x="642910" y="5929330"/>
            <a:ext cx="7715304" cy="28575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9" name="日付プレースホルダ 4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2010/11/4</a:t>
            </a:r>
            <a:endParaRPr lang="en-US" altLang="ja-JP" dirty="0"/>
          </a:p>
        </p:txBody>
      </p:sp>
      <p:sp>
        <p:nvSpPr>
          <p:cNvPr id="50" name="フッター プレースホルダ 4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An Analysis of Committers toward Improving the Patch Review Process in OSS development</a:t>
            </a:r>
            <a:endParaRPr lang="en-US" altLang="ja-JP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53" grpId="1" animBg="1"/>
      <p:bldP spid="54" grpId="0" animBg="1"/>
      <p:bldP spid="54" grpId="1" animBg="1"/>
      <p:bldP spid="55" grpId="0" animBg="1"/>
      <p:bldP spid="55" grpId="1" animBg="1"/>
      <p:bldP spid="5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smtClean="0"/>
              <a:t>Statistics</a:t>
            </a:r>
            <a:endParaRPr kumimoji="1" lang="ja-JP" altLang="en-US" dirty="0"/>
          </a:p>
        </p:txBody>
      </p:sp>
      <p:graphicFrame>
        <p:nvGraphicFramePr>
          <p:cNvPr id="5" name="コンテンツ プレースホルダ 4"/>
          <p:cNvGraphicFramePr>
            <a:graphicFrameLocks noGrp="1"/>
          </p:cNvGraphicFramePr>
          <p:nvPr>
            <p:ph idx="1"/>
          </p:nvPr>
        </p:nvGraphicFramePr>
        <p:xfrm>
          <a:off x="1785918" y="2285992"/>
          <a:ext cx="5286411" cy="1125945"/>
        </p:xfrm>
        <a:graphic>
          <a:graphicData uri="http://schemas.openxmlformats.org/drawingml/2006/table">
            <a:tbl>
              <a:tblPr/>
              <a:tblGrid>
                <a:gridCol w="1466553"/>
                <a:gridCol w="1313076"/>
                <a:gridCol w="1313076"/>
                <a:gridCol w="1193706"/>
              </a:tblGrid>
              <a:tr h="22002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PET</a:t>
                      </a:r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1829" marR="11829" marT="11829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All developers</a:t>
                      </a:r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Non-committers</a:t>
                      </a:r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Committers</a:t>
                      </a:r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</a:tr>
              <a:tr h="22002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# Developers</a:t>
                      </a:r>
                      <a:r>
                        <a:rPr lang="en-US" altLang="ja-JP" sz="11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*2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1829" marR="11829" marT="11829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50 </a:t>
                      </a: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36 </a:t>
                      </a: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14 </a:t>
                      </a: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02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Median</a:t>
                      </a:r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1829" marR="11829" marT="11829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411.00(2.61)</a:t>
                      </a: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324.50(2.51)</a:t>
                      </a: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583.00(2.77)</a:t>
                      </a: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02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Average</a:t>
                      </a:r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1829" marR="11829" marT="11829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1188.88(3.07)</a:t>
                      </a: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1394.47(3.14)</a:t>
                      </a: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660.21(2.82)</a:t>
                      </a: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02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Standard</a:t>
                      </a:r>
                      <a:r>
                        <a:rPr lang="en-US" altLang="ja-JP" sz="1400" b="0" i="0" u="none" strike="noStrike" baseline="0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 dev</a:t>
                      </a:r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1829" marR="11829" marT="11829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3317.03(3.52)</a:t>
                      </a: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3877.61(3.59)</a:t>
                      </a: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493.46(2.69)</a:t>
                      </a: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2429EF-CC36-4027-8A23-5B262E590B44}" type="slidenum">
              <a:rPr lang="en-US" altLang="ja-JP" smtClean="0"/>
              <a:pPr/>
              <a:t>23</a:t>
            </a:fld>
            <a:endParaRPr lang="en-US" altLang="ja-JP"/>
          </a:p>
        </p:txBody>
      </p:sp>
      <p:graphicFrame>
        <p:nvGraphicFramePr>
          <p:cNvPr id="6" name="表 5"/>
          <p:cNvGraphicFramePr>
            <a:graphicFrameLocks noGrp="1"/>
          </p:cNvGraphicFramePr>
          <p:nvPr/>
        </p:nvGraphicFramePr>
        <p:xfrm>
          <a:off x="1785918" y="1071546"/>
          <a:ext cx="5286411" cy="1125945"/>
        </p:xfrm>
        <a:graphic>
          <a:graphicData uri="http://schemas.openxmlformats.org/drawingml/2006/table">
            <a:tbl>
              <a:tblPr/>
              <a:tblGrid>
                <a:gridCol w="1466553"/>
                <a:gridCol w="1313076"/>
                <a:gridCol w="1313076"/>
                <a:gridCol w="1193706"/>
              </a:tblGrid>
              <a:tr h="22002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PRT</a:t>
                      </a:r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1829" marR="11829" marT="11829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All developers</a:t>
                      </a:r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Non-committers</a:t>
                      </a:r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Committers</a:t>
                      </a:r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</a:tr>
              <a:tr h="22002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# Developers</a:t>
                      </a:r>
                      <a:r>
                        <a:rPr lang="en-US" altLang="ja-JP" sz="11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*1</a:t>
                      </a:r>
                      <a:endParaRPr lang="ja-JP" altLang="en-US" sz="11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1829" marR="11829" marT="11829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64 </a:t>
                      </a: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50 </a:t>
                      </a: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14 </a:t>
                      </a: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02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Median</a:t>
                      </a:r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1829" marR="11829" marT="11829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507.50(2.71)</a:t>
                      </a: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507.50(2.70)</a:t>
                      </a: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533.00(2.72)</a:t>
                      </a: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02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Average</a:t>
                      </a:r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1829" marR="11829" marT="11829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1479.07(3.17)</a:t>
                      </a: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1579.25(3.20)</a:t>
                      </a: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1121.29(3.05)</a:t>
                      </a: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02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Standard</a:t>
                      </a:r>
                      <a:r>
                        <a:rPr lang="en-US" altLang="ja-JP" sz="1400" b="0" i="0" u="none" strike="noStrike" baseline="0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 dev</a:t>
                      </a:r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1829" marR="11829" marT="11829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3572.63(3.55)</a:t>
                      </a: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3875.23(3.59)</a:t>
                      </a: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2132.97(3.33)</a:t>
                      </a: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7" name="表 6"/>
          <p:cNvGraphicFramePr>
            <a:graphicFrameLocks noGrp="1"/>
          </p:cNvGraphicFramePr>
          <p:nvPr/>
        </p:nvGraphicFramePr>
        <p:xfrm>
          <a:off x="1785918" y="4786322"/>
          <a:ext cx="5286411" cy="1125945"/>
        </p:xfrm>
        <a:graphic>
          <a:graphicData uri="http://schemas.openxmlformats.org/drawingml/2006/table">
            <a:tbl>
              <a:tblPr/>
              <a:tblGrid>
                <a:gridCol w="1466553"/>
                <a:gridCol w="1313076"/>
                <a:gridCol w="1313076"/>
                <a:gridCol w="1193706"/>
              </a:tblGrid>
              <a:tr h="22002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NPE</a:t>
                      </a:r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1829" marR="11829" marT="11829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All developers</a:t>
                      </a:r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Non-committers</a:t>
                      </a:r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Committers</a:t>
                      </a:r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</a:tr>
              <a:tr h="22002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#</a:t>
                      </a:r>
                      <a:r>
                        <a:rPr lang="en-US" altLang="ja-JP" sz="1400" b="0" i="0" u="none" strike="noStrike" baseline="0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 Developers</a:t>
                      </a:r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1829" marR="11829" marT="11829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146 </a:t>
                      </a: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132 </a:t>
                      </a: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14 </a:t>
                      </a: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02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Median</a:t>
                      </a:r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1829" marR="11829" marT="11829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2.00(0.30)</a:t>
                      </a: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1.00(0.00)</a:t>
                      </a: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34.50(1.54)</a:t>
                      </a: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02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Average</a:t>
                      </a:r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1829" marR="11829" marT="11829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12.62(1.10)</a:t>
                      </a: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8.24(0.92)</a:t>
                      </a: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53.93(1.73)</a:t>
                      </a: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02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Standard</a:t>
                      </a:r>
                      <a:r>
                        <a:rPr lang="en-US" altLang="ja-JP" sz="1400" b="0" i="0" u="none" strike="noStrike" baseline="0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 dev</a:t>
                      </a:r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1829" marR="11829" marT="11829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50.24(1.70)</a:t>
                      </a: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48.33(1.68)</a:t>
                      </a: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49.18(1.69)</a:t>
                      </a: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表 7"/>
          <p:cNvGraphicFramePr>
            <a:graphicFrameLocks noGrp="1"/>
          </p:cNvGraphicFramePr>
          <p:nvPr/>
        </p:nvGraphicFramePr>
        <p:xfrm>
          <a:off x="1785918" y="3571876"/>
          <a:ext cx="5286411" cy="1125945"/>
        </p:xfrm>
        <a:graphic>
          <a:graphicData uri="http://schemas.openxmlformats.org/drawingml/2006/table">
            <a:tbl>
              <a:tblPr/>
              <a:tblGrid>
                <a:gridCol w="1466553"/>
                <a:gridCol w="1313076"/>
                <a:gridCol w="1313076"/>
                <a:gridCol w="1193706"/>
              </a:tblGrid>
              <a:tr h="22002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NPR</a:t>
                      </a:r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1829" marR="11829" marT="11829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All developers</a:t>
                      </a:r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Non-committers</a:t>
                      </a:r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Committers</a:t>
                      </a:r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</a:tr>
              <a:tr h="22002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# Developers</a:t>
                      </a:r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1829" marR="11829" marT="11829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214 </a:t>
                      </a: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200 </a:t>
                      </a: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14 </a:t>
                      </a: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02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Median</a:t>
                      </a:r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1829" marR="11829" marT="11829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2.00(0.30)</a:t>
                      </a: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1.00(0.00)</a:t>
                      </a: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35.00(1.54)</a:t>
                      </a: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02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Average</a:t>
                      </a:r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1829" marR="11829" marT="11829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15.55(1.19)</a:t>
                      </a: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10.56(1.02)</a:t>
                      </a: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86.93(1.94)</a:t>
                      </a: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002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1400" b="0" i="0" u="none" strike="noStrike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Standard</a:t>
                      </a:r>
                      <a:r>
                        <a:rPr lang="en-US" altLang="ja-JP" sz="1400" b="0" i="0" u="none" strike="noStrike" baseline="0" dirty="0" smtClean="0">
                          <a:solidFill>
                            <a:srgbClr val="000000"/>
                          </a:solidFill>
                          <a:latin typeface="ＭＳ Ｐゴシック"/>
                        </a:rPr>
                        <a:t> dev</a:t>
                      </a:r>
                      <a:endParaRPr lang="ja-JP" altLang="en-US" sz="1400" b="0" i="0" u="none" strike="noStrike" dirty="0">
                        <a:solidFill>
                          <a:srgbClr val="000000"/>
                        </a:solidFill>
                        <a:latin typeface="ＭＳ Ｐゴシック"/>
                      </a:endParaRPr>
                    </a:p>
                  </a:txBody>
                  <a:tcPr marL="11829" marR="11829" marT="11829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>
                          <a:solidFill>
                            <a:srgbClr val="000000"/>
                          </a:solidFill>
                          <a:latin typeface="ＭＳ Ｐゴシック"/>
                        </a:rPr>
                        <a:t>100.93(2.00)</a:t>
                      </a: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99.65(1.99)</a:t>
                      </a: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ja-JP" sz="1400" b="0" i="0" u="none" strike="noStrike" dirty="0">
                          <a:solidFill>
                            <a:srgbClr val="000000"/>
                          </a:solidFill>
                          <a:latin typeface="ＭＳ Ｐゴシック"/>
                        </a:rPr>
                        <a:t>91.79(1.96)</a:t>
                      </a:r>
                    </a:p>
                  </a:txBody>
                  <a:tcPr marL="11829" marR="11829" marT="1182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テキスト ボックス 8"/>
          <p:cNvSpPr txBox="1"/>
          <p:nvPr/>
        </p:nvSpPr>
        <p:spPr>
          <a:xfrm>
            <a:off x="1714480" y="6143644"/>
            <a:ext cx="321471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100" dirty="0" smtClean="0"/>
              <a:t>＊</a:t>
            </a:r>
            <a:r>
              <a:rPr lang="en-US" altLang="ja-JP" sz="1100" dirty="0" smtClean="0"/>
              <a:t>1 Developers with 5 or more patch reviews</a:t>
            </a:r>
          </a:p>
          <a:p>
            <a:r>
              <a:rPr lang="ja-JP" altLang="en-US" sz="1100" dirty="0" smtClean="0"/>
              <a:t>＊</a:t>
            </a:r>
            <a:r>
              <a:rPr lang="en-US" altLang="ja-JP" sz="1100" dirty="0" smtClean="0"/>
              <a:t>2</a:t>
            </a:r>
            <a:r>
              <a:rPr lang="ja-JP" altLang="en-US" sz="1100" dirty="0" smtClean="0"/>
              <a:t> </a:t>
            </a:r>
            <a:r>
              <a:rPr lang="en-US" altLang="ja-JP" sz="1100" dirty="0" smtClean="0"/>
              <a:t>Developers with 5 or more patch edits</a:t>
            </a:r>
            <a:endParaRPr kumimoji="1" lang="ja-JP" altLang="en-US" sz="1100" dirty="0"/>
          </a:p>
        </p:txBody>
      </p:sp>
      <p:sp>
        <p:nvSpPr>
          <p:cNvPr id="10" name="日付プレースホルダ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2010/11/4</a:t>
            </a:r>
            <a:endParaRPr lang="en-US" altLang="ja-JP" dirty="0"/>
          </a:p>
        </p:txBody>
      </p:sp>
      <p:sp>
        <p:nvSpPr>
          <p:cNvPr id="11" name="フッター プレースホルダ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ja-JP" smtClean="0"/>
              <a:t>An Analysis of Committers toward Improving the Patch Review Process in OSS development</a:t>
            </a:r>
            <a:endParaRPr lang="en-US" altLang="ja-JP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ol7-s-2">
  <a:themeElements>
    <a:clrScheme name="cool7-s-3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ool7-s-3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ool7-s-3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ol7-s-3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ol7-s-3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ol7-s-3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ol7-s-3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ol7-s-3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ol7-s-3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ol7-s-3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ol7-s-3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ol7-s-3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ol7-s-3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ol7-s-3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cool7-s-2</Template>
  <TotalTime>11338</TotalTime>
  <Words>3178</Words>
  <Application>Microsoft Office PowerPoint</Application>
  <PresentationFormat>画面に合わせる (4:3)</PresentationFormat>
  <Paragraphs>756</Paragraphs>
  <Slides>24</Slides>
  <Notes>24</Notes>
  <HiddenSlides>1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24</vt:i4>
      </vt:variant>
    </vt:vector>
  </HeadingPairs>
  <TitlesOfParts>
    <vt:vector size="25" baseType="lpstr">
      <vt:lpstr>cool7-s-2</vt:lpstr>
      <vt:lpstr>An Analysis of Committers toward Improving the Patch Review Process in OSS development</vt:lpstr>
      <vt:lpstr>Introduction</vt:lpstr>
      <vt:lpstr>Patch Review Process in OSS</vt:lpstr>
      <vt:lpstr>Patch Review Process in OSS</vt:lpstr>
      <vt:lpstr>Problem in Patch Review Process</vt:lpstr>
      <vt:lpstr>Problem in Patch Review Process</vt:lpstr>
      <vt:lpstr>Problem in Patch Review Process</vt:lpstr>
      <vt:lpstr>Goal and Approach</vt:lpstr>
      <vt:lpstr>Analysis Method</vt:lpstr>
      <vt:lpstr>Case Study</vt:lpstr>
      <vt:lpstr>RQ1 : Developers’ PRT and PET</vt:lpstr>
      <vt:lpstr>RQ2 : Developers’ NPR and NPE</vt:lpstr>
      <vt:lpstr>RQ3 : Committers’ performance</vt:lpstr>
      <vt:lpstr>RQ3 : Committers’ performance</vt:lpstr>
      <vt:lpstr>RQ3 : Committers’ performance</vt:lpstr>
      <vt:lpstr>Additional Research Question</vt:lpstr>
      <vt:lpstr>Additional Research Question</vt:lpstr>
      <vt:lpstr>RQ4 : Developers’ average NPR and NPE per month</vt:lpstr>
      <vt:lpstr>Conclusions and Future Work</vt:lpstr>
      <vt:lpstr>Thanks for listening!</vt:lpstr>
      <vt:lpstr>appendix</vt:lpstr>
      <vt:lpstr>Definition of developers</vt:lpstr>
      <vt:lpstr>Analysis Method</vt:lpstr>
      <vt:lpstr>Statistics</vt:lpstr>
    </vt:vector>
  </TitlesOfParts>
  <Company>奈良先端科学技術大学院大学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0</dc:title>
  <dc:creator>shoji-f</dc:creator>
  <cp:lastModifiedBy>shoji-f</cp:lastModifiedBy>
  <cp:revision>769</cp:revision>
  <dcterms:created xsi:type="dcterms:W3CDTF">2010-09-01T11:05:10Z</dcterms:created>
  <dcterms:modified xsi:type="dcterms:W3CDTF">2010-10-19T15:38:51Z</dcterms:modified>
</cp:coreProperties>
</file>