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F8F"/>
    <a:srgbClr val="000000"/>
    <a:srgbClr val="FFCCCC"/>
    <a:srgbClr val="FF3399"/>
    <a:srgbClr val="0033CC"/>
    <a:srgbClr val="C0C0C0"/>
    <a:srgbClr val="000099"/>
    <a:srgbClr val="DDDDDD"/>
    <a:srgbClr val="003399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0927" autoAdjust="0"/>
    <p:restoredTop sz="99289" autoAdjust="0"/>
  </p:normalViewPr>
  <p:slideViewPr>
    <p:cSldViewPr snapToObjects="1">
      <p:cViewPr varScale="1">
        <p:scale>
          <a:sx n="89" d="100"/>
          <a:sy n="89" d="100"/>
        </p:scale>
        <p:origin x="-108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7" d="100"/>
          <a:sy n="77" d="100"/>
        </p:scale>
        <p:origin x="-2208" y="-90"/>
      </p:cViewPr>
      <p:guideLst>
        <p:guide orient="horz" pos="3107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713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713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300"/>
            </a:lvl1pPr>
          </a:lstStyle>
          <a:p>
            <a:fld id="{62C287CE-FCAF-4DA9-A034-2512599889AB}" type="datetimeFigureOut">
              <a:rPr kumimoji="1" lang="ja-JP" altLang="en-US" smtClean="0"/>
              <a:pPr/>
              <a:t>2010/8/3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300"/>
            </a:lvl1pPr>
          </a:lstStyle>
          <a:p>
            <a:fld id="{B8DDF7AF-78F7-4A77-BF67-A572401760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39775"/>
            <a:ext cx="4929187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1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fld id="{99F6AF5F-CCB1-413F-A825-8D72E37E63F0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0</a:t>
            </a:fld>
            <a:endParaRPr lang="en-US" altLang="ja-JP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 descr="横線"/>
          <p:cNvSpPr>
            <a:spLocks noChangeArrowheads="1"/>
          </p:cNvSpPr>
          <p:nvPr/>
        </p:nvSpPr>
        <p:spPr bwMode="auto">
          <a:xfrm>
            <a:off x="6699250" y="908050"/>
            <a:ext cx="2192338" cy="5473700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317500" y="404813"/>
            <a:ext cx="6381750" cy="503237"/>
          </a:xfrm>
          <a:prstGeom prst="rect">
            <a:avLst/>
          </a:prstGeom>
          <a:gradFill rotWithShape="1">
            <a:gsLst>
              <a:gs pos="0">
                <a:srgbClr val="333399"/>
              </a:gs>
              <a:gs pos="100000">
                <a:srgbClr val="333399">
                  <a:gamma/>
                  <a:tint val="7372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6699250" y="404813"/>
            <a:ext cx="2193925" cy="503237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000066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317500" y="901700"/>
            <a:ext cx="8574088" cy="144463"/>
          </a:xfrm>
          <a:prstGeom prst="rect">
            <a:avLst/>
          </a:prstGeom>
          <a:gradFill rotWithShape="1">
            <a:gsLst>
              <a:gs pos="0">
                <a:schemeClr val="bg2">
                  <a:alpha val="39999"/>
                </a:schemeClr>
              </a:gs>
              <a:gs pos="100000">
                <a:schemeClr val="bg1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450850" y="3213100"/>
            <a:ext cx="6116638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4225" y="2133600"/>
            <a:ext cx="5781675" cy="1079500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84225" y="3357563"/>
            <a:ext cx="5781675" cy="792162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84225" y="4868863"/>
            <a:ext cx="2133600" cy="287337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84225" y="4508500"/>
            <a:ext cx="2895600" cy="287338"/>
          </a:xfrm>
        </p:spPr>
        <p:txBody>
          <a:bodyPr/>
          <a:lstStyle>
            <a:lvl1pPr algn="l">
              <a:defRPr sz="1400"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AC92C-5207-4EC4-B15C-EE8DBEE15E65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389C7-F690-4CD0-99C2-48B4E7A5A718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DF5D9-5631-4F3D-A69B-38FF68F7C7AE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C408A-F9E0-40B8-B1B9-1A3D27D56F30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85725-5D79-4DEE-B60A-923FB35F8837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80035-E82E-44BF-99BC-4FD3D20FCAD1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DD481-DB2A-48B0-8926-302F37876CCE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31B9B-2A8A-4DAD-A099-327F033126B6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5D7F1-A1FA-4C89-84D7-DEC957BEDC0B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48463" y="115888"/>
            <a:ext cx="2143125" cy="60102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17500" y="115888"/>
            <a:ext cx="6278563" cy="60102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717A3-3C09-4240-8641-D6B7A45A616F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317500" y="819042"/>
            <a:ext cx="6381750" cy="177894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1059" name="Rectangle 35" descr="横線"/>
          <p:cNvSpPr>
            <a:spLocks noChangeArrowheads="1"/>
          </p:cNvSpPr>
          <p:nvPr/>
        </p:nvSpPr>
        <p:spPr bwMode="auto">
          <a:xfrm>
            <a:off x="6699250" y="947666"/>
            <a:ext cx="2192338" cy="338194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6699250" y="819042"/>
            <a:ext cx="2193925" cy="177894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7500" y="142852"/>
            <a:ext cx="8574088" cy="70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2413" y="6572272"/>
            <a:ext cx="1079500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43038" y="6572272"/>
            <a:ext cx="663416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85150" y="6572272"/>
            <a:ext cx="7064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595B3E78-94A2-4FE4-A6D4-5D571005F2BD}" type="slidenum">
              <a:rPr lang="en-US" altLang="ja-JP" smtClean="0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>
    <p:fade thruBlk="1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1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0</a:t>
            </a:fld>
            <a:endParaRPr lang="en-US" altLang="ja-JP" dirty="0"/>
          </a:p>
        </p:txBody>
      </p:sp>
      <p:grpSp>
        <p:nvGrpSpPr>
          <p:cNvPr id="49" name="グループ化 48"/>
          <p:cNvGrpSpPr/>
          <p:nvPr/>
        </p:nvGrpSpPr>
        <p:grpSpPr>
          <a:xfrm>
            <a:off x="786348" y="2714620"/>
            <a:ext cx="7643304" cy="3254935"/>
            <a:chOff x="642910" y="3357562"/>
            <a:chExt cx="7643304" cy="3254935"/>
          </a:xfrm>
        </p:grpSpPr>
        <p:sp>
          <p:nvSpPr>
            <p:cNvPr id="6" name="右矢印 5"/>
            <p:cNvSpPr/>
            <p:nvPr/>
          </p:nvSpPr>
          <p:spPr>
            <a:xfrm>
              <a:off x="1933329" y="3940960"/>
              <a:ext cx="6352885" cy="63529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7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2910" y="3751860"/>
              <a:ext cx="378198" cy="39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直線矢印コネクタ 7"/>
            <p:cNvCxnSpPr>
              <a:endCxn id="11" idx="0"/>
            </p:cNvCxnSpPr>
            <p:nvPr/>
          </p:nvCxnSpPr>
          <p:spPr>
            <a:xfrm rot="16200000" flipH="1">
              <a:off x="3145294" y="4171108"/>
              <a:ext cx="580010" cy="245777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右矢印 8"/>
            <p:cNvSpPr/>
            <p:nvPr/>
          </p:nvSpPr>
          <p:spPr>
            <a:xfrm>
              <a:off x="1933329" y="4721780"/>
              <a:ext cx="6352885" cy="63529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右矢印 9"/>
            <p:cNvSpPr/>
            <p:nvPr/>
          </p:nvSpPr>
          <p:spPr>
            <a:xfrm>
              <a:off x="1933329" y="5579816"/>
              <a:ext cx="6352885" cy="63529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1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12412" y="4584002"/>
              <a:ext cx="491551" cy="491551"/>
            </a:xfrm>
            <a:prstGeom prst="rect">
              <a:avLst/>
            </a:prstGeom>
            <a:noFill/>
          </p:spPr>
        </p:pic>
        <p:cxnSp>
          <p:nvCxnSpPr>
            <p:cNvPr id="12" name="直線矢印コネクタ 11"/>
            <p:cNvCxnSpPr/>
            <p:nvPr/>
          </p:nvCxnSpPr>
          <p:spPr>
            <a:xfrm rot="5400000" flipH="1" flipV="1">
              <a:off x="4919321" y="4187388"/>
              <a:ext cx="621887" cy="255107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矢印コネクタ 12"/>
            <p:cNvCxnSpPr/>
            <p:nvPr/>
          </p:nvCxnSpPr>
          <p:spPr>
            <a:xfrm>
              <a:off x="4864152" y="5831948"/>
              <a:ext cx="441232" cy="275957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テキスト ボックス 13"/>
            <p:cNvSpPr txBox="1"/>
            <p:nvPr/>
          </p:nvSpPr>
          <p:spPr>
            <a:xfrm>
              <a:off x="1080655" y="3877926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kumimoji="1" lang="ja-JP" altLang="en-US" sz="1200" b="1" dirty="0" smtClean="0"/>
                <a:t>開発者</a:t>
              </a:r>
              <a:endParaRPr kumimoji="1" lang="ja-JP" altLang="en-US" sz="1200" b="1" dirty="0"/>
            </a:p>
          </p:txBody>
        </p:sp>
        <p:pic>
          <p:nvPicPr>
            <p:cNvPr id="15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2910" y="5376821"/>
              <a:ext cx="378198" cy="392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1076596" y="5516070"/>
              <a:ext cx="7938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kumimoji="1" lang="ja-JP" altLang="en-US" sz="1200" b="1" dirty="0" smtClean="0"/>
                <a:t>コミッター</a:t>
              </a:r>
              <a:endParaRPr kumimoji="1" lang="ja-JP" altLang="en-US" sz="1200" b="1" dirty="0"/>
            </a:p>
          </p:txBody>
        </p:sp>
        <p:grpSp>
          <p:nvGrpSpPr>
            <p:cNvPr id="17" name="グループ化 74"/>
            <p:cNvGrpSpPr/>
            <p:nvPr/>
          </p:nvGrpSpPr>
          <p:grpSpPr>
            <a:xfrm>
              <a:off x="5050276" y="5918804"/>
              <a:ext cx="1236236" cy="693693"/>
              <a:chOff x="282348" y="3786190"/>
              <a:chExt cx="1401080" cy="786192"/>
            </a:xfrm>
          </p:grpSpPr>
          <p:sp>
            <p:nvSpPr>
              <p:cNvPr id="46" name="円柱 45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" name="テキスト ボックス 46"/>
              <p:cNvSpPr txBox="1"/>
              <p:nvPr/>
            </p:nvSpPr>
            <p:spPr>
              <a:xfrm>
                <a:off x="282348" y="4258447"/>
                <a:ext cx="1401080" cy="313935"/>
              </a:xfrm>
              <a:prstGeom prst="rect">
                <a:avLst/>
              </a:prstGeom>
              <a:solidFill>
                <a:schemeClr val="bg1">
                  <a:alpha val="5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kumimoji="1" lang="ja-JP" altLang="en-US" sz="1200" b="1" dirty="0" smtClean="0"/>
                  <a:t>構成管理ツール</a:t>
                </a:r>
                <a:endParaRPr kumimoji="1" lang="ja-JP" altLang="en-US" sz="1200" b="1" dirty="0"/>
              </a:p>
            </p:txBody>
          </p:sp>
        </p:grpSp>
        <p:sp>
          <p:nvSpPr>
            <p:cNvPr id="18" name="テキスト ボックス 17"/>
            <p:cNvSpPr txBox="1"/>
            <p:nvPr/>
          </p:nvSpPr>
          <p:spPr>
            <a:xfrm>
              <a:off x="928662" y="4634322"/>
              <a:ext cx="10775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altLang="ja-JP" sz="1200" b="1" dirty="0" smtClean="0"/>
                <a:t>BTS, ML</a:t>
              </a:r>
              <a:r>
                <a:rPr lang="ja-JP" altLang="en-US" sz="1200" b="1" dirty="0" smtClean="0"/>
                <a:t>など</a:t>
              </a:r>
              <a:endParaRPr kumimoji="1" lang="ja-JP" altLang="en-US" sz="1200" b="1" dirty="0"/>
            </a:p>
          </p:txBody>
        </p:sp>
        <p:grpSp>
          <p:nvGrpSpPr>
            <p:cNvPr id="19" name="グループ化 69"/>
            <p:cNvGrpSpPr/>
            <p:nvPr/>
          </p:nvGrpSpPr>
          <p:grpSpPr>
            <a:xfrm>
              <a:off x="4857752" y="4672249"/>
              <a:ext cx="385945" cy="226919"/>
              <a:chOff x="2414221" y="6143644"/>
              <a:chExt cx="729013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44" name="正方形/長方形 43"/>
              <p:cNvSpPr/>
              <p:nvPr/>
            </p:nvSpPr>
            <p:spPr>
              <a:xfrm>
                <a:off x="2428855" y="6143644"/>
                <a:ext cx="714379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" name="二等辺三角形 44"/>
              <p:cNvSpPr/>
              <p:nvPr/>
            </p:nvSpPr>
            <p:spPr>
              <a:xfrm rot="10800000">
                <a:off x="2414221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0" name="角丸四角形 19"/>
            <p:cNvSpPr/>
            <p:nvPr/>
          </p:nvSpPr>
          <p:spPr>
            <a:xfrm>
              <a:off x="3786182" y="5508346"/>
              <a:ext cx="994175" cy="31516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kumimoji="1" lang="ja-JP" altLang="en-US" sz="1400" dirty="0" smtClean="0">
                  <a:solidFill>
                    <a:schemeClr val="tx1"/>
                  </a:solidFill>
                </a:rPr>
                <a:t>レビュー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5389672" y="3814894"/>
              <a:ext cx="1099358" cy="31516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kumimoji="1" lang="ja-JP" altLang="en-US" sz="1400" dirty="0" smtClean="0">
                  <a:solidFill>
                    <a:schemeClr val="tx1"/>
                  </a:solidFill>
                </a:rPr>
                <a:t>パッチ編集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2189399" y="3838716"/>
              <a:ext cx="1096717" cy="31516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ja-JP" altLang="en-US" sz="1400" dirty="0" smtClean="0">
                  <a:solidFill>
                    <a:schemeClr val="tx1"/>
                  </a:solidFill>
                </a:rPr>
                <a:t>パッチ作成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pic>
          <p:nvPicPr>
            <p:cNvPr id="23" name="図 22" descr="post.gi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3175" y="4500570"/>
              <a:ext cx="346925" cy="506835"/>
            </a:xfrm>
            <a:prstGeom prst="rect">
              <a:avLst/>
            </a:prstGeom>
          </p:spPr>
        </p:pic>
        <p:cxnSp>
          <p:nvCxnSpPr>
            <p:cNvPr id="24" name="直線コネクタ 23"/>
            <p:cNvCxnSpPr/>
            <p:nvPr/>
          </p:nvCxnSpPr>
          <p:spPr>
            <a:xfrm rot="5400000">
              <a:off x="2047304" y="4710765"/>
              <a:ext cx="2477625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 rot="5400000">
              <a:off x="3582000" y="4710765"/>
              <a:ext cx="2477625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rot="5400000">
              <a:off x="5282973" y="4710765"/>
              <a:ext cx="2477625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rot="5400000">
              <a:off x="6798244" y="4710765"/>
              <a:ext cx="2477625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矢印コネクタ 27"/>
            <p:cNvCxnSpPr/>
            <p:nvPr/>
          </p:nvCxnSpPr>
          <p:spPr>
            <a:xfrm>
              <a:off x="3312412" y="3617357"/>
              <a:ext cx="1449758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矢印コネクタ 28"/>
            <p:cNvCxnSpPr/>
            <p:nvPr/>
          </p:nvCxnSpPr>
          <p:spPr>
            <a:xfrm>
              <a:off x="4860000" y="3617357"/>
              <a:ext cx="1620000" cy="1401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矢印コネクタ 29"/>
            <p:cNvCxnSpPr/>
            <p:nvPr/>
          </p:nvCxnSpPr>
          <p:spPr>
            <a:xfrm>
              <a:off x="6587298" y="3617357"/>
              <a:ext cx="1446784" cy="1401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テキスト ボックス 30"/>
            <p:cNvSpPr txBox="1"/>
            <p:nvPr/>
          </p:nvSpPr>
          <p:spPr>
            <a:xfrm>
              <a:off x="3396722" y="4121621"/>
              <a:ext cx="9012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kumimoji="1" lang="ja-JP" altLang="en-US" sz="1200" b="1" dirty="0" smtClean="0"/>
                <a:t>パッチ投稿</a:t>
              </a:r>
              <a:endParaRPr kumimoji="1" lang="ja-JP" altLang="en-US" sz="1200" b="1" dirty="0"/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4924210" y="5650856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kumimoji="1" lang="ja-JP" altLang="en-US" sz="1200" b="1" dirty="0" smtClean="0"/>
                <a:t>コミット</a:t>
              </a:r>
              <a:endParaRPr kumimoji="1" lang="en-US" altLang="ja-JP" sz="1200" b="1" dirty="0" smtClean="0"/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3564544" y="3365285"/>
              <a:ext cx="10310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ja-JP" altLang="en-US" sz="1200" b="1" dirty="0" smtClean="0"/>
                <a:t>レビュー</a:t>
              </a:r>
              <a:r>
                <a:rPr kumimoji="1" lang="ja-JP" altLang="en-US" sz="1200" b="1" dirty="0" smtClean="0"/>
                <a:t>時間</a:t>
              </a:r>
              <a:endParaRPr kumimoji="1" lang="ja-JP" altLang="en-US" sz="1200" b="1" dirty="0"/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6839430" y="3357562"/>
              <a:ext cx="10310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ja-JP" altLang="en-US" sz="1200" b="1" dirty="0" smtClean="0"/>
                <a:t>レビュー</a:t>
              </a:r>
              <a:r>
                <a:rPr kumimoji="1" lang="ja-JP" altLang="en-US" sz="1200" b="1" dirty="0" smtClean="0"/>
                <a:t>時間</a:t>
              </a:r>
              <a:endParaRPr kumimoji="1" lang="ja-JP" altLang="en-US" sz="1200" b="1" dirty="0"/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5286380" y="335756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kumimoji="1" lang="ja-JP" altLang="en-US" sz="1200" b="1" dirty="0" smtClean="0"/>
                <a:t>編集時間</a:t>
              </a:r>
              <a:endParaRPr kumimoji="1" lang="ja-JP" altLang="en-US" sz="1200" b="1" dirty="0"/>
            </a:p>
          </p:txBody>
        </p:sp>
        <p:cxnSp>
          <p:nvCxnSpPr>
            <p:cNvPr id="36" name="直線矢印コネクタ 35"/>
            <p:cNvCxnSpPr/>
            <p:nvPr/>
          </p:nvCxnSpPr>
          <p:spPr>
            <a:xfrm rot="16200000" flipH="1">
              <a:off x="3499952" y="5191766"/>
              <a:ext cx="441231" cy="191929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矢印コネクタ 36"/>
            <p:cNvCxnSpPr/>
            <p:nvPr/>
          </p:nvCxnSpPr>
          <p:spPr>
            <a:xfrm rot="5400000" flipH="1" flipV="1">
              <a:off x="4617842" y="5101877"/>
              <a:ext cx="567297" cy="230353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/>
            <p:cNvCxnSpPr>
              <a:endCxn id="39" idx="0"/>
            </p:cNvCxnSpPr>
            <p:nvPr/>
          </p:nvCxnSpPr>
          <p:spPr>
            <a:xfrm rot="16200000" flipH="1">
              <a:off x="6386900" y="4171109"/>
              <a:ext cx="580010" cy="245776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54018" y="4584002"/>
              <a:ext cx="491551" cy="491551"/>
            </a:xfrm>
            <a:prstGeom prst="rect">
              <a:avLst/>
            </a:prstGeom>
            <a:noFill/>
          </p:spPr>
        </p:pic>
        <p:sp>
          <p:nvSpPr>
            <p:cNvPr id="40" name="角丸四角形 39"/>
            <p:cNvSpPr/>
            <p:nvPr/>
          </p:nvSpPr>
          <p:spPr>
            <a:xfrm>
              <a:off x="7025001" y="5516784"/>
              <a:ext cx="994175" cy="31516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kumimoji="1" lang="ja-JP" altLang="en-US" sz="1400" dirty="0" smtClean="0">
                  <a:solidFill>
                    <a:schemeClr val="tx1"/>
                  </a:solidFill>
                </a:rPr>
                <a:t>レビュー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41" name="直線矢印コネクタ 40"/>
            <p:cNvCxnSpPr/>
            <p:nvPr/>
          </p:nvCxnSpPr>
          <p:spPr>
            <a:xfrm rot="16200000" flipH="1">
              <a:off x="6711805" y="5191767"/>
              <a:ext cx="441231" cy="191929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テキスト ボックス 41"/>
            <p:cNvSpPr txBox="1"/>
            <p:nvPr/>
          </p:nvSpPr>
          <p:spPr>
            <a:xfrm>
              <a:off x="5008499" y="5119153"/>
              <a:ext cx="10615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kumimoji="1" lang="ja-JP" altLang="en-US" sz="1200" b="1" dirty="0" smtClean="0"/>
                <a:t>フィードバック</a:t>
              </a:r>
              <a:endParaRPr kumimoji="1" lang="ja-JP" altLang="en-US" sz="1200" b="1" dirty="0"/>
            </a:p>
          </p:txBody>
        </p:sp>
        <p:sp>
          <p:nvSpPr>
            <p:cNvPr id="43" name="テキスト ボックス 42"/>
            <p:cNvSpPr txBox="1"/>
            <p:nvPr/>
          </p:nvSpPr>
          <p:spPr>
            <a:xfrm>
              <a:off x="6647357" y="4121621"/>
              <a:ext cx="9012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kumimoji="1" lang="ja-JP" altLang="en-US" sz="1200" b="1" dirty="0" smtClean="0"/>
                <a:t>パッチ投稿</a:t>
              </a:r>
              <a:endParaRPr kumimoji="1" lang="ja-JP" altLang="en-US" sz="1200" b="1" dirty="0"/>
            </a:p>
          </p:txBody>
        </p:sp>
      </p:grpSp>
      <p:sp>
        <p:nvSpPr>
          <p:cNvPr id="48" name="タイトル 1"/>
          <p:cNvSpPr txBox="1">
            <a:spLocks/>
          </p:cNvSpPr>
          <p:nvPr/>
        </p:nvSpPr>
        <p:spPr bwMode="auto">
          <a:xfrm>
            <a:off x="317500" y="214290"/>
            <a:ext cx="8574088" cy="70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GP明朝E" pitchFamily="18" charset="-128"/>
                <a:ea typeface="HGP明朝E" pitchFamily="18" charset="-128"/>
                <a:cs typeface="+mj-cs"/>
              </a:rPr>
              <a:t>OSS</a:t>
            </a:r>
            <a:r>
              <a:rPr kumimoji="1" lang="ja-JP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GP明朝E" pitchFamily="18" charset="-128"/>
                <a:ea typeface="HGP明朝E" pitchFamily="18" charset="-128"/>
                <a:cs typeface="+mj-cs"/>
              </a:rPr>
              <a:t>開発におけるレビュープロセスに関する研究</a:t>
            </a:r>
            <a:endParaRPr kumimoji="1" lang="ja-JP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HGP明朝E" pitchFamily="18" charset="-128"/>
              <a:ea typeface="HGP明朝E" pitchFamily="18" charset="-128"/>
              <a:cs typeface="+mj-cs"/>
            </a:endParaRPr>
          </a:p>
        </p:txBody>
      </p:sp>
      <p:sp>
        <p:nvSpPr>
          <p:cNvPr id="51" name="AutoShape 19"/>
          <p:cNvSpPr>
            <a:spLocks noChangeArrowheads="1"/>
          </p:cNvSpPr>
          <p:nvPr/>
        </p:nvSpPr>
        <p:spPr bwMode="auto">
          <a:xfrm>
            <a:off x="2871889" y="6215126"/>
            <a:ext cx="3143272" cy="357145"/>
          </a:xfrm>
          <a:prstGeom prst="flowChartAlternateProcess">
            <a:avLst/>
          </a:prstGeom>
          <a:solidFill>
            <a:srgbClr val="FFFFCC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ja-JP" altLang="en-US" sz="1100" u="none" dirty="0" smtClean="0"/>
              <a:t>レビュープロセス効率化のためのコミッター選出支援</a:t>
            </a:r>
            <a:endParaRPr lang="ja-JP" altLang="en-US" sz="1100" u="none" dirty="0"/>
          </a:p>
        </p:txBody>
      </p:sp>
      <p:sp>
        <p:nvSpPr>
          <p:cNvPr id="52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1160455"/>
          </a:xfrm>
        </p:spPr>
        <p:txBody>
          <a:bodyPr/>
          <a:lstStyle/>
          <a:p>
            <a:r>
              <a:rPr lang="en-US" altLang="ja-JP" dirty="0" smtClean="0"/>
              <a:t>OSS</a:t>
            </a:r>
            <a:r>
              <a:rPr lang="ja-JP" altLang="en-US" dirty="0" smtClean="0"/>
              <a:t>開発</a:t>
            </a:r>
            <a:r>
              <a:rPr lang="ja-JP" altLang="en-US" dirty="0" smtClean="0"/>
              <a:t>に</a:t>
            </a:r>
            <a:r>
              <a:rPr lang="ja-JP" altLang="en-US" dirty="0" smtClean="0"/>
              <a:t>おけるレビュープロセスの効率化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コミッターの選出支援</a:t>
            </a:r>
            <a:endParaRPr lang="ja-JP" alt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-cool15">
  <a:themeElements>
    <a:clrScheme name="s-cool1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-cool15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s-cool1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7076</TotalTime>
  <Words>56</Words>
  <Application>Microsoft Office PowerPoint</Application>
  <PresentationFormat>画面に合わせる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s-cool15</vt:lpstr>
      <vt:lpstr>スライド 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長命洋史</dc:creator>
  <cp:lastModifiedBy>shoji-f</cp:lastModifiedBy>
  <cp:revision>825</cp:revision>
  <dcterms:created xsi:type="dcterms:W3CDTF">2006-08-02T08:31:51Z</dcterms:created>
  <dcterms:modified xsi:type="dcterms:W3CDTF">2010-08-03T07:25:18Z</dcterms:modified>
</cp:coreProperties>
</file>