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58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28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8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48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02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45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17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39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47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061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52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A90C6-3865-4928-9DFA-C4AC8C1ED694}" type="datetimeFigureOut">
              <a:rPr kumimoji="1" lang="ja-JP" altLang="en-US" smtClean="0"/>
              <a:t>2015/10/8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E6424-6895-4A24-B06D-3C7D69DE6A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88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smtClean="0"/>
              <a:t>森崎手法を元にしたソフトウェアモジュールのコスト計測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28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背景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mtClean="0"/>
              <a:t>ソフトウェア開発で価値のある部分にリソースの割り当てをしたい</a:t>
            </a:r>
            <a:endParaRPr kumimoji="1" lang="en-US" altLang="ja-JP" smtClean="0"/>
          </a:p>
          <a:p>
            <a:r>
              <a:rPr lang="ja-JP" altLang="en-US" smtClean="0"/>
              <a:t>既存の価値計測による優先順位付け</a:t>
            </a:r>
            <a:endParaRPr kumimoji="1" lang="en-US" altLang="ja-JP" smtClean="0"/>
          </a:p>
          <a:p>
            <a:pPr lvl="1"/>
            <a:r>
              <a:rPr lang="ja-JP" altLang="en-US" smtClean="0"/>
              <a:t>利用者</a:t>
            </a:r>
            <a:r>
              <a:rPr lang="ja-JP" altLang="en-US"/>
              <a:t>へ</a:t>
            </a:r>
            <a:r>
              <a:rPr lang="ja-JP" altLang="en-US"/>
              <a:t>の</a:t>
            </a:r>
            <a:r>
              <a:rPr lang="ja-JP" altLang="en-US" smtClean="0"/>
              <a:t>聞き取り，ユーザストーリ</a:t>
            </a:r>
            <a:endParaRPr lang="en-US" altLang="ja-JP" smtClean="0"/>
          </a:p>
          <a:p>
            <a:pPr lvl="1"/>
            <a:r>
              <a:rPr kumimoji="1" lang="ja-JP" altLang="en-US"/>
              <a:t>品質</a:t>
            </a:r>
            <a:r>
              <a:rPr kumimoji="1" lang="ja-JP" altLang="en-US" smtClean="0"/>
              <a:t>特性，利用性，信頼性</a:t>
            </a:r>
            <a:endParaRPr kumimoji="1" lang="en-US" altLang="ja-JP" smtClean="0"/>
          </a:p>
          <a:p>
            <a:pPr lvl="1"/>
            <a:r>
              <a:rPr lang="ja-JP" altLang="en-US"/>
              <a:t>利用者が価値を感じる</a:t>
            </a:r>
            <a:r>
              <a:rPr lang="ja-JP" altLang="en-US"/>
              <a:t>部分</a:t>
            </a:r>
            <a:r>
              <a:rPr lang="ja-JP" altLang="en-US" smtClean="0"/>
              <a:t>と</a:t>
            </a:r>
            <a:r>
              <a:rPr lang="ja-JP" altLang="en-US"/>
              <a:t>，</a:t>
            </a:r>
            <a:r>
              <a:rPr lang="ja-JP" altLang="en-US" smtClean="0"/>
              <a:t>モジュールの結びつけ</a:t>
            </a:r>
            <a:endParaRPr lang="en-US" altLang="ja-JP"/>
          </a:p>
          <a:p>
            <a:endParaRPr lang="en-US" altLang="ja-JP" smtClean="0"/>
          </a:p>
          <a:p>
            <a:pPr>
              <a:buFont typeface="Wingdings" panose="05000000000000000000" pitchFamily="2" charset="2"/>
              <a:buChar char="Ø"/>
            </a:pPr>
            <a:r>
              <a:rPr lang="ja-JP" altLang="en-US" smtClean="0"/>
              <a:t>ソフトウェアの提供する価値全ては計測できない</a:t>
            </a:r>
            <a:endParaRPr lang="en-US" altLang="ja-JP" smtClean="0"/>
          </a:p>
          <a:p>
            <a:pPr lvl="1"/>
            <a:r>
              <a:rPr lang="ja-JP" altLang="en-US"/>
              <a:t>ネットワーク</a:t>
            </a:r>
            <a:r>
              <a:rPr lang="ja-JP" altLang="en-US" smtClean="0"/>
              <a:t>効果，アルゴリズム，コンテンツ価値</a:t>
            </a:r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54063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森崎手法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ソフトウェアの多面的評価</a:t>
            </a:r>
            <a:endParaRPr kumimoji="1" lang="en-US" altLang="ja-JP" smtClean="0"/>
          </a:p>
          <a:p>
            <a:pPr lvl="1"/>
            <a:r>
              <a:rPr lang="ja-JP" altLang="en-US" smtClean="0"/>
              <a:t>ソフトウェアを分割し，利用者のユースケースに必要なモジュールを多面的に評価する</a:t>
            </a:r>
            <a:endParaRPr lang="en-US" altLang="ja-JP" smtClean="0"/>
          </a:p>
          <a:p>
            <a:pPr lvl="2"/>
            <a:r>
              <a:rPr lang="ja-JP" altLang="en-US"/>
              <a:t>基本</a:t>
            </a:r>
            <a:r>
              <a:rPr lang="ja-JP" altLang="en-US"/>
              <a:t>価値</a:t>
            </a:r>
            <a:r>
              <a:rPr lang="ja-JP" altLang="en-US" smtClean="0"/>
              <a:t>要素，コンテンツ，内容</a:t>
            </a:r>
            <a:endParaRPr lang="en-US" altLang="ja-JP" smtClean="0"/>
          </a:p>
          <a:p>
            <a:pPr lvl="1"/>
            <a:r>
              <a:rPr lang="ja-JP" altLang="en-US"/>
              <a:t>価値</a:t>
            </a:r>
            <a:r>
              <a:rPr lang="ja-JP" altLang="en-US" smtClean="0"/>
              <a:t>計測から開発傾向，</a:t>
            </a:r>
            <a:r>
              <a:rPr lang="ja-JP" altLang="en-US"/>
              <a:t>コスト</a:t>
            </a:r>
            <a:r>
              <a:rPr lang="ja-JP" altLang="en-US" smtClean="0"/>
              <a:t>見積もり</a:t>
            </a:r>
            <a:endParaRPr lang="en-US" altLang="ja-JP"/>
          </a:p>
          <a:p>
            <a:endParaRPr kumimoji="1" lang="en-US" altLang="ja-JP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smtClean="0"/>
              <a:t>価値</a:t>
            </a:r>
            <a:r>
              <a:rPr lang="ja-JP" altLang="en-US"/>
              <a:t>要素と評価方法の定義</a:t>
            </a:r>
          </a:p>
          <a:p>
            <a:pPr marL="914400" lvl="1" indent="-457200">
              <a:buFont typeface="+mj-lt"/>
              <a:buAutoNum type="arabicPeriod"/>
            </a:pPr>
            <a:r>
              <a:rPr lang="ja-JP" altLang="en-US" smtClean="0"/>
              <a:t>ユースケース</a:t>
            </a:r>
            <a:r>
              <a:rPr lang="ja-JP" altLang="en-US"/>
              <a:t>の列挙とモジュールとの対応の調査</a:t>
            </a:r>
          </a:p>
          <a:p>
            <a:pPr marL="914400" lvl="1" indent="-457200">
              <a:buFont typeface="+mj-lt"/>
              <a:buAutoNum type="arabicPeriod"/>
            </a:pPr>
            <a:r>
              <a:rPr lang="ja-JP" altLang="en-US" smtClean="0"/>
              <a:t>ユースケース</a:t>
            </a:r>
            <a:r>
              <a:rPr lang="ja-JP" altLang="en-US"/>
              <a:t>の価値評価</a:t>
            </a:r>
          </a:p>
          <a:p>
            <a:pPr marL="914400" lvl="1" indent="-457200">
              <a:buFont typeface="+mj-lt"/>
              <a:buAutoNum type="arabicPeriod"/>
            </a:pPr>
            <a:r>
              <a:rPr lang="ja-JP" altLang="en-US" smtClean="0"/>
              <a:t>モジュール</a:t>
            </a:r>
            <a:r>
              <a:rPr lang="ja-JP" altLang="en-US"/>
              <a:t>ごとの価値の集計</a:t>
            </a:r>
          </a:p>
          <a:p>
            <a:endParaRPr kumimoji="1" lang="ja-JP" altLang="en-US"/>
          </a:p>
        </p:txBody>
      </p:sp>
      <p:grpSp>
        <p:nvGrpSpPr>
          <p:cNvPr id="19" name="グループ化 18"/>
          <p:cNvGrpSpPr/>
          <p:nvPr/>
        </p:nvGrpSpPr>
        <p:grpSpPr>
          <a:xfrm>
            <a:off x="5439675" y="4996067"/>
            <a:ext cx="2153822" cy="1768133"/>
            <a:chOff x="2484438" y="3284538"/>
            <a:chExt cx="3756025" cy="2952750"/>
          </a:xfrm>
        </p:grpSpPr>
        <p:grpSp>
          <p:nvGrpSpPr>
            <p:cNvPr id="4" name="グループ化 4"/>
            <p:cNvGrpSpPr>
              <a:grpSpLocks/>
            </p:cNvGrpSpPr>
            <p:nvPr/>
          </p:nvGrpSpPr>
          <p:grpSpPr bwMode="auto">
            <a:xfrm>
              <a:off x="3708400" y="3500438"/>
              <a:ext cx="309563" cy="584200"/>
              <a:chOff x="6325080" y="4908550"/>
              <a:chExt cx="382108" cy="720725"/>
            </a:xfrm>
          </p:grpSpPr>
          <p:sp>
            <p:nvSpPr>
              <p:cNvPr id="5" name="Freeform 34"/>
              <p:cNvSpPr>
                <a:spLocks/>
              </p:cNvSpPr>
              <p:nvPr/>
            </p:nvSpPr>
            <p:spPr bwMode="auto">
              <a:xfrm>
                <a:off x="6345238" y="4918075"/>
                <a:ext cx="361950" cy="301625"/>
              </a:xfrm>
              <a:custGeom>
                <a:avLst/>
                <a:gdLst>
                  <a:gd name="T0" fmla="*/ 0 w 960"/>
                  <a:gd name="T1" fmla="*/ 2147483647 h 800"/>
                  <a:gd name="T2" fmla="*/ 2147483647 w 960"/>
                  <a:gd name="T3" fmla="*/ 0 h 800"/>
                  <a:gd name="T4" fmla="*/ 2147483647 w 960"/>
                  <a:gd name="T5" fmla="*/ 0 h 800"/>
                  <a:gd name="T6" fmla="*/ 2147483647 w 960"/>
                  <a:gd name="T7" fmla="*/ 0 h 800"/>
                  <a:gd name="T8" fmla="*/ 2147483647 w 960"/>
                  <a:gd name="T9" fmla="*/ 2147483647 h 800"/>
                  <a:gd name="T10" fmla="*/ 2147483647 w 960"/>
                  <a:gd name="T11" fmla="*/ 2147483647 h 800"/>
                  <a:gd name="T12" fmla="*/ 2147483647 w 960"/>
                  <a:gd name="T13" fmla="*/ 2147483647 h 800"/>
                  <a:gd name="T14" fmla="*/ 2147483647 w 960"/>
                  <a:gd name="T15" fmla="*/ 2147483647 h 800"/>
                  <a:gd name="T16" fmla="*/ 2147483647 w 960"/>
                  <a:gd name="T17" fmla="*/ 2147483647 h 800"/>
                  <a:gd name="T18" fmla="*/ 2147483647 w 960"/>
                  <a:gd name="T19" fmla="*/ 2147483647 h 800"/>
                  <a:gd name="T20" fmla="*/ 0 w 960"/>
                  <a:gd name="T21" fmla="*/ 2147483647 h 800"/>
                  <a:gd name="T22" fmla="*/ 0 w 960"/>
                  <a:gd name="T23" fmla="*/ 2147483647 h 8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60"/>
                  <a:gd name="T37" fmla="*/ 0 h 800"/>
                  <a:gd name="T38" fmla="*/ 960 w 960"/>
                  <a:gd name="T39" fmla="*/ 800 h 80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60" h="800">
                    <a:moveTo>
                      <a:pt x="0" y="400"/>
                    </a:moveTo>
                    <a:cubicBezTo>
                      <a:pt x="0" y="180"/>
                      <a:pt x="215" y="0"/>
                      <a:pt x="480" y="0"/>
                    </a:cubicBezTo>
                    <a:cubicBezTo>
                      <a:pt x="480" y="0"/>
                      <a:pt x="480" y="0"/>
                      <a:pt x="480" y="0"/>
                    </a:cubicBezTo>
                    <a:cubicBezTo>
                      <a:pt x="746" y="0"/>
                      <a:pt x="960" y="180"/>
                      <a:pt x="960" y="400"/>
                    </a:cubicBezTo>
                    <a:cubicBezTo>
                      <a:pt x="960" y="400"/>
                      <a:pt x="960" y="400"/>
                      <a:pt x="960" y="400"/>
                    </a:cubicBezTo>
                    <a:cubicBezTo>
                      <a:pt x="960" y="621"/>
                      <a:pt x="746" y="800"/>
                      <a:pt x="480" y="800"/>
                    </a:cubicBezTo>
                    <a:cubicBezTo>
                      <a:pt x="480" y="800"/>
                      <a:pt x="480" y="800"/>
                      <a:pt x="480" y="800"/>
                    </a:cubicBezTo>
                    <a:cubicBezTo>
                      <a:pt x="215" y="800"/>
                      <a:pt x="0" y="621"/>
                      <a:pt x="0" y="400"/>
                    </a:cubicBezTo>
                    <a:cubicBezTo>
                      <a:pt x="0" y="400"/>
                      <a:pt x="0" y="400"/>
                      <a:pt x="0" y="400"/>
                    </a:cubicBezTo>
                    <a:close/>
                  </a:path>
                </a:pathLst>
              </a:custGeom>
              <a:solidFill>
                <a:srgbClr val="D9D9D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" name="Freeform 35"/>
              <p:cNvSpPr>
                <a:spLocks noEditPoints="1"/>
              </p:cNvSpPr>
              <p:nvPr/>
            </p:nvSpPr>
            <p:spPr bwMode="auto">
              <a:xfrm>
                <a:off x="6325080" y="4908550"/>
                <a:ext cx="379412" cy="319088"/>
              </a:xfrm>
              <a:custGeom>
                <a:avLst/>
                <a:gdLst>
                  <a:gd name="T0" fmla="*/ 2147483647 w 1009"/>
                  <a:gd name="T1" fmla="*/ 2147483647 h 848"/>
                  <a:gd name="T2" fmla="*/ 2147483647 w 1009"/>
                  <a:gd name="T3" fmla="*/ 2147483647 h 848"/>
                  <a:gd name="T4" fmla="*/ 2147483647 w 1009"/>
                  <a:gd name="T5" fmla="*/ 2147483647 h 848"/>
                  <a:gd name="T6" fmla="*/ 2147483647 w 1009"/>
                  <a:gd name="T7" fmla="*/ 2147483647 h 848"/>
                  <a:gd name="T8" fmla="*/ 2147483647 w 1009"/>
                  <a:gd name="T9" fmla="*/ 2147483647 h 848"/>
                  <a:gd name="T10" fmla="*/ 2147483647 w 1009"/>
                  <a:gd name="T11" fmla="*/ 2147483647 h 848"/>
                  <a:gd name="T12" fmla="*/ 2147483647 w 1009"/>
                  <a:gd name="T13" fmla="*/ 2147483647 h 848"/>
                  <a:gd name="T14" fmla="*/ 2147483647 w 1009"/>
                  <a:gd name="T15" fmla="*/ 2147483647 h 848"/>
                  <a:gd name="T16" fmla="*/ 2147483647 w 1009"/>
                  <a:gd name="T17" fmla="*/ 2147483647 h 848"/>
                  <a:gd name="T18" fmla="*/ 2147483647 w 1009"/>
                  <a:gd name="T19" fmla="*/ 2147483647 h 848"/>
                  <a:gd name="T20" fmla="*/ 2147483647 w 1009"/>
                  <a:gd name="T21" fmla="*/ 2147483647 h 848"/>
                  <a:gd name="T22" fmla="*/ 2147483647 w 1009"/>
                  <a:gd name="T23" fmla="*/ 2147483647 h 848"/>
                  <a:gd name="T24" fmla="*/ 2147483647 w 1009"/>
                  <a:gd name="T25" fmla="*/ 2147483647 h 848"/>
                  <a:gd name="T26" fmla="*/ 2147483647 w 1009"/>
                  <a:gd name="T27" fmla="*/ 2147483647 h 848"/>
                  <a:gd name="T28" fmla="*/ 2147483647 w 1009"/>
                  <a:gd name="T29" fmla="*/ 2147483647 h 848"/>
                  <a:gd name="T30" fmla="*/ 2147483647 w 1009"/>
                  <a:gd name="T31" fmla="*/ 2147483647 h 848"/>
                  <a:gd name="T32" fmla="*/ 2147483647 w 1009"/>
                  <a:gd name="T33" fmla="*/ 2147483647 h 848"/>
                  <a:gd name="T34" fmla="*/ 2147483647 w 1009"/>
                  <a:gd name="T35" fmla="*/ 2147483647 h 848"/>
                  <a:gd name="T36" fmla="*/ 2147483647 w 1009"/>
                  <a:gd name="T37" fmla="*/ 2147483647 h 848"/>
                  <a:gd name="T38" fmla="*/ 2147483647 w 1009"/>
                  <a:gd name="T39" fmla="*/ 2147483647 h 848"/>
                  <a:gd name="T40" fmla="*/ 2147483647 w 1009"/>
                  <a:gd name="T41" fmla="*/ 2147483647 h 848"/>
                  <a:gd name="T42" fmla="*/ 2147483647 w 1009"/>
                  <a:gd name="T43" fmla="*/ 2147483647 h 848"/>
                  <a:gd name="T44" fmla="*/ 2147483647 w 1009"/>
                  <a:gd name="T45" fmla="*/ 2147483647 h 848"/>
                  <a:gd name="T46" fmla="*/ 2147483647 w 1009"/>
                  <a:gd name="T47" fmla="*/ 2147483647 h 848"/>
                  <a:gd name="T48" fmla="*/ 2147483647 w 1009"/>
                  <a:gd name="T49" fmla="*/ 2147483647 h 848"/>
                  <a:gd name="T50" fmla="*/ 2147483647 w 1009"/>
                  <a:gd name="T51" fmla="*/ 2147483647 h 848"/>
                  <a:gd name="T52" fmla="*/ 2147483647 w 1009"/>
                  <a:gd name="T53" fmla="*/ 2147483647 h 848"/>
                  <a:gd name="T54" fmla="*/ 2147483647 w 1009"/>
                  <a:gd name="T55" fmla="*/ 2147483647 h 848"/>
                  <a:gd name="T56" fmla="*/ 2147483647 w 1009"/>
                  <a:gd name="T57" fmla="*/ 2147483647 h 848"/>
                  <a:gd name="T58" fmla="*/ 2147483647 w 1009"/>
                  <a:gd name="T59" fmla="*/ 2147483647 h 848"/>
                  <a:gd name="T60" fmla="*/ 2147483647 w 1009"/>
                  <a:gd name="T61" fmla="*/ 2147483647 h 848"/>
                  <a:gd name="T62" fmla="*/ 2147483647 w 1009"/>
                  <a:gd name="T63" fmla="*/ 2147483647 h 848"/>
                  <a:gd name="T64" fmla="*/ 2147483647 w 1009"/>
                  <a:gd name="T65" fmla="*/ 2147483647 h 848"/>
                  <a:gd name="T66" fmla="*/ 2147483647 w 1009"/>
                  <a:gd name="T67" fmla="*/ 2147483647 h 848"/>
                  <a:gd name="T68" fmla="*/ 2147483647 w 1009"/>
                  <a:gd name="T69" fmla="*/ 2147483647 h 848"/>
                  <a:gd name="T70" fmla="*/ 2147483647 w 1009"/>
                  <a:gd name="T71" fmla="*/ 2147483647 h 848"/>
                  <a:gd name="T72" fmla="*/ 2147483647 w 1009"/>
                  <a:gd name="T73" fmla="*/ 2147483647 h 848"/>
                  <a:gd name="T74" fmla="*/ 2147483647 w 1009"/>
                  <a:gd name="T75" fmla="*/ 2147483647 h 848"/>
                  <a:gd name="T76" fmla="*/ 2147483647 w 1009"/>
                  <a:gd name="T77" fmla="*/ 2147483647 h 848"/>
                  <a:gd name="T78" fmla="*/ 2147483647 w 1009"/>
                  <a:gd name="T79" fmla="*/ 2147483647 h 848"/>
                  <a:gd name="T80" fmla="*/ 2147483647 w 1009"/>
                  <a:gd name="T81" fmla="*/ 2147483647 h 848"/>
                  <a:gd name="T82" fmla="*/ 2147483647 w 1009"/>
                  <a:gd name="T83" fmla="*/ 2147483647 h 848"/>
                  <a:gd name="T84" fmla="*/ 2147483647 w 1009"/>
                  <a:gd name="T85" fmla="*/ 2147483647 h 8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09"/>
                  <a:gd name="T130" fmla="*/ 0 h 848"/>
                  <a:gd name="T131" fmla="*/ 1009 w 1009"/>
                  <a:gd name="T132" fmla="*/ 848 h 84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09" h="848">
                    <a:moveTo>
                      <a:pt x="1" y="427"/>
                    </a:moveTo>
                    <a:cubicBezTo>
                      <a:pt x="0" y="425"/>
                      <a:pt x="0" y="423"/>
                      <a:pt x="1" y="421"/>
                    </a:cubicBezTo>
                    <a:lnTo>
                      <a:pt x="11" y="341"/>
                    </a:lnTo>
                    <a:cubicBezTo>
                      <a:pt x="11" y="340"/>
                      <a:pt x="11" y="338"/>
                      <a:pt x="12" y="336"/>
                    </a:cubicBezTo>
                    <a:lnTo>
                      <a:pt x="40" y="261"/>
                    </a:lnTo>
                    <a:cubicBezTo>
                      <a:pt x="41" y="259"/>
                      <a:pt x="41" y="258"/>
                      <a:pt x="42" y="256"/>
                    </a:cubicBezTo>
                    <a:lnTo>
                      <a:pt x="86" y="188"/>
                    </a:lnTo>
                    <a:cubicBezTo>
                      <a:pt x="87" y="187"/>
                      <a:pt x="88" y="186"/>
                      <a:pt x="89" y="184"/>
                    </a:cubicBezTo>
                    <a:lnTo>
                      <a:pt x="148" y="125"/>
                    </a:lnTo>
                    <a:cubicBezTo>
                      <a:pt x="150" y="124"/>
                      <a:pt x="151" y="124"/>
                      <a:pt x="152" y="123"/>
                    </a:cubicBezTo>
                    <a:lnTo>
                      <a:pt x="223" y="74"/>
                    </a:lnTo>
                    <a:cubicBezTo>
                      <a:pt x="224" y="73"/>
                      <a:pt x="225" y="72"/>
                      <a:pt x="226" y="72"/>
                    </a:cubicBezTo>
                    <a:lnTo>
                      <a:pt x="307" y="35"/>
                    </a:lnTo>
                    <a:cubicBezTo>
                      <a:pt x="309" y="34"/>
                      <a:pt x="310" y="34"/>
                      <a:pt x="311" y="33"/>
                    </a:cubicBezTo>
                    <a:lnTo>
                      <a:pt x="401" y="9"/>
                    </a:lnTo>
                    <a:cubicBezTo>
                      <a:pt x="403" y="9"/>
                      <a:pt x="404" y="9"/>
                      <a:pt x="405" y="9"/>
                    </a:cubicBezTo>
                    <a:lnTo>
                      <a:pt x="502" y="1"/>
                    </a:lnTo>
                    <a:cubicBezTo>
                      <a:pt x="504" y="0"/>
                      <a:pt x="505" y="0"/>
                      <a:pt x="506" y="1"/>
                    </a:cubicBezTo>
                    <a:lnTo>
                      <a:pt x="603" y="9"/>
                    </a:lnTo>
                    <a:cubicBezTo>
                      <a:pt x="605" y="9"/>
                      <a:pt x="606" y="9"/>
                      <a:pt x="608" y="9"/>
                    </a:cubicBezTo>
                    <a:lnTo>
                      <a:pt x="698" y="33"/>
                    </a:lnTo>
                    <a:cubicBezTo>
                      <a:pt x="699" y="34"/>
                      <a:pt x="700" y="34"/>
                      <a:pt x="701" y="35"/>
                    </a:cubicBezTo>
                    <a:lnTo>
                      <a:pt x="783" y="72"/>
                    </a:lnTo>
                    <a:cubicBezTo>
                      <a:pt x="785" y="72"/>
                      <a:pt x="786" y="73"/>
                      <a:pt x="787" y="74"/>
                    </a:cubicBezTo>
                    <a:lnTo>
                      <a:pt x="858" y="123"/>
                    </a:lnTo>
                    <a:cubicBezTo>
                      <a:pt x="859" y="124"/>
                      <a:pt x="861" y="125"/>
                      <a:pt x="862" y="126"/>
                    </a:cubicBezTo>
                    <a:lnTo>
                      <a:pt x="920" y="185"/>
                    </a:lnTo>
                    <a:cubicBezTo>
                      <a:pt x="921" y="186"/>
                      <a:pt x="922" y="187"/>
                      <a:pt x="923" y="188"/>
                    </a:cubicBezTo>
                    <a:lnTo>
                      <a:pt x="967" y="256"/>
                    </a:lnTo>
                    <a:cubicBezTo>
                      <a:pt x="968" y="258"/>
                      <a:pt x="968" y="259"/>
                      <a:pt x="969" y="261"/>
                    </a:cubicBezTo>
                    <a:lnTo>
                      <a:pt x="997" y="336"/>
                    </a:lnTo>
                    <a:cubicBezTo>
                      <a:pt x="998" y="338"/>
                      <a:pt x="998" y="340"/>
                      <a:pt x="998" y="341"/>
                    </a:cubicBezTo>
                    <a:lnTo>
                      <a:pt x="1008" y="421"/>
                    </a:lnTo>
                    <a:cubicBezTo>
                      <a:pt x="1009" y="423"/>
                      <a:pt x="1009" y="425"/>
                      <a:pt x="1008" y="427"/>
                    </a:cubicBezTo>
                    <a:lnTo>
                      <a:pt x="998" y="508"/>
                    </a:lnTo>
                    <a:cubicBezTo>
                      <a:pt x="998" y="510"/>
                      <a:pt x="998" y="512"/>
                      <a:pt x="997" y="514"/>
                    </a:cubicBezTo>
                    <a:lnTo>
                      <a:pt x="969" y="589"/>
                    </a:lnTo>
                    <a:cubicBezTo>
                      <a:pt x="968" y="590"/>
                      <a:pt x="968" y="592"/>
                      <a:pt x="967" y="594"/>
                    </a:cubicBezTo>
                    <a:lnTo>
                      <a:pt x="923" y="662"/>
                    </a:lnTo>
                    <a:cubicBezTo>
                      <a:pt x="922" y="663"/>
                      <a:pt x="921" y="664"/>
                      <a:pt x="920" y="665"/>
                    </a:cubicBezTo>
                    <a:lnTo>
                      <a:pt x="862" y="724"/>
                    </a:lnTo>
                    <a:cubicBezTo>
                      <a:pt x="861" y="725"/>
                      <a:pt x="859" y="726"/>
                      <a:pt x="858" y="727"/>
                    </a:cubicBezTo>
                    <a:lnTo>
                      <a:pt x="787" y="776"/>
                    </a:lnTo>
                    <a:cubicBezTo>
                      <a:pt x="786" y="777"/>
                      <a:pt x="785" y="778"/>
                      <a:pt x="783" y="778"/>
                    </a:cubicBezTo>
                    <a:lnTo>
                      <a:pt x="701" y="815"/>
                    </a:lnTo>
                    <a:cubicBezTo>
                      <a:pt x="700" y="816"/>
                      <a:pt x="699" y="816"/>
                      <a:pt x="697" y="817"/>
                    </a:cubicBezTo>
                    <a:lnTo>
                      <a:pt x="607" y="840"/>
                    </a:lnTo>
                    <a:cubicBezTo>
                      <a:pt x="606" y="840"/>
                      <a:pt x="605" y="840"/>
                      <a:pt x="603" y="840"/>
                    </a:cubicBezTo>
                    <a:lnTo>
                      <a:pt x="506" y="848"/>
                    </a:lnTo>
                    <a:cubicBezTo>
                      <a:pt x="505" y="848"/>
                      <a:pt x="504" y="848"/>
                      <a:pt x="502" y="848"/>
                    </a:cubicBezTo>
                    <a:lnTo>
                      <a:pt x="405" y="840"/>
                    </a:lnTo>
                    <a:cubicBezTo>
                      <a:pt x="404" y="840"/>
                      <a:pt x="403" y="840"/>
                      <a:pt x="402" y="840"/>
                    </a:cubicBezTo>
                    <a:lnTo>
                      <a:pt x="312" y="817"/>
                    </a:lnTo>
                    <a:cubicBezTo>
                      <a:pt x="310" y="816"/>
                      <a:pt x="309" y="816"/>
                      <a:pt x="307" y="815"/>
                    </a:cubicBezTo>
                    <a:lnTo>
                      <a:pt x="226" y="778"/>
                    </a:lnTo>
                    <a:cubicBezTo>
                      <a:pt x="225" y="778"/>
                      <a:pt x="224" y="777"/>
                      <a:pt x="223" y="776"/>
                    </a:cubicBezTo>
                    <a:lnTo>
                      <a:pt x="152" y="727"/>
                    </a:lnTo>
                    <a:cubicBezTo>
                      <a:pt x="151" y="726"/>
                      <a:pt x="150" y="725"/>
                      <a:pt x="148" y="724"/>
                    </a:cubicBezTo>
                    <a:lnTo>
                      <a:pt x="89" y="665"/>
                    </a:lnTo>
                    <a:cubicBezTo>
                      <a:pt x="88" y="664"/>
                      <a:pt x="87" y="663"/>
                      <a:pt x="86" y="662"/>
                    </a:cubicBezTo>
                    <a:lnTo>
                      <a:pt x="42" y="594"/>
                    </a:lnTo>
                    <a:cubicBezTo>
                      <a:pt x="41" y="592"/>
                      <a:pt x="41" y="590"/>
                      <a:pt x="40" y="589"/>
                    </a:cubicBezTo>
                    <a:lnTo>
                      <a:pt x="12" y="514"/>
                    </a:lnTo>
                    <a:cubicBezTo>
                      <a:pt x="11" y="512"/>
                      <a:pt x="11" y="510"/>
                      <a:pt x="11" y="508"/>
                    </a:cubicBezTo>
                    <a:lnTo>
                      <a:pt x="1" y="427"/>
                    </a:lnTo>
                    <a:close/>
                    <a:moveTo>
                      <a:pt x="58" y="503"/>
                    </a:moveTo>
                    <a:lnTo>
                      <a:pt x="57" y="497"/>
                    </a:lnTo>
                    <a:lnTo>
                      <a:pt x="85" y="572"/>
                    </a:lnTo>
                    <a:lnTo>
                      <a:pt x="83" y="567"/>
                    </a:lnTo>
                    <a:lnTo>
                      <a:pt x="127" y="635"/>
                    </a:lnTo>
                    <a:lnTo>
                      <a:pt x="123" y="631"/>
                    </a:lnTo>
                    <a:lnTo>
                      <a:pt x="182" y="690"/>
                    </a:lnTo>
                    <a:lnTo>
                      <a:pt x="179" y="688"/>
                    </a:lnTo>
                    <a:lnTo>
                      <a:pt x="250" y="737"/>
                    </a:lnTo>
                    <a:lnTo>
                      <a:pt x="246" y="735"/>
                    </a:lnTo>
                    <a:lnTo>
                      <a:pt x="327" y="772"/>
                    </a:lnTo>
                    <a:lnTo>
                      <a:pt x="323" y="770"/>
                    </a:lnTo>
                    <a:lnTo>
                      <a:pt x="413" y="793"/>
                    </a:lnTo>
                    <a:lnTo>
                      <a:pt x="409" y="793"/>
                    </a:lnTo>
                    <a:lnTo>
                      <a:pt x="506" y="801"/>
                    </a:lnTo>
                    <a:lnTo>
                      <a:pt x="502" y="801"/>
                    </a:lnTo>
                    <a:lnTo>
                      <a:pt x="599" y="793"/>
                    </a:lnTo>
                    <a:lnTo>
                      <a:pt x="596" y="793"/>
                    </a:lnTo>
                    <a:lnTo>
                      <a:pt x="686" y="770"/>
                    </a:lnTo>
                    <a:lnTo>
                      <a:pt x="682" y="772"/>
                    </a:lnTo>
                    <a:lnTo>
                      <a:pt x="764" y="735"/>
                    </a:lnTo>
                    <a:lnTo>
                      <a:pt x="760" y="737"/>
                    </a:lnTo>
                    <a:lnTo>
                      <a:pt x="831" y="688"/>
                    </a:lnTo>
                    <a:lnTo>
                      <a:pt x="827" y="691"/>
                    </a:lnTo>
                    <a:lnTo>
                      <a:pt x="885" y="632"/>
                    </a:lnTo>
                    <a:lnTo>
                      <a:pt x="882" y="635"/>
                    </a:lnTo>
                    <a:lnTo>
                      <a:pt x="926" y="567"/>
                    </a:lnTo>
                    <a:lnTo>
                      <a:pt x="924" y="572"/>
                    </a:lnTo>
                    <a:lnTo>
                      <a:pt x="952" y="497"/>
                    </a:lnTo>
                    <a:lnTo>
                      <a:pt x="951" y="503"/>
                    </a:lnTo>
                    <a:lnTo>
                      <a:pt x="961" y="422"/>
                    </a:lnTo>
                    <a:lnTo>
                      <a:pt x="961" y="427"/>
                    </a:lnTo>
                    <a:lnTo>
                      <a:pt x="951" y="347"/>
                    </a:lnTo>
                    <a:lnTo>
                      <a:pt x="952" y="353"/>
                    </a:lnTo>
                    <a:lnTo>
                      <a:pt x="924" y="278"/>
                    </a:lnTo>
                    <a:lnTo>
                      <a:pt x="926" y="283"/>
                    </a:lnTo>
                    <a:lnTo>
                      <a:pt x="882" y="215"/>
                    </a:lnTo>
                    <a:lnTo>
                      <a:pt x="885" y="218"/>
                    </a:lnTo>
                    <a:lnTo>
                      <a:pt x="827" y="159"/>
                    </a:lnTo>
                    <a:lnTo>
                      <a:pt x="831" y="162"/>
                    </a:lnTo>
                    <a:lnTo>
                      <a:pt x="760" y="113"/>
                    </a:lnTo>
                    <a:lnTo>
                      <a:pt x="764" y="115"/>
                    </a:lnTo>
                    <a:lnTo>
                      <a:pt x="682" y="78"/>
                    </a:lnTo>
                    <a:lnTo>
                      <a:pt x="685" y="80"/>
                    </a:lnTo>
                    <a:lnTo>
                      <a:pt x="595" y="56"/>
                    </a:lnTo>
                    <a:lnTo>
                      <a:pt x="599" y="56"/>
                    </a:lnTo>
                    <a:lnTo>
                      <a:pt x="502" y="48"/>
                    </a:lnTo>
                    <a:lnTo>
                      <a:pt x="506" y="48"/>
                    </a:lnTo>
                    <a:lnTo>
                      <a:pt x="409" y="56"/>
                    </a:lnTo>
                    <a:lnTo>
                      <a:pt x="414" y="56"/>
                    </a:lnTo>
                    <a:lnTo>
                      <a:pt x="324" y="80"/>
                    </a:lnTo>
                    <a:lnTo>
                      <a:pt x="327" y="78"/>
                    </a:lnTo>
                    <a:lnTo>
                      <a:pt x="246" y="115"/>
                    </a:lnTo>
                    <a:lnTo>
                      <a:pt x="250" y="113"/>
                    </a:lnTo>
                    <a:lnTo>
                      <a:pt x="179" y="162"/>
                    </a:lnTo>
                    <a:lnTo>
                      <a:pt x="182" y="159"/>
                    </a:lnTo>
                    <a:lnTo>
                      <a:pt x="123" y="218"/>
                    </a:lnTo>
                    <a:lnTo>
                      <a:pt x="127" y="215"/>
                    </a:lnTo>
                    <a:lnTo>
                      <a:pt x="83" y="283"/>
                    </a:lnTo>
                    <a:lnTo>
                      <a:pt x="85" y="278"/>
                    </a:lnTo>
                    <a:lnTo>
                      <a:pt x="57" y="353"/>
                    </a:lnTo>
                    <a:lnTo>
                      <a:pt x="58" y="347"/>
                    </a:lnTo>
                    <a:lnTo>
                      <a:pt x="48" y="427"/>
                    </a:lnTo>
                    <a:lnTo>
                      <a:pt x="48" y="422"/>
                    </a:lnTo>
                    <a:lnTo>
                      <a:pt x="58" y="503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" name="Freeform 36"/>
              <p:cNvSpPr>
                <a:spLocks/>
              </p:cNvSpPr>
              <p:nvPr/>
            </p:nvSpPr>
            <p:spPr bwMode="auto">
              <a:xfrm>
                <a:off x="6345238" y="5311775"/>
                <a:ext cx="361950" cy="20638"/>
              </a:xfrm>
              <a:custGeom>
                <a:avLst/>
                <a:gdLst>
                  <a:gd name="T0" fmla="*/ 0 w 228"/>
                  <a:gd name="T1" fmla="*/ 0 h 13"/>
                  <a:gd name="T2" fmla="*/ 2147483647 w 228"/>
                  <a:gd name="T3" fmla="*/ 2147483647 h 13"/>
                  <a:gd name="T4" fmla="*/ 2147483647 w 228"/>
                  <a:gd name="T5" fmla="*/ 2147483647 h 13"/>
                  <a:gd name="T6" fmla="*/ 0 w 228"/>
                  <a:gd name="T7" fmla="*/ 2147483647 h 13"/>
                  <a:gd name="T8" fmla="*/ 0 w 228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8"/>
                  <a:gd name="T16" fmla="*/ 0 h 13"/>
                  <a:gd name="T17" fmla="*/ 228 w 228"/>
                  <a:gd name="T18" fmla="*/ 13 h 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8" h="13">
                    <a:moveTo>
                      <a:pt x="0" y="0"/>
                    </a:moveTo>
                    <a:lnTo>
                      <a:pt x="228" y="1"/>
                    </a:lnTo>
                    <a:lnTo>
                      <a:pt x="228" y="13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" name="Freeform 37"/>
              <p:cNvSpPr>
                <a:spLocks/>
              </p:cNvSpPr>
              <p:nvPr/>
            </p:nvSpPr>
            <p:spPr bwMode="auto">
              <a:xfrm>
                <a:off x="6510338" y="5219700"/>
                <a:ext cx="19050" cy="257175"/>
              </a:xfrm>
              <a:custGeom>
                <a:avLst/>
                <a:gdLst>
                  <a:gd name="T0" fmla="*/ 2147483647 w 12"/>
                  <a:gd name="T1" fmla="*/ 0 h 162"/>
                  <a:gd name="T2" fmla="*/ 2147483647 w 12"/>
                  <a:gd name="T3" fmla="*/ 2147483647 h 162"/>
                  <a:gd name="T4" fmla="*/ 0 w 12"/>
                  <a:gd name="T5" fmla="*/ 2147483647 h 162"/>
                  <a:gd name="T6" fmla="*/ 2147483647 w 12"/>
                  <a:gd name="T7" fmla="*/ 0 h 162"/>
                  <a:gd name="T8" fmla="*/ 2147483647 w 12"/>
                  <a:gd name="T9" fmla="*/ 0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162"/>
                  <a:gd name="T17" fmla="*/ 12 w 12"/>
                  <a:gd name="T18" fmla="*/ 162 h 1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162">
                    <a:moveTo>
                      <a:pt x="12" y="0"/>
                    </a:moveTo>
                    <a:lnTo>
                      <a:pt x="11" y="162"/>
                    </a:lnTo>
                    <a:lnTo>
                      <a:pt x="0" y="162"/>
                    </a:lnTo>
                    <a:lnTo>
                      <a:pt x="1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" name="Freeform 38"/>
              <p:cNvSpPr>
                <a:spLocks/>
              </p:cNvSpPr>
              <p:nvPr/>
            </p:nvSpPr>
            <p:spPr bwMode="auto">
              <a:xfrm>
                <a:off x="6397625" y="5467350"/>
                <a:ext cx="134938" cy="161925"/>
              </a:xfrm>
              <a:custGeom>
                <a:avLst/>
                <a:gdLst>
                  <a:gd name="T0" fmla="*/ 2147483647 w 85"/>
                  <a:gd name="T1" fmla="*/ 2147483647 h 102"/>
                  <a:gd name="T2" fmla="*/ 2147483647 w 85"/>
                  <a:gd name="T3" fmla="*/ 2147483647 h 102"/>
                  <a:gd name="T4" fmla="*/ 0 w 85"/>
                  <a:gd name="T5" fmla="*/ 2147483647 h 102"/>
                  <a:gd name="T6" fmla="*/ 2147483647 w 85"/>
                  <a:gd name="T7" fmla="*/ 0 h 102"/>
                  <a:gd name="T8" fmla="*/ 2147483647 w 85"/>
                  <a:gd name="T9" fmla="*/ 214748364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02"/>
                  <a:gd name="T17" fmla="*/ 85 w 85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02">
                    <a:moveTo>
                      <a:pt x="85" y="7"/>
                    </a:moveTo>
                    <a:lnTo>
                      <a:pt x="9" y="102"/>
                    </a:lnTo>
                    <a:lnTo>
                      <a:pt x="0" y="95"/>
                    </a:lnTo>
                    <a:lnTo>
                      <a:pt x="76" y="0"/>
                    </a:lnTo>
                    <a:lnTo>
                      <a:pt x="85" y="7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" name="Freeform 39"/>
              <p:cNvSpPr>
                <a:spLocks/>
              </p:cNvSpPr>
              <p:nvPr/>
            </p:nvSpPr>
            <p:spPr bwMode="auto">
              <a:xfrm>
                <a:off x="6518275" y="5467350"/>
                <a:ext cx="134938" cy="161925"/>
              </a:xfrm>
              <a:custGeom>
                <a:avLst/>
                <a:gdLst>
                  <a:gd name="T0" fmla="*/ 2147483647 w 85"/>
                  <a:gd name="T1" fmla="*/ 0 h 102"/>
                  <a:gd name="T2" fmla="*/ 2147483647 w 85"/>
                  <a:gd name="T3" fmla="*/ 2147483647 h 102"/>
                  <a:gd name="T4" fmla="*/ 2147483647 w 85"/>
                  <a:gd name="T5" fmla="*/ 2147483647 h 102"/>
                  <a:gd name="T6" fmla="*/ 0 w 85"/>
                  <a:gd name="T7" fmla="*/ 2147483647 h 102"/>
                  <a:gd name="T8" fmla="*/ 2147483647 w 85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102"/>
                  <a:gd name="T17" fmla="*/ 85 w 85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102">
                    <a:moveTo>
                      <a:pt x="9" y="0"/>
                    </a:moveTo>
                    <a:lnTo>
                      <a:pt x="85" y="95"/>
                    </a:lnTo>
                    <a:lnTo>
                      <a:pt x="76" y="102"/>
                    </a:lnTo>
                    <a:lnTo>
                      <a:pt x="0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1" name="テキスト ボックス 6"/>
            <p:cNvSpPr txBox="1">
              <a:spLocks noChangeArrowheads="1"/>
            </p:cNvSpPr>
            <p:nvPr/>
          </p:nvSpPr>
          <p:spPr bwMode="auto">
            <a:xfrm>
              <a:off x="3968750" y="3284538"/>
              <a:ext cx="11080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6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HGPｺﾞｼｯｸM" panose="020B0600000000000000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2400">
                  <a:solidFill>
                    <a:srgbClr val="006600"/>
                  </a:solidFill>
                </a:rPr>
                <a:t>利用者</a:t>
              </a:r>
            </a:p>
          </p:txBody>
        </p:sp>
        <p:sp>
          <p:nvSpPr>
            <p:cNvPr id="12" name="正方形/長方形 11"/>
            <p:cNvSpPr/>
            <p:nvPr/>
          </p:nvSpPr>
          <p:spPr bwMode="auto">
            <a:xfrm>
              <a:off x="2484438" y="5445125"/>
              <a:ext cx="1800225" cy="431800"/>
            </a:xfrm>
            <a:prstGeom prst="rect">
              <a:avLst/>
            </a:prstGeom>
            <a:noFill/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kumimoji="0" lang="en-US" altLang="ja-JP" i="1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M</a:t>
              </a:r>
              <a:r>
                <a:rPr kumimoji="0" lang="en-US" altLang="ja-JP" baseline="-25000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3</a:t>
              </a:r>
              <a:endParaRPr kumimoji="0" lang="ja-JP" altLang="en-US" baseline="-25000" dirty="0">
                <a:solidFill>
                  <a:srgbClr val="006600"/>
                </a:solidFill>
                <a:ea typeface="HGPｺﾞｼｯｸM" panose="020B0600000000000000" pitchFamily="50" charset="-128"/>
              </a:endParaRPr>
            </a:p>
          </p:txBody>
        </p:sp>
        <p:sp>
          <p:nvSpPr>
            <p:cNvPr id="13" name="正方形/長方形 12"/>
            <p:cNvSpPr/>
            <p:nvPr/>
          </p:nvSpPr>
          <p:spPr bwMode="auto">
            <a:xfrm>
              <a:off x="2484438" y="4897438"/>
              <a:ext cx="1800225" cy="473075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kumimoji="0" lang="en-US" altLang="ja-JP" i="1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M</a:t>
              </a:r>
              <a:r>
                <a:rPr kumimoji="0" lang="en-US" altLang="ja-JP" baseline="-25000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2</a:t>
              </a:r>
              <a:endParaRPr kumimoji="0" lang="ja-JP" altLang="en-US" baseline="-25000" dirty="0">
                <a:solidFill>
                  <a:srgbClr val="006600"/>
                </a:solidFill>
                <a:ea typeface="HGPｺﾞｼｯｸM" panose="020B0600000000000000" pitchFamily="50" charset="-128"/>
              </a:endParaRPr>
            </a:p>
          </p:txBody>
        </p:sp>
        <p:sp>
          <p:nvSpPr>
            <p:cNvPr id="14" name="正方形/長方形 13"/>
            <p:cNvSpPr/>
            <p:nvPr/>
          </p:nvSpPr>
          <p:spPr bwMode="auto">
            <a:xfrm>
              <a:off x="2495550" y="4340225"/>
              <a:ext cx="1800225" cy="488950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kumimoji="0" lang="en-US" altLang="ja-JP" i="1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M</a:t>
              </a:r>
              <a:r>
                <a:rPr kumimoji="0" lang="en-US" altLang="ja-JP" baseline="-25000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1</a:t>
              </a:r>
              <a:endParaRPr kumimoji="0" lang="ja-JP" altLang="en-US" baseline="-25000" dirty="0">
                <a:solidFill>
                  <a:srgbClr val="006600"/>
                </a:solidFill>
                <a:ea typeface="HGPｺﾞｼｯｸM" panose="020B0600000000000000" pitchFamily="50" charset="-128"/>
              </a:endParaRPr>
            </a:p>
          </p:txBody>
        </p:sp>
        <p:sp>
          <p:nvSpPr>
            <p:cNvPr id="15" name="正方形/長方形 14"/>
            <p:cNvSpPr/>
            <p:nvPr/>
          </p:nvSpPr>
          <p:spPr bwMode="auto">
            <a:xfrm>
              <a:off x="4427538" y="5445125"/>
              <a:ext cx="1800225" cy="431800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kumimoji="0" lang="en-US" altLang="ja-JP" i="1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M</a:t>
              </a:r>
              <a:r>
                <a:rPr kumimoji="0" lang="en-US" altLang="ja-JP" baseline="-25000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6</a:t>
              </a:r>
              <a:endParaRPr kumimoji="0" lang="ja-JP" altLang="en-US" baseline="-25000" dirty="0">
                <a:solidFill>
                  <a:srgbClr val="006600"/>
                </a:solidFill>
                <a:ea typeface="HGPｺﾞｼｯｸM" panose="020B0600000000000000" pitchFamily="50" charset="-128"/>
              </a:endParaRPr>
            </a:p>
          </p:txBody>
        </p:sp>
        <p:sp>
          <p:nvSpPr>
            <p:cNvPr id="16" name="正方形/長方形 15"/>
            <p:cNvSpPr/>
            <p:nvPr/>
          </p:nvSpPr>
          <p:spPr bwMode="auto">
            <a:xfrm>
              <a:off x="4427538" y="4897438"/>
              <a:ext cx="1800225" cy="473075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kumimoji="0" lang="en-US" altLang="ja-JP" i="1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M</a:t>
              </a:r>
              <a:r>
                <a:rPr kumimoji="0" lang="en-US" altLang="ja-JP" baseline="-25000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5</a:t>
              </a:r>
              <a:endParaRPr kumimoji="0" lang="ja-JP" altLang="en-US" baseline="-25000" dirty="0">
                <a:solidFill>
                  <a:srgbClr val="006600"/>
                </a:solidFill>
                <a:ea typeface="HGPｺﾞｼｯｸM" panose="020B0600000000000000" pitchFamily="50" charset="-128"/>
              </a:endParaRPr>
            </a:p>
          </p:txBody>
        </p:sp>
        <p:sp>
          <p:nvSpPr>
            <p:cNvPr id="17" name="正方形/長方形 16"/>
            <p:cNvSpPr/>
            <p:nvPr/>
          </p:nvSpPr>
          <p:spPr bwMode="auto">
            <a:xfrm>
              <a:off x="4440238" y="4340225"/>
              <a:ext cx="1800225" cy="488950"/>
            </a:xfrm>
            <a:prstGeom prst="rect">
              <a:avLst/>
            </a:prstGeom>
            <a:noFill/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kumimoji="0" lang="en-US" altLang="ja-JP" i="1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M</a:t>
              </a:r>
              <a:r>
                <a:rPr kumimoji="0" lang="en-US" altLang="ja-JP" baseline="-25000" dirty="0">
                  <a:solidFill>
                    <a:srgbClr val="006600"/>
                  </a:solidFill>
                  <a:ea typeface="HGPｺﾞｼｯｸM" panose="020B0600000000000000" pitchFamily="50" charset="-128"/>
                </a:rPr>
                <a:t>4</a:t>
              </a:r>
              <a:endParaRPr kumimoji="0" lang="ja-JP" altLang="en-US" baseline="-25000" dirty="0">
                <a:solidFill>
                  <a:srgbClr val="006600"/>
                </a:solidFill>
                <a:ea typeface="HGPｺﾞｼｯｸM" panose="020B0600000000000000" pitchFamily="50" charset="-128"/>
              </a:endParaRPr>
            </a:p>
          </p:txBody>
        </p:sp>
        <p:sp>
          <p:nvSpPr>
            <p:cNvPr id="18" name="フリーフォーム 17"/>
            <p:cNvSpPr/>
            <p:nvPr/>
          </p:nvSpPr>
          <p:spPr bwMode="auto">
            <a:xfrm>
              <a:off x="3790950" y="4135438"/>
              <a:ext cx="1162050" cy="2101850"/>
            </a:xfrm>
            <a:custGeom>
              <a:avLst/>
              <a:gdLst>
                <a:gd name="connsiteX0" fmla="*/ 0 w 1160585"/>
                <a:gd name="connsiteY0" fmla="*/ 0 h 2848708"/>
                <a:gd name="connsiteX1" fmla="*/ 0 w 1160585"/>
                <a:gd name="connsiteY1" fmla="*/ 1606062 h 2848708"/>
                <a:gd name="connsiteX2" fmla="*/ 961293 w 1160585"/>
                <a:gd name="connsiteY2" fmla="*/ 1606062 h 2848708"/>
                <a:gd name="connsiteX3" fmla="*/ 961293 w 1160585"/>
                <a:gd name="connsiteY3" fmla="*/ 2848708 h 2848708"/>
                <a:gd name="connsiteX4" fmla="*/ 1160585 w 1160585"/>
                <a:gd name="connsiteY4" fmla="*/ 2848708 h 2848708"/>
                <a:gd name="connsiteX5" fmla="*/ 1160585 w 1160585"/>
                <a:gd name="connsiteY5" fmla="*/ 1324708 h 2848708"/>
                <a:gd name="connsiteX6" fmla="*/ 234462 w 1160585"/>
                <a:gd name="connsiteY6" fmla="*/ 1324708 h 2848708"/>
                <a:gd name="connsiteX7" fmla="*/ 234462 w 1160585"/>
                <a:gd name="connsiteY7" fmla="*/ 0 h 284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0585" h="2848708">
                  <a:moveTo>
                    <a:pt x="0" y="0"/>
                  </a:moveTo>
                  <a:lnTo>
                    <a:pt x="0" y="1606062"/>
                  </a:lnTo>
                  <a:lnTo>
                    <a:pt x="961293" y="1606062"/>
                  </a:lnTo>
                  <a:lnTo>
                    <a:pt x="961293" y="2848708"/>
                  </a:lnTo>
                  <a:lnTo>
                    <a:pt x="1160585" y="2848708"/>
                  </a:lnTo>
                  <a:lnTo>
                    <a:pt x="1160585" y="1324708"/>
                  </a:lnTo>
                  <a:lnTo>
                    <a:pt x="234462" y="1324708"/>
                  </a:lnTo>
                  <a:lnTo>
                    <a:pt x="234462" y="0"/>
                  </a:lnTo>
                </a:path>
              </a:pathLst>
            </a:custGeom>
            <a:noFill/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kumimoji="0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967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研究の目的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森崎手法は利用者視点での価値計測</a:t>
            </a:r>
            <a:endParaRPr kumimoji="1" lang="en-US" altLang="ja-JP" smtClean="0"/>
          </a:p>
          <a:p>
            <a:r>
              <a:rPr kumimoji="1" lang="ja-JP" altLang="en-US" smtClean="0"/>
              <a:t>開発では隠れたコストがかかる場合がある</a:t>
            </a:r>
            <a:endParaRPr kumimoji="1" lang="en-US" altLang="ja-JP" smtClean="0"/>
          </a:p>
          <a:p>
            <a:r>
              <a:rPr kumimoji="1" lang="ja-JP" altLang="en-US" smtClean="0"/>
              <a:t>隠れたコスト</a:t>
            </a:r>
            <a:endParaRPr kumimoji="1" lang="en-US" altLang="ja-JP" smtClean="0"/>
          </a:p>
          <a:p>
            <a:pPr lvl="1"/>
            <a:r>
              <a:rPr kumimoji="1" lang="ja-JP" altLang="en-US" smtClean="0"/>
              <a:t>依存関係，複雑度，結合度，開発者間関係</a:t>
            </a:r>
            <a:endParaRPr kumimoji="1" lang="en-US" altLang="ja-JP" smtClean="0"/>
          </a:p>
          <a:p>
            <a:endParaRPr lang="en-US" altLang="ja-JP"/>
          </a:p>
          <a:p>
            <a:pPr>
              <a:buFont typeface="Wingdings" panose="05000000000000000000" pitchFamily="2" charset="2"/>
              <a:buChar char="Ø"/>
            </a:pPr>
            <a:r>
              <a:rPr kumimoji="1" lang="ja-JP" altLang="en-US" smtClean="0"/>
              <a:t>モジュールの性質と開発者関係から，森崎手法では隠れているコストを明らかにする</a:t>
            </a:r>
            <a:endParaRPr kumimoji="1" lang="en-US" altLang="ja-JP" smtClean="0"/>
          </a:p>
          <a:p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36755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アプローチ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データ</a:t>
            </a:r>
            <a:endParaRPr kumimoji="1" lang="en-US" altLang="ja-JP" smtClean="0"/>
          </a:p>
          <a:p>
            <a:pPr lvl="1"/>
            <a:r>
              <a:rPr kumimoji="1" lang="ja-JP" altLang="en-US" smtClean="0"/>
              <a:t>リポジトリ</a:t>
            </a:r>
            <a:endParaRPr kumimoji="1" lang="en-US" altLang="ja-JP" smtClean="0"/>
          </a:p>
          <a:p>
            <a:pPr lvl="1"/>
            <a:r>
              <a:rPr kumimoji="1" lang="en-US" altLang="ja-JP" smtClean="0"/>
              <a:t>Understand</a:t>
            </a:r>
            <a:r>
              <a:rPr kumimoji="1" lang="ja-JP" altLang="en-US" smtClean="0"/>
              <a:t>の出力結果</a:t>
            </a:r>
            <a:endParaRPr kumimoji="1" lang="en-US" altLang="ja-JP" smtClean="0"/>
          </a:p>
          <a:p>
            <a:pPr lvl="1"/>
            <a:r>
              <a:rPr lang="ja-JP" altLang="en-US" smtClean="0"/>
              <a:t>バグ票</a:t>
            </a:r>
            <a:endParaRPr lang="en-US" altLang="ja-JP" smtClean="0"/>
          </a:p>
          <a:p>
            <a:endParaRPr kumimoji="1" lang="en-US" altLang="ja-JP"/>
          </a:p>
          <a:p>
            <a:r>
              <a:rPr kumimoji="1" lang="ja-JP" altLang="en-US" smtClean="0"/>
              <a:t>バージョン間の差異，開発者関係から追加機能分のモジュールコストを計測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533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216</Words>
  <Application>Microsoft Office PowerPoint</Application>
  <PresentationFormat>画面に合わせる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HGPｺﾞｼｯｸM</vt:lpstr>
      <vt:lpstr>ＭＳ Ｐゴシック</vt:lpstr>
      <vt:lpstr>Arial</vt:lpstr>
      <vt:lpstr>Calibri</vt:lpstr>
      <vt:lpstr>Calibri Light</vt:lpstr>
      <vt:lpstr>Times New Roman</vt:lpstr>
      <vt:lpstr>Wingdings</vt:lpstr>
      <vt:lpstr>Office テーマ</vt:lpstr>
      <vt:lpstr>森崎手法を元にしたソフトウェアモジュールのコスト計測</vt:lpstr>
      <vt:lpstr>背景</vt:lpstr>
      <vt:lpstr>森崎手法</vt:lpstr>
      <vt:lpstr>研究の目的</vt:lpstr>
      <vt:lpstr>アプローチ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森崎手法を元にしたソフトウェアモジュールのコスト計測</dc:title>
  <dc:creator>lifebook-a4</dc:creator>
  <cp:lastModifiedBy>lifebook-a4</cp:lastModifiedBy>
  <cp:revision>44</cp:revision>
  <dcterms:created xsi:type="dcterms:W3CDTF">2015-10-08T00:55:17Z</dcterms:created>
  <dcterms:modified xsi:type="dcterms:W3CDTF">2015-10-08T02:50:18Z</dcterms:modified>
</cp:coreProperties>
</file>