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33"/>
  </p:notesMasterIdLst>
  <p:sldIdLst>
    <p:sldId id="264" r:id="rId2"/>
    <p:sldId id="279" r:id="rId3"/>
    <p:sldId id="277" r:id="rId4"/>
    <p:sldId id="273" r:id="rId5"/>
    <p:sldId id="280" r:id="rId6"/>
    <p:sldId id="281" r:id="rId7"/>
    <p:sldId id="282" r:id="rId8"/>
    <p:sldId id="288" r:id="rId9"/>
    <p:sldId id="284" r:id="rId10"/>
    <p:sldId id="285" r:id="rId11"/>
    <p:sldId id="286" r:id="rId12"/>
    <p:sldId id="287" r:id="rId13"/>
    <p:sldId id="289" r:id="rId14"/>
    <p:sldId id="290" r:id="rId15"/>
    <p:sldId id="291" r:id="rId16"/>
    <p:sldId id="292" r:id="rId17"/>
    <p:sldId id="293" r:id="rId18"/>
    <p:sldId id="294" r:id="rId19"/>
    <p:sldId id="295" r:id="rId20"/>
    <p:sldId id="296" r:id="rId21"/>
    <p:sldId id="297" r:id="rId22"/>
    <p:sldId id="298" r:id="rId23"/>
    <p:sldId id="301" r:id="rId24"/>
    <p:sldId id="299" r:id="rId25"/>
    <p:sldId id="300" r:id="rId26"/>
    <p:sldId id="302" r:id="rId27"/>
    <p:sldId id="303" r:id="rId28"/>
    <p:sldId id="304" r:id="rId29"/>
    <p:sldId id="305" r:id="rId30"/>
    <p:sldId id="307" r:id="rId31"/>
    <p:sldId id="306" r:id="rId3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235" autoAdjust="0"/>
  </p:normalViewPr>
  <p:slideViewPr>
    <p:cSldViewPr>
      <p:cViewPr>
        <p:scale>
          <a:sx n="70" d="100"/>
          <a:sy n="70" d="100"/>
        </p:scale>
        <p:origin x="-2802" y="-3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4FB5AD-0E61-4A9A-AC59-F083285D2E41}" type="datetimeFigureOut">
              <a:rPr kumimoji="1" lang="ja-JP" altLang="en-US" smtClean="0"/>
              <a:t>2015/9/29</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C75857-8042-430A-A378-53301B9ECC6B}" type="slidenum">
              <a:rPr kumimoji="1" lang="ja-JP" altLang="en-US" smtClean="0"/>
              <a:t>‹#›</a:t>
            </a:fld>
            <a:endParaRPr kumimoji="1" lang="ja-JP" altLang="en-US"/>
          </a:p>
        </p:txBody>
      </p:sp>
    </p:spTree>
    <p:extLst>
      <p:ext uri="{BB962C8B-B14F-4D97-AF65-F5344CB8AC3E}">
        <p14:creationId xmlns:p14="http://schemas.microsoft.com/office/powerpoint/2010/main" val="200571170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ソフトウェアは一度出荷された後でも，ユーザーの要求の変化や</a:t>
            </a:r>
            <a:endParaRPr kumimoji="1" lang="en-US" altLang="ja-JP" dirty="0" smtClean="0"/>
          </a:p>
          <a:p>
            <a:r>
              <a:rPr kumimoji="1" lang="ja-JP" altLang="en-US" dirty="0" smtClean="0"/>
              <a:t>ソフトウェアを取り巻く外部環境の変化に対応するために，</a:t>
            </a:r>
            <a:endParaRPr kumimoji="1" lang="en-US" altLang="ja-JP" dirty="0" smtClean="0"/>
          </a:p>
          <a:p>
            <a:r>
              <a:rPr kumimoji="1" lang="ja-JP" altLang="en-US" dirty="0" smtClean="0"/>
              <a:t>機能追加を行うといったプロダクトに対する変更や，</a:t>
            </a:r>
            <a:endParaRPr kumimoji="1" lang="en-US" altLang="ja-JP" dirty="0" smtClean="0"/>
          </a:p>
          <a:p>
            <a:r>
              <a:rPr kumimoji="1" lang="ja-JP" altLang="en-US" dirty="0" smtClean="0"/>
              <a:t>リリースを早めるといった開発プロセスに対する変更を行う必要があります．</a:t>
            </a:r>
            <a:endParaRPr kumimoji="1" lang="en-US" altLang="ja-JP" dirty="0" smtClean="0"/>
          </a:p>
          <a:p>
            <a:r>
              <a:rPr kumimoji="1" lang="ja-JP" altLang="en-US" dirty="0" smtClean="0"/>
              <a:t>このようなユーザーのニーズや外部環境の変化に対応するために</a:t>
            </a:r>
            <a:endParaRPr kumimoji="1" lang="en-US" altLang="ja-JP" dirty="0" smtClean="0"/>
          </a:p>
          <a:p>
            <a:r>
              <a:rPr kumimoji="1" lang="ja-JP" altLang="en-US" dirty="0" smtClean="0"/>
              <a:t>積極的に変更を行うことをソフトウェア進化と呼びます．</a:t>
            </a:r>
            <a:endParaRPr kumimoji="1" lang="ja-JP" altLang="en-US" dirty="0"/>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a:t>
            </a:fld>
            <a:endParaRPr kumimoji="1" lang="ja-JP" altLang="en-US"/>
          </a:p>
        </p:txBody>
      </p:sp>
    </p:spTree>
    <p:extLst>
      <p:ext uri="{BB962C8B-B14F-4D97-AF65-F5344CB8AC3E}">
        <p14:creationId xmlns:p14="http://schemas.microsoft.com/office/powerpoint/2010/main" val="3960021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長期的に利用されるような持続的にソフトウェア進化が行われているソフトウェア開発プロジェクトでは，プロジェクトに携わる開発者が変化することが度々あります．</a:t>
            </a:r>
            <a:endParaRPr kumimoji="1" lang="en-US" altLang="ja-JP" dirty="0" smtClean="0"/>
          </a:p>
          <a:p>
            <a:r>
              <a:rPr kumimoji="1" lang="ja-JP" altLang="en-US" dirty="0" smtClean="0"/>
              <a:t>例えば，ソースコードを変更する開発者が変化する場合や，新しい開発者が追加されるなどによって，複数人で同じソースコードを変更する場合が発生します．</a:t>
            </a:r>
            <a:endParaRPr kumimoji="1" lang="en-US" altLang="ja-JP" dirty="0" smtClean="0"/>
          </a:p>
          <a:p>
            <a:r>
              <a:rPr kumimoji="1" lang="ja-JP" altLang="en-US" dirty="0" smtClean="0"/>
              <a:t>そのような状況において，ソフトウェアが継続的に進化していくためには開発者間の情報共有が求められます．</a:t>
            </a:r>
            <a:endParaRPr kumimoji="1" lang="ja-JP" altLang="en-US" dirty="0"/>
          </a:p>
        </p:txBody>
      </p:sp>
      <p:sp>
        <p:nvSpPr>
          <p:cNvPr id="4" name="スライド番号プレースホルダー 3"/>
          <p:cNvSpPr>
            <a:spLocks noGrp="1"/>
          </p:cNvSpPr>
          <p:nvPr>
            <p:ph type="sldNum" sz="quarter" idx="10"/>
          </p:nvPr>
        </p:nvSpPr>
        <p:spPr/>
        <p:txBody>
          <a:bodyPr/>
          <a:lstStyle/>
          <a:p>
            <a:fld id="{CBC75857-8042-430A-A378-53301B9ECC6B}" type="slidenum">
              <a:rPr kumimoji="1" lang="ja-JP" altLang="en-US" smtClean="0"/>
              <a:t>2</a:t>
            </a:fld>
            <a:endParaRPr kumimoji="1" lang="ja-JP" altLang="en-US"/>
          </a:p>
        </p:txBody>
      </p:sp>
    </p:spTree>
    <p:extLst>
      <p:ext uri="{BB962C8B-B14F-4D97-AF65-F5344CB8AC3E}">
        <p14:creationId xmlns:p14="http://schemas.microsoft.com/office/powerpoint/2010/main" val="3451081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開発者間の情報共有が疎かになっている場合，ある開発者が書いたコードに対して他の開発者が変更を加える際，ソースコードを正しく，すばやく理解することが困難になり保守性の低いソフトウェアになってしまいます．</a:t>
            </a:r>
            <a:endParaRPr kumimoji="1" lang="en-US" altLang="ja-JP" dirty="0" smtClean="0"/>
          </a:p>
          <a:p>
            <a:r>
              <a:rPr kumimoji="1" lang="ja-JP" altLang="en-US" dirty="0" smtClean="0"/>
              <a:t>その結果，機能追加を行うことが難しくなることや，ソフトウェアの品質が低下するなどといったことが起こり，長期的にソフトウェアを利用することが困難になってしまします．</a:t>
            </a:r>
            <a:endParaRPr kumimoji="1" lang="en-US" altLang="ja-JP" dirty="0" smtClean="0"/>
          </a:p>
          <a:p>
            <a:r>
              <a:rPr kumimoji="1" lang="ja-JP" altLang="en-US" dirty="0" smtClean="0"/>
              <a:t>そのため，長期的にソフトウェアを利用するためには，開発者間の情報共有をしっかりと行うことが重要となってきます．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CBC75857-8042-430A-A378-53301B9ECC6B}" type="slidenum">
              <a:rPr kumimoji="1" lang="ja-JP" altLang="en-US" smtClean="0"/>
              <a:t>3</a:t>
            </a:fld>
            <a:endParaRPr kumimoji="1" lang="ja-JP" altLang="en-US"/>
          </a:p>
        </p:txBody>
      </p:sp>
    </p:spTree>
    <p:extLst>
      <p:ext uri="{BB962C8B-B14F-4D97-AF65-F5344CB8AC3E}">
        <p14:creationId xmlns:p14="http://schemas.microsoft.com/office/powerpoint/2010/main" val="24959111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ソフトウェア開発では，開発者間の情報共有のためにソースコード上にコメントを記述します．</a:t>
            </a:r>
            <a:endParaRPr kumimoji="1" lang="en-US" altLang="ja-JP" dirty="0" smtClean="0"/>
          </a:p>
          <a:p>
            <a:r>
              <a:rPr kumimoji="1" lang="ja-JP" altLang="en-US" dirty="0" smtClean="0"/>
              <a:t>ソースコード上のコメントにはソースコードの補助的な情報が記述されます．</a:t>
            </a:r>
            <a:endParaRPr kumimoji="1" lang="en-US" altLang="ja-JP" dirty="0" smtClean="0"/>
          </a:p>
          <a:p>
            <a:r>
              <a:rPr kumimoji="1" lang="ja-JP" altLang="en-US" dirty="0" smtClean="0"/>
              <a:t>こちらが，ソースコード上でのコメントの例です．</a:t>
            </a:r>
            <a:endParaRPr kumimoji="1" lang="en-US" altLang="ja-JP" dirty="0" smtClean="0"/>
          </a:p>
          <a:p>
            <a:r>
              <a:rPr kumimoji="1" lang="ja-JP" altLang="en-US" dirty="0" smtClean="0"/>
              <a:t>このように，ソースコード上でのコメントには</a:t>
            </a:r>
            <a:r>
              <a:rPr kumimoji="1" lang="en-US" altLang="ja-JP" dirty="0" smtClean="0"/>
              <a:t>『</a:t>
            </a:r>
            <a:r>
              <a:rPr kumimoji="1" lang="ja-JP" altLang="en-US" dirty="0" smtClean="0"/>
              <a:t>なぜそのようなコードを書いたのか？</a:t>
            </a:r>
            <a:r>
              <a:rPr kumimoji="1" lang="en-US" altLang="ja-JP" dirty="0" smtClean="0"/>
              <a:t>』</a:t>
            </a:r>
            <a:r>
              <a:rPr kumimoji="1" lang="ja-JP" altLang="en-US" dirty="0" smtClean="0"/>
              <a:t>といったコードを書いた人の意図や考えが明文化されています．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CBC75857-8042-430A-A378-53301B9ECC6B}" type="slidenum">
              <a:rPr kumimoji="1" lang="ja-JP" altLang="en-US" smtClean="0"/>
              <a:t>4</a:t>
            </a:fld>
            <a:endParaRPr kumimoji="1" lang="ja-JP" altLang="en-US"/>
          </a:p>
        </p:txBody>
      </p:sp>
    </p:spTree>
    <p:extLst>
      <p:ext uri="{BB962C8B-B14F-4D97-AF65-F5344CB8AC3E}">
        <p14:creationId xmlns:p14="http://schemas.microsoft.com/office/powerpoint/2010/main" val="198614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97352"/>
            <a:ext cx="1296144"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r>
              <a:rPr kumimoji="1" lang="en-US" altLang="ja-JP" smtClean="0"/>
              <a:t>2015/06/09</a:t>
            </a:r>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r>
              <a:rPr kumimoji="1" lang="en-US" altLang="ja-JP" smtClean="0"/>
              <a:t>2015/06/09</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r>
              <a:rPr kumimoji="1" lang="en-US" altLang="ja-JP" smtClean="0"/>
              <a:t>2015/06/09</a:t>
            </a:r>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r>
              <a:rPr kumimoji="1" lang="en-US" altLang="ja-JP" smtClean="0"/>
              <a:t>2015/06/09</a:t>
            </a:r>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r>
              <a:rPr kumimoji="1" lang="en-US" altLang="ja-JP" smtClean="0"/>
              <a:t>2015/06/09</a:t>
            </a:r>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2015/06/09</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2015/06/09</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en-US" altLang="ja-JP" smtClean="0"/>
              <a:t>2015/06/09</a:t>
            </a:r>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E0F1AF-B303-4A5D-B185-45E40A75FDD7}"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7.png"/><Relationship Id="rId5" Type="http://schemas.microsoft.com/office/2007/relationships/hdphoto" Target="../media/hdphoto1.wdp"/><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2.png"/><Relationship Id="rId9" Type="http://schemas.microsoft.com/office/2007/relationships/hdphoto" Target="../media/hdphoto2.wdp"/><Relationship Id="rId1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png"/><Relationship Id="rId10" Type="http://schemas.microsoft.com/office/2007/relationships/hdphoto" Target="../media/hdphoto3.wdp"/><Relationship Id="rId4" Type="http://schemas.openxmlformats.org/officeDocument/2006/relationships/image" Target="../media/image11.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1.png"/><Relationship Id="rId7" Type="http://schemas.openxmlformats.org/officeDocument/2006/relationships/image" Target="../media/image18.png"/><Relationship Id="rId12"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20.PNG"/><Relationship Id="rId5" Type="http://schemas.openxmlformats.org/officeDocument/2006/relationships/image" Target="../media/image16.png"/><Relationship Id="rId10" Type="http://schemas.openxmlformats.org/officeDocument/2006/relationships/image" Target="../media/image19.png"/><Relationship Id="rId4" Type="http://schemas.openxmlformats.org/officeDocument/2006/relationships/image" Target="../media/image15.png"/><Relationship Id="rId9" Type="http://schemas.microsoft.com/office/2007/relationships/hdphoto" Target="../media/hdphoto3.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a:bodyPr>
          <a:lstStyle/>
          <a:p>
            <a:r>
              <a:rPr kumimoji="1" lang="ja-JP" altLang="en-US" dirty="0" smtClean="0"/>
              <a:t>ソースコードに含まれるコメント文に着目したソフトウェア進化分析</a:t>
            </a:r>
            <a:endParaRPr kumimoji="1" lang="ja-JP" altLang="en-US" dirty="0"/>
          </a:p>
        </p:txBody>
      </p:sp>
      <p:sp>
        <p:nvSpPr>
          <p:cNvPr id="3" name="サブタイトル 2"/>
          <p:cNvSpPr>
            <a:spLocks noGrp="1"/>
          </p:cNvSpPr>
          <p:nvPr>
            <p:ph type="subTitle" idx="1"/>
          </p:nvPr>
        </p:nvSpPr>
        <p:spPr/>
        <p:txBody>
          <a:bodyPr/>
          <a:lstStyle/>
          <a:p>
            <a:endParaRPr lang="en-US" altLang="ja-JP" sz="800" dirty="0"/>
          </a:p>
          <a:p>
            <a:r>
              <a:rPr lang="ja-JP" altLang="en-US" dirty="0"/>
              <a:t>大平研究室　</a:t>
            </a:r>
            <a:r>
              <a:rPr lang="en-US" altLang="ja-JP" dirty="0"/>
              <a:t>M2</a:t>
            </a:r>
          </a:p>
          <a:p>
            <a:endParaRPr lang="en-US" altLang="ja-JP" sz="300" dirty="0"/>
          </a:p>
          <a:p>
            <a:r>
              <a:rPr lang="en-US" altLang="ja-JP" dirty="0"/>
              <a:t>60150120 </a:t>
            </a:r>
            <a:r>
              <a:rPr lang="ja-JP" altLang="en-US" dirty="0"/>
              <a:t>山谷 陽亮</a:t>
            </a:r>
          </a:p>
          <a:p>
            <a:endParaRPr kumimoji="1" lang="ja-JP" altLang="en-US" dirty="0"/>
          </a:p>
        </p:txBody>
      </p:sp>
    </p:spTree>
    <p:extLst>
      <p:ext uri="{BB962C8B-B14F-4D97-AF65-F5344CB8AC3E}">
        <p14:creationId xmlns:p14="http://schemas.microsoft.com/office/powerpoint/2010/main" val="42007063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251520" y="1700808"/>
            <a:ext cx="8640960" cy="3600400"/>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4" name="正方形/長方形 33"/>
          <p:cNvSpPr/>
          <p:nvPr/>
        </p:nvSpPr>
        <p:spPr>
          <a:xfrm>
            <a:off x="5724128" y="2201139"/>
            <a:ext cx="2952328" cy="1227861"/>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ソフトウェア進化とは？</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t>2015/06/09</a:t>
            </a:r>
            <a:endParaRPr lang="ja-JP" altLang="en-US" dirty="0"/>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pPr/>
              <a:t>1</a:t>
            </a:fld>
            <a:endParaRPr lang="ja-JP" altLang="en-US" dirty="0"/>
          </a:p>
        </p:txBody>
      </p:sp>
      <p:sp>
        <p:nvSpPr>
          <p:cNvPr id="7" name="正方形/長方形 6"/>
          <p:cNvSpPr/>
          <p:nvPr/>
        </p:nvSpPr>
        <p:spPr>
          <a:xfrm>
            <a:off x="0" y="5589240"/>
            <a:ext cx="9144000" cy="7920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b="1" dirty="0" smtClean="0">
                <a:solidFill>
                  <a:schemeClr val="bg1"/>
                </a:solidFill>
                <a:latin typeface="HGPｺﾞｼｯｸM" panose="020B0600000000000000" pitchFamily="50" charset="-128"/>
                <a:ea typeface="HGPｺﾞｼｯｸM" panose="020B0600000000000000" pitchFamily="50" charset="-128"/>
              </a:rPr>
              <a:t>『</a:t>
            </a: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ソフトウェア進化</a:t>
            </a:r>
            <a:r>
              <a:rPr kumimoji="1" lang="en-US" altLang="ja-JP" sz="3200" b="1" dirty="0" smtClean="0">
                <a:solidFill>
                  <a:schemeClr val="bg1"/>
                </a:solidFill>
                <a:latin typeface="HGPｺﾞｼｯｸM" panose="020B0600000000000000" pitchFamily="50" charset="-128"/>
                <a:ea typeface="HGPｺﾞｼｯｸM" panose="020B0600000000000000" pitchFamily="50" charset="-128"/>
              </a:rPr>
              <a:t>』</a:t>
            </a: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　＝　ソフトウェアの積極的な変更</a:t>
            </a:r>
            <a:endParaRPr kumimoji="1" lang="ja-JP" altLang="en-US" sz="3600" b="1" dirty="0">
              <a:solidFill>
                <a:schemeClr val="bg1"/>
              </a:solidFill>
              <a:latin typeface="HGPｺﾞｼｯｸM" panose="020B0600000000000000" pitchFamily="50" charset="-128"/>
              <a:ea typeface="HGPｺﾞｼｯｸM" panose="020B0600000000000000" pitchFamily="50" charset="-128"/>
            </a:endParaRPr>
          </a:p>
        </p:txBody>
      </p:sp>
      <p:sp>
        <p:nvSpPr>
          <p:cNvPr id="13" name="正方形/長方形 12"/>
          <p:cNvSpPr/>
          <p:nvPr/>
        </p:nvSpPr>
        <p:spPr>
          <a:xfrm>
            <a:off x="6084168" y="1988840"/>
            <a:ext cx="2088232" cy="432048"/>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latin typeface="HGPｺﾞｼｯｸM" panose="020B0600000000000000" pitchFamily="50" charset="-128"/>
                <a:ea typeface="HGPｺﾞｼｯｸM" panose="020B0600000000000000" pitchFamily="50" charset="-128"/>
              </a:rPr>
              <a:t>プロダクト</a:t>
            </a:r>
            <a:endParaRPr kumimoji="1" lang="ja-JP" altLang="en-US" sz="2400" dirty="0">
              <a:solidFill>
                <a:schemeClr val="tx1"/>
              </a:solidFill>
              <a:latin typeface="HGPｺﾞｼｯｸM" panose="020B0600000000000000" pitchFamily="50" charset="-128"/>
              <a:ea typeface="HGPｺﾞｼｯｸM" panose="020B0600000000000000" pitchFamily="50" charset="-128"/>
            </a:endParaRPr>
          </a:p>
        </p:txBody>
      </p:sp>
      <p:pic>
        <p:nvPicPr>
          <p:cNvPr id="1029" name="Picture 5" descr="https://figures.boundless.com/13068/full/microsoft-powerpoint-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82431" y="2694104"/>
            <a:ext cx="504585" cy="504585"/>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7" descr="data:image/jpeg;base64,/9j/4AAQSkZJRgABAQAAAQABAAD/2wCEAAkGBxQSERQQEBQQFBEQFRUQFhUVFBAVFxUUFBcWFhUXFBQYHCggGB0lHBQWITEhJSkrLi4uGB8zODMsNygtLisBCgoKDg0OGhAQGiwkICUvMCwsLCwuLywsLCwyLDIsLCwsLCwuLCwsLCwsLiwsLCwsLCwsLCwvLCwsLCwsLCwsLP/AABEIAOEA4QMBEQACEQEDEQH/xAAcAAABBQEBAQAAAAAAAAAAAAAAAQIFBgcEAwj/xABUEAABAwECBgoNCQYEBQUAAAABAAIDBAURBhIhMVFxBxMXMkGBkZKh0xUiU1RhgpOUsbPD0uEUMzZCUmJ0osEmNXJztNEWIySyNEODo8QlY8Lw8f/EABoBAQACAwEAAAAAAAAAAAAAAAAEBQECAwb/xAA4EQABAgIFBwsEAwEBAAAAAAAAAQIDEQQSE1FhBRQhQYGR8DEyMzRCUqGxwdHhFSJicSOS8UMk/9oADAMBAAIRAxEAPwDcUAIAQAgOO07Uhp2488jI28F5ynwNaMrj4AFuyG56yakzR8RrEm5ZFKtTZOYLxTQuf9+Q4g1hovJ47lOZk9V567iG+nJ2UK9LsgV0pxYzG06I4sY8jsZSEoUFulfFf8OGdxXaE8E/0BhBbBzfKzqo2dUljRcP7fItqRj/AF+BezltaK3zJvUrFjRcP7fItaRj/X4Ds3beit8zZ1KWVFw/t8myRKRju+A7M25orPNI+qWLKiYb/kzXpGO74E7MW7oq/NIuqSzomG9fczWpGO5PYOy1u6KvzWDqks6JhvX3Nq1Ix3J7CG1re0VXmsHVrFSiYb19xWpGO5BOy1v6KrzWn6tKlEw3r7ma0fHcg02tb+iq81p+rSpRMN6+5mtHx8BptfCDRV+a0/VJUomG9fczWj4+A02xhBoq/NKfqkqUTDevuK0bHwGm2sINFZ5nB1SzZ0TDevuZrRsRptvCDRWeZw9UlnRMN6+4rRsdwht3CDRW+ZRdSlnRcN/yK0bHcIcILf8As13mMfUrNlRcN/yYrxcd3wN/xFb/ANmv8wZ1CWVFw/t8ivFx3fAf4it/7Nf5gzqEsqLh/b5FeLju+BP8R2/orvMGdQljRcP7fIrxcd3weVRhbbcbS+R1Wxjc7n0UTGi83C9zobhlIHGspAoyrJJb/kK+Kl+4uWxRhRUVfyn5ZLtm17TiXsiZdjbZjbxov3rc+hRKbCZDq1UlynaA9zpzU0YKCdwQAgBACAoeFWH7YyYaPFfIMjpTlY06GD658ObXmVhAoSu+6JyXECPTEb9rOW8qdlYPVdov25xdiuzzyk3EaGDO7hyDIM14UuJHhQEqpuQiw4MSMtbxXj4LzZeAVJAAZr536ZN7xRjJdrvUF9Miv5uj9e5OZRIbOdp/fsWKF0cYxYmNa0Zg1rWjiAUdWucs1U7oqJoRBxrfB0/BYsxXE+Xfd6fgs2YrifLvu9PwSzFcPl/3en4JZ4iuJ2Q+70/BLPEVxOyH3en4JZYi0Dsj93p+CWWItBOyX3en4LNliLQOyX3en4JZYi0E7J/d6fglliLQTsn93p+CWWItA7Kfd6fglliYtBOyv3Ry/BZscRaCdlT9kcvwSxxFoHZY/ZHL8EscRaCdlj9kcvwSxxFoHZc/ZHL8EscRaCdlz9kcvwSxxFoQuyRNj2PUOuuvEeTVMwLejJKOicchiIs4aqUXYfPbVGuH2qkZQ7O30NKNrNoZmCrSSOQAgBAZdh1hiZS6lpXXRDtZJG55DmLWn7Hh+tq31rRaLVSu/l1YceBV0qkq5ajOTz+PPz7MEMAxcJ61vhbCcwGmX3eXQNKRTOzD3+3ub0eh9qJu9/YvMlRcMVmQDJxeAKEjNak1XXHMXLc0GkrIEvQCXoBCVkwNvQCXoBCVkCXoBL0A0lZAhKGBL0Al6yBL0Al6AS9DAl6yBL0Al6A5cPv3LPqZ69i1gdYTjUbv6IpOw/vp9cPtV2yh2dvoa0bWbSzMFWkkcgBAUPZKwl2pvyOE3SSC+Rw+pGfqjQXdA1gqfQoFZa7uROQg0yPVSo3l1nhsdYKgBtbUNyntoWH6o4JCNJ4NAy5yLt6ZSZ/xt2+xrRKP/wBHbPculTPfkGb0qG1siW50znJW5qJegEJWQNJQwISgEvQDSVkCXoBL0AhKyYGkoBL1kCXoBCUAl6GBt6yBL0Al6AS9ZAl6AL0Bz4efuSfUz17FpB6wnGo3d0RSth/fT64fartlDs7fQ1o2s2lmYKtJI5Acdr2g2ngknfvYml12k/VaPCTcONbw2K9yNTWaPejGq5dRkuCVmOtGtdLP2zAdvmPA4k9rHqN1132WkK3jxEgQpN/Se/Gsq4MNY0Sbv2vtxqNarJfqDj/sqpjdZZuXUca6GgiAQrIGlDAl6AaSsgS9AISgGlyyYEvQCErIEvQDSUMCYyyBpcgELkkBuP4QsyAmMkgF6AS9ZMCXoBL0B5YdfuSfUz17FpB6wnGo6O6Li8pew/v59cPtV1yh2dvoa0bWbSzMFWkkcgM82XbTuZDSg/OEzP8A4WZGA+Akk+IrHJ7NKv2EGmv0I3aTWAVmimoGOI/zJxt7tPbgYg8FzcXJpvXGlPtIstSaDrRmVIU79JIuctTYrOHkGNTh/c3g8Tr2npLVYZOdKLK9CsyoytBncvwZ+Srs8/IaUNiwbH9TiV8Y4JA+M8bS4dLQoOUWVqOuElLDJjqtITGaevoaPWtue7l5VRM0tPRO5TnvWxqISsmCi7I9Te6GHQHSkazit9Dla5OZoc7YVeUX6Wt2lJIVkV0hpCG0jQdh2rumqIPtsbKB/AS13rG8iqMrMm1rtnG4tcmOk5zdpbZ24rnN0EhV7VmkycuhSnbJX/DR/wA4f7JFYZP6Rf16oRKZzE/Zm5aNCtpldIYWjQEmbIgwtGgIbDC0aAkzY0/YSoADVVZAuaGwNP8A3JB6tU+VXzqw9vonqWFCbyuLRJJeS45ySeXKoqJLQdFUbegG3rIC9AMw4/cc+pn9Qxc4PWU41HR3RcXlN2H9/Prh9ouuUOzt9DWjazaGZgq0kjkBjuG/+ptfaMt2NBS+K7Fc48W2O5FcUb+Oj1v2vG4qqR98er+k43mqV7rsVoyAZbugKshprLF66jiJXU5kfbtPtlNKzOSxxGtvbN6QF2o76kVq4nCksrwXNwMpvXpDywhKGTqsip2uohkzBkrHHUHDG6L1yjsrw3NvRTvAdUitdcqGx2q3tgdI9H/6vLwuQ9XE5ThJXU5jb1kGXYX1W2Vcp4GERDxBcfzYyvaIyrBTHSUVLfWjLhoIQqScBhQ2QsOx5WbVaMGW4SF0J8dpxRzg1QqeytR3YaeNhMoTqsZMdBqlrsulP3gD+n6KjhLNpcPTSUbZI/4aP+c3/ZIrKgdIv69UINM5ifszkq2ICDChsMKGwwrBsht+A9J8nseO/I6ovlPh209r/wBsNXn6W60pS4aN3yWkFKsFMT0KGBqAEAXIBuHH7jn1M/qGrnC6ynGo6O6Li8puw/v6jXD7Vdcodnb6GtG1m0szKtJIqAyKiGPhDce+JTzInkf7QrZ2iibPUrU00nb6Gk157c6goEPkJj+U5luaiFZBkFdDtcskfc3uZxAkDoXpobq7Edeh5SIyo9W3Kc5K3NZDXIZkbZt+200E322Mdz2gnpXlatSK5lyr5nrGurw2uvQ5VuYPOeUMa55zMBcdTRefQsok1khhVkk1MbmlLnF7s7iXHWTefSvSIiIkkPOKqqs1PIrJkYUNkPSkqTFIyUZ4ntkGtjg4ehavbWarb9Bux1VyOuN5tq4hkjcoIz6QbiP1XloOhVQ9FE1KUjDigkngYyFhe4ShxAIGTFeL8p0kKyocRrHqrlloIVJY57URt5RX4NVQF5gfcMudn91Y5zC7xDsIlxDEruc0GFDZB9NTmWRkTN9K9sTf4nkNHSVq5yNRXLq0m7Umsj6CtosiZFA0gNY0ADQ1oDW9F68zBm5VcpbRJIiIQxqG6fSpFVTlNBpqm6TyFZqqJoJ8rb4eQJUUxWQT5Y3Q7kH90qKKyD8NH32FMRwhv9Q1cYSSpKcajq7ouLyn7D2/qNcPtF1yh2dvoYo2s2lmZVpJFQGRWT9Ij/PqPUyq2f1TYnmhXN6ztXyNIr9+eL0KCzmkt/KcxK3NRqAzXDWDEq3ngka2ToxT0tKvaC6tBTDQUFPZVjLjp9PQgb1MIchCVgzI1vA2fbLLZfnixmHwYjyR+UhedpratKXH29z0dCdWoyYe4gqtI5FpI3rkVhbXBtJJccrwIx4xuP5cZSaIytGTDScKU+UJdxmRKvClGEobDSVg2GlDJttgVW3WVBITlZG1pJ0xExOJ5pXm47alJcmPnpL6E6tAavFxyvq2jSeJb1VNayERhJamJSzEC4lhYDfwv7UXc5d4EKcRDnFfJimUFXRXINKGxaNjCg260obxe2APqD4gxW/nexQsoRKkBcdHGwk0Vs4iYGh4SVONUP0MuYOLP0kqsgNkxCVFWbiLxl2OYmMgDGQBjICRwt/cEupv9Q1RWdaTjUSF6Hi8qew9v6jXD7VdModnb6GKNrNpbmVaSRUBkNkn9oz/AD6j1Mqtn9U2J5oVzes7V8jSLQ354vQoMPmkt/KcpW5qCApOyNB8zKPvRnoc3/5K1ya7nN2lVlJnNdsKVerMq5CXoZNM2JKgOhqITlxXteQdEjcX2ZVHlZsntdh5f6XeS3IrHNx8/wDC2VNhxu3t7D4Mo5Cq1Izk5SwWC1eQzjZKhMJihJacbGlyX8Hai8cbuRXOTVR1Z2wqcoIrardpRyValcNJWDYaShsMJQyavsUT7bQz05OVj3AeBsrQR+YPVFlNtWM1+HkW9BWtCVp5Fy2Mlaw4qLoWM+2+/iaP7lql0Rv3KpwpC/bIpBVgRRpWDJqOwtSBrKqrdmGLCDoDBtkn+5nIqfKrpqyGn79CwobZIrj1lmLnFxzuJcdZN5REkkjCrMZjIBMZZAmMgDGQEthV+4JdTf6hqiM61xcSF6Hi8qmw9v6jXD7Vb5Q7O30MUbWbS3Mq0kioDH7IP7Rn+fUeplVs/qmxPNCvb1javkaTaHzh4vQoMPmkp/Kcy3NRCgK/hzT49G88MTmyDlxT0OKmUF1WMmOgh01taCuGkzK9XhSSEvQzIu2xNVYtXJHwSRE+MxzbuhzlWZVbOEjrlLLJjpRFS9DWV58vDE9kqt2y0JBwQtZCOIYx/M9w4l6XJzKsBMdPG4oKe6tGXDQVYlTSJIbnyDKUNkQYShkaShkvmw5W4tXLDwTRY3jROFw5Hu5FV5VZOEjrl8/8LDJ7pPVL0J21Y8SaRmh55DlHQQo0JZsRSS9JOVDP8NajGmazgYzpcbz0Bqs6K2TFUhR1m6RXSpRyGErBk2rB6D5NYkQ+tUN2zXt5xvV3DiVBGW0pa4enyWbEqQEx9SFLlJOIhcgExkAYyATGQE1hR9H5NTf6lqht61xcSF6Hi8q2w9v6jXD7Vb5Q7O30FG1m0szKtJIqAx2yD+0h/n1PqZVbP6psTzQgN6xtXyNLtD5w8XoUGHzSS/lOZbmoiA5rRpttiki7oxzONwIC6Q3VXo65TR7azVbeYvevSHnZCXoZkTuAtXtdoU7jmc8xn/qNLB0uCi05taA5Nu7SSqG6rGauw3SR4aC45AASToAzry6JPQeiPnKvqzLLJMc8r3yHwY7i67pXr2MqNRtySPMPdWcrrzmJWxgsmxzQCa0Iw4XtjbJK4eANLR+Z7VDp8SpAWWuSEuhsrRUwK7W05ikkidnie+I62OLT6FKY6s1HJr0nBzarlbcc5K2BN4DVu02hTP4DIIjqlBjy8bweJRqYyvAcmE92kkUZ1WK1TTMMrOk27bmMeWOa29zQTc4XjLdmyBuVUtGiJVqqpYx2LWmhjtrz488jtLiOJvaj0K/hNqsRCscs3KpwkrcHrQ0pmljhbvpnsiHgL3Bt/StXvqNV12k3a2sqIbhhvKGCGnZkawY12gDtWehy8/REnWcpZR15EKoXKaRxuMgExlkBjIYExkBP4Sn9npNTf6lqhN63xcSf+PF5V9h7f1GuH2q2yh2dvoKNrNpbmVaSRUBjlkH9pT+IqfUyq2f1TYnmhAb1jb6GmWh84eL0KCzmkl/Kcy3NQQDSsgxu34NrqpmcAkcR/C44zeghehgOrQ2rgUUZtWI5MSPvXU5yPWlqTHIyUZ43tkGtjg79FhzazVbfoNmrVci3G44dWhtVnTyA79m1tu/90hl44nE8S8zQodaO1MZ7tJf0p9WC5eNJg169OUEhpKGTSthiivdUVBGYMhadd73jojVPlZ+hrNvt6lnk5nOdsKzsl0e1WjNwCXEmHjNud+ZrlLye+tAbhoI9LZVirjpKsSppHEZKWkPbkc0hwOgg3jpCwqIqSU2TRpPpCptVraN1YN4IDUDwjExwvJthKsWz1zl4l8r0qVsJnzSXHOcpOUnSeFesKMaShsW7YooNutKNx3tOx851gYjemQHiUHKL6sBUv0epJorZxP0WrC20cerk4WxkRDxR235sZQqMyUNN52ium9SJFQD4NakSOcx+MgExkAmMgDGQFjwi+j0mpv8AUtUFvW+LiT/x4vKxsPb+o1w+0W2UOzt9BRtZtLcyrSSKgMasc/tKfxFT6mVWz+qbE80ILen4uNPr9+eL0BQYfNJD+U5luajXuuWUSZhVOWR963RDRVM2w/gxakP4JY2nxm3tPQGq3oLpw5XKVtLbJ87ytXqYRpCEoJF+w2tjbLLs+O+90rQ93hMLBGb/ABndCq6HBq0mIt3qs/IsaTErQGJf6Gfkq0IA29BI2/Yrotrs5jiLjO98x4ziN/Kxp415zKT60dUu0F3Q21YSY6Ss7NVFc6mqAN8HwuOoh7B0yKXkl+hzNvHgR6ezmu2GYkq4IA0lDJptbbf7Nxi+57y2i4mPOTjjj6VTtg/+9d/h7qWKxP8AzJuMuJVuQRpKGTW9g6z7oqmpP13tgbqjGM67WZBzVSZVf9zWbeNxYUNuhVLxaeDFNPe50eK83kvZ2pvOcm7ITrBVeykRGcikh0JrtRVLTwAkbeaeRrx9l/au4iMh6FMZTWrzkkR3UddSlVrqGanN0rJI+C8jtTqcO1PEVLY9r+aszi5rm8qHg2r0jkW8jWZ6sqAeFJGZj8ZAWe3/AKOyam/1IVenW+LiV/x4vK1sO7+o1w+1W2UOzt9BRtZtLcyrSSKgMYsc/tMfxFT6iVWz+qbE80ITen4uNRrt+eL0BQWc07v5TklfdrXREmaKsjmc5bmh5OKyYKzslWd/pIKi7KJXMP8AC9t4v44/zKZQIv8AK5mHHmR6XD/jR2JnF6tivkJegke1RWOeyKN29ga5jR4HPfITrvf0BaNYiKqpr9pG6uVURLjnvW5iQ0+DKeAaTwIJH0tZFGIIIoBmijZHzWgX9C8hFfXerr1mehY2q1EuKzssUO2Wc9115geyYcuI78r3HiUzJr6sdEv0HCltrQlw0mFkr0ZUjSVgydb7ScaZtL9Rsz6jxnMYwDixXc5c7NLRX4S8ZnSstWrjM4CV0NRpKGT6J2O7P2izaZh3z2bc7TfKTJcdQcBxLzFNiV47l2btBbQW1WIhZFFOoIBr2AgggEHIQcoOsICvWngVSzXkMMTjwxHFHMN7ehSWUuI3XP8AZxdAYuBULV2Pqhl5gcyZujeP5CcU8vEpkOmsXnaDg6juTk0lWqopYHYkrZIzoe0i/VfnHhCmNc1yTaszgqK3lJ20rcx7GkpSy4kC5wOT58Oyjg4dKi2P/orz4kd0ifxyOXYgYQ+e/TD7Vcsodnb6G9G1mztzKtJQqAxaxj+05/EVPqJlbP6psTzQht6bi41G0n3POnJ6AoUNJodXrJSOJXY5Hm4rIGsYXODRncQOVFWSTCJNZHVsgUAfZk7B/wApglHgEJDz+VpHGudCiVaQ1b1lvOlJZOCqcaDBL16YpJCXoJBehmQ0lDMiZwMo9ur6aLgMrXn+GO+Rw5GFR6U+pBcuHnoO0BtaI1D6KXlS7OO2aIT080B/50b49WM0gHpW8J9R6OuWZq9tZqofMd+nIeEaCvXFHIaShkaShkRDY6rKoTPPFTi++aRkWTgD3AE8QJPEtIj6jFdckzZrazkQ+oWNAAAyAC4DQBmXkS4HIAQAgBACA8qinZI0ska17Tna4BwOsFZRyos0MKiLylbtjAanmidHHjQY2bEytBvxt4eC/gBCkspb2rNdJydBaqSTQROCuB09C+UucyVj9rxSy8O7XHvxmHNvhmJWaVSGxqsklKYgw1ZOZd6apDsmUEZwciiHY6EBitjfSc/iKn1Eytn9U2J5oQ29NxcaZa3zp1D0KJC5pvE5xxFdDQ83FZMHfYMONIXcDB0nJ6L1yjuk2R1hJNZk5Uwh7HRu3r2lh1OFx9KitVUVFQ7qk0kfMc8Rjc6N2+jc5jtbSWnpC9gjkciKmsoFbJZHnesiQl6CQl6wZkX/AGGKLHrJJjmgiu1OlcAPysfyqsyo+UJG3r5EyhN+9VNnVCWYID5uw1ototCqi4BK548DZbpGjkeF6mivrwWrh5aCojNqxFQg71IOYIZBAXXYhs/bbRbIR2tNG+XwYxG1tB55PiqBlKJVgSvWXqSaK2b53G8LzpYggBACAEAIAQAgGyPDQXHMASdQQEZZDS6+R2dxJ5UBKoDFLG+k5/EVPqJlbP6psTzQiN6bi4021vnTqHoUSFzTaJzjhcV0NDycVsYLFYsGLEDwv7flzdFyhxnTcSYaSad65HQ+e9kOj2m0qloFwe8TDw7a0PcecXci9PQn14DV2binpDZRFK5epRxkJegkJehk2bYVocWjlnIyzykA6WRgAfmMiocqPnFRtyefCFlQ2yYq3mhqsJYIDE9muhxK2KYZp4btb4nEH8r2K+yW+cJW3L5lfS2/cimfKzIoIAQGw7B9n4sE9SRllkEQ/hiF948aQjxVR5ViTe1lyT3k+iN+1VNMVUSwQAgBACAEAIAQEdbUvaiMZ5DdxDKf0QHVRx4rQEB7oDFLG+k5/EVPqJlbP6psTzQiN6bi4021vnTqHoUSFzTaJziPcV1NAp4sd7WfaN3Fw9COWqiqESayLaBdkHAq8mCoDHNm6jxamnn7rE6M64nX+iXoV5kp82Obcvn/AIV9Mb9yKZverUhyEvQSEJQyfSGAtDtFn0sZFx2pr3DQ6T/McDxvK8tS314zlx+C3hNqsRCdUc6AgM62bKDHo4pwMsEoBOhkoLT+YRqzyW+UVW3p5cKRaW2bZ3GLq+K8EAhQH0fgFZ3yezqaIi521iRw4Q+W+RwOouu4l5elxK8Zy4+WgtoTarEQn1GOgIAQAgBACAEAICjUtrfKLSqgDfHT7TTt0YzdtMh14xI8UKRFh1IbL1mvkcmOrPdhIu7MwUc6jkBiljfSc/iKn1Eytn9U2J5oRG9NxcaZa/zp1D0KJC5ptE5xHuK6nMksH4L3OefqjFGs5+j0rjHdokdoSaZk6op3BAUTZgsp89Ex0THvfDM12KxrnOLXBzHXNaL85aeJWGTYqMiqjlkioR6SxXM0GOGxKnvaq8hN7qvbaH3k3oQLN1yjew1T3vU+Rm91LaH3k3oLN1ynRZ2DtRLNFE6CpDZJGRucYpQGtc4AkktyAAk3rV8djWq5HJoS9DLYblVEkfS7RcLhmGReULYVACAg8N7ONRQVMLQXPdGXMaM5fHc9gHhLmhSKLEs4zXLec4razFQwI4N1nedb5vP7q9HnELvpvQrLN9y7hpweq+9K3zao91Zt4XfTehmyfcp02VgvUyzxRPpqprJJGMe50MzQ1hcA8lxbcLm3laRKTDaxXI5NCXoZbCcrkRUPpEBeWLUVACAEAIAQAgBARuEdpilpZqg3XxMJaDwvORg43Fo410hQ7R6NNHuqtVTMNitxMk5cSSTESTnJO2EkqdlDs7fQ4UbWbA3Mq0lCoDFLG+k5/EVPqJlbP6psTzQiN6bi40u2PnTqHoUSFzTaJziOcuxzLNZcGJE0cJ7Y6z8LhxKFFdNykpiSada5m4IAQAgBACAEAIAQAgBACAEA15yIDlfV4ucXrerM1mLHaUZyE4p+9k6cyKxTNZDqBvyjMtDIqAEAIAQFC2Wq3/TbQOHFkdqDgG9ONyBTqC376xHpC6JFb2KN/Pri9oumUezt9DWjazYG5lWkoVAYpY30nP4ip9RMrZ/VNieaERvTcXGlWx86dQ9CiQeabROcc1HDjyNbwE3nUMpW73VWqpq1JrItSgksEAIAQAgBACAEAIAKAQFAKgBACAEBzzUjXaRqWyOVDEiIrbIfnZc7wZj05OldmxE1mitUgZqiWB2QvjOjKAeI5Cu6I16XnNVVD3p8M3sySsa8aW9q7kzHoWq0VF5qmUiqnKWSxrciqgdqLr2XFzXNIIvvuvObgOY8CjRITofKdWvR3ISS5mwIDGcLbT+UxzTjK1zrmfwMkDWHjAB41cwYdmqNIMR1aai7ETr5KjXCPWrhlHs7fQ6UbWbI3Mq0lCoDFLG+k5/EVPqJlbP6psTzQiN6bi40q2fnTqHoUSDzTaJzjosCHfSeKPSf0Wkd3IhvCTWTKjnYEAhKAVACAEAIAQAgEcEByzNIW6GFPD5W4cN+tZqopiZ6MtNv1gR0hYs11CsdcUrXZWkHUVqqKnKbTHrABACAZLEHDFcA4HgIBHIVlFVOQEDaWCEEt5ZjRO+6b28bT+ly7spL28uk5rCRTpwZsT5JG5pcHue7GLgLsgFzRdynjWsaLaLMyxlVCYXE3K5sg2t8moZXA3SS/wCQzgONJeCR4Q0OdxKTRIdpFS5NJxjvqsUyaUHsc4gb1t58A20C/lIVq5f5eLiIifYSmw3v6jXD7VQ8odnb6EijazZwq0kioDFLG+k5/EVPqJlbP6psTzQiN6bi40q2fnTqHoUSDzTaJziaoYcSNreEDLrOUqM91Zyqd2pJJHutTYEB5yNKyhg43yFukLeUzAjbRu3wv1JUuFY6Ia5jsgcAdByH4rVWKhmaHStTIIAQAgBAeUtO12ccYyLKOVDEjgqLLP1HcR/uF0SJeaq0iKmCSM3kObd9Ye8F2aqKaKioENuSMzkPH3s/KP1vRYTVMo9UJGmwkidkfjMPhyjlH6hclgOTkNkiIS0MzXjGY5rhpBBHQuSoqcpvOZ6LABACAEBkOy9a22VLKZp7WnbjO/mSXG46mBvPKucnwpMV9/kQaS+bqtxzw0f/AKDUzn6wZG3UKhhd03c1YiO/9LW8chlifxKomwzv6jXD7Vccodnb6G9G1mzBVpKFQGKWN9Jz+IqfUTK2f1TYnmhEb03Fxqc0OPU3cAucdQA/W5QUdKGdVSbyYUc7AgBACARzQchAKA457Oa7ektPKFuj1Q1VpFVdnSN4MYfdy9GddmvaporVOCO0JIzc1xF31TlHIcy3VjXcpisqHdT4UDNKzjZ7p/utFo9ymyRLyYo7Sil+be0nRmdzTlXFzHN5UN0ci8h1rQyCAEAIAQHBV2RFJnbinS3If7FdGxHIaq1FIOuwXeMsTg7wO7U8uY9C7tpCazmsNdRXqmGandeRJGc2MLxfqcMhUhFa9LzmqK07KTDGaPJIGyt8Pau5wydBWjqMxeTQbJFVC1WDbrKoOxGvaY7sYOAu7a+64jPmKiRYKw+U6sejiWXI3PKrqWxRvlebmRtdI46GtBJPIFlrVcqIhhVREmp84WlXOnmknfvpXukPgxjeBqAuHEvTMYjGo1NRVK5XLNTQZTfgsTpH/lqrfopvFxMb0HF5GbDG/qNcPtVjKHZ2+hmjazZQq0kioDFLG+k5/EVPqJlbP6psTzQiN6bi42SKG5736bgNQH/3kVWrvtRCSiaVU91qbAgBACAEAIAQHhU0bJMj2tPh4eIjKFsjlTkMKiKQddguDlieQdDso5RlHSu7aRLlQ0WHcQNRg7Ug3CO+7hDmXcV5BXdIzLzmrHHXR9kot6xz2/ZkdG4cuNf0rR1g7WZS0QsNnWjM7JPTSRn7QdE9vQ7GHIVHexqc10zojl1oSq5G4IAQAgBAI5oIuIBB4CgIW0MFaeXKGmN2mM4v5d70LuykPbic1htU98H7GFLGYw7HLnF5dddoAF1/AB6VrFi2izMsbVQlFyNyk7LFpmOjEDL8epdiG6+8Rsuc88ZxW+MVOoEOtErLq8yPSXSbJNZjE0brt67LkzFXjZTICoppUrbsFrjk7X/y1Uv67xcTW9BxeRuwvv6jXD7Va5Q7O30M0bWbKFWkkEBgFfbHyO3ZqvE2zaZ5jiY2LfjsfHvrjdv783ArpsO0o6NvRPMgq6rEVS07so7zPlx1ajfT/wAvA65zgG7KO8z5cdWn0/8ALwGc4BuyjvM+XHVp9P8Ay8BnOAbso7zPlx1afT/y8BnOAbso7zPlx1afT/y8BnOAbso7zPlx1afT/wAvAZzgG7KO8z5cdWn0/wDLwGc4BuyjvM+XHVp9P/LwGc4BuyjvM+XHVp9P/LwGc4BuyjvM+XHVp9P/AC8BnOAbso7zPlx1afT/AMvAZzgG7KO8z5cdWn0/8vAZzgG7KO8z5cdWn0/8vAZzgG7KO8z5cdWn0/8ALwGc4BuyjvM+XHVp9P8Ay8BnOAbso7zPlx1afT/y8BnOAbso7zPlx1afT/y8BnOAbso7zPlx1afT/wAvAZzgG7KO8z5cdWn0/wDLwGc4BuyjvM+XHVp9P/LwGc4BuyjvM+XHVp9P/LwGc4BuyjvM+XHVp9P/AC8BnOAbso7zPlx1afT/AMvAZzgG7KO8z5cdWn0/8vAZzgRWFWyaKyklpfkxj23F7fbQ67Fe1+9xBfvbs66waHZvR1Y0fHrNlI9thbf1H/R9queUOzt9DajazZQq0lAgKpbGA1JNI6UwNMkji9zsaTtnHOd9cuzaRFakkcaLDYqzVCP3OaTuDedJ7y2zqN3jFky4Nzmk7g3nSe8mdRu8LJlwbnNJ3BvOk95M6jd4WTLg3OaTuDedJ7yZ1G7wsmXBuc0ncG86T3kzqN3hZMuF3OaTuDOdJ7yZ1G7wsmXBuc0ncG86T3kzqN3hZMuDc4pO4M50nvJnUbvCyZcG5xSdwbzpPeTOo3eFky4Nzik7g3nSe8mdRu8LJlwu5xSdwbzpPeTOo3eFky4Nzik7g3nSe8mdRu8LJlwbnFJ3BvOk95M6jd4WTLg3OKTuDedJ7yZ1G7wsmXBucUncG86T3kzqN3hZMuDc4pO4N50nvJnUbvCyZcG5xSdwbzpPeTOo3eFky4Xc4pO4N50nvJnUbvCyZcG5xSdwbzpPeTOo3eFky4Nzij7g3nSe8mdRu8LJlwbnFH3FvOk95M6jd4WTLg3OKPuDedJ7yZ1G7wsmXBucUfcG86T3kzqN3hZMuDc4o+4t50nvJnUbvCyZcLucUfcW86T3kzqN3hZMuJWwcFYaRzjAwMx7sa4uN+LfdnJ0nlXOJFfE5yzNmsRvIWJczYEAIAQAgBACAEAIAQAgBACAEAIAQAgBACAEAIAQAgBACAEAIAQAgBACA//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AutoShape 9" descr="data:image/jpeg;base64,/9j/4AAQSkZJRgABAQAAAQABAAD/2wCEAAkGBxQSERQQEBQQFBEQFRUQFhUVFBAVFxUUFBcWFhUXFBQYHCggGB0lHBQWITEhJSkrLi4uGB8zODMsNygtLisBCgoKDg0OGhAQGiwkICUvMCwsLCwuLywsLCwyLDIsLCwsLCwuLCwsLCwsLiwsLCwsLCwsLCwvLCwsLCwsLCwsLP/AABEIAOEA4QMBEQACEQEDEQH/xAAcAAABBQEBAQAAAAAAAAAAAAAAAQIFBgcEAwj/xABUEAABAwECBgoNCQYEBQUAAAABAAIDBAURBhIhMVFxBxMXMkGBkZKh0xUiU1RhgpOUsbPD0uEUMzZCUmJ0osEmNXJztNEWIySyNEODo8QlY8Lw8f/EABoBAQACAwEAAAAAAAAAAAAAAAAEBQECAwb/xAA4EQABAgIFBwsEAwEBAAAAAAAAAQIDEQQSE1FhBRQhQYGR8DEyMzRCUqGxwdHhFSJicSOS8UMk/9oADAMBAAIRAxEAPwDcUAIAQAgOO07Uhp2488jI28F5ynwNaMrj4AFuyG56yakzR8RrEm5ZFKtTZOYLxTQuf9+Q4g1hovJ47lOZk9V567iG+nJ2UK9LsgV0pxYzG06I4sY8jsZSEoUFulfFf8OGdxXaE8E/0BhBbBzfKzqo2dUljRcP7fItqRj/AF+BezltaK3zJvUrFjRcP7fItaRj/X4Ds3beit8zZ1KWVFw/t8myRKRju+A7M25orPNI+qWLKiYb/kzXpGO74E7MW7oq/NIuqSzomG9fczWpGO5PYOy1u6KvzWDqks6JhvX3Nq1Ix3J7CG1re0VXmsHVrFSiYb19xWpGO5BOy1v6KrzWn6tKlEw3r7ma0fHcg02tb+iq81p+rSpRMN6+5mtHx8BptfCDRV+a0/VJUomG9fczWj4+A02xhBoq/NKfqkqUTDevuK0bHwGm2sINFZ5nB1SzZ0TDevuZrRsRptvCDRWeZw9UlnRMN6+4rRsdwht3CDRW+ZRdSlnRcN/yK0bHcIcILf8As13mMfUrNlRcN/yYrxcd3wN/xFb/ANmv8wZ1CWVFw/t8ivFx3fAf4it/7Nf5gzqEsqLh/b5FeLju+BP8R2/orvMGdQljRcP7fIrxcd3weVRhbbcbS+R1Wxjc7n0UTGi83C9zobhlIHGspAoyrJJb/kK+Kl+4uWxRhRUVfyn5ZLtm17TiXsiZdjbZjbxov3rc+hRKbCZDq1UlynaA9zpzU0YKCdwQAgBACAoeFWH7YyYaPFfIMjpTlY06GD658ObXmVhAoSu+6JyXECPTEb9rOW8qdlYPVdov25xdiuzzyk3EaGDO7hyDIM14UuJHhQEqpuQiw4MSMtbxXj4LzZeAVJAAZr536ZN7xRjJdrvUF9Miv5uj9e5OZRIbOdp/fsWKF0cYxYmNa0Zg1rWjiAUdWucs1U7oqJoRBxrfB0/BYsxXE+Xfd6fgs2YrifLvu9PwSzFcPl/3en4JZ4iuJ2Q+70/BLPEVxOyH3en4JZYi0Dsj93p+CWWItBOyX3en4LNliLQOyX3en4JZYi0E7J/d6fglliLQTsn93p+CWWItA7Kfd6fglliYtBOyv3Ry/BZscRaCdlT9kcvwSxxFoHZY/ZHL8EscRaCdlj9kcvwSxxFoHZc/ZHL8EscRaCdlz9kcvwSxxFoQuyRNj2PUOuuvEeTVMwLejJKOicchiIs4aqUXYfPbVGuH2qkZQ7O30NKNrNoZmCrSSOQAgBAZdh1hiZS6lpXXRDtZJG55DmLWn7Hh+tq31rRaLVSu/l1YceBV0qkq5ajOTz+PPz7MEMAxcJ61vhbCcwGmX3eXQNKRTOzD3+3ub0eh9qJu9/YvMlRcMVmQDJxeAKEjNak1XXHMXLc0GkrIEvQCXoBCVkwNvQCXoBCVkCXoBL0A0lZAhKGBL0Al6yBL0Al6AS9DAl6yBL0Al6A5cPv3LPqZ69i1gdYTjUbv6IpOw/vp9cPtV2yh2dvoa0bWbSzMFWkkcgBAUPZKwl2pvyOE3SSC+Rw+pGfqjQXdA1gqfQoFZa7uROQg0yPVSo3l1nhsdYKgBtbUNyntoWH6o4JCNJ4NAy5yLt6ZSZ/xt2+xrRKP/wBHbPculTPfkGb0qG1siW50znJW5qJegEJWQNJQwISgEvQDSVkCXoBL0AhKyYGkoBL1kCXoBCUAl6GBt6yBL0Al6AS9ZAl6AL0Bz4efuSfUz17FpB6wnGo3d0RSth/fT64fartlDs7fQ1o2s2lmYKtJI5Acdr2g2ngknfvYml12k/VaPCTcONbw2K9yNTWaPejGq5dRkuCVmOtGtdLP2zAdvmPA4k9rHqN1132WkK3jxEgQpN/Se/Gsq4MNY0Sbv2vtxqNarJfqDj/sqpjdZZuXUca6GgiAQrIGlDAl6AaSsgS9AISgGlyyYEvQCErIEvQDSUMCYyyBpcgELkkBuP4QsyAmMkgF6AS9ZMCXoBL0B5YdfuSfUz17FpB6wnGo6O6Li8pew/v59cPtV1yh2dvoa0bWbSzMFWkkcgM82XbTuZDSg/OEzP8A4WZGA+Akk+IrHJ7NKv2EGmv0I3aTWAVmimoGOI/zJxt7tPbgYg8FzcXJpvXGlPtIstSaDrRmVIU79JIuctTYrOHkGNTh/c3g8Tr2npLVYZOdKLK9CsyoytBncvwZ+Srs8/IaUNiwbH9TiV8Y4JA+M8bS4dLQoOUWVqOuElLDJjqtITGaevoaPWtue7l5VRM0tPRO5TnvWxqISsmCi7I9Te6GHQHSkazit9Dla5OZoc7YVeUX6Wt2lJIVkV0hpCG0jQdh2rumqIPtsbKB/AS13rG8iqMrMm1rtnG4tcmOk5zdpbZ24rnN0EhV7VmkycuhSnbJX/DR/wA4f7JFYZP6Rf16oRKZzE/Zm5aNCtpldIYWjQEmbIgwtGgIbDC0aAkzY0/YSoADVVZAuaGwNP8A3JB6tU+VXzqw9vonqWFCbyuLRJJeS45ySeXKoqJLQdFUbegG3rIC9AMw4/cc+pn9Qxc4PWU41HR3RcXlN2H9/Prh9ouuUOzt9DWjazaGZgq0kjkBjuG/+ptfaMt2NBS+K7Fc48W2O5FcUb+Oj1v2vG4qqR98er+k43mqV7rsVoyAZbugKshprLF66jiJXU5kfbtPtlNKzOSxxGtvbN6QF2o76kVq4nCksrwXNwMpvXpDywhKGTqsip2uohkzBkrHHUHDG6L1yjsrw3NvRTvAdUitdcqGx2q3tgdI9H/6vLwuQ9XE5ThJXU5jb1kGXYX1W2Vcp4GERDxBcfzYyvaIyrBTHSUVLfWjLhoIQqScBhQ2QsOx5WbVaMGW4SF0J8dpxRzg1QqeytR3YaeNhMoTqsZMdBqlrsulP3gD+n6KjhLNpcPTSUbZI/4aP+c3/ZIrKgdIv69UINM5ifszkq2ICDChsMKGwwrBsht+A9J8nseO/I6ovlPh209r/wBsNXn6W60pS4aN3yWkFKsFMT0KGBqAEAXIBuHH7jn1M/qGrnC6ynGo6O6Li8puw/v6jXD7Vdcodnb6GtG1m0szKtJIqAyKiGPhDce+JTzInkf7QrZ2iibPUrU00nb6Gk157c6goEPkJj+U5luaiFZBkFdDtcskfc3uZxAkDoXpobq7Edeh5SIyo9W3Kc5K3NZDXIZkbZt+200E322Mdz2gnpXlatSK5lyr5nrGurw2uvQ5VuYPOeUMa55zMBcdTRefQsok1khhVkk1MbmlLnF7s7iXHWTefSvSIiIkkPOKqqs1PIrJkYUNkPSkqTFIyUZ4ntkGtjg4ehavbWarb9Bux1VyOuN5tq4hkjcoIz6QbiP1XloOhVQ9FE1KUjDigkngYyFhe4ShxAIGTFeL8p0kKyocRrHqrlloIVJY57URt5RX4NVQF5gfcMudn91Y5zC7xDsIlxDEruc0GFDZB9NTmWRkTN9K9sTf4nkNHSVq5yNRXLq0m7Umsj6CtosiZFA0gNY0ADQ1oDW9F68zBm5VcpbRJIiIQxqG6fSpFVTlNBpqm6TyFZqqJoJ8rb4eQJUUxWQT5Y3Q7kH90qKKyD8NH32FMRwhv9Q1cYSSpKcajq7ouLyn7D2/qNcPtF1yh2dvoYo2s2lmZVpJFQGRWT9Ij/PqPUyq2f1TYnmhXN6ztXyNIr9+eL0KCzmkt/KcxK3NRqAzXDWDEq3ngka2ToxT0tKvaC6tBTDQUFPZVjLjp9PQgb1MIchCVgzI1vA2fbLLZfnixmHwYjyR+UhedpratKXH29z0dCdWoyYe4gqtI5FpI3rkVhbXBtJJccrwIx4xuP5cZSaIytGTDScKU+UJdxmRKvClGEobDSVg2GlDJttgVW3WVBITlZG1pJ0xExOJ5pXm47alJcmPnpL6E6tAavFxyvq2jSeJb1VNayERhJamJSzEC4lhYDfwv7UXc5d4EKcRDnFfJimUFXRXINKGxaNjCg260obxe2APqD4gxW/nexQsoRKkBcdHGwk0Vs4iYGh4SVONUP0MuYOLP0kqsgNkxCVFWbiLxl2OYmMgDGQBjICRwt/cEupv9Q1RWdaTjUSF6Hi8qew9v6jXD7VdModnb6GKNrNpbmVaSRUBkNkn9oz/AD6j1Mqtn9U2J5oVzes7V8jSLQ354vQoMPmkt/KcpW5qCApOyNB8zKPvRnoc3/5K1ya7nN2lVlJnNdsKVerMq5CXoZNM2JKgOhqITlxXteQdEjcX2ZVHlZsntdh5f6XeS3IrHNx8/wDC2VNhxu3t7D4Mo5Cq1Izk5SwWC1eQzjZKhMJihJacbGlyX8Hai8cbuRXOTVR1Z2wqcoIrardpRyValcNJWDYaShsMJQyavsUT7bQz05OVj3AeBsrQR+YPVFlNtWM1+HkW9BWtCVp5Fy2Mlaw4qLoWM+2+/iaP7lql0Rv3KpwpC/bIpBVgRRpWDJqOwtSBrKqrdmGLCDoDBtkn+5nIqfKrpqyGn79CwobZIrj1lmLnFxzuJcdZN5REkkjCrMZjIBMZZAmMgDGQEthV+4JdTf6hqiM61xcSF6Hi8qmw9v6jXD7Vb5Q7O30MUbWbS3Mq0kioDH7IP7Rn+fUeplVs/qmxPNCvb1javkaTaHzh4vQoMPmkp/Kcy3NRCgK/hzT49G88MTmyDlxT0OKmUF1WMmOgh01taCuGkzK9XhSSEvQzIu2xNVYtXJHwSRE+MxzbuhzlWZVbOEjrlLLJjpRFS9DWV58vDE9kqt2y0JBwQtZCOIYx/M9w4l6XJzKsBMdPG4oKe6tGXDQVYlTSJIbnyDKUNkQYShkaShkvmw5W4tXLDwTRY3jROFw5Hu5FV5VZOEjrl8/8LDJ7pPVL0J21Y8SaRmh55DlHQQo0JZsRSS9JOVDP8NajGmazgYzpcbz0Bqs6K2TFUhR1m6RXSpRyGErBk2rB6D5NYkQ+tUN2zXt5xvV3DiVBGW0pa4enyWbEqQEx9SFLlJOIhcgExkAYyATGQE1hR9H5NTf6lqht61xcSF6Hi8q2w9v6jXD7Vb5Q7O30FG1m0szKtJIqAx2yD+0h/n1PqZVbP6psTzQgN6xtXyNLtD5w8XoUGHzSS/lOZbmoiA5rRpttiki7oxzONwIC6Q3VXo65TR7azVbeYvevSHnZCXoZkTuAtXtdoU7jmc8xn/qNLB0uCi05taA5Nu7SSqG6rGauw3SR4aC45AASToAzry6JPQeiPnKvqzLLJMc8r3yHwY7i67pXr2MqNRtySPMPdWcrrzmJWxgsmxzQCa0Iw4XtjbJK4eANLR+Z7VDp8SpAWWuSEuhsrRUwK7W05ikkidnie+I62OLT6FKY6s1HJr0nBzarlbcc5K2BN4DVu02hTP4DIIjqlBjy8bweJRqYyvAcmE92kkUZ1WK1TTMMrOk27bmMeWOa29zQTc4XjLdmyBuVUtGiJVqqpYx2LWmhjtrz488jtLiOJvaj0K/hNqsRCscs3KpwkrcHrQ0pmljhbvpnsiHgL3Bt/StXvqNV12k3a2sqIbhhvKGCGnZkawY12gDtWehy8/REnWcpZR15EKoXKaRxuMgExlkBjIYExkBP4Sn9npNTf6lqhN63xcSf+PF5V9h7f1GuH2q2yh2dvoKNrNpbmVaSRUBjlkH9pT+IqfUyq2f1TYnmhAb1jb6GmWh84eL0KCzmkl/Kcy3NQQDSsgxu34NrqpmcAkcR/C44zeghehgOrQ2rgUUZtWI5MSPvXU5yPWlqTHIyUZ43tkGtjg79FhzazVbfoNmrVci3G44dWhtVnTyA79m1tu/90hl44nE8S8zQodaO1MZ7tJf0p9WC5eNJg169OUEhpKGTSthiivdUVBGYMhadd73jojVPlZ+hrNvt6lnk5nOdsKzsl0e1WjNwCXEmHjNud+ZrlLye+tAbhoI9LZVirjpKsSppHEZKWkPbkc0hwOgg3jpCwqIqSU2TRpPpCptVraN1YN4IDUDwjExwvJthKsWz1zl4l8r0qVsJnzSXHOcpOUnSeFesKMaShsW7YooNutKNx3tOx851gYjemQHiUHKL6sBUv0epJorZxP0WrC20cerk4WxkRDxR235sZQqMyUNN52ium9SJFQD4NakSOcx+MgExkAmMgDGQFjwi+j0mpv8AUtUFvW+LiT/x4vKxsPb+o1w+0W2UOzt9BRtZtLcyrSSKgMasc/tKfxFT6mVWz+qbE80ILen4uNPr9+eL0BQYfNJD+U5luajXuuWUSZhVOWR963RDRVM2w/gxakP4JY2nxm3tPQGq3oLpw5XKVtLbJ87ytXqYRpCEoJF+w2tjbLLs+O+90rQ93hMLBGb/ABndCq6HBq0mIt3qs/IsaTErQGJf6Gfkq0IA29BI2/Yrotrs5jiLjO98x4ziN/Kxp415zKT60dUu0F3Q21YSY6Ss7NVFc6mqAN8HwuOoh7B0yKXkl+hzNvHgR6ezmu2GYkq4IA0lDJptbbf7Nxi+57y2i4mPOTjjj6VTtg/+9d/h7qWKxP8AzJuMuJVuQRpKGTW9g6z7oqmpP13tgbqjGM67WZBzVSZVf9zWbeNxYUNuhVLxaeDFNPe50eK83kvZ2pvOcm7ITrBVeykRGcikh0JrtRVLTwAkbeaeRrx9l/au4iMh6FMZTWrzkkR3UddSlVrqGanN0rJI+C8jtTqcO1PEVLY9r+aszi5rm8qHg2r0jkW8jWZ6sqAeFJGZj8ZAWe3/AKOyam/1IVenW+LiV/x4vK1sO7+o1w+1W2UOzt9BRtZtLcyrSSKgMYsc/tMfxFT6iVWz+qbE80ITen4uNRrt+eL0BQWc07v5TklfdrXREmaKsjmc5bmh5OKyYKzslWd/pIKi7KJXMP8AC9t4v44/zKZQIv8AK5mHHmR6XD/jR2JnF6tivkJegke1RWOeyKN29ga5jR4HPfITrvf0BaNYiKqpr9pG6uVURLjnvW5iQ0+DKeAaTwIJH0tZFGIIIoBmijZHzWgX9C8hFfXerr1mehY2q1EuKzssUO2Wc9115geyYcuI78r3HiUzJr6sdEv0HCltrQlw0mFkr0ZUjSVgydb7ScaZtL9Rsz6jxnMYwDixXc5c7NLRX4S8ZnSstWrjM4CV0NRpKGT6J2O7P2izaZh3z2bc7TfKTJcdQcBxLzFNiV47l2btBbQW1WIhZFFOoIBr2AgggEHIQcoOsICvWngVSzXkMMTjwxHFHMN7ehSWUuI3XP8AZxdAYuBULV2Pqhl5gcyZujeP5CcU8vEpkOmsXnaDg6juTk0lWqopYHYkrZIzoe0i/VfnHhCmNc1yTaszgqK3lJ20rcx7GkpSy4kC5wOT58Oyjg4dKi2P/orz4kd0ifxyOXYgYQ+e/TD7Vcsodnb6G9G1mztzKtJQqAxaxj+05/EVPqJlbP6psTzQht6bi41G0n3POnJ6AoUNJodXrJSOJXY5Hm4rIGsYXODRncQOVFWSTCJNZHVsgUAfZk7B/wApglHgEJDz+VpHGudCiVaQ1b1lvOlJZOCqcaDBL16YpJCXoJBehmQ0lDMiZwMo9ur6aLgMrXn+GO+Rw5GFR6U+pBcuHnoO0BtaI1D6KXlS7OO2aIT080B/50b49WM0gHpW8J9R6OuWZq9tZqofMd+nIeEaCvXFHIaShkaShkRDY6rKoTPPFTi++aRkWTgD3AE8QJPEtIj6jFdckzZrazkQ+oWNAAAyAC4DQBmXkS4HIAQAgBACA8qinZI0ska17Tna4BwOsFZRyos0MKiLylbtjAanmidHHjQY2bEytBvxt4eC/gBCkspb2rNdJydBaqSTQROCuB09C+UucyVj9rxSy8O7XHvxmHNvhmJWaVSGxqsklKYgw1ZOZd6apDsmUEZwciiHY6EBitjfSc/iKn1Eytn9U2J5oQ29NxcaZa3zp1D0KJC5pvE5xxFdDQ83FZMHfYMONIXcDB0nJ6L1yjuk2R1hJNZk5Uwh7HRu3r2lh1OFx9KitVUVFQ7qk0kfMc8Rjc6N2+jc5jtbSWnpC9gjkciKmsoFbJZHnesiQl6CQl6wZkX/AGGKLHrJJjmgiu1OlcAPysfyqsyo+UJG3r5EyhN+9VNnVCWYID5uw1ototCqi4BK548DZbpGjkeF6mivrwWrh5aCojNqxFQg71IOYIZBAXXYhs/bbRbIR2tNG+XwYxG1tB55PiqBlKJVgSvWXqSaK2b53G8LzpYggBACAEAIAQAgGyPDQXHMASdQQEZZDS6+R2dxJ5UBKoDFLG+k5/EVPqJlbP6psTzQiN6bi4021vnTqHoUSFzTaJzjhcV0NDycVsYLFYsGLEDwv7flzdFyhxnTcSYaSad65HQ+e9kOj2m0qloFwe8TDw7a0PcecXci9PQn14DV2binpDZRFK5epRxkJegkJehk2bYVocWjlnIyzykA6WRgAfmMiocqPnFRtyefCFlQ2yYq3mhqsJYIDE9muhxK2KYZp4btb4nEH8r2K+yW+cJW3L5lfS2/cimfKzIoIAQGw7B9n4sE9SRllkEQ/hiF948aQjxVR5ViTe1lyT3k+iN+1VNMVUSwQAgBACAEAIAQEdbUvaiMZ5DdxDKf0QHVRx4rQEB7oDFLG+k5/EVPqJlbP6psTzQiN6bi4021vnTqHoUSFzTaJziPcV1NAp4sd7WfaN3Fw9COWqiqESayLaBdkHAq8mCoDHNm6jxamnn7rE6M64nX+iXoV5kp82Obcvn/AIV9Mb9yKZverUhyEvQSEJQyfSGAtDtFn0sZFx2pr3DQ6T/McDxvK8tS314zlx+C3hNqsRCdUc6AgM62bKDHo4pwMsEoBOhkoLT+YRqzyW+UVW3p5cKRaW2bZ3GLq+K8EAhQH0fgFZ3yezqaIi521iRw4Q+W+RwOouu4l5elxK8Zy4+WgtoTarEQn1GOgIAQAgBACAEAICjUtrfKLSqgDfHT7TTt0YzdtMh14xI8UKRFh1IbL1mvkcmOrPdhIu7MwUc6jkBiljfSc/iKn1Eytn9U2J5oRG9NxcaZa/zp1D0KJC5ptE5xHuK6nMksH4L3OefqjFGs5+j0rjHdokdoSaZk6op3BAUTZgsp89Ex0THvfDM12KxrnOLXBzHXNaL85aeJWGTYqMiqjlkioR6SxXM0GOGxKnvaq8hN7qvbaH3k3oQLN1yjew1T3vU+Rm91LaH3k3oLN1ynRZ2DtRLNFE6CpDZJGRucYpQGtc4AkktyAAk3rV8djWq5HJoS9DLYblVEkfS7RcLhmGReULYVACAg8N7ONRQVMLQXPdGXMaM5fHc9gHhLmhSKLEs4zXLec4razFQwI4N1nedb5vP7q9HnELvpvQrLN9y7hpweq+9K3zao91Zt4XfTehmyfcp02VgvUyzxRPpqprJJGMe50MzQ1hcA8lxbcLm3laRKTDaxXI5NCXoZbCcrkRUPpEBeWLUVACAEAIAQAgBARuEdpilpZqg3XxMJaDwvORg43Fo410hQ7R6NNHuqtVTMNitxMk5cSSTESTnJO2EkqdlDs7fQ4UbWbA3Mq0lCoDFLG+k5/EVPqJlbP6psTzQiN6bi40u2PnTqHoUSFzTaJziOcuxzLNZcGJE0cJ7Y6z8LhxKFFdNykpiSada5m4IAQAgBACAEAIAQAgBACAEA15yIDlfV4ucXrerM1mLHaUZyE4p+9k6cyKxTNZDqBvyjMtDIqAEAIAQFC2Wq3/TbQOHFkdqDgG9ONyBTqC376xHpC6JFb2KN/Pri9oumUezt9DWjazYG5lWkoVAYpY30nP4ip9RMrZ/VNieaERvTcXGlWx86dQ9CiQeabROcc1HDjyNbwE3nUMpW73VWqpq1JrItSgksEAIAQAgBACAEAIAKAQFAKgBACAEBzzUjXaRqWyOVDEiIrbIfnZc7wZj05OldmxE1mitUgZqiWB2QvjOjKAeI5Cu6I16XnNVVD3p8M3sySsa8aW9q7kzHoWq0VF5qmUiqnKWSxrciqgdqLr2XFzXNIIvvuvObgOY8CjRITofKdWvR3ISS5mwIDGcLbT+UxzTjK1zrmfwMkDWHjAB41cwYdmqNIMR1aai7ETr5KjXCPWrhlHs7fQ6UbWbI3Mq0lCoDFLG+k5/EVPqJlbP6psTzQiN6bi40q2fnTqHoUSDzTaJzjosCHfSeKPSf0Wkd3IhvCTWTKjnYEAhKAVACAEAIAQAgEcEByzNIW6GFPD5W4cN+tZqopiZ6MtNv1gR0hYs11CsdcUrXZWkHUVqqKnKbTHrABACAZLEHDFcA4HgIBHIVlFVOQEDaWCEEt5ZjRO+6b28bT+ly7spL28uk5rCRTpwZsT5JG5pcHue7GLgLsgFzRdynjWsaLaLMyxlVCYXE3K5sg2t8moZXA3SS/wCQzgONJeCR4Q0OdxKTRIdpFS5NJxjvqsUyaUHsc4gb1t58A20C/lIVq5f5eLiIifYSmw3v6jXD7VQ8odnb6EijazZwq0kioDFLG+k5/EVPqJlbP6psTzQiN6bi40q2fnTqHoUSDzTaJziaoYcSNreEDLrOUqM91Zyqd2pJJHutTYEB5yNKyhg43yFukLeUzAjbRu3wv1JUuFY6Ia5jsgcAdByH4rVWKhmaHStTIIAQAgBAeUtO12ccYyLKOVDEjgqLLP1HcR/uF0SJeaq0iKmCSM3kObd9Ye8F2aqKaKioENuSMzkPH3s/KP1vRYTVMo9UJGmwkidkfjMPhyjlH6hclgOTkNkiIS0MzXjGY5rhpBBHQuSoqcpvOZ6LABACAEBkOy9a22VLKZp7WnbjO/mSXG46mBvPKucnwpMV9/kQaS+bqtxzw0f/AKDUzn6wZG3UKhhd03c1YiO/9LW8chlifxKomwzv6jXD7Vccodnb6G9G1mzBVpKFQGKWN9Jz+IqfUTK2f1TYnmhEb03Fxqc0OPU3cAucdQA/W5QUdKGdVSbyYUc7AgBACARzQchAKA457Oa7ektPKFuj1Q1VpFVdnSN4MYfdy9GddmvaporVOCO0JIzc1xF31TlHIcy3VjXcpisqHdT4UDNKzjZ7p/utFo9ymyRLyYo7Sil+be0nRmdzTlXFzHN5UN0ci8h1rQyCAEAIAQHBV2RFJnbinS3If7FdGxHIaq1FIOuwXeMsTg7wO7U8uY9C7tpCazmsNdRXqmGandeRJGc2MLxfqcMhUhFa9LzmqK07KTDGaPJIGyt8Pau5wydBWjqMxeTQbJFVC1WDbrKoOxGvaY7sYOAu7a+64jPmKiRYKw+U6sejiWXI3PKrqWxRvlebmRtdI46GtBJPIFlrVcqIhhVREmp84WlXOnmknfvpXukPgxjeBqAuHEvTMYjGo1NRVK5XLNTQZTfgsTpH/lqrfopvFxMb0HF5GbDG/qNcPtVjKHZ2+hmjazZQq0kioDFLG+k5/EVPqJlbP6psTzQiN6bi42SKG5736bgNQH/3kVWrvtRCSiaVU91qbAgBACAEAIAQHhU0bJMj2tPh4eIjKFsjlTkMKiKQddguDlieQdDso5RlHSu7aRLlQ0WHcQNRg7Ug3CO+7hDmXcV5BXdIzLzmrHHXR9kot6xz2/ZkdG4cuNf0rR1g7WZS0QsNnWjM7JPTSRn7QdE9vQ7GHIVHexqc10zojl1oSq5G4IAQAgBAI5oIuIBB4CgIW0MFaeXKGmN2mM4v5d70LuykPbic1htU98H7GFLGYw7HLnF5dddoAF1/AB6VrFi2izMsbVQlFyNyk7LFpmOjEDL8epdiG6+8Rsuc88ZxW+MVOoEOtErLq8yPSXSbJNZjE0brt67LkzFXjZTICoppUrbsFrjk7X/y1Uv67xcTW9BxeRuwvv6jXD7Va5Q7O30M0bWbKFWkkEBgFfbHyO3ZqvE2zaZ5jiY2LfjsfHvrjdv783ArpsO0o6NvRPMgq6rEVS07so7zPlx1ajfT/wAvA65zgG7KO8z5cdWn0/8ALwGc4BuyjvM+XHVp9P8Ay8BnOAbso7zPlx1afT/y8BnOAbso7zPlx1afT/y8BnOAbso7zPlx1afT/wAvAZzgG7KO8z5cdWn0/wDLwGc4BuyjvM+XHVp9P/LwGc4BuyjvM+XHVp9P/LwGc4BuyjvM+XHVp9P/AC8BnOAbso7zPlx1afT/AMvAZzgG7KO8z5cdWn0/8vAZzgG7KO8z5cdWn0/8vAZzgG7KO8z5cdWn0/8ALwGc4BuyjvM+XHVp9P8Ay8BnOAbso7zPlx1afT/y8BnOAbso7zPlx1afT/y8BnOAbso7zPlx1afT/wAvAZzgG7KO8z5cdWn0/wDLwGc4BuyjvM+XHVp9P/LwGc4BuyjvM+XHVp9P/LwGc4BuyjvM+XHVp9P/AC8BnOAbso7zPlx1afT/AMvAZzgG7KO8z5cdWn0/8vAZzgRWFWyaKyklpfkxj23F7fbQ67Fe1+9xBfvbs66waHZvR1Y0fHrNlI9thbf1H/R9queUOzt9DajazZQq0lAgKpbGA1JNI6UwNMkji9zsaTtnHOd9cuzaRFakkcaLDYqzVCP3OaTuDedJ7y2zqN3jFky4Nzmk7g3nSe8mdRu8LJlwbnNJ3BvOk95M6jd4WTLg3OaTuDedJ7yZ1G7wsmXBuc0ncG86T3kzqN3hZMuF3OaTuDOdJ7yZ1G7wsmXBuc0ncG86T3kzqN3hZMuDc4pO4M50nvJnUbvCyZcG5xSdwbzpPeTOo3eFky4Nzik7g3nSe8mdRu8LJlwu5xSdwbzpPeTOo3eFky4Nzik7g3nSe8mdRu8LJlwbnFJ3BvOk95M6jd4WTLg3OKTuDedJ7yZ1G7wsmXBucUncG86T3kzqN3hZMuDc4pO4N50nvJnUbvCyZcG5xSdwbzpPeTOo3eFky4Xc4pO4N50nvJnUbvCyZcG5xSdwbzpPeTOo3eFky4Nzij7g3nSe8mdRu8LJlwbnFH3FvOk95M6jd4WTLg3OKPuDedJ7yZ1G7wsmXBucUfcG86T3kzqN3hZMuDc4o+4t50nvJnUbvCyZcLucUfcW86T3kzqN3hZMuJWwcFYaRzjAwMx7sa4uN+LfdnJ0nlXOJFfE5yzNmsRvIWJczYEAIAQAgBACAEAIAQAgBACAEAIAQAgBACAEAIAQAgBACAEAIAQAgBACA//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36" name="Picture 12" descr="https://encrypted-tbn0.gstatic.com/images?q=tbn:ANd9GcQUrOz_PTY6LlH1UwFQb1kYdZKZeiopiUjGcf8G4UrqOCkFGgVBiQ"/>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2098" b="100000" l="0" r="100000"/>
                    </a14:imgEffect>
                  </a14:imgLayer>
                </a14:imgProps>
              </a:ext>
              <a:ext uri="{28A0092B-C50C-407E-A947-70E740481C1C}">
                <a14:useLocalDpi xmlns:a14="http://schemas.microsoft.com/office/drawing/2010/main" val="0"/>
              </a:ext>
            </a:extLst>
          </a:blip>
          <a:srcRect/>
          <a:stretch>
            <a:fillRect/>
          </a:stretch>
        </p:blipFill>
        <p:spPr bwMode="auto">
          <a:xfrm>
            <a:off x="6300192" y="2694103"/>
            <a:ext cx="662888" cy="682385"/>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14" descr="data:image/jpeg;base64,/9j/4AAQSkZJRgABAQAAAQABAAD/2wCEAAkGBxQHERAPEBMTExAWEBUVGBYRExQSEBIYFBIWFxYVFRYYHCggGBolGxcUITIiJSkrLi4uFx8zODgsNygtLjcBCgoKDg0OGxAQGy4kICQ0NDUsLCwsLDQ3LCwuLC0sMSwwLDA3LCwsLDEvLSwsNywsLSwsLDAsLywsLCwsLCwsLP/AABEIAOEA4QMBEQACEQEDEQH/xAAbAAEAAgMBAQAAAAAAAAAAAAAABAYDBQcBAv/EAEMQAAIBAQMFCQ0HBAMAAAAAAAABAgMEBREGEiExURQiMzRBYXFzshMVMlJTgZGSorHC0dIHNUJydKHBI2KC8CRj4f/EABsBAQADAQEBAQAAAAAAAAAAAAABAgYFBAMH/8QAOBEBAAECBAAKCAYDAQEAAAAAAAECAwQFETESITRBUVJxcqGxBhUWM2GBwfATMjWCkdEUQuHxU//aAAwDAQACEQMRAD8A7iAAAAAAAAAjXnSdelUim03F4NHwxNqbtqqimdJmCVbuC+ZU5Ro1Ho1JvWmuR/7yHLybFVV0zYufmp8v+KxK2nbWAAAAAAAYrTXVmhKpLwYrFnzu3abVE11bQKBHKKdK1RwxlOq9McXmxjjo0HGyn8W9crxNczpPFEffRsrDoVJ5yTevA7qz6AAAAAAAAAAAAAAAAAAAABS8prBuWp3SOhSeOK5GjOZnbqwuIpxdv5/fxhWeLjWK4bfu6km/CWhrnRoLdym5RFdO0rJlotcLN4c4x6Wk/QUu37Vr89UR2yNfVyjs9P8AG5fli/5PDXnOEp/217IlGsMDyqor8NT1Y/UfCc/w0c1X8R/ZrD7hlPQlrz10x+TZenPMLO+sfL+tThQmWe96No8GpHHY96/3PZazDDXfy1x5eZrCaniexKqZZ3ooLuWO9is+f8R/3ajPZrdqv3acJb+f38N/4VnoabIC63bqk7ZVWt71bFyJHds2qbVEUU7Qs6KfQAAAAAAAAAAAAAAAAAAAAAaPKW2Uo03Tm8Z8ijpa53sOVmeLw9Fqq1c45nmjz+CJlUKFrnZ1JQk446814NmVox2IotfhU1aR8P73V1YpSctLeL59Z5ZmZnWUPCAAAAJVkvCpY3vJtc2uPoeg9NjG37Hu6pj4c38GrXXtSnebSclhKpnVMdb6Do5XjbVu9Vcv/mq5+hMS6VctnhZaMI08HHBajX01RVGsTrC6cSAAAAAAAAAAAAAAAAAAAAVm/soe5t0qD06nNcnNH5mdzLOODM2rE8fPP9f2rMqrJ5zxel8+sy8zMzrKrwAAAAAAAABPuy9J3e968Y8sXqOhgcxuYWrSOOnnj+uiUxK7XbeEbfFSi9PKuVG0w+Iov0RXbnWF0w+wAAAAAAAAAAAAAAAAAFcyovfuKdCm981vmvwp/hXOzP5zmM24/AtzxzvPRHR2qzKomVVSLDZJW6apwWLfoS2vmPvhsNXiLn4dG42F45PVLDDumMZRWvNxxXPp5DoYvJrti3+JrExG6ZhpzkIAAAABKu6wTvCeZBadbb1JbWenCYS5ia+BR856BMvS4al3xz21KHK446OlbD2YzKbuGo4eusc+nMmY0ak5SEmwW2VimpRfyZ7sBjqsLc1/1nePvnTE6L7dttjboKcfOtjN1RXTXTFVM6xK6WWAAAAAAAAAAAAAAACJelsVgpTqPWloW1vUjzYzExh7NVyebbtRLndWo6snKTxk3i3tbMBXXVXVNVW8qPkqNrk5b42CrjPwZRccfF0p49Gg6mUYujD3ta9pjTXoTErDfN9Uo0ZxhOM5Si4pReOtYYvYaDH5jYpsVRTVEzMaREfFMypJi1QAAAAbrJi8Y2GpJVNEZJLHY0+Xm0nZybGW7FyqLnFFXP2JiW3yhvik6MqcJKcprDevFJcrbOtmeY2IsTRTVEzV0JmVOMgqAbS4bxdhqLF7yTSfNjqf8eg0mRYvfD1dsfWPr/K1Mr5F5yxRplnoAAAAAAAAAAAAAAFTyztWdKnRWpLOfS9C/bH0mXz+/rVTajm45+itStGdVAAAAAAAAAAAAAAGs7Fbf25z62Ls2rlNyOaReclrdu6hFvwo719K0M/RKaoqiKo530bgkAAAAAAAAAAAAAAc+v8Aq92tFV7JZvqrD+DB5nc4eLrn46fxxKTu154UAAAAAAAAAAAAAAAG7yGtGZWtFLkzlJf5RTf74m7yy5w8LRPw0/heNl2PekAAAAAAAAAAMVW0wo6JTjF/3SS958q79ujirqiO2YH3TqKosYtNbU8UXpqpqjWmdR9FhzPKao7trTzoTnnTlL+mk1pbfK0Ze9kd65cqr4UcczPPzyro0/fleRr+rH6j5+z97rR4nBO/K8jX9WP1D2fvdaPE4J35Xka/qx+oez97rR4nBO/K8jX9WP1D2fvdaPE4J35Xka/qx+oez97rR4nBO/K8jX9WP1D2fvdaPE4J35Xka/qx+oez97rR4nBO/K8jX9WP1D2fvdaPE4J35Xka/qx+oez97rR4nBO/K8jX9WP1D2fvdaPE4J35Xka/qx+oez97rR4nBO/K8jX9WP1D2fvdaPE4J35Xka/qx+oez97rR4nBO/K8jX9WP1D2fvdaPE4LeZD1pWi1zqKE4QcIrfrB4roO/l+Gqw9mLdU69iYdIPalglbKcXg6kE9jksfefGcRaidJqjXtgZk87StR9YnXYekgAAAAAFbynvl2d9wpPCWG+ktax1JbHgZ/OMyqtT+DanSeeej4KzKpt46XrMrMzPHKrNZLXOySzoSafNqfSfbD4m5Yq4VudPr2i6XJfCvBZr0TS0rbzm6wWKpxNmLkfOOiV4Ve8rxqOrUWdoVSSWKTwSk8FqMricyxVN6umK50iZ6OlXWUXd9TxvZj8j4+tcX158DWTd9TxvZj8iPWuL68+BrJu+p43sx+Q9a4vrz4Gsm76njezH5D1ri+vPgaybvqeN7MfkPWuL68+BrJu+p43sx+Q9a4vrz4Gsm76njezH5D1ri+vPgaybvqeN7MfkPWuL/+k+BrJu+p43sx+Q9a4vrz4Gsm76njezH5D1ri+vPgaybvqeN7MfkT61xfXnwNTd9TxvZj8iPWuL68+BqbvqeN7MfkPWuL68+BrJu+p43sx+RPrXF9efA1lucmb4VSrueSxngpZ2CWh6jUZVervYeK7k6zrK0MWUN9StMpUqbwpp4PDXN8uPMcLNMzru1zbtzpTHj/AMVmWiOIhNu2852B71vN5YvUz3YLH3MLVxTrTzx986YleLst8bwhnR18q2M3Nuum5TFdO0rphcAAAABzq+JZ1es35SS9DwR+f46qasTcmemfCdFJ3QzyoAMt22x2S1WZL8Wen5s3D3s0/o9M8G5HZ9VqX3eGmrV6yXaZwMX7+53p81ZRzzgAAAAAAAAAAAAAAB93BLMttVrWrOn6FI1+VVTTgJmPitGz4MgqAANrkdbHG1VaXI4xl6Y/+G2yeqZwlOvx8142Xw6iQAAAAc5vbh63Wz7TPz7G8oud6fOVJ3RDzIAMMON2PpqfAab0e2ufL6rUptv4Wr1ku0zg4v39zvT5ondgPOgAAAAAAAAAAAAAAA9uTjlb9MuzI12Wfp9X7vJaNnhkVQABKyR+8KnVw9xtcl5JT2yvGzo51UgAAAA5ze3D1utn2mfn2N5Rc70+cqTuiHmQAYYcbsfTU+A03o9tc+X1WpTbfwtXrJdpnBxfv7nenzRO7AedAAAAAAAAAAAAAAAB7cnHK36ZdmRrss/T6v3eS0bPDIqgACVkl94VOrh7ja5LySntleNnRzqpAAAABzm9uHrdbPtM/Psbyi53p85UndEPMgAww43Y+mp8BpvR7a58vqtSm2/havWS7TODi/f3O9Pmid2A86AAAAAAAAAAAAAAAD25OOVv0y7MjXZZ+n1fu8lo2eGRVAAErJL7wqdXD3G1yXklPbK8bOjnVSAAAADnN7cPW62faZ+fY3lFzvT5ypO6IeZABhhxux9NT4DTej21z5fValNt/C1esl2mcHF+/ud6fNE7sB50AAAAAAAAAAAAAAAHtyccrfpl2ZGuyz9Pq/d5LRs8MiqAAJWSX3hU6uHuNrkvJKe2V42dHOqkAAAAHOb24et1s+0z8+xvKLnenzlSd0Q8yADDDjdj6anwGm9Htrny+q1Kbb+Fq9ZLtM4OL9/c70+aJ3YDzoAAAAAAAAAAAAAAAPbk45W/TL3SNdln6fV+7yWjZ4ZFUAASskvvCp1cPcbXJeSU9srxs6OdVIAAAAOc3tw9brZ9pn59jeUXO9PnKk7oh5kAGGHG7H01PgNN6PbXPl9VqU238LV6yXaZwcX7+53p80TuwHnQAAAAAAAAAAAAAAAe3Jxyt+mXuka7LP0+r93ktGzwyKoAAlZJfeFTq4e42uS8kp7ZXjZ0c6qQAAAAc5vbh63Wz7TPz7G8pud6fNSd0Q8yADDB/wDLsfTU+A03o9tc+X1WpTbfwtXrJdpnBxfv6+9PmrLAecAAAAAAAAAAAAAAAPbj02yt+mXuka7K/wBPq/d5LRs8MiqAAJOSP3hU6uHZNrk3JKfn5rxs6QdVIAAAAKRlTY3RrOa1T0+flMlneCqoufjU/lnf4T/1SYaU4SDV0c+pdJNNM1TpAiZL435b1Uhpo0lmxfJLTvpdDf7JG4yvCThrOlX5p45/peIbO8dFWr1k+0zHYv39fenzUlHPOAAAAAAAAAAAAAAAGfJhZ14SX/TD+TZ5JySO2V42ZLzsjsdSUOTHR0chmswwVWFuzT/rO0/D/iswiHhQx2ivGywlUqPNhFYt/wALa3sPrYsV3q4oojWZE37NLPO11a1rmsFOWKWxJYRXoSN/h7MWbVNuOZ9HSD7AAAAAIl5WCN4QcJeZ8q50RMRVGk7Ci3nk5a7M33GUJx5M+OLXnTWJy7mTYSuddJjslGkNXHI+2Xs820TzaeOmMFmxfThr856cPgMPh51op4+mTR0LJ64adyU1CCWOGlnsSpt48NV6yfaZ+e4v39fenzfOUc84AAAAAAAAAAAAAAASMlvvCXVQ/k2eSckjtleNl0vu5o3nHXmzWqS1nTu2qLtPBrjWPilR7dcFuoNqHc5La4af2aRzJyTCzOuk/wAo0hhsWQtovKcZ2yo3FPFR1QXRFaPOe/D4W1YjS3Tp99KXSLtsEbugqcFgkj0CWAAAAAAAAAAc6vik6Neqn5ST8zeK95gcwtzbxNcT0zP88akoZ40AAAAAAAAAAAAAAAGbI+Xd7wqtaoxjDzpYv93h5jcZRbmjCU68/GvGzpZ0kgAAAAAAAAAAAAAKzlZdzn/WiscFpw14bTkZplv+THDo/NHjHQiYVSD7p4LT6NOHTsMjdsXLU8GumYlR9Zj2P0Hy0kfLWAAAB6o46gPcx7H6BpIZjXIxoPkAAA+lBvkY0Bwa5CYpmRp7yvqNH+nQwq13oSjvowe2TWjFbDs4DKLl2qKrsaU+M/fSmIXT7Orgd2UnUqY90m8W3rxels18RERpC65kgAAAAAAAAAAAAADyUc5YPUBWr4yMoXk3LDNltWgDTP7M6Xjy9JHBjoEGvYldsnQjpUN6vMYTMuV3O1Sd2M8KADWX3ZN3Oz022k63J+Vmg9H41uV9n1WpWOn9mlKSTz5atpqeDHQsVPs/p3enXUm3BZy07NJ5MdEf41zsnyRLXmBUAAEC68m439bLQpyawzdT/sibnK4j/Eo++eV42WB/ZlReuTa5zoaRCW7uXIyz3U01FN85IskY5uhAegAAAAAAAAAAAAAAAAADnt+8YrfnZg8z5XX2qTugHhQARrTwtl6/4WaH0e95X2fVal1ej4MehGpWRr44Ct1cvceTH8mud2fIlzowD5gACfkNxy0/49iJusq5JR988rxs6EdBIAAAAAAAAAAAAAAAAAAAADnt+8YrfnZg8z5Xc7VJQDwoAI1p4Wy9f8LND6Pe8r7PqtS6vR8GPQjUrI18cBW6uXuPJj+TXO7PkS50YB8wABPyG45af8exE3WVcko++eV42dCOgkAAAAAAAAAAAAAAAAAAAABz2/uMVvzmDzPldfapO6AeFABGtPC2Xr/hZofR73lfZ9VqXV6Pgx6EalZGvjgK3Vy9x5Mfya52T5EudGAfMAAT8huOWrpj2Im6yvklH3zyvGzoR0EgAAAAAAAAAAAAAAAAAAAAKXlZY3Sq90WqS/dGUzzCTTc/Hpjinf4T/wBVmGiOAqJYga+75d97fSp09MKLeLWpzbWOHMkkunE2OTYSbNqa6t6vJeIdfgs1Jcx2UvmvT7rGUXqcWvSitdMV0zTO0jnFqoOzTlB608D8/wAVhq8Pdm3V/wCx0vmwnnGO0142WEqk3hCKxb/hbWz62LFd6uKKI45Gz+zChOu61pmsO6ScsNmOpeZYI/QLNqLVum3HND6OhH1AAAAAAAAAAAAAAAAAAAAAEW8bDG3wcJeZ8qIqpiqNJjWBQr0uO1WJvucYVY8mcmpedpnHu5Hhq51p1jsRo1DuO33o+5vNpU3ofc01JrY5N4+jA+2GynD2J4URrPxNF7ySyXhcMEksZ8rOmlYwAGiyguPvgs+m82p6U+lHnxGFtYing3I1FItl326ztxVKnLn32HoxOX6gw+uvCnwV4LHYcjLTfE4ztct5F4qCWEF0Lbzs6eGwdnDxpbj586dHTrtsMbvgqcFgkj0pSgAAAAAAAAAAAAAAAAAAAAAAHzID5gBkAAAAGOYH1ED6AAAAAAAAAAAAD//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39"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76256" y="2716984"/>
            <a:ext cx="495992" cy="495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AutoShape 17" descr="data:image/jpeg;base64,/9j/4AAQSkZJRgABAQAAAQABAAD/2wCEAAkGBxQSDxUUEBMUFhQUFBQVFBUUFBQUFBQUFBQXFhQUFRUYHCggGBolHBQUIjEhJSkrLi4uFx8zODMsNygtLisBCgoKDg0OGxAQGywkHyUtLCwvLCwsLCwsLCwsLCwsLCwsLCwsLCwsLCwsLCwsLCwsLCwsLCwsLCwsLCwsLCwsLP/AABEIAMwAzAMBEQACEQEDEQH/xAAcAAABBQEBAQAAAAAAAAAAAAAAAgMEBQYHAQj/xAA+EAACAQICBwQIBAUEAwEAAAABAgADEQQFBhIhMUFRYRMicZEHMkKBobHB0SNScuEUM2KCklOisvBjwuIW/8QAGwEAAQUBAQAAAAAAAAAAAAAAAAECAwQFBgf/xAA5EQACAQMBBQQJAgYCAwAAAAAAAQIDBBESBSExQVETYXGRIjKBobHB0eHwBhQVIzNCUvFikhZDcv/aAAwDAQACEQMRAD8A7jAAgAQAIAEACABAAgAQA8JgBGrY+mu9187yRUpvgiGVenHiyK+e0R7RPgJIrWoyF3tJcxs6Q0v6vIR37SY39/S7xQz+lzbyiftKgqv6Q/Szek3tj37Ix29RciWN1SfMmU6qt6pB8DeRNNcSaMoy4MXEHBAAgAQAIAEACABAAgAQAIAEACABAAgAQAIARsXjkpjvtbpxkkKUp8ERVK8KfrMz+N0o3imLdTtMuU7Jf3GbV2i+EFgo8Tmzv6zE++XIUYx4IoTuJS4sinEyTSQ6w7eGkXUHaw0iag7aGkNQfxENIahynjSu0G3hGuGeI5VWuBa4PSN13nWHX7yvO0hLuLlK+qR7/Ev8Bn1OpsPdPXd5ylUtZx4bzRpX1Oe57mWwaVi6ewAIAEACABAAgAQAIAEACAHl4AewARUqBRdiABxMVJt4Q2UlFZZl840oAutL/L7S/Rs+czLuL9vdT8zJYrMixuTczQjBJYRlSqZ3siNiTJFEq1KqAVY7AxTyPU2jWPUh5TEJMixEFyeEQAQ4gNZHqXjiNtoa7e0VxFjU3lzlOJoVjqOxo1NwcG9NjyZT6p99pUqqrT3r0l05mjQdKr6MvRfXk/Ho/aaBP4nC7SNen/Tdhbw3rK2aNfuZdUbi238V+eRfZbmiVluh28VO/wDcSnVoypveX6FxCqt3HoTbyIsHsACABAAgAQAIAEAGcXiBTQuxsFFz9oypNQi5S4IfCDnJRXFme0TzQ1albXPeJDjoN1vlMvZteVSc9XF4ZpbRt1TjDTw4F/jMWtJCzmwH/bTZhBzeEY1SrGnHVI57pBpI1U2GxOA+816Nuqa7zDuLmVV9xmq2MvLaRTbI5rxyIpbxS1THIq1NKW4k4emzblJ8ATIqtelS/qTUfFpBTo1qn9OLfgsk44WoouykDns+8q0dpWdxPRSqRlLomW6ljdUY66lNpdWKRpcwQpjgaNwPyeF4uAyNPUi4I3IaarFwRuQ2zA74cBYvJErUOX7/ALxMlmJoNFNMGoEUsQb0tyud9Px5r8RM29stfp0vW6dfubFle6fQm93w+xtcVlaVCKlBuzqesGX1XvtuQOfMTOt7976c/Iv1rOMvThufVFJmGfYnDVw1RLrqgVE52P8ANQ/OV76nVp/zqG+PNdPzr8jQ2fOlXTt63o1OT5S7vsa7LcelemKlJrqR5dDEt7iNaOY8ea5piVaM6UtMkSpORBAAgAQAIAEAMZ6Qcx1dSiOI1287KPn8JkbTqcKft+hs7Ko5zUfh9TGYTN3oVBUpnaPIjiD0lCg5U5aomtVoxqw0y4EzP9JjiDfcvBeXj1ndWDpzpKcOfHxPOdp0qtKu6dXlw6NdTN1sTNBIzJMjGtHYI2SKG3cCT0EJSjCLlJ4S5sidOc5aIrL6Ghy/KBYGpv36vAdDznEbS/VNTVKFqklw1Pi+9LkdXY/pmkoqdxvlxwuHg+peGotNCzWVVH/bTlKdOte3CisynJ8/j3JHQVJ0rWk5boxXQzeKzJqzXIAUeqOQ5+M9S2VsyFhR0ReW97fV/Q852ptGV3Wy9yXBdPuC1ZpYKCmL7WJgdrPDVhgRzGXqRyRHKRHapFwR5Y2MRGstU4joqxjRYg3zHDlVSrTNSmhYL6xSzEfqUbR42kbqRi9LeCzGlNrVFZ8PzJbaDaSGk4w1Y9wm1Nj7D39Q8lPwPjMba9hrj21P1lx7118TW2fd6X2c+HLu7jouJw6YhNSoNo3EbweY6zMsL5yeOfxRp3FvGS3/AOvAw9JK2W4kqNtKrfV/KH4EDkeXA24GQ3lDsH+6t+HCS6fZcn7C/bXH7pKhceuuD/yX16my0bzpcVQDDYw2OvJuNukltbpVfRfrL396I7y1dvU08uRcS4VAgAQAIAeGAHJdPcbfHVBf1Qq+Q/eYl0nOszp9nQxbx795lg7ObKLn5eMjworLNAn4fAAbXN+g3fvCnf1aLfZPGfzwKd3aUbqKjVjnBOp0lG5R5CQVL24qPMqkvP6EcLK2prEaaXsRJpAcVU+IEruvWXCcl7X9QnbUpLDivJEmnSTW1lRQbbwLRta+uatPs6lRyj0ZWp2NvSqOpCCT6pE2lM6RMyk0jxms4pj1VsW6sdw9w+c7v9J7PUKLupLfLcv/AJX1fuRxH6lvW59hHguPj9isVp2JxzQsVImBMtCu1hgXUeGpDAahBaKJgbZog+MRhhGsuQcRGuREaLEZInZTnVTDVRUpEXGwg7mXip6fKQVaUakdMi1Qqypy1ROh4rJcLmuHFan+HUI9dbayuN6VAPWsffuIMy1VqW8tL3o13Sp3EVNbmSsnesiBMR/Npd0sPVqKPVqA9Rv6gzl9p01b11Upbk967nzX5yZp2zcoaZ8Vuff3lnmGFTE0dVh4HirDiJdoXanDWlue5r4pkdSlvxzW9Po+phdGmqYPMnovuqAleRK94Ec7gsPKUbym7dKrR343x71zi/g/YzYlWV3bKUt0o7n7efg+K9qOmUqgYAjjNehXjWpxqQ4MxpRcXhi5MIEACAHhgBw/Sqi1XM8QBsUVNrctg2DrMavOMG2+OTrrPdQh4CqFEILKPufGZ0pOTyydjwjBrHFjWNY/TjJDGSqUgkRSJlIyvJEUjHVahZmb8zMfjs+E9Q2JdQlbxo8JRSWO7qvmcL+o9mVKFw63GEt+ej5p/LqJBm2cw4CgYZGODPdaGRuk8LQyLpPC0MjlESWiEiiILQJVEbYxCWMRpVsd8aWImn0Ezv8AhcUFY/g1iFYHcr+w/wBD0PSUrujrhlcUaFnW0Tw+DOtYikGWx9x5TnLuhGtTcJezuZuQk4vKKzDsUcqePz4Gc5aynQrOnPn8eT9pcqJTjqRAz/LO0ejVQfiUaisOqk2dT7iZpdstMoS4Ph3P78GRwbg8rmsPvX2e8tspq7SnLaJQ/T9zpnUtXyeV8/k/MLmPCRZzqioEACADGOxS0qbO57qi5+w6xlSpGnFylwQ+nTlUmoR4s5FmGJ7Sq9QgAuxYgdf+iczObnJyfM7ClTVOCguRGBjR7HFiDGOLGMaO04xjWSqRkMkRMkk90+B+Uhx6SIsbzH4CsLCbk1KMsxeGi/OCknGSyi2omn7SKfdH/wASvluVWRkz2JZS39lHyHMS1ErbswOqmxEfT2rfxee1ftw/kQv9P2Uv/WvYZ6hVOs6k31WsDs2jradjsu7qXEG59xxm3dm0LSolSWOO7PQe1pqGDpPNaA5REM8QkUBJaJkkURBaBIojbNEJUhs1L7DGscng7XoXnH8TgabMbuo7Op1ZNmt7xY++cxfLsqrR0NtLXTTLDGJfaN4nPXsNa1Lii/SeNwhmuAefzkEp5gpdRyWHgjYerq1Qeu33zDtrjsdoKa/yx57iWpHVTwX4no5mHsAAwAxHpAzLatFT/U/j7I+Z8pj7Tq5aprxfyNzZFDc6r8F8zDkzNwbZ6DBiDixo1jixrGsdQxjGsk0zIpIiZKp7pBIjaMTgsrrM5VF2BmHeNtxtfwnSaoTSZclVjFZZqBonX1RqOjHlu8jeM7BMqfv4J70PpowmHUVcxrAKDfsqZ9boW3m/ISejaOpLTBZZUudrxjFuO5dX8l18zKYiqGq1HAt2js1gLAAnugDooA907O0t1QpqHPmefX9zK5q6nwXD86sRrS0U9IhqkQcoEZ6l4mSVRwNmpAdgWK94C4EO8BSO7xAN76I80/FrUCdjIKq/qU6j/Bk8pz+3I4jGouuPPevmbOzJcYs6S7zk6lQ2UjzDrrI45EERLan2tGpDmt6Co9MkytJ2zi5vMmy4aWk1wDzAPwnq9CeunGXVJ+aMeSw2hclEPDADkGeY3ta7vwZjb9O4fC05ipPtKjn1OxtqXZ0ox7itJiE4pTEY1jgjRrHFMaxo6pjRrH6bSKSGMlU2kMkRNEXG3pt2ibjbW6Hn75atK2FoZJDE1pkN1dMWpLq07M/O2wfedXY7Mq1UpVPRj739DnNo7QoUm40/Sl7l9TOY3H1Kz69Zyx67h4DhOlo0KdGOILH5zOWrV51nmb+nsQzrSYr6Q14BpGmGw7YDsEepcQAYapEHDfaWiZFwKNcERchgk5Vlz4qqKNK2uwYqCbXKqW1b8zYyOrUUI6mSUaTnLCLD0d1mpZrTVgVJNSkykWIJU3UjgdZB5TI2ylKzk+mH7zSsU41sM7SzTgJTbN9Ik5ae83gPmZo7Jfpz8F8WQ3HBFfjV1ahHW/nOX2nbqlcziuGcr2/jLVJ6oJlhQzFRWpUOLUmfw1SAB/y8p3VhWxRpQ6xXwKc6DcJVejwWd5pFUg53VK4d9X1mGqo5s/dAHnILiTVN448F4sntoqVWOeHF+C3nIMYNV2AN7Ei/O2y46TntKi8I6+DbWWMXijhwRBBwGMGjimINHFMYxo6hjWhrJNNpDJEbR7j11qFRQdpRreNpLYtQuqcnw1L4lO7jJ0Z6Xh4Zz5Hnq+Dzx7+IsVIoh72kBA7SADL4mJkdgSte8Mg0Raj7dkaxyQ0zxB6Q0zRMjkjS+j+vq5nhT/5AP8lYfWQ3W+kyS1bVU6Hpto3qZlhMbRX1q608RbmQQlQ+Pqn+2YdzVzaVIPoa8af82MjV1lsinz9+6cbVgo04v83mnF5kx3KztbwH1l3Zbw5vw+ZHcckRs49cHmPkf3mVtuKdWMu74f7JrX1WjFZHnLVc4XWO53pC35V1gPlN+nB0uyzyUPel9S3iMrGWOr80zqlpuGCQs42Umf8A0wz+9VOr8ZFW9VvpvJqG+aiue44u7TnYrcdkeAxRRwGNGjgMbgRi1MQaKqVgi6zGwHGJGLk8JCYyVlTPCT+Gmzm32EtK0SXpvyF7PqRcTpJVRrWQm1zsItfdxmnY7FpXEXOeccFv4mFtXaX7Wap01l4y88un1FrpWzUmVgA5UgEA2JItu4H4S1H9O04XEZxbcU08Pisd/Ne8ypbZlOjKMliWHhrh9vgUQqTqjmD0VIAe9pAMB2kAI1SptMayRCO0iZFwIZ4mRyQ2WiZHKIgtGtkiiW+iOItmGGPKtT+LAStdzaoyfcWLeCU0fRuMYOpVrEfUbQfOcXcXqlBxzxRswhh5INerst0E5u7vNySLUIb8juWmyE8z8pq7Oq/yXLr8iOuvSwRc6qgAE7hrX8AL/SU9oZquMVxzjzJKG7LOV+j2oamY025s1Q9NY/8A1Oq2xFUqkIrrTXk19BbGo5WEs83L6nd5fMsqtK6mrgax/oPx2SC6eKUi1YrNxBd5xpmmGkdchQMQUcBjRBwGJgaOKY1iFJmNQ1KlvZXYBzPEy7RioQzzY5LA9hsLGTqClLntIrWOzYQCDz2W+k6zYtSMrVJcU2n5nB7fpyV25Pg0seWCADNYw8M91ouRuk91ouQ0nutDImDzWhkMCKhjWSREVDYRrY6KyxktG5JVESWjWx6iILRuR6RY6L7cdh7f61P4MDKG0p6bSo/+L+DLNvH+Yj6HpVCxt0PwE8rtnUuJuD6P3I3ppRWSDVrynGm5PeTqOCzpNqoByHx4zYVZU6aiuRUay8mY9IOY9lgahvYkFB4v3fqZZ2PH91fQjyTz5CVXoozfdjzKX0W5UUK1XFmqldUHhTW5v0ufgBNralxG42jTpQeVFrPj9hLWLhZtNY4vzOuzZKBT6XUy2CqqN7AAeJYASC5WabRbsWlXi/H4HHsbS1Kjp+RmX/EkfSYzWHjxOshLVFPrvEAxuBw8pjGAtTEEY4DEwNK3C0ZYnIcWNNZXbGsRj8uWsmq2w+yw3qft0k9nfVLWeqPDmupQvbOndQ0z48n0MfmGXVKLEMDbgwB1T7+HhO0tL+lcx1Qe/pzRxV3YVbeTUlu68mRNaXMlLSe60XImknYHKa1b+XTYjnsVfNrDylK52lbW39WaXdxfki1RsK9X1Iv4fEtP/wAbibbBT8O02/KZv/k1jnjL/qy29i3CXLz+xU5hllagfxqbL1Nip8GGyattf29ys0ZqXx8uJSq2lWj66wV9Q7JYlwIoreRy0jyWFEQWiZHKIgtG5HKJoNEcC4x2FZlIViaingyprAkf3LMnbFaKsqq7seeC7Z0m6sTuOTVr1vBWPyH1nAWMVTq6u5mzcR9AZSn+M3JWP7SncTVPOObY/PoImtUlCVSTGKJQaTYFK/ZCrtVGL6nBmAsutzAudk1tlXNS31yp7pNYzzS548eo9UI1PW4LkW2iya1e/BVJ+gmxsenquNXRDb56aWOpsJ1ZijOMoa62/qQ/4sG+kbOOpYH05aXnx96ONaWUdTHV151C3+fev8ZjVo4qNd51llPVQg+74FUrSFotDyNGNAOKY0BwGNGjdFbRzeRSQhjGhrH1MjGHrKGBDAEHeDtBhGUoS1ReH1GTipLTJZTKupo1h2NwGXorG3kbzVp7cu4LDafiv9GVPY1rJ5w14Ml4LIqFM3CXPNyWt4A7BK1xta8rLDnhd2738fePpbLtqTyo5ffvLpHmS1zZcaHlqyNwGOI5UKuhSooZGFiCLgwpznRkpweGuaIp0lJYa3HKtJcCtDFPTQ3Xust94DC+qfD7T0bZd3O5to1JrfvT78czlL23VGs4x4FM6X3S8yCLGq3DwjWSQQ0zW28tvlGkmDuOHyZaODwLEAVKGH7JvGqqO239Snznnt5tP9xOrTg9zln2LKRuWVFKSb6FvkT7XboAPmfkJjXNXslhcWXLiPBEyq+09ZnpOe9kaW7A2aseqYuCpzKtd/ATStaemBaox9E1GhmHtSZz7ZsPBf3J8p1Ox6Omm5vn8EZW0p5modDRTYM0DADlXpRwmpikqDdUp/7kNj8CJmXccTz1R0myKmqi49H8THBpUwao8jRjQDytI2gHVMaIKEAA8xEEPUrwcBMDgrxukTSK/iYnZiaBqpmFuUcqGRdCK7FZw24Mfdslmnax5oVQj0M9js027yW5XOzxM2Lawc1l7kZ15tKlQ9GO+XTkvEh083rqbpVdeisQPKaX8PtsYcE/FbznKu0LipLLljuXAi1KzMSzksx2kk3JPUy5CMYRUYrCXJFGbc5ZYgtHZBRGapjGx8UWeiWXfxGNpU7bNbWf9Cd5vduH90ztqXX7a0nU54wvF7kWaFPXUSO4Z5V/APQr855fZQfbexnRW69MMq7tIX3t3j793whdenVeOW4K2+bFV622Op09w2MRlq0lVMdpKoE1Ktl2lmsvvNhNGlSbxGJb3Qhl8EdQwOGFOmqDcoA8eZnYUqapwUFyOVq1HUm5PmSJIMCAGS9JOW9rgtdR3qJ1x+k7GHy8pVu4Zhnoaeyq2itp/wAt3t5HIA0zmjph9GjGgH0aRtAOq0Y0A4DGgLUxBrE1KIboeYiqTQhV5s70F17Mye0Ra69SOXWXbWnGvLRlJ9/MguLnsI6pRbXdyKhs/U8W/wATL62XU7vMqfxe27/JkarnQO4MfhJobNlzaI57aor1Yt+S+5Br5gzbtg+PnLtKypw3vezMuNq1qu6Poru4+ZGvLplNBrQyJpPNaGRyieFomRVEaZrxMjkjpXowyrs6bYhx3qo1afSmDckfqIHuUTjf1HddpNW8eEd78ft8zWsaGIub5/A2mYrrAIfzKW8BtInOUUoS1dxpUnpeoW1eNVMTSRa1fbJ4w3EkY7iNicTZTJYU8skhDMsEbR3MLY+kqbw6hv79gHjY38psWtNxlGb5vd82JdYnTnHovfyOwzoDlQgAQAbr0g6lWF1YEEcwRYiI0msMWMnFpo4JpDljYXEvSb2T3T+ZD6pmTKDi9LOyt6yrU1Nc/jzIVNpG0TEhGkbQDytGNAOqYxoBYMaIOAxBBW8WPGJ3jWsmazTRXWOth2Vf6GuF/tI3eE27bbGlaayb71x9qMW52Tqeqk8d33KTE5DWp+sFPg6n4GxmpS2hQqeq35MzKlhWh6yXmvsVrAg2O+XE870U2sPDEsYoYPNeAC4AWmSZG+JbZ3aYNmf5hRxMoXt/Tto9Zcl9S5aWc67zwjzZZ4TQ9jiW1+7QVja7Au6jcBbdfbtlGrtiMaC075tdNyLcNmS7V6vVz13s6Vl6AAWFlAAUbhYbBs5Tj6ry3ni+JrOGFhCa2Jux8Ysae4VQ3DLV45UxdJGettkyhuJFEpdJM5FFBxc+ovXmeg+s0dn2Trz/AOK4v5EF1dRtoZ/ufBEr0ZYJnxlLWJJDGpUPNrXO3xtNCTVS4SjwXDuSIKidGzer1nxfVvidymgc8EACABADEek3R/tqHb0x+JRB1rb2p7z5b/OVbmnlaka2y7rs59nLg/j9zkaPKTR0ZIR5G0A+jyNoB5WjGgHFaMaAcBiAKBiCYFgxMCDOLwdOqLVUVhwuNo8DvEkpV6tF5pyaIatCnVWJrP51KXFaJUz/AC3Zeh7w+806W2qkfXin7jMq7Hpv1G17yvqaHVfZqUz4hh95bW2qXOL9xUex6q4SXvPaOhdT26qD9Ksx+No2W26a9WD9rSFjsep/dJe8t8PorSUbSWb8zWsOZVd1+plGptitN7ty6L6/QuQ2VSit+99X9C8w1FaaBKYsoFgBMupOVSTnN72aEKcYRUYrcidh6PFvL7ytOfQVslVa+qpPlIowyxuCt15bwPwJZ4JCpEbF4tadNnc2VRc/aTUaMqs1CPFjKk404OcuCMjhsHUxNY1q11X2Qd9uAUchzm9XrUraj2FLe+f53mVa0KlxW/cVVhck/wA5HafRpkvZ0jWIsagC0xyQHafeflIrOm0nOXMj2rXUpKlHguPj9jby8ZAQAIAEAEsLwA4r6QNGThK+vTH4FQkrbcjcU6dJn1aWh9x1Oz7zt4Yl6y9/eZhHkDRoD6PI2gH0eMaAdV5G0A6rxrQCw0bgBYMTAmBQaAmBQaJgD0GJgTAoGIJgUsR5DA8jW3RjWRrHBVjNIYI9atc9JJGGBUhGtH4DA09SKkOSI2Js1tYAgG4B3X4G3GTU5Sh6rwJKnGXrLJf6I6ONi6ms4Ioqe8d2uR7C/U8Jbtrd1Hl8ClfXqoRxH1n7u/6HWqaBQAoAAAAAFgANwAmwlg5hvLyxUBAgAQAIAEAK7OMGlek1KqusjCx5jkQeBHONlFSWGSUqsqU1OL3o4ZpHkdTB1tR9qG5pvwYfRhxEoVKbi8HWWt1C4hqXHmvzkV6PImiyPI8jaAeV4xoB1XjGgHVeNaAWrRuBRYaNwIKDQwGBQaJgTB7eGBBQaNwJgV2kTAYEtUvFwGDzWigNvVjlEVIYerHqI40mjGij4gh690pb7bnqeHIdfKX7e0cvSlwMq82lGl6NPfL3I6lg6C00CU1CqosFAsAJppJLCOdnNzk5SeWPxRoQAIAEACABACPXWAGezzLUr0zTqrdT5g8GB4GJKKksMlo1p0paoM5Jn+Q1MK23vUz6rj4BuRlGpScTqLS9hcLdul0+hWI8haLg8jxjQDyvGNAOh41oBavGNALDxrQCw8TACg8TACg8TAHuvDAYDXhgQ8NSCiA1UrRyiBAq5ku0A3I5cPEyyreWMtYGxnGTxF5N3ofkSmmlasl3bvKreqq+z3eJtt2zQoW8YrL4mBtC+m5unB7l05m/wqy0ZBYoIAKgAQAIAEACABABLreAELEUIAUmYYAMpDAEEEEEXBB4WgLGTi8ric+z7Q0qS2H3caZ/9T9DK06HOJuWu1f7a3n9TI1FZGKuCrDeDsI90qyjjczbjOMlmLyhaVYxxFHVqxriA6taMcQHBVjdIChViaQFCpE0gKDxMAHaQ0gBqQ0gRMZi2Ufh0y7HwCjxJlijQhN/zJaV7yvcVakFinByfkvaypqYPEVj+IwAJ9UE+4WG+XlXoUt1GOX1Znu3uqu+tLEeiePP/ZvdEdB9Uq+IGwWKoR8WHAdI6FOcnrmV7m+jTh2VDwyt3l9TpeEwssGMWlGlaAD8ACABAAgAQAIAEACAHhF4AR6uGBgBX4jL78IAUWbaOU6wtUQNyO5h4HeI2UU+JNRuKlF5g8GKzTQGotzh3DD8j7D7mGw++0glb9DZobYXCqvavoZjHYGrQP41Nk6kd3/Ld8ZXlTkuKNSlcUq3qST+PkN1AygFgQp3MR3T4NuMboZJGcZPCe8FqxjiPHBXMbpEFdv1iaUGAOIHE/GGkXB7Sq63qXbovePwiqm+gyUox4vBZYXJcTU9Wi+3iw1R/utJFbzfIrTv7eHGXlvLzAaC1msazqg5KNdvM2A+Mmjaf5MoVdsRW6nHPibDJ9FqVGxRO9+dtre48PdLUKUYcEZNe7q1vWe7pyNDQwdpIViYlICADkACABAAgAQAIAEACABAAgAQA8IgAhqIMAGXwQMAI9TLQRawseFriAFeujdJSdRAut6wUWVvFNx8omlEjqyfF5IOK0Jwz+tRQHmo1D/tjXCL4olheV4cJMq6vo0w59Vqq+DA/wDIGMdCJajtW4XHD9hZ4PQ6kigMiVCPaelTDe8qovJFBIqVLmcnlPHtZOpaOUl3UqY8EX7RcIidSb4t+ZNpZWBuFvDZFGN5JCYACAD6YYCADoQQAVAAgAQAIAEACABAAgAQAIAEACABAAgAQAIAEACABAAgAQAIAEACABAAgAQAIAEACABAAgAQA//Z"/>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43" name="Picture 1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56376" y="2694104"/>
            <a:ext cx="521188" cy="518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左矢印 15"/>
          <p:cNvSpPr/>
          <p:nvPr/>
        </p:nvSpPr>
        <p:spPr>
          <a:xfrm rot="9154772">
            <a:off x="4685445" y="2940428"/>
            <a:ext cx="576064" cy="344973"/>
          </a:xfrm>
          <a:prstGeom prst="lef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 name="左矢印 24"/>
          <p:cNvSpPr/>
          <p:nvPr/>
        </p:nvSpPr>
        <p:spPr>
          <a:xfrm rot="11936529">
            <a:off x="4690641" y="3910206"/>
            <a:ext cx="576064" cy="344973"/>
          </a:xfrm>
          <a:prstGeom prst="lef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042" name="Picture 18"/>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99510" l="0" r="100000"/>
                    </a14:imgEffect>
                  </a14:imgLayer>
                </a14:imgProps>
              </a:ext>
              <a:ext uri="{28A0092B-C50C-407E-A947-70E740481C1C}">
                <a14:useLocalDpi xmlns:a14="http://schemas.microsoft.com/office/drawing/2010/main" val="0"/>
              </a:ext>
            </a:extLst>
          </a:blip>
          <a:srcRect/>
          <a:stretch>
            <a:fillRect/>
          </a:stretch>
        </p:blipFill>
        <p:spPr bwMode="auto">
          <a:xfrm>
            <a:off x="7380312" y="2708920"/>
            <a:ext cx="504056"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AutoShape 21" descr="data:image/jpeg;base64,/9j/4AAQSkZJRgABAQAAAQABAAD/2wCEAAkGBw8PDQ8MDw8QDQ0PDQ4NDw8MDxANDQ4OFBUWFhQRFBUYHCkgGBonHBQUITIhJSksLy4uGB8zODUtNygxLisBCgoKDg0OGRAPFCwcHBwsLCwsLCwsMywsLCwsLDcsLCwsLSwsLSsrLCwsLCwsLCwtLCwsLCwsNywsLSwsLCwsLP/AABEIAOEA4QMBEQACEQEDEQH/xAAcAAEAAgMBAQEAAAAAAAAAAAAAAQIDBgcFBAj/xABHEAACAQECBwsJBQcEAwAAAAAAAQIDBBEFBhITITFRBxQVIlJxgZGhsdEyM0FhcnOCksEWI0JT8ENUYqKjstIkNGPCJXST/8QAGgEBAAMBAQEAAAAAAAAAAAAAAAEDBAIFBv/EADARAQACAQEFBwMEAwEBAAAAAAABAhEDBBIxUYEFExQhMjNBFWHwIlJxoSNCkdGx/9oADAMBAAIRAxEAPwDuIAAAAAAAAAAAAAAAAAAhsDFZbVTqxy6U4VYXyjlU5Kcb4u5q9bGgMwAAAAAAAAAAAAAAAAAAAAAAAAAAAAACGwOc7peN2aTwfZ5XVpx+/nF6aVN/gT9EmupP1galue4QtdO2wpWZ5VObTr0535rNrQ5vZJLU16kB3KnK9XgWAAAAAAAAAAAAAAAAAAAAAAAAAAAAA1nHnGWNgsrmrnXqXwoQem+fpk1yVrfQvSBwzKqV6v4qtarP06ZTnJ+IHYcR8W1ZaSvudWV0qktsti9SA3aCuVwFgAAAAAAAAAAAAAUlUS1u7nApvmHKXWMBvmHKXWMBvmHKXWMBvmHKXWMBvmHKXWMBvmHKXWMBvmHKXWMBvmHKXWMBvmHKXWMBvmHKXWMBvmHKXWMDBbMI0qVOVWc4xhCLnKTehRSvbA4BjVh6dvtc7RK9Q8ijB/gpLV0vW/W/UBtm5xi/qttVcaS+6T/DB65877ucDq1nlCMUk0Blz8dqAZ+O1AM/HagGfjtQDPx2oBn47UAz8dqAtGonqAuAAAAIYGt4yV9EY/xXl+z+tXq+l59jssZwynJp3taLrjVaZiVERln4PhypdngRvSnBwfDlS7PAb0mDg+HKl2eA3pMHB8OVLs8BvSYOD4cqXZ4DekwcHw5UuzwG9Jg4PhypdngN6TBwfDlS7PAb0mDg+HKl2eA3pMHB8OVLs8BvSYaDukYSjTcbBSk22lUru9aFrhT0fM/h2mfW1J9K3Tr8vGxExeeELYoSv3tRuq2h7Y38Wnzyau5lIoha7krHFK5NpLQkrkkth3lynekeVLsGUm9Fypdgyg3ouVLsGQ3ouVLsGRG9Fyn2DKU70XKl2DKDei5UuwZFKtmSi3e9C9QGCzVsmoo7U+y45smHtQeg5SsAAARLUBp+M8rpR52adljN+inW9LDgyr90vaka7181NZ8n1504wnJnRgyZ0bpkzowZM6N0yZ0bpkzo3TJnRumTOjdMvkwthWFls9W0z8mnG+6+7KlqjFc7aXSRb9MZlMec4cPtVqqV6s60251as3OVybcpyepLsS5jBM5nLVwd6xIwCsH2GFFpZ+f31oe2q15N+yKuj0N+k7iENgyicIMoBlAMoYDKGAygGUMBlDAx15cSXMB5kPPQ9mXejm6YbFT1I4SsAAARLUBpWOErsl/xGvYozqdFG0eh52Da33S9pm+9fNmrPk+vPHG66yZ4bpkzw3TJnhumXnV8Y7JTnKnO00oTi8mUZTSlF7GVzekTibOoraeEPqseEqVaOco1I1YXuOVB3q9a12ndcWjMTlE5jiz54ndRkzw3TJnhumXPt0jDOXUp2KL4tO6rVu9NRriRfMm38SMW02892GjRjyyblOBN827fU1fRseTU0rRK0O/NroucuiO0z1jMrZdryixBlARlAeJ9ssGfv9m/+sSMwYetZbXTrU4VqU41KU4qUJwd8ZRepp7CRmygGUMBlARlBClaXFfMTgfBT89D2Zd6ONRNWx09SK3SwAABEtQGi48SujH2/ozb2fGdXozbV6Orw8H1fu1zs9O9fNkrPk+rPHOHWTPDBkzwwZRnhgy5HjRX/wDIWr38voeNr+5b+W/T9EN23PK3+hf/ALFTuibtjj/H1Ztef1NmzxrwpyZ71jdMsVrt8aVKdabuhThKcuZK85tisTM/CY85xDjNtwjKrUqV5vjTlKpL03X6bl6lq6DxLWm0zM/L0IjEYfoHEXBG8cHUaMklWms/X1X56aTcX7KyY/CXVriHMy2DLJwGUMA5DA/LUq+l87M7t+h8Q534HsD22Sm+wvrwhxL3sokMoBlDAZQFasuK+YmB8dLz0PZl3or1fhNWyU9SKnSwAABEtQGgboU8mnF/8qXYzf2d73SWbaozTq1Ky4QyYXZN+l+m49i1cyxRGIZeEZbEutnO5Do37P1LoG7CTfM+V2IjECc9LlPrGIHKcZar3/affS+h4O0+7b+XoafohuOIM77E/f1O6J6Wwe11lm1/U2Q2KQDVt0DCGbs8LOnxq075e7hc3/Nk9ph27UxSK81+hXM55PF3OsF78wrQpyV9Kjfaqt+rIptZK6ZuC5mzzNOM2arT5P0Ga1QBAEPUB+WpVdL52YVz9EYhTfA+D9L/ANpS9PqNdI/TCqeL387La+s7xCMpz0tvcRuwZFaJerqG7CcrK0vYhuGSdq4r0ejaNwyxWSqpVo3Xq6L186KNaMYdUbRT1IpdrAAAES1Ac83R/NQ96u5m7s73ekqNo9HVo9F6D22FliyEssWQlkTIFkQlpeF8ULRWtNavGpRUalRzSk55SXruieZq7Fe95tEx5tNNasViMNgxYwXOyWd0akoylnZTvp3uNzS2pbDXs2lOlTdlVqXi1sw9cvVpA5hjpbc9b6iT4tFRoR2Xx0yfzNroR4u2X3tWft5NujXFf5dH3E8FZFkr26S41oq5qD/4qV6fXNy+VHOjHllN5dILnIBAEMDi8tyO33v/AFFk1t+VW/wM/c25rN+HVcWsHzstgs1kqOMp0KEKUnTvcG16Vek7i+sYjCueL0joQAAXgUqPQwGDfPLmfeijX+HdG209SM7tYAAAiWoDnm6R5qPvV3M39ne70lRtHo6tEpPQe0wsqYSyRkQMkZEJZEyErXkCbwJvIGO1WhUqVSrLyacJVHzRTf0ItbdrMz8JiMzhxqpOUnKb0zlJyd3pnJ3vtZ87M5nMvRfpjFrBu9LBZbJ6aNCnCd2i+pdfN9MnJ9JrrGIwpnzl6R0AEAAIJEXgQAvAi8CLwKzehki+DvPLmfejPr/DujbKepGd2sAAARLUBzzdI8zH3q7mbuzvd6So2n0dWg03oPbYWRMC6YSyxkcjImQldMCbyEpTA8THW05FgqJa6koUlzN3y/lTMu2W3dKfv5LdGM3abiXYd84VsVB6Yu0wnL1wp31JLqgzxqRm0Nk8H6SZsVIAgCABIgCLwIvJEXgQ2EIbApJgZsHedjzPvRn1/hZRtlPUjO7WAAAIlqA55ukeZj71dzN/Z3u9JZ9p9HVz6LPaYmRSAupAZIshLJGRCWRSIE3gTeBqG6HX4lnpbZ1Kj+FKK/uZ5vaNvKsNOzxxl9O4vZMvClSs1ooWSbT2TqSjFfy5Zg0Y/U0X4O23mlWi8BeBVskReBF5Ii8IQ2BF4ENkirYFWwPowd52PM+9GbX4wso2ynqRndrAAAES1Ac83SPMx94u5m/s73ejPtPo6ueRPbYmRAXRCWSJAyRISyIgSBJI0PH6rfaqcPRGzp9MpSv/ALUeP2hP+SI+zZs/pluW4bZ+Jbq+2dCivhUpP+9FGhHFZd1EvcAEAQwKskQ2EIvAgkQBDAo2BW8D68G+djzPvRm1+MLKNsp6kZ3awAABEtQHPN0jzMfeLuZv7O93pLPtPo6udo9tiXTAyIhLJFkJZYs5F0BZASBzzHd/65+qjSXe/qeLt0/5ekNuh6Hw4Mw9bLLGVOzWmrZ4SllyjSaSlK5K96NiRli0xwlbh9n2zwr+/wBo+aPgT3luZiD7Z4V/f7R80fAd5bmYg+2WFP3+0fNHwHeW5m7Dcty3CuELZbpuva61az0KLlKE5LJlUm8mCdy9t/Ci3Sm1p85c2iIh1Rs0K0XgQSAEXgVZIq2BjbIH24M85HmfejNr8YWUbbT1Izu1gAACJagOebpHmV7xdzN3Z3u9JZ9p9HVzpM9xiXTCV0yBeLIGWMiEsqZAm8JSQPPtuBLNXqZ2rTy5tKN+XOOhatCZRqbPp3netGZd11LVjESw/Zew/k/1Kv8AkceD0f2/3Lrvr8z7L2H8j+pV/wAh4PR/b/cne35n2XsP5H9Sr/kPB6P7f7k76/NpGMdClTtdSlRjkU4ZEbr3LjZKbd7fr7Dy9prWupNaxiIatOZmsTLqO41Y8jB9a0Naa9qkk9tOnFRX8zmd6Efpyi/FvzZe4VvAi8CLwDYFWyRSTAxtkD78Ev7yPNLvRm1+MLKNup6kZ3awAABEtQHPN0nzK959Gb+zvd6Sz7T6OrnCZ7bEumErJkD5rThSjRnCnUmoSmm1fqS2yfo6djKdTX06WitpxMu66drRmIfdCaaTTvT0prSmizi5ZYyAupEC2UQlKkBOUQJvAm8kcpwtVy7VXntr1epSaXYkfPa051LT95ehSMVh3Tc9s+awPYo8qi6z56kpT/7GnTjFYV24tgbLEIbAreBDl6QPHs+NFiq2veNO0QqV8mUrocaDcdcFPU5XXu5ehM5i9ZnGU4l6rZ2hRsDHJkD0cDPjx5pd6M2vxhZRuFPUjO7WAAAIlqA55uleYXvPozd2d7vSWfafR1c1TPbYlkyUrpkDR8OWW0KrOrWjepPROHGpqPoV/o6bjwNq09WLza8cfn4b9K1cRFXzWLCFah5qpKC5OuD+F6CrT1r6foth3albcYe9Y8b2tFalf/FRdz+V+Jup2jP+9f8Aii2z/tl7Nlxiss/2qg9lVOn2vR2mum2aNv8AbH8+SmdG8fD1KVaMlfGSktsWpLsNETE8Jy4844r5ROELKRGBZSAlSA5FOd989t8uvSfMzOfN6b9HYu0siwWOmvw2Szx6qcTfX0wpni+ytVjBZU5KC2zaiutnSHgYRx2wbQvyrXTnJaMmz32iV+ziJpdJXOpWPlO7LU8Kbq0dMbJZZSem6dqkornyINt9aK51+UOopzaThrGi3W29V68nTf7Gl91Ru2OK8r4rym17W4y7iIhTFzBNttFaE7FTll0pxlGsuJSpST0Nzejo0v1ClbTP6SZj5d7oueRHOZOcyY5ebvcMu7jZN+m683QpTJkjHJkD08CeXHml3oy6/GFlG409SKHawAABEtQHO90vzC9v6M3dne70ln2n0dXMkz22JdMCyYFgl5tswBZ6l7Uc1LbS4q+XUZNTYdK/njE/b/xdXXvH3eNacV60dNOUKq2P7ufU9HaYdTs7Uj0zE/0urtFZ4xh5dowfXp+XSnH15LlHrWgyX0NSnqrK6L1nhL5YSud8Xc9sXc+wqiccHT66WE7RDya9Vep1JSXUy2NfVjhef+uZpWfh9MMYbYv27ftQpv8A6lkbZrfu/wDjnuacmZY0Wxfji+enE68drc/6R3FOQ8abZy4LmpxHjtbnH/EdxR4t2i70XXGRc9WrjJhCUVB220qEYqMYwrTpRUUrkroXHW/bmjEPMtFaU3lVJyqPbVm5vrkznKX2WDA9qtF2Ys1aqnqlCnLI+Z8XtOorM8IRmGy4N3NrdVudaVKyx9OXLPVV8MNH8xZGjaePkibw3DBG53YKF0qqlbJrT9+7qV/u46GvavLa6NY4+biby22lCMIqEIxhCKujGCUYxWxJai5ylyAo5AUlID1cBeVHml3mXX4wso3KnqRQ7WAAAIlqA51umeYXt/Rm7s73Z/iWfafR1cwTPaY1kyRZMDImBdMCyZIsmBirWWlU8unCftwjLvK7adLeqsT0TFpjhL5KmArLL9jFew5Q7mUzsejP+juNa8fLBLFmyv8ADNc1R/Urns/R5T/114i6jxVs3Kqr4o/4nP07S5ynxFkrFSzcqr80f8SPp+lzn86HiLNKkmr16Veuk8ZtdnwDidgyVls9d2WNSVShRqt1J1KicpRTbucrtbNldOmInCqbS9+yYIslDTRs1Ck9tOjTjLrSvO4rEcIRmX2OR0hVyIEZQEORIq5AVcgMcmB7OAfKjzS7zLr8YWUbnT1IodrAAAES1Ac63TP9v8f0Zu7O92f4ln2n0dXLj2mNN4FkwLxZIumBdMC6YEpkibyAvAjKIDKIS5zb4ZNerHZVqLoyncfOasY1LR95ejWc1h23Ee0ZeCrE077qEab56bcH/aadOc1hXbi9tyO0KuQEXgRlAVciRDYFWwKtge1gDyo80u8y6/GFlG6U9SKHawAABEtQHOt03/b/AB/Rm7s/3Z/iWfafR1ctPaY0gSmBZMC6YF0wLJgWvAZQEZQShyIEZRCWk4wU8m11P4sma6UvqmeFtlca1vv5t2jOaQ6TuWWvKwdKl6aNoqQ+GV012yl1HWjP6S/Ft+UWuEZQEOQEXgQ2BDYEXgQwPcxf8qPNLvM2vxhZRulPUih2sAAARLUBoe6Dg+rXoZFJRcstPjtpXXPYntNOy60aV963JVq0m8YhzWWL9sWjIp/NLwN/1HT5T+dVHh7c0cAWzkU/ml4D6jp8p/Op4e3NPANs5FP5peA+o6fKfzqeHtzFgG2cin80vAfUdPlP51PD25rLAds5EPml4D6jp8p/OqfD25pWBLZyIfNLwH1HT5T+dTw9uaeBbZyIfNLwH1HT5T+dTw9uaeBrXyIfNLwH1HT5T+dTw9uZwNa+RD5peA+o6fKfzqeHnmjgW18iHzS8CPqGnyn86nh7czgW2ciHzS8B9Q0+U/nU8PbmjgS2ciHzS8B9Q0+U/nU7i3NqOOOD6tKdKpUio5UXTvi21fHSu99Rh2rWrq2i1YX6dJrGJehuaYTlSr17Oll52nGol/FBtPsmuor0rxXOXVoy6Nvqt+S/10lvf15S53JN81vyX+ukd/XlJuSb4rfk/rrHf15Sbko3xW/K/XWO/ryk3JRn635X66x39eUm5Jn635X66x39eUm5Jn635X66x39eUm5Iq1b8r9dY7+vKTcls2LEajay4ZF192m+9PSU6l4twdVjDdqepFbpYAAAAfJabIp60B8MsDQ2ICOBYbEA4FhsQDgWGxAOBYbEA4FhsQDgWGxAOBYbEA4FhsQDgWGxAOBYbEA4FhsQGgbreLSlg2tVhHj2e60L2YeX/ACOXUBxjFfCCstvstplopwrRVS/Vmp8SbfMpN9AH6ioYIhKKdyYGTgWGxAOBYbEA4FhsQDgWGxAOBYbEA4FhsQErAsNiA+yzWFQ1ID7EBIAAAAAAAAAAAAAAAAAAAedhmyxqUpQksqMoyjJPU4tXNAfkrDuDJWS12ixy0ujVlTTf4oa4S6YuL6QP0buRYwb9wTRcpX1qC3rW03typpKMnzwyXztgbyAAAAAAAAAAAAAAAAAAAAAAAAAAAAAApVjemgOEbtuLU89Rt9GnKbndZqsacXOTel0pXLS/xR+UD09xTF7CFjq1q1dRo2evTinQm26zqRfFqNLRHQ5K5u/StVwHZkBIAAAAAAAAAAAAAAAAAAAAAAAAAAAAAD5LTY1PWBNmscYagPqAAAAAAAAAAAAAAAAAAAAAAAAAAAAAAAAAAAAAAAAAAAAAAAAAAAAAAAAAAAAAAAAAAAAAAAAAAAAAAAAP/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 name="AutoShape 26" descr="data:image/jpeg;base64,/9j/4AAQSkZJRgABAQAAAQABAAD/2wCEAAkGBw4MDRUMDA8PDQ0QEBYPEAwMDQ8NDw0PFh0XFxUSFhgYHCggGRslGxcTIzEtJi0vLjAzGCE/ODQvNykvLi0BCgoKDg0OGxAQFSwlHyUsLC0uMCwsLC0sNDAtLCwwLCwsKywtLywsLCwsLzcsLCwsLCwsLCwsLCwsLCwsLCwsLP/AABEIAOEA4QMBEQACEQEDEQH/xAAcAAEAAgIDAQAAAAAAAAAAAAAAAQYEBwIFCAP/xABEEAABAwIDAggMAwYGAwAAAAABAAIDBREEMVETIQYHEhVBc5GhFBYkNFRhcYGSsbLSIiMyM0JDUoLBU2JyosLwNdHh/8QAGwEBAAIDAQEAAAAAAAAAAAAAAAEFAgMEBgf/xAA5EQEAAQMBAwgJAgcAAwAAAAAAAQIDEQQxcbEFEhMUITKh0RUjM0FRUlNhcjSBBiJCkcHh8CRi8f/aAAwDAQACEQMRAD8A3igICAgICAgICAgICAgICAgICAgICAgICAgICAgICAgICAgICAgICAgICAgICAgICAgICAgICAgICAgICCLoILwgjat1QNq3VA2rdUDat1QNq3VA2rdUDat1QNq3VA2rdUDat1QNq3VA2rdUDat1QNq3VA2rdUDat1QNq3VA2rdUDat1QNq3VBIeEEgoJQEBAQEGLiJuSg0zXeF1Sixk8UeLkbGyeRjGhsZDWhxAH6dFU3L9yK5iKve+gaTkrR16e3VVajM0xM7fhvYPjnVPS5Phi+1YdYu/M6fQ+h+jHj5p8c6p6XJ8MX2p1i78x6H0P0Y8fM8c6p6XJ8MX2p1i78yfQ+h+jHj5njlVPS5Phi+1OsXfmPQ+h+jHj5njlVPS5Phi+1OsXfmPQ+h+jHj5njlVPS5Phi+1OsXfmPQ+h+jHj5njlVPS5Phi+1OsXfmPQ+h+jHj5njlVPS5Phi+1OsXfmPQ+h+jHj5njlVPS5Phi+1OsXfmPQ+h+jHj5njnVPS5Phi+1OsXfmPQ+h+jHj5njnVPS5Phi+1OsXfmR6H0P0Y8fNHjnVPS5Phi+1OsXfmPQ+h+jHj5njnVPS5Phi+1T1i78yPQ+h+jHj5njnVPS5Phi+1OsXfmPRGh+jHj5o8c6p6ZJ8MX2p1i78yPRGh+jHj5njpVPTJPhi+1OsXfmPRGh+jHj5o8dKp6ZJ8MX2p1i58x6I0P0Y8fM8dKp6ZJ8MX2p1i58yPRGi+jHj5o8dKp6ZJ8MX2p1i78yPRGi+jHj5njpVPTJPhi+1T09z5j0Rovox4+bKpfDGpvxMTH4uQsdNG1zeTHvaXAEfp0WVN+5NUfzNN/krR02qpi1GYifj8N7dsM11avAMkIJQEBBByQdLVJeSCg0XXHXxkx1nee8qku9+d76fof01v8AGODCWDrEBQkQShkQyIZQhkRGRSCCLogugi6AiEIjIpEIgRCEGTTHWxMR0mjP+4LOjvRvaNR7Gv8AGeDfdLm5SunzF3jckEoCAgh2SCu1o7ig0fVz5VL1r/mVS3e/O99O0P6a3+McGJda3Wm6BdAugXQLoF0C6CLoF0QXQRdDIiMikyhEF0BEZQiMikRdEPvgD+fH1rPqCyo70NOo9lXung3pRDuCunzJZWZIOSAgIIdkgrlbyKDR9X86l61/zKpbvfne+m6H9Nb/ABjgxFrdWRDIhkQyIZEMiGRSZZ1FpM9QnbhsM3lSO3kk2bG0ZucegLKiia5xDn1Wqt6a3Ny5PZx+0Nis4rsJFGPC8bI2VxDGuZso49ocmgOBJ7Qu3qdMR/NU8zP8RX66p6K1GI7ffM4/ZQuE9BmpeJOGm/ELcqOYCzZWajQg7iP/AIuS7am3ViXodDraNXa6Sn94+EuoutbsyXRGUXQyXRGRSIuiC6CEQIZfbAft4+tZ9QWVPehpv+yr3Twb1oeQV0+ZrMzIIOSAgIIdkgrlbyKDR1Y86l61/wAyqW5353vpein/AMa3+McGJdYOrJdDJdDJdDJdDJdDJdDKEMtrcSuGGyxE9hyjI2MHp5IHKI7wrDRR2TLyP8S3J59uj3YmfFh8dOMdtsPhgSGtY+YgHNxIaD7QA74isdZPbEN38NW4ii5c9+Yh0tbxzsfQoMRMeXiMLijhXSHe50bmlzS4+5oWqurn2omdsTh26a1Gn5Qroo7Kaqedj75U66510XRBdBF0C6IyXQyhSjIiEIPvgP28fWs+oLKnvQ03/ZV7p4N7UPIK5fNVmZkEHJAQEEOyQVyt5FBo2sHyqXrX/Mqmud+d76Vov01v8Y4MO6wdJdAugXQLoF0C6BdBtjiUlvBiY9JWOt7W2/sF36OeyXkv4lp9Zbq+08XTcc7bY+I64f8A5Fa9Z343Oz+HJ9RXH/t/h07WmPg4Xf41SaB7GRuJPd3rXss/u7JnncpRHy2+MqutC0yi6IyXUmRARGUICIRdSZLoh96efz4+tZ9QU096Gm/7KvdPBveiZBXL5uszMgg5ICAgh2SCuVvIoNF1g+VS9c/5lU9zvzvfSNFP/jW/xjgxLrW6sl0Ml0Ml0MouiMl1JkuhkuhlsHiYxnIx0sB/iw8oe1h/9O7l16ScVTDz38RW+dYpr+E8WZx3QWfhp7ZtljJ0tyHAd7llrI2S0/w3X2XKN08XRcMY/A6bgKef17N+KlHSHyG4B9lyPctV2ObRTT+7u5Pq6bU3r/uzFMfspy51wIguhlF0Ml1KMl0EXRBdBCIfen/t4+tZ9QWVPehqv+yq3Twb5omQVw+cLMzIIOSAgIIdkgrlbyKDRVZ86m65/wAyqe5353vo+i/T2/xjgw1g6RAQEQICGRDJdDLvOA2OGFquHlJs3a7Nx6OTICw/UttmebXEuHlK30ulrp+2f7drcvDmhc5QwxgX5GLie71RXtIfhJVhet8+Ij7vH8navq1dVXxpmP393i1Dxi1AYmrTFp/Li5OHYBkGsFjb+ov7Vw36s3Jer5JtdHpKc7Z7Z/f/AErd1pWSLogughDIiBDIiMoUmS6Iy+9P/bx9az6gsqe9DVf9lVung31RMgrd86WZmQQckBAQQ7JBXK3kUGiKyfK5uuf8yqi5353vouj/AE9v8Y4MO6wdJdAugXQLogugXQLoDXEEOabOBuCMwRkUROJ7JelKFUDjMBFimW5csDX2vuElt7b+p1wreirnUxL53qLXRX6rc7Inw/8AjzhjC/av226XaO2g0fc8rvuqmc57X0K3zeZHN2YjG58VDLIhlCIyXUmS6IyIIugXRCLoMinn8+PrWfUFlT3oab/sqt08G+6JkFbvnizMyCDkgICCHZIK5W8ig0PWfO5uuf8AMqoud+d76Ho/09v8Y4MNYOnIhkQyIZEMiIyhDJdSZco2F7gxo5TnENa0Zlx3AJhE1REZl6FoUkNLZhKQ91p34dxGjns5Jf2lziP9JVpRiiIoeD1EV6mq5qI2RPHY1pxucHzhcZ4dGPyMUfxZWZOBvH9QHK7Vyam3irnfF6HkTV9Ja6KdtPD/AFsUK65l2XRGS6BdBF0C6lCEC6IyXQy+9OPlEfWs+oLKnvQ1X/ZVbp4N+0TIK2fPVmZkEHJAQEEOyQVyt5FBoatedzdc/wCZVTc78730HR/p7f4xwYSwdIhkuhkuhkuhkuiBAuhlcuKqiHG1JszheHC/muuLh0m8Rt7fxf0+tdGno51efgqeWNV0WnmmNtXZ+3v8jjE4QPfWzNA+xwTmxROB3CSM3f8A7rg+xL1c9JmPcjkzS0xo+bXHf7Z3Ts8G0YnYbhLSfxbmzNsbb3YbEN/uD2g+tdnZdoednpOT9Vu8YaGq1NmwM78LiW8iWM2I6HDoc09IOYVbVTNM4l7OzfovURXRPZLDuobREZEMl0MoRAgXUoyhDLIp3nEfWs+oKae9DVfn1VW6eDf1EyCtnz9ZmZBByQEBBDskFcreRQaErXnc3XP+ZVTc78730DSfp7f4xwYaxdBdAugi6AhkuiMl0MhKGW8uC+DbwfoT8VPumcw4mW9r8twAjj3/ANI9pKsLcdFbzLyGruTrtZFFOzOI/wAy0fLK6Rxkebue4ucdXE3J7VwT2vW0xFMREe5bOLjhZzViuRMT4HNulGezf+7KPZkfV7FusXOZPbsVvKmi6zbzT3o2eTZ3D/gdHWIBNAWtxkbfypb/AIZWZ7NxHQeg9BPrK6r1qK4zG15/k7lCrS182ruztj4fdofFYeSCR0MzTHKxxa+Nws5rhmCq+YxOJexorprpiqmcxL5XROUXQyIZERlCBdEF0H3px8oj61n1BZU7Yar/ALKrdPB6AomQVq8CszMgg5ICAgh2SCuVvIoNB1vzubrn/Mqqud6d732k9hR+McGEsHQIZLoZEC6GS6lGUXQytvFpwe5yqDTI2+Hw9ppb5OIP4Ge87/Y0rdYt86rcreVNX0FiYjbV2R/mVz47KzyIIqcw/ilO2kGkbD+G/tdf4Vv1VfZzVVyHp81zdn3dkb5/1xafXE9NkQy2XxY8OxhuTTce/wDIJtBO7+CTlG4/y6Hovpl1WL2P5alDypydz83rUdvvj4/fevHDXgTh6wzaA7HFtbZmIaAQ8dDZB+83vHct92zFe9VaHlC5pZxtp+Hk0/ieAtWilMPgckhb/Eis6Jw6CHXt/dcc2a4nGHpaeUtNVTzufH77WXheLSsSZ4dkI1lxEXyaSVMaeufc1V8r6Wn+rO6JdnBxRVF37SbCs/0ukk/4hZxpqvi56uXLEbKZ8H2dxPYy27FYcnQskCnqtXxY+nbfyS6Or8XFWwjTJsW4hgF3Owsm0Lf6SA4+4Fa6rFce51WuVdNcnHOxv/7CpHduO45WPQtSxyi6IyyKb5xF1rPqCyp70NV+fV1bp4PQNEyCtHg1mZkEHJAQEEOyQVyt5FBoKt+dzdc/5lVVzvTve80nsKPxjgwrrF0CCEC6BdAuiEtBcQ1oJcTYAC5JOQCEzjtl6J4A8HhSqe2OSwnf+bO7L8Z/d9jRYe4qytUcynDxXKGq6xemqNkdkf8AfdpDhrW+cqjLiQbxl2zh6pu5tvbvPvXDdq51Uy9VobHQWKaJ27Z3udF4G1LH74MM9sZ/jTgwx21Bd+r3XU02q6tkIv6/T2e9X2/CO2VzwPFKyJu0qWOZG0ZshDWAe2R5/st0abHelV3OW5q7LNvO/wAo82aIOCVP/U+HFOGr34y/w3assWaWnn8p3tkTHgzG8a9KhLIIYcQIW8lgcyJjI4mZbm3vYDoAWXWKI7IhrnkfU1ZqqqjO/tXqmVKDGRCfCysmidk+NwNjodD6it8VRMZhVXLVdurm1xiVV4ZVCvYMGXAxYfEwDf8AlxPdOwetnK/F7R2LVcquU7Id+jtaO52XKpid/Z/drmfjRrFyC+KMjcWjDgEH1glc3WK1zTyRpce+f3fEcZtY/wAdns2Eajp6/iy9E6X5Z/u7WkcbuNjePDIYsRHfeYwYZANRmCf+7lnTqavfDnu8i2pj1dUxP37XRcY8+Enx4xWBts8TAydwaOTaR1w646Hbt/rWF7E1Zh1cnRcptcy5tpmYVZanflkU0+URdaz6gpp2w1Xp9XVung9BUTIK0eFWZmQQckBAQQ7JBXK3kUGgK2fLJuuf8yqu53p3vd6X2FH4xwYV1i3l0C6CEMl0Ml0Mth8UHBjwvEmoTtvBhnDZcobpMRmCP9O4+0hdGnt5nnSpuV9Z0dHRUz2zt3f7bU4XYvDxYN8eKxTcEyYGPam3LIP6gwdJtftXXcmIjtnDz+korquRNFHOx2482rYeFNCpf/i8A/FTDcMVizYE6t5VyPcGrli5bo7sL6rSazUe2uYj4R/3+ZdXVuMyq4kkMlbhY9/4MMxoNui7nXdf2WWFV+uW+1yTpqNsZn7+SqYzGzYh3LxEskzv5pXueR2rVMzO130UUURimIjc+ChnkQdhRa5iqdJtsHM6F37wFnMeNHNO4rOmqaZzDRf09u9TzblOW1ODnG5BLaOpRnDyHdt4QXwk6kfqb3rqo1ET3lDqORq6e21OY+E7VnxtFo1dbtC2DEG1xPh5ORK2+pYb+5y2TRRW4qNRqdLOMzH2nZ/25VKhxNwuN8LjJIhf9M0TZgBpcELVOmj3S77fLdUd+jO7sdTj+LzAUlnhNWx5fGN7cPBGIpZj/K27iT/ZYzZpo7apb6OU7uonmWbfb8Z2Q15UcS2aZ0kcYhjJtHC25EcY3Nbc7yQLXJ3k3K55nMra3TNNMRM5n3z92NdQzZFNPlEXWs+oLKnbDVe9nVung9CUTIKzeHWZmQQckBAQQ7JBXa3kUHn6ueeTdc/5lVlfene9zpZ9RR+McGCsG/IhkQyIOzoXB/GVJ+zwcLpLH8UhsyKMaucdw+azpoqq2Q0X9TbsRmurHF3nizhXTspeDmOPqMj+TJiIgW4TBsG95H+I4Dpvb3rPo4zzYnMuTrdyKZvV082iNke+fL/vc3rRaXFT8LHhId0cTA25tdx6Xu9ZNyfau6mmKYxDy167VeuTXVtlofjL4Sc51B2zdfDYe8UNsnfzye89wC4b1fOqeq5N03QWe3vT2z/iFSutSwyXRGS6GS6GUXQLogugmOQscHsJa4G4c0lrgdQQpROJjEuyHCSoBvIGNxXJ08Ik+d1lz6vi0dWsZz0cf2ddNM+RxfI50jzm97i9x9pO9Y7W6IimMRGHzROREZZNN84i61n1BZU7Ya70+rq3TwehaJkFZPELMzIIOSAgIIdkgrtayKDz5XPPJuvf8yqyvvS9vpfYUfjHBhXWLflF0C6DY3Avi520fOFXd4Ng2t2ghedm6Rg3lzyf0Mt7z6l0W7Oe2rYp9ZynzZ6Oz21fHy+MsLhfw3EzebaOzwSntPJHg42b8TruABDSSd2Z6c7KLl3P8tOxnpNDzZ6W/Oavv7v+8GxeLHghzXhttiGjw2cAvuN8EfREPX0n1+xdFm3zYzO1Ucpa3p6+bT3Y8fuxeNrhX4DhfAYHeVYlpa4h1jDBk53tOQ956FF+5zYxDPkvSdLc59Xdjxloq64XqC6GS6ApQIIQyIjIhkuhkuiMoQFIXRDIpnnEXWs+oKadsNd72dW6eD0PRMgrJ4pZmZBByQEBBDskFdrWRQee6555N17/AJlVtfel7bTewo3RwYKxbhDK/wDFBwZjx+Ldi8QA+HC2IjIuHzOvyb+oWv7bLfYt86cyquVdVNqjmU7auDs+OXhW50vNOHdyY2AOxJH77jYtj9gG8+0aLK/c/pho5J0kY6aqN3my+KrgGWFtUx7LOtysNh3je3SZw10Hv0U2bX9UsOU+UM5s253z/hfuFnCOCk4V2JnN3fpihB/FNJ0NHq6ToFvrrimMyqtNp6r9fMp/d5vrFUmx2IfisQ7lyyO5R0aOho0AG4Kvqqmqcy9fatU2qIopjshhqGzJdDJdDKLogQLqQuiEXQyIZLoF0Qi6BdBk0w+URdcz6gsqdsNV6fV1bp4PRFEyCsXjFmZkEHJAQEEOyQV2tZFB55rp8sn69/zKrq+9L2mm9jRujgwbrBuyIZXrir4XxUqd8OK/DhsRa8oBOxkbexIH7pvY+5b7NyKZxKs5S0lV+mKqNsL5wb4CYN2KfVsTPHj5JZXYhjYy12HjL3Fwd/mIuLdHqW6m1GedM5Vl/X3ItxZop5sRGPu7bhVw+wFLaWmQYjE2/DhoDyjf/M4bmDLPf6is67tNLRptDdvT2RiPjLRHCThDiariDicU4E25LI2XEcLP5Wg/9K4q65qnMvS6fT0WKObQ6q6xb0IF0Ml0Ml0QXQRdAugXRGUXQyXQyXUoEEXQyyaYfKIuuZ9QU07Yar0+rq3TweiqJkFYvHLMzIIOSAgIIdkgrtayKDzxXT5bP17/AJlV1fel7LTexo3RwYN1i3F0BBzZM9os1zmg5hriAexT2sZppnbD53UMi6BdEZLoZQhkuhkupRkugIZRdDJdEZEMiGREZQgKUZZNMPlMXXM+oKadsNd72dW6eD0XRMgrB5BZmZBByQEBBDskFdrWRQedq957P17/AJlV9fel7DTT6mjdHBg3WLdkuhkuhkQyXQyi6GREZEMl0MiGREZQhkQyXUoyXQRdAugXRCLoF0GTSz5TF1zPqCyp2w1Xp9XVung9G0TILveSWZmQQckBAQQ7JBXqy24KDzrX2nw2fcf27+g/zFV9fel67Tz6mjdHBgWOh7CsW7JY6HsKGSx0PYVJksdD2FEZLHQ9iGUWOh7EMljoewoZN+h7ChksdD2FDJv0PYURlFjoewoZLHQ9iGSx0PYhksdD2FEZRY6HsQyWOh7ChksdD2FSjJY6HsKGSx0PYUMosdD2FEZZVLB8Ji3H9szo/wAwU07Ya7s+rq3TwekKK2wXe8osbMkHJAQEEFB1VRh5QQU2q0ouJ3dyJzLoJaCScu5DMvnzAdO5DMnMB07kMycwHTuQzJzAdO5DMnMB07kMycwHTuQzJzAdO5DMnMB07kMycwHTuQzJzAdO5DMnMB07kMycwHTuQzJzAdO5DMnMB07kMycwHTuQzJzAdO5DMnMB07kMycwHTuQzLnHQTfLuQzLvKXSS0jd3IZlc6bByQEQ7huSCUBAQEHxljugwZsCD0IMc0saII5qGiBzUNEDmoaIHNQ0QOahogc1DRA5qGiBzUNEDmoaIHNQ0QOahogc1DRA5qGiBzUNEDmoaIHNQ0QOahogc1DRAFLGiDIhwAHQgzoorIPugICAgICAgICAgICAgICAgICAgICAgICAgICAgICAgICAgICAgICAgICAgICAgICAgICAgICAgICAgICAg/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正方形/長方形 31"/>
          <p:cNvSpPr/>
          <p:nvPr/>
        </p:nvSpPr>
        <p:spPr>
          <a:xfrm>
            <a:off x="5724128" y="3785314"/>
            <a:ext cx="2952328" cy="1227861"/>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3" name="正方形/長方形 32"/>
          <p:cNvSpPr/>
          <p:nvPr/>
        </p:nvSpPr>
        <p:spPr>
          <a:xfrm>
            <a:off x="6084168" y="3573016"/>
            <a:ext cx="2088232" cy="432048"/>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latin typeface="HGPｺﾞｼｯｸM" panose="020B0600000000000000" pitchFamily="50" charset="-128"/>
                <a:ea typeface="HGPｺﾞｼｯｸM" panose="020B0600000000000000" pitchFamily="50" charset="-128"/>
              </a:rPr>
              <a:t>開発プロセス</a:t>
            </a:r>
            <a:endParaRPr kumimoji="1" lang="ja-JP" altLang="en-US" sz="2400" dirty="0">
              <a:solidFill>
                <a:schemeClr val="tx1"/>
              </a:solidFill>
              <a:latin typeface="HGPｺﾞｼｯｸM" panose="020B0600000000000000" pitchFamily="50" charset="-128"/>
              <a:ea typeface="HGPｺﾞｼｯｸM" panose="020B0600000000000000" pitchFamily="50" charset="-128"/>
            </a:endParaRPr>
          </a:p>
        </p:txBody>
      </p:sp>
      <p:pic>
        <p:nvPicPr>
          <p:cNvPr id="1055" name="Picture 31" descr="https://howtoprogramwithjava.com/wp-content/uploads/2013/05/post-20130517-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08304" y="4125261"/>
            <a:ext cx="1048656" cy="806345"/>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70042" y="4120482"/>
            <a:ext cx="1266254" cy="811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角丸四角形 37"/>
          <p:cNvSpPr/>
          <p:nvPr/>
        </p:nvSpPr>
        <p:spPr>
          <a:xfrm>
            <a:off x="539552" y="2201138"/>
            <a:ext cx="2736304" cy="2812037"/>
          </a:xfrm>
          <a:prstGeom prst="round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n"/>
            </a:pPr>
            <a:r>
              <a:rPr kumimoji="1" lang="ja-JP" altLang="en-US"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ユーザの要求の変化</a:t>
            </a:r>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r>
              <a:rPr lang="ja-JP" altLang="en-US"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取り巻く環境の変化</a:t>
            </a:r>
            <a:endParaRPr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endParaRPr kumimoji="1" lang="en-US" altLang="ja-JP"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buFont typeface="Wingdings" panose="05000000000000000000" pitchFamily="2" charset="2"/>
              <a:buChar char="n"/>
            </a:pPr>
            <a:endParaRPr kumimoji="1"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角丸四角形 7"/>
          <p:cNvSpPr/>
          <p:nvPr/>
        </p:nvSpPr>
        <p:spPr>
          <a:xfrm>
            <a:off x="1403648" y="1484784"/>
            <a:ext cx="3456384"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solidFill>
                  <a:schemeClr val="tx1"/>
                </a:solidFill>
                <a:latin typeface="HGPｺﾞｼｯｸM" panose="020B0600000000000000" pitchFamily="50" charset="-128"/>
                <a:ea typeface="HGPｺﾞｼｯｸM" panose="020B0600000000000000" pitchFamily="50" charset="-128"/>
              </a:rPr>
              <a:t>ソフトウェア進化</a:t>
            </a:r>
            <a:endParaRPr kumimoji="1" lang="ja-JP" altLang="en-US" sz="2400" b="1" dirty="0">
              <a:solidFill>
                <a:schemeClr val="tx1"/>
              </a:solidFill>
              <a:latin typeface="HGPｺﾞｼｯｸM" panose="020B0600000000000000" pitchFamily="50" charset="-128"/>
              <a:ea typeface="HGPｺﾞｼｯｸM" panose="020B0600000000000000" pitchFamily="50" charset="-128"/>
            </a:endParaRPr>
          </a:p>
        </p:txBody>
      </p:sp>
      <p:sp>
        <p:nvSpPr>
          <p:cNvPr id="45" name="正方形/長方形 44"/>
          <p:cNvSpPr/>
          <p:nvPr/>
        </p:nvSpPr>
        <p:spPr>
          <a:xfrm>
            <a:off x="4427983" y="3356992"/>
            <a:ext cx="1080121"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200" dirty="0" smtClean="0">
                <a:solidFill>
                  <a:schemeClr val="tx1"/>
                </a:solidFill>
                <a:latin typeface="HGPｺﾞｼｯｸM" panose="020B0600000000000000" pitchFamily="50" charset="-128"/>
                <a:ea typeface="HGPｺﾞｼｯｸM" panose="020B0600000000000000" pitchFamily="50" charset="-128"/>
              </a:rPr>
              <a:t>変更</a:t>
            </a:r>
            <a:endParaRPr kumimoji="1" lang="ja-JP" altLang="en-US" sz="2200" dirty="0">
              <a:solidFill>
                <a:schemeClr val="tx1"/>
              </a:solidFill>
              <a:latin typeface="HGPｺﾞｼｯｸM" panose="020B0600000000000000" pitchFamily="50" charset="-128"/>
              <a:ea typeface="HGPｺﾞｼｯｸM" panose="020B0600000000000000" pitchFamily="50" charset="-128"/>
            </a:endParaRPr>
          </a:p>
        </p:txBody>
      </p:sp>
      <p:sp>
        <p:nvSpPr>
          <p:cNvPr id="49" name="右矢印 48"/>
          <p:cNvSpPr/>
          <p:nvPr/>
        </p:nvSpPr>
        <p:spPr>
          <a:xfrm>
            <a:off x="1691680" y="3068960"/>
            <a:ext cx="432048" cy="307529"/>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4" name="AutoShape 34" descr="data:image/jpeg;base64,/9j/4AAQSkZJRgABAQAAAQABAAD/2wCEAAkGBxQSEBQQEBIWDxIQDRIQEBQTEhAWEA8TFRUWFhURFhMYKDQgGholGxQVIjEiJykrLjIuFx8zODM4NyguLisBCgoKDQ0OGhAPGiwkHyUsLDQsLywtLC0sLCwsLCwrNywtLSw3Ny0sNSwsLiwsLCw3KzAsNC0rLCwsNzQsKzQ3NP/AABEIAMIBAwMBIgACEQEDEQH/xAAcAAEAAQUBAQAAAAAAAAAAAAAAAQIEBQYHAwj/xABBEAACAgECAwYCBwQIBgMAAAAAAQIDEQQSBSExBhNBUWFxByIjMlKBkZKhFFPR8EJDgqKxwcLSFTNicpOyJVRj/8QAFwEBAQEBAAAAAAAAAAAAAAAAAAECA//EAB4RAQEBAAEFAQEAAAAAAAAAAAABESExUYGR8BIC/9oADAMBAAIRAxEAPwDuCQwESBGBgkARgYJAEYGCQBGBgkARgYJAEYGCQBGBgkARgYJKJ2xXVpffzf3AVYGDy/aF4KUvaLX6vkHbL93L8a/4geuBg8u+l+7l+Nf8SI6hZUZJwb6blyfomuWfTIHtgYJAEYGCQBGBgkARgYJAEYGCQBRJEEsAVIkhEgAAAAAAAAAAAAAAAAAAB53PolybeM+S8WIVqPRfxfu/E8tZeofPLpCucn5vG3kYOHHL5pShVHbJZi210fTq1/gBsFl22DnJY2xcpJfM8JZ5ebMb2d7QQ1kZyrquqVckvp6Z1OWVnMVLm16ll/xLVP8AoQX5f4j9r1b8YL8oGwwzl5xjwwnle7PHiNUZVTU/q93LPmsLOU/Brrkwbt1T/rIr71/tLfV8UsjptWrJKTq0ds1Lye18s49QM12a1rv0lN0ubnSm35vpn78ZMmYnsnTs0Omj5aSrPvsTZlgAAAAAAAAAAAoYDAFSJIRIAAAAAAAAAAAAAAAAAAAYPtXdt09r8oQS++fP/wBTG6KW2uEfs1wX4RSK+3luNO4+MrYR/uSf+aLKNoGSVpWrTGq4qVwGR701jtPfjh/EZ+MoQpXvOxR/zMwrjXONvfoFD/7PGtHT7rvIzf6JgdO0lWyuEPsVxj+CSPYAAAAAAAAAAAAKGAwBUiSESAAAAAAAAAAAAAAAAAAAGh9vL8zqh9rVJv2j3cf4lori27X37tZXH7M7X+sv9p5K0DIq0qVpj1aVK0C/lfhN+SbMbOO7/hNX73jc7n6qmmY1V2K5f9rKuGLfxHg9f7rS67VP3ku7i/77A6iAAAAAAAAAAAAAoYDAFSJIRIAAAAAAAAAAAAAAAAAMHjrLNtc5fZrlL8E2ByDjF+7Xf9tLf3t5/wBRWrDD6rVxWrslN4xFQXXyjnp7HvHiEPtr9QMorCpWmOjrIfbj+ZHpHUx+0vzID24hdiuX3f4mU7JR3cbrXhpuz0F7Ssu5/ojXOKXfR4TzmS8fc2v4drdxXiM/CrT6PTr3UZTa/VAdIAAAAAAAAAAAAAUMBgCpEkIkAAAAAAAAAAAAAAAAAY/tBZt0tz//ABkvxWP8zIGA7c3bNDa/Nwj+M4gcS4tpbO+nLa5KUnJNJtYfsV021JLvKJ524bTlzeOuH0f8++bnOMcbbHZmKb5NbX5c/wCeQWo9QMMrtPubcbEtqxHMfrc8vPl9UpsdG17JWbsLapKOG88849P588732epS9j6xi/eMQMBoo7rIRXPM1+GeZ0r4SfNLiV32+Kd3/wCOqH+41mqnalONSjGTxuUcZ6enTr4+BtfwWr/+Onb+/wCI6q3Pn8+z/QBvwAAAAAAAAAAAAChgMAVIkhEgAAAAAAAAAAAAAAAADRfjFxRafh8ZyjKUZaquMtv9HlJpv70jeWzmXbbtHG6fdp5pg3tjyffSXLvMdNvl97LINE4Hx3R2wbtnfB78R7uuuUUsLqm8t58jLRs0Uvq66UPSzR28vdxkymOg01kd8qKsZazKuCfL1PKPDNG3hQSwsva7VFJePIWZNpbJNq/o4bvSlXqtNNNvbm+MJYzybjPDjy8CqXB5c5K3TTcYvO3VUuS8WsN+ha6fhWnnyg5Rx9mUlL9Twp7NRnKakrK1GeIylKEu9WOckl0XuMq4urKrVHEk0lzxuTS9cJnQfhLSocH0qTUswnJtdG3ZNs5tr+C06eqVtjTjBZfJRcv+nl4s274F8Vduhuqax3GsltS6RrsjGSX5t5B0oABAAAAAAAAAAAUMBgCpEkIkAAAAAAAAAAAAAAAGF7T8aWnrxHDtsTVa+z52P0X6vCAxfbDjLbekozKUl9M4ptpP+rWPFrr6e5pup4fjHe14fhui1jn/ABwXsNNdFt4nGy6uyOcpXTUsOyUY53Z6PKWVkiM4KPyU1VZg1Kai+8lGWG1KyTb5tL8DUaazrtSpScdvKLcYpSa6cs46ZLVZTcZZjzW5LDzjw6mwz4TCU98JOEm8va4tN+eHnD9sFWk4DWpx3ylNOyO5yawo55vEVz5e5n83b298+en3Zz/F29vfPniZ90Y3g+nfeqSzsjF5bjjLfSK8+WW/uLiPCpylmyzP/Us7uvh5GfUNu1yprlGVii+71djtri3/AMzZKOGkl0/QwPa7iq0tMtst1k24VPGM9fna8OWH78jU4nLf88Tm61TtxxSWovjpKE7Ntijtj1ttfJRXtnHu/Q7n2E7Mx4fooadYdj+k1E1/WWyS3P2WEl6JHNvgh2V7yyXE7lmNcpV6bd/Ss6Tu+5NxXq5eR2sygAAAAAAAAAAAAAoYDAFSJIRIAAAAAAAAAAAACmyainKTSSTbb5JJdW2BbcT18aKpWz6R5JL605PpFerZzvVO26UtVYuW5S3OUI1w2SzGCcmuSf4vPmX3F9fPV27oRk6619HHksJ9bZZwk36+C9ywscLoaaNkI2Q0tne6Z5bhJw5fWi9s0nt9eS9StYv58VtV8rJRUbo1d0sxf0UX8zcI5wt3LL552ryLbQamMJWT+Wyx14qUsOMbMtuUknnnlZxz5ep73Xu22M7vmW+LlFLrBP6iXl/PielO16q667MqO7VenoTexrHOc4v5U/x9PIC10sUtNGFrldqHZ3tlkm2q5PrCtvns6rD8ynWpQ0jtSc75TnCuqO5pNOWxzUWmlJRXNvCclnC5l5oNGpycW3GFdO/K5ynjlsXm8L3eV6ltwmmdumlqZr9n+lcaYSlu72CxnOVnPXmnjkUenEqI0xi3YpYp3XYaca5rDe2Xl16+SOU91bxfiMKKspTlti8f8mqPOVjXtz92kZv4i8c2x/ZYPnJZt9vCP3/4L1N6+DfZX9l0v7XbHF+rimsr5q6OsY+8vrP+yvAlSt74Xw+GnpropjsrqrUILyS8/N+JdAEQAAAAAAAAAAAAAUMBgCpEkIkAAAAAAAAAAABp/ajiveS/Z6+cIyxZhNu2a590kubSxl+vLwZl+O6+Sxp6Od1kctrH0NfRzy+Sb6L8fAwGgr/Z7ZbovPc91hNZhl53J8+fT8EFkWul1MqoTqSlX39ik5NThPOIxcYyawsxhjlz645npqrt1caqoQphXFqqEVyi8cm34leirjVp3RF2Xb5qc7L5bp5W1/KukVmK6FvrqnHTd5tc7Z6h1xivmVUd0lGfdprOUlz85rOEiqp1+n3WaWunZXUts9XbKKlOW3m6mmue7zWevhhZutTVDvNtCajZbGEE/qxcsJvHhHk3j19SqzS91XXKc1vWnUtTFOUq4TSTk4yk20vrcsvwLfX6juFVO1xpV01GpS37m3zWdq+Xw8+bQEQr3a2WhhKUpxp7yc9sXVX5QaWGvzfxLDj/ABBaWmdlmN0cxSTypT5pJPyZmpKdcpqadcpbXNptqxY5Pd4+K5+RyLtvxiWq1KopTnGE+7rjHrZY3t5euflX3jcRc/D3s/LifEHZct1NUu+1Df1ZvPy0/wBrH5Ys+ikjXewfZmPD9FCjk7ZfSaiSx89kuq9orEV6RNjIgAAAAAAAAAAAAAAAChgMAVIkhEgAAAAAAAAAABzvtbxhaDW/Sxmq9VHfC6GZYkkoyrlFc+WItY8H05HtoNbXfHfTbG5Pq4yTf3rqvvNm7T9naddUqr0/kmrK5R+tXNZ5rzWG014nHO0fw11+mtlfpF30HJyT0zlXbDPgq87seibLF1v3Ep2Qhmil6i1vbCuLSy/WT5JHlwbUX2Oa1GmnpXBpJTdblJ892Njaa9Tmeh7c6/Ty2WS3Sj1jqK2rF7vlL8TO6b4pv+u0qfm4XNf3ZL/MauugypTTTWU000+jT6om/hqunVqJ1K2WkX0UpLOzp4eOMJ/cjUaPiZpH9au6v+zCS/Rl3L4laWPyRd25rlB1OOW19p8kmXYLf4ldo3TU4KX016aWOtcOjkvLry9TG/BTst3tr4jdH5Km4adPpK3pKf8AZWV7t+RqV1F/E+JqlfXttUfONNS6z9oxzL1bx4n0bwjhtemor09K211VqEV7dW/VvLb82Z6pV4gAEAAAAAAAAAAAAAAAAUMBgCpEkIkAAAAAAAAAAAAAAseJ8Ho1C26imu5eG+EZNezfNfcalxD4T6CzLgrNO3+7sbj+WeTewByLWfBXxp1rS8rKE3+aMl/gePFvhLqLO77qzT1OqCg2nqM2bcYk1LOH16eZ2MEyLtah2G7FLQud1ko26iyEa3KKe2EI/wBGOefN4y/ReRt4BUAAAAAAAAAAAAAAAAAABQwGAITJyAAyMgAMjIADIyAAyMgAMjIADIyAAyMgAMjIADIyAAyMgAMjIADIyAAyMgAMjIADIyABQ2AAP//Z"/>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59" name="Picture 3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55576" y="2838301"/>
            <a:ext cx="964635" cy="7225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60" name="Picture 3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189956" y="2852936"/>
            <a:ext cx="685459" cy="685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61" name="Picture 3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87624" y="3933056"/>
            <a:ext cx="1473324" cy="1065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19" descr="F:\Documents and Settings\masao\My Documents\My Pictures\Microsoft クリップ オーガナイザ\j0433953.png"/>
          <p:cNvPicPr>
            <a:picLocks noChangeAspect="1" noChangeArrowheads="1"/>
          </p:cNvPicPr>
          <p:nvPr/>
        </p:nvPicPr>
        <p:blipFill>
          <a:blip r:embed="rId15" cstate="print"/>
          <a:srcRect/>
          <a:stretch>
            <a:fillRect/>
          </a:stretch>
        </p:blipFill>
        <p:spPr bwMode="auto">
          <a:xfrm flipH="1">
            <a:off x="3491880" y="2967083"/>
            <a:ext cx="1050531" cy="1158177"/>
          </a:xfrm>
          <a:prstGeom prst="rect">
            <a:avLst/>
          </a:prstGeom>
          <a:noFill/>
        </p:spPr>
      </p:pic>
    </p:spTree>
    <p:extLst>
      <p:ext uri="{BB962C8B-B14F-4D97-AF65-F5344CB8AC3E}">
        <p14:creationId xmlns:p14="http://schemas.microsoft.com/office/powerpoint/2010/main" val="15873045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正方形/長方形 54"/>
          <p:cNvSpPr/>
          <p:nvPr/>
        </p:nvSpPr>
        <p:spPr>
          <a:xfrm>
            <a:off x="179512" y="2852936"/>
            <a:ext cx="8784976" cy="2304256"/>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 name="角丸四角形 55"/>
          <p:cNvSpPr/>
          <p:nvPr/>
        </p:nvSpPr>
        <p:spPr>
          <a:xfrm>
            <a:off x="683568" y="2636912"/>
            <a:ext cx="5579029"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solidFill>
                  <a:schemeClr val="tx1"/>
                </a:solidFill>
                <a:latin typeface="HGPｺﾞｼｯｸM" panose="020B0600000000000000" pitchFamily="50" charset="-128"/>
                <a:ea typeface="HGPｺﾞｼｯｸM" panose="020B0600000000000000" pitchFamily="50" charset="-128"/>
              </a:rPr>
              <a:t>ソフトウェア進化による開発者の変化</a:t>
            </a:r>
            <a:endParaRPr kumimoji="1" lang="ja-JP" altLang="en-US" sz="2800" dirty="0">
              <a:solidFill>
                <a:schemeClr val="tx1"/>
              </a:solidFill>
              <a:latin typeface="HGPｺﾞｼｯｸM" panose="020B0600000000000000" pitchFamily="50" charset="-128"/>
              <a:ea typeface="HGPｺﾞｼｯｸM" panose="020B0600000000000000" pitchFamily="50" charset="-128"/>
            </a:endParaRPr>
          </a:p>
        </p:txBody>
      </p:sp>
      <p:sp>
        <p:nvSpPr>
          <p:cNvPr id="2" name="タイトル 1"/>
          <p:cNvSpPr>
            <a:spLocks noGrp="1"/>
          </p:cNvSpPr>
          <p:nvPr>
            <p:ph type="title"/>
          </p:nvPr>
        </p:nvSpPr>
        <p:spPr/>
        <p:txBody>
          <a:bodyPr/>
          <a:lstStyle/>
          <a:p>
            <a:r>
              <a:rPr kumimoji="1" lang="ja-JP" altLang="en-US" dirty="0" smtClean="0"/>
              <a:t>ソフトウェア進化による開発者の変化</a:t>
            </a:r>
            <a:endParaRPr kumimoji="1" lang="ja-JP" altLang="en-US" dirty="0"/>
          </a:p>
        </p:txBody>
      </p:sp>
      <p:sp>
        <p:nvSpPr>
          <p:cNvPr id="3" name="コンテンツ プレースホルダー 2"/>
          <p:cNvSpPr>
            <a:spLocks noGrp="1"/>
          </p:cNvSpPr>
          <p:nvPr>
            <p:ph idx="1"/>
          </p:nvPr>
        </p:nvSpPr>
        <p:spPr/>
        <p:txBody>
          <a:bodyPr/>
          <a:lstStyle/>
          <a:p>
            <a:r>
              <a:rPr lang="ja-JP" altLang="en-US" dirty="0"/>
              <a:t>長期的</a:t>
            </a:r>
            <a:r>
              <a:rPr lang="ja-JP" altLang="en-US" dirty="0" smtClean="0"/>
              <a:t>に利用される</a:t>
            </a:r>
            <a:r>
              <a:rPr kumimoji="1" lang="ja-JP" altLang="en-US" dirty="0" smtClean="0"/>
              <a:t>ソフトウェアでは，プロジェクトに携わる開発者が変化することがしばしばある</a:t>
            </a:r>
            <a:endParaRPr kumimoji="1" lang="en-US" altLang="ja-JP" dirty="0" smtClean="0"/>
          </a:p>
        </p:txBody>
      </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6954" y="3693627"/>
            <a:ext cx="540750" cy="651895"/>
          </a:xfrm>
          <a:prstGeom prst="rect">
            <a:avLst/>
          </a:prstGeom>
        </p:spPr>
      </p:pic>
      <p:cxnSp>
        <p:nvCxnSpPr>
          <p:cNvPr id="7" name="直線矢印コネクタ 6"/>
          <p:cNvCxnSpPr/>
          <p:nvPr/>
        </p:nvCxnSpPr>
        <p:spPr>
          <a:xfrm>
            <a:off x="2123728" y="4042812"/>
            <a:ext cx="1224136"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32" name="Picture 19" descr="F:\Documents and Settings\masao\My Documents\My Pictures\Microsoft クリップ オーガナイザ\j0433953.png"/>
          <p:cNvPicPr>
            <a:picLocks noChangeAspect="1" noChangeArrowheads="1"/>
          </p:cNvPicPr>
          <p:nvPr/>
        </p:nvPicPr>
        <p:blipFill>
          <a:blip r:embed="rId4" cstate="print"/>
          <a:srcRect/>
          <a:stretch>
            <a:fillRect/>
          </a:stretch>
        </p:blipFill>
        <p:spPr bwMode="auto">
          <a:xfrm flipH="1">
            <a:off x="529693" y="3491716"/>
            <a:ext cx="834241" cy="919724"/>
          </a:xfrm>
          <a:prstGeom prst="rect">
            <a:avLst/>
          </a:prstGeom>
          <a:noFill/>
        </p:spPr>
      </p:pic>
      <p:pic>
        <p:nvPicPr>
          <p:cNvPr id="34" name="図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47274" y="3708872"/>
            <a:ext cx="540750" cy="651895"/>
          </a:xfrm>
          <a:prstGeom prst="rect">
            <a:avLst/>
          </a:prstGeom>
        </p:spPr>
      </p:pic>
      <p:pic>
        <p:nvPicPr>
          <p:cNvPr id="35" name="Picture 13" descr="F:\Documents and Settings\masao\My Documents\My Pictures\Microsoft クリップ オーガナイザ\j0433954.png"/>
          <p:cNvPicPr>
            <a:picLocks noChangeAspect="1" noChangeArrowheads="1"/>
          </p:cNvPicPr>
          <p:nvPr/>
        </p:nvPicPr>
        <p:blipFill>
          <a:blip r:embed="rId5" cstate="print"/>
          <a:srcRect/>
          <a:stretch>
            <a:fillRect/>
          </a:stretch>
        </p:blipFill>
        <p:spPr bwMode="auto">
          <a:xfrm flipH="1">
            <a:off x="3491880" y="3526530"/>
            <a:ext cx="772418" cy="834237"/>
          </a:xfrm>
          <a:prstGeom prst="rect">
            <a:avLst/>
          </a:prstGeom>
          <a:noFill/>
        </p:spPr>
      </p:pic>
      <p:sp>
        <p:nvSpPr>
          <p:cNvPr id="38" name="正方形/長方形 37"/>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ソフトウェアが継続的に進化していくためには</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lang="ja-JP" altLang="en-US" sz="3200" b="1" dirty="0" smtClean="0">
                <a:solidFill>
                  <a:schemeClr val="bg1"/>
                </a:solidFill>
                <a:latin typeface="HGPｺﾞｼｯｸM" panose="020B0600000000000000" pitchFamily="50" charset="-128"/>
                <a:ea typeface="HGPｺﾞｼｯｸM" panose="020B0600000000000000" pitchFamily="50" charset="-128"/>
              </a:rPr>
              <a:t>開発者間の </a:t>
            </a:r>
            <a:r>
              <a:rPr lang="en-US" altLang="ja-JP" sz="3200" b="1" dirty="0" smtClean="0">
                <a:solidFill>
                  <a:schemeClr val="bg1"/>
                </a:solidFill>
                <a:latin typeface="HGPｺﾞｼｯｸM" panose="020B0600000000000000" pitchFamily="50" charset="-128"/>
                <a:ea typeface="HGPｺﾞｼｯｸM" panose="020B0600000000000000" pitchFamily="50" charset="-128"/>
              </a:rPr>
              <a:t>『</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情報共有</a:t>
            </a:r>
            <a:r>
              <a:rPr lang="en-US" altLang="ja-JP" sz="3200" b="1" dirty="0" smtClean="0">
                <a:solidFill>
                  <a:schemeClr val="bg1"/>
                </a:solidFill>
                <a:latin typeface="HGPｺﾞｼｯｸM" panose="020B0600000000000000" pitchFamily="50" charset="-128"/>
                <a:ea typeface="HGPｺﾞｼｯｸM" panose="020B0600000000000000" pitchFamily="50" charset="-128"/>
              </a:rPr>
              <a:t>』 </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が求められる</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sp>
        <p:nvSpPr>
          <p:cNvPr id="57" name="Cloud"/>
          <p:cNvSpPr>
            <a:spLocks noChangeAspect="1" noEditPoints="1" noChangeArrowheads="1"/>
          </p:cNvSpPr>
          <p:nvPr/>
        </p:nvSpPr>
        <p:spPr bwMode="auto">
          <a:xfrm>
            <a:off x="6444208" y="3563724"/>
            <a:ext cx="1318644" cy="954148"/>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49" name="Picture 30" descr="F:\Documents and Settings\masao\My Documents\My Pictures\Microsoft クリップ オーガナイザ\j0433943.png"/>
          <p:cNvPicPr>
            <a:picLocks noChangeAspect="1" noChangeArrowheads="1"/>
          </p:cNvPicPr>
          <p:nvPr/>
        </p:nvPicPr>
        <p:blipFill>
          <a:blip r:embed="rId6" cstate="print"/>
          <a:srcRect/>
          <a:stretch>
            <a:fillRect/>
          </a:stretch>
        </p:blipFill>
        <p:spPr bwMode="auto">
          <a:xfrm flipH="1">
            <a:off x="6709446" y="3293346"/>
            <a:ext cx="629227" cy="693701"/>
          </a:xfrm>
          <a:prstGeom prst="rect">
            <a:avLst/>
          </a:prstGeom>
          <a:noFill/>
        </p:spPr>
      </p:pic>
      <p:pic>
        <p:nvPicPr>
          <p:cNvPr id="50" name="Picture 43" descr="F:\Documents and Settings\masao\My Documents\My Pictures\Microsoft クリップ オーガナイザ\j0432621.png"/>
          <p:cNvPicPr>
            <a:picLocks noChangeAspect="1" noChangeArrowheads="1"/>
          </p:cNvPicPr>
          <p:nvPr/>
        </p:nvPicPr>
        <p:blipFill>
          <a:blip r:embed="rId7" cstate="print"/>
          <a:srcRect/>
          <a:stretch>
            <a:fillRect/>
          </a:stretch>
        </p:blipFill>
        <p:spPr bwMode="auto">
          <a:xfrm flipH="1">
            <a:off x="6421414" y="3722116"/>
            <a:ext cx="612475" cy="661494"/>
          </a:xfrm>
          <a:prstGeom prst="rect">
            <a:avLst/>
          </a:prstGeom>
          <a:noFill/>
        </p:spPr>
      </p:pic>
      <p:pic>
        <p:nvPicPr>
          <p:cNvPr id="51" name="Picture 27" descr="F:\Documents and Settings\masao\My Documents\My Pictures\Microsoft クリップ オーガナイザ\j0433947.png"/>
          <p:cNvPicPr>
            <a:picLocks noChangeAspect="1" noChangeArrowheads="1"/>
          </p:cNvPicPr>
          <p:nvPr/>
        </p:nvPicPr>
        <p:blipFill>
          <a:blip r:embed="rId8" cstate="print"/>
          <a:srcRect/>
          <a:stretch>
            <a:fillRect/>
          </a:stretch>
        </p:blipFill>
        <p:spPr bwMode="auto">
          <a:xfrm flipH="1">
            <a:off x="7213502" y="3526530"/>
            <a:ext cx="742874" cy="818992"/>
          </a:xfrm>
          <a:prstGeom prst="rect">
            <a:avLst/>
          </a:prstGeom>
          <a:noFill/>
        </p:spPr>
      </p:pic>
      <p:pic>
        <p:nvPicPr>
          <p:cNvPr id="52" name="Picture 13" descr="F:\Documents and Settings\masao\My Documents\My Pictures\Microsoft クリップ オーガナイザ\j0433954.png"/>
          <p:cNvPicPr>
            <a:picLocks noChangeAspect="1" noChangeArrowheads="1"/>
          </p:cNvPicPr>
          <p:nvPr/>
        </p:nvPicPr>
        <p:blipFill>
          <a:blip r:embed="rId5" cstate="print"/>
          <a:srcRect/>
          <a:stretch>
            <a:fillRect/>
          </a:stretch>
        </p:blipFill>
        <p:spPr bwMode="auto">
          <a:xfrm flipH="1">
            <a:off x="6868517" y="3994413"/>
            <a:ext cx="620102" cy="669731"/>
          </a:xfrm>
          <a:prstGeom prst="rect">
            <a:avLst/>
          </a:prstGeom>
          <a:noFill/>
        </p:spPr>
      </p:pic>
      <p:pic>
        <p:nvPicPr>
          <p:cNvPr id="53" name="図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1690" y="3707740"/>
            <a:ext cx="540750" cy="651895"/>
          </a:xfrm>
          <a:prstGeom prst="rect">
            <a:avLst/>
          </a:prstGeom>
        </p:spPr>
      </p:pic>
      <p:sp>
        <p:nvSpPr>
          <p:cNvPr id="58" name="テキスト ボックス 57"/>
          <p:cNvSpPr txBox="1"/>
          <p:nvPr/>
        </p:nvSpPr>
        <p:spPr>
          <a:xfrm>
            <a:off x="2051720" y="4182179"/>
            <a:ext cx="1296144" cy="830997"/>
          </a:xfrm>
          <a:prstGeom prst="rect">
            <a:avLst/>
          </a:prstGeom>
          <a:noFill/>
        </p:spPr>
        <p:txBody>
          <a:bodyPr wrap="square" rtlCol="0">
            <a:spAutoFit/>
          </a:bodyPr>
          <a:lstStyle/>
          <a:p>
            <a:pPr algn="ctr"/>
            <a:r>
              <a:rPr lang="ja-JP" altLang="en-US" sz="2400" dirty="0" smtClean="0">
                <a:latin typeface="HGPｺﾞｼｯｸM" panose="020B0600000000000000" pitchFamily="50" charset="-128"/>
                <a:ea typeface="HGPｺﾞｼｯｸM" panose="020B0600000000000000" pitchFamily="50" charset="-128"/>
              </a:rPr>
              <a:t>担当者の変更</a:t>
            </a:r>
            <a:endParaRPr kumimoji="1" lang="ja-JP" altLang="en-US" sz="2400" dirty="0">
              <a:latin typeface="HGPｺﾞｼｯｸM" panose="020B0600000000000000" pitchFamily="50" charset="-128"/>
              <a:ea typeface="HGPｺﾞｼｯｸM" panose="020B0600000000000000" pitchFamily="50" charset="-128"/>
            </a:endParaRPr>
          </a:p>
        </p:txBody>
      </p:sp>
      <p:cxnSp>
        <p:nvCxnSpPr>
          <p:cNvPr id="60" name="直線矢印コネクタ 59"/>
          <p:cNvCxnSpPr/>
          <p:nvPr/>
        </p:nvCxnSpPr>
        <p:spPr>
          <a:xfrm>
            <a:off x="5004048" y="4067780"/>
            <a:ext cx="1224136"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61" name="テキスト ボックス 60"/>
          <p:cNvSpPr txBox="1"/>
          <p:nvPr/>
        </p:nvSpPr>
        <p:spPr>
          <a:xfrm>
            <a:off x="4860032" y="4172887"/>
            <a:ext cx="1440160" cy="830997"/>
          </a:xfrm>
          <a:prstGeom prst="rect">
            <a:avLst/>
          </a:prstGeom>
          <a:noFill/>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新開発者の追加</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2</a:t>
            </a:fld>
            <a:endParaRPr kumimoji="1" lang="ja-JP" altLang="en-US"/>
          </a:p>
        </p:txBody>
      </p:sp>
    </p:spTree>
    <p:extLst>
      <p:ext uri="{BB962C8B-B14F-4D97-AF65-F5344CB8AC3E}">
        <p14:creationId xmlns:p14="http://schemas.microsoft.com/office/powerpoint/2010/main" val="17844471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ソフトウェア進化における</a:t>
            </a:r>
            <a:r>
              <a:rPr kumimoji="1" lang="en-US" altLang="ja-JP" dirty="0" smtClean="0"/>
              <a:t>『</a:t>
            </a:r>
            <a:r>
              <a:rPr kumimoji="1" lang="ja-JP" altLang="en-US" dirty="0" smtClean="0"/>
              <a:t>情報共有</a:t>
            </a:r>
            <a:r>
              <a:rPr kumimoji="1" lang="en-US" altLang="ja-JP" dirty="0" smtClean="0"/>
              <a:t>』</a:t>
            </a:r>
            <a:endParaRPr kumimoji="1" lang="ja-JP" altLang="en-US" dirty="0"/>
          </a:p>
        </p:txBody>
      </p:sp>
      <p:sp>
        <p:nvSpPr>
          <p:cNvPr id="3" name="コンテンツ プレースホルダー 2"/>
          <p:cNvSpPr>
            <a:spLocks noGrp="1"/>
          </p:cNvSpPr>
          <p:nvPr>
            <p:ph idx="1"/>
          </p:nvPr>
        </p:nvSpPr>
        <p:spPr/>
        <p:txBody>
          <a:bodyPr/>
          <a:lstStyle/>
          <a:p>
            <a:endParaRPr lang="en-US" altLang="ja-JP" dirty="0"/>
          </a:p>
        </p:txBody>
      </p:sp>
      <p:sp>
        <p:nvSpPr>
          <p:cNvPr id="5" name="正方形/長方形 4"/>
          <p:cNvSpPr/>
          <p:nvPr/>
        </p:nvSpPr>
        <p:spPr>
          <a:xfrm>
            <a:off x="179512" y="1916832"/>
            <a:ext cx="8784976" cy="3024336"/>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角丸四角形 7"/>
          <p:cNvSpPr/>
          <p:nvPr/>
        </p:nvSpPr>
        <p:spPr>
          <a:xfrm>
            <a:off x="857439" y="1700808"/>
            <a:ext cx="4824971"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solidFill>
                  <a:schemeClr val="tx1"/>
                </a:solidFill>
                <a:latin typeface="HGPｺﾞｼｯｸM" panose="020B0600000000000000" pitchFamily="50" charset="-128"/>
                <a:ea typeface="HGPｺﾞｼｯｸM" panose="020B0600000000000000" pitchFamily="50" charset="-128"/>
              </a:rPr>
              <a:t>問題のあるソフトウェア進化</a:t>
            </a:r>
            <a:endParaRPr kumimoji="1" lang="ja-JP" altLang="en-US" sz="2800" dirty="0">
              <a:solidFill>
                <a:schemeClr val="tx1"/>
              </a:solidFill>
              <a:latin typeface="HGPｺﾞｼｯｸM" panose="020B0600000000000000" pitchFamily="50" charset="-128"/>
              <a:ea typeface="HGPｺﾞｼｯｸM" panose="020B0600000000000000" pitchFamily="50" charset="-128"/>
            </a:endParaRPr>
          </a:p>
        </p:txBody>
      </p:sp>
      <p:sp>
        <p:nvSpPr>
          <p:cNvPr id="26" name="正方形/長方形 25"/>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a:solidFill>
                  <a:schemeClr val="bg1"/>
                </a:solidFill>
                <a:latin typeface="HGPｺﾞｼｯｸM" panose="020B0600000000000000" pitchFamily="50" charset="-128"/>
                <a:ea typeface="HGPｺﾞｼｯｸM" panose="020B0600000000000000" pitchFamily="50" charset="-128"/>
              </a:rPr>
              <a:t>長期的</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にソフトウェアを利用するためには</a:t>
            </a:r>
            <a:endParaRPr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lang="en-US" altLang="ja-JP" sz="3200" b="1" dirty="0" smtClean="0">
                <a:solidFill>
                  <a:schemeClr val="bg1"/>
                </a:solidFill>
                <a:latin typeface="HGPｺﾞｼｯｸM" panose="020B0600000000000000" pitchFamily="50" charset="-128"/>
                <a:ea typeface="HGPｺﾞｼｯｸM" panose="020B0600000000000000" pitchFamily="50" charset="-128"/>
              </a:rPr>
              <a:t>『</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情報共有</a:t>
            </a:r>
            <a:r>
              <a:rPr lang="en-US" altLang="ja-JP" sz="3200" b="1" dirty="0" smtClean="0">
                <a:solidFill>
                  <a:schemeClr val="bg1"/>
                </a:solidFill>
                <a:latin typeface="HGPｺﾞｼｯｸM" panose="020B0600000000000000" pitchFamily="50" charset="-128"/>
                <a:ea typeface="HGPｺﾞｼｯｸM" panose="020B0600000000000000" pitchFamily="50" charset="-128"/>
              </a:rPr>
              <a:t>』 </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をしっかり行うことが重要である</a:t>
            </a:r>
            <a:endParaRPr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pic>
        <p:nvPicPr>
          <p:cNvPr id="27" name="図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0981" y="2935301"/>
            <a:ext cx="540750" cy="651895"/>
          </a:xfrm>
          <a:prstGeom prst="rect">
            <a:avLst/>
          </a:prstGeom>
        </p:spPr>
      </p:pic>
      <p:cxnSp>
        <p:nvCxnSpPr>
          <p:cNvPr id="28" name="直線矢印コネクタ 27"/>
          <p:cNvCxnSpPr/>
          <p:nvPr/>
        </p:nvCxnSpPr>
        <p:spPr>
          <a:xfrm>
            <a:off x="2537755" y="3284486"/>
            <a:ext cx="612068"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29" name="Picture 19" descr="F:\Documents and Settings\masao\My Documents\My Pictures\Microsoft クリップ オーガナイザ\j0433953.png"/>
          <p:cNvPicPr>
            <a:picLocks noChangeAspect="1" noChangeArrowheads="1"/>
          </p:cNvPicPr>
          <p:nvPr/>
        </p:nvPicPr>
        <p:blipFill>
          <a:blip r:embed="rId4" cstate="print"/>
          <a:srcRect/>
          <a:stretch>
            <a:fillRect/>
          </a:stretch>
        </p:blipFill>
        <p:spPr bwMode="auto">
          <a:xfrm flipH="1">
            <a:off x="943720" y="2733390"/>
            <a:ext cx="834241" cy="919724"/>
          </a:xfrm>
          <a:prstGeom prst="rect">
            <a:avLst/>
          </a:prstGeom>
          <a:noFill/>
        </p:spPr>
      </p:pic>
      <p:sp>
        <p:nvSpPr>
          <p:cNvPr id="32" name="Cloud"/>
          <p:cNvSpPr>
            <a:spLocks noChangeAspect="1" noEditPoints="1" noChangeArrowheads="1"/>
          </p:cNvSpPr>
          <p:nvPr/>
        </p:nvSpPr>
        <p:spPr bwMode="auto">
          <a:xfrm>
            <a:off x="3352637" y="2802752"/>
            <a:ext cx="1318644" cy="954148"/>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33" name="Picture 30" descr="F:\Documents and Settings\masao\My Documents\My Pictures\Microsoft クリップ オーガナイザ\j0433943.png"/>
          <p:cNvPicPr>
            <a:picLocks noChangeAspect="1" noChangeArrowheads="1"/>
          </p:cNvPicPr>
          <p:nvPr/>
        </p:nvPicPr>
        <p:blipFill>
          <a:blip r:embed="rId5" cstate="print"/>
          <a:srcRect/>
          <a:stretch>
            <a:fillRect/>
          </a:stretch>
        </p:blipFill>
        <p:spPr bwMode="auto">
          <a:xfrm flipH="1">
            <a:off x="3617875" y="2532374"/>
            <a:ext cx="629227" cy="693701"/>
          </a:xfrm>
          <a:prstGeom prst="rect">
            <a:avLst/>
          </a:prstGeom>
          <a:noFill/>
        </p:spPr>
      </p:pic>
      <p:pic>
        <p:nvPicPr>
          <p:cNvPr id="34" name="Picture 43" descr="F:\Documents and Settings\masao\My Documents\My Pictures\Microsoft クリップ オーガナイザ\j0432621.png"/>
          <p:cNvPicPr>
            <a:picLocks noChangeAspect="1" noChangeArrowheads="1"/>
          </p:cNvPicPr>
          <p:nvPr/>
        </p:nvPicPr>
        <p:blipFill>
          <a:blip r:embed="rId6" cstate="print"/>
          <a:srcRect/>
          <a:stretch>
            <a:fillRect/>
          </a:stretch>
        </p:blipFill>
        <p:spPr bwMode="auto">
          <a:xfrm flipH="1">
            <a:off x="3329843" y="2961144"/>
            <a:ext cx="612475" cy="661494"/>
          </a:xfrm>
          <a:prstGeom prst="rect">
            <a:avLst/>
          </a:prstGeom>
          <a:noFill/>
        </p:spPr>
      </p:pic>
      <p:pic>
        <p:nvPicPr>
          <p:cNvPr id="35" name="Picture 27" descr="F:\Documents and Settings\masao\My Documents\My Pictures\Microsoft クリップ オーガナイザ\j0433947.png"/>
          <p:cNvPicPr>
            <a:picLocks noChangeAspect="1" noChangeArrowheads="1"/>
          </p:cNvPicPr>
          <p:nvPr/>
        </p:nvPicPr>
        <p:blipFill>
          <a:blip r:embed="rId7" cstate="print"/>
          <a:srcRect/>
          <a:stretch>
            <a:fillRect/>
          </a:stretch>
        </p:blipFill>
        <p:spPr bwMode="auto">
          <a:xfrm flipH="1">
            <a:off x="4121931" y="2765558"/>
            <a:ext cx="742874" cy="818992"/>
          </a:xfrm>
          <a:prstGeom prst="rect">
            <a:avLst/>
          </a:prstGeom>
          <a:noFill/>
        </p:spPr>
      </p:pic>
      <p:pic>
        <p:nvPicPr>
          <p:cNvPr id="36" name="Picture 13" descr="F:\Documents and Settings\masao\My Documents\My Pictures\Microsoft クリップ オーガナイザ\j0433954.png"/>
          <p:cNvPicPr>
            <a:picLocks noChangeAspect="1" noChangeArrowheads="1"/>
          </p:cNvPicPr>
          <p:nvPr/>
        </p:nvPicPr>
        <p:blipFill>
          <a:blip r:embed="rId8" cstate="print"/>
          <a:srcRect/>
          <a:stretch>
            <a:fillRect/>
          </a:stretch>
        </p:blipFill>
        <p:spPr bwMode="auto">
          <a:xfrm flipH="1">
            <a:off x="3776946" y="3233441"/>
            <a:ext cx="620102" cy="669731"/>
          </a:xfrm>
          <a:prstGeom prst="rect">
            <a:avLst/>
          </a:prstGeom>
          <a:noFill/>
        </p:spPr>
      </p:pic>
      <p:pic>
        <p:nvPicPr>
          <p:cNvPr id="37" name="図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0119" y="2802752"/>
            <a:ext cx="660212" cy="795911"/>
          </a:xfrm>
          <a:prstGeom prst="rect">
            <a:avLst/>
          </a:prstGeom>
        </p:spPr>
      </p:pic>
      <p:pic>
        <p:nvPicPr>
          <p:cNvPr id="1028" name="Picture 4" descr="「はてな」の画像検索結果"/>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52792" y1="12500" x2="44670" y2="8594"/>
                      </a14:backgroundRemoval>
                    </a14:imgEffect>
                  </a14:imgLayer>
                </a14:imgProps>
              </a:ext>
              <a:ext uri="{28A0092B-C50C-407E-A947-70E740481C1C}">
                <a14:useLocalDpi xmlns:a14="http://schemas.microsoft.com/office/drawing/2010/main" val="0"/>
              </a:ext>
            </a:extLst>
          </a:blip>
          <a:srcRect/>
          <a:stretch>
            <a:fillRect/>
          </a:stretch>
        </p:blipFill>
        <p:spPr bwMode="auto">
          <a:xfrm rot="10800000">
            <a:off x="3942318" y="2348880"/>
            <a:ext cx="282408" cy="366987"/>
          </a:xfrm>
          <a:prstGeom prst="rect">
            <a:avLst/>
          </a:prstGeom>
          <a:noFill/>
          <a:scene3d>
            <a:camera prst="isometricRightUp"/>
            <a:lightRig rig="threePt" dir="t"/>
          </a:scene3d>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85827" y="2823052"/>
            <a:ext cx="280987" cy="365125"/>
          </a:xfrm>
          <a:prstGeom prst="rect">
            <a:avLst/>
          </a:prstGeom>
          <a:noFill/>
          <a:ln>
            <a:noFill/>
          </a:ln>
          <a:effectLst/>
          <a:scene3d>
            <a:camera prst="isometricRightUp"/>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4" descr="「はてな」の画像検索結果"/>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52792" y1="12500" x2="44670" y2="8594"/>
                      </a14:backgroundRemoval>
                    </a14:imgEffect>
                  </a14:imgLayer>
                </a14:imgProps>
              </a:ext>
              <a:ext uri="{28A0092B-C50C-407E-A947-70E740481C1C}">
                <a14:useLocalDpi xmlns:a14="http://schemas.microsoft.com/office/drawing/2010/main" val="0"/>
              </a:ext>
            </a:extLst>
          </a:blip>
          <a:srcRect/>
          <a:stretch>
            <a:fillRect/>
          </a:stretch>
        </p:blipFill>
        <p:spPr bwMode="auto">
          <a:xfrm rot="10800000">
            <a:off x="4487595" y="2600080"/>
            <a:ext cx="282408" cy="366987"/>
          </a:xfrm>
          <a:prstGeom prst="rect">
            <a:avLst/>
          </a:prstGeom>
          <a:noFill/>
          <a:scene3d>
            <a:camera prst="isometricRightUp"/>
            <a:lightRig rig="threePt" dir="t"/>
          </a:scene3d>
          <a:extLst>
            <a:ext uri="{909E8E84-426E-40DD-AFC4-6F175D3DCCD1}">
              <a14:hiddenFill xmlns:a14="http://schemas.microsoft.com/office/drawing/2010/main">
                <a:solidFill>
                  <a:srgbClr val="FFFFFF"/>
                </a:solidFill>
              </a14:hiddenFill>
            </a:ext>
          </a:extLst>
        </p:spPr>
      </p:pic>
      <p:pic>
        <p:nvPicPr>
          <p:cNvPr id="55" name="Picture 4" descr="「はてな」の画像検索結果"/>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52792" y1="12500" x2="44670" y2="8594"/>
                      </a14:backgroundRemoval>
                    </a14:imgEffect>
                  </a14:imgLayer>
                </a14:imgProps>
              </a:ext>
              <a:ext uri="{28A0092B-C50C-407E-A947-70E740481C1C}">
                <a14:useLocalDpi xmlns:a14="http://schemas.microsoft.com/office/drawing/2010/main" val="0"/>
              </a:ext>
            </a:extLst>
          </a:blip>
          <a:srcRect/>
          <a:stretch>
            <a:fillRect/>
          </a:stretch>
        </p:blipFill>
        <p:spPr bwMode="auto">
          <a:xfrm rot="10800000">
            <a:off x="3689884" y="3176144"/>
            <a:ext cx="282408" cy="366987"/>
          </a:xfrm>
          <a:prstGeom prst="rect">
            <a:avLst/>
          </a:prstGeom>
          <a:noFill/>
          <a:scene3d>
            <a:camera prst="isometricRightUp"/>
            <a:lightRig rig="threePt" dir="t"/>
          </a:scene3d>
          <a:extLst>
            <a:ext uri="{909E8E84-426E-40DD-AFC4-6F175D3DCCD1}">
              <a14:hiddenFill xmlns:a14="http://schemas.microsoft.com/office/drawing/2010/main">
                <a:solidFill>
                  <a:srgbClr val="FFFFFF"/>
                </a:solidFill>
              </a14:hiddenFill>
            </a:ext>
          </a:extLst>
        </p:spPr>
      </p:pic>
      <p:sp>
        <p:nvSpPr>
          <p:cNvPr id="59" name="Cloud"/>
          <p:cNvSpPr>
            <a:spLocks noChangeAspect="1" noEditPoints="1" noChangeArrowheads="1"/>
          </p:cNvSpPr>
          <p:nvPr/>
        </p:nvSpPr>
        <p:spPr bwMode="auto">
          <a:xfrm>
            <a:off x="6531761" y="2895060"/>
            <a:ext cx="992041" cy="717824"/>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62" name="Picture 27" descr="F:\Documents and Settings\masao\My Documents\My Pictures\Microsoft クリップ オーガナイザ\j0433947.png"/>
          <p:cNvPicPr>
            <a:picLocks noChangeAspect="1" noChangeArrowheads="1"/>
          </p:cNvPicPr>
          <p:nvPr/>
        </p:nvPicPr>
        <p:blipFill>
          <a:blip r:embed="rId7" cstate="print"/>
          <a:srcRect/>
          <a:stretch>
            <a:fillRect/>
          </a:stretch>
        </p:blipFill>
        <p:spPr bwMode="auto">
          <a:xfrm flipH="1">
            <a:off x="6853231" y="2607028"/>
            <a:ext cx="742874" cy="818992"/>
          </a:xfrm>
          <a:prstGeom prst="rect">
            <a:avLst/>
          </a:prstGeom>
          <a:noFill/>
        </p:spPr>
      </p:pic>
      <p:pic>
        <p:nvPicPr>
          <p:cNvPr id="63" name="Picture 13" descr="F:\Documents and Settings\masao\My Documents\My Pictures\Microsoft クリップ オーガナイザ\j0433954.png"/>
          <p:cNvPicPr>
            <a:picLocks noChangeAspect="1" noChangeArrowheads="1"/>
          </p:cNvPicPr>
          <p:nvPr/>
        </p:nvPicPr>
        <p:blipFill>
          <a:blip r:embed="rId8" cstate="print"/>
          <a:srcRect/>
          <a:stretch>
            <a:fillRect/>
          </a:stretch>
        </p:blipFill>
        <p:spPr bwMode="auto">
          <a:xfrm flipH="1">
            <a:off x="6479522" y="2978175"/>
            <a:ext cx="620102" cy="669731"/>
          </a:xfrm>
          <a:prstGeom prst="rect">
            <a:avLst/>
          </a:prstGeom>
          <a:noFill/>
        </p:spPr>
      </p:pic>
      <p:pic>
        <p:nvPicPr>
          <p:cNvPr id="69" name="図 6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1650" y="2893792"/>
            <a:ext cx="540750" cy="651895"/>
          </a:xfrm>
          <a:prstGeom prst="rect">
            <a:avLst/>
          </a:prstGeom>
        </p:spPr>
      </p:pic>
      <p:cxnSp>
        <p:nvCxnSpPr>
          <p:cNvPr id="71" name="直線矢印コネクタ 70"/>
          <p:cNvCxnSpPr/>
          <p:nvPr/>
        </p:nvCxnSpPr>
        <p:spPr>
          <a:xfrm>
            <a:off x="5742111" y="3255100"/>
            <a:ext cx="612068"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72" name="図 7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739421" y="3426020"/>
            <a:ext cx="414027" cy="362190"/>
          </a:xfrm>
          <a:prstGeom prst="rect">
            <a:avLst/>
          </a:prstGeom>
        </p:spPr>
      </p:pic>
      <p:pic>
        <p:nvPicPr>
          <p:cNvPr id="73" name="図 7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452320" y="3183092"/>
            <a:ext cx="414027" cy="362190"/>
          </a:xfrm>
          <a:prstGeom prst="rect">
            <a:avLst/>
          </a:prstGeom>
        </p:spPr>
      </p:pic>
      <p:sp>
        <p:nvSpPr>
          <p:cNvPr id="74" name="テキスト ボックス 73"/>
          <p:cNvSpPr txBox="1"/>
          <p:nvPr/>
        </p:nvSpPr>
        <p:spPr>
          <a:xfrm>
            <a:off x="755576" y="3933056"/>
            <a:ext cx="2016224" cy="783193"/>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情報共有が</a:t>
            </a:r>
            <a:endParaRPr lang="en-US" altLang="ja-JP" sz="2000" dirty="0" smtClean="0">
              <a:latin typeface="HGPｺﾞｼｯｸM" panose="020B0600000000000000" pitchFamily="50" charset="-128"/>
              <a:ea typeface="HGPｺﾞｼｯｸM" panose="020B0600000000000000" pitchFamily="50" charset="-128"/>
              <a:cs typeface="Arial" panose="020B0604020202020204" pitchFamily="34" charset="0"/>
            </a:endParaRPr>
          </a:p>
          <a:p>
            <a:pPr algn="ct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不足する</a:t>
            </a:r>
            <a:endParaRPr lang="ja-JP" altLang="en-US" sz="2000" dirty="0">
              <a:latin typeface="HGPｺﾞｼｯｸM" panose="020B0600000000000000" pitchFamily="50" charset="-128"/>
              <a:ea typeface="HGPｺﾞｼｯｸM" panose="020B0600000000000000" pitchFamily="50" charset="-128"/>
              <a:cs typeface="Arial" panose="020B0604020202020204" pitchFamily="34" charset="0"/>
            </a:endParaRPr>
          </a:p>
        </p:txBody>
      </p:sp>
      <p:sp>
        <p:nvSpPr>
          <p:cNvPr id="75" name="テキスト ボックス 74"/>
          <p:cNvSpPr txBox="1"/>
          <p:nvPr/>
        </p:nvSpPr>
        <p:spPr>
          <a:xfrm>
            <a:off x="3491880" y="3933056"/>
            <a:ext cx="2016224" cy="783193"/>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開発者が混乱し保守性が低下</a:t>
            </a:r>
            <a:endParaRPr lang="en-US" altLang="ja-JP" sz="2000" dirty="0" smtClean="0">
              <a:latin typeface="HGPｺﾞｼｯｸM" panose="020B0600000000000000" pitchFamily="50" charset="-128"/>
              <a:ea typeface="HGPｺﾞｼｯｸM" panose="020B0600000000000000" pitchFamily="50" charset="-128"/>
              <a:cs typeface="Arial" panose="020B0604020202020204" pitchFamily="34" charset="0"/>
            </a:endParaRPr>
          </a:p>
        </p:txBody>
      </p:sp>
      <p:sp>
        <p:nvSpPr>
          <p:cNvPr id="76" name="テキスト ボックス 75"/>
          <p:cNvSpPr txBox="1"/>
          <p:nvPr/>
        </p:nvSpPr>
        <p:spPr>
          <a:xfrm>
            <a:off x="6372200" y="3933056"/>
            <a:ext cx="2016224" cy="783193"/>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品質</a:t>
            </a:r>
            <a:r>
              <a:rPr lang="ja-JP" altLang="en-US" sz="2000" dirty="0">
                <a:latin typeface="HGPｺﾞｼｯｸM" panose="020B0600000000000000" pitchFamily="50" charset="-128"/>
                <a:ea typeface="HGPｺﾞｼｯｸM" panose="020B0600000000000000" pitchFamily="50" charset="-128"/>
                <a:cs typeface="Arial" panose="020B0604020202020204" pitchFamily="34" charset="0"/>
              </a:rPr>
              <a:t>の</a:t>
            </a: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低下などで利用が困難に</a:t>
            </a:r>
            <a:endParaRPr lang="en-US" altLang="ja-JP" sz="2000" dirty="0" smtClean="0">
              <a:latin typeface="HGPｺﾞｼｯｸM" panose="020B0600000000000000" pitchFamily="50" charset="-128"/>
              <a:ea typeface="HGPｺﾞｼｯｸM" panose="020B0600000000000000" pitchFamily="50" charset="-128"/>
              <a:cs typeface="Arial" panose="020B0604020202020204" pitchFamily="34" charset="0"/>
            </a:endParaRPr>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6" name="スライド番号プレースホルダー 5"/>
          <p:cNvSpPr>
            <a:spLocks noGrp="1"/>
          </p:cNvSpPr>
          <p:nvPr>
            <p:ph type="sldNum" sz="quarter" idx="12"/>
          </p:nvPr>
        </p:nvSpPr>
        <p:spPr/>
        <p:txBody>
          <a:bodyPr/>
          <a:lstStyle/>
          <a:p>
            <a:fld id="{1DE0F1AF-B303-4A5D-B185-45E40A75FDD7}" type="slidenum">
              <a:rPr kumimoji="1" lang="ja-JP" altLang="en-US" smtClean="0"/>
              <a:t>3</a:t>
            </a:fld>
            <a:endParaRPr kumimoji="1" lang="ja-JP" altLang="en-US"/>
          </a:p>
        </p:txBody>
      </p:sp>
    </p:spTree>
    <p:extLst>
      <p:ext uri="{BB962C8B-B14F-4D97-AF65-F5344CB8AC3E}">
        <p14:creationId xmlns:p14="http://schemas.microsoft.com/office/powerpoint/2010/main" val="39158830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ソースコード上での</a:t>
            </a:r>
            <a:r>
              <a:rPr kumimoji="1" lang="en-US" altLang="ja-JP" dirty="0" smtClean="0"/>
              <a:t>『</a:t>
            </a:r>
            <a:r>
              <a:rPr kumimoji="1" lang="ja-JP" altLang="en-US" dirty="0" smtClean="0"/>
              <a:t>情報共有</a:t>
            </a:r>
            <a:r>
              <a:rPr lang="en-US" altLang="ja-JP" dirty="0"/>
              <a:t>』</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情報共有のためにソースコードにコメントを記述する</a:t>
            </a:r>
            <a:endParaRPr kumimoji="1" lang="en-US" altLang="ja-JP" dirty="0" smtClean="0"/>
          </a:p>
          <a:p>
            <a:endParaRPr lang="en-US" altLang="ja-JP" dirty="0" smtClean="0"/>
          </a:p>
          <a:p>
            <a:r>
              <a:rPr lang="ja-JP" altLang="en-US" dirty="0" smtClean="0"/>
              <a:t>ソースコード上のコメントにはソースコードの補助的な情報が記述される</a:t>
            </a:r>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4</a:t>
            </a:fld>
            <a:endParaRPr kumimoji="1" lang="ja-JP" altLang="en-US"/>
          </a:p>
        </p:txBody>
      </p:sp>
      <p:sp>
        <p:nvSpPr>
          <p:cNvPr id="6" name="フローチャート : 書類 5"/>
          <p:cNvSpPr/>
          <p:nvPr/>
        </p:nvSpPr>
        <p:spPr>
          <a:xfrm>
            <a:off x="827584" y="3789040"/>
            <a:ext cx="4968552" cy="2520280"/>
          </a:xfrm>
          <a:prstGeom prst="flowChartDocumen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dirty="0" smtClean="0">
                <a:solidFill>
                  <a:schemeClr val="tx1"/>
                </a:solidFill>
              </a:rPr>
              <a:t> </a:t>
            </a:r>
          </a:p>
          <a:p>
            <a:r>
              <a:rPr lang="ja-JP" altLang="en-US" dirty="0">
                <a:solidFill>
                  <a:schemeClr val="tx1"/>
                </a:solidFill>
              </a:rPr>
              <a:t> </a:t>
            </a:r>
            <a:r>
              <a:rPr lang="en-US" altLang="ja-JP" dirty="0" smtClean="0">
                <a:solidFill>
                  <a:schemeClr val="tx1"/>
                </a:solidFill>
              </a:rPr>
              <a:t>public void </a:t>
            </a:r>
            <a:r>
              <a:rPr lang="en-US" altLang="ja-JP" dirty="0" err="1" smtClean="0">
                <a:solidFill>
                  <a:schemeClr val="tx1"/>
                </a:solidFill>
              </a:rPr>
              <a:t>funcA</a:t>
            </a:r>
            <a:r>
              <a:rPr lang="en-US" altLang="ja-JP" dirty="0" smtClean="0">
                <a:solidFill>
                  <a:schemeClr val="tx1"/>
                </a:solidFill>
              </a:rPr>
              <a:t>(){</a:t>
            </a:r>
          </a:p>
          <a:p>
            <a:r>
              <a:rPr lang="en-US" altLang="ja-JP" dirty="0">
                <a:solidFill>
                  <a:schemeClr val="tx1"/>
                </a:solidFill>
              </a:rPr>
              <a:t> </a:t>
            </a:r>
            <a:r>
              <a:rPr lang="en-US" altLang="ja-JP" dirty="0" smtClean="0">
                <a:solidFill>
                  <a:schemeClr val="tx1"/>
                </a:solidFill>
              </a:rPr>
              <a:t>     </a:t>
            </a:r>
            <a:r>
              <a:rPr lang="en-US" altLang="ja-JP" b="1" dirty="0" smtClean="0">
                <a:solidFill>
                  <a:schemeClr val="accent3">
                    <a:lumMod val="75000"/>
                  </a:schemeClr>
                </a:solidFill>
              </a:rPr>
              <a:t>// </a:t>
            </a:r>
            <a:r>
              <a:rPr lang="ja-JP" altLang="en-US" b="1" dirty="0" smtClean="0">
                <a:solidFill>
                  <a:schemeClr val="accent3">
                    <a:lumMod val="75000"/>
                  </a:schemeClr>
                </a:solidFill>
              </a:rPr>
              <a:t>ライブラリの制限のため必ず３回ループする</a:t>
            </a:r>
            <a:endParaRPr lang="en-US" altLang="ja-JP" b="1" dirty="0">
              <a:solidFill>
                <a:schemeClr val="accent3">
                  <a:lumMod val="75000"/>
                </a:schemeClr>
              </a:solidFill>
            </a:endParaRPr>
          </a:p>
          <a:p>
            <a:r>
              <a:rPr lang="en-US" altLang="ja-JP" dirty="0" smtClean="0">
                <a:solidFill>
                  <a:schemeClr val="tx1"/>
                </a:solidFill>
              </a:rPr>
              <a:t>      for ( </a:t>
            </a:r>
            <a:r>
              <a:rPr lang="en-US" altLang="ja-JP" dirty="0" err="1" smtClean="0">
                <a:solidFill>
                  <a:schemeClr val="tx1"/>
                </a:solidFill>
              </a:rPr>
              <a:t>i</a:t>
            </a:r>
            <a:r>
              <a:rPr lang="en-US" altLang="ja-JP" dirty="0" smtClean="0">
                <a:solidFill>
                  <a:schemeClr val="tx1"/>
                </a:solidFill>
              </a:rPr>
              <a:t> = 0 ; </a:t>
            </a:r>
            <a:r>
              <a:rPr lang="en-US" altLang="ja-JP" dirty="0" err="1" smtClean="0">
                <a:solidFill>
                  <a:schemeClr val="tx1"/>
                </a:solidFill>
              </a:rPr>
              <a:t>i</a:t>
            </a:r>
            <a:r>
              <a:rPr lang="en-US" altLang="ja-JP" dirty="0" smtClean="0">
                <a:solidFill>
                  <a:schemeClr val="tx1"/>
                </a:solidFill>
              </a:rPr>
              <a:t> &lt; 3 ; </a:t>
            </a:r>
            <a:r>
              <a:rPr lang="en-US" altLang="ja-JP" dirty="0" err="1" smtClean="0">
                <a:solidFill>
                  <a:schemeClr val="tx1"/>
                </a:solidFill>
              </a:rPr>
              <a:t>i</a:t>
            </a:r>
            <a:r>
              <a:rPr lang="en-US" altLang="ja-JP" dirty="0" smtClean="0">
                <a:solidFill>
                  <a:schemeClr val="tx1"/>
                </a:solidFill>
              </a:rPr>
              <a:t>++){</a:t>
            </a:r>
          </a:p>
          <a:p>
            <a:r>
              <a:rPr lang="en-US" altLang="ja-JP" dirty="0">
                <a:solidFill>
                  <a:schemeClr val="tx1"/>
                </a:solidFill>
              </a:rPr>
              <a:t> </a:t>
            </a:r>
            <a:r>
              <a:rPr lang="en-US" altLang="ja-JP" dirty="0" smtClean="0">
                <a:solidFill>
                  <a:schemeClr val="tx1"/>
                </a:solidFill>
              </a:rPr>
              <a:t>         </a:t>
            </a:r>
            <a:r>
              <a:rPr lang="en-US" altLang="ja-JP" dirty="0" err="1" smtClean="0">
                <a:solidFill>
                  <a:schemeClr val="tx1"/>
                </a:solidFill>
              </a:rPr>
              <a:t>initLib</a:t>
            </a:r>
            <a:r>
              <a:rPr lang="en-US" altLang="ja-JP" dirty="0" smtClean="0">
                <a:solidFill>
                  <a:schemeClr val="tx1"/>
                </a:solidFill>
              </a:rPr>
              <a:t>();</a:t>
            </a:r>
          </a:p>
          <a:p>
            <a:r>
              <a:rPr lang="en-US" altLang="ja-JP" dirty="0">
                <a:solidFill>
                  <a:schemeClr val="tx1"/>
                </a:solidFill>
              </a:rPr>
              <a:t> </a:t>
            </a:r>
            <a:r>
              <a:rPr lang="en-US" altLang="ja-JP" dirty="0" smtClean="0">
                <a:solidFill>
                  <a:schemeClr val="tx1"/>
                </a:solidFill>
              </a:rPr>
              <a:t>         </a:t>
            </a:r>
            <a:r>
              <a:rPr lang="en-US" altLang="ja-JP" dirty="0" err="1" smtClean="0">
                <a:solidFill>
                  <a:schemeClr val="tx1"/>
                </a:solidFill>
              </a:rPr>
              <a:t>executeLib</a:t>
            </a:r>
            <a:r>
              <a:rPr lang="en-US" altLang="ja-JP" dirty="0" smtClean="0">
                <a:solidFill>
                  <a:schemeClr val="tx1"/>
                </a:solidFill>
              </a:rPr>
              <a:t>();</a:t>
            </a:r>
          </a:p>
          <a:p>
            <a:r>
              <a:rPr lang="en-US" altLang="ja-JP" dirty="0">
                <a:solidFill>
                  <a:schemeClr val="tx1"/>
                </a:solidFill>
              </a:rPr>
              <a:t> </a:t>
            </a:r>
            <a:r>
              <a:rPr lang="en-US" altLang="ja-JP" dirty="0" smtClean="0">
                <a:solidFill>
                  <a:schemeClr val="tx1"/>
                </a:solidFill>
              </a:rPr>
              <a:t>     }</a:t>
            </a:r>
          </a:p>
          <a:p>
            <a:r>
              <a:rPr lang="en-US" altLang="ja-JP" dirty="0" smtClean="0">
                <a:solidFill>
                  <a:schemeClr val="tx1"/>
                </a:solidFill>
              </a:rPr>
              <a:t>  } </a:t>
            </a:r>
            <a:endParaRPr kumimoji="1" lang="ja-JP" altLang="en-US" dirty="0">
              <a:solidFill>
                <a:schemeClr val="tx1"/>
              </a:solidFill>
            </a:endParaRPr>
          </a:p>
        </p:txBody>
      </p:sp>
      <p:sp>
        <p:nvSpPr>
          <p:cNvPr id="7" name="テキスト ボックス 6"/>
          <p:cNvSpPr txBox="1"/>
          <p:nvPr/>
        </p:nvSpPr>
        <p:spPr>
          <a:xfrm>
            <a:off x="6084168" y="4261217"/>
            <a:ext cx="2808312" cy="1328023"/>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nchor="ctr" anchorCtr="1">
            <a:spAutoFit/>
          </a:bodyPr>
          <a:lstStyle/>
          <a:p>
            <a:pPr algn="ctr"/>
            <a:r>
              <a:rPr lang="ja-JP" altLang="en-US" sz="2400" dirty="0" smtClean="0">
                <a:latin typeface="HGPｺﾞｼｯｸM" panose="020B0600000000000000" pitchFamily="50" charset="-128"/>
                <a:ea typeface="HGPｺﾞｼｯｸM" panose="020B0600000000000000" pitchFamily="50" charset="-128"/>
                <a:cs typeface="Arial" panose="020B0604020202020204" pitchFamily="34" charset="0"/>
              </a:rPr>
              <a:t>コードを書いた人の</a:t>
            </a:r>
            <a:endParaRPr lang="en-US" altLang="ja-JP" sz="2400" dirty="0" smtClean="0">
              <a:latin typeface="HGPｺﾞｼｯｸM" panose="020B0600000000000000" pitchFamily="50" charset="-128"/>
              <a:ea typeface="HGPｺﾞｼｯｸM" panose="020B0600000000000000" pitchFamily="50" charset="-128"/>
              <a:cs typeface="Arial" panose="020B0604020202020204" pitchFamily="34" charset="0"/>
            </a:endParaRPr>
          </a:p>
          <a:p>
            <a:pPr algn="ctr"/>
            <a:r>
              <a:rPr lang="ja-JP" altLang="en-US" sz="2400" b="1" dirty="0" smtClean="0">
                <a:latin typeface="HGPｺﾞｼｯｸM" panose="020B0600000000000000" pitchFamily="50" charset="-128"/>
                <a:ea typeface="HGPｺﾞｼｯｸM" panose="020B0600000000000000" pitchFamily="50" charset="-128"/>
                <a:cs typeface="Arial" panose="020B0604020202020204" pitchFamily="34" charset="0"/>
              </a:rPr>
              <a:t>意図</a:t>
            </a:r>
            <a:r>
              <a:rPr lang="ja-JP" altLang="en-US" sz="2400" dirty="0" smtClean="0">
                <a:latin typeface="HGPｺﾞｼｯｸM" panose="020B0600000000000000" pitchFamily="50" charset="-128"/>
                <a:ea typeface="HGPｺﾞｼｯｸM" panose="020B0600000000000000" pitchFamily="50" charset="-128"/>
                <a:cs typeface="Arial" panose="020B0604020202020204" pitchFamily="34" charset="0"/>
              </a:rPr>
              <a:t>や</a:t>
            </a:r>
            <a:r>
              <a:rPr lang="ja-JP" altLang="en-US" sz="2400" b="1" dirty="0" smtClean="0">
                <a:latin typeface="HGPｺﾞｼｯｸM" panose="020B0600000000000000" pitchFamily="50" charset="-128"/>
                <a:ea typeface="HGPｺﾞｼｯｸM" panose="020B0600000000000000" pitchFamily="50" charset="-128"/>
                <a:cs typeface="Arial" panose="020B0604020202020204" pitchFamily="34" charset="0"/>
              </a:rPr>
              <a:t>考え</a:t>
            </a:r>
            <a:r>
              <a:rPr lang="ja-JP" altLang="en-US" sz="2400" dirty="0" smtClean="0">
                <a:latin typeface="HGPｺﾞｼｯｸM" panose="020B0600000000000000" pitchFamily="50" charset="-128"/>
                <a:ea typeface="HGPｺﾞｼｯｸM" panose="020B0600000000000000" pitchFamily="50" charset="-128"/>
                <a:cs typeface="Arial" panose="020B0604020202020204" pitchFamily="34" charset="0"/>
              </a:rPr>
              <a:t>などを</a:t>
            </a:r>
            <a:endParaRPr lang="en-US" altLang="ja-JP" sz="2400" dirty="0" smtClean="0">
              <a:latin typeface="HGPｺﾞｼｯｸM" panose="020B0600000000000000" pitchFamily="50" charset="-128"/>
              <a:ea typeface="HGPｺﾞｼｯｸM" panose="020B0600000000000000" pitchFamily="50" charset="-128"/>
              <a:cs typeface="Arial" panose="020B0604020202020204" pitchFamily="34" charset="0"/>
            </a:endParaRPr>
          </a:p>
          <a:p>
            <a:pPr algn="ctr"/>
            <a:r>
              <a:rPr lang="ja-JP" altLang="en-US" sz="2400" dirty="0" smtClean="0">
                <a:latin typeface="HGPｺﾞｼｯｸM" panose="020B0600000000000000" pitchFamily="50" charset="-128"/>
                <a:ea typeface="HGPｺﾞｼｯｸM" panose="020B0600000000000000" pitchFamily="50" charset="-128"/>
                <a:cs typeface="Arial" panose="020B0604020202020204" pitchFamily="34" charset="0"/>
              </a:rPr>
              <a:t>明文化する</a:t>
            </a:r>
            <a:endParaRPr lang="en-US" altLang="ja-JP" sz="2400" dirty="0" smtClean="0">
              <a:latin typeface="HGPｺﾞｼｯｸM" panose="020B0600000000000000" pitchFamily="50" charset="-128"/>
              <a:ea typeface="HGPｺﾞｼｯｸM" panose="020B0600000000000000" pitchFamily="50" charset="-128"/>
              <a:cs typeface="Arial" panose="020B0604020202020204" pitchFamily="34" charset="0"/>
            </a:endParaRPr>
          </a:p>
        </p:txBody>
      </p:sp>
    </p:spTree>
    <p:extLst>
      <p:ext uri="{BB962C8B-B14F-4D97-AF65-F5344CB8AC3E}">
        <p14:creationId xmlns:p14="http://schemas.microsoft.com/office/powerpoint/2010/main" val="29570412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本研究の目的</a:t>
            </a:r>
            <a:endParaRPr kumimoji="1" lang="ja-JP" altLang="en-US"/>
          </a:p>
        </p:txBody>
      </p:sp>
      <p:sp>
        <p:nvSpPr>
          <p:cNvPr id="3" name="コンテンツ プレースホルダー 2"/>
          <p:cNvSpPr>
            <a:spLocks noGrp="1"/>
          </p:cNvSpPr>
          <p:nvPr>
            <p:ph idx="1"/>
          </p:nvPr>
        </p:nvSpPr>
        <p:spPr/>
        <p:txBody>
          <a:bodyPr/>
          <a:lstStyle/>
          <a:p>
            <a:pPr lvl="0"/>
            <a:r>
              <a:rPr lang="ja-JP" altLang="en-US">
                <a:ea typeface="Meiryo UI" pitchFamily="50" charset="-128"/>
              </a:rPr>
              <a:t>開発者間の情報共有をより効率的に行うために，ソフトウェア進化の過程においてソースコードに含まれる</a:t>
            </a:r>
            <a:r>
              <a:rPr lang="ja-JP" altLang="en-US">
                <a:solidFill>
                  <a:srgbClr val="FF0000"/>
                </a:solidFill>
                <a:ea typeface="Meiryo UI" pitchFamily="50" charset="-128"/>
              </a:rPr>
              <a:t>コメントがどのように</a:t>
            </a:r>
            <a:r>
              <a:rPr lang="ja-JP" altLang="en-US">
                <a:solidFill>
                  <a:srgbClr val="FF0000"/>
                </a:solidFill>
                <a:ea typeface="Meiryo UI" pitchFamily="50" charset="-128"/>
              </a:rPr>
              <a:t>変化</a:t>
            </a:r>
            <a:r>
              <a:rPr lang="ja-JP" altLang="en-US" smtClean="0">
                <a:solidFill>
                  <a:srgbClr val="FF0000"/>
                </a:solidFill>
                <a:ea typeface="Meiryo UI" pitchFamily="50" charset="-128"/>
              </a:rPr>
              <a:t>した</a:t>
            </a:r>
            <a:r>
              <a:rPr lang="ja-JP" altLang="en-US">
                <a:solidFill>
                  <a:srgbClr val="FF0000"/>
                </a:solidFill>
                <a:ea typeface="Meiryo UI" pitchFamily="50" charset="-128"/>
              </a:rPr>
              <a:t>のかを分析</a:t>
            </a:r>
            <a:r>
              <a:rPr lang="ja-JP" altLang="en-US">
                <a:ea typeface="Meiryo UI" pitchFamily="50" charset="-128"/>
              </a:rPr>
              <a:t>する</a:t>
            </a:r>
            <a:endParaRPr lang="en-US" altLang="ja-JP">
              <a:ea typeface="Meiryo UI" pitchFamily="50" charset="-128"/>
            </a:endParaRPr>
          </a:p>
          <a:p>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5</a:t>
            </a:fld>
            <a:endParaRPr kumimoji="1" lang="ja-JP" altLang="en-US"/>
          </a:p>
        </p:txBody>
      </p:sp>
      <p:grpSp>
        <p:nvGrpSpPr>
          <p:cNvPr id="71" name="グループ化 70"/>
          <p:cNvGrpSpPr/>
          <p:nvPr/>
        </p:nvGrpSpPr>
        <p:grpSpPr>
          <a:xfrm>
            <a:off x="1073973" y="2851946"/>
            <a:ext cx="7170435" cy="3385366"/>
            <a:chOff x="1386459" y="34797750"/>
            <a:chExt cx="12749974" cy="6408712"/>
          </a:xfrm>
        </p:grpSpPr>
        <p:pic>
          <p:nvPicPr>
            <p:cNvPr id="38" name="図 3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8217" y="37480707"/>
              <a:ext cx="1082083" cy="1304493"/>
            </a:xfrm>
            <a:prstGeom prst="rect">
              <a:avLst/>
            </a:prstGeom>
          </p:spPr>
        </p:pic>
        <p:cxnSp>
          <p:nvCxnSpPr>
            <p:cNvPr id="39" name="直線矢印コネクタ 38"/>
            <p:cNvCxnSpPr/>
            <p:nvPr/>
          </p:nvCxnSpPr>
          <p:spPr>
            <a:xfrm>
              <a:off x="4050755" y="38579738"/>
              <a:ext cx="929701" cy="473992"/>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40" name="Picture 19" descr="F:\Documents and Settings\masao\My Documents\My Pictures\Microsoft クリップ オーガナイザ\j0433953.png"/>
            <p:cNvPicPr>
              <a:picLocks noChangeAspect="1" noChangeArrowheads="1"/>
            </p:cNvPicPr>
            <p:nvPr/>
          </p:nvPicPr>
          <p:blipFill>
            <a:blip r:embed="rId3" cstate="print"/>
            <a:srcRect/>
            <a:stretch>
              <a:fillRect/>
            </a:stretch>
          </p:blipFill>
          <p:spPr bwMode="auto">
            <a:xfrm flipH="1">
              <a:off x="1386459" y="37174014"/>
              <a:ext cx="1669381" cy="1840439"/>
            </a:xfrm>
            <a:prstGeom prst="rect">
              <a:avLst/>
            </a:prstGeom>
            <a:noFill/>
          </p:spPr>
        </p:pic>
        <p:sp>
          <p:nvSpPr>
            <p:cNvPr id="41" name="Cloud"/>
            <p:cNvSpPr>
              <a:spLocks noChangeAspect="1" noEditPoints="1" noChangeArrowheads="1"/>
            </p:cNvSpPr>
            <p:nvPr/>
          </p:nvSpPr>
          <p:spPr bwMode="auto">
            <a:xfrm>
              <a:off x="5312243" y="39212083"/>
              <a:ext cx="2638708" cy="1909323"/>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42" name="Picture 43" descr="F:\Documents and Settings\masao\My Documents\My Pictures\Microsoft クリップ オーガナイザ\j0432621.png"/>
            <p:cNvPicPr>
              <a:picLocks noChangeAspect="1" noChangeArrowheads="1"/>
            </p:cNvPicPr>
            <p:nvPr/>
          </p:nvPicPr>
          <p:blipFill>
            <a:blip r:embed="rId4" cstate="print"/>
            <a:srcRect/>
            <a:stretch>
              <a:fillRect/>
            </a:stretch>
          </p:blipFill>
          <p:spPr bwMode="auto">
            <a:xfrm flipH="1">
              <a:off x="5463120" y="38895936"/>
              <a:ext cx="1225609" cy="1323700"/>
            </a:xfrm>
            <a:prstGeom prst="rect">
              <a:avLst/>
            </a:prstGeom>
            <a:noFill/>
          </p:spPr>
        </p:pic>
        <p:pic>
          <p:nvPicPr>
            <p:cNvPr id="43" name="Picture 27" descr="F:\Documents and Settings\masao\My Documents\My Pictures\Microsoft クリップ オーガナイザ\j0433947.png"/>
            <p:cNvPicPr>
              <a:picLocks noChangeAspect="1" noChangeArrowheads="1"/>
            </p:cNvPicPr>
            <p:nvPr/>
          </p:nvPicPr>
          <p:blipFill>
            <a:blip r:embed="rId5" cstate="print"/>
            <a:srcRect/>
            <a:stretch>
              <a:fillRect/>
            </a:stretch>
          </p:blipFill>
          <p:spPr bwMode="auto">
            <a:xfrm flipH="1">
              <a:off x="6480761" y="39155586"/>
              <a:ext cx="1486549" cy="1638867"/>
            </a:xfrm>
            <a:prstGeom prst="rect">
              <a:avLst/>
            </a:prstGeom>
            <a:noFill/>
          </p:spPr>
        </p:pic>
        <p:pic>
          <p:nvPicPr>
            <p:cNvPr id="44" name="Picture 13" descr="F:\Documents and Settings\masao\My Documents\My Pictures\Microsoft クリップ オーガナイザ\j0433954.png"/>
            <p:cNvPicPr>
              <a:picLocks noChangeAspect="1" noChangeArrowheads="1"/>
            </p:cNvPicPr>
            <p:nvPr/>
          </p:nvPicPr>
          <p:blipFill>
            <a:blip r:embed="rId6" cstate="print"/>
            <a:srcRect/>
            <a:stretch>
              <a:fillRect/>
            </a:stretch>
          </p:blipFill>
          <p:spPr bwMode="auto">
            <a:xfrm flipH="1">
              <a:off x="5956746" y="39866279"/>
              <a:ext cx="1240871" cy="1340183"/>
            </a:xfrm>
            <a:prstGeom prst="rect">
              <a:avLst/>
            </a:prstGeom>
            <a:noFill/>
          </p:spPr>
        </p:pic>
        <p:pic>
          <p:nvPicPr>
            <p:cNvPr id="45" name="図 4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2790" y="39212083"/>
              <a:ext cx="1321136" cy="1592680"/>
            </a:xfrm>
            <a:prstGeom prst="rect">
              <a:avLst/>
            </a:prstGeom>
          </p:spPr>
        </p:pic>
        <p:pic>
          <p:nvPicPr>
            <p:cNvPr id="46"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44368" y="38686182"/>
              <a:ext cx="562277" cy="730644"/>
            </a:xfrm>
            <a:prstGeom prst="rect">
              <a:avLst/>
            </a:prstGeom>
            <a:noFill/>
            <a:ln>
              <a:noFill/>
            </a:ln>
            <a:effectLst/>
            <a:scene3d>
              <a:camera prst="isometricRightUp"/>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4" descr="「はてな」の画像検索結果"/>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foregroundMark x1="52792" y1="12500" x2="44670" y2="8594"/>
                        </a14:backgroundRemoval>
                      </a14:imgEffect>
                    </a14:imgLayer>
                  </a14:imgProps>
                </a:ext>
                <a:ext uri="{28A0092B-C50C-407E-A947-70E740481C1C}">
                  <a14:useLocalDpi xmlns:a14="http://schemas.microsoft.com/office/drawing/2010/main" val="0"/>
                </a:ext>
              </a:extLst>
            </a:blip>
            <a:srcRect/>
            <a:stretch>
              <a:fillRect/>
            </a:stretch>
          </p:blipFill>
          <p:spPr bwMode="auto">
            <a:xfrm rot="10800000">
              <a:off x="7036186" y="38904233"/>
              <a:ext cx="565121" cy="734370"/>
            </a:xfrm>
            <a:prstGeom prst="rect">
              <a:avLst/>
            </a:prstGeom>
            <a:noFill/>
            <a:scene3d>
              <a:camera prst="isometricRightUp"/>
              <a:lightRig rig="threePt" dir="t"/>
            </a:scene3d>
            <a:extLst>
              <a:ext uri="{909E8E84-426E-40DD-AFC4-6F175D3DCCD1}">
                <a14:hiddenFill xmlns:a14="http://schemas.microsoft.com/office/drawing/2010/main">
                  <a:solidFill>
                    <a:srgbClr val="FFFFFF"/>
                  </a:solidFill>
                </a14:hiddenFill>
              </a:ext>
            </a:extLst>
          </p:spPr>
        </p:pic>
        <p:pic>
          <p:nvPicPr>
            <p:cNvPr id="48" name="Picture 4" descr="「はてな」の画像検索結果"/>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foregroundMark x1="52792" y1="12500" x2="44670" y2="8594"/>
                        </a14:backgroundRemoval>
                      </a14:imgEffect>
                    </a14:imgLayer>
                  </a14:imgProps>
                </a:ext>
                <a:ext uri="{28A0092B-C50C-407E-A947-70E740481C1C}">
                  <a14:useLocalDpi xmlns:a14="http://schemas.microsoft.com/office/drawing/2010/main" val="0"/>
                </a:ext>
              </a:extLst>
            </a:blip>
            <a:srcRect/>
            <a:stretch>
              <a:fillRect/>
            </a:stretch>
          </p:blipFill>
          <p:spPr bwMode="auto">
            <a:xfrm rot="10800000">
              <a:off x="5824503" y="39779246"/>
              <a:ext cx="565121" cy="734370"/>
            </a:xfrm>
            <a:prstGeom prst="rect">
              <a:avLst/>
            </a:prstGeom>
            <a:noFill/>
            <a:scene3d>
              <a:camera prst="isometricRightUp"/>
              <a:lightRig rig="threePt" dir="t"/>
            </a:scene3d>
            <a:extLst>
              <a:ext uri="{909E8E84-426E-40DD-AFC4-6F175D3DCCD1}">
                <a14:hiddenFill xmlns:a14="http://schemas.microsoft.com/office/drawing/2010/main">
                  <a:solidFill>
                    <a:srgbClr val="FFFFFF"/>
                  </a:solidFill>
                </a14:hiddenFill>
              </a:ext>
            </a:extLst>
          </p:spPr>
        </p:pic>
        <p:sp>
          <p:nvSpPr>
            <p:cNvPr id="49" name="Cloud"/>
            <p:cNvSpPr>
              <a:spLocks noChangeAspect="1" noEditPoints="1" noChangeArrowheads="1"/>
            </p:cNvSpPr>
            <p:nvPr/>
          </p:nvSpPr>
          <p:spPr bwMode="auto">
            <a:xfrm>
              <a:off x="10628514" y="39352294"/>
              <a:ext cx="1727642" cy="1250092"/>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50" name="Picture 13" descr="F:\Documents and Settings\masao\My Documents\My Pictures\Microsoft クリップ オーガナイザ\j0433954.png"/>
            <p:cNvPicPr>
              <a:picLocks noChangeAspect="1" noChangeArrowheads="1"/>
            </p:cNvPicPr>
            <p:nvPr/>
          </p:nvPicPr>
          <p:blipFill>
            <a:blip r:embed="rId6" cstate="print"/>
            <a:srcRect/>
            <a:stretch>
              <a:fillRect/>
            </a:stretch>
          </p:blipFill>
          <p:spPr bwMode="auto">
            <a:xfrm flipH="1">
              <a:off x="10572960" y="39218207"/>
              <a:ext cx="1240871" cy="1340183"/>
            </a:xfrm>
            <a:prstGeom prst="rect">
              <a:avLst/>
            </a:prstGeom>
            <a:noFill/>
          </p:spPr>
        </p:pic>
        <p:pic>
          <p:nvPicPr>
            <p:cNvPr id="51" name="図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41680" y="39350369"/>
              <a:ext cx="1082083" cy="1304493"/>
            </a:xfrm>
            <a:prstGeom prst="rect">
              <a:avLst/>
            </a:prstGeom>
          </p:spPr>
        </p:pic>
        <p:cxnSp>
          <p:nvCxnSpPr>
            <p:cNvPr id="52" name="直線矢印コネクタ 51"/>
            <p:cNvCxnSpPr/>
            <p:nvPr/>
          </p:nvCxnSpPr>
          <p:spPr>
            <a:xfrm>
              <a:off x="9169726" y="39899178"/>
              <a:ext cx="929701" cy="2"/>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53" name="図 5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205380" y="40158797"/>
              <a:ext cx="828499" cy="724770"/>
            </a:xfrm>
            <a:prstGeom prst="rect">
              <a:avLst/>
            </a:prstGeom>
          </p:spPr>
        </p:pic>
        <p:pic>
          <p:nvPicPr>
            <p:cNvPr id="54" name="図 5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769288" y="39789801"/>
              <a:ext cx="828499" cy="724770"/>
            </a:xfrm>
            <a:prstGeom prst="rect">
              <a:avLst/>
            </a:prstGeom>
          </p:spPr>
        </p:pic>
        <p:cxnSp>
          <p:nvCxnSpPr>
            <p:cNvPr id="55" name="直線矢印コネクタ 54"/>
            <p:cNvCxnSpPr/>
            <p:nvPr/>
          </p:nvCxnSpPr>
          <p:spPr>
            <a:xfrm flipV="1">
              <a:off x="4083497" y="36885982"/>
              <a:ext cx="896959" cy="683224"/>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56" name="Cloud"/>
            <p:cNvSpPr>
              <a:spLocks noChangeAspect="1" noEditPoints="1" noChangeArrowheads="1"/>
            </p:cNvSpPr>
            <p:nvPr/>
          </p:nvSpPr>
          <p:spPr bwMode="auto">
            <a:xfrm>
              <a:off x="5312243" y="35539675"/>
              <a:ext cx="2638708" cy="1909323"/>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57" name="Picture 43" descr="F:\Documents and Settings\masao\My Documents\My Pictures\Microsoft クリップ オーガナイザ\j0432621.png"/>
            <p:cNvPicPr>
              <a:picLocks noChangeAspect="1" noChangeArrowheads="1"/>
            </p:cNvPicPr>
            <p:nvPr/>
          </p:nvPicPr>
          <p:blipFill>
            <a:blip r:embed="rId4" cstate="print"/>
            <a:srcRect/>
            <a:stretch>
              <a:fillRect/>
            </a:stretch>
          </p:blipFill>
          <p:spPr bwMode="auto">
            <a:xfrm flipH="1">
              <a:off x="5463120" y="35223528"/>
              <a:ext cx="1225609" cy="1323700"/>
            </a:xfrm>
            <a:prstGeom prst="rect">
              <a:avLst/>
            </a:prstGeom>
            <a:noFill/>
          </p:spPr>
        </p:pic>
        <p:pic>
          <p:nvPicPr>
            <p:cNvPr id="58" name="Picture 27" descr="F:\Documents and Settings\masao\My Documents\My Pictures\Microsoft クリップ オーガナイザ\j0433947.png"/>
            <p:cNvPicPr>
              <a:picLocks noChangeAspect="1" noChangeArrowheads="1"/>
            </p:cNvPicPr>
            <p:nvPr/>
          </p:nvPicPr>
          <p:blipFill>
            <a:blip r:embed="rId5" cstate="print"/>
            <a:srcRect/>
            <a:stretch>
              <a:fillRect/>
            </a:stretch>
          </p:blipFill>
          <p:spPr bwMode="auto">
            <a:xfrm flipH="1">
              <a:off x="6480761" y="35483178"/>
              <a:ext cx="1486549" cy="1638867"/>
            </a:xfrm>
            <a:prstGeom prst="rect">
              <a:avLst/>
            </a:prstGeom>
            <a:noFill/>
          </p:spPr>
        </p:pic>
        <p:pic>
          <p:nvPicPr>
            <p:cNvPr id="59" name="Picture 13" descr="F:\Documents and Settings\masao\My Documents\My Pictures\Microsoft クリップ オーガナイザ\j0433954.png"/>
            <p:cNvPicPr>
              <a:picLocks noChangeAspect="1" noChangeArrowheads="1"/>
            </p:cNvPicPr>
            <p:nvPr/>
          </p:nvPicPr>
          <p:blipFill>
            <a:blip r:embed="rId6" cstate="print"/>
            <a:srcRect/>
            <a:stretch>
              <a:fillRect/>
            </a:stretch>
          </p:blipFill>
          <p:spPr bwMode="auto">
            <a:xfrm flipH="1">
              <a:off x="5956746" y="36193871"/>
              <a:ext cx="1240871" cy="1340183"/>
            </a:xfrm>
            <a:prstGeom prst="rect">
              <a:avLst/>
            </a:prstGeom>
            <a:noFill/>
          </p:spPr>
        </p:pic>
        <p:pic>
          <p:nvPicPr>
            <p:cNvPr id="60" name="図 5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2790" y="35539675"/>
              <a:ext cx="1321136" cy="1592680"/>
            </a:xfrm>
            <a:prstGeom prst="rect">
              <a:avLst/>
            </a:prstGeom>
          </p:spPr>
        </p:pic>
        <p:sp>
          <p:nvSpPr>
            <p:cNvPr id="61" name="Cloud"/>
            <p:cNvSpPr>
              <a:spLocks noChangeAspect="1" noEditPoints="1" noChangeArrowheads="1"/>
            </p:cNvSpPr>
            <p:nvPr/>
          </p:nvSpPr>
          <p:spPr bwMode="auto">
            <a:xfrm>
              <a:off x="10198908" y="35229798"/>
              <a:ext cx="3075629" cy="2225471"/>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62" name="Picture 43" descr="F:\Documents and Settings\masao\My Documents\My Pictures\Microsoft クリップ オーガナイザ\j0432621.png"/>
            <p:cNvPicPr>
              <a:picLocks noChangeAspect="1" noChangeArrowheads="1"/>
            </p:cNvPicPr>
            <p:nvPr/>
          </p:nvPicPr>
          <p:blipFill>
            <a:blip r:embed="rId4" cstate="print"/>
            <a:srcRect/>
            <a:stretch>
              <a:fillRect/>
            </a:stretch>
          </p:blipFill>
          <p:spPr bwMode="auto">
            <a:xfrm flipH="1">
              <a:off x="10140912" y="35229798"/>
              <a:ext cx="1225609" cy="1323700"/>
            </a:xfrm>
            <a:prstGeom prst="rect">
              <a:avLst/>
            </a:prstGeom>
            <a:noFill/>
          </p:spPr>
        </p:pic>
        <p:pic>
          <p:nvPicPr>
            <p:cNvPr id="63" name="Picture 13" descr="F:\Documents and Settings\masao\My Documents\My Pictures\Microsoft クリップ オーガナイザ\j0433954.png"/>
            <p:cNvPicPr>
              <a:picLocks noChangeAspect="1" noChangeArrowheads="1"/>
            </p:cNvPicPr>
            <p:nvPr/>
          </p:nvPicPr>
          <p:blipFill>
            <a:blip r:embed="rId6" cstate="print"/>
            <a:srcRect/>
            <a:stretch>
              <a:fillRect/>
            </a:stretch>
          </p:blipFill>
          <p:spPr bwMode="auto">
            <a:xfrm flipH="1">
              <a:off x="10634538" y="36200141"/>
              <a:ext cx="1240871" cy="1340183"/>
            </a:xfrm>
            <a:prstGeom prst="rect">
              <a:avLst/>
            </a:prstGeom>
            <a:noFill/>
          </p:spPr>
        </p:pic>
        <p:pic>
          <p:nvPicPr>
            <p:cNvPr id="64" name="図 6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61192" y="35360166"/>
              <a:ext cx="1475241" cy="1778459"/>
            </a:xfrm>
            <a:prstGeom prst="rect">
              <a:avLst/>
            </a:prstGeom>
          </p:spPr>
        </p:pic>
        <p:cxnSp>
          <p:nvCxnSpPr>
            <p:cNvPr id="65" name="直線矢印コネクタ 64"/>
            <p:cNvCxnSpPr/>
            <p:nvPr/>
          </p:nvCxnSpPr>
          <p:spPr>
            <a:xfrm>
              <a:off x="9169726" y="36309916"/>
              <a:ext cx="929701" cy="2"/>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66" name="図 6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10795489" y="34797750"/>
              <a:ext cx="1392170" cy="1392170"/>
            </a:xfrm>
            <a:prstGeom prst="rect">
              <a:avLst/>
            </a:prstGeom>
          </p:spPr>
        </p:pic>
        <p:pic>
          <p:nvPicPr>
            <p:cNvPr id="67" name="Picture 27" descr="F:\Documents and Settings\masao\My Documents\My Pictures\Microsoft クリップ オーガナイザ\j0433947.png"/>
            <p:cNvPicPr>
              <a:picLocks noChangeAspect="1" noChangeArrowheads="1"/>
            </p:cNvPicPr>
            <p:nvPr/>
          </p:nvPicPr>
          <p:blipFill>
            <a:blip r:embed="rId5" cstate="print"/>
            <a:srcRect/>
            <a:stretch>
              <a:fillRect/>
            </a:stretch>
          </p:blipFill>
          <p:spPr bwMode="auto">
            <a:xfrm flipH="1">
              <a:off x="11179781" y="35551657"/>
              <a:ext cx="1486549" cy="1638867"/>
            </a:xfrm>
            <a:prstGeom prst="rect">
              <a:avLst/>
            </a:prstGeom>
            <a:noFill/>
          </p:spPr>
        </p:pic>
        <p:pic>
          <p:nvPicPr>
            <p:cNvPr id="68" name="Picture 9" descr="F:\Documents and Settings\masao\My Documents\My Pictures\Microsoft クリップ オーガナイザ\j0433929.png"/>
            <p:cNvPicPr>
              <a:picLocks noChangeAspect="1" noChangeArrowheads="1"/>
            </p:cNvPicPr>
            <p:nvPr/>
          </p:nvPicPr>
          <p:blipFill>
            <a:blip r:embed="rId12" cstate="print"/>
            <a:srcRect/>
            <a:stretch>
              <a:fillRect/>
            </a:stretch>
          </p:blipFill>
          <p:spPr bwMode="auto">
            <a:xfrm flipH="1">
              <a:off x="11632947" y="34915583"/>
              <a:ext cx="1202784" cy="1178311"/>
            </a:xfrm>
            <a:prstGeom prst="rect">
              <a:avLst/>
            </a:prstGeom>
            <a:noFill/>
          </p:spPr>
        </p:pic>
        <p:sp>
          <p:nvSpPr>
            <p:cNvPr id="69" name="上下矢印 68"/>
            <p:cNvSpPr/>
            <p:nvPr/>
          </p:nvSpPr>
          <p:spPr>
            <a:xfrm>
              <a:off x="8011195" y="37641214"/>
              <a:ext cx="599210" cy="1116976"/>
            </a:xfrm>
            <a:prstGeom prst="upDownArrow">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正方形/長方形 69"/>
            <p:cNvSpPr/>
            <p:nvPr/>
          </p:nvSpPr>
          <p:spPr>
            <a:xfrm>
              <a:off x="8659265" y="37879886"/>
              <a:ext cx="4986842" cy="6396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両者の違いを分析</a:t>
              </a:r>
              <a:endParaRPr kumimoji="1" lang="ja-JP" altLang="en-US" sz="2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pSp>
    </p:spTree>
    <p:extLst>
      <p:ext uri="{BB962C8B-B14F-4D97-AF65-F5344CB8AC3E}">
        <p14:creationId xmlns:p14="http://schemas.microsoft.com/office/powerpoint/2010/main" val="90034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対象プロジェクト</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求められる要件</a:t>
            </a:r>
            <a:endParaRPr kumimoji="1" lang="en-US" altLang="ja-JP" smtClean="0"/>
          </a:p>
          <a:p>
            <a:pPr lvl="1"/>
            <a:r>
              <a:rPr lang="ja-JP" altLang="en-US" smtClean="0"/>
              <a:t>言語</a:t>
            </a:r>
            <a:r>
              <a:rPr lang="en-US" altLang="ja-JP" smtClean="0"/>
              <a:t>		</a:t>
            </a:r>
            <a:r>
              <a:rPr lang="ja-JP" altLang="en-US" smtClean="0"/>
              <a:t>： </a:t>
            </a:r>
            <a:r>
              <a:rPr lang="en-US" altLang="ja-JP" smtClean="0"/>
              <a:t>C or Java</a:t>
            </a:r>
          </a:p>
          <a:p>
            <a:pPr lvl="1"/>
            <a:r>
              <a:rPr kumimoji="1" lang="en-US" altLang="ja-JP" smtClean="0"/>
              <a:t>BTS		</a:t>
            </a:r>
            <a:r>
              <a:rPr kumimoji="1" lang="ja-JP" altLang="en-US" smtClean="0"/>
              <a:t>： 公開デー</a:t>
            </a:r>
            <a:r>
              <a:rPr lang="ja-JP" altLang="en-US" smtClean="0"/>
              <a:t>タが存在する</a:t>
            </a:r>
            <a:endParaRPr lang="en-US" altLang="ja-JP" smtClean="0"/>
          </a:p>
          <a:p>
            <a:pPr lvl="1"/>
            <a:r>
              <a:rPr kumimoji="1" lang="en-US" altLang="ja-JP" smtClean="0"/>
              <a:t>VCS		</a:t>
            </a:r>
            <a:r>
              <a:rPr kumimoji="1" lang="ja-JP" altLang="en-US" smtClean="0"/>
              <a:t>： </a:t>
            </a:r>
            <a:r>
              <a:rPr kumimoji="1" lang="en-US" altLang="ja-JP" smtClean="0"/>
              <a:t>Git</a:t>
            </a:r>
            <a:r>
              <a:rPr kumimoji="1" lang="ja-JP" altLang="en-US" smtClean="0"/>
              <a:t>の単一リポジトリ</a:t>
            </a:r>
            <a:r>
              <a:rPr lang="ja-JP" altLang="en-US" smtClean="0"/>
              <a:t>で</a:t>
            </a:r>
            <a:r>
              <a:rPr lang="en-US" altLang="ja-JP" smtClean="0"/>
              <a:t>SZZ</a:t>
            </a:r>
            <a:r>
              <a:rPr lang="ja-JP" altLang="en-US" smtClean="0"/>
              <a:t>可能</a:t>
            </a:r>
            <a:endParaRPr kumimoji="1" lang="en-US" altLang="ja-JP" smtClean="0"/>
          </a:p>
          <a:p>
            <a:pPr lvl="1"/>
            <a:r>
              <a:rPr lang="ja-JP" altLang="en-US" smtClean="0"/>
              <a:t>活動期間</a:t>
            </a:r>
            <a:r>
              <a:rPr lang="en-US" altLang="ja-JP" smtClean="0"/>
              <a:t>	</a:t>
            </a:r>
            <a:r>
              <a:rPr lang="ja-JP" altLang="en-US" smtClean="0"/>
              <a:t>： </a:t>
            </a:r>
            <a:r>
              <a:rPr lang="en-US" altLang="ja-JP" smtClean="0"/>
              <a:t>10</a:t>
            </a:r>
            <a:r>
              <a:rPr lang="ja-JP" altLang="en-US" smtClean="0"/>
              <a:t>年以上</a:t>
            </a:r>
            <a:endParaRPr lang="en-US" altLang="ja-JP" smtClean="0"/>
          </a:p>
          <a:p>
            <a:pPr lvl="1"/>
            <a:r>
              <a:rPr lang="ja-JP" altLang="en-US" smtClean="0"/>
              <a:t>特徴</a:t>
            </a:r>
            <a:endParaRPr lang="en-US" altLang="ja-JP" smtClean="0"/>
          </a:p>
          <a:p>
            <a:pPr lvl="2"/>
            <a:r>
              <a:rPr lang="ja-JP" altLang="en-US" smtClean="0"/>
              <a:t>プロジェクト初期は開発者が少な目で徐々に開発者が増えていったようなプロジェクト</a:t>
            </a:r>
            <a:endParaRPr lang="en-US" altLang="ja-JP" smtClean="0"/>
          </a:p>
          <a:p>
            <a:pPr lvl="2"/>
            <a:r>
              <a:rPr lang="ja-JP" altLang="en-US" smtClean="0"/>
              <a:t>分析がしやすいように開発ツールなどのなじみのあるプロジェクト</a:t>
            </a:r>
            <a:endParaRPr lang="en-US" altLang="ja-JP" smtClean="0"/>
          </a:p>
          <a:p>
            <a:pPr lvl="2"/>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6</a:t>
            </a:fld>
            <a:endParaRPr kumimoji="1" lang="ja-JP" altLang="en-US"/>
          </a:p>
        </p:txBody>
      </p:sp>
    </p:spTree>
    <p:extLst>
      <p:ext uri="{BB962C8B-B14F-4D97-AF65-F5344CB8AC3E}">
        <p14:creationId xmlns:p14="http://schemas.microsoft.com/office/powerpoint/2010/main" val="1909575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GNU Classpath</a:t>
            </a:r>
            <a:endParaRPr kumimoji="1" lang="ja-JP" altLang="en-US"/>
          </a:p>
        </p:txBody>
      </p:sp>
      <p:sp>
        <p:nvSpPr>
          <p:cNvPr id="3" name="コンテンツ プレースホルダー 2"/>
          <p:cNvSpPr>
            <a:spLocks noGrp="1"/>
          </p:cNvSpPr>
          <p:nvPr>
            <p:ph idx="1"/>
          </p:nvPr>
        </p:nvSpPr>
        <p:spPr/>
        <p:txBody>
          <a:bodyPr/>
          <a:lstStyle/>
          <a:p>
            <a:r>
              <a:rPr lang="ja-JP" altLang="en-US" smtClean="0"/>
              <a:t>期間</a:t>
            </a:r>
            <a:r>
              <a:rPr lang="en-US" altLang="ja-JP" smtClean="0"/>
              <a:t>	</a:t>
            </a:r>
            <a:r>
              <a:rPr lang="ja-JP" altLang="en-US" smtClean="0"/>
              <a:t>：</a:t>
            </a:r>
            <a:r>
              <a:rPr lang="en-US" altLang="ja-JP" smtClean="0"/>
              <a:t>1998/ 5</a:t>
            </a:r>
            <a:r>
              <a:rPr lang="ja-JP" altLang="en-US" smtClean="0"/>
              <a:t>～</a:t>
            </a:r>
            <a:endParaRPr lang="en-US" altLang="ja-JP" smtClean="0"/>
          </a:p>
          <a:p>
            <a:r>
              <a:rPr lang="ja-JP" altLang="en-US" smtClean="0"/>
              <a:t>言語</a:t>
            </a:r>
            <a:r>
              <a:rPr lang="en-US" altLang="ja-JP" smtClean="0"/>
              <a:t>	</a:t>
            </a:r>
            <a:r>
              <a:rPr lang="ja-JP" altLang="en-US" smtClean="0"/>
              <a:t>：</a:t>
            </a:r>
            <a:r>
              <a:rPr lang="en-US" altLang="ja-JP" smtClean="0"/>
              <a:t>Java(92%),</a:t>
            </a:r>
          </a:p>
          <a:p>
            <a:r>
              <a:rPr lang="en-US" altLang="ja-JP" smtClean="0"/>
              <a:t>BTS	</a:t>
            </a:r>
            <a:r>
              <a:rPr lang="ja-JP" altLang="en-US" smtClean="0"/>
              <a:t>：</a:t>
            </a:r>
            <a:r>
              <a:rPr lang="en-US" altLang="ja-JP" smtClean="0"/>
              <a:t>Bugzilla</a:t>
            </a:r>
            <a:r>
              <a:rPr lang="ja-JP" altLang="en-US" smtClean="0"/>
              <a:t>（取得済み）</a:t>
            </a:r>
            <a:endParaRPr lang="en-US" altLang="ja-JP" smtClean="0"/>
          </a:p>
          <a:p>
            <a:pPr lvl="1"/>
            <a:r>
              <a:rPr lang="en-US" altLang="ja-JP" smtClean="0"/>
              <a:t>https://gcc.gnu.org/bugzilla/ </a:t>
            </a:r>
          </a:p>
          <a:p>
            <a:r>
              <a:rPr lang="en-US" altLang="ja-JP" smtClean="0"/>
              <a:t>Git repo : </a:t>
            </a:r>
            <a:r>
              <a:rPr lang="en-US" altLang="ja-JP" sz="2800" smtClean="0"/>
              <a:t>git://git.savannah.gnu.org/classpath.git</a:t>
            </a:r>
          </a:p>
          <a:p>
            <a:pPr lvl="1"/>
            <a:endParaRPr lang="en-US" altLang="ja-JP" sz="2000" smtClean="0"/>
          </a:p>
          <a:p>
            <a:r>
              <a:rPr lang="en-US" altLang="ja-JP" sz="2800" smtClean="0"/>
              <a:t>12,813 </a:t>
            </a:r>
            <a:r>
              <a:rPr lang="en-US" altLang="ja-JP" sz="2400" smtClean="0"/>
              <a:t>commit</a:t>
            </a:r>
          </a:p>
          <a:p>
            <a:r>
              <a:rPr lang="en-US" altLang="ja-JP" sz="2800" smtClean="0"/>
              <a:t>110</a:t>
            </a:r>
            <a:r>
              <a:rPr lang="en-US" altLang="ja-JP" sz="2400" smtClean="0"/>
              <a:t> contributors</a:t>
            </a:r>
          </a:p>
          <a:p>
            <a:endParaRPr kumimoji="1" lang="ja-JP" altLang="en-US"/>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9343" t="44355" r="22786" b="30578"/>
          <a:stretch/>
        </p:blipFill>
        <p:spPr bwMode="auto">
          <a:xfrm>
            <a:off x="3804106" y="4095372"/>
            <a:ext cx="4656326" cy="228595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89514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Apache Ant</a:t>
            </a:r>
            <a:endParaRPr kumimoji="1" lang="ja-JP" altLang="en-US"/>
          </a:p>
        </p:txBody>
      </p:sp>
      <p:sp>
        <p:nvSpPr>
          <p:cNvPr id="3" name="コンテンツ プレースホルダー 2"/>
          <p:cNvSpPr>
            <a:spLocks noGrp="1"/>
          </p:cNvSpPr>
          <p:nvPr>
            <p:ph idx="1"/>
          </p:nvPr>
        </p:nvSpPr>
        <p:spPr/>
        <p:txBody>
          <a:bodyPr/>
          <a:lstStyle/>
          <a:p>
            <a:pPr algn="l"/>
            <a:r>
              <a:rPr kumimoji="1" lang="ja-JP" altLang="en-US" smtClean="0"/>
              <a:t>期間</a:t>
            </a:r>
            <a:r>
              <a:rPr kumimoji="1" lang="en-US" altLang="ja-JP" smtClean="0"/>
              <a:t>	</a:t>
            </a:r>
            <a:r>
              <a:rPr kumimoji="1" lang="ja-JP" altLang="en-US" smtClean="0"/>
              <a:t>：</a:t>
            </a:r>
            <a:r>
              <a:rPr kumimoji="1" lang="en-US" altLang="ja-JP" smtClean="0"/>
              <a:t>2000/1</a:t>
            </a:r>
            <a:r>
              <a:rPr kumimoji="1" lang="ja-JP" altLang="en-US" smtClean="0"/>
              <a:t>～</a:t>
            </a:r>
            <a:endParaRPr kumimoji="1" lang="en-US" altLang="ja-JP" smtClean="0"/>
          </a:p>
          <a:p>
            <a:pPr algn="l"/>
            <a:r>
              <a:rPr kumimoji="1" lang="ja-JP" altLang="en-US" smtClean="0"/>
              <a:t>言語</a:t>
            </a:r>
            <a:r>
              <a:rPr kumimoji="1" lang="en-US" altLang="ja-JP" smtClean="0"/>
              <a:t>	</a:t>
            </a:r>
            <a:r>
              <a:rPr kumimoji="1" lang="ja-JP" altLang="en-US" smtClean="0"/>
              <a:t>：</a:t>
            </a:r>
            <a:r>
              <a:rPr kumimoji="1" lang="en-US" altLang="ja-JP" smtClean="0"/>
              <a:t>Java(70%)</a:t>
            </a:r>
          </a:p>
          <a:p>
            <a:pPr algn="l"/>
            <a:r>
              <a:rPr lang="en-US" altLang="ja-JP" smtClean="0"/>
              <a:t>BTS	</a:t>
            </a:r>
            <a:r>
              <a:rPr lang="ja-JP" altLang="en-US" smtClean="0"/>
              <a:t>：</a:t>
            </a:r>
            <a:r>
              <a:rPr lang="en-US" altLang="ja-JP" smtClean="0"/>
              <a:t>Bugzilla</a:t>
            </a:r>
            <a:r>
              <a:rPr lang="ja-JP" altLang="en-US" smtClean="0"/>
              <a:t>（該当</a:t>
            </a:r>
            <a:r>
              <a:rPr lang="en-US" altLang="ja-JP" smtClean="0"/>
              <a:t>Bug ID</a:t>
            </a:r>
            <a:r>
              <a:rPr lang="ja-JP" altLang="en-US" smtClean="0"/>
              <a:t>のみ取得可能）</a:t>
            </a:r>
            <a:endParaRPr lang="en-US" altLang="ja-JP" smtClean="0"/>
          </a:p>
          <a:p>
            <a:pPr lvl="1" algn="l"/>
            <a:r>
              <a:rPr lang="en-US" altLang="ja-JP" smtClean="0"/>
              <a:t>https://bz.apache.org/bugzilla/</a:t>
            </a:r>
            <a:endParaRPr lang="en-US" altLang="ja-JP"/>
          </a:p>
          <a:p>
            <a:pPr algn="l"/>
            <a:r>
              <a:rPr lang="en-US" altLang="ja-JP" smtClean="0"/>
              <a:t>Git </a:t>
            </a:r>
            <a:r>
              <a:rPr lang="en-US" altLang="ja-JP" smtClean="0"/>
              <a:t>repo</a:t>
            </a:r>
          </a:p>
          <a:p>
            <a:pPr lvl="1" algn="l"/>
            <a:r>
              <a:rPr lang="en-US" altLang="ja-JP" sz="2000" smtClean="0"/>
              <a:t>https</a:t>
            </a:r>
            <a:r>
              <a:rPr lang="en-US" altLang="ja-JP" sz="2000" smtClean="0"/>
              <a:t>://</a:t>
            </a:r>
            <a:r>
              <a:rPr lang="en-US" altLang="ja-JP" sz="2000" smtClean="0"/>
              <a:t>git-wips.apache.org/repos/asf/ant.git </a:t>
            </a:r>
            <a:endParaRPr lang="en-US" altLang="ja-JP" sz="2000" smtClean="0"/>
          </a:p>
          <a:p>
            <a:pPr algn="l"/>
            <a:endParaRPr lang="en-US" altLang="ja-JP" sz="2400"/>
          </a:p>
          <a:p>
            <a:pPr algn="l"/>
            <a:r>
              <a:rPr lang="en-US" altLang="ja-JP" sz="2800" smtClean="0"/>
              <a:t>13,182</a:t>
            </a:r>
            <a:r>
              <a:rPr lang="en-US" altLang="ja-JP" sz="2400" smtClean="0"/>
              <a:t>commit</a:t>
            </a:r>
          </a:p>
          <a:p>
            <a:pPr algn="l"/>
            <a:r>
              <a:rPr lang="en-US" altLang="ja-JP" sz="2800" smtClean="0"/>
              <a:t>74</a:t>
            </a:r>
            <a:r>
              <a:rPr lang="en-US" altLang="ja-JP" sz="2400" smtClean="0"/>
              <a:t> contributors</a:t>
            </a:r>
          </a:p>
          <a:p>
            <a:pPr algn="l"/>
            <a:endParaRPr kumimoji="1" lang="ja-JP" alt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9784" t="36655" r="22680" b="39406"/>
          <a:stretch/>
        </p:blipFill>
        <p:spPr bwMode="auto">
          <a:xfrm>
            <a:off x="4211960" y="4424672"/>
            <a:ext cx="4426745" cy="2100672"/>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06529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GNU Compiler Collection</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smtClean="0"/>
              <a:t>期間</a:t>
            </a:r>
            <a:r>
              <a:rPr lang="en-US" altLang="ja-JP" smtClean="0"/>
              <a:t>	</a:t>
            </a:r>
            <a:r>
              <a:rPr lang="ja-JP" altLang="en-US" smtClean="0"/>
              <a:t>：</a:t>
            </a:r>
            <a:r>
              <a:rPr lang="en-US" altLang="ja-JP" smtClean="0"/>
              <a:t>1988/ 11</a:t>
            </a:r>
            <a:r>
              <a:rPr lang="ja-JP" altLang="en-US" smtClean="0"/>
              <a:t>～</a:t>
            </a:r>
            <a:endParaRPr lang="en-US" altLang="ja-JP"/>
          </a:p>
          <a:p>
            <a:r>
              <a:rPr lang="ja-JP" altLang="en-US" smtClean="0"/>
              <a:t>言語</a:t>
            </a:r>
            <a:r>
              <a:rPr lang="en-US" altLang="ja-JP" smtClean="0"/>
              <a:t>	</a:t>
            </a:r>
            <a:r>
              <a:rPr lang="ja-JP" altLang="en-US" smtClean="0"/>
              <a:t>：</a:t>
            </a:r>
            <a:r>
              <a:rPr lang="en-US" altLang="ja-JP" smtClean="0"/>
              <a:t>C(36%), C++(18%)</a:t>
            </a:r>
            <a:endParaRPr lang="en-US" altLang="ja-JP"/>
          </a:p>
          <a:p>
            <a:r>
              <a:rPr lang="en-US" altLang="ja-JP" smtClean="0"/>
              <a:t>BTS	</a:t>
            </a:r>
            <a:r>
              <a:rPr lang="ja-JP" altLang="en-US" smtClean="0"/>
              <a:t>：</a:t>
            </a:r>
            <a:r>
              <a:rPr lang="en-US" altLang="ja-JP" smtClean="0"/>
              <a:t>Bugzilla</a:t>
            </a:r>
            <a:r>
              <a:rPr lang="ja-JP" altLang="en-US" smtClean="0"/>
              <a:t>（取得済み）</a:t>
            </a:r>
            <a:endParaRPr lang="en-US" altLang="ja-JP" smtClean="0"/>
          </a:p>
          <a:p>
            <a:pPr lvl="1"/>
            <a:r>
              <a:rPr lang="en-US" altLang="ja-JP" smtClean="0"/>
              <a:t>https://gcc.gnu.org/bugzilla/</a:t>
            </a:r>
          </a:p>
          <a:p>
            <a:r>
              <a:rPr lang="en-US" altLang="ja-JP" smtClean="0"/>
              <a:t>Git repo : </a:t>
            </a:r>
            <a:r>
              <a:rPr lang="en-US" altLang="ja-JP" sz="2400"/>
              <a:t>git://</a:t>
            </a:r>
            <a:r>
              <a:rPr lang="en-US" altLang="ja-JP" sz="2400" smtClean="0"/>
              <a:t>gcc.gnu.org/git/gcc.git</a:t>
            </a:r>
          </a:p>
          <a:p>
            <a:pPr lvl="1"/>
            <a:endParaRPr lang="en-US" altLang="ja-JP" sz="2000" smtClean="0"/>
          </a:p>
          <a:p>
            <a:r>
              <a:rPr lang="en-US" altLang="ja-JP" sz="2800" smtClean="0"/>
              <a:t>140,804</a:t>
            </a:r>
            <a:r>
              <a:rPr lang="en-US" altLang="ja-JP" sz="2400" smtClean="0"/>
              <a:t>commit</a:t>
            </a:r>
          </a:p>
          <a:p>
            <a:r>
              <a:rPr lang="en-US" altLang="ja-JP" sz="2800" smtClean="0"/>
              <a:t>554</a:t>
            </a:r>
            <a:r>
              <a:rPr lang="en-US" altLang="ja-JP" sz="2400" smtClean="0"/>
              <a:t> contributors</a:t>
            </a:r>
          </a:p>
          <a:p>
            <a:endParaRPr lang="ja-JP" altLang="en-US"/>
          </a:p>
          <a:p>
            <a:endParaRPr kumimoji="1" lang="ja-JP" alt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t="36068" r="22662" b="41008"/>
          <a:stretch/>
        </p:blipFill>
        <p:spPr bwMode="auto">
          <a:xfrm>
            <a:off x="4067944" y="4293096"/>
            <a:ext cx="4441269" cy="2032783"/>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61533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GIMP</a:t>
            </a:r>
            <a:endParaRPr kumimoji="1" lang="ja-JP" altLang="en-US"/>
          </a:p>
        </p:txBody>
      </p:sp>
      <p:sp>
        <p:nvSpPr>
          <p:cNvPr id="3" name="コンテンツ プレースホルダー 2"/>
          <p:cNvSpPr>
            <a:spLocks noGrp="1"/>
          </p:cNvSpPr>
          <p:nvPr>
            <p:ph idx="1"/>
          </p:nvPr>
        </p:nvSpPr>
        <p:spPr/>
        <p:txBody>
          <a:bodyPr/>
          <a:lstStyle/>
          <a:p>
            <a:r>
              <a:rPr lang="ja-JP" altLang="en-US" smtClean="0"/>
              <a:t>期間</a:t>
            </a:r>
            <a:r>
              <a:rPr lang="en-US" altLang="ja-JP" smtClean="0"/>
              <a:t>	</a:t>
            </a:r>
            <a:r>
              <a:rPr lang="ja-JP" altLang="en-US" smtClean="0"/>
              <a:t>：</a:t>
            </a:r>
            <a:r>
              <a:rPr lang="en-US" altLang="ja-JP" smtClean="0"/>
              <a:t>1997/ 1</a:t>
            </a:r>
            <a:r>
              <a:rPr lang="ja-JP" altLang="en-US" smtClean="0"/>
              <a:t>～</a:t>
            </a:r>
            <a:endParaRPr lang="en-US" altLang="ja-JP" smtClean="0"/>
          </a:p>
          <a:p>
            <a:r>
              <a:rPr lang="ja-JP" altLang="en-US" smtClean="0"/>
              <a:t>言語</a:t>
            </a:r>
            <a:r>
              <a:rPr lang="en-US" altLang="ja-JP" smtClean="0"/>
              <a:t>	</a:t>
            </a:r>
            <a:r>
              <a:rPr lang="ja-JP" altLang="en-US" smtClean="0"/>
              <a:t>：</a:t>
            </a:r>
            <a:r>
              <a:rPr lang="en-US" altLang="ja-JP" smtClean="0"/>
              <a:t>C(94%),</a:t>
            </a:r>
          </a:p>
          <a:p>
            <a:r>
              <a:rPr lang="en-US" altLang="ja-JP" smtClean="0"/>
              <a:t>BTS	</a:t>
            </a:r>
            <a:r>
              <a:rPr lang="ja-JP" altLang="en-US" smtClean="0"/>
              <a:t>：</a:t>
            </a:r>
            <a:r>
              <a:rPr lang="en-US" altLang="ja-JP" smtClean="0"/>
              <a:t>Bugzilla</a:t>
            </a:r>
            <a:r>
              <a:rPr lang="ja-JP" altLang="en-US" smtClean="0"/>
              <a:t>（取得済み）</a:t>
            </a:r>
            <a:endParaRPr lang="en-US" altLang="ja-JP" smtClean="0"/>
          </a:p>
          <a:p>
            <a:pPr lvl="1"/>
            <a:r>
              <a:rPr lang="en-US" altLang="ja-JP" smtClean="0"/>
              <a:t>https://bugzilla.gnome.org/</a:t>
            </a:r>
          </a:p>
          <a:p>
            <a:r>
              <a:rPr lang="en-US" altLang="ja-JP" smtClean="0"/>
              <a:t>Git repo : </a:t>
            </a:r>
            <a:r>
              <a:rPr lang="en-US" altLang="ja-JP"/>
              <a:t>git://git.gnome.org/gimp </a:t>
            </a:r>
            <a:endParaRPr lang="en-US" altLang="ja-JP" smtClean="0"/>
          </a:p>
          <a:p>
            <a:pPr lvl="1"/>
            <a:endParaRPr lang="en-US" altLang="ja-JP" sz="2000" smtClean="0"/>
          </a:p>
          <a:p>
            <a:r>
              <a:rPr lang="en-US" altLang="ja-JP" sz="2800" smtClean="0"/>
              <a:t>35,407</a:t>
            </a:r>
            <a:r>
              <a:rPr lang="en-US" altLang="ja-JP" sz="2400" smtClean="0"/>
              <a:t>commit</a:t>
            </a:r>
          </a:p>
          <a:p>
            <a:r>
              <a:rPr lang="en-US" altLang="ja-JP" sz="2800" smtClean="0"/>
              <a:t>535</a:t>
            </a:r>
            <a:r>
              <a:rPr lang="en-US" altLang="ja-JP" sz="2400" smtClean="0"/>
              <a:t> contributors</a:t>
            </a:r>
          </a:p>
          <a:p>
            <a:endParaRPr lang="ja-JP" altLang="en-US" smtClean="0"/>
          </a:p>
          <a:p>
            <a:endParaRPr lang="ja-JP" altLang="en-US"/>
          </a:p>
          <a:p>
            <a:endParaRPr kumimoji="1" lang="ja-JP" altLang="en-US"/>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t="45147" r="22775" b="29742"/>
          <a:stretch/>
        </p:blipFill>
        <p:spPr bwMode="auto">
          <a:xfrm>
            <a:off x="4283968" y="4293096"/>
            <a:ext cx="4004905" cy="201622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35057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Apache http server</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smtClean="0"/>
              <a:t>期間</a:t>
            </a:r>
            <a:r>
              <a:rPr lang="en-US" altLang="ja-JP" smtClean="0"/>
              <a:t>	</a:t>
            </a:r>
            <a:r>
              <a:rPr lang="ja-JP" altLang="en-US" smtClean="0"/>
              <a:t>：</a:t>
            </a:r>
            <a:r>
              <a:rPr lang="en-US" altLang="ja-JP" smtClean="0"/>
              <a:t>1996/ 7</a:t>
            </a:r>
            <a:r>
              <a:rPr lang="ja-JP" altLang="en-US" smtClean="0"/>
              <a:t>～</a:t>
            </a:r>
            <a:endParaRPr lang="en-US" altLang="ja-JP" smtClean="0"/>
          </a:p>
          <a:p>
            <a:r>
              <a:rPr lang="ja-JP" altLang="en-US" smtClean="0"/>
              <a:t>言語</a:t>
            </a:r>
            <a:r>
              <a:rPr lang="en-US" altLang="ja-JP" smtClean="0"/>
              <a:t>	</a:t>
            </a:r>
            <a:r>
              <a:rPr lang="ja-JP" altLang="en-US" smtClean="0"/>
              <a:t>：</a:t>
            </a:r>
            <a:r>
              <a:rPr lang="en-US" altLang="ja-JP" smtClean="0"/>
              <a:t>C(32%),</a:t>
            </a:r>
          </a:p>
          <a:p>
            <a:r>
              <a:rPr lang="en-US" altLang="ja-JP" smtClean="0"/>
              <a:t>BTS	</a:t>
            </a:r>
            <a:r>
              <a:rPr lang="ja-JP" altLang="en-US" smtClean="0"/>
              <a:t>：</a:t>
            </a:r>
            <a:r>
              <a:rPr lang="en-US" altLang="ja-JP" smtClean="0"/>
              <a:t>Bugzilla</a:t>
            </a:r>
            <a:r>
              <a:rPr lang="ja-JP" altLang="en-US" smtClean="0"/>
              <a:t>（取得済み）</a:t>
            </a:r>
            <a:endParaRPr lang="en-US" altLang="ja-JP" smtClean="0"/>
          </a:p>
          <a:p>
            <a:pPr lvl="1"/>
            <a:r>
              <a:rPr lang="en-US" altLang="ja-JP" smtClean="0"/>
              <a:t>https://bz.apache.org/bugzilla/</a:t>
            </a:r>
          </a:p>
          <a:p>
            <a:r>
              <a:rPr lang="en-US" altLang="ja-JP" smtClean="0"/>
              <a:t>Git repo : </a:t>
            </a:r>
            <a:r>
              <a:rPr lang="en-US" altLang="ja-JP" sz="2800" smtClean="0"/>
              <a:t>https://github.com/apache/httpd.git</a:t>
            </a:r>
            <a:r>
              <a:rPr lang="en-US" altLang="ja-JP" smtClean="0"/>
              <a:t> </a:t>
            </a:r>
          </a:p>
          <a:p>
            <a:pPr lvl="1"/>
            <a:endParaRPr lang="en-US" altLang="ja-JP" sz="2000" smtClean="0"/>
          </a:p>
          <a:p>
            <a:r>
              <a:rPr lang="en-US" altLang="ja-JP" sz="2800" smtClean="0"/>
              <a:t>74,447</a:t>
            </a:r>
            <a:r>
              <a:rPr lang="en-US" altLang="ja-JP" sz="2400" smtClean="0"/>
              <a:t>commit</a:t>
            </a:r>
          </a:p>
          <a:p>
            <a:r>
              <a:rPr lang="en-US" altLang="ja-JP" sz="2800" smtClean="0"/>
              <a:t>118</a:t>
            </a:r>
            <a:r>
              <a:rPr lang="en-US" altLang="ja-JP" sz="2400" smtClean="0"/>
              <a:t> contributors</a:t>
            </a: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t="34960" r="22575" b="41744"/>
          <a:stretch/>
        </p:blipFill>
        <p:spPr bwMode="auto">
          <a:xfrm>
            <a:off x="3779912" y="4172514"/>
            <a:ext cx="4608512" cy="213680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32820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Apache Jackrabbit</a:t>
            </a:r>
            <a:endParaRPr kumimoji="1" lang="ja-JP" altLang="en-US"/>
          </a:p>
        </p:txBody>
      </p:sp>
      <p:sp>
        <p:nvSpPr>
          <p:cNvPr id="3" name="コンテンツ プレースホルダー 2"/>
          <p:cNvSpPr>
            <a:spLocks noGrp="1"/>
          </p:cNvSpPr>
          <p:nvPr>
            <p:ph idx="1"/>
          </p:nvPr>
        </p:nvSpPr>
        <p:spPr/>
        <p:txBody>
          <a:bodyPr/>
          <a:lstStyle/>
          <a:p>
            <a:r>
              <a:rPr lang="ja-JP" altLang="en-US" smtClean="0"/>
              <a:t>期間</a:t>
            </a:r>
            <a:r>
              <a:rPr lang="en-US" altLang="ja-JP" smtClean="0"/>
              <a:t>	</a:t>
            </a:r>
            <a:r>
              <a:rPr lang="ja-JP" altLang="en-US" smtClean="0"/>
              <a:t>：</a:t>
            </a:r>
            <a:r>
              <a:rPr lang="en-US" altLang="ja-JP" smtClean="0"/>
              <a:t>2004/ 9</a:t>
            </a:r>
            <a:r>
              <a:rPr lang="ja-JP" altLang="en-US" smtClean="0"/>
              <a:t>～</a:t>
            </a:r>
            <a:endParaRPr lang="en-US" altLang="ja-JP" smtClean="0"/>
          </a:p>
          <a:p>
            <a:r>
              <a:rPr lang="ja-JP" altLang="en-US" smtClean="0"/>
              <a:t>言語</a:t>
            </a:r>
            <a:r>
              <a:rPr lang="en-US" altLang="ja-JP" smtClean="0"/>
              <a:t>	</a:t>
            </a:r>
            <a:r>
              <a:rPr lang="ja-JP" altLang="en-US" smtClean="0"/>
              <a:t>：</a:t>
            </a:r>
            <a:r>
              <a:rPr lang="en-US" altLang="ja-JP" smtClean="0"/>
              <a:t>Java(96%),</a:t>
            </a:r>
          </a:p>
          <a:p>
            <a:r>
              <a:rPr lang="en-US" altLang="ja-JP" smtClean="0"/>
              <a:t>BTS	</a:t>
            </a:r>
            <a:r>
              <a:rPr lang="ja-JP" altLang="en-US" smtClean="0"/>
              <a:t>：</a:t>
            </a:r>
            <a:r>
              <a:rPr lang="en-US" altLang="ja-JP" smtClean="0"/>
              <a:t>Jira</a:t>
            </a:r>
          </a:p>
          <a:p>
            <a:pPr lvl="1"/>
            <a:r>
              <a:rPr lang="en-US" altLang="ja-JP" smtClean="0"/>
              <a:t>https://issues.apache.org/jira/browse/JCR </a:t>
            </a:r>
          </a:p>
          <a:p>
            <a:r>
              <a:rPr lang="en-US" altLang="ja-JP" smtClean="0"/>
              <a:t>Git repo : </a:t>
            </a:r>
            <a:r>
              <a:rPr lang="en-US" altLang="ja-JP" sz="2800"/>
              <a:t>git://git.apache.org/jackrabbit.git </a:t>
            </a:r>
            <a:endParaRPr lang="en-US" altLang="ja-JP" sz="2800" smtClean="0"/>
          </a:p>
          <a:p>
            <a:pPr lvl="1"/>
            <a:endParaRPr lang="en-US" altLang="ja-JP" sz="2000" smtClean="0"/>
          </a:p>
          <a:p>
            <a:r>
              <a:rPr lang="en-US" altLang="ja-JP" sz="2800" smtClean="0"/>
              <a:t>8,069 </a:t>
            </a:r>
            <a:r>
              <a:rPr lang="en-US" altLang="ja-JP" sz="2400" smtClean="0"/>
              <a:t>commit</a:t>
            </a:r>
          </a:p>
          <a:p>
            <a:r>
              <a:rPr lang="en-US" altLang="ja-JP" sz="2800" smtClean="0"/>
              <a:t>47</a:t>
            </a:r>
            <a:r>
              <a:rPr lang="en-US" altLang="ja-JP" sz="2400" smtClean="0"/>
              <a:t> contributors</a:t>
            </a:r>
          </a:p>
          <a:p>
            <a:endParaRPr lang="ja-JP" altLang="en-US"/>
          </a:p>
          <a:p>
            <a:endParaRPr kumimoji="1" lang="ja-JP" altLang="en-US"/>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t="33944" r="9147" b="36160"/>
          <a:stretch/>
        </p:blipFill>
        <p:spPr bwMode="auto">
          <a:xfrm>
            <a:off x="3551700" y="4149080"/>
            <a:ext cx="4980740" cy="218695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22565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smtClean="0"/>
              <a:t>GNU Classpath</a:t>
            </a:r>
            <a:r>
              <a:rPr kumimoji="1" lang="ja-JP" altLang="en-US" smtClean="0"/>
              <a:t>プロジェクト</a:t>
            </a:r>
            <a:endParaRPr kumimoji="1" lang="ja-JP" altLang="en-US"/>
          </a:p>
        </p:txBody>
      </p:sp>
    </p:spTree>
    <p:extLst>
      <p:ext uri="{BB962C8B-B14F-4D97-AF65-F5344CB8AC3E}">
        <p14:creationId xmlns:p14="http://schemas.microsoft.com/office/powerpoint/2010/main" val="2520681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概要</a:t>
            </a:r>
            <a:endParaRPr kumimoji="1" lang="ja-JP" altLang="en-US"/>
          </a:p>
        </p:txBody>
      </p:sp>
      <p:sp>
        <p:nvSpPr>
          <p:cNvPr id="3" name="コンテンツ プレースホルダー 2"/>
          <p:cNvSpPr>
            <a:spLocks noGrp="1"/>
          </p:cNvSpPr>
          <p:nvPr>
            <p:ph idx="1"/>
          </p:nvPr>
        </p:nvSpPr>
        <p:spPr/>
        <p:txBody>
          <a:bodyPr/>
          <a:lstStyle/>
          <a:p>
            <a:r>
              <a:rPr kumimoji="1" lang="en-US" altLang="ja-JP" smtClean="0"/>
              <a:t>GNU Classpath</a:t>
            </a:r>
            <a:r>
              <a:rPr lang="ja-JP" altLang="en-US" smtClean="0"/>
              <a:t>は</a:t>
            </a:r>
            <a:r>
              <a:rPr lang="en-US" altLang="ja-JP" smtClean="0"/>
              <a:t>Java</a:t>
            </a:r>
            <a:r>
              <a:rPr lang="ja-JP" altLang="en-US" smtClean="0"/>
              <a:t>のコンパイラや実装</a:t>
            </a:r>
            <a:r>
              <a:rPr lang="ja-JP" altLang="en-US"/>
              <a:t>環境</a:t>
            </a:r>
            <a:r>
              <a:rPr lang="ja-JP" altLang="en-US" smtClean="0"/>
              <a:t>のための標準クラスライブラリである</a:t>
            </a:r>
            <a:endParaRPr lang="en-US" altLang="ja-JP" smtClean="0"/>
          </a:p>
          <a:p>
            <a:r>
              <a:rPr lang="ja-JP" altLang="en-US" smtClean="0"/>
              <a:t>作成すべきライブラリのほとんどは実装が完了している</a:t>
            </a:r>
            <a:endParaRPr lang="en-US" altLang="ja-JP" smtClean="0"/>
          </a:p>
          <a:p>
            <a:r>
              <a:rPr lang="en-US" altLang="ja-JP" smtClean="0"/>
              <a:t>Classpath</a:t>
            </a:r>
            <a:r>
              <a:rPr lang="ja-JP" altLang="en-US" smtClean="0"/>
              <a:t>を</a:t>
            </a:r>
            <a:r>
              <a:rPr lang="en-US" altLang="ja-JP" smtClean="0"/>
              <a:t>Vuze</a:t>
            </a:r>
            <a:r>
              <a:rPr lang="ja-JP" altLang="en-US" smtClean="0"/>
              <a:t>や</a:t>
            </a:r>
            <a:r>
              <a:rPr lang="en-US" altLang="ja-JP" smtClean="0"/>
              <a:t>Eclipse</a:t>
            </a:r>
            <a:r>
              <a:rPr lang="ja-JP" altLang="en-US" smtClean="0"/>
              <a:t>で利用できる</a:t>
            </a:r>
            <a:endParaRPr lang="en-US" altLang="ja-JP" smtClean="0"/>
          </a:p>
          <a:p>
            <a:endParaRPr lang="en-US" altLang="ja-JP" smtClean="0"/>
          </a:p>
        </p:txBody>
      </p:sp>
    </p:spTree>
    <p:extLst>
      <p:ext uri="{BB962C8B-B14F-4D97-AF65-F5344CB8AC3E}">
        <p14:creationId xmlns:p14="http://schemas.microsoft.com/office/powerpoint/2010/main" val="2336694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歴史</a:t>
            </a:r>
            <a:endParaRPr kumimoji="1" lang="ja-JP" altLang="en-US"/>
          </a:p>
        </p:txBody>
      </p:sp>
      <p:sp>
        <p:nvSpPr>
          <p:cNvPr id="3" name="コンテンツ プレースホルダー 2"/>
          <p:cNvSpPr>
            <a:spLocks noGrp="1"/>
          </p:cNvSpPr>
          <p:nvPr>
            <p:ph idx="1"/>
          </p:nvPr>
        </p:nvSpPr>
        <p:spPr/>
        <p:txBody>
          <a:bodyPr/>
          <a:lstStyle/>
          <a:p>
            <a:r>
              <a:rPr lang="en-US" altLang="ja-JP" smtClean="0"/>
              <a:t>1998</a:t>
            </a:r>
            <a:r>
              <a:rPr lang="ja-JP" altLang="en-US" smtClean="0"/>
              <a:t>年春に</a:t>
            </a:r>
            <a:r>
              <a:rPr lang="en-US" altLang="ja-JP" smtClean="0"/>
              <a:t>Free Software Foundation</a:t>
            </a:r>
            <a:r>
              <a:rPr lang="ja-JP" altLang="en-US" smtClean="0"/>
              <a:t>のメンバー</a:t>
            </a:r>
            <a:r>
              <a:rPr lang="en-US" altLang="ja-JP" smtClean="0"/>
              <a:t>5</a:t>
            </a:r>
            <a:r>
              <a:rPr lang="ja-JP" altLang="en-US" smtClean="0"/>
              <a:t>人が始めた</a:t>
            </a:r>
            <a:endParaRPr lang="en-US" altLang="ja-JP" smtClean="0"/>
          </a:p>
          <a:p>
            <a:r>
              <a:rPr kumimoji="1" lang="en-US" altLang="ja-JP" smtClean="0"/>
              <a:t>Java</a:t>
            </a:r>
            <a:r>
              <a:rPr kumimoji="1" lang="ja-JP" altLang="en-US" smtClean="0"/>
              <a:t>のフリーな実装にサン・マイクロシステムズの商標が必要なことを懸念していた</a:t>
            </a:r>
            <a:endParaRPr kumimoji="1" lang="en-US" altLang="ja-JP" smtClean="0"/>
          </a:p>
          <a:p>
            <a:r>
              <a:rPr kumimoji="1" lang="ja-JP" altLang="en-US" smtClean="0"/>
              <a:t>もともと独自の仮想マシン</a:t>
            </a:r>
            <a:r>
              <a:rPr kumimoji="1" lang="en-US" altLang="ja-JP" smtClean="0"/>
              <a:t>(Japher)</a:t>
            </a:r>
            <a:r>
              <a:rPr lang="ja-JP" altLang="en-US" smtClean="0"/>
              <a:t>を提供していたが，標準ライブラリとして利用されるようになり</a:t>
            </a:r>
            <a:r>
              <a:rPr lang="en-US" altLang="ja-JP" smtClean="0"/>
              <a:t>Japher</a:t>
            </a:r>
            <a:r>
              <a:rPr lang="ja-JP" altLang="en-US" smtClean="0"/>
              <a:t>の開発は中止された</a:t>
            </a:r>
            <a:endParaRPr lang="en-US" altLang="ja-JP" smtClean="0"/>
          </a:p>
          <a:p>
            <a:r>
              <a:rPr lang="en-US" altLang="ja-JP" smtClean="0"/>
              <a:t>2006</a:t>
            </a:r>
            <a:r>
              <a:rPr lang="ja-JP" altLang="en-US" smtClean="0"/>
              <a:t>年</a:t>
            </a:r>
            <a:r>
              <a:rPr lang="en-US" altLang="ja-JP" smtClean="0"/>
              <a:t>10</a:t>
            </a:r>
            <a:r>
              <a:rPr lang="ja-JP" altLang="en-US" smtClean="0"/>
              <a:t>月に実装が完了した</a:t>
            </a:r>
            <a:endParaRPr lang="en-US" altLang="ja-JP" smtClean="0"/>
          </a:p>
        </p:txBody>
      </p:sp>
    </p:spTree>
    <p:extLst>
      <p:ext uri="{BB962C8B-B14F-4D97-AF65-F5344CB8AC3E}">
        <p14:creationId xmlns:p14="http://schemas.microsoft.com/office/powerpoint/2010/main" val="707917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開発チーム</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プロジェクトチームには</a:t>
            </a:r>
            <a:r>
              <a:rPr kumimoji="1" lang="en-US" altLang="ja-JP" smtClean="0"/>
              <a:t>70</a:t>
            </a:r>
            <a:r>
              <a:rPr kumimoji="1" lang="ja-JP" altLang="en-US" smtClean="0"/>
              <a:t>名の開発者がおり，</a:t>
            </a:r>
            <a:r>
              <a:rPr kumimoji="1" lang="en-US" altLang="ja-JP" smtClean="0"/>
              <a:t>20</a:t>
            </a:r>
            <a:r>
              <a:rPr kumimoji="1" lang="ja-JP" altLang="en-US" smtClean="0"/>
              <a:t>名が常時活動している</a:t>
            </a:r>
            <a:endParaRPr kumimoji="1" lang="en-US" altLang="ja-JP" smtClean="0"/>
          </a:p>
          <a:p>
            <a:r>
              <a:rPr lang="ja-JP" altLang="en-US"/>
              <a:t>階層</a:t>
            </a:r>
            <a:r>
              <a:rPr lang="ja-JP" altLang="en-US" smtClean="0"/>
              <a:t>構造はなく，技術的に可能な者が可能なことをしており，分担は存在しない</a:t>
            </a:r>
            <a:endParaRPr lang="en-US" altLang="ja-JP" smtClean="0"/>
          </a:p>
          <a:p>
            <a:endParaRPr kumimoji="1" lang="en-US" altLang="ja-JP" smtClean="0"/>
          </a:p>
          <a:p>
            <a:r>
              <a:rPr kumimoji="1" lang="en-US" altLang="ja-JP" smtClean="0"/>
              <a:t>Gource </a:t>
            </a:r>
            <a:r>
              <a:rPr kumimoji="1" lang="ja-JP" altLang="en-US" smtClean="0"/>
              <a:t>コマンド</a:t>
            </a:r>
            <a:endParaRPr kumimoji="1" lang="en-US" altLang="ja-JP" smtClean="0"/>
          </a:p>
          <a:p>
            <a:pPr lvl="1"/>
            <a:r>
              <a:rPr lang="en-US" altLang="ja-JP" smtClean="0"/>
              <a:t>gource --camera-mode overview --seconds-per-day 0.1 --hide filenames,dirnames</a:t>
            </a:r>
            <a:endParaRPr kumimoji="1" lang="ja-JP" altLang="en-US"/>
          </a:p>
        </p:txBody>
      </p:sp>
    </p:spTree>
    <p:extLst>
      <p:ext uri="{BB962C8B-B14F-4D97-AF65-F5344CB8AC3E}">
        <p14:creationId xmlns:p14="http://schemas.microsoft.com/office/powerpoint/2010/main" val="993468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Requirements</a:t>
            </a:r>
            <a:endParaRPr kumimoji="1" lang="ja-JP" altLang="en-US"/>
          </a:p>
        </p:txBody>
      </p:sp>
      <p:sp>
        <p:nvSpPr>
          <p:cNvPr id="3" name="コンテンツ プレースホルダー 2"/>
          <p:cNvSpPr>
            <a:spLocks noGrp="1"/>
          </p:cNvSpPr>
          <p:nvPr>
            <p:ph idx="1"/>
          </p:nvPr>
        </p:nvSpPr>
        <p:spPr/>
        <p:txBody>
          <a:bodyPr/>
          <a:lstStyle/>
          <a:p>
            <a:r>
              <a:rPr lang="ja-JP" altLang="en-US"/>
              <a:t>絶対</a:t>
            </a:r>
            <a:r>
              <a:rPr lang="ja-JP" altLang="en-US" smtClean="0"/>
              <a:t>にどっかからコードをぱくってくるな！</a:t>
            </a:r>
            <a:endParaRPr lang="en-US" altLang="ja-JP" smtClean="0"/>
          </a:p>
          <a:p>
            <a:r>
              <a:rPr kumimoji="1" lang="ja-JP" altLang="en-US" smtClean="0"/>
              <a:t>もし腐ったコードを書きそうなら書く前にメーリングリストなどに投げろ</a:t>
            </a:r>
            <a:endParaRPr kumimoji="1" lang="en-US" altLang="ja-JP" smtClean="0"/>
          </a:p>
          <a:p>
            <a:r>
              <a:rPr lang="ja-JP" altLang="en-US" smtClean="0"/>
              <a:t>サンのライブラリを逆コンパイルするな</a:t>
            </a:r>
            <a:endParaRPr lang="en-US" altLang="ja-JP" smtClean="0"/>
          </a:p>
          <a:p>
            <a:r>
              <a:rPr kumimoji="1" lang="ja-JP" altLang="en-US" smtClean="0"/>
              <a:t>ライセンスはしっかり守りましょう</a:t>
            </a:r>
            <a:endParaRPr kumimoji="1" lang="ja-JP" altLang="en-US"/>
          </a:p>
        </p:txBody>
      </p:sp>
    </p:spTree>
    <p:extLst>
      <p:ext uri="{BB962C8B-B14F-4D97-AF65-F5344CB8AC3E}">
        <p14:creationId xmlns:p14="http://schemas.microsoft.com/office/powerpoint/2010/main" val="2013961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Programming Standards</a:t>
            </a:r>
            <a:endParaRPr kumimoji="1" lang="ja-JP" altLang="en-US"/>
          </a:p>
        </p:txBody>
      </p:sp>
      <p:sp>
        <p:nvSpPr>
          <p:cNvPr id="3" name="コンテンツ プレースホルダー 2"/>
          <p:cNvSpPr>
            <a:spLocks noGrp="1"/>
          </p:cNvSpPr>
          <p:nvPr>
            <p:ph idx="1"/>
          </p:nvPr>
        </p:nvSpPr>
        <p:spPr/>
        <p:txBody>
          <a:bodyPr/>
          <a:lstStyle/>
          <a:p>
            <a:r>
              <a:rPr lang="ja-JP" altLang="en-US" smtClean="0"/>
              <a:t>基本は</a:t>
            </a:r>
            <a:r>
              <a:rPr lang="en-US" altLang="ja-JP" smtClean="0"/>
              <a:t>GNU Coding Standards</a:t>
            </a:r>
            <a:r>
              <a:rPr lang="ja-JP" altLang="en-US" smtClean="0"/>
              <a:t>に沿う</a:t>
            </a:r>
            <a:endParaRPr lang="en-US" altLang="ja-JP" smtClean="0"/>
          </a:p>
          <a:p>
            <a:r>
              <a:rPr kumimoji="1" lang="en-US" altLang="ja-JP" smtClean="0"/>
              <a:t>Classpath</a:t>
            </a:r>
            <a:r>
              <a:rPr kumimoji="1" lang="ja-JP" altLang="en-US" smtClean="0"/>
              <a:t>プロジェクトでの特別なルール</a:t>
            </a:r>
            <a:endParaRPr kumimoji="1" lang="en-US" altLang="ja-JP" smtClean="0"/>
          </a:p>
          <a:p>
            <a:pPr lvl="1"/>
            <a:r>
              <a:rPr kumimoji="1" lang="en-US" altLang="ja-JP" smtClean="0"/>
              <a:t>UTF-8</a:t>
            </a:r>
            <a:r>
              <a:rPr lang="ja-JP" altLang="en-US" smtClean="0"/>
              <a:t>でかいてよー</a:t>
            </a:r>
            <a:endParaRPr lang="en-US" altLang="ja-JP" smtClean="0"/>
          </a:p>
          <a:p>
            <a:pPr lvl="1"/>
            <a:r>
              <a:rPr kumimoji="1" lang="en-US" altLang="ja-JP" smtClean="0"/>
              <a:t>Import</a:t>
            </a:r>
            <a:r>
              <a:rPr kumimoji="1" lang="ja-JP" altLang="en-US" smtClean="0"/>
              <a:t>文の</a:t>
            </a:r>
            <a:r>
              <a:rPr kumimoji="1" lang="en-US" altLang="ja-JP" smtClean="0"/>
              <a:t>*</a:t>
            </a:r>
            <a:r>
              <a:rPr kumimoji="1" lang="ja-JP" altLang="en-US" smtClean="0"/>
              <a:t>はできるだけやめて</a:t>
            </a:r>
            <a:endParaRPr kumimoji="1" lang="en-US" altLang="ja-JP" smtClean="0"/>
          </a:p>
          <a:p>
            <a:pPr lvl="1"/>
            <a:r>
              <a:rPr kumimoji="1" lang="ja-JP" altLang="en-US" smtClean="0"/>
              <a:t>パッケージ文や</a:t>
            </a:r>
            <a:r>
              <a:rPr kumimoji="1" lang="en-US" altLang="ja-JP" smtClean="0"/>
              <a:t>class</a:t>
            </a:r>
            <a:r>
              <a:rPr kumimoji="1" lang="ja-JP" altLang="en-US" smtClean="0"/>
              <a:t>のあとには空白行</a:t>
            </a:r>
            <a:endParaRPr kumimoji="1" lang="en-US" altLang="ja-JP" smtClean="0"/>
          </a:p>
          <a:p>
            <a:pPr lvl="1"/>
            <a:r>
              <a:rPr lang="ja-JP" altLang="en-US" smtClean="0"/>
              <a:t>インデント</a:t>
            </a:r>
            <a:r>
              <a:rPr lang="ja-JP" altLang="en-US"/>
              <a:t>は</a:t>
            </a:r>
            <a:r>
              <a:rPr lang="ja-JP" altLang="en-US" smtClean="0"/>
              <a:t>そろえて</a:t>
            </a:r>
            <a:endParaRPr lang="en-US" altLang="ja-JP" smtClean="0"/>
          </a:p>
          <a:p>
            <a:pPr lvl="1"/>
            <a:r>
              <a:rPr kumimoji="1" lang="ja-JP" altLang="en-US" smtClean="0"/>
              <a:t>変な空白はなし（</a:t>
            </a:r>
            <a:r>
              <a:rPr kumimoji="1" lang="en-US" altLang="ja-JP" smtClean="0"/>
              <a:t>getToolkit () . create</a:t>
            </a:r>
            <a:r>
              <a:rPr kumimoji="1" lang="ja-JP" altLang="en-US" smtClean="0"/>
              <a:t>とか）</a:t>
            </a:r>
            <a:endParaRPr kumimoji="1" lang="en-US" altLang="ja-JP" smtClean="0"/>
          </a:p>
          <a:p>
            <a:pPr lvl="1"/>
            <a:r>
              <a:rPr kumimoji="1" lang="en-US" altLang="ja-JP" smtClean="0"/>
              <a:t>NullPointerException</a:t>
            </a:r>
            <a:r>
              <a:rPr kumimoji="1" lang="ja-JP" altLang="en-US" smtClean="0"/>
              <a:t>をはかずに</a:t>
            </a:r>
            <a:r>
              <a:rPr kumimoji="1" lang="en-US" altLang="ja-JP" smtClean="0"/>
              <a:t>null</a:t>
            </a:r>
            <a:r>
              <a:rPr kumimoji="1" lang="ja-JP" altLang="en-US" smtClean="0"/>
              <a:t>をチェックして</a:t>
            </a:r>
            <a:endParaRPr kumimoji="1" lang="ja-JP" altLang="en-US"/>
          </a:p>
        </p:txBody>
      </p:sp>
    </p:spTree>
    <p:extLst>
      <p:ext uri="{BB962C8B-B14F-4D97-AF65-F5344CB8AC3E}">
        <p14:creationId xmlns:p14="http://schemas.microsoft.com/office/powerpoint/2010/main" val="540069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a:t>Programming Standards</a:t>
            </a:r>
            <a:endParaRPr kumimoji="1" lang="ja-JP" altLang="en-US"/>
          </a:p>
        </p:txBody>
      </p:sp>
      <p:sp>
        <p:nvSpPr>
          <p:cNvPr id="3" name="コンテンツ プレースホルダー 2"/>
          <p:cNvSpPr>
            <a:spLocks noGrp="1"/>
          </p:cNvSpPr>
          <p:nvPr>
            <p:ph idx="1"/>
          </p:nvPr>
        </p:nvSpPr>
        <p:spPr/>
        <p:txBody>
          <a:bodyPr/>
          <a:lstStyle/>
          <a:p>
            <a:r>
              <a:rPr lang="en-US" altLang="ja-JP"/>
              <a:t>Classpath</a:t>
            </a:r>
            <a:r>
              <a:rPr lang="ja-JP" altLang="en-US"/>
              <a:t>プロジェクトでの特別なルール</a:t>
            </a:r>
            <a:endParaRPr lang="en-US" altLang="ja-JP"/>
          </a:p>
          <a:p>
            <a:pPr lvl="1"/>
            <a:r>
              <a:rPr kumimoji="1" lang="ja-JP" altLang="en-US" smtClean="0"/>
              <a:t>無駄な修飾子をつけない</a:t>
            </a:r>
            <a:endParaRPr kumimoji="1" lang="en-US" altLang="ja-JP" smtClean="0"/>
          </a:p>
          <a:p>
            <a:pPr lvl="1"/>
            <a:r>
              <a:rPr kumimoji="1" lang="ja-JP" altLang="en-US" smtClean="0"/>
              <a:t>コメントの前には</a:t>
            </a:r>
            <a:r>
              <a:rPr lang="ja-JP" altLang="en-US"/>
              <a:t>空白</a:t>
            </a:r>
            <a:r>
              <a:rPr lang="ja-JP" altLang="en-US" smtClean="0"/>
              <a:t>行</a:t>
            </a:r>
            <a:endParaRPr lang="en-US" altLang="ja-JP" smtClean="0"/>
          </a:p>
          <a:p>
            <a:pPr lvl="1"/>
            <a:r>
              <a:rPr kumimoji="1" lang="ja-JP" altLang="en-US" smtClean="0"/>
              <a:t>コメントアウトしたコードをそのままにしておくな</a:t>
            </a:r>
            <a:r>
              <a:rPr kumimoji="1" lang="en-US" altLang="ja-JP" smtClean="0"/>
              <a:t/>
            </a:r>
            <a:br>
              <a:rPr kumimoji="1" lang="en-US" altLang="ja-JP" smtClean="0"/>
            </a:br>
            <a:r>
              <a:rPr kumimoji="1" lang="ja-JP" altLang="en-US" smtClean="0"/>
              <a:t>取り除くか，なぜそうしたのかのコメントを残す</a:t>
            </a:r>
            <a:endParaRPr kumimoji="1" lang="en-US" altLang="ja-JP" smtClean="0"/>
          </a:p>
          <a:p>
            <a:pPr lvl="1"/>
            <a:endParaRPr lang="en-US" altLang="ja-JP"/>
          </a:p>
          <a:p>
            <a:pPr lvl="1"/>
            <a:endParaRPr kumimoji="1" lang="en-US" altLang="ja-JP" smtClean="0"/>
          </a:p>
          <a:p>
            <a:pPr lvl="1"/>
            <a:endParaRPr kumimoji="1" lang="ja-JP" altLang="en-US"/>
          </a:p>
        </p:txBody>
      </p:sp>
    </p:spTree>
    <p:extLst>
      <p:ext uri="{BB962C8B-B14F-4D97-AF65-F5344CB8AC3E}">
        <p14:creationId xmlns:p14="http://schemas.microsoft.com/office/powerpoint/2010/main" val="1036146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smtClean="0"/>
              <a:t>Working on the code,</a:t>
            </a:r>
            <a:br>
              <a:rPr kumimoji="1" lang="en-US" altLang="ja-JP" smtClean="0"/>
            </a:br>
            <a:r>
              <a:rPr kumimoji="1" lang="en-US" altLang="ja-JP" smtClean="0"/>
              <a:t> Working with others</a:t>
            </a:r>
            <a:endParaRPr kumimoji="1" lang="ja-JP" altLang="en-US"/>
          </a:p>
        </p:txBody>
      </p:sp>
      <p:sp>
        <p:nvSpPr>
          <p:cNvPr id="3" name="コンテンツ プレースホルダー 2"/>
          <p:cNvSpPr>
            <a:spLocks noGrp="1"/>
          </p:cNvSpPr>
          <p:nvPr>
            <p:ph idx="1"/>
          </p:nvPr>
        </p:nvSpPr>
        <p:spPr/>
        <p:txBody>
          <a:bodyPr/>
          <a:lstStyle/>
          <a:p>
            <a:r>
              <a:rPr lang="ja-JP" altLang="en-US" smtClean="0"/>
              <a:t>協調をスムーズにするためのガイドライン</a:t>
            </a:r>
            <a:endParaRPr lang="en-US" altLang="ja-JP" smtClean="0"/>
          </a:p>
          <a:p>
            <a:pPr lvl="1"/>
            <a:r>
              <a:rPr kumimoji="1" lang="ja-JP" altLang="en-US"/>
              <a:t>わからないこと</a:t>
            </a:r>
            <a:r>
              <a:rPr kumimoji="1" lang="ja-JP" altLang="en-US" smtClean="0"/>
              <a:t>があればメーリングリスト使えよ</a:t>
            </a:r>
            <a:endParaRPr kumimoji="1" lang="en-US" altLang="ja-JP" smtClean="0"/>
          </a:p>
          <a:p>
            <a:pPr lvl="1"/>
            <a:r>
              <a:rPr lang="ja-JP" altLang="en-US" smtClean="0"/>
              <a:t>タスクリストをしっかりつかえよ</a:t>
            </a:r>
            <a:endParaRPr lang="en-US" altLang="ja-JP" smtClean="0"/>
          </a:p>
          <a:p>
            <a:pPr lvl="1"/>
            <a:r>
              <a:rPr kumimoji="1" lang="ja-JP" altLang="en-US" smtClean="0"/>
              <a:t>新しい機能を追加したら</a:t>
            </a:r>
            <a:r>
              <a:rPr kumimoji="1" lang="en-US" altLang="ja-JP" smtClean="0"/>
              <a:t>NEWS</a:t>
            </a:r>
            <a:r>
              <a:rPr kumimoji="1" lang="ja-JP" altLang="en-US" smtClean="0"/>
              <a:t>ファイル変更して</a:t>
            </a:r>
            <a:endParaRPr kumimoji="1" lang="en-US" altLang="ja-JP" smtClean="0"/>
          </a:p>
          <a:p>
            <a:pPr lvl="1"/>
            <a:r>
              <a:rPr kumimoji="1" lang="en-US" altLang="ja-JP" smtClean="0"/>
              <a:t>ChangeLog</a:t>
            </a:r>
            <a:r>
              <a:rPr kumimoji="1" lang="ja-JP" altLang="en-US" smtClean="0"/>
              <a:t>のフォーマットはしっかりと</a:t>
            </a:r>
            <a:endParaRPr kumimoji="1" lang="en-US" altLang="ja-JP" smtClean="0"/>
          </a:p>
          <a:p>
            <a:pPr lvl="2"/>
            <a:r>
              <a:rPr lang="en-US" altLang="ja-JP" smtClean="0"/>
              <a:t>[date]  [full name]  [email-contact]</a:t>
            </a:r>
          </a:p>
          <a:p>
            <a:pPr lvl="2"/>
            <a:r>
              <a:rPr lang="ja-JP" altLang="en-US" smtClean="0"/>
              <a:t>一行に</a:t>
            </a:r>
            <a:r>
              <a:rPr lang="en-US" altLang="ja-JP" smtClean="0"/>
              <a:t>80</a:t>
            </a:r>
            <a:r>
              <a:rPr lang="ja-JP" altLang="en-US" smtClean="0"/>
              <a:t>文字以上打たんといて</a:t>
            </a:r>
            <a:endParaRPr lang="en-US" altLang="ja-JP" smtClean="0"/>
          </a:p>
          <a:p>
            <a:pPr lvl="1"/>
            <a:r>
              <a:rPr lang="ja-JP" altLang="en-US"/>
              <a:t>すぐ</a:t>
            </a:r>
            <a:r>
              <a:rPr lang="ja-JP" altLang="en-US" smtClean="0"/>
              <a:t>にすべてを完璧にする必要はない</a:t>
            </a:r>
            <a:endParaRPr kumimoji="1" lang="ja-JP" altLang="en-US"/>
          </a:p>
        </p:txBody>
      </p:sp>
    </p:spTree>
    <p:extLst>
      <p:ext uri="{BB962C8B-B14F-4D97-AF65-F5344CB8AC3E}">
        <p14:creationId xmlns:p14="http://schemas.microsoft.com/office/powerpoint/2010/main" val="16162243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GNU Coding Standards</a:t>
            </a:r>
            <a:endParaRPr kumimoji="1" lang="ja-JP" altLang="en-US"/>
          </a:p>
        </p:txBody>
      </p:sp>
      <p:sp>
        <p:nvSpPr>
          <p:cNvPr id="3" name="コンテンツ プレースホルダー 2"/>
          <p:cNvSpPr>
            <a:spLocks noGrp="1"/>
          </p:cNvSpPr>
          <p:nvPr>
            <p:ph idx="1"/>
          </p:nvPr>
        </p:nvSpPr>
        <p:spPr/>
        <p:txBody>
          <a:bodyPr/>
          <a:lstStyle/>
          <a:p>
            <a:r>
              <a:rPr kumimoji="1" lang="en-US" altLang="ja-JP" smtClean="0"/>
              <a:t>Commenting Your Work</a:t>
            </a:r>
          </a:p>
          <a:p>
            <a:pPr lvl="1"/>
            <a:r>
              <a:rPr lang="ja-JP" altLang="en-US" smtClean="0"/>
              <a:t>ファイルのはじめにこのファイルで何するか書く</a:t>
            </a:r>
            <a:endParaRPr lang="en-US" altLang="ja-JP"/>
          </a:p>
          <a:p>
            <a:pPr lvl="1"/>
            <a:r>
              <a:rPr kumimoji="1" lang="en-US" altLang="ja-JP" smtClean="0"/>
              <a:t>English</a:t>
            </a:r>
            <a:r>
              <a:rPr kumimoji="1" lang="ja-JP" altLang="en-US" smtClean="0"/>
              <a:t>で書いて</a:t>
            </a:r>
            <a:endParaRPr kumimoji="1" lang="en-US" altLang="ja-JP" smtClean="0"/>
          </a:p>
          <a:p>
            <a:pPr lvl="1"/>
            <a:r>
              <a:rPr kumimoji="1" lang="ja-JP" altLang="en-US" smtClean="0"/>
              <a:t>関数ごとにもコメントを書いて</a:t>
            </a:r>
            <a:endParaRPr kumimoji="1" lang="en-US" altLang="ja-JP" smtClean="0"/>
          </a:p>
          <a:p>
            <a:pPr lvl="2"/>
            <a:r>
              <a:rPr kumimoji="1" lang="ja-JP" altLang="en-US" smtClean="0"/>
              <a:t>関数が何をするのか</a:t>
            </a:r>
            <a:endParaRPr kumimoji="1" lang="en-US" altLang="ja-JP" smtClean="0"/>
          </a:p>
          <a:p>
            <a:pPr lvl="2"/>
            <a:r>
              <a:rPr lang="ja-JP" altLang="en-US" smtClean="0"/>
              <a:t>引数に来るべき値の説明</a:t>
            </a:r>
            <a:endParaRPr lang="en-US" altLang="ja-JP" smtClean="0"/>
          </a:p>
          <a:p>
            <a:pPr lvl="2"/>
            <a:r>
              <a:rPr lang="ja-JP" altLang="en-US" smtClean="0"/>
              <a:t>戻り値についての説明</a:t>
            </a:r>
            <a:endParaRPr lang="en-US" altLang="ja-JP" smtClean="0"/>
          </a:p>
          <a:p>
            <a:pPr lvl="1"/>
            <a:r>
              <a:rPr kumimoji="1" lang="ja-JP" altLang="en-US" smtClean="0"/>
              <a:t>コメント文の終わりにスペースをふたつ入れて</a:t>
            </a:r>
            <a:endParaRPr kumimoji="1" lang="en-US" altLang="ja-JP" smtClean="0"/>
          </a:p>
          <a:p>
            <a:pPr lvl="1"/>
            <a:endParaRPr kumimoji="1" lang="ja-JP" altLang="en-US"/>
          </a:p>
        </p:txBody>
      </p:sp>
    </p:spTree>
    <p:extLst>
      <p:ext uri="{BB962C8B-B14F-4D97-AF65-F5344CB8AC3E}">
        <p14:creationId xmlns:p14="http://schemas.microsoft.com/office/powerpoint/2010/main" val="109711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smtClean="0"/>
              <a:t>分析</a:t>
            </a:r>
            <a:endParaRPr kumimoji="1" lang="ja-JP" altLang="en-US"/>
          </a:p>
        </p:txBody>
      </p:sp>
      <p:sp>
        <p:nvSpPr>
          <p:cNvPr id="3" name="サブタイトル 2"/>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val="3188995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分析方法</a:t>
            </a:r>
            <a:endParaRPr kumimoji="1" lang="ja-JP" altLang="en-US"/>
          </a:p>
        </p:txBody>
      </p:sp>
      <p:sp>
        <p:nvSpPr>
          <p:cNvPr id="3" name="コンテンツ プレースホルダー 2"/>
          <p:cNvSpPr>
            <a:spLocks noGrp="1"/>
          </p:cNvSpPr>
          <p:nvPr>
            <p:ph idx="1"/>
          </p:nvPr>
        </p:nvSpPr>
        <p:spPr/>
        <p:txBody>
          <a:bodyPr/>
          <a:lstStyle/>
          <a:p>
            <a:pPr marL="514350" indent="-514350">
              <a:buFont typeface="+mj-lt"/>
              <a:buAutoNum type="arabicPeriod"/>
            </a:pPr>
            <a:r>
              <a:rPr kumimoji="1" lang="en-US" altLang="ja-JP" smtClean="0"/>
              <a:t>5</a:t>
            </a:r>
            <a:r>
              <a:rPr kumimoji="1" lang="ja-JP" altLang="en-US" smtClean="0"/>
              <a:t>回以上変更された</a:t>
            </a:r>
            <a:r>
              <a:rPr kumimoji="1" lang="en-US" altLang="ja-JP" smtClean="0"/>
              <a:t>Java</a:t>
            </a:r>
            <a:r>
              <a:rPr kumimoji="1" lang="ja-JP" altLang="en-US" smtClean="0"/>
              <a:t>ファイルのすべてのリビジョンに対して</a:t>
            </a:r>
            <a:r>
              <a:rPr kumimoji="1" lang="en-US" altLang="ja-JP" smtClean="0"/>
              <a:t>Understand</a:t>
            </a:r>
            <a:r>
              <a:rPr kumimoji="1" lang="ja-JP" altLang="en-US" smtClean="0"/>
              <a:t>およびコメント抽出スクリプトを実行</a:t>
            </a:r>
            <a:endParaRPr kumimoji="1" lang="en-US" altLang="ja-JP" smtClean="0"/>
          </a:p>
          <a:p>
            <a:pPr marL="514350" indent="-514350">
              <a:buFont typeface="+mj-lt"/>
              <a:buAutoNum type="arabicPeriod"/>
            </a:pPr>
            <a:r>
              <a:rPr lang="ja-JP" altLang="en-US" smtClean="0"/>
              <a:t>コミッタが</a:t>
            </a:r>
            <a:r>
              <a:rPr lang="en-US" altLang="ja-JP" smtClean="0"/>
              <a:t>1</a:t>
            </a:r>
            <a:r>
              <a:rPr lang="ja-JP" altLang="en-US" smtClean="0"/>
              <a:t>人だけで保守を行っているファイルと複数人で保守を行っているファイルに分ける</a:t>
            </a:r>
            <a:endParaRPr lang="en-US" altLang="ja-JP" smtClean="0"/>
          </a:p>
          <a:p>
            <a:pPr marL="514350" indent="-514350">
              <a:buFont typeface="+mj-lt"/>
              <a:buAutoNum type="arabicPeriod"/>
            </a:pPr>
            <a:r>
              <a:rPr kumimoji="1" lang="ja-JP" altLang="en-US"/>
              <a:t>それぞれ</a:t>
            </a:r>
            <a:r>
              <a:rPr kumimoji="1" lang="ja-JP" altLang="en-US" smtClean="0"/>
              <a:t>のグループのファイルが変更されたすべてのリビジョンを目視で確認</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23</a:t>
            </a:fld>
            <a:endParaRPr kumimoji="1" lang="ja-JP" altLang="en-US"/>
          </a:p>
        </p:txBody>
      </p:sp>
    </p:spTree>
    <p:extLst>
      <p:ext uri="{BB962C8B-B14F-4D97-AF65-F5344CB8AC3E}">
        <p14:creationId xmlns:p14="http://schemas.microsoft.com/office/powerpoint/2010/main" val="671206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見つけたこと</a:t>
            </a:r>
            <a:endParaRPr kumimoji="1" lang="ja-JP" altLang="en-US"/>
          </a:p>
        </p:txBody>
      </p:sp>
      <p:sp>
        <p:nvSpPr>
          <p:cNvPr id="3" name="コンテンツ プレースホルダー 2"/>
          <p:cNvSpPr>
            <a:spLocks noGrp="1"/>
          </p:cNvSpPr>
          <p:nvPr>
            <p:ph idx="1"/>
          </p:nvPr>
        </p:nvSpPr>
        <p:spPr/>
        <p:txBody>
          <a:bodyPr/>
          <a:lstStyle/>
          <a:p>
            <a:r>
              <a:rPr lang="ja-JP" altLang="en-US" smtClean="0"/>
              <a:t>単独のコミッタが変更しているファイルではコードが変更されてもコメントを変更していない気がする</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24</a:t>
            </a:fld>
            <a:endParaRPr kumimoji="1" lang="ja-JP" altLang="en-US"/>
          </a:p>
        </p:txBody>
      </p:sp>
    </p:spTree>
    <p:extLst>
      <p:ext uri="{BB962C8B-B14F-4D97-AF65-F5344CB8AC3E}">
        <p14:creationId xmlns:p14="http://schemas.microsoft.com/office/powerpoint/2010/main" val="36905340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単独のコミッタが変更しているファイル</a:t>
            </a:r>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25</a:t>
            </a:fld>
            <a:endParaRPr kumimoji="1" lang="ja-JP" altLang="en-US"/>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474" t="59330" r="31236" b="5591"/>
          <a:stretch/>
        </p:blipFill>
        <p:spPr bwMode="auto">
          <a:xfrm>
            <a:off x="251520" y="1628800"/>
            <a:ext cx="8526712"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5235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複数のコミッタが変更しているファイル</a:t>
            </a:r>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26</a:t>
            </a:fld>
            <a:endParaRPr kumimoji="1" lang="ja-JP" alt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284" t="73626" r="36014" b="4878"/>
          <a:stretch/>
        </p:blipFill>
        <p:spPr bwMode="auto">
          <a:xfrm>
            <a:off x="221625" y="2348880"/>
            <a:ext cx="8625839"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28362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mtClean="0"/>
              <a:t>コード変更時のコメント変更確率の計算</a:t>
            </a:r>
            <a:endParaRPr kumimoji="1" lang="ja-JP" altLang="en-US"/>
          </a:p>
        </p:txBody>
      </p:sp>
      <p:sp>
        <p:nvSpPr>
          <p:cNvPr id="3" name="コンテンツ プレースホルダー 2"/>
          <p:cNvSpPr>
            <a:spLocks noGrp="1"/>
          </p:cNvSpPr>
          <p:nvPr>
            <p:ph idx="1"/>
          </p:nvPr>
        </p:nvSpPr>
        <p:spPr/>
        <p:txBody>
          <a:bodyPr/>
          <a:lstStyle/>
          <a:p>
            <a:pPr algn="l"/>
            <a:r>
              <a:rPr lang="ja-JP" altLang="en-US"/>
              <a:t>コード変更時のコメント変更確率</a:t>
            </a:r>
            <a:r>
              <a:rPr lang="ja-JP" altLang="en-US"/>
              <a:t>の</a:t>
            </a:r>
            <a:r>
              <a:rPr lang="ja-JP" altLang="en-US" smtClean="0"/>
              <a:t>計算</a:t>
            </a:r>
            <a:r>
              <a:rPr lang="en-US" altLang="ja-JP"/>
              <a:t/>
            </a:r>
            <a:br>
              <a:rPr lang="en-US" altLang="ja-JP"/>
            </a:br>
            <a:r>
              <a:rPr lang="ja-JP" altLang="en-US" smtClean="0"/>
              <a:t>＝　コメント文も同時に変更されたコミット数</a:t>
            </a:r>
            <a:r>
              <a:rPr lang="en-US" altLang="ja-JP" smtClean="0"/>
              <a:t/>
            </a:r>
            <a:br>
              <a:rPr lang="en-US" altLang="ja-JP" smtClean="0"/>
            </a:br>
            <a:r>
              <a:rPr lang="ja-JP" altLang="en-US" smtClean="0"/>
              <a:t>　　　</a:t>
            </a:r>
            <a:r>
              <a:rPr lang="en-US" altLang="ja-JP" smtClean="0"/>
              <a:t>÷</a:t>
            </a:r>
            <a:r>
              <a:rPr lang="ja-JP" altLang="en-US" smtClean="0"/>
              <a:t>　コード部分が変更されたコミット数</a:t>
            </a:r>
            <a:r>
              <a:rPr lang="en-US" altLang="ja-JP" smtClean="0"/>
              <a:t/>
            </a:r>
            <a:br>
              <a:rPr lang="en-US" altLang="ja-JP" smtClean="0"/>
            </a:br>
            <a:r>
              <a:rPr lang="en-US" altLang="ja-JP" smtClean="0"/>
              <a:t>				</a:t>
            </a:r>
            <a:r>
              <a:rPr lang="ja-JP" altLang="en-US" smtClean="0"/>
              <a:t>（追加のみは除く）</a:t>
            </a:r>
            <a:endParaRPr lang="en-US" altLang="ja-JP" smtClean="0"/>
          </a:p>
          <a:p>
            <a:pPr algn="l"/>
            <a:endParaRPr lang="en-US" altLang="ja-JP" smtClean="0"/>
          </a:p>
          <a:p>
            <a:pPr algn="l"/>
            <a:r>
              <a:rPr lang="ja-JP" altLang="en-US"/>
              <a:t>それぞれ</a:t>
            </a:r>
            <a:r>
              <a:rPr lang="ja-JP" altLang="en-US" smtClean="0"/>
              <a:t>のグループで計算</a:t>
            </a:r>
            <a:r>
              <a:rPr lang="en-US" altLang="ja-JP" smtClean="0"/>
              <a:t/>
            </a:r>
            <a:br>
              <a:rPr lang="en-US" altLang="ja-JP" smtClean="0"/>
            </a:br>
            <a:r>
              <a:rPr lang="en-US" altLang="ja-JP" smtClean="0"/>
              <a:t>	</a:t>
            </a:r>
          </a:p>
          <a:p>
            <a:pPr marL="0" indent="0">
              <a:buNone/>
            </a:pP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27</a:t>
            </a:fld>
            <a:endParaRPr kumimoji="1" lang="ja-JP" altLang="en-US"/>
          </a:p>
        </p:txBody>
      </p:sp>
    </p:spTree>
    <p:extLst>
      <p:ext uri="{BB962C8B-B14F-4D97-AF65-F5344CB8AC3E}">
        <p14:creationId xmlns:p14="http://schemas.microsoft.com/office/powerpoint/2010/main" val="6902839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コード変更時のコメント変更確率の計算</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単独のコミッタが変更していファイル</a:t>
            </a:r>
            <a:endParaRPr kumimoji="1" lang="en-US" altLang="ja-JP" smtClean="0"/>
          </a:p>
          <a:p>
            <a:pPr lvl="1"/>
            <a:r>
              <a:rPr lang="en-US" altLang="ja-JP" smtClean="0"/>
              <a:t>ManagementFactory.java	</a:t>
            </a:r>
            <a:r>
              <a:rPr lang="en-US" altLang="ja-JP" smtClean="0">
                <a:solidFill>
                  <a:srgbClr val="FF0000"/>
                </a:solidFill>
              </a:rPr>
              <a:t>0.00</a:t>
            </a:r>
            <a:r>
              <a:rPr lang="ja-JP" altLang="en-US" smtClean="0"/>
              <a:t>　（</a:t>
            </a:r>
            <a:r>
              <a:rPr lang="en-US" altLang="ja-JP" smtClean="0"/>
              <a:t>0 / 11</a:t>
            </a:r>
            <a:r>
              <a:rPr lang="ja-JP" altLang="en-US" smtClean="0"/>
              <a:t>）</a:t>
            </a:r>
            <a:endParaRPr lang="en-US" altLang="ja-JP" smtClean="0"/>
          </a:p>
          <a:p>
            <a:pPr lvl="1"/>
            <a:r>
              <a:rPr lang="en-US" altLang="ja-JP" smtClean="0"/>
              <a:t>StandardMBean.java		</a:t>
            </a:r>
            <a:r>
              <a:rPr lang="en-US" altLang="ja-JP" smtClean="0">
                <a:solidFill>
                  <a:srgbClr val="FF0000"/>
                </a:solidFill>
              </a:rPr>
              <a:t>0.00</a:t>
            </a:r>
            <a:r>
              <a:rPr lang="ja-JP" altLang="en-US" smtClean="0"/>
              <a:t>　（</a:t>
            </a:r>
            <a:r>
              <a:rPr lang="en-US" altLang="ja-JP"/>
              <a:t>0 </a:t>
            </a:r>
            <a:r>
              <a:rPr lang="en-US" altLang="ja-JP"/>
              <a:t>/ 7</a:t>
            </a:r>
            <a:r>
              <a:rPr lang="ja-JP" altLang="en-US" smtClean="0"/>
              <a:t>）</a:t>
            </a:r>
            <a:endParaRPr lang="en-US" altLang="ja-JP" smtClean="0"/>
          </a:p>
          <a:p>
            <a:pPr lvl="1"/>
            <a:endParaRPr kumimoji="1" lang="en-US" altLang="ja-JP"/>
          </a:p>
          <a:p>
            <a:r>
              <a:rPr lang="ja-JP" altLang="en-US" smtClean="0"/>
              <a:t>複数のコミッタが変更しているファイル</a:t>
            </a:r>
            <a:endParaRPr lang="en-US" altLang="ja-JP" smtClean="0"/>
          </a:p>
          <a:p>
            <a:pPr lvl="1"/>
            <a:r>
              <a:rPr lang="en-US" altLang="ja-JP" smtClean="0"/>
              <a:t>String.java			</a:t>
            </a:r>
            <a:r>
              <a:rPr lang="en-US" altLang="ja-JP" smtClean="0">
                <a:solidFill>
                  <a:srgbClr val="FF0000"/>
                </a:solidFill>
              </a:rPr>
              <a:t>0.41</a:t>
            </a:r>
            <a:r>
              <a:rPr lang="en-US" altLang="ja-JP" smtClean="0"/>
              <a:t> </a:t>
            </a:r>
            <a:r>
              <a:rPr lang="ja-JP" altLang="en-US" smtClean="0"/>
              <a:t>（</a:t>
            </a:r>
            <a:r>
              <a:rPr lang="en-US" altLang="ja-JP" smtClean="0"/>
              <a:t>21 </a:t>
            </a:r>
            <a:r>
              <a:rPr lang="en-US" altLang="ja-JP"/>
              <a:t>/ </a:t>
            </a:r>
            <a:r>
              <a:rPr lang="en-US" altLang="ja-JP" smtClean="0"/>
              <a:t>51</a:t>
            </a:r>
            <a:r>
              <a:rPr lang="ja-JP" altLang="en-US" smtClean="0"/>
              <a:t>）</a:t>
            </a:r>
            <a:endParaRPr lang="en-US" altLang="ja-JP" smtClean="0"/>
          </a:p>
          <a:p>
            <a:pPr lvl="1"/>
            <a:endParaRPr kumimoji="1" lang="en-US" altLang="ja-JP"/>
          </a:p>
          <a:p>
            <a:pPr lvl="1"/>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28</a:t>
            </a:fld>
            <a:endParaRPr kumimoji="1" lang="ja-JP" altLang="en-US"/>
          </a:p>
        </p:txBody>
      </p:sp>
      <p:sp>
        <p:nvSpPr>
          <p:cNvPr id="6" name="正方形/長方形 5"/>
          <p:cNvSpPr/>
          <p:nvPr/>
        </p:nvSpPr>
        <p:spPr>
          <a:xfrm>
            <a:off x="4355976" y="4869160"/>
            <a:ext cx="4320480" cy="1200329"/>
          </a:xfrm>
          <a:prstGeom prst="rect">
            <a:avLst/>
          </a:prstGeom>
          <a:ln>
            <a:solidFill>
              <a:schemeClr val="tx1"/>
            </a:solidFill>
          </a:ln>
        </p:spPr>
        <p:txBody>
          <a:bodyPr wrap="square">
            <a:spAutoFit/>
          </a:bodyPr>
          <a:lstStyle/>
          <a:p>
            <a:r>
              <a:rPr lang="ja-JP" altLang="en-US"/>
              <a:t>コード変更時のコメント変更確率の計算</a:t>
            </a:r>
            <a:r>
              <a:rPr lang="en-US" altLang="ja-JP"/>
              <a:t/>
            </a:r>
            <a:br>
              <a:rPr lang="en-US" altLang="ja-JP"/>
            </a:br>
            <a:r>
              <a:rPr lang="ja-JP" altLang="en-US"/>
              <a:t>＝　コメント文も同時に変更されたコミット数</a:t>
            </a:r>
            <a:r>
              <a:rPr lang="en-US" altLang="ja-JP"/>
              <a:t/>
            </a:r>
            <a:br>
              <a:rPr lang="en-US" altLang="ja-JP"/>
            </a:br>
            <a:r>
              <a:rPr lang="ja-JP" altLang="en-US"/>
              <a:t>　　　</a:t>
            </a:r>
            <a:r>
              <a:rPr lang="en-US" altLang="ja-JP"/>
              <a:t>÷</a:t>
            </a:r>
            <a:r>
              <a:rPr lang="ja-JP" altLang="en-US"/>
              <a:t>　コード部分が変更されたコミット数</a:t>
            </a:r>
            <a:r>
              <a:rPr lang="en-US" altLang="ja-JP"/>
              <a:t/>
            </a:r>
            <a:br>
              <a:rPr lang="en-US" altLang="ja-JP"/>
            </a:br>
            <a:r>
              <a:rPr lang="en-US" altLang="ja-JP"/>
              <a:t>	</a:t>
            </a:r>
            <a:r>
              <a:rPr lang="en-US" altLang="ja-JP"/>
              <a:t>	</a:t>
            </a:r>
            <a:r>
              <a:rPr lang="ja-JP" altLang="en-US" smtClean="0"/>
              <a:t>（</a:t>
            </a:r>
            <a:r>
              <a:rPr lang="ja-JP" altLang="en-US"/>
              <a:t>追加のみは除く）</a:t>
            </a:r>
            <a:endParaRPr lang="en-US" altLang="ja-JP"/>
          </a:p>
        </p:txBody>
      </p:sp>
    </p:spTree>
    <p:extLst>
      <p:ext uri="{BB962C8B-B14F-4D97-AF65-F5344CB8AC3E}">
        <p14:creationId xmlns:p14="http://schemas.microsoft.com/office/powerpoint/2010/main" val="11913159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発見したこと</a:t>
            </a:r>
            <a:endParaRPr kumimoji="1" lang="ja-JP" altLang="en-US"/>
          </a:p>
        </p:txBody>
      </p:sp>
      <p:sp>
        <p:nvSpPr>
          <p:cNvPr id="3" name="コンテンツ プレースホルダー 2"/>
          <p:cNvSpPr>
            <a:spLocks noGrp="1"/>
          </p:cNvSpPr>
          <p:nvPr>
            <p:ph idx="1"/>
          </p:nvPr>
        </p:nvSpPr>
        <p:spPr/>
        <p:txBody>
          <a:bodyPr/>
          <a:lstStyle/>
          <a:p>
            <a:r>
              <a:rPr lang="ja-JP" altLang="en-US" smtClean="0"/>
              <a:t>単</a:t>
            </a:r>
            <a:r>
              <a:rPr lang="ja-JP" altLang="en-US"/>
              <a:t>独のコミッタが変更しているファイルではコードが変更されてもコメントを</a:t>
            </a:r>
            <a:r>
              <a:rPr lang="ja-JP" altLang="en-US"/>
              <a:t>変更</a:t>
            </a:r>
            <a:r>
              <a:rPr lang="ja-JP" altLang="en-US" smtClean="0"/>
              <a:t>しておらず，その一方で複数人が変更しているファイルでは，コードの修正と同時にコメントの修正が行われている傾向がある</a:t>
            </a:r>
            <a:endParaRPr lang="en-US" altLang="ja-JP" smtClean="0"/>
          </a:p>
          <a:p>
            <a:endParaRPr lang="en-US" altLang="ja-JP"/>
          </a:p>
          <a:p>
            <a:r>
              <a:rPr lang="ja-JP" altLang="en-US" smtClean="0"/>
              <a:t>例：変数の修飾子の変更</a:t>
            </a:r>
            <a:endParaRPr lang="en-US" altLang="ja-JP" smtClean="0"/>
          </a:p>
          <a:p>
            <a:pPr lvl="1"/>
            <a:r>
              <a:rPr lang="ja-JP" altLang="en-US" smtClean="0"/>
              <a:t>単独：</a:t>
            </a:r>
            <a:r>
              <a:rPr lang="en-US" altLang="ja-JP" smtClean="0"/>
              <a:t>final</a:t>
            </a:r>
            <a:r>
              <a:rPr lang="ja-JP" altLang="en-US" smtClean="0"/>
              <a:t>を追加するもコメントなし</a:t>
            </a:r>
            <a:endParaRPr lang="en-US" altLang="ja-JP" smtClean="0"/>
          </a:p>
          <a:p>
            <a:pPr lvl="1"/>
            <a:r>
              <a:rPr lang="ja-JP" altLang="en-US" smtClean="0"/>
              <a:t>複数：</a:t>
            </a:r>
            <a:r>
              <a:rPr lang="en-US" altLang="ja-JP" smtClean="0"/>
              <a:t>private</a:t>
            </a:r>
            <a:r>
              <a:rPr lang="ja-JP" altLang="en-US" smtClean="0"/>
              <a:t>をはずす理由を記述</a:t>
            </a:r>
            <a:endParaRPr lang="ja-JP" altLang="en-US"/>
          </a:p>
          <a:p>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29</a:t>
            </a:fld>
            <a:endParaRPr kumimoji="1" lang="ja-JP" altLang="en-US"/>
          </a:p>
        </p:txBody>
      </p:sp>
    </p:spTree>
    <p:extLst>
      <p:ext uri="{BB962C8B-B14F-4D97-AF65-F5344CB8AC3E}">
        <p14:creationId xmlns:p14="http://schemas.microsoft.com/office/powerpoint/2010/main" val="3018283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今後</a:t>
            </a:r>
            <a:r>
              <a:rPr lang="ja-JP" altLang="en-US" smtClean="0"/>
              <a:t>の課題</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ぬか喜びじゃないかどうかを確認</a:t>
            </a:r>
            <a:endParaRPr kumimoji="1" lang="en-US" altLang="ja-JP" smtClean="0"/>
          </a:p>
          <a:p>
            <a:pPr lvl="1"/>
            <a:r>
              <a:rPr kumimoji="1" lang="ja-JP" altLang="en-US" smtClean="0"/>
              <a:t>分析したファイル数が少なすぎる</a:t>
            </a:r>
            <a:endParaRPr kumimoji="1" lang="en-US" altLang="ja-JP" smtClean="0"/>
          </a:p>
          <a:p>
            <a:pPr lvl="1"/>
            <a:endParaRPr kumimoji="1" lang="en-US" altLang="ja-JP" smtClean="0"/>
          </a:p>
          <a:p>
            <a:r>
              <a:rPr lang="ja-JP" altLang="en-US" smtClean="0"/>
              <a:t>品質面での分析を行う</a:t>
            </a:r>
            <a:endParaRPr lang="en-US" altLang="ja-JP" smtClean="0"/>
          </a:p>
          <a:p>
            <a:pPr lvl="1"/>
            <a:r>
              <a:rPr lang="ja-JP" altLang="en-US"/>
              <a:t>コード変更時のコメント</a:t>
            </a:r>
            <a:r>
              <a:rPr lang="ja-JP" altLang="en-US"/>
              <a:t>変更</a:t>
            </a:r>
            <a:r>
              <a:rPr lang="ja-JP" altLang="en-US" smtClean="0"/>
              <a:t>確率とバグ発生率の分析など</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30</a:t>
            </a:fld>
            <a:endParaRPr kumimoji="1" lang="ja-JP" altLang="en-US"/>
          </a:p>
        </p:txBody>
      </p:sp>
    </p:spTree>
    <p:extLst>
      <p:ext uri="{BB962C8B-B14F-4D97-AF65-F5344CB8AC3E}">
        <p14:creationId xmlns:p14="http://schemas.microsoft.com/office/powerpoint/2010/main" val="168397713"/>
      </p:ext>
    </p:extLst>
  </p:cSld>
  <p:clrMapOvr>
    <a:masterClrMapping/>
  </p:clrMapOvr>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Arial"/>
        <a:ea typeface="HGPｺﾞｼｯｸM"/>
        <a:cs typeface=""/>
      </a:majorFont>
      <a:minorFont>
        <a:latin typeface="Arial"/>
        <a:ea typeface="HGPｺﾞｼｯｸM"/>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10196</TotalTime>
  <Words>1370</Words>
  <Application>Microsoft Office PowerPoint</Application>
  <PresentationFormat>画面に合わせる (4:3)</PresentationFormat>
  <Paragraphs>250</Paragraphs>
  <Slides>31</Slides>
  <Notes>4</Notes>
  <HiddenSlides>0</HiddenSlides>
  <MMClips>0</MMClips>
  <ScaleCrop>false</ScaleCrop>
  <HeadingPairs>
    <vt:vector size="4" baseType="variant">
      <vt:variant>
        <vt:lpstr>テーマ</vt:lpstr>
      </vt:variant>
      <vt:variant>
        <vt:i4>1</vt:i4>
      </vt:variant>
      <vt:variant>
        <vt:lpstr>スライド タイトル</vt:lpstr>
      </vt:variant>
      <vt:variant>
        <vt:i4>31</vt:i4>
      </vt:variant>
    </vt:vector>
  </HeadingPairs>
  <TitlesOfParts>
    <vt:vector size="32" baseType="lpstr">
      <vt:lpstr>gakunai</vt:lpstr>
      <vt:lpstr>ソースコードに含まれるコメント文に着目したソフトウェア進化分析</vt:lpstr>
      <vt:lpstr>ソフトウェア進化とは？</vt:lpstr>
      <vt:lpstr>ソフトウェア進化による開発者の変化</vt:lpstr>
      <vt:lpstr>ソフトウェア進化における『情報共有』</vt:lpstr>
      <vt:lpstr>ソースコード上での『情報共有』</vt:lpstr>
      <vt:lpstr>本研究の目的</vt:lpstr>
      <vt:lpstr>対象プロジェクト</vt:lpstr>
      <vt:lpstr>GNU Classpath</vt:lpstr>
      <vt:lpstr>Apache Ant</vt:lpstr>
      <vt:lpstr>GNU Compiler Collection</vt:lpstr>
      <vt:lpstr>GIMP</vt:lpstr>
      <vt:lpstr>Apache http server</vt:lpstr>
      <vt:lpstr>Apache Jackrabbit</vt:lpstr>
      <vt:lpstr>GNU Classpathプロジェクト</vt:lpstr>
      <vt:lpstr>概要</vt:lpstr>
      <vt:lpstr>歴史</vt:lpstr>
      <vt:lpstr>開発チーム</vt:lpstr>
      <vt:lpstr>Requirements</vt:lpstr>
      <vt:lpstr>Programming Standards</vt:lpstr>
      <vt:lpstr>Programming Standards</vt:lpstr>
      <vt:lpstr>Working on the code,  Working with others</vt:lpstr>
      <vt:lpstr>GNU Coding Standards</vt:lpstr>
      <vt:lpstr>分析</vt:lpstr>
      <vt:lpstr>分析方法</vt:lpstr>
      <vt:lpstr>見つけたこと</vt:lpstr>
      <vt:lpstr>単独のコミッタが変更しているファイル</vt:lpstr>
      <vt:lpstr>複数のコミッタが変更しているファイル</vt:lpstr>
      <vt:lpstr>コード変更時のコメント変更確率の計算</vt:lpstr>
      <vt:lpstr>コード変更時のコメント変更確率の計算</vt:lpstr>
      <vt:lpstr>発見したこと</vt:lpstr>
      <vt:lpstr>今後の課題</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Yamatani</dc:creator>
  <cp:lastModifiedBy>Yamatani</cp:lastModifiedBy>
  <cp:revision>139</cp:revision>
  <dcterms:created xsi:type="dcterms:W3CDTF">2015-06-02T01:29:15Z</dcterms:created>
  <dcterms:modified xsi:type="dcterms:W3CDTF">2015-09-29T05:57:57Z</dcterms:modified>
</cp:coreProperties>
</file>