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0" r:id="rId1"/>
  </p:sldMasterIdLst>
  <p:notesMasterIdLst>
    <p:notesMasterId r:id="rId20"/>
  </p:notesMasterIdLst>
  <p:sldIdLst>
    <p:sldId id="256" r:id="rId2"/>
    <p:sldId id="258" r:id="rId3"/>
    <p:sldId id="259" r:id="rId4"/>
    <p:sldId id="257" r:id="rId5"/>
    <p:sldId id="260" r:id="rId6"/>
    <p:sldId id="261" r:id="rId7"/>
    <p:sldId id="262" r:id="rId8"/>
    <p:sldId id="264" r:id="rId9"/>
    <p:sldId id="263" r:id="rId10"/>
    <p:sldId id="266" r:id="rId11"/>
    <p:sldId id="267" r:id="rId12"/>
    <p:sldId id="265"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003399"/>
    <a:srgbClr val="003366"/>
    <a:srgbClr val="5F5F5F"/>
    <a:srgbClr val="1C1C1C"/>
    <a:srgbClr val="DDDDDD"/>
    <a:srgbClr val="FEFEFE"/>
    <a:srgbClr val="969696"/>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napToGrid="0" snapToObjects="1">
      <p:cViewPr varScale="1">
        <p:scale>
          <a:sx n="117" d="100"/>
          <a:sy n="117" d="100"/>
        </p:scale>
        <p:origin x="-96" y="-33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46085125" cy="4608512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3FEFD7-FF5A-4BDC-80E7-CD9A4C311B1C}" type="datetimeFigureOut">
              <a:rPr kumimoji="1" lang="ja-JP" altLang="en-US" smtClean="0"/>
              <a:pPr/>
              <a:t>2010/1/13</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D77A48-2177-4843-8C88-CD48E4A6B5CC}"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1</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2</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3</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4</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5</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6</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7</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8</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9</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10</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11</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12</a:t>
            </a:fld>
            <a:endParaRPr kumimoji="1"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13</a:t>
            </a:fld>
            <a:endParaRPr kumimoji="1"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14</a:t>
            </a:fld>
            <a:endParaRPr kumimoji="1"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15</a:t>
            </a:fld>
            <a:endParaRPr kumimoji="1"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16</a:t>
            </a:fld>
            <a:endParaRPr kumimoji="1"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17</a:t>
            </a:fld>
            <a:endParaRPr kumimoji="1"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5D77A48-2177-4843-8C88-CD48E4A6B5CC}" type="slidenum">
              <a:rPr kumimoji="1" lang="ja-JP" altLang="en-US" smtClean="0"/>
              <a:pPr/>
              <a:t>18</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52265" name="Rectangle 41"/>
          <p:cNvSpPr>
            <a:spLocks noChangeArrowheads="1"/>
          </p:cNvSpPr>
          <p:nvPr/>
        </p:nvSpPr>
        <p:spPr bwMode="invGray">
          <a:xfrm>
            <a:off x="0" y="4492479"/>
            <a:ext cx="9153525" cy="1103313"/>
          </a:xfrm>
          <a:prstGeom prst="rect">
            <a:avLst/>
          </a:prstGeom>
          <a:solidFill>
            <a:schemeClr val="accent1"/>
          </a:solidFill>
          <a:ln w="0" algn="ctr">
            <a:noFill/>
            <a:miter lim="800000"/>
            <a:headEnd/>
            <a:tailEnd/>
          </a:ln>
          <a:effectLst/>
        </p:spPr>
        <p:txBody>
          <a:bodyPr wrap="none" anchor="ctr"/>
          <a:lstStyle/>
          <a:p>
            <a:endParaRPr lang="ja-JP" altLang="en-US"/>
          </a:p>
        </p:txBody>
      </p:sp>
      <p:sp>
        <p:nvSpPr>
          <p:cNvPr id="52266" name="AutoShape 42"/>
          <p:cNvSpPr>
            <a:spLocks noChangeArrowheads="1"/>
          </p:cNvSpPr>
          <p:nvPr/>
        </p:nvSpPr>
        <p:spPr bwMode="gray">
          <a:xfrm>
            <a:off x="1219200" y="5330679"/>
            <a:ext cx="7086600" cy="533400"/>
          </a:xfrm>
          <a:prstGeom prst="roundRect">
            <a:avLst>
              <a:gd name="adj" fmla="val 16667"/>
            </a:avLst>
          </a:prstGeom>
          <a:solidFill>
            <a:schemeClr val="tx1"/>
          </a:solidFill>
          <a:ln w="28575" algn="ctr">
            <a:solidFill>
              <a:schemeClr val="bg1"/>
            </a:solidFill>
            <a:round/>
            <a:headEnd/>
            <a:tailEnd/>
          </a:ln>
          <a:effectLst/>
        </p:spPr>
        <p:txBody>
          <a:bodyPr wrap="none" anchor="ctr"/>
          <a:lstStyle/>
          <a:p>
            <a:endParaRPr lang="ja-JP" altLang="en-US"/>
          </a:p>
        </p:txBody>
      </p:sp>
      <p:sp>
        <p:nvSpPr>
          <p:cNvPr id="52226" name="Rectangle 2"/>
          <p:cNvSpPr>
            <a:spLocks noGrp="1" noChangeArrowheads="1"/>
          </p:cNvSpPr>
          <p:nvPr>
            <p:ph type="ctrTitle"/>
          </p:nvPr>
        </p:nvSpPr>
        <p:spPr>
          <a:xfrm>
            <a:off x="609600" y="4492479"/>
            <a:ext cx="7924800" cy="838200"/>
          </a:xfrm>
        </p:spPr>
        <p:txBody>
          <a:bodyPr/>
          <a:lstStyle>
            <a:lvl1pPr>
              <a:defRPr sz="4400"/>
            </a:lvl1pPr>
          </a:lstStyle>
          <a:p>
            <a:r>
              <a:rPr lang="ja-JP" altLang="en-US" smtClean="0"/>
              <a:t>マスタ タイトルの書式設定</a:t>
            </a:r>
            <a:endParaRPr lang="en-US" altLang="ja-JP"/>
          </a:p>
        </p:txBody>
      </p:sp>
      <p:sp>
        <p:nvSpPr>
          <p:cNvPr id="52227" name="Rectangle 3"/>
          <p:cNvSpPr>
            <a:spLocks noGrp="1" noChangeArrowheads="1"/>
          </p:cNvSpPr>
          <p:nvPr>
            <p:ph type="subTitle" idx="1"/>
          </p:nvPr>
        </p:nvSpPr>
        <p:spPr bwMode="white">
          <a:xfrm>
            <a:off x="1616075" y="5330679"/>
            <a:ext cx="6324600" cy="533400"/>
          </a:xfrm>
        </p:spPr>
        <p:txBody>
          <a:bodyPr/>
          <a:lstStyle>
            <a:lvl1pPr marL="0" indent="0" algn="ctr">
              <a:buFont typeface="Wingdings" pitchFamily="2" charset="2"/>
              <a:buNone/>
              <a:defRPr sz="2400">
                <a:solidFill>
                  <a:srgbClr val="FEFEFE"/>
                </a:solidFill>
              </a:defRPr>
            </a:lvl1pPr>
          </a:lstStyle>
          <a:p>
            <a:r>
              <a:rPr lang="ja-JP" altLang="en-US" smtClean="0"/>
              <a:t>マスタ サブタイトルの書式設定</a:t>
            </a:r>
            <a:endParaRPr lang="en-US" altLang="ja-JP"/>
          </a:p>
        </p:txBody>
      </p:sp>
      <p:sp>
        <p:nvSpPr>
          <p:cNvPr id="52228" name="Rectangle 4"/>
          <p:cNvSpPr>
            <a:spLocks noGrp="1" noChangeArrowheads="1"/>
          </p:cNvSpPr>
          <p:nvPr>
            <p:ph type="dt" sz="half" idx="2"/>
          </p:nvPr>
        </p:nvSpPr>
        <p:spPr>
          <a:xfrm>
            <a:off x="457200" y="6537325"/>
            <a:ext cx="2133600" cy="244475"/>
          </a:xfrm>
        </p:spPr>
        <p:txBody>
          <a:bodyPr/>
          <a:lstStyle>
            <a:lvl1pPr>
              <a:defRPr sz="1400"/>
            </a:lvl1pPr>
          </a:lstStyle>
          <a:p>
            <a:r>
              <a:rPr lang="en-US" altLang="ja-JP" smtClean="0"/>
              <a:t>2010/01/13</a:t>
            </a:r>
            <a:endParaRPr lang="en-US" altLang="ja-JP"/>
          </a:p>
        </p:txBody>
      </p:sp>
      <p:sp>
        <p:nvSpPr>
          <p:cNvPr id="52229" name="Rectangle 5"/>
          <p:cNvSpPr>
            <a:spLocks noGrp="1" noChangeArrowheads="1"/>
          </p:cNvSpPr>
          <p:nvPr>
            <p:ph type="ftr" sz="quarter" idx="3"/>
          </p:nvPr>
        </p:nvSpPr>
        <p:spPr>
          <a:xfrm>
            <a:off x="3124200" y="6537325"/>
            <a:ext cx="2895600" cy="244475"/>
          </a:xfrm>
        </p:spPr>
        <p:txBody>
          <a:bodyPr/>
          <a:lstStyle>
            <a:lvl1pPr>
              <a:defRPr/>
            </a:lvl1pPr>
          </a:lstStyle>
          <a:p>
            <a:r>
              <a:rPr lang="en-US" altLang="ja-JP" smtClean="0"/>
              <a:t>A Case Study of a Corporate Open Source Development Model</a:t>
            </a:r>
            <a:endParaRPr lang="en-US" altLang="ja-JP"/>
          </a:p>
        </p:txBody>
      </p:sp>
      <p:sp>
        <p:nvSpPr>
          <p:cNvPr id="52230" name="Rectangle 6"/>
          <p:cNvSpPr>
            <a:spLocks noGrp="1" noChangeArrowheads="1"/>
          </p:cNvSpPr>
          <p:nvPr>
            <p:ph type="sldNum" sz="quarter" idx="4"/>
          </p:nvPr>
        </p:nvSpPr>
        <p:spPr>
          <a:xfrm>
            <a:off x="6553200" y="6537325"/>
            <a:ext cx="2133600" cy="244475"/>
          </a:xfrm>
        </p:spPr>
        <p:txBody>
          <a:bodyPr/>
          <a:lstStyle>
            <a:lvl1pPr>
              <a:defRPr sz="1400"/>
            </a:lvl1pPr>
          </a:lstStyle>
          <a:p>
            <a:fld id="{5906E0A1-E9A0-45AF-B313-97486386C3C6}" type="slidenum">
              <a:rPr lang="en-US" altLang="ja-JP"/>
              <a:pPr/>
              <a:t>&lt;#&gt;</a:t>
            </a:fld>
            <a:endParaRPr lang="en-US" altLang="ja-JP"/>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84922" y="300038"/>
            <a:ext cx="8580782" cy="600075"/>
          </a:xfrm>
        </p:spPr>
        <p:txBody>
          <a:bodyPr lIns="0" tIns="0" rIns="0" bIns="0"/>
          <a:lstStyle>
            <a:lvl1pPr>
              <a:defRPr sz="3200"/>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p:txBody>
          <a:bodyPr/>
          <a:lstStyle>
            <a:lvl1pPr algn="just">
              <a:defRPr sz="2600" baseline="0">
                <a:latin typeface="Arial" pitchFamily="34" charset="0"/>
                <a:ea typeface="ＭＳ Ｐゴシック" pitchFamily="50" charset="-128"/>
              </a:defRPr>
            </a:lvl1pPr>
            <a:lvl2pPr algn="just">
              <a:defRPr baseline="0">
                <a:latin typeface="Arial" pitchFamily="34" charset="0"/>
                <a:ea typeface="ＭＳ Ｐゴシック" pitchFamily="50" charset="-128"/>
              </a:defRPr>
            </a:lvl2pPr>
            <a:lvl3pPr algn="just">
              <a:defRPr baseline="0">
                <a:latin typeface="Arial" pitchFamily="34" charset="0"/>
                <a:ea typeface="ＭＳ Ｐゴシック" pitchFamily="50" charset="-128"/>
              </a:defRPr>
            </a:lvl3pPr>
            <a:lvl4pPr algn="just">
              <a:defRPr baseline="0">
                <a:latin typeface="Arial" pitchFamily="34" charset="0"/>
                <a:ea typeface="ＭＳ Ｐゴシック" pitchFamily="50" charset="-128"/>
              </a:defRPr>
            </a:lvl4pPr>
            <a:lvl5pPr algn="just">
              <a:defRPr baseline="0">
                <a:latin typeface="Arial" pitchFamily="34" charset="0"/>
                <a:ea typeface="ＭＳ Ｐゴシック" pitchFamily="50" charset="-128"/>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日付プレースホルダ 3"/>
          <p:cNvSpPr>
            <a:spLocks noGrp="1"/>
          </p:cNvSpPr>
          <p:nvPr>
            <p:ph type="dt" sz="half" idx="10"/>
          </p:nvPr>
        </p:nvSpPr>
        <p:spPr>
          <a:xfrm>
            <a:off x="457200" y="6575425"/>
            <a:ext cx="1013791" cy="244475"/>
          </a:xfrm>
        </p:spPr>
        <p:txBody>
          <a:bodyPr/>
          <a:lstStyle>
            <a:lvl1pPr>
              <a:defRPr sz="1200"/>
            </a:lvl1pPr>
          </a:lstStyle>
          <a:p>
            <a:r>
              <a:rPr lang="en-US" altLang="ja-JP" smtClean="0"/>
              <a:t>2010/01/13</a:t>
            </a:r>
            <a:endParaRPr lang="en-US" altLang="ja-JP"/>
          </a:p>
        </p:txBody>
      </p:sp>
      <p:sp>
        <p:nvSpPr>
          <p:cNvPr id="5" name="スライド番号プレースホルダ 4"/>
          <p:cNvSpPr>
            <a:spLocks noGrp="1"/>
          </p:cNvSpPr>
          <p:nvPr>
            <p:ph type="sldNum" sz="quarter" idx="11"/>
          </p:nvPr>
        </p:nvSpPr>
        <p:spPr>
          <a:xfrm>
            <a:off x="8086477" y="6575425"/>
            <a:ext cx="600322" cy="244475"/>
          </a:xfrm>
        </p:spPr>
        <p:txBody>
          <a:bodyPr/>
          <a:lstStyle>
            <a:lvl1pPr>
              <a:defRPr sz="1200"/>
            </a:lvl1pPr>
          </a:lstStyle>
          <a:p>
            <a:fld id="{2CA75854-962E-425C-988D-2C8CD5B0C4E8}" type="slidenum">
              <a:rPr lang="en-US" altLang="ja-JP" smtClean="0"/>
              <a:pPr/>
              <a:t>&lt;#&gt;</a:t>
            </a:fld>
            <a:endParaRPr lang="en-US" altLang="ja-JP"/>
          </a:p>
        </p:txBody>
      </p:sp>
      <p:sp>
        <p:nvSpPr>
          <p:cNvPr id="6" name="フッター プレースホルダ 5"/>
          <p:cNvSpPr>
            <a:spLocks noGrp="1"/>
          </p:cNvSpPr>
          <p:nvPr>
            <p:ph type="ftr" sz="quarter" idx="12"/>
          </p:nvPr>
        </p:nvSpPr>
        <p:spPr>
          <a:xfrm>
            <a:off x="1470991" y="6575425"/>
            <a:ext cx="6615486" cy="244475"/>
          </a:xfrm>
        </p:spPr>
        <p:txBody>
          <a:bodyPr/>
          <a:lstStyle>
            <a:lvl1pPr>
              <a:defRPr sz="1200"/>
            </a:lvl1pPr>
          </a:lstStyle>
          <a:p>
            <a:r>
              <a:rPr lang="en-US" altLang="ja-JP" smtClean="0"/>
              <a:t>A Case Study of a Corporate Open Source Development Model</a:t>
            </a:r>
            <a:endParaRPr lang="en-US" altLang="ja-JP"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lvl1pPr>
              <a:defRPr/>
            </a:lvl1pPr>
          </a:lstStyle>
          <a:p>
            <a:fld id="{D89C10D9-1FC8-4F36-97FD-C92278E7EA89}" type="slidenum">
              <a:rPr lang="en-US" altLang="ja-JP"/>
              <a:pPr/>
              <a:t>&lt;#&gt;</a:t>
            </a:fld>
            <a:endParaRPr lang="en-US" altLang="ja-JP"/>
          </a:p>
        </p:txBody>
      </p:sp>
      <p:sp>
        <p:nvSpPr>
          <p:cNvPr id="6" name="フッター プレースホルダ 5"/>
          <p:cNvSpPr>
            <a:spLocks noGrp="1"/>
          </p:cNvSpPr>
          <p:nvPr>
            <p:ph type="ftr" sz="quarter" idx="12"/>
          </p:nvPr>
        </p:nvSpPr>
        <p:spPr/>
        <p:txBody>
          <a:bodyPr/>
          <a:lstStyle>
            <a:lvl1pPr>
              <a:defRPr/>
            </a:lvl1pPr>
          </a:lstStyle>
          <a:p>
            <a:r>
              <a:rPr lang="en-US" altLang="ja-JP" smtClean="0"/>
              <a:t>A Case Study of a Corporate Open Source Development Model</a:t>
            </a:r>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066800"/>
            <a:ext cx="40386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066800"/>
            <a:ext cx="40386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r>
              <a:rPr lang="en-US" altLang="ja-JP" smtClean="0"/>
              <a:t>2010/01/13</a:t>
            </a:r>
            <a:endParaRPr lang="en-US" altLang="ja-JP"/>
          </a:p>
        </p:txBody>
      </p:sp>
      <p:sp>
        <p:nvSpPr>
          <p:cNvPr id="6" name="スライド番号プレースホルダ 5"/>
          <p:cNvSpPr>
            <a:spLocks noGrp="1"/>
          </p:cNvSpPr>
          <p:nvPr>
            <p:ph type="sldNum" sz="quarter" idx="11"/>
          </p:nvPr>
        </p:nvSpPr>
        <p:spPr/>
        <p:txBody>
          <a:bodyPr/>
          <a:lstStyle>
            <a:lvl1pPr>
              <a:defRPr/>
            </a:lvl1pPr>
          </a:lstStyle>
          <a:p>
            <a:fld id="{70FD32F3-D9FA-4E73-93A9-E03D5EF159D6}" type="slidenum">
              <a:rPr lang="en-US" altLang="ja-JP"/>
              <a:pPr/>
              <a:t>&lt;#&gt;</a:t>
            </a:fld>
            <a:endParaRPr lang="en-US" altLang="ja-JP"/>
          </a:p>
        </p:txBody>
      </p:sp>
      <p:sp>
        <p:nvSpPr>
          <p:cNvPr id="7" name="フッター プレースホルダ 6"/>
          <p:cNvSpPr>
            <a:spLocks noGrp="1"/>
          </p:cNvSpPr>
          <p:nvPr>
            <p:ph type="ftr" sz="quarter" idx="12"/>
          </p:nvPr>
        </p:nvSpPr>
        <p:spPr/>
        <p:txBody>
          <a:bodyPr/>
          <a:lstStyle>
            <a:lvl1pPr>
              <a:defRPr/>
            </a:lvl1pPr>
          </a:lstStyle>
          <a:p>
            <a:r>
              <a:rPr lang="en-US" altLang="ja-JP" smtClean="0"/>
              <a:t>A Case Study of a Corporate Open Source Development Model</a:t>
            </a:r>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r>
              <a:rPr lang="en-US" altLang="ja-JP" smtClean="0"/>
              <a:t>2010/01/13</a:t>
            </a:r>
            <a:endParaRPr lang="en-US" altLang="ja-JP"/>
          </a:p>
        </p:txBody>
      </p:sp>
      <p:sp>
        <p:nvSpPr>
          <p:cNvPr id="8" name="スライド番号プレースホルダ 7"/>
          <p:cNvSpPr>
            <a:spLocks noGrp="1"/>
          </p:cNvSpPr>
          <p:nvPr>
            <p:ph type="sldNum" sz="quarter" idx="11"/>
          </p:nvPr>
        </p:nvSpPr>
        <p:spPr/>
        <p:txBody>
          <a:bodyPr/>
          <a:lstStyle>
            <a:lvl1pPr>
              <a:defRPr/>
            </a:lvl1pPr>
          </a:lstStyle>
          <a:p>
            <a:fld id="{A11BD448-2D94-4793-9AF3-3CA5F5E23A52}" type="slidenum">
              <a:rPr lang="en-US" altLang="ja-JP"/>
              <a:pPr/>
              <a:t>&lt;#&gt;</a:t>
            </a:fld>
            <a:endParaRPr lang="en-US" altLang="ja-JP"/>
          </a:p>
        </p:txBody>
      </p:sp>
      <p:sp>
        <p:nvSpPr>
          <p:cNvPr id="9" name="フッター プレースホルダ 8"/>
          <p:cNvSpPr>
            <a:spLocks noGrp="1"/>
          </p:cNvSpPr>
          <p:nvPr>
            <p:ph type="ftr" sz="quarter" idx="12"/>
          </p:nvPr>
        </p:nvSpPr>
        <p:spPr/>
        <p:txBody>
          <a:bodyPr/>
          <a:lstStyle>
            <a:lvl1pPr>
              <a:defRPr/>
            </a:lvl1pPr>
          </a:lstStyle>
          <a:p>
            <a:r>
              <a:rPr lang="en-US" altLang="ja-JP" smtClean="0"/>
              <a:t>A Case Study of a Corporate Open Source Development Model</a:t>
            </a:r>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r>
              <a:rPr lang="en-US" altLang="ja-JP" smtClean="0"/>
              <a:t>2010/01/13</a:t>
            </a:r>
            <a:endParaRPr lang="en-US" altLang="ja-JP"/>
          </a:p>
        </p:txBody>
      </p:sp>
      <p:sp>
        <p:nvSpPr>
          <p:cNvPr id="4" name="スライド番号プレースホルダ 3"/>
          <p:cNvSpPr>
            <a:spLocks noGrp="1"/>
          </p:cNvSpPr>
          <p:nvPr>
            <p:ph type="sldNum" sz="quarter" idx="11"/>
          </p:nvPr>
        </p:nvSpPr>
        <p:spPr/>
        <p:txBody>
          <a:bodyPr/>
          <a:lstStyle>
            <a:lvl1pPr>
              <a:defRPr/>
            </a:lvl1pPr>
          </a:lstStyle>
          <a:p>
            <a:fld id="{614B17BB-1A35-4B88-A13E-004790EC91EB}" type="slidenum">
              <a:rPr lang="en-US" altLang="ja-JP"/>
              <a:pPr/>
              <a:t>&lt;#&gt;</a:t>
            </a:fld>
            <a:endParaRPr lang="en-US" altLang="ja-JP"/>
          </a:p>
        </p:txBody>
      </p:sp>
      <p:sp>
        <p:nvSpPr>
          <p:cNvPr id="5" name="フッター プレースホルダ 4"/>
          <p:cNvSpPr>
            <a:spLocks noGrp="1"/>
          </p:cNvSpPr>
          <p:nvPr>
            <p:ph type="ftr" sz="quarter" idx="12"/>
          </p:nvPr>
        </p:nvSpPr>
        <p:spPr/>
        <p:txBody>
          <a:bodyPr/>
          <a:lstStyle>
            <a:lvl1pPr>
              <a:defRPr/>
            </a:lvl1pPr>
          </a:lstStyle>
          <a:p>
            <a:r>
              <a:rPr lang="en-US" altLang="ja-JP" smtClean="0"/>
              <a:t>A Case Study of a Corporate Open Source Development Model</a:t>
            </a:r>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r>
              <a:rPr lang="en-US" altLang="ja-JP" smtClean="0"/>
              <a:t>2010/01/13</a:t>
            </a:r>
            <a:endParaRPr lang="en-US" altLang="ja-JP"/>
          </a:p>
        </p:txBody>
      </p:sp>
      <p:sp>
        <p:nvSpPr>
          <p:cNvPr id="3" name="スライド番号プレースホルダ 2"/>
          <p:cNvSpPr>
            <a:spLocks noGrp="1"/>
          </p:cNvSpPr>
          <p:nvPr>
            <p:ph type="sldNum" sz="quarter" idx="11"/>
          </p:nvPr>
        </p:nvSpPr>
        <p:spPr/>
        <p:txBody>
          <a:bodyPr/>
          <a:lstStyle>
            <a:lvl1pPr>
              <a:defRPr/>
            </a:lvl1pPr>
          </a:lstStyle>
          <a:p>
            <a:fld id="{0E863E3F-0A8F-4618-853F-82529192070B}" type="slidenum">
              <a:rPr lang="en-US" altLang="ja-JP"/>
              <a:pPr/>
              <a:t>&lt;#&gt;</a:t>
            </a:fld>
            <a:endParaRPr lang="en-US" altLang="ja-JP"/>
          </a:p>
        </p:txBody>
      </p:sp>
      <p:sp>
        <p:nvSpPr>
          <p:cNvPr id="4" name="フッター プレースホルダ 3"/>
          <p:cNvSpPr>
            <a:spLocks noGrp="1"/>
          </p:cNvSpPr>
          <p:nvPr>
            <p:ph type="ftr" sz="quarter" idx="12"/>
          </p:nvPr>
        </p:nvSpPr>
        <p:spPr/>
        <p:txBody>
          <a:bodyPr/>
          <a:lstStyle>
            <a:lvl1pPr>
              <a:defRPr/>
            </a:lvl1pPr>
          </a:lstStyle>
          <a:p>
            <a:r>
              <a:rPr lang="en-US" altLang="ja-JP" smtClean="0"/>
              <a:t>A Case Study of a Corporate Open Source Development Model</a:t>
            </a:r>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r>
              <a:rPr lang="en-US" altLang="ja-JP" smtClean="0"/>
              <a:t>2010/01/13</a:t>
            </a:r>
            <a:endParaRPr lang="en-US" altLang="ja-JP"/>
          </a:p>
        </p:txBody>
      </p:sp>
      <p:sp>
        <p:nvSpPr>
          <p:cNvPr id="6" name="スライド番号プレースホルダ 5"/>
          <p:cNvSpPr>
            <a:spLocks noGrp="1"/>
          </p:cNvSpPr>
          <p:nvPr>
            <p:ph type="sldNum" sz="quarter" idx="11"/>
          </p:nvPr>
        </p:nvSpPr>
        <p:spPr/>
        <p:txBody>
          <a:bodyPr/>
          <a:lstStyle>
            <a:lvl1pPr>
              <a:defRPr/>
            </a:lvl1pPr>
          </a:lstStyle>
          <a:p>
            <a:fld id="{6626CA76-BFAC-42A5-A0B2-B5C391A04EB4}" type="slidenum">
              <a:rPr lang="en-US" altLang="ja-JP"/>
              <a:pPr/>
              <a:t>&lt;#&gt;</a:t>
            </a:fld>
            <a:endParaRPr lang="en-US" altLang="ja-JP"/>
          </a:p>
        </p:txBody>
      </p:sp>
      <p:sp>
        <p:nvSpPr>
          <p:cNvPr id="7" name="フッター プレースホルダ 6"/>
          <p:cNvSpPr>
            <a:spLocks noGrp="1"/>
          </p:cNvSpPr>
          <p:nvPr>
            <p:ph type="ftr" sz="quarter" idx="12"/>
          </p:nvPr>
        </p:nvSpPr>
        <p:spPr/>
        <p:txBody>
          <a:bodyPr/>
          <a:lstStyle>
            <a:lvl1pPr>
              <a:defRPr/>
            </a:lvl1pPr>
          </a:lstStyle>
          <a:p>
            <a:r>
              <a:rPr lang="en-US" altLang="ja-JP" smtClean="0"/>
              <a:t>A Case Study of a Corporate Open Source Development Model</a:t>
            </a:r>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r>
              <a:rPr lang="en-US" altLang="ja-JP" smtClean="0"/>
              <a:t>2010/01/13</a:t>
            </a:r>
            <a:endParaRPr lang="en-US" altLang="ja-JP"/>
          </a:p>
        </p:txBody>
      </p:sp>
      <p:sp>
        <p:nvSpPr>
          <p:cNvPr id="6" name="スライド番号プレースホルダ 5"/>
          <p:cNvSpPr>
            <a:spLocks noGrp="1"/>
          </p:cNvSpPr>
          <p:nvPr>
            <p:ph type="sldNum" sz="quarter" idx="11"/>
          </p:nvPr>
        </p:nvSpPr>
        <p:spPr/>
        <p:txBody>
          <a:bodyPr/>
          <a:lstStyle>
            <a:lvl1pPr>
              <a:defRPr/>
            </a:lvl1pPr>
          </a:lstStyle>
          <a:p>
            <a:fld id="{490A8DA4-4D8D-441C-9FB8-BD5D6278CAD6}" type="slidenum">
              <a:rPr lang="en-US" altLang="ja-JP"/>
              <a:pPr/>
              <a:t>&lt;#&gt;</a:t>
            </a:fld>
            <a:endParaRPr lang="en-US" altLang="ja-JP"/>
          </a:p>
        </p:txBody>
      </p:sp>
      <p:sp>
        <p:nvSpPr>
          <p:cNvPr id="7" name="フッター プレースホルダ 6"/>
          <p:cNvSpPr>
            <a:spLocks noGrp="1"/>
          </p:cNvSpPr>
          <p:nvPr>
            <p:ph type="ftr" sz="quarter" idx="12"/>
          </p:nvPr>
        </p:nvSpPr>
        <p:spPr/>
        <p:txBody>
          <a:bodyPr/>
          <a:lstStyle>
            <a:lvl1pPr>
              <a:defRPr/>
            </a:lvl1pPr>
          </a:lstStyle>
          <a:p>
            <a:r>
              <a:rPr lang="en-US" altLang="ja-JP" smtClean="0"/>
              <a:t>A Case Study of a Corporate Open Source Development Model</a:t>
            </a:r>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lvl1pPr>
              <a:defRPr/>
            </a:lvl1pPr>
          </a:lstStyle>
          <a:p>
            <a:fld id="{7EA5CBCD-8B1A-4811-B7A4-03E2D10B02B3}" type="slidenum">
              <a:rPr lang="en-US" altLang="ja-JP"/>
              <a:pPr/>
              <a:t>&lt;#&gt;</a:t>
            </a:fld>
            <a:endParaRPr lang="en-US" altLang="ja-JP"/>
          </a:p>
        </p:txBody>
      </p:sp>
      <p:sp>
        <p:nvSpPr>
          <p:cNvPr id="6" name="フッター プレースホルダ 5"/>
          <p:cNvSpPr>
            <a:spLocks noGrp="1"/>
          </p:cNvSpPr>
          <p:nvPr>
            <p:ph type="ftr" sz="quarter" idx="12"/>
          </p:nvPr>
        </p:nvSpPr>
        <p:spPr/>
        <p:txBody>
          <a:bodyPr/>
          <a:lstStyle>
            <a:lvl1pPr>
              <a:defRPr/>
            </a:lvl1pPr>
          </a:lstStyle>
          <a:p>
            <a:r>
              <a:rPr lang="en-US" altLang="ja-JP" smtClean="0"/>
              <a:t>A Case Study of a Corporate Open Source Development Model</a:t>
            </a:r>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15113" y="300038"/>
            <a:ext cx="2071687" cy="6100762"/>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396875" y="300038"/>
            <a:ext cx="6065838" cy="6100762"/>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lvl1pPr>
              <a:defRPr/>
            </a:lvl1pPr>
          </a:lstStyle>
          <a:p>
            <a:fld id="{DDEC3F4C-2CA8-4B1D-AC81-C9D6143B4A51}" type="slidenum">
              <a:rPr lang="en-US" altLang="ja-JP"/>
              <a:pPr/>
              <a:t>&lt;#&gt;</a:t>
            </a:fld>
            <a:endParaRPr lang="en-US" altLang="ja-JP"/>
          </a:p>
        </p:txBody>
      </p:sp>
      <p:sp>
        <p:nvSpPr>
          <p:cNvPr id="6" name="フッター プレースホルダ 5"/>
          <p:cNvSpPr>
            <a:spLocks noGrp="1"/>
          </p:cNvSpPr>
          <p:nvPr>
            <p:ph type="ftr" sz="quarter" idx="12"/>
          </p:nvPr>
        </p:nvSpPr>
        <p:spPr/>
        <p:txBody>
          <a:bodyPr/>
          <a:lstStyle>
            <a:lvl1pPr>
              <a:defRPr/>
            </a:lvl1pPr>
          </a:lstStyle>
          <a:p>
            <a:r>
              <a:rPr lang="en-US" altLang="ja-JP" smtClean="0"/>
              <a:t>A Case Study of a Corporate Open Source Development Model</a:t>
            </a:r>
            <a:endParaRPr lang="en-US" altLang="ja-JP"/>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396875" y="300038"/>
            <a:ext cx="7743825" cy="600075"/>
          </a:xfrm>
        </p:spPr>
        <p:txBody>
          <a:bodyPr/>
          <a:lstStyle/>
          <a:p>
            <a:r>
              <a:rPr lang="ja-JP" altLang="en-US" smtClean="0"/>
              <a:t>マスタ タイトルの書式設定</a:t>
            </a:r>
            <a:endParaRPr lang="ja-JP" altLang="en-US"/>
          </a:p>
        </p:txBody>
      </p:sp>
      <p:sp>
        <p:nvSpPr>
          <p:cNvPr id="3" name="表プレースホルダ 2"/>
          <p:cNvSpPr>
            <a:spLocks noGrp="1"/>
          </p:cNvSpPr>
          <p:nvPr>
            <p:ph type="tbl" idx="1"/>
          </p:nvPr>
        </p:nvSpPr>
        <p:spPr>
          <a:xfrm>
            <a:off x="457200" y="1066800"/>
            <a:ext cx="8229600" cy="5334000"/>
          </a:xfrm>
        </p:spPr>
        <p:txBody>
          <a:bodyPr/>
          <a:lstStyle/>
          <a:p>
            <a:r>
              <a:rPr lang="ja-JP" altLang="en-US" smtClean="0"/>
              <a:t>アイコンをクリックして表を追加</a:t>
            </a:r>
            <a:endParaRPr lang="ja-JP" altLang="en-US"/>
          </a:p>
        </p:txBody>
      </p:sp>
      <p:sp>
        <p:nvSpPr>
          <p:cNvPr id="4" name="日付プレースホルダ 3"/>
          <p:cNvSpPr>
            <a:spLocks noGrp="1"/>
          </p:cNvSpPr>
          <p:nvPr>
            <p:ph type="dt" sz="half" idx="10"/>
          </p:nvPr>
        </p:nvSpPr>
        <p:spPr>
          <a:xfrm>
            <a:off x="457200" y="6575425"/>
            <a:ext cx="2133600" cy="244475"/>
          </a:xfrm>
        </p:spPr>
        <p:txBody>
          <a:bodyPr/>
          <a:lstStyle>
            <a:lvl1pPr>
              <a:defRPr/>
            </a:lvl1pPr>
          </a:lstStyle>
          <a:p>
            <a:r>
              <a:rPr lang="en-US" altLang="ja-JP" smtClean="0"/>
              <a:t>2010/01/13</a:t>
            </a:r>
            <a:endParaRPr lang="en-US" altLang="ja-JP"/>
          </a:p>
        </p:txBody>
      </p:sp>
      <p:sp>
        <p:nvSpPr>
          <p:cNvPr id="5" name="スライド番号プレースホルダ 4"/>
          <p:cNvSpPr>
            <a:spLocks noGrp="1"/>
          </p:cNvSpPr>
          <p:nvPr>
            <p:ph type="sldNum" sz="quarter" idx="11"/>
          </p:nvPr>
        </p:nvSpPr>
        <p:spPr>
          <a:xfrm>
            <a:off x="6553200" y="6575425"/>
            <a:ext cx="2133600" cy="244475"/>
          </a:xfrm>
        </p:spPr>
        <p:txBody>
          <a:bodyPr/>
          <a:lstStyle>
            <a:lvl1pPr>
              <a:defRPr/>
            </a:lvl1pPr>
          </a:lstStyle>
          <a:p>
            <a:fld id="{4E2C84BF-28BB-4BE0-90FB-DE70AB8930DB}" type="slidenum">
              <a:rPr lang="en-US" altLang="ja-JP"/>
              <a:pPr/>
              <a:t>&lt;#&gt;</a:t>
            </a:fld>
            <a:endParaRPr lang="en-US" altLang="ja-JP"/>
          </a:p>
        </p:txBody>
      </p:sp>
      <p:sp>
        <p:nvSpPr>
          <p:cNvPr id="6" name="フッター プレースホルダ 5"/>
          <p:cNvSpPr>
            <a:spLocks noGrp="1"/>
          </p:cNvSpPr>
          <p:nvPr>
            <p:ph type="ftr" sz="quarter" idx="12"/>
          </p:nvPr>
        </p:nvSpPr>
        <p:spPr>
          <a:xfrm>
            <a:off x="3113088" y="6538913"/>
            <a:ext cx="2895600" cy="244475"/>
          </a:xfrm>
        </p:spPr>
        <p:txBody>
          <a:bodyPr/>
          <a:lstStyle>
            <a:lvl1pPr>
              <a:defRPr/>
            </a:lvl1pPr>
          </a:lstStyle>
          <a:p>
            <a:r>
              <a:rPr lang="en-US" altLang="ja-JP" smtClean="0"/>
              <a:t>A Case Study of a Corporate Open Source Development Model</a:t>
            </a:r>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65" name="Rectangle 65" descr="Light horizontal"/>
          <p:cNvSpPr>
            <a:spLocks noChangeArrowheads="1"/>
          </p:cNvSpPr>
          <p:nvPr/>
        </p:nvSpPr>
        <p:spPr bwMode="gray">
          <a:xfrm>
            <a:off x="0" y="0"/>
            <a:ext cx="471488" cy="6858000"/>
          </a:xfrm>
          <a:prstGeom prst="rect">
            <a:avLst/>
          </a:prstGeom>
          <a:pattFill prst="ltHorz">
            <a:fgClr>
              <a:schemeClr val="bg2"/>
            </a:fgClr>
            <a:bgClr>
              <a:schemeClr val="bg1"/>
            </a:bgClr>
          </a:pattFill>
          <a:ln w="0" algn="ctr">
            <a:noFill/>
            <a:miter lim="800000"/>
            <a:headEnd/>
            <a:tailEnd/>
          </a:ln>
          <a:effectLst/>
        </p:spPr>
        <p:txBody>
          <a:bodyPr wrap="none" anchor="ctr"/>
          <a:lstStyle/>
          <a:p>
            <a:endParaRPr lang="ja-JP" altLang="en-US"/>
          </a:p>
        </p:txBody>
      </p:sp>
      <p:sp>
        <p:nvSpPr>
          <p:cNvPr id="51266" name="Rectangle 66"/>
          <p:cNvSpPr>
            <a:spLocks noChangeArrowheads="1"/>
          </p:cNvSpPr>
          <p:nvPr/>
        </p:nvSpPr>
        <p:spPr bwMode="auto">
          <a:xfrm>
            <a:off x="0" y="0"/>
            <a:ext cx="9144000" cy="725488"/>
          </a:xfrm>
          <a:prstGeom prst="rect">
            <a:avLst/>
          </a:prstGeom>
          <a:solidFill>
            <a:schemeClr val="accent1"/>
          </a:solidFill>
          <a:ln w="9525">
            <a:noFill/>
            <a:miter lim="800000"/>
            <a:headEnd/>
            <a:tailEnd/>
          </a:ln>
          <a:effectLst/>
        </p:spPr>
        <p:txBody>
          <a:bodyPr wrap="none" anchor="ctr"/>
          <a:lstStyle/>
          <a:p>
            <a:endParaRPr lang="ja-JP" altLang="en-US"/>
          </a:p>
        </p:txBody>
      </p:sp>
      <p:sp>
        <p:nvSpPr>
          <p:cNvPr id="51267" name="AutoShape 67"/>
          <p:cNvSpPr>
            <a:spLocks noChangeArrowheads="1"/>
          </p:cNvSpPr>
          <p:nvPr/>
        </p:nvSpPr>
        <p:spPr bwMode="gray">
          <a:xfrm>
            <a:off x="304800" y="288925"/>
            <a:ext cx="8541026" cy="644525"/>
          </a:xfrm>
          <a:prstGeom prst="roundRect">
            <a:avLst>
              <a:gd name="adj" fmla="val 16667"/>
            </a:avLst>
          </a:prstGeom>
          <a:solidFill>
            <a:schemeClr val="tx1"/>
          </a:solidFill>
          <a:ln w="28575" algn="ctr">
            <a:solidFill>
              <a:schemeClr val="bg1"/>
            </a:solidFill>
            <a:round/>
            <a:headEnd/>
            <a:tailEnd/>
          </a:ln>
          <a:effectLst/>
        </p:spPr>
        <p:txBody>
          <a:bodyPr wrap="none" anchor="ctr"/>
          <a:lstStyle/>
          <a:p>
            <a:endParaRPr lang="ja-JP" altLang="en-US"/>
          </a:p>
        </p:txBody>
      </p:sp>
      <p:sp>
        <p:nvSpPr>
          <p:cNvPr id="51203" name="Rectangle 3"/>
          <p:cNvSpPr>
            <a:spLocks noGrp="1" noChangeArrowheads="1"/>
          </p:cNvSpPr>
          <p:nvPr>
            <p:ph type="body" idx="1"/>
          </p:nvPr>
        </p:nvSpPr>
        <p:spPr bwMode="auto">
          <a:xfrm>
            <a:off x="457200" y="1066800"/>
            <a:ext cx="8229600" cy="533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altLang="ja-JP" dirty="0" smtClean="0"/>
          </a:p>
        </p:txBody>
      </p:sp>
      <p:sp>
        <p:nvSpPr>
          <p:cNvPr id="51204" name="Rectangle 4"/>
          <p:cNvSpPr>
            <a:spLocks noGrp="1" noChangeArrowheads="1"/>
          </p:cNvSpPr>
          <p:nvPr>
            <p:ph type="dt" sz="half" idx="2"/>
          </p:nvPr>
        </p:nvSpPr>
        <p:spPr bwMode="auto">
          <a:xfrm>
            <a:off x="457200" y="6575425"/>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ＭＳ Ｐゴシック" charset="-128"/>
              </a:defRPr>
            </a:lvl1pPr>
          </a:lstStyle>
          <a:p>
            <a:r>
              <a:rPr lang="en-US" altLang="ja-JP" smtClean="0"/>
              <a:t>2010/01/13</a:t>
            </a:r>
            <a:endParaRPr lang="en-US" altLang="ja-JP"/>
          </a:p>
        </p:txBody>
      </p:sp>
      <p:sp>
        <p:nvSpPr>
          <p:cNvPr id="51206" name="Rectangle 6"/>
          <p:cNvSpPr>
            <a:spLocks noGrp="1" noChangeArrowheads="1"/>
          </p:cNvSpPr>
          <p:nvPr>
            <p:ph type="sldNum" sz="quarter" idx="4"/>
          </p:nvPr>
        </p:nvSpPr>
        <p:spPr bwMode="auto">
          <a:xfrm>
            <a:off x="6553200" y="6575425"/>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ＭＳ Ｐゴシック" charset="-128"/>
              </a:defRPr>
            </a:lvl1pPr>
          </a:lstStyle>
          <a:p>
            <a:fld id="{A24913A8-60D5-4445-B589-C9D48512E55F}" type="slidenum">
              <a:rPr lang="en-US" altLang="ja-JP"/>
              <a:pPr/>
              <a:t>&lt;#&gt;</a:t>
            </a:fld>
            <a:endParaRPr lang="en-US" altLang="ja-JP"/>
          </a:p>
        </p:txBody>
      </p:sp>
      <p:sp>
        <p:nvSpPr>
          <p:cNvPr id="51264" name="Rectangle 64"/>
          <p:cNvSpPr>
            <a:spLocks noGrp="1" noChangeArrowheads="1"/>
          </p:cNvSpPr>
          <p:nvPr>
            <p:ph type="ftr" sz="quarter" idx="3"/>
          </p:nvPr>
        </p:nvSpPr>
        <p:spPr bwMode="auto">
          <a:xfrm>
            <a:off x="3113088" y="6538913"/>
            <a:ext cx="2895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ＭＳ Ｐゴシック" charset="-128"/>
              </a:defRPr>
            </a:lvl1pPr>
          </a:lstStyle>
          <a:p>
            <a:r>
              <a:rPr lang="en-US" altLang="ja-JP" smtClean="0"/>
              <a:t>A Case Study of a Corporate Open Source Development Model</a:t>
            </a:r>
            <a:endParaRPr lang="en-US" altLang="ja-JP"/>
          </a:p>
        </p:txBody>
      </p:sp>
      <p:sp>
        <p:nvSpPr>
          <p:cNvPr id="51202" name="Rectangle 2"/>
          <p:cNvSpPr>
            <a:spLocks noGrp="1" noChangeArrowheads="1"/>
          </p:cNvSpPr>
          <p:nvPr>
            <p:ph type="title"/>
          </p:nvPr>
        </p:nvSpPr>
        <p:spPr bwMode="white">
          <a:xfrm>
            <a:off x="304801" y="300038"/>
            <a:ext cx="8541026" cy="6000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ja-JP" altLang="en-US" smtClean="0"/>
              <a:t>マスタ タイトルの書式設定</a:t>
            </a:r>
            <a:endParaRPr lang="en-US" altLang="ja-JP" smtClean="0"/>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hf hdr="0"/>
  <p:txStyles>
    <p:titleStyle>
      <a:lvl1pPr algn="ctr" rtl="0" eaLnBrk="1" fontAlgn="base" hangingPunct="1">
        <a:spcBef>
          <a:spcPct val="0"/>
        </a:spcBef>
        <a:spcAft>
          <a:spcPct val="0"/>
        </a:spcAft>
        <a:defRPr kumimoji="1" sz="3600" b="0">
          <a:solidFill>
            <a:srgbClr val="FEFEFE"/>
          </a:solidFill>
          <a:latin typeface="+mj-lt"/>
          <a:ea typeface="+mj-ea"/>
          <a:cs typeface="+mj-cs"/>
        </a:defRPr>
      </a:lvl1pPr>
      <a:lvl2pPr algn="ctr" rtl="0" eaLnBrk="1" fontAlgn="base" hangingPunct="1">
        <a:spcBef>
          <a:spcPct val="0"/>
        </a:spcBef>
        <a:spcAft>
          <a:spcPct val="0"/>
        </a:spcAft>
        <a:defRPr kumimoji="1" sz="3600" b="1">
          <a:solidFill>
            <a:srgbClr val="FEFEFE"/>
          </a:solidFill>
          <a:latin typeface="Arial" charset="0"/>
        </a:defRPr>
      </a:lvl2pPr>
      <a:lvl3pPr algn="ctr" rtl="0" eaLnBrk="1" fontAlgn="base" hangingPunct="1">
        <a:spcBef>
          <a:spcPct val="0"/>
        </a:spcBef>
        <a:spcAft>
          <a:spcPct val="0"/>
        </a:spcAft>
        <a:defRPr kumimoji="1" sz="3600" b="1">
          <a:solidFill>
            <a:srgbClr val="FEFEFE"/>
          </a:solidFill>
          <a:latin typeface="Arial" charset="0"/>
        </a:defRPr>
      </a:lvl3pPr>
      <a:lvl4pPr algn="ctr" rtl="0" eaLnBrk="1" fontAlgn="base" hangingPunct="1">
        <a:spcBef>
          <a:spcPct val="0"/>
        </a:spcBef>
        <a:spcAft>
          <a:spcPct val="0"/>
        </a:spcAft>
        <a:defRPr kumimoji="1" sz="3600" b="1">
          <a:solidFill>
            <a:srgbClr val="FEFEFE"/>
          </a:solidFill>
          <a:latin typeface="Arial" charset="0"/>
        </a:defRPr>
      </a:lvl4pPr>
      <a:lvl5pPr algn="ctr" rtl="0" eaLnBrk="1" fontAlgn="base" hangingPunct="1">
        <a:spcBef>
          <a:spcPct val="0"/>
        </a:spcBef>
        <a:spcAft>
          <a:spcPct val="0"/>
        </a:spcAft>
        <a:defRPr kumimoji="1" sz="3600" b="1">
          <a:solidFill>
            <a:srgbClr val="FEFEFE"/>
          </a:solidFill>
          <a:latin typeface="Arial" charset="0"/>
        </a:defRPr>
      </a:lvl5pPr>
      <a:lvl6pPr marL="457200" algn="ctr" rtl="0" eaLnBrk="1" fontAlgn="base" hangingPunct="1">
        <a:spcBef>
          <a:spcPct val="0"/>
        </a:spcBef>
        <a:spcAft>
          <a:spcPct val="0"/>
        </a:spcAft>
        <a:defRPr kumimoji="1" sz="3600" b="1">
          <a:solidFill>
            <a:srgbClr val="FEFEFE"/>
          </a:solidFill>
          <a:latin typeface="Arial" charset="0"/>
        </a:defRPr>
      </a:lvl6pPr>
      <a:lvl7pPr marL="914400" algn="ctr" rtl="0" eaLnBrk="1" fontAlgn="base" hangingPunct="1">
        <a:spcBef>
          <a:spcPct val="0"/>
        </a:spcBef>
        <a:spcAft>
          <a:spcPct val="0"/>
        </a:spcAft>
        <a:defRPr kumimoji="1" sz="3600" b="1">
          <a:solidFill>
            <a:srgbClr val="FEFEFE"/>
          </a:solidFill>
          <a:latin typeface="Arial" charset="0"/>
        </a:defRPr>
      </a:lvl7pPr>
      <a:lvl8pPr marL="1371600" algn="ctr" rtl="0" eaLnBrk="1" fontAlgn="base" hangingPunct="1">
        <a:spcBef>
          <a:spcPct val="0"/>
        </a:spcBef>
        <a:spcAft>
          <a:spcPct val="0"/>
        </a:spcAft>
        <a:defRPr kumimoji="1" sz="3600" b="1">
          <a:solidFill>
            <a:srgbClr val="FEFEFE"/>
          </a:solidFill>
          <a:latin typeface="Arial" charset="0"/>
        </a:defRPr>
      </a:lvl8pPr>
      <a:lvl9pPr marL="1828800" algn="ctr" rtl="0" eaLnBrk="1" fontAlgn="base" hangingPunct="1">
        <a:spcBef>
          <a:spcPct val="0"/>
        </a:spcBef>
        <a:spcAft>
          <a:spcPct val="0"/>
        </a:spcAft>
        <a:defRPr kumimoji="1" sz="3600" b="1">
          <a:solidFill>
            <a:srgbClr val="FEFEFE"/>
          </a:solidFill>
          <a:latin typeface="Arial" charset="0"/>
        </a:defRPr>
      </a:lvl9pPr>
    </p:titleStyle>
    <p:bodyStyle>
      <a:lvl1pPr marL="342900" indent="-342900" algn="l" rtl="0" eaLnBrk="1" fontAlgn="base" hangingPunct="1">
        <a:spcBef>
          <a:spcPct val="20000"/>
        </a:spcBef>
        <a:spcAft>
          <a:spcPct val="0"/>
        </a:spcAft>
        <a:buClr>
          <a:schemeClr val="hlink"/>
        </a:buClr>
        <a:buSzPct val="85000"/>
        <a:buFont typeface="Wingdings" pitchFamily="2" charset="2"/>
        <a:buChar char="v"/>
        <a:defRPr kumimoji="1"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SzPct val="110000"/>
        <a:buFont typeface="Wingdings" pitchFamily="2" charset="2"/>
        <a:buChar char="§"/>
        <a:defRPr kumimoji="1" sz="2400">
          <a:solidFill>
            <a:schemeClr val="tx1"/>
          </a:solidFill>
          <a:latin typeface="+mn-lt"/>
        </a:defRPr>
      </a:lvl2pPr>
      <a:lvl3pPr marL="1143000" indent="-228600" algn="l" rtl="0" eaLnBrk="1" fontAlgn="base" hangingPunct="1">
        <a:spcBef>
          <a:spcPct val="20000"/>
        </a:spcBef>
        <a:spcAft>
          <a:spcPct val="0"/>
        </a:spcAft>
        <a:buChar char="•"/>
        <a:defRPr kumimoji="1" sz="2000">
          <a:solidFill>
            <a:schemeClr val="tx1"/>
          </a:solidFill>
          <a:latin typeface="+mn-lt"/>
        </a:defRPr>
      </a:lvl3pPr>
      <a:lvl4pPr marL="1600200" indent="-228600" algn="l" rtl="0" eaLnBrk="1" fontAlgn="base" hangingPunct="1">
        <a:spcBef>
          <a:spcPct val="20000"/>
        </a:spcBef>
        <a:spcAft>
          <a:spcPct val="0"/>
        </a:spcAft>
        <a:buChar char="–"/>
        <a:defRPr kumimoji="1" sz="1800">
          <a:solidFill>
            <a:schemeClr val="tx1"/>
          </a:solidFill>
          <a:latin typeface="+mn-lt"/>
        </a:defRPr>
      </a:lvl4pPr>
      <a:lvl5pPr marL="2057400" indent="-228600" algn="l" rtl="0" eaLnBrk="1" fontAlgn="base" hangingPunct="1">
        <a:spcBef>
          <a:spcPct val="20000"/>
        </a:spcBef>
        <a:spcAft>
          <a:spcPct val="0"/>
        </a:spcAft>
        <a:buChar char="»"/>
        <a:defRPr kumimoji="1" sz="1800">
          <a:solidFill>
            <a:schemeClr val="tx1"/>
          </a:solidFill>
          <a:latin typeface="+mn-lt"/>
        </a:defRPr>
      </a:lvl5pPr>
      <a:lvl6pPr marL="2514600" indent="-228600" algn="l" rtl="0" eaLnBrk="1" fontAlgn="base" hangingPunct="1">
        <a:spcBef>
          <a:spcPct val="20000"/>
        </a:spcBef>
        <a:spcAft>
          <a:spcPct val="0"/>
        </a:spcAft>
        <a:buChar char="»"/>
        <a:defRPr kumimoji="1" sz="2000">
          <a:solidFill>
            <a:schemeClr val="tx1"/>
          </a:solidFill>
          <a:latin typeface="+mn-lt"/>
        </a:defRPr>
      </a:lvl6pPr>
      <a:lvl7pPr marL="2971800" indent="-228600" algn="l" rtl="0" eaLnBrk="1" fontAlgn="base" hangingPunct="1">
        <a:spcBef>
          <a:spcPct val="20000"/>
        </a:spcBef>
        <a:spcAft>
          <a:spcPct val="0"/>
        </a:spcAft>
        <a:buChar char="»"/>
        <a:defRPr kumimoji="1" sz="2000">
          <a:solidFill>
            <a:schemeClr val="tx1"/>
          </a:solidFill>
          <a:latin typeface="+mn-lt"/>
        </a:defRPr>
      </a:lvl7pPr>
      <a:lvl8pPr marL="3429000" indent="-228600" algn="l" rtl="0" eaLnBrk="1" fontAlgn="base" hangingPunct="1">
        <a:spcBef>
          <a:spcPct val="20000"/>
        </a:spcBef>
        <a:spcAft>
          <a:spcPct val="0"/>
        </a:spcAft>
        <a:buChar char="»"/>
        <a:defRPr kumimoji="1" sz="2000">
          <a:solidFill>
            <a:schemeClr val="tx1"/>
          </a:solidFill>
          <a:latin typeface="+mn-lt"/>
        </a:defRPr>
      </a:lvl8pPr>
      <a:lvl9pPr marL="3886200" indent="-228600" algn="l" rtl="0" eaLnBrk="1" fontAlgn="base" hangingPunct="1">
        <a:spcBef>
          <a:spcPct val="20000"/>
        </a:spcBef>
        <a:spcAft>
          <a:spcPct val="0"/>
        </a:spcAft>
        <a:buChar char="»"/>
        <a:defRPr kumimoji="1" sz="2000">
          <a:solidFill>
            <a:schemeClr val="tx1"/>
          </a:solidFill>
          <a:latin typeface="+mn-lt"/>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4487607"/>
            <a:ext cx="9144000" cy="844061"/>
          </a:xfrm>
        </p:spPr>
        <p:txBody>
          <a:bodyPr anchor="ctr"/>
          <a:lstStyle/>
          <a:p>
            <a:r>
              <a:rPr lang="en-US" altLang="ja-JP" sz="1800" b="0" dirty="0" smtClean="0">
                <a:solidFill>
                  <a:schemeClr val="bg1"/>
                </a:solidFill>
              </a:rPr>
              <a:t>Proceedings of the 28th International Conference on Software Engineering</a:t>
            </a:r>
            <a:br>
              <a:rPr lang="en-US" altLang="ja-JP" sz="1800" b="0" dirty="0" smtClean="0">
                <a:solidFill>
                  <a:schemeClr val="bg1"/>
                </a:solidFill>
              </a:rPr>
            </a:br>
            <a:r>
              <a:rPr lang="en-US" altLang="ja-JP" sz="1800" b="0" dirty="0" smtClean="0">
                <a:solidFill>
                  <a:schemeClr val="bg1"/>
                </a:solidFill>
              </a:rPr>
              <a:t>(ICSE2006), pp.472-481, </a:t>
            </a:r>
            <a:r>
              <a:rPr lang="en-US" altLang="ja-JP" sz="1800" b="0" dirty="0">
                <a:solidFill>
                  <a:schemeClr val="bg1"/>
                </a:solidFill>
              </a:rPr>
              <a:t>Shanghai, China, </a:t>
            </a:r>
            <a:r>
              <a:rPr lang="en-US" altLang="ja-JP" sz="1800" b="0" dirty="0" smtClean="0">
                <a:solidFill>
                  <a:schemeClr val="bg1"/>
                </a:solidFill>
              </a:rPr>
              <a:t>May, 2006. </a:t>
            </a:r>
            <a:endParaRPr lang="en-US" altLang="ja-JP" sz="4800" b="0" dirty="0">
              <a:solidFill>
                <a:schemeClr val="bg1"/>
              </a:solidFill>
              <a:ea typeface="ＭＳ Ｐゴシック" charset="-128"/>
            </a:endParaRPr>
          </a:p>
        </p:txBody>
      </p:sp>
      <p:sp>
        <p:nvSpPr>
          <p:cNvPr id="2062" name="Rectangle 14"/>
          <p:cNvSpPr>
            <a:spLocks noGrp="1" noChangeArrowheads="1"/>
          </p:cNvSpPr>
          <p:nvPr>
            <p:ph type="subTitle" idx="1"/>
          </p:nvPr>
        </p:nvSpPr>
        <p:spPr>
          <a:xfrm>
            <a:off x="1186330" y="5331668"/>
            <a:ext cx="7139354" cy="506437"/>
          </a:xfrm>
        </p:spPr>
        <p:txBody>
          <a:bodyPr anchor="ctr"/>
          <a:lstStyle/>
          <a:p>
            <a:r>
              <a:rPr lang="en-US" altLang="ja-JP" sz="1600" dirty="0" smtClean="0"/>
              <a:t>Experience papers: experiences with open source and legacy systems</a:t>
            </a:r>
            <a:endParaRPr lang="en-US" altLang="ja-JP" sz="1600" dirty="0"/>
          </a:p>
        </p:txBody>
      </p:sp>
      <p:sp>
        <p:nvSpPr>
          <p:cNvPr id="6" name="Text Box 79"/>
          <p:cNvSpPr txBox="1">
            <a:spLocks noChangeArrowheads="1"/>
          </p:cNvSpPr>
          <p:nvPr/>
        </p:nvSpPr>
        <p:spPr bwMode="black">
          <a:xfrm>
            <a:off x="0" y="1336716"/>
            <a:ext cx="9144000" cy="1200329"/>
          </a:xfrm>
          <a:prstGeom prst="rect">
            <a:avLst/>
          </a:prstGeom>
          <a:noFill/>
          <a:ln w="9525" algn="ctr">
            <a:noFill/>
            <a:miter lim="800000"/>
            <a:headEnd/>
            <a:tailEnd/>
          </a:ln>
          <a:effectLst/>
        </p:spPr>
        <p:txBody>
          <a:bodyPr wrap="square">
            <a:spAutoFit/>
          </a:bodyPr>
          <a:lstStyle/>
          <a:p>
            <a:pPr algn="ctr">
              <a:spcBef>
                <a:spcPct val="50000"/>
              </a:spcBef>
            </a:pPr>
            <a:r>
              <a:rPr lang="en-US" altLang="ja-JP" sz="3600" b="1" dirty="0" smtClean="0"/>
              <a:t>A Case Study of a Corporate Open Source Development Model</a:t>
            </a:r>
            <a:endParaRPr lang="en-US" altLang="ja-JP" sz="3600" b="1" dirty="0">
              <a:ea typeface="ＭＳ Ｐゴシック" charset="-128"/>
            </a:endParaRPr>
          </a:p>
        </p:txBody>
      </p:sp>
      <p:sp>
        <p:nvSpPr>
          <p:cNvPr id="7" name="Rectangle 2"/>
          <p:cNvSpPr txBox="1">
            <a:spLocks noChangeArrowheads="1"/>
          </p:cNvSpPr>
          <p:nvPr/>
        </p:nvSpPr>
        <p:spPr bwMode="white">
          <a:xfrm>
            <a:off x="631825" y="2743200"/>
            <a:ext cx="7924800" cy="8326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r>
              <a:rPr kumimoji="1" lang="en-US" altLang="ja-JP" sz="2400" b="1" i="0" u="none" strike="noStrike" kern="0" cap="none" spc="0" normalizeH="0" baseline="0" noProof="0" dirty="0" smtClean="0">
                <a:ln>
                  <a:noFill/>
                </a:ln>
                <a:solidFill>
                  <a:schemeClr val="tx1"/>
                </a:solidFill>
                <a:effectLst/>
                <a:uLnTx/>
                <a:uFillTx/>
                <a:latin typeface="+mj-lt"/>
                <a:ea typeface="ＭＳ Ｐゴシック" charset="-128"/>
                <a:cs typeface="+mj-cs"/>
              </a:rPr>
              <a:t>Vijay K. Gurbani</a:t>
            </a:r>
            <a:r>
              <a:rPr kumimoji="1" lang="en-US" altLang="ja-JP" sz="2400" b="1" i="0" u="none" strike="noStrike" kern="0" cap="none" spc="0" normalizeH="0" baseline="30000" noProof="0" dirty="0" smtClean="0">
                <a:ln>
                  <a:noFill/>
                </a:ln>
                <a:solidFill>
                  <a:schemeClr val="tx1"/>
                </a:solidFill>
                <a:effectLst/>
                <a:uLnTx/>
                <a:uFillTx/>
                <a:latin typeface="+mj-lt"/>
                <a:ea typeface="ＭＳ Ｐゴシック" charset="-128"/>
                <a:cs typeface="+mj-cs"/>
              </a:rPr>
              <a:t>1</a:t>
            </a:r>
            <a:r>
              <a:rPr kumimoji="1" lang="en-US" altLang="ja-JP" sz="2400" b="1" i="0" u="none" strike="noStrike" kern="0" cap="none" spc="0" normalizeH="0" baseline="0" noProof="0" dirty="0" smtClean="0">
                <a:ln>
                  <a:noFill/>
                </a:ln>
                <a:solidFill>
                  <a:schemeClr val="tx1"/>
                </a:solidFill>
                <a:effectLst/>
                <a:uLnTx/>
                <a:uFillTx/>
                <a:latin typeface="+mj-lt"/>
                <a:ea typeface="ＭＳ Ｐゴシック" charset="-128"/>
                <a:cs typeface="+mj-cs"/>
              </a:rPr>
              <a:t>  Anita </a:t>
            </a:r>
            <a:r>
              <a:rPr kumimoji="1" lang="en-US" altLang="ja-JP" sz="2400" b="1" i="0" u="none" strike="noStrike" kern="0" cap="none" spc="0" normalizeH="0" baseline="0" noProof="0" dirty="0" err="1" smtClean="0">
                <a:ln>
                  <a:noFill/>
                </a:ln>
                <a:solidFill>
                  <a:schemeClr val="tx1"/>
                </a:solidFill>
                <a:effectLst/>
                <a:uLnTx/>
                <a:uFillTx/>
                <a:latin typeface="+mj-lt"/>
                <a:ea typeface="ＭＳ Ｐゴシック" charset="-128"/>
                <a:cs typeface="+mj-cs"/>
              </a:rPr>
              <a:t>Garvert</a:t>
            </a:r>
            <a:r>
              <a:rPr kumimoji="1" lang="en-US" altLang="ja-JP" sz="2400" b="1" kern="0" baseline="30000" dirty="0" smtClean="0">
                <a:ea typeface="ＭＳ Ｐゴシック" charset="-128"/>
              </a:rPr>
              <a:t>1</a:t>
            </a:r>
            <a:r>
              <a:rPr kumimoji="1" lang="en-US" altLang="ja-JP" sz="2400" b="1" i="0" u="none" strike="noStrike" kern="0" cap="none" spc="0" normalizeH="0" baseline="0" noProof="0" dirty="0" smtClean="0">
                <a:ln>
                  <a:noFill/>
                </a:ln>
                <a:solidFill>
                  <a:schemeClr val="tx1"/>
                </a:solidFill>
                <a:effectLst/>
                <a:uLnTx/>
                <a:uFillTx/>
                <a:latin typeface="+mj-lt"/>
                <a:ea typeface="ＭＳ Ｐゴシック" charset="-128"/>
                <a:cs typeface="+mj-cs"/>
              </a:rPr>
              <a:t>  James D. </a:t>
            </a:r>
            <a:r>
              <a:rPr kumimoji="1" lang="en-US" altLang="ja-JP" sz="2400" b="1" i="0" u="none" strike="noStrike" kern="0" cap="none" spc="0" normalizeH="0" baseline="0" noProof="0" dirty="0" err="1" smtClean="0">
                <a:ln>
                  <a:noFill/>
                </a:ln>
                <a:solidFill>
                  <a:schemeClr val="tx1"/>
                </a:solidFill>
                <a:effectLst/>
                <a:uLnTx/>
                <a:uFillTx/>
                <a:latin typeface="+mj-lt"/>
                <a:ea typeface="ＭＳ Ｐゴシック" charset="-128"/>
                <a:cs typeface="+mj-cs"/>
              </a:rPr>
              <a:t>Herbsleb</a:t>
            </a:r>
            <a:r>
              <a:rPr kumimoji="1" lang="en-US" altLang="ja-JP" sz="2400" b="1" kern="0" baseline="30000" dirty="0" smtClean="0">
                <a:ea typeface="ＭＳ Ｐゴシック" charset="-128"/>
              </a:rPr>
              <a:t>2</a:t>
            </a:r>
            <a:endParaRPr kumimoji="1" lang="en-US" altLang="ja-JP" sz="4000" b="1" i="0" u="none" strike="noStrike" kern="0" cap="none" spc="0" normalizeH="0" baseline="0" noProof="0" dirty="0" smtClean="0">
              <a:ln>
                <a:noFill/>
              </a:ln>
              <a:solidFill>
                <a:srgbClr val="FEFEFE"/>
              </a:solidFill>
              <a:effectLst/>
              <a:uLnTx/>
              <a:uFillTx/>
              <a:latin typeface="+mj-lt"/>
              <a:ea typeface="ＭＳ Ｐゴシック" charset="-128"/>
              <a:cs typeface="+mj-cs"/>
            </a:endParaRPr>
          </a:p>
        </p:txBody>
      </p:sp>
      <p:sp>
        <p:nvSpPr>
          <p:cNvPr id="8" name="Rectangle 2"/>
          <p:cNvSpPr txBox="1">
            <a:spLocks noChangeArrowheads="1"/>
          </p:cNvSpPr>
          <p:nvPr/>
        </p:nvSpPr>
        <p:spPr bwMode="white">
          <a:xfrm>
            <a:off x="2321169" y="3575832"/>
            <a:ext cx="4227342" cy="6541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kumimoji="1" lang="en-US" altLang="ja-JP" sz="1400" i="0" u="none" strike="noStrike" kern="0" cap="none" spc="0" normalizeH="0" baseline="0" noProof="0" dirty="0" smtClean="0">
                <a:ln>
                  <a:noFill/>
                </a:ln>
                <a:solidFill>
                  <a:schemeClr val="tx1"/>
                </a:solidFill>
                <a:effectLst/>
                <a:uLnTx/>
                <a:uFillTx/>
                <a:latin typeface="+mj-lt"/>
                <a:ea typeface="ＭＳ Ｐゴシック" charset="-128"/>
                <a:cs typeface="+mj-cs"/>
              </a:rPr>
              <a:t>1  </a:t>
            </a:r>
            <a:r>
              <a:rPr lang="fr-FR" altLang="ja-JP" sz="1400" dirty="0" smtClean="0"/>
              <a:t>Lucent Technologies, Inc., Naperville, IL</a:t>
            </a:r>
            <a:endParaRPr kumimoji="1" lang="en-US" altLang="ja-JP" sz="1400" i="0" u="none" strike="noStrike" kern="0" cap="none" spc="0" normalizeH="0" baseline="0" noProof="0" dirty="0" smtClean="0">
              <a:ln>
                <a:noFill/>
              </a:ln>
              <a:solidFill>
                <a:schemeClr val="tx1"/>
              </a:solidFill>
              <a:effectLst/>
              <a:uLnTx/>
              <a:uFillTx/>
              <a:latin typeface="+mj-lt"/>
              <a:ea typeface="ＭＳ Ｐゴシック" charset="-128"/>
              <a:cs typeface="+mj-cs"/>
            </a:endParaRPr>
          </a:p>
          <a:p>
            <a:r>
              <a:rPr kumimoji="1" lang="en-US" altLang="ja-JP" sz="1400" kern="0" dirty="0" smtClean="0">
                <a:latin typeface="+mj-lt"/>
                <a:ea typeface="ＭＳ Ｐゴシック" charset="-128"/>
                <a:cs typeface="+mj-cs"/>
              </a:rPr>
              <a:t>2  Carnegie Mellon University, Pittsburgh, PA</a:t>
            </a:r>
            <a:endParaRPr kumimoji="1" lang="en-US" altLang="ja-JP" sz="1400" i="0" u="none" strike="noStrike" kern="0" cap="none" spc="0" normalizeH="0" baseline="0" noProof="0" dirty="0" smtClean="0">
              <a:ln>
                <a:noFill/>
              </a:ln>
              <a:solidFill>
                <a:srgbClr val="FEFEFE"/>
              </a:solidFill>
              <a:effectLst/>
              <a:uLnTx/>
              <a:uFillTx/>
              <a:latin typeface="+mj-lt"/>
              <a:ea typeface="ＭＳ Ｐゴシック" charset="-128"/>
              <a:cs typeface="+mj-cs"/>
            </a:endParaRPr>
          </a:p>
        </p:txBody>
      </p:sp>
      <p:sp>
        <p:nvSpPr>
          <p:cNvPr id="9" name="Text Box 6"/>
          <p:cNvSpPr txBox="1">
            <a:spLocks noChangeArrowheads="1"/>
          </p:cNvSpPr>
          <p:nvPr/>
        </p:nvSpPr>
        <p:spPr bwMode="auto">
          <a:xfrm>
            <a:off x="5688013" y="115888"/>
            <a:ext cx="3276600" cy="379412"/>
          </a:xfrm>
          <a:prstGeom prst="rect">
            <a:avLst/>
          </a:prstGeom>
          <a:noFill/>
          <a:ln w="12700" cap="sq">
            <a:solidFill>
              <a:schemeClr val="tx1"/>
            </a:solidFill>
            <a:miter lim="800000"/>
            <a:headEnd type="none" w="sm" len="sm"/>
            <a:tailEnd type="none" w="sm" len="sm"/>
          </a:ln>
        </p:spPr>
        <p:txBody>
          <a:bodyPr>
            <a:spAutoFit/>
          </a:bodyPr>
          <a:lstStyle/>
          <a:p>
            <a:pPr algn="ctr">
              <a:spcBef>
                <a:spcPct val="50000"/>
              </a:spcBef>
            </a:pPr>
            <a:r>
              <a:rPr lang="ja-JP" altLang="en-US" dirty="0"/>
              <a:t>論文紹介（大平）</a:t>
            </a:r>
            <a:r>
              <a:rPr lang="en-US" altLang="ja-JP" dirty="0" smtClean="0"/>
              <a:t>2010/01/13</a:t>
            </a:r>
            <a:endParaRPr lang="en-US" altLang="ja-JP"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b="1" dirty="0" smtClean="0"/>
              <a:t>1. INTRODUCTION</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OSS</a:t>
            </a:r>
            <a:r>
              <a:rPr kumimoji="1" lang="ja-JP" altLang="en-US" dirty="0" smtClean="0"/>
              <a:t>開発のプラクティスやツールは分散開発における多くの困難を取り除く可能性がある</a:t>
            </a:r>
            <a:endParaRPr kumimoji="1" lang="en-US" altLang="ja-JP" dirty="0" smtClean="0"/>
          </a:p>
          <a:p>
            <a:r>
              <a:rPr lang="ja-JP" altLang="en-US" dirty="0" smtClean="0"/>
              <a:t>しかしながら</a:t>
            </a:r>
            <a:r>
              <a:rPr lang="ja-JP" altLang="en-US" dirty="0" smtClean="0"/>
              <a:t>，</a:t>
            </a:r>
            <a:r>
              <a:rPr lang="en-US" altLang="ja-JP" dirty="0" smtClean="0"/>
              <a:t> OSS</a:t>
            </a:r>
            <a:r>
              <a:rPr lang="ja-JP" altLang="en-US" dirty="0" smtClean="0"/>
              <a:t>開発のプラクティスや</a:t>
            </a:r>
            <a:r>
              <a:rPr lang="ja-JP" altLang="en-US" dirty="0" smtClean="0"/>
              <a:t>ツールが企業にフィットするかについては具体的には分かっていない</a:t>
            </a:r>
            <a:endParaRPr lang="en-US" altLang="ja-JP" dirty="0" smtClean="0"/>
          </a:p>
          <a:p>
            <a:endParaRPr kumimoji="1" lang="en-US" altLang="ja-JP" dirty="0" smtClean="0"/>
          </a:p>
          <a:p>
            <a:r>
              <a:rPr kumimoji="1" lang="ja-JP" altLang="en-US" dirty="0" smtClean="0"/>
              <a:t>本論文の目的は，</a:t>
            </a:r>
            <a:r>
              <a:rPr kumimoji="1" lang="en-US" altLang="ja-JP" dirty="0" smtClean="0"/>
              <a:t>OSS</a:t>
            </a:r>
            <a:r>
              <a:rPr lang="ja-JP" altLang="en-US" dirty="0" smtClean="0"/>
              <a:t>開発方法論を適用するメリットと社内</a:t>
            </a:r>
            <a:r>
              <a:rPr lang="en-US" altLang="ja-JP" dirty="0" smtClean="0"/>
              <a:t>OSS</a:t>
            </a:r>
            <a:r>
              <a:rPr lang="ja-JP" altLang="en-US" dirty="0" smtClean="0"/>
              <a:t>プロジェクトを成功に導く方法を明らかにすることである</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p>
            <a:fld id="{2CA75854-962E-425C-988D-2C8CD5B0C4E8}" type="slidenum">
              <a:rPr lang="en-US" altLang="ja-JP" smtClean="0"/>
              <a:pPr/>
              <a:t>2</a:t>
            </a:fld>
            <a:endParaRPr lang="en-US" altLang="ja-JP"/>
          </a:p>
        </p:txBody>
      </p:sp>
      <p:sp>
        <p:nvSpPr>
          <p:cNvPr id="6" name="フッター プレースホルダ 5"/>
          <p:cNvSpPr>
            <a:spLocks noGrp="1"/>
          </p:cNvSpPr>
          <p:nvPr>
            <p:ph type="ftr" sz="quarter" idx="12"/>
          </p:nvPr>
        </p:nvSpPr>
        <p:spPr/>
        <p:txBody>
          <a:bodyPr/>
          <a:lstStyle/>
          <a:p>
            <a:r>
              <a:rPr lang="en-US" altLang="ja-JP" smtClean="0"/>
              <a:t>A Case Study of a Corporate Open Source Development Model</a:t>
            </a:r>
            <a:endParaRPr lang="en-US" altLang="ja-JP"/>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2800" b="1" dirty="0" smtClean="0"/>
              <a:t>2. OPEN </a:t>
            </a:r>
            <a:r>
              <a:rPr lang="en-US" altLang="ja-JP" sz="2800" b="1" dirty="0"/>
              <a:t>SOURCE </a:t>
            </a:r>
            <a:r>
              <a:rPr lang="en-US" altLang="ja-JP" sz="2800" b="1" dirty="0" smtClean="0"/>
              <a:t>PROJECT CHARACTERISTICS</a:t>
            </a:r>
            <a:endParaRPr kumimoji="1" lang="ja-JP" altLang="en-US" sz="2800" b="1" dirty="0"/>
          </a:p>
        </p:txBody>
      </p:sp>
      <p:sp>
        <p:nvSpPr>
          <p:cNvPr id="3" name="コンテンツ プレースホルダ 2"/>
          <p:cNvSpPr>
            <a:spLocks noGrp="1"/>
          </p:cNvSpPr>
          <p:nvPr>
            <p:ph idx="1"/>
          </p:nvPr>
        </p:nvSpPr>
        <p:spPr/>
        <p:txBody>
          <a:bodyPr/>
          <a:lstStyle/>
          <a:p>
            <a:r>
              <a:rPr lang="en-US" altLang="ja-JP" dirty="0" smtClean="0"/>
              <a:t>OSS</a:t>
            </a:r>
            <a:r>
              <a:rPr lang="ja-JP" altLang="en-US" dirty="0" smtClean="0"/>
              <a:t>開発のプラクティスが</a:t>
            </a:r>
            <a:r>
              <a:rPr kumimoji="1" lang="ja-JP" altLang="en-US" dirty="0" smtClean="0"/>
              <a:t>企業での開発に</a:t>
            </a:r>
            <a:r>
              <a:rPr lang="ja-JP" altLang="en-US" dirty="0" smtClean="0"/>
              <a:t>馴染まない点（</a:t>
            </a:r>
            <a:r>
              <a:rPr lang="en-US" altLang="ja-JP" dirty="0" smtClean="0"/>
              <a:t>1/2</a:t>
            </a:r>
            <a:r>
              <a:rPr lang="ja-JP" altLang="en-US" dirty="0" smtClean="0"/>
              <a:t>）</a:t>
            </a:r>
            <a:endParaRPr lang="en-US" altLang="ja-JP" dirty="0" smtClean="0"/>
          </a:p>
          <a:p>
            <a:pPr lvl="1"/>
            <a:r>
              <a:rPr lang="ja-JP" altLang="en-US" dirty="0" smtClean="0"/>
              <a:t>要求定義・変更要求の方法</a:t>
            </a:r>
            <a:endParaRPr lang="en-US" altLang="ja-JP" dirty="0" smtClean="0"/>
          </a:p>
          <a:p>
            <a:pPr lvl="2"/>
            <a:r>
              <a:rPr lang="ja-JP" altLang="en-US" dirty="0" smtClean="0"/>
              <a:t>市場調査に基づくビジネスニーズ </a:t>
            </a:r>
            <a:r>
              <a:rPr lang="en-US" altLang="ja-JP" dirty="0" smtClean="0"/>
              <a:t>vs. </a:t>
            </a:r>
            <a:r>
              <a:rPr lang="ja-JP" altLang="en-US" dirty="0" smtClean="0"/>
              <a:t>ユーザからの要望</a:t>
            </a:r>
            <a:endParaRPr lang="en-US" altLang="ja-JP" dirty="0" smtClean="0"/>
          </a:p>
          <a:p>
            <a:pPr lvl="1"/>
            <a:r>
              <a:rPr lang="ja-JP" altLang="en-US" dirty="0" smtClean="0"/>
              <a:t>仕事の割当方法</a:t>
            </a:r>
            <a:endParaRPr lang="en-US" altLang="ja-JP" dirty="0" smtClean="0"/>
          </a:p>
          <a:p>
            <a:pPr lvl="2"/>
            <a:r>
              <a:rPr lang="ja-JP" altLang="en-US" dirty="0" smtClean="0"/>
              <a:t>開発者のスキルに見合ったタスク割当 </a:t>
            </a:r>
            <a:r>
              <a:rPr lang="en-US" altLang="ja-JP" dirty="0" smtClean="0"/>
              <a:t>vs. </a:t>
            </a:r>
            <a:r>
              <a:rPr lang="ja-JP" altLang="en-US" dirty="0" smtClean="0"/>
              <a:t>開発者の興味本位</a:t>
            </a:r>
            <a:endParaRPr lang="en-US" altLang="ja-JP" dirty="0" smtClean="0"/>
          </a:p>
          <a:p>
            <a:pPr lvl="1"/>
            <a:r>
              <a:rPr lang="ja-JP" altLang="en-US" dirty="0" smtClean="0"/>
              <a:t>ソフトウェアアーキテクチャ</a:t>
            </a:r>
            <a:endParaRPr lang="en-US" altLang="ja-JP" dirty="0" smtClean="0"/>
          </a:p>
          <a:p>
            <a:pPr lvl="2"/>
            <a:r>
              <a:rPr lang="en-US" altLang="ja-JP" dirty="0" smtClean="0"/>
              <a:t>OSS</a:t>
            </a:r>
            <a:r>
              <a:rPr lang="ja-JP" altLang="en-US" dirty="0" smtClean="0"/>
              <a:t>は商用</a:t>
            </a:r>
            <a:r>
              <a:rPr lang="ja-JP" altLang="en-US" dirty="0" smtClean="0"/>
              <a:t>ソフトウェアに比べて，モジュール</a:t>
            </a:r>
            <a:r>
              <a:rPr lang="ja-JP" altLang="en-US" dirty="0" smtClean="0"/>
              <a:t>方式のアーキテクチャを採用（コラボレーションのため）</a:t>
            </a:r>
            <a:endParaRPr lang="en-US" altLang="ja-JP" dirty="0" smtClean="0"/>
          </a:p>
          <a:p>
            <a:pPr lvl="2"/>
            <a:r>
              <a:rPr lang="ja-JP" altLang="en-US" dirty="0" smtClean="0"/>
              <a:t>組織</a:t>
            </a:r>
            <a:r>
              <a:rPr lang="ja-JP" altLang="en-US" dirty="0" smtClean="0"/>
              <a:t>構造がコードの構造を</a:t>
            </a:r>
            <a:r>
              <a:rPr lang="ja-JP" altLang="en-US" dirty="0" smtClean="0"/>
              <a:t>決定づける </a:t>
            </a:r>
            <a:r>
              <a:rPr lang="en-US" altLang="ja-JP" dirty="0" smtClean="0"/>
              <a:t>(</a:t>
            </a:r>
            <a:r>
              <a:rPr lang="en-US" altLang="ja-JP" dirty="0" smtClean="0"/>
              <a:t>C</a:t>
            </a:r>
            <a:r>
              <a:rPr lang="en-US" altLang="ja-JP" dirty="0" smtClean="0"/>
              <a:t>onway’s law) </a:t>
            </a:r>
            <a:r>
              <a:rPr lang="ja-JP" altLang="en-US" dirty="0" smtClean="0"/>
              <a:t>ことは知られているが</a:t>
            </a:r>
            <a:r>
              <a:rPr lang="ja-JP" altLang="en-US" dirty="0" smtClean="0"/>
              <a:t>，どの様</a:t>
            </a:r>
            <a:r>
              <a:rPr lang="ja-JP" altLang="en-US" dirty="0" smtClean="0"/>
              <a:t>なアーキテクチャをデザインすれば</a:t>
            </a:r>
            <a:r>
              <a:rPr lang="en-US" altLang="ja-JP" dirty="0" smtClean="0"/>
              <a:t>OSS</a:t>
            </a:r>
            <a:r>
              <a:rPr lang="ja-JP" altLang="en-US" dirty="0" smtClean="0"/>
              <a:t>プロジェクトと同様のコラボレーションを可能にするかは不明</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p>
            <a:fld id="{2CA75854-962E-425C-988D-2C8CD5B0C4E8}" type="slidenum">
              <a:rPr lang="en-US" altLang="ja-JP" smtClean="0"/>
              <a:pPr/>
              <a:t>3</a:t>
            </a:fld>
            <a:endParaRPr lang="en-US" altLang="ja-JP"/>
          </a:p>
        </p:txBody>
      </p:sp>
      <p:sp>
        <p:nvSpPr>
          <p:cNvPr id="6" name="フッター プレースホルダ 5"/>
          <p:cNvSpPr>
            <a:spLocks noGrp="1"/>
          </p:cNvSpPr>
          <p:nvPr>
            <p:ph type="ftr" sz="quarter" idx="12"/>
          </p:nvPr>
        </p:nvSpPr>
        <p:spPr/>
        <p:txBody>
          <a:bodyPr/>
          <a:lstStyle/>
          <a:p>
            <a:r>
              <a:rPr lang="en-US" altLang="ja-JP" smtClean="0"/>
              <a:t>A Case Study of a Corporate Open Source Development Model</a:t>
            </a:r>
            <a:endParaRPr lang="en-US" altLang="ja-JP"/>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2800" b="1" dirty="0" smtClean="0"/>
              <a:t>2. OPEN </a:t>
            </a:r>
            <a:r>
              <a:rPr lang="en-US" altLang="ja-JP" sz="2800" b="1" dirty="0"/>
              <a:t>SOURCE </a:t>
            </a:r>
            <a:r>
              <a:rPr lang="en-US" altLang="ja-JP" sz="2800" b="1" dirty="0" smtClean="0"/>
              <a:t>PROJECT CHARACTERISTICS</a:t>
            </a:r>
            <a:endParaRPr kumimoji="1" lang="ja-JP" altLang="en-US" sz="2800" b="1" dirty="0"/>
          </a:p>
        </p:txBody>
      </p:sp>
      <p:sp>
        <p:nvSpPr>
          <p:cNvPr id="3" name="コンテンツ プレースホルダ 2"/>
          <p:cNvSpPr>
            <a:spLocks noGrp="1"/>
          </p:cNvSpPr>
          <p:nvPr>
            <p:ph idx="1"/>
          </p:nvPr>
        </p:nvSpPr>
        <p:spPr/>
        <p:txBody>
          <a:bodyPr/>
          <a:lstStyle/>
          <a:p>
            <a:r>
              <a:rPr lang="en-US" altLang="ja-JP" dirty="0" smtClean="0"/>
              <a:t>OSS</a:t>
            </a:r>
            <a:r>
              <a:rPr lang="ja-JP" altLang="en-US" dirty="0" smtClean="0"/>
              <a:t>開発のプラクティスが</a:t>
            </a:r>
            <a:r>
              <a:rPr kumimoji="1" lang="ja-JP" altLang="en-US" dirty="0" smtClean="0"/>
              <a:t>企業での開発に</a:t>
            </a:r>
            <a:r>
              <a:rPr lang="ja-JP" altLang="en-US" dirty="0" smtClean="0"/>
              <a:t>馴染まない点（</a:t>
            </a:r>
            <a:r>
              <a:rPr lang="en-US" altLang="ja-JP" dirty="0" smtClean="0"/>
              <a:t>2/2</a:t>
            </a:r>
            <a:r>
              <a:rPr lang="ja-JP" altLang="en-US" dirty="0" smtClean="0"/>
              <a:t>）</a:t>
            </a:r>
            <a:endParaRPr lang="en-US" altLang="ja-JP" dirty="0" smtClean="0"/>
          </a:p>
          <a:p>
            <a:pPr lvl="1"/>
            <a:r>
              <a:rPr lang="ja-JP" altLang="en-US" dirty="0" smtClean="0"/>
              <a:t>ツールの互換性</a:t>
            </a:r>
            <a:endParaRPr lang="en-US" altLang="ja-JP" dirty="0" smtClean="0"/>
          </a:p>
          <a:p>
            <a:pPr lvl="2"/>
            <a:r>
              <a:rPr lang="ja-JP" altLang="en-US" dirty="0" smtClean="0"/>
              <a:t>様々な種類のツール </a:t>
            </a:r>
            <a:r>
              <a:rPr lang="en-US" altLang="ja-JP" dirty="0" smtClean="0"/>
              <a:t>vs. </a:t>
            </a:r>
            <a:r>
              <a:rPr lang="ja-JP" altLang="en-US" dirty="0" smtClean="0"/>
              <a:t>同じツール（</a:t>
            </a:r>
            <a:r>
              <a:rPr lang="en-US" altLang="ja-JP" dirty="0" smtClean="0"/>
              <a:t>subversion</a:t>
            </a:r>
            <a:r>
              <a:rPr lang="ja-JP" altLang="en-US" dirty="0" smtClean="0"/>
              <a:t>利用など）</a:t>
            </a:r>
            <a:endParaRPr lang="en-US" altLang="ja-JP" dirty="0" smtClean="0"/>
          </a:p>
          <a:p>
            <a:pPr lvl="1"/>
            <a:r>
              <a:rPr lang="ja-JP" altLang="en-US" dirty="0" smtClean="0"/>
              <a:t>ソフトウェアプロセス</a:t>
            </a:r>
            <a:endParaRPr lang="en-US" altLang="ja-JP" dirty="0" smtClean="0"/>
          </a:p>
          <a:p>
            <a:pPr lvl="2"/>
            <a:r>
              <a:rPr lang="ja-JP" altLang="en-US" dirty="0" smtClean="0"/>
              <a:t>品質保証のため</a:t>
            </a:r>
            <a:r>
              <a:rPr lang="ja-JP" altLang="en-US" dirty="0"/>
              <a:t>の</a:t>
            </a:r>
            <a:r>
              <a:rPr lang="ja-JP" altLang="en-US" dirty="0" smtClean="0"/>
              <a:t>様々なレベルで定義されたプロセス</a:t>
            </a:r>
            <a:r>
              <a:rPr lang="ja-JP" altLang="en-US" dirty="0"/>
              <a:t> </a:t>
            </a:r>
            <a:r>
              <a:rPr lang="en-US" altLang="ja-JP" dirty="0" smtClean="0"/>
              <a:t/>
            </a:r>
            <a:br>
              <a:rPr lang="en-US" altLang="ja-JP" dirty="0" smtClean="0"/>
            </a:br>
            <a:r>
              <a:rPr lang="en-US" altLang="ja-JP" dirty="0" smtClean="0"/>
              <a:t>vs.</a:t>
            </a:r>
            <a:r>
              <a:rPr lang="ja-JP" altLang="en-US" dirty="0" smtClean="0"/>
              <a:t> 形式的なプロセスは存在しない（品質は“慈悲深い独裁者 </a:t>
            </a:r>
            <a:r>
              <a:rPr lang="en-US" altLang="ja-JP" dirty="0" smtClean="0"/>
              <a:t>(benevolent</a:t>
            </a:r>
            <a:r>
              <a:rPr lang="ja-JP" altLang="en-US" dirty="0" smtClean="0"/>
              <a:t> </a:t>
            </a:r>
            <a:r>
              <a:rPr lang="en-US" altLang="ja-JP" dirty="0" smtClean="0"/>
              <a:t>dictator)</a:t>
            </a:r>
            <a:r>
              <a:rPr lang="ja-JP" altLang="en-US" dirty="0" smtClean="0"/>
              <a:t>”や少数のエキスパートにより制御）</a:t>
            </a:r>
            <a:endParaRPr lang="en-US" altLang="ja-JP" dirty="0" smtClean="0"/>
          </a:p>
          <a:p>
            <a:pPr lvl="1"/>
            <a:r>
              <a:rPr lang="ja-JP" altLang="en-US" dirty="0" smtClean="0"/>
              <a:t>報酬（動機付け）</a:t>
            </a:r>
            <a:endParaRPr lang="en-US" altLang="ja-JP" dirty="0" smtClean="0"/>
          </a:p>
          <a:p>
            <a:pPr lvl="2"/>
            <a:r>
              <a:rPr lang="ja-JP" altLang="en-US" dirty="0" smtClean="0"/>
              <a:t>営利主導 </a:t>
            </a:r>
            <a:r>
              <a:rPr lang="en-US" altLang="ja-JP" dirty="0" smtClean="0"/>
              <a:t>vs. </a:t>
            </a:r>
            <a:r>
              <a:rPr lang="ja-JP" altLang="en-US" dirty="0"/>
              <a:t>複雑</a:t>
            </a:r>
            <a:r>
              <a:rPr lang="ja-JP" altLang="en-US" dirty="0" smtClean="0"/>
              <a:t>な動機（スキル獲得，一般福利への貢献に対する哲学的信条，人々が求めるものを実現する自由に対する喜びなど）</a:t>
            </a:r>
          </a:p>
        </p:txBody>
      </p:sp>
      <p:sp>
        <p:nvSpPr>
          <p:cNvPr id="6" name="日付プレースホルダ 5"/>
          <p:cNvSpPr>
            <a:spLocks noGrp="1"/>
          </p:cNvSpPr>
          <p:nvPr>
            <p:ph type="dt" sz="half" idx="10"/>
          </p:nvPr>
        </p:nvSpPr>
        <p:spPr/>
        <p:txBody>
          <a:bodyPr/>
          <a:lstStyle/>
          <a:p>
            <a:r>
              <a:rPr lang="en-US" altLang="ja-JP" smtClean="0"/>
              <a:t>2010/01/13</a:t>
            </a:r>
            <a:endParaRPr lang="en-US" altLang="ja-JP"/>
          </a:p>
        </p:txBody>
      </p:sp>
      <p:sp>
        <p:nvSpPr>
          <p:cNvPr id="7" name="スライド番号プレースホルダ 6"/>
          <p:cNvSpPr>
            <a:spLocks noGrp="1"/>
          </p:cNvSpPr>
          <p:nvPr>
            <p:ph type="sldNum" sz="quarter" idx="11"/>
          </p:nvPr>
        </p:nvSpPr>
        <p:spPr/>
        <p:txBody>
          <a:bodyPr/>
          <a:lstStyle/>
          <a:p>
            <a:fld id="{2CA75854-962E-425C-988D-2C8CD5B0C4E8}" type="slidenum">
              <a:rPr lang="en-US" altLang="ja-JP" smtClean="0"/>
              <a:pPr/>
              <a:t>4</a:t>
            </a:fld>
            <a:endParaRPr lang="en-US" altLang="ja-JP"/>
          </a:p>
        </p:txBody>
      </p:sp>
      <p:sp>
        <p:nvSpPr>
          <p:cNvPr id="8" name="フッター プレースホルダ 7"/>
          <p:cNvSpPr>
            <a:spLocks noGrp="1"/>
          </p:cNvSpPr>
          <p:nvPr>
            <p:ph type="ftr" sz="quarter" idx="12"/>
          </p:nvPr>
        </p:nvSpPr>
        <p:spPr/>
        <p:txBody>
          <a:bodyPr/>
          <a:lstStyle/>
          <a:p>
            <a:r>
              <a:rPr lang="en-US" altLang="ja-JP" smtClean="0"/>
              <a:t>A Case Study of a Corporate Open Source Development Model</a:t>
            </a:r>
            <a:endParaRPr lang="en-US" altLang="ja-JP"/>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2000" b="1" dirty="0" smtClean="0"/>
              <a:t>3. THE </a:t>
            </a:r>
            <a:r>
              <a:rPr lang="en-US" altLang="ja-JP" sz="2000" b="1" dirty="0"/>
              <a:t>SOFTWARE: A TELECOMMUNICATIONS SIGNALING </a:t>
            </a:r>
            <a:r>
              <a:rPr lang="en-US" altLang="ja-JP" sz="2000" b="1" dirty="0" smtClean="0"/>
              <a:t>SERVER</a:t>
            </a:r>
            <a:endParaRPr kumimoji="1" lang="ja-JP" altLang="en-US" sz="2000" b="1" dirty="0"/>
          </a:p>
        </p:txBody>
      </p:sp>
      <p:sp>
        <p:nvSpPr>
          <p:cNvPr id="3" name="コンテンツ プレースホルダ 2"/>
          <p:cNvSpPr>
            <a:spLocks noGrp="1"/>
          </p:cNvSpPr>
          <p:nvPr>
            <p:ph idx="1"/>
          </p:nvPr>
        </p:nvSpPr>
        <p:spPr/>
        <p:txBody>
          <a:bodyPr/>
          <a:lstStyle/>
          <a:p>
            <a:pPr algn="l"/>
            <a:r>
              <a:rPr lang="ja-JP" altLang="en-US" dirty="0"/>
              <a:t>ケーススタディ</a:t>
            </a:r>
            <a:r>
              <a:rPr lang="ja-JP" altLang="en-US" dirty="0" smtClean="0"/>
              <a:t>の対象：</a:t>
            </a:r>
            <a:r>
              <a:rPr lang="en-US" altLang="ja-JP" dirty="0" smtClean="0"/>
              <a:t/>
            </a:r>
            <a:br>
              <a:rPr lang="en-US" altLang="ja-JP" dirty="0" smtClean="0"/>
            </a:br>
            <a:r>
              <a:rPr lang="en-US" altLang="ja-JP" dirty="0" smtClean="0"/>
              <a:t>telecommunication-signaling server</a:t>
            </a:r>
            <a:r>
              <a:rPr lang="ja-JP" altLang="en-US" dirty="0" smtClean="0"/>
              <a:t> </a:t>
            </a:r>
            <a:r>
              <a:rPr lang="en-US" altLang="ja-JP" dirty="0" smtClean="0"/>
              <a:t>(#)</a:t>
            </a:r>
          </a:p>
          <a:p>
            <a:pPr lvl="1"/>
            <a:r>
              <a:rPr lang="en-US" altLang="ja-JP" dirty="0" smtClean="0"/>
              <a:t>IETF</a:t>
            </a:r>
            <a:r>
              <a:rPr lang="ja-JP" altLang="en-US" dirty="0" smtClean="0"/>
              <a:t> </a:t>
            </a:r>
            <a:r>
              <a:rPr lang="en-US" altLang="ja-JP" dirty="0" smtClean="0"/>
              <a:t>SIP (Session Initiation Protocol)</a:t>
            </a:r>
            <a:r>
              <a:rPr lang="ja-JP" altLang="en-US" dirty="0" smtClean="0"/>
              <a:t> </a:t>
            </a:r>
            <a:r>
              <a:rPr lang="ja-JP" altLang="en-US" dirty="0" smtClean="0"/>
              <a:t>を忠実に実装</a:t>
            </a:r>
            <a:endParaRPr lang="en-US" altLang="ja-JP" dirty="0" smtClean="0"/>
          </a:p>
          <a:p>
            <a:pPr lvl="2"/>
            <a:r>
              <a:rPr lang="en-US" altLang="ja-JP" dirty="0" smtClean="0"/>
              <a:t>SIP</a:t>
            </a:r>
            <a:r>
              <a:rPr lang="ja-JP" altLang="en-US" dirty="0" smtClean="0"/>
              <a:t>はインターネット電話の</a:t>
            </a:r>
            <a:r>
              <a:rPr lang="ja-JP" altLang="en-US" dirty="0"/>
              <a:t>信号</a:t>
            </a:r>
            <a:r>
              <a:rPr lang="ja-JP" altLang="en-US" dirty="0" smtClean="0"/>
              <a:t>プロトコル</a:t>
            </a:r>
            <a:endParaRPr lang="en-US" altLang="ja-JP" dirty="0" smtClean="0"/>
          </a:p>
          <a:p>
            <a:pPr lvl="1"/>
            <a:r>
              <a:rPr kumimoji="1" lang="en-US" altLang="ja-JP" dirty="0" smtClean="0"/>
              <a:t>C</a:t>
            </a:r>
            <a:r>
              <a:rPr kumimoji="1" lang="ja-JP" altLang="en-US" dirty="0" smtClean="0"/>
              <a:t>言語で記述</a:t>
            </a:r>
            <a:endParaRPr kumimoji="1" lang="en-US" altLang="ja-JP" dirty="0" smtClean="0"/>
          </a:p>
          <a:p>
            <a:pPr lvl="1"/>
            <a:r>
              <a:rPr kumimoji="1" lang="en-US" altLang="ja-JP" dirty="0" smtClean="0"/>
              <a:t>CVS</a:t>
            </a:r>
            <a:r>
              <a:rPr kumimoji="1" lang="ja-JP" altLang="en-US" dirty="0" smtClean="0"/>
              <a:t>を</a:t>
            </a:r>
            <a:r>
              <a:rPr lang="ja-JP" altLang="en-US" dirty="0" smtClean="0"/>
              <a:t>使用（</a:t>
            </a:r>
            <a:r>
              <a:rPr lang="ja-JP" altLang="en-US" dirty="0"/>
              <a:t>ソースコード管理</a:t>
            </a:r>
            <a:r>
              <a:rPr lang="ja-JP" altLang="en-US" dirty="0" smtClean="0"/>
              <a:t>と版管理）</a:t>
            </a:r>
            <a:endParaRPr lang="en-US" altLang="ja-JP" dirty="0" smtClean="0"/>
          </a:p>
          <a:p>
            <a:pPr lvl="1"/>
            <a:r>
              <a:rPr lang="ja-JP" altLang="en-US" dirty="0" smtClean="0"/>
              <a:t>コードは</a:t>
            </a:r>
            <a:r>
              <a:rPr lang="en-US" altLang="ja-JP" dirty="0" smtClean="0"/>
              <a:t>Solaris</a:t>
            </a:r>
            <a:r>
              <a:rPr lang="ja-JP" altLang="en-US" dirty="0" smtClean="0"/>
              <a:t>と</a:t>
            </a:r>
            <a:r>
              <a:rPr lang="en-US" altLang="ja-JP" dirty="0" smtClean="0"/>
              <a:t>Linux OS</a:t>
            </a:r>
            <a:r>
              <a:rPr lang="ja-JP" altLang="en-US" dirty="0" smtClean="0"/>
              <a:t>上で実行</a:t>
            </a:r>
            <a:endParaRPr lang="en-US" altLang="ja-JP" dirty="0"/>
          </a:p>
          <a:p>
            <a:pPr lvl="2"/>
            <a:endParaRPr lang="en-US" altLang="ja-JP" dirty="0" smtClean="0"/>
          </a:p>
          <a:p>
            <a:pPr lvl="2">
              <a:buNone/>
            </a:pPr>
            <a:r>
              <a:rPr lang="en-US" altLang="ja-JP" dirty="0" smtClean="0"/>
              <a:t>#	</a:t>
            </a:r>
            <a:r>
              <a:rPr lang="ja-JP" altLang="en-US" dirty="0" smtClean="0"/>
              <a:t>オリジナルバージョンはサーバとして書かれたものだが，汎用的な</a:t>
            </a:r>
            <a:r>
              <a:rPr lang="en-US" altLang="ja-JP" dirty="0" smtClean="0"/>
              <a:t>SIP</a:t>
            </a:r>
            <a:r>
              <a:rPr lang="ja-JP" altLang="en-US" dirty="0" smtClean="0"/>
              <a:t>ライブラリを作成するために</a:t>
            </a:r>
            <a:r>
              <a:rPr lang="ja-JP" altLang="en-US" dirty="0" smtClean="0"/>
              <a:t>リファクタ</a:t>
            </a:r>
            <a:r>
              <a:rPr lang="ja-JP" altLang="en-US" dirty="0" smtClean="0"/>
              <a:t>される</a:t>
            </a:r>
            <a:endParaRPr kumimoji="1" lang="ja-JP" altLang="en-US" dirty="0"/>
          </a:p>
        </p:txBody>
      </p:sp>
      <p:sp>
        <p:nvSpPr>
          <p:cNvPr id="4" name="日付プレースホルダ 3"/>
          <p:cNvSpPr>
            <a:spLocks noGrp="1"/>
          </p:cNvSpPr>
          <p:nvPr>
            <p:ph type="dt" sz="half" idx="10"/>
          </p:nvPr>
        </p:nvSpPr>
        <p:spPr/>
        <p:txBody>
          <a:bodyPr/>
          <a:lstStyle/>
          <a:p>
            <a:r>
              <a:rPr lang="en-US" altLang="ja-JP" b="1" smtClean="0"/>
              <a:t>2010/01/13</a:t>
            </a:r>
            <a:endParaRPr lang="en-US" altLang="ja-JP" b="1"/>
          </a:p>
        </p:txBody>
      </p:sp>
      <p:sp>
        <p:nvSpPr>
          <p:cNvPr id="5" name="スライド番号プレースホルダ 4"/>
          <p:cNvSpPr>
            <a:spLocks noGrp="1"/>
          </p:cNvSpPr>
          <p:nvPr>
            <p:ph type="sldNum" sz="quarter" idx="11"/>
          </p:nvPr>
        </p:nvSpPr>
        <p:spPr/>
        <p:txBody>
          <a:bodyPr/>
          <a:lstStyle/>
          <a:p>
            <a:fld id="{2CA75854-962E-425C-988D-2C8CD5B0C4E8}" type="slidenum">
              <a:rPr lang="en-US" altLang="ja-JP" b="1" smtClean="0"/>
              <a:pPr/>
              <a:t>5</a:t>
            </a:fld>
            <a:endParaRPr lang="en-US" altLang="ja-JP" b="1"/>
          </a:p>
        </p:txBody>
      </p:sp>
      <p:sp>
        <p:nvSpPr>
          <p:cNvPr id="6" name="フッター プレースホルダ 5"/>
          <p:cNvSpPr>
            <a:spLocks noGrp="1"/>
          </p:cNvSpPr>
          <p:nvPr>
            <p:ph type="ftr" sz="quarter" idx="12"/>
          </p:nvPr>
        </p:nvSpPr>
        <p:spPr/>
        <p:txBody>
          <a:bodyPr/>
          <a:lstStyle/>
          <a:p>
            <a:r>
              <a:rPr lang="en-US" altLang="ja-JP" b="1" smtClean="0"/>
              <a:t>A Case Study of a Corporate Open Source Development Model</a:t>
            </a:r>
            <a:endParaRPr lang="en-US" altLang="ja-JP"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1" dirty="0" smtClean="0"/>
              <a:t>4. </a:t>
            </a:r>
            <a:r>
              <a:rPr lang="en-US" altLang="ja-JP" b="1" dirty="0"/>
              <a:t>THE OPEN SOURCE EXPERIENCE</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コードと開発プロセスの進化（</a:t>
            </a:r>
            <a:r>
              <a:rPr lang="en-US" altLang="ja-JP" dirty="0" smtClean="0"/>
              <a:t>1/3</a:t>
            </a:r>
            <a:r>
              <a:rPr lang="ja-JP" altLang="en-US" dirty="0" smtClean="0"/>
              <a:t>）</a:t>
            </a:r>
            <a:endParaRPr lang="en-US" altLang="ja-JP" dirty="0"/>
          </a:p>
          <a:p>
            <a:pPr lvl="1"/>
            <a:r>
              <a:rPr kumimoji="1" lang="en-US" altLang="ja-JP" dirty="0" smtClean="0"/>
              <a:t>Phase I: </a:t>
            </a:r>
            <a:r>
              <a:rPr kumimoji="1" lang="ja-JP" altLang="en-US" dirty="0" smtClean="0"/>
              <a:t>初期開発 </a:t>
            </a:r>
            <a:r>
              <a:rPr lang="en-US" altLang="ja-JP" sz="2000" dirty="0" smtClean="0"/>
              <a:t>(</a:t>
            </a:r>
            <a:r>
              <a:rPr lang="en-US" altLang="ja-JP" sz="2000" dirty="0" smtClean="0"/>
              <a:t>Apr. 2000 - Nov. 2001</a:t>
            </a:r>
            <a:r>
              <a:rPr lang="en-US" altLang="ja-JP" sz="2000" dirty="0"/>
              <a:t>)</a:t>
            </a:r>
            <a:endParaRPr kumimoji="1" lang="en-US" altLang="ja-JP" sz="2000" dirty="0" smtClean="0"/>
          </a:p>
          <a:p>
            <a:pPr lvl="2"/>
            <a:r>
              <a:rPr lang="ja-JP" altLang="en-US" dirty="0" smtClean="0"/>
              <a:t>開発</a:t>
            </a:r>
            <a:r>
              <a:rPr lang="ja-JP" altLang="en-US" dirty="0" smtClean="0"/>
              <a:t>の初期の作業は，</a:t>
            </a:r>
            <a:r>
              <a:rPr lang="en-US" altLang="ja-JP" dirty="0" smtClean="0"/>
              <a:t>IETF SIP WG</a:t>
            </a:r>
            <a:r>
              <a:rPr lang="ja-JP" altLang="en-US" dirty="0"/>
              <a:t>に</a:t>
            </a:r>
            <a:r>
              <a:rPr lang="ja-JP" altLang="en-US" dirty="0" smtClean="0"/>
              <a:t>よって進められていた作業を</a:t>
            </a:r>
            <a:r>
              <a:rPr lang="en-US" altLang="ja-JP" dirty="0" smtClean="0"/>
              <a:t>Lucent</a:t>
            </a:r>
            <a:r>
              <a:rPr lang="ja-JP" altLang="en-US" dirty="0" smtClean="0"/>
              <a:t>社</a:t>
            </a:r>
            <a:r>
              <a:rPr lang="ja-JP" altLang="en-US" dirty="0" smtClean="0"/>
              <a:t>の社員（著者の一人）が綿密にフォローしたこと</a:t>
            </a:r>
            <a:endParaRPr lang="en-US" altLang="ja-JP" dirty="0" smtClean="0"/>
          </a:p>
          <a:p>
            <a:pPr lvl="2"/>
            <a:r>
              <a:rPr kumimoji="1" lang="ja-JP" altLang="en-US" dirty="0"/>
              <a:t>この時点</a:t>
            </a:r>
            <a:r>
              <a:rPr kumimoji="1" lang="ja-JP" altLang="en-US" dirty="0" smtClean="0"/>
              <a:t>では，開発者はコードの作者ともう一人の開発者のみ</a:t>
            </a:r>
            <a:endParaRPr kumimoji="1" lang="en-US" altLang="ja-JP" dirty="0" smtClean="0"/>
          </a:p>
          <a:p>
            <a:pPr lvl="2"/>
            <a:r>
              <a:rPr lang="ja-JP" altLang="en-US" dirty="0"/>
              <a:t>コード</a:t>
            </a:r>
            <a:r>
              <a:rPr lang="ja-JP" altLang="en-US" dirty="0" smtClean="0"/>
              <a:t>が十分な機能を持つとすぐにプロトコルに対する整合性を確認するための多数の相互運用テストが</a:t>
            </a:r>
            <a:r>
              <a:rPr lang="ja-JP" altLang="en-US" dirty="0" smtClean="0"/>
              <a:t>行われた</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p>
            <a:fld id="{2CA75854-962E-425C-988D-2C8CD5B0C4E8}" type="slidenum">
              <a:rPr lang="en-US" altLang="ja-JP" smtClean="0"/>
              <a:pPr/>
              <a:t>6</a:t>
            </a:fld>
            <a:endParaRPr lang="en-US" altLang="ja-JP"/>
          </a:p>
        </p:txBody>
      </p:sp>
      <p:sp>
        <p:nvSpPr>
          <p:cNvPr id="6" name="フッター プレースホルダ 5"/>
          <p:cNvSpPr>
            <a:spLocks noGrp="1"/>
          </p:cNvSpPr>
          <p:nvPr>
            <p:ph type="ftr" sz="quarter" idx="12"/>
          </p:nvPr>
        </p:nvSpPr>
        <p:spPr/>
        <p:txBody>
          <a:bodyPr/>
          <a:lstStyle/>
          <a:p>
            <a:r>
              <a:rPr lang="en-US" altLang="ja-JP" smtClean="0"/>
              <a:t>A Case Study of a Corporate Open Source Development Model</a:t>
            </a:r>
            <a:endParaRPr lang="en-US" altLang="ja-JP"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1" dirty="0" smtClean="0"/>
              <a:t>4. </a:t>
            </a:r>
            <a:r>
              <a:rPr lang="en-US" altLang="ja-JP" b="1" dirty="0"/>
              <a:t>THE OPEN SOURCE EXPERIENCE</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コードと開発プロセスの進化（</a:t>
            </a:r>
            <a:r>
              <a:rPr lang="en-US" altLang="ja-JP" dirty="0" smtClean="0"/>
              <a:t>2/3</a:t>
            </a:r>
            <a:r>
              <a:rPr lang="ja-JP" altLang="en-US" dirty="0" smtClean="0"/>
              <a:t>）</a:t>
            </a:r>
            <a:endParaRPr lang="en-US" altLang="ja-JP" dirty="0"/>
          </a:p>
          <a:p>
            <a:pPr lvl="1"/>
            <a:r>
              <a:rPr kumimoji="1" lang="en-US" altLang="ja-JP" dirty="0" smtClean="0"/>
              <a:t>Phase II: </a:t>
            </a:r>
            <a:r>
              <a:rPr kumimoji="1" lang="ja-JP" altLang="en-US" dirty="0" smtClean="0"/>
              <a:t>アドホックな連携 </a:t>
            </a:r>
            <a:r>
              <a:rPr kumimoji="1" lang="en-US" altLang="ja-JP" sz="2000" dirty="0" smtClean="0"/>
              <a:t>(</a:t>
            </a:r>
            <a:r>
              <a:rPr kumimoji="1" lang="en-US" altLang="ja-JP" sz="2000" dirty="0" smtClean="0"/>
              <a:t>Dec. 2001 - Apr. 2004)</a:t>
            </a:r>
            <a:endParaRPr kumimoji="1" lang="en-US" altLang="ja-JP" dirty="0" smtClean="0"/>
          </a:p>
          <a:p>
            <a:pPr lvl="2"/>
            <a:r>
              <a:rPr lang="ja-JP" altLang="en-US" dirty="0" smtClean="0"/>
              <a:t>コードが安定してきた時点でバイナリを</a:t>
            </a:r>
            <a:r>
              <a:rPr lang="en-US" altLang="ja-JP" dirty="0" smtClean="0"/>
              <a:t>Lucent</a:t>
            </a:r>
            <a:r>
              <a:rPr lang="ja-JP" altLang="en-US" dirty="0" smtClean="0"/>
              <a:t>社内で配布する</a:t>
            </a:r>
            <a:endParaRPr lang="en-US" altLang="ja-JP" dirty="0"/>
          </a:p>
          <a:p>
            <a:pPr lvl="3"/>
            <a:r>
              <a:rPr lang="ja-JP" altLang="en-US" dirty="0" smtClean="0"/>
              <a:t>社内でサーバへの関心が高まる</a:t>
            </a:r>
            <a:endParaRPr lang="en-US" altLang="ja-JP" dirty="0" smtClean="0"/>
          </a:p>
          <a:p>
            <a:pPr lvl="2"/>
            <a:r>
              <a:rPr lang="ja-JP" altLang="en-US" dirty="0" smtClean="0"/>
              <a:t>作者がプログラム可能なようにサーバを拡張する</a:t>
            </a:r>
            <a:endParaRPr lang="en-US" altLang="ja-JP" dirty="0" smtClean="0"/>
          </a:p>
          <a:p>
            <a:pPr lvl="3"/>
            <a:r>
              <a:rPr lang="ja-JP" altLang="en-US" dirty="0"/>
              <a:t>限定</a:t>
            </a:r>
            <a:r>
              <a:rPr lang="ja-JP" altLang="en-US" dirty="0" smtClean="0"/>
              <a:t>された</a:t>
            </a:r>
            <a:r>
              <a:rPr lang="ja-JP" altLang="en-US" dirty="0"/>
              <a:t>ものではあるが，</a:t>
            </a:r>
            <a:r>
              <a:rPr lang="ja-JP" altLang="en-US" dirty="0" smtClean="0"/>
              <a:t>社内のいくつかのグループと連携するように</a:t>
            </a:r>
            <a:r>
              <a:rPr lang="ja-JP" altLang="en-US" dirty="0"/>
              <a:t>なる</a:t>
            </a:r>
            <a:endParaRPr lang="en-US" altLang="ja-JP" dirty="0" smtClean="0"/>
          </a:p>
          <a:p>
            <a:pPr lvl="1"/>
            <a:r>
              <a:rPr lang="en-US" altLang="ja-JP" dirty="0" smtClean="0"/>
              <a:t>Phase </a:t>
            </a:r>
            <a:r>
              <a:rPr lang="en-US" altLang="ja-JP" dirty="0"/>
              <a:t>II: </a:t>
            </a:r>
            <a:r>
              <a:rPr lang="ja-JP" altLang="en-US" dirty="0" smtClean="0"/>
              <a:t>ユーザ主導の変更要求</a:t>
            </a:r>
            <a:r>
              <a:rPr lang="en-US" altLang="ja-JP" dirty="0" smtClean="0"/>
              <a:t> </a:t>
            </a:r>
            <a:r>
              <a:rPr lang="en-US" altLang="ja-JP" sz="2000" dirty="0">
                <a:solidFill>
                  <a:srgbClr val="1D4940"/>
                </a:solidFill>
                <a:cs typeface="+mn-cs"/>
              </a:rPr>
              <a:t>(Dec. </a:t>
            </a:r>
            <a:r>
              <a:rPr lang="en-US" altLang="ja-JP" sz="2000" dirty="0" smtClean="0">
                <a:solidFill>
                  <a:srgbClr val="1D4940"/>
                </a:solidFill>
                <a:cs typeface="+mn-cs"/>
              </a:rPr>
              <a:t>2001</a:t>
            </a:r>
            <a:r>
              <a:rPr lang="ja-JP" altLang="en-US" sz="2000" dirty="0" smtClean="0">
                <a:solidFill>
                  <a:srgbClr val="1D4940"/>
                </a:solidFill>
                <a:cs typeface="+mn-cs"/>
              </a:rPr>
              <a:t> </a:t>
            </a:r>
            <a:r>
              <a:rPr lang="en-US" altLang="ja-JP" sz="2000" dirty="0" smtClean="0">
                <a:solidFill>
                  <a:srgbClr val="1D4940"/>
                </a:solidFill>
                <a:cs typeface="+mn-cs"/>
              </a:rPr>
              <a:t>-</a:t>
            </a:r>
            <a:r>
              <a:rPr lang="ja-JP" altLang="en-US" sz="2000" dirty="0" smtClean="0">
                <a:solidFill>
                  <a:srgbClr val="1D4940"/>
                </a:solidFill>
                <a:cs typeface="+mn-cs"/>
              </a:rPr>
              <a:t> </a:t>
            </a:r>
            <a:r>
              <a:rPr lang="en-US" altLang="ja-JP" sz="2000" dirty="0" smtClean="0">
                <a:solidFill>
                  <a:srgbClr val="1D4940"/>
                </a:solidFill>
                <a:cs typeface="+mn-cs"/>
              </a:rPr>
              <a:t>Apr</a:t>
            </a:r>
            <a:r>
              <a:rPr lang="en-US" altLang="ja-JP" sz="2000" dirty="0">
                <a:solidFill>
                  <a:srgbClr val="1D4940"/>
                </a:solidFill>
                <a:cs typeface="+mn-cs"/>
              </a:rPr>
              <a:t>. 2004)</a:t>
            </a:r>
            <a:endParaRPr lang="en-US" altLang="ja-JP" dirty="0"/>
          </a:p>
          <a:p>
            <a:pPr lvl="2"/>
            <a:r>
              <a:rPr lang="ja-JP" altLang="en-US" dirty="0" smtClean="0"/>
              <a:t>サーバが成熟し，</a:t>
            </a:r>
            <a:r>
              <a:rPr lang="en-US" altLang="ja-JP" dirty="0" smtClean="0"/>
              <a:t>Lucent</a:t>
            </a:r>
            <a:r>
              <a:rPr lang="ja-JP" altLang="en-US" dirty="0" smtClean="0"/>
              <a:t>社の</a:t>
            </a:r>
            <a:r>
              <a:rPr lang="ja-JP" altLang="en-US" dirty="0"/>
              <a:t>製品</a:t>
            </a:r>
            <a:r>
              <a:rPr lang="ja-JP" altLang="en-US" dirty="0" smtClean="0"/>
              <a:t>の一部として製品化される</a:t>
            </a:r>
            <a:endParaRPr lang="en-US" altLang="ja-JP" dirty="0" smtClean="0"/>
          </a:p>
          <a:p>
            <a:pPr lvl="2"/>
            <a:r>
              <a:rPr lang="ja-JP" altLang="en-US" dirty="0" smtClean="0"/>
              <a:t>社内のユーザにフィードバックや新機能への要望を求める</a:t>
            </a:r>
            <a:endParaRPr lang="en-US" altLang="ja-JP" dirty="0" smtClean="0"/>
          </a:p>
          <a:p>
            <a:pPr lvl="3"/>
            <a:r>
              <a:rPr lang="ja-JP" altLang="en-US" dirty="0" smtClean="0"/>
              <a:t>サーバを製品化するグループのビジネスニーズと作者の研究上の興味に沿って機能追加要求を順序付けた</a:t>
            </a:r>
            <a:endParaRPr lang="en-US" altLang="ja-JP" dirty="0"/>
          </a:p>
        </p:txBody>
      </p:sp>
      <p:sp>
        <p:nvSpPr>
          <p:cNvPr id="4" name="日付プレースホルダ 3"/>
          <p:cNvSpPr>
            <a:spLocks noGrp="1"/>
          </p:cNvSpPr>
          <p:nvPr>
            <p:ph type="dt" sz="half" idx="10"/>
          </p:nvPr>
        </p:nvSpPr>
        <p:spPr/>
        <p:txBody>
          <a:body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p>
            <a:fld id="{2CA75854-962E-425C-988D-2C8CD5B0C4E8}" type="slidenum">
              <a:rPr lang="en-US" altLang="ja-JP" smtClean="0"/>
              <a:pPr/>
              <a:t>7</a:t>
            </a:fld>
            <a:endParaRPr lang="en-US" altLang="ja-JP"/>
          </a:p>
        </p:txBody>
      </p:sp>
      <p:sp>
        <p:nvSpPr>
          <p:cNvPr id="6" name="フッター プレースホルダ 5"/>
          <p:cNvSpPr>
            <a:spLocks noGrp="1"/>
          </p:cNvSpPr>
          <p:nvPr>
            <p:ph type="ftr" sz="quarter" idx="12"/>
          </p:nvPr>
        </p:nvSpPr>
        <p:spPr/>
        <p:txBody>
          <a:bodyPr/>
          <a:lstStyle/>
          <a:p>
            <a:r>
              <a:rPr lang="en-US" altLang="ja-JP" smtClean="0"/>
              <a:t>A Case Study of a Corporate Open Source Development Model</a:t>
            </a:r>
            <a:endParaRPr lang="en-US" altLang="ja-JP"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1" dirty="0" smtClean="0"/>
              <a:t>4. </a:t>
            </a:r>
            <a:r>
              <a:rPr lang="en-US" altLang="ja-JP" b="1" dirty="0"/>
              <a:t>THE OPEN SOURCE EXPERIENCE</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コードと開発プロセスの進化（</a:t>
            </a:r>
            <a:r>
              <a:rPr lang="en-US" altLang="ja-JP" dirty="0"/>
              <a:t>3</a:t>
            </a:r>
            <a:r>
              <a:rPr lang="en-US" altLang="ja-JP" dirty="0" smtClean="0"/>
              <a:t>/3</a:t>
            </a:r>
            <a:r>
              <a:rPr lang="ja-JP" altLang="en-US" dirty="0" smtClean="0"/>
              <a:t>）</a:t>
            </a:r>
            <a:endParaRPr lang="en-US" altLang="ja-JP" dirty="0"/>
          </a:p>
          <a:p>
            <a:pPr lvl="1"/>
            <a:r>
              <a:rPr kumimoji="1" lang="en-US" altLang="ja-JP" dirty="0" smtClean="0"/>
              <a:t>Phase III</a:t>
            </a:r>
            <a:r>
              <a:rPr lang="en-US" altLang="ja-JP" dirty="0"/>
              <a:t>: </a:t>
            </a:r>
            <a:r>
              <a:rPr lang="en-US" altLang="ja-JP" dirty="0" smtClean="0"/>
              <a:t>OSS</a:t>
            </a:r>
            <a:r>
              <a:rPr lang="ja-JP" altLang="en-US" dirty="0" smtClean="0"/>
              <a:t>開発プロジェクト</a:t>
            </a:r>
            <a:r>
              <a:rPr lang="en-US" altLang="ja-JP" dirty="0" smtClean="0"/>
              <a:t> </a:t>
            </a:r>
            <a:r>
              <a:rPr kumimoji="1" lang="en-US" altLang="ja-JP" sz="2000" dirty="0" smtClean="0"/>
              <a:t>(</a:t>
            </a:r>
            <a:r>
              <a:rPr kumimoji="1" lang="en-US" altLang="ja-JP" sz="2000" dirty="0" smtClean="0"/>
              <a:t>May 2004 - May 2005)</a:t>
            </a:r>
          </a:p>
          <a:p>
            <a:pPr lvl="2"/>
            <a:r>
              <a:rPr lang="ja-JP" altLang="en-US" dirty="0" smtClean="0"/>
              <a:t>社内での変更要求が増加するにつれて，作者にコードやアイデアをフィードバックする人が出始めた</a:t>
            </a:r>
            <a:endParaRPr lang="en-US" altLang="ja-JP" dirty="0" smtClean="0"/>
          </a:p>
          <a:p>
            <a:pPr lvl="3"/>
            <a:r>
              <a:rPr lang="ja-JP" altLang="en-US" dirty="0" smtClean="0"/>
              <a:t>社内</a:t>
            </a:r>
            <a:r>
              <a:rPr lang="ja-JP" altLang="en-US" dirty="0"/>
              <a:t>限定ではある</a:t>
            </a:r>
            <a:r>
              <a:rPr lang="ja-JP" altLang="en-US" dirty="0" smtClean="0"/>
              <a:t>が伝統的</a:t>
            </a:r>
            <a:r>
              <a:rPr lang="en-US" altLang="ja-JP" dirty="0" smtClean="0"/>
              <a:t>OSS</a:t>
            </a:r>
            <a:r>
              <a:rPr lang="ja-JP" altLang="en-US" dirty="0" smtClean="0"/>
              <a:t>開発モデルで開発が始まる</a:t>
            </a:r>
            <a:endParaRPr lang="en-US" altLang="ja-JP" dirty="0"/>
          </a:p>
          <a:p>
            <a:pPr lvl="2"/>
            <a:r>
              <a:rPr lang="ja-JP" altLang="en-US" dirty="0" smtClean="0"/>
              <a:t>作者</a:t>
            </a:r>
            <a:r>
              <a:rPr lang="ja-JP" altLang="en-US" dirty="0" smtClean="0"/>
              <a:t>は</a:t>
            </a:r>
            <a:r>
              <a:rPr lang="en-US" altLang="ja-JP" dirty="0" smtClean="0"/>
              <a:t>”</a:t>
            </a:r>
            <a:r>
              <a:rPr lang="ja-JP" altLang="en-US" dirty="0" smtClean="0"/>
              <a:t>慈悲</a:t>
            </a:r>
            <a:r>
              <a:rPr lang="ja-JP" altLang="en-US" dirty="0" smtClean="0"/>
              <a:t>深い独裁者</a:t>
            </a:r>
            <a:r>
              <a:rPr lang="en-US" altLang="ja-JP" dirty="0" smtClean="0"/>
              <a:t>”</a:t>
            </a:r>
            <a:r>
              <a:rPr lang="ja-JP" altLang="en-US" dirty="0" smtClean="0"/>
              <a:t>の役割を期待された</a:t>
            </a:r>
            <a:endParaRPr lang="en-US" altLang="ja-JP" dirty="0" smtClean="0"/>
          </a:p>
          <a:p>
            <a:pPr lvl="3"/>
            <a:r>
              <a:rPr lang="ja-JP" altLang="en-US" dirty="0" smtClean="0"/>
              <a:t>寄贈されたコードや他の社内グループが提案する機能がソフトウェアのアーキテクチャ上の原則にマッチするかどうかを保証する役割</a:t>
            </a:r>
            <a:endParaRPr lang="en-US" altLang="ja-JP" dirty="0" smtClean="0"/>
          </a:p>
          <a:p>
            <a:pPr lvl="2"/>
            <a:r>
              <a:rPr lang="ja-JP" altLang="en-US" dirty="0" smtClean="0"/>
              <a:t>社内のどのプロジェクトでも使えるようにするため</a:t>
            </a:r>
            <a:r>
              <a:rPr lang="ja-JP" altLang="en-US" dirty="0" smtClean="0"/>
              <a:t>に，作者</a:t>
            </a:r>
            <a:r>
              <a:rPr lang="ja-JP" altLang="en-US" dirty="0" smtClean="0"/>
              <a:t>はサーバコードの大部分をリファクタしライブラリ化</a:t>
            </a:r>
            <a:r>
              <a:rPr lang="ja-JP" altLang="en-US" dirty="0" smtClean="0"/>
              <a:t>した</a:t>
            </a:r>
            <a:endParaRPr lang="en-US" altLang="ja-JP" dirty="0" smtClean="0"/>
          </a:p>
          <a:p>
            <a:pPr lvl="2">
              <a:buNone/>
            </a:pPr>
            <a:r>
              <a:rPr lang="en-US" altLang="ja-JP" dirty="0" smtClean="0"/>
              <a:t>+	CVS</a:t>
            </a:r>
            <a:r>
              <a:rPr lang="ja-JP" altLang="en-US" dirty="0" smtClean="0"/>
              <a:t>を利用した</a:t>
            </a:r>
            <a:r>
              <a:rPr lang="en-US" altLang="ja-JP" dirty="0" smtClean="0"/>
              <a:t>trunk/branch</a:t>
            </a:r>
            <a:r>
              <a:rPr lang="ja-JP" altLang="en-US" dirty="0"/>
              <a:t>開発</a:t>
            </a:r>
            <a:endParaRPr lang="en-US" altLang="ja-JP" dirty="0" smtClean="0"/>
          </a:p>
          <a:p>
            <a:pPr lvl="3"/>
            <a:r>
              <a:rPr lang="ja-JP" altLang="en-US" dirty="0" smtClean="0"/>
              <a:t>分業が可能になりソフトウェアの進化が</a:t>
            </a:r>
            <a:r>
              <a:rPr lang="ja-JP" altLang="en-US" dirty="0" smtClean="0"/>
              <a:t>進んだ</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p>
            <a:fld id="{2CA75854-962E-425C-988D-2C8CD5B0C4E8}" type="slidenum">
              <a:rPr lang="en-US" altLang="ja-JP" smtClean="0"/>
              <a:pPr/>
              <a:t>8</a:t>
            </a:fld>
            <a:endParaRPr lang="en-US" altLang="ja-JP"/>
          </a:p>
        </p:txBody>
      </p:sp>
      <p:sp>
        <p:nvSpPr>
          <p:cNvPr id="6" name="フッター プレースホルダ 5"/>
          <p:cNvSpPr>
            <a:spLocks noGrp="1"/>
          </p:cNvSpPr>
          <p:nvPr>
            <p:ph type="ftr" sz="quarter" idx="12"/>
          </p:nvPr>
        </p:nvSpPr>
        <p:spPr/>
        <p:txBody>
          <a:bodyPr/>
          <a:lstStyle/>
          <a:p>
            <a:r>
              <a:rPr lang="en-US" altLang="ja-JP" smtClean="0"/>
              <a:t>A Case Study of a Corporate Open Source Development Model</a:t>
            </a:r>
            <a:endParaRPr lang="en-US" altLang="ja-JP"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b="1" dirty="0" smtClean="0"/>
              <a:t>4.5. </a:t>
            </a:r>
            <a:r>
              <a:rPr lang="en-US" altLang="ja-JP" b="1" dirty="0"/>
              <a:t>Quantitative </a:t>
            </a:r>
            <a:r>
              <a:rPr lang="en-US" altLang="ja-JP" b="1" dirty="0" smtClean="0"/>
              <a:t>results (1)</a:t>
            </a:r>
            <a:endParaRPr kumimoji="1" lang="ja-JP" altLang="en-US" b="1" dirty="0"/>
          </a:p>
        </p:txBody>
      </p:sp>
      <p:sp>
        <p:nvSpPr>
          <p:cNvPr id="3" name="コンテンツ プレースホルダ 2"/>
          <p:cNvSpPr>
            <a:spLocks noGrp="1"/>
          </p:cNvSpPr>
          <p:nvPr>
            <p:ph idx="1"/>
          </p:nvPr>
        </p:nvSpPr>
        <p:spPr/>
        <p:txBody>
          <a:bodyPr/>
          <a:lstStyle/>
          <a:p>
            <a:r>
              <a:rPr kumimoji="1" lang="ja-JP" altLang="en-US" dirty="0" smtClean="0"/>
              <a:t>開発コミュニティの規模</a:t>
            </a:r>
            <a:endParaRPr kumimoji="1" lang="en-US" altLang="ja-JP" dirty="0" smtClean="0"/>
          </a:p>
          <a:p>
            <a:pPr lvl="1"/>
            <a:r>
              <a:rPr kumimoji="1" lang="en-US" altLang="ja-JP" dirty="0" smtClean="0"/>
              <a:t>Phase </a:t>
            </a:r>
            <a:r>
              <a:rPr kumimoji="1" lang="en-US" altLang="ja-JP" dirty="0" smtClean="0"/>
              <a:t>I</a:t>
            </a:r>
            <a:r>
              <a:rPr kumimoji="1" lang="ja-JP" altLang="en-US" dirty="0" smtClean="0"/>
              <a:t> </a:t>
            </a:r>
            <a:r>
              <a:rPr lang="en-US" altLang="ja-JP" dirty="0" smtClean="0"/>
              <a:t>&amp;</a:t>
            </a:r>
            <a:r>
              <a:rPr lang="ja-JP" altLang="en-US" dirty="0" smtClean="0"/>
              <a:t> </a:t>
            </a:r>
            <a:r>
              <a:rPr kumimoji="1" lang="en-US" altLang="ja-JP" dirty="0" smtClean="0"/>
              <a:t>II: </a:t>
            </a:r>
            <a:r>
              <a:rPr kumimoji="1" lang="ja-JP" altLang="en-US" dirty="0" smtClean="0"/>
              <a:t>開発者は</a:t>
            </a:r>
            <a:r>
              <a:rPr kumimoji="1" lang="en-US" altLang="ja-JP" dirty="0" smtClean="0"/>
              <a:t>1</a:t>
            </a:r>
            <a:r>
              <a:rPr kumimoji="1" lang="ja-JP" altLang="en-US" dirty="0" smtClean="0"/>
              <a:t>人</a:t>
            </a:r>
            <a:r>
              <a:rPr lang="ja-JP" altLang="en-US" dirty="0"/>
              <a:t>と</a:t>
            </a:r>
            <a:r>
              <a:rPr kumimoji="1" lang="ja-JP" altLang="en-US" dirty="0" smtClean="0"/>
              <a:t>開発者を補佐する</a:t>
            </a:r>
            <a:r>
              <a:rPr kumimoji="1" lang="en-US" altLang="ja-JP" dirty="0" smtClean="0"/>
              <a:t>1,2</a:t>
            </a:r>
            <a:r>
              <a:rPr kumimoji="1" lang="ja-JP" altLang="en-US" dirty="0" smtClean="0"/>
              <a:t>名の開発者のみ</a:t>
            </a:r>
            <a:endParaRPr kumimoji="1" lang="en-US" altLang="ja-JP" dirty="0" smtClean="0"/>
          </a:p>
          <a:p>
            <a:pPr lvl="1"/>
            <a:r>
              <a:rPr lang="en-US" altLang="ja-JP" dirty="0" smtClean="0"/>
              <a:t>Phase III: 30</a:t>
            </a:r>
            <a:r>
              <a:rPr lang="ja-JP" altLang="en-US" dirty="0" smtClean="0"/>
              <a:t>人程度の開発者が同時に作業</a:t>
            </a:r>
          </a:p>
          <a:p>
            <a:r>
              <a:rPr lang="ja-JP" altLang="en-US" dirty="0" smtClean="0"/>
              <a:t>ソフトウェアのリリース頻度</a:t>
            </a:r>
            <a:endParaRPr lang="en-US" altLang="ja-JP" dirty="0" smtClean="0"/>
          </a:p>
          <a:p>
            <a:pPr lvl="1"/>
            <a:r>
              <a:rPr lang="en-US" altLang="ja-JP" dirty="0" smtClean="0"/>
              <a:t>Phase </a:t>
            </a:r>
            <a:r>
              <a:rPr lang="en-US" altLang="ja-JP" dirty="0"/>
              <a:t>I</a:t>
            </a:r>
            <a:r>
              <a:rPr lang="ja-JP" altLang="en-US" dirty="0"/>
              <a:t> </a:t>
            </a:r>
            <a:r>
              <a:rPr lang="en-US" altLang="ja-JP" dirty="0" smtClean="0"/>
              <a:t>&amp;</a:t>
            </a:r>
            <a:r>
              <a:rPr lang="ja-JP" altLang="en-US" dirty="0" smtClean="0"/>
              <a:t> </a:t>
            </a:r>
            <a:r>
              <a:rPr lang="en-US" altLang="ja-JP" dirty="0"/>
              <a:t>II: </a:t>
            </a:r>
            <a:r>
              <a:rPr lang="ja-JP" altLang="en-US" dirty="0" smtClean="0"/>
              <a:t>開発者</a:t>
            </a:r>
            <a:r>
              <a:rPr lang="ja-JP" altLang="en-US" dirty="0"/>
              <a:t>が</a:t>
            </a:r>
            <a:r>
              <a:rPr lang="en-US" altLang="ja-JP" dirty="0" smtClean="0"/>
              <a:t>1</a:t>
            </a:r>
            <a:r>
              <a:rPr lang="ja-JP" altLang="en-US" dirty="0" smtClean="0"/>
              <a:t>人のためリリースは少ない</a:t>
            </a:r>
            <a:endParaRPr lang="en-US" altLang="ja-JP" dirty="0"/>
          </a:p>
          <a:p>
            <a:pPr lvl="1"/>
            <a:r>
              <a:rPr lang="en-US" altLang="ja-JP" dirty="0" smtClean="0"/>
              <a:t>Phase III</a:t>
            </a:r>
            <a:r>
              <a:rPr lang="ja-JP" altLang="en-US" dirty="0" smtClean="0"/>
              <a:t> </a:t>
            </a:r>
            <a:r>
              <a:rPr lang="en-US" altLang="ja-JP" dirty="0" smtClean="0"/>
              <a:t>(2004-2005): </a:t>
            </a:r>
            <a:r>
              <a:rPr lang="ja-JP" altLang="en-US" dirty="0" smtClean="0"/>
              <a:t>多数の開発者の活発な並行開発によりリリースサイクルの短期化</a:t>
            </a:r>
          </a:p>
          <a:p>
            <a:pPr lvl="1"/>
            <a:endParaRPr kumimoji="1" lang="ja-JP" altLang="en-US" dirty="0"/>
          </a:p>
        </p:txBody>
      </p:sp>
      <p:sp>
        <p:nvSpPr>
          <p:cNvPr id="4" name="日付プレースホルダ 3"/>
          <p:cNvSpPr>
            <a:spLocks noGrp="1"/>
          </p:cNvSpPr>
          <p:nvPr>
            <p:ph type="dt" sz="half" idx="10"/>
          </p:nvPr>
        </p:nvSpPr>
        <p:spPr/>
        <p:txBody>
          <a:body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p>
            <a:fld id="{2CA75854-962E-425C-988D-2C8CD5B0C4E8}" type="slidenum">
              <a:rPr lang="en-US" altLang="ja-JP" smtClean="0"/>
              <a:pPr/>
              <a:t>9</a:t>
            </a:fld>
            <a:endParaRPr lang="en-US" altLang="ja-JP"/>
          </a:p>
        </p:txBody>
      </p:sp>
      <p:pic>
        <p:nvPicPr>
          <p:cNvPr id="64517" name="Picture 5"/>
          <p:cNvPicPr>
            <a:picLocks noChangeAspect="1" noChangeArrowheads="1"/>
          </p:cNvPicPr>
          <p:nvPr/>
        </p:nvPicPr>
        <p:blipFill>
          <a:blip r:embed="rId3" cstate="print"/>
          <a:srcRect/>
          <a:stretch>
            <a:fillRect/>
          </a:stretch>
        </p:blipFill>
        <p:spPr bwMode="ltGray">
          <a:xfrm>
            <a:off x="3219202" y="4543479"/>
            <a:ext cx="3312000" cy="2258998"/>
          </a:xfrm>
          <a:prstGeom prst="rect">
            <a:avLst/>
          </a:prstGeom>
          <a:noFill/>
          <a:ln w="9525" cap="flat" cmpd="sng" algn="ctr">
            <a:noFill/>
            <a:prstDash val="solid"/>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b="1" dirty="0" smtClean="0"/>
              <a:t>4.5. </a:t>
            </a:r>
            <a:r>
              <a:rPr lang="en-US" altLang="ja-JP" b="1" dirty="0"/>
              <a:t>Quantitative </a:t>
            </a:r>
            <a:r>
              <a:rPr lang="en-US" altLang="ja-JP" b="1" dirty="0" smtClean="0"/>
              <a:t>results (2)</a:t>
            </a:r>
            <a:endParaRPr kumimoji="1" lang="ja-JP" altLang="en-US" b="1" dirty="0"/>
          </a:p>
        </p:txBody>
      </p:sp>
      <p:sp>
        <p:nvSpPr>
          <p:cNvPr id="3" name="コンテンツ プレースホルダ 2"/>
          <p:cNvSpPr>
            <a:spLocks noGrp="1"/>
          </p:cNvSpPr>
          <p:nvPr>
            <p:ph idx="1"/>
          </p:nvPr>
        </p:nvSpPr>
        <p:spPr/>
        <p:txBody>
          <a:bodyPr/>
          <a:lstStyle/>
          <a:p>
            <a:r>
              <a:rPr lang="ja-JP" altLang="en-US" dirty="0" smtClean="0"/>
              <a:t>正規化コード行数</a:t>
            </a:r>
            <a:endParaRPr lang="en-US" altLang="ja-JP" dirty="0" smtClean="0"/>
          </a:p>
          <a:p>
            <a:pPr lvl="1"/>
            <a:r>
              <a:rPr lang="ja-JP" altLang="en-US" sz="1800" dirty="0" smtClean="0"/>
              <a:t>コードベース</a:t>
            </a:r>
            <a:r>
              <a:rPr lang="ja-JP" altLang="en-US" sz="1800" dirty="0" smtClean="0"/>
              <a:t>をコンパイルするのに必要</a:t>
            </a:r>
            <a:r>
              <a:rPr lang="ja-JP" altLang="en-US" sz="1800" dirty="0" smtClean="0"/>
              <a:t>なソースコード（ソースコードツリーのサブセット）の</a:t>
            </a:r>
            <a:r>
              <a:rPr lang="ja-JP" altLang="en-US" sz="1800" dirty="0" smtClean="0"/>
              <a:t>行数（</a:t>
            </a:r>
            <a:r>
              <a:rPr lang="ja-JP" altLang="en-US" sz="1800" dirty="0" smtClean="0"/>
              <a:t>全体</a:t>
            </a:r>
            <a:r>
              <a:rPr lang="ja-JP" altLang="en-US" sz="1800" dirty="0" smtClean="0"/>
              <a:t>の約</a:t>
            </a:r>
            <a:r>
              <a:rPr lang="en-US" altLang="ja-JP" sz="1800" dirty="0" smtClean="0"/>
              <a:t>60%</a:t>
            </a:r>
            <a:r>
              <a:rPr lang="ja-JP" altLang="en-US" sz="1800" dirty="0" smtClean="0"/>
              <a:t>を占めるテストスクリプトなどを</a:t>
            </a:r>
            <a:r>
              <a:rPr lang="ja-JP" altLang="en-US" sz="1800" dirty="0" smtClean="0"/>
              <a:t>除外）</a:t>
            </a:r>
            <a:endParaRPr lang="en-US" altLang="ja-JP" sz="1800" dirty="0" smtClean="0"/>
          </a:p>
        </p:txBody>
      </p:sp>
      <p:sp>
        <p:nvSpPr>
          <p:cNvPr id="4" name="日付プレースホルダ 3"/>
          <p:cNvSpPr>
            <a:spLocks noGrp="1"/>
          </p:cNvSpPr>
          <p:nvPr>
            <p:ph type="dt" sz="half" idx="10"/>
          </p:nvPr>
        </p:nvSpPr>
        <p:spPr/>
        <p:txBody>
          <a:bodyPr/>
          <a:lstStyle/>
          <a:p>
            <a:r>
              <a:rPr lang="en-US" altLang="ja-JP" smtClean="0"/>
              <a:t>2010/01/13</a:t>
            </a:r>
            <a:endParaRPr lang="en-US" altLang="ja-JP"/>
          </a:p>
        </p:txBody>
      </p:sp>
      <p:pic>
        <p:nvPicPr>
          <p:cNvPr id="7" name="Picture 3"/>
          <p:cNvPicPr>
            <a:picLocks noChangeAspect="1" noChangeArrowheads="1"/>
          </p:cNvPicPr>
          <p:nvPr/>
        </p:nvPicPr>
        <p:blipFill>
          <a:blip r:embed="rId3" cstate="print"/>
          <a:srcRect/>
          <a:stretch>
            <a:fillRect/>
          </a:stretch>
        </p:blipFill>
        <p:spPr bwMode="ltGray">
          <a:xfrm>
            <a:off x="981075" y="2324100"/>
            <a:ext cx="3524250" cy="2324100"/>
          </a:xfrm>
          <a:prstGeom prst="rect">
            <a:avLst/>
          </a:prstGeom>
          <a:noFill/>
          <a:ln w="9525" cap="flat" cmpd="sng" algn="ctr">
            <a:noFill/>
            <a:prstDash val="solid"/>
            <a:miter lim="800000"/>
            <a:headEnd/>
            <a:tailEnd/>
          </a:ln>
        </p:spPr>
      </p:pic>
      <p:pic>
        <p:nvPicPr>
          <p:cNvPr id="8" name="Picture 4"/>
          <p:cNvPicPr>
            <a:picLocks noChangeAspect="1" noChangeArrowheads="1"/>
          </p:cNvPicPr>
          <p:nvPr/>
        </p:nvPicPr>
        <p:blipFill>
          <a:blip r:embed="rId4" cstate="print"/>
          <a:srcRect/>
          <a:stretch>
            <a:fillRect/>
          </a:stretch>
        </p:blipFill>
        <p:spPr bwMode="ltGray">
          <a:xfrm>
            <a:off x="4714875" y="2324100"/>
            <a:ext cx="3524250" cy="4533900"/>
          </a:xfrm>
          <a:prstGeom prst="rect">
            <a:avLst/>
          </a:prstGeom>
          <a:noFill/>
          <a:ln w="9525" cap="flat" cmpd="sng" algn="ctr">
            <a:noFill/>
            <a:prstDash val="solid"/>
            <a:miter lim="800000"/>
            <a:headEnd/>
            <a:tailEnd/>
          </a:ln>
        </p:spPr>
      </p:pic>
      <p:sp>
        <p:nvSpPr>
          <p:cNvPr id="9" name="円/楕円 8"/>
          <p:cNvSpPr/>
          <p:nvPr/>
        </p:nvSpPr>
        <p:spPr bwMode="auto">
          <a:xfrm>
            <a:off x="2981326" y="2914650"/>
            <a:ext cx="876300" cy="333375"/>
          </a:xfrm>
          <a:prstGeom prst="ellipse">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ndParaRPr>
          </a:p>
        </p:txBody>
      </p:sp>
      <p:sp>
        <p:nvSpPr>
          <p:cNvPr id="10" name="円/楕円 9"/>
          <p:cNvSpPr/>
          <p:nvPr/>
        </p:nvSpPr>
        <p:spPr bwMode="auto">
          <a:xfrm>
            <a:off x="2981326" y="3862387"/>
            <a:ext cx="876300" cy="333375"/>
          </a:xfrm>
          <a:prstGeom prst="ellipse">
            <a:avLst/>
          </a:prstGeom>
          <a:noFill/>
          <a:ln w="2857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ndParaRPr>
          </a:p>
        </p:txBody>
      </p:sp>
      <p:sp>
        <p:nvSpPr>
          <p:cNvPr id="11" name="円/楕円 10"/>
          <p:cNvSpPr/>
          <p:nvPr/>
        </p:nvSpPr>
        <p:spPr bwMode="auto">
          <a:xfrm>
            <a:off x="6667500" y="3695700"/>
            <a:ext cx="876300" cy="333375"/>
          </a:xfrm>
          <a:prstGeom prst="ellipse">
            <a:avLst/>
          </a:prstGeom>
          <a:noFill/>
          <a:ln w="2857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ndParaRPr>
          </a:p>
        </p:txBody>
      </p:sp>
      <p:sp>
        <p:nvSpPr>
          <p:cNvPr id="12" name="円/楕円 11"/>
          <p:cNvSpPr/>
          <p:nvPr/>
        </p:nvSpPr>
        <p:spPr bwMode="auto">
          <a:xfrm>
            <a:off x="6667500" y="2276475"/>
            <a:ext cx="876300" cy="333375"/>
          </a:xfrm>
          <a:prstGeom prst="ellipse">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ndParaRPr>
          </a:p>
        </p:txBody>
      </p:sp>
      <p:sp>
        <p:nvSpPr>
          <p:cNvPr id="13" name="円/楕円 12"/>
          <p:cNvSpPr/>
          <p:nvPr/>
        </p:nvSpPr>
        <p:spPr bwMode="auto">
          <a:xfrm>
            <a:off x="6667500" y="4648200"/>
            <a:ext cx="876300" cy="333375"/>
          </a:xfrm>
          <a:prstGeom prst="ellipse">
            <a:avLst/>
          </a:prstGeom>
          <a:noFill/>
          <a:ln w="2857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ndParaRPr>
          </a:p>
        </p:txBody>
      </p:sp>
      <p:sp>
        <p:nvSpPr>
          <p:cNvPr id="14" name="テキスト ボックス 13"/>
          <p:cNvSpPr txBox="1"/>
          <p:nvPr/>
        </p:nvSpPr>
        <p:spPr>
          <a:xfrm>
            <a:off x="695325" y="5295900"/>
            <a:ext cx="3810000" cy="923330"/>
          </a:xfrm>
          <a:prstGeom prst="rect">
            <a:avLst/>
          </a:prstGeom>
          <a:noFill/>
        </p:spPr>
        <p:txBody>
          <a:bodyPr wrap="square" rtlCol="0">
            <a:spAutoFit/>
          </a:bodyPr>
          <a:lstStyle/>
          <a:p>
            <a:r>
              <a:rPr kumimoji="1" lang="ja-JP" altLang="en-US" dirty="0">
                <a:solidFill>
                  <a:srgbClr val="C00000"/>
                </a:solidFill>
              </a:rPr>
              <a:t>○</a:t>
            </a:r>
            <a:r>
              <a:rPr kumimoji="1" lang="ja-JP" altLang="en-US" dirty="0" smtClean="0">
                <a:solidFill>
                  <a:srgbClr val="C00000"/>
                </a:solidFill>
              </a:rPr>
              <a:t>：</a:t>
            </a:r>
            <a:r>
              <a:rPr kumimoji="1" lang="ja-JP" altLang="en-US" sz="1600" dirty="0" smtClean="0">
                <a:solidFill>
                  <a:srgbClr val="C00000"/>
                </a:solidFill>
              </a:rPr>
              <a:t>相互運用テストを受けて活発に開発</a:t>
            </a:r>
            <a:endParaRPr kumimoji="1" lang="en-US" altLang="ja-JP" dirty="0" smtClean="0">
              <a:solidFill>
                <a:srgbClr val="C00000"/>
              </a:solidFill>
            </a:endParaRPr>
          </a:p>
          <a:p>
            <a:r>
              <a:rPr kumimoji="1" lang="ja-JP" altLang="en-US" dirty="0" smtClean="0">
                <a:solidFill>
                  <a:srgbClr val="00B050"/>
                </a:solidFill>
              </a:rPr>
              <a:t>○：</a:t>
            </a:r>
            <a:r>
              <a:rPr kumimoji="1" lang="ja-JP" altLang="en-US" sz="1600" dirty="0" smtClean="0">
                <a:solidFill>
                  <a:srgbClr val="00B050"/>
                </a:solidFill>
              </a:rPr>
              <a:t>主要な機能の追加</a:t>
            </a:r>
            <a:endParaRPr kumimoji="1" lang="en-US" altLang="ja-JP" dirty="0" smtClean="0">
              <a:solidFill>
                <a:srgbClr val="00B050"/>
              </a:solidFill>
            </a:endParaRPr>
          </a:p>
          <a:p>
            <a:r>
              <a:rPr kumimoji="1" lang="ja-JP" altLang="en-US" dirty="0" smtClean="0">
                <a:solidFill>
                  <a:srgbClr val="7030A0"/>
                </a:solidFill>
              </a:rPr>
              <a:t>○：</a:t>
            </a:r>
            <a:r>
              <a:rPr kumimoji="1" lang="ja-JP" altLang="en-US" sz="1600" dirty="0" smtClean="0">
                <a:solidFill>
                  <a:srgbClr val="7030A0"/>
                </a:solidFill>
              </a:rPr>
              <a:t>不要コードの削除など</a:t>
            </a:r>
            <a:endParaRPr kumimoji="1" lang="ja-JP" altLang="en-US" dirty="0">
              <a:solidFill>
                <a:srgbClr val="7030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par>
                                <p:cTn id="8" presetID="4" presetClass="entr" presetSubtype="16"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ox(in)">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b="1" dirty="0" smtClean="0"/>
              <a:t>4.5. </a:t>
            </a:r>
            <a:r>
              <a:rPr lang="en-US" altLang="ja-JP" b="1" dirty="0"/>
              <a:t>Quantitative </a:t>
            </a:r>
            <a:r>
              <a:rPr lang="en-US" altLang="ja-JP" b="1" dirty="0" smtClean="0"/>
              <a:t>results (3)</a:t>
            </a:r>
            <a:endParaRPr kumimoji="1" lang="ja-JP" altLang="en-US" b="1" dirty="0"/>
          </a:p>
        </p:txBody>
      </p:sp>
      <p:sp>
        <p:nvSpPr>
          <p:cNvPr id="3" name="コンテンツ プレースホルダ 2"/>
          <p:cNvSpPr>
            <a:spLocks noGrp="1"/>
          </p:cNvSpPr>
          <p:nvPr>
            <p:ph idx="1"/>
          </p:nvPr>
        </p:nvSpPr>
        <p:spPr/>
        <p:txBody>
          <a:bodyPr/>
          <a:lstStyle/>
          <a:p>
            <a:r>
              <a:rPr kumimoji="1" lang="ja-JP" altLang="en-US" dirty="0" smtClean="0"/>
              <a:t>ダウンロード数</a:t>
            </a:r>
            <a:endParaRPr kumimoji="1" lang="en-US" altLang="ja-JP" dirty="0" smtClean="0"/>
          </a:p>
          <a:p>
            <a:pPr lvl="1"/>
            <a:r>
              <a:rPr kumimoji="1" lang="en-US" altLang="ja-JP" dirty="0" smtClean="0"/>
              <a:t>Phase </a:t>
            </a:r>
            <a:r>
              <a:rPr kumimoji="1" lang="en-US" altLang="ja-JP" dirty="0" smtClean="0"/>
              <a:t>III</a:t>
            </a:r>
            <a:r>
              <a:rPr kumimoji="1" lang="ja-JP" altLang="en-US" dirty="0" smtClean="0"/>
              <a:t>の</a:t>
            </a:r>
            <a:r>
              <a:rPr lang="ja-JP" altLang="en-US" dirty="0"/>
              <a:t>ダウンロード数</a:t>
            </a:r>
            <a:r>
              <a:rPr kumimoji="1" lang="ja-JP" altLang="en-US" dirty="0" smtClean="0"/>
              <a:t>は</a:t>
            </a:r>
            <a:r>
              <a:rPr kumimoji="1" lang="en-US" altLang="ja-JP" dirty="0" smtClean="0"/>
              <a:t>Phase II</a:t>
            </a:r>
            <a:r>
              <a:rPr kumimoji="1" lang="ja-JP" altLang="en-US" dirty="0" smtClean="0"/>
              <a:t>の約半分</a:t>
            </a:r>
            <a:endParaRPr kumimoji="1" lang="en-US" altLang="ja-JP" dirty="0" smtClean="0"/>
          </a:p>
          <a:p>
            <a:pPr lvl="2"/>
            <a:r>
              <a:rPr lang="en-US" altLang="ja-JP" dirty="0" smtClean="0"/>
              <a:t>Phase II: </a:t>
            </a:r>
            <a:r>
              <a:rPr lang="ja-JP" altLang="en-US" dirty="0" smtClean="0"/>
              <a:t>興味のある個人が大半</a:t>
            </a:r>
            <a:endParaRPr lang="en-US" altLang="ja-JP" dirty="0" smtClean="0"/>
          </a:p>
          <a:p>
            <a:pPr lvl="2"/>
            <a:r>
              <a:rPr kumimoji="1" lang="en-US" altLang="ja-JP" dirty="0" smtClean="0"/>
              <a:t>Phase III: </a:t>
            </a:r>
            <a:r>
              <a:rPr kumimoji="1" lang="ja-JP" altLang="en-US" dirty="0" smtClean="0"/>
              <a:t>プロジェクト単位で利用するケースが</a:t>
            </a:r>
            <a:r>
              <a:rPr kumimoji="1" lang="en-US" altLang="ja-JP" dirty="0" smtClean="0"/>
              <a:t>20</a:t>
            </a:r>
            <a:r>
              <a:rPr kumimoji="1" lang="ja-JP" altLang="en-US" dirty="0" smtClean="0"/>
              <a:t>件</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p>
            <a:fld id="{2CA75854-962E-425C-988D-2C8CD5B0C4E8}" type="slidenum">
              <a:rPr lang="en-US" altLang="ja-JP" smtClean="0"/>
              <a:pPr/>
              <a:t>11</a:t>
            </a:fld>
            <a:endParaRPr lang="en-US" altLang="ja-JP"/>
          </a:p>
        </p:txBody>
      </p:sp>
      <p:pic>
        <p:nvPicPr>
          <p:cNvPr id="7" name="Picture 6"/>
          <p:cNvPicPr>
            <a:picLocks noChangeAspect="1" noChangeArrowheads="1"/>
          </p:cNvPicPr>
          <p:nvPr/>
        </p:nvPicPr>
        <p:blipFill>
          <a:blip r:embed="rId3" cstate="print"/>
          <a:srcRect/>
          <a:stretch>
            <a:fillRect/>
          </a:stretch>
        </p:blipFill>
        <p:spPr bwMode="ltGray">
          <a:xfrm>
            <a:off x="2813730" y="3180352"/>
            <a:ext cx="3312000" cy="2333262"/>
          </a:xfrm>
          <a:prstGeom prst="rect">
            <a:avLst/>
          </a:prstGeom>
          <a:noFill/>
          <a:ln w="9525" cap="flat" cmpd="sng" algn="ctr">
            <a:noFill/>
            <a:prstDash val="solid"/>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b="1" dirty="0"/>
              <a:t>5. RESULTS FROM </a:t>
            </a:r>
            <a:r>
              <a:rPr lang="en-US" altLang="ja-JP" b="1" dirty="0" smtClean="0"/>
              <a:t>INTERVIEWS</a:t>
            </a:r>
            <a:r>
              <a:rPr lang="ja-JP" altLang="en-US" b="1" dirty="0" smtClean="0"/>
              <a:t> </a:t>
            </a:r>
            <a:r>
              <a:rPr lang="en-US" altLang="ja-JP" b="1" dirty="0" smtClean="0"/>
              <a:t>(1)</a:t>
            </a:r>
            <a:endParaRPr kumimoji="1" lang="ja-JP" altLang="en-US" b="1" dirty="0"/>
          </a:p>
        </p:txBody>
      </p:sp>
      <p:sp>
        <p:nvSpPr>
          <p:cNvPr id="3" name="コンテンツ プレースホルダ 2"/>
          <p:cNvSpPr>
            <a:spLocks noGrp="1"/>
          </p:cNvSpPr>
          <p:nvPr>
            <p:ph idx="1"/>
          </p:nvPr>
        </p:nvSpPr>
        <p:spPr/>
        <p:txBody>
          <a:bodyPr/>
          <a:lstStyle/>
          <a:p>
            <a:r>
              <a:rPr lang="ja-JP" altLang="en-US" dirty="0" smtClean="0"/>
              <a:t>オープンソースリソース構築の選択</a:t>
            </a:r>
            <a:endParaRPr lang="en-US" altLang="ja-JP" dirty="0" smtClean="0"/>
          </a:p>
          <a:p>
            <a:pPr lvl="1"/>
            <a:r>
              <a:rPr lang="ja-JP" altLang="en-US" dirty="0" smtClean="0"/>
              <a:t>製品購入 </a:t>
            </a:r>
            <a:r>
              <a:rPr lang="en-US" altLang="ja-JP" dirty="0" smtClean="0"/>
              <a:t>vs. </a:t>
            </a:r>
            <a:r>
              <a:rPr lang="ja-JP" altLang="en-US" dirty="0" smtClean="0"/>
              <a:t>社内製作？</a:t>
            </a:r>
            <a:endParaRPr lang="en-US" altLang="ja-JP" dirty="0" smtClean="0"/>
          </a:p>
          <a:p>
            <a:pPr lvl="2"/>
            <a:r>
              <a:rPr lang="ja-JP" altLang="en-US" dirty="0" smtClean="0"/>
              <a:t>社内製品が大部分完成しており高品質であると判断されたため社内製作に決定した</a:t>
            </a:r>
            <a:endParaRPr lang="en-US" altLang="ja-JP" dirty="0" smtClean="0"/>
          </a:p>
          <a:p>
            <a:pPr lvl="1"/>
            <a:r>
              <a:rPr lang="ja-JP" altLang="en-US" dirty="0" smtClean="0"/>
              <a:t>オープンソース的事業部横断型戦略 </a:t>
            </a:r>
            <a:r>
              <a:rPr lang="en-US" altLang="ja-JP" dirty="0" smtClean="0"/>
              <a:t>vs. </a:t>
            </a:r>
            <a:r>
              <a:rPr lang="ja-JP" altLang="en-US" dirty="0" smtClean="0"/>
              <a:t>従来方式？</a:t>
            </a:r>
            <a:endParaRPr lang="en-US" altLang="ja-JP" dirty="0" smtClean="0"/>
          </a:p>
          <a:p>
            <a:pPr lvl="2"/>
            <a:r>
              <a:rPr lang="ja-JP" altLang="en-US" dirty="0" smtClean="0"/>
              <a:t>製作部門と調達部門が社内リソースの把握と評価を共に行う必要があることが分かった</a:t>
            </a:r>
            <a:endParaRPr lang="en-US" altLang="ja-JP" dirty="0" smtClean="0"/>
          </a:p>
          <a:p>
            <a:r>
              <a:rPr lang="ja-JP" altLang="en-US" dirty="0" smtClean="0"/>
              <a:t>組織内プロセスの調整</a:t>
            </a:r>
            <a:endParaRPr lang="en-US" altLang="ja-JP" dirty="0" smtClean="0"/>
          </a:p>
          <a:p>
            <a:pPr lvl="1"/>
            <a:r>
              <a:rPr lang="ja-JP" altLang="en-US" dirty="0" smtClean="0"/>
              <a:t>異なる</a:t>
            </a:r>
            <a:r>
              <a:rPr lang="ja-JP" altLang="en-US" dirty="0" smtClean="0"/>
              <a:t>プロセスを採用しているグループ出身の開発者をどの様に調整したか？</a:t>
            </a:r>
            <a:endParaRPr lang="en-US" altLang="ja-JP" dirty="0" smtClean="0"/>
          </a:p>
          <a:p>
            <a:pPr lvl="2"/>
            <a:r>
              <a:rPr lang="ja-JP" altLang="en-US" dirty="0" smtClean="0"/>
              <a:t>インスペクションを取り入れるなど比較的</a:t>
            </a:r>
            <a:r>
              <a:rPr kumimoji="1" lang="ja-JP" altLang="en-US" dirty="0" smtClean="0"/>
              <a:t>厳格なプロセスを採用したがあまり上手くいかなかった（</a:t>
            </a:r>
            <a:r>
              <a:rPr lang="ja-JP" altLang="en-US" dirty="0" smtClean="0"/>
              <a:t>特に</a:t>
            </a:r>
            <a:r>
              <a:rPr lang="en-US" altLang="ja-JP" dirty="0" smtClean="0"/>
              <a:t>lightweight</a:t>
            </a:r>
            <a:r>
              <a:rPr lang="ja-JP" altLang="en-US" dirty="0" smtClean="0"/>
              <a:t>なプロセスの出身者には）</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p>
            <a:fld id="{2CA75854-962E-425C-988D-2C8CD5B0C4E8}" type="slidenum">
              <a:rPr lang="en-US" altLang="ja-JP" smtClean="0"/>
              <a:pPr/>
              <a:t>12</a:t>
            </a:fld>
            <a:endParaRPr lang="en-US" altLang="ja-JP"/>
          </a:p>
        </p:txBody>
      </p:sp>
      <p:sp>
        <p:nvSpPr>
          <p:cNvPr id="6" name="フッター プレースホルダ 5"/>
          <p:cNvSpPr>
            <a:spLocks noGrp="1"/>
          </p:cNvSpPr>
          <p:nvPr>
            <p:ph type="ftr" sz="quarter" idx="12"/>
          </p:nvPr>
        </p:nvSpPr>
        <p:spPr/>
        <p:txBody>
          <a:bodyPr/>
          <a:lstStyle/>
          <a:p>
            <a:r>
              <a:rPr lang="en-US" altLang="ja-JP" smtClean="0"/>
              <a:t>A Case Study of a Corporate Open Source Development Model</a:t>
            </a:r>
            <a:endParaRPr lang="en-US" altLang="ja-JP"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b="1" dirty="0"/>
              <a:t>5. RESULTS FROM </a:t>
            </a:r>
            <a:r>
              <a:rPr lang="en-US" altLang="ja-JP" b="1" dirty="0" smtClean="0"/>
              <a:t>INTERVIEWS</a:t>
            </a:r>
            <a:r>
              <a:rPr lang="ja-JP" altLang="en-US" b="1" dirty="0" smtClean="0"/>
              <a:t> </a:t>
            </a:r>
            <a:r>
              <a:rPr lang="en-US" altLang="ja-JP" b="1" dirty="0" smtClean="0"/>
              <a:t>(2)</a:t>
            </a:r>
            <a:endParaRPr kumimoji="1" lang="ja-JP" altLang="en-US" b="1" dirty="0"/>
          </a:p>
        </p:txBody>
      </p:sp>
      <p:sp>
        <p:nvSpPr>
          <p:cNvPr id="3" name="コンテンツ プレースホルダ 2"/>
          <p:cNvSpPr>
            <a:spLocks noGrp="1"/>
          </p:cNvSpPr>
          <p:nvPr>
            <p:ph idx="1"/>
          </p:nvPr>
        </p:nvSpPr>
        <p:spPr/>
        <p:txBody>
          <a:bodyPr/>
          <a:lstStyle/>
          <a:p>
            <a:r>
              <a:rPr lang="ja-JP" altLang="en-US" dirty="0" smtClean="0"/>
              <a:t>貢献</a:t>
            </a:r>
            <a:r>
              <a:rPr lang="ja-JP" altLang="en-US" dirty="0" smtClean="0"/>
              <a:t>の</a:t>
            </a:r>
            <a:r>
              <a:rPr lang="ja-JP" altLang="en-US" dirty="0" smtClean="0"/>
              <a:t>管理</a:t>
            </a:r>
            <a:endParaRPr lang="en-US" altLang="ja-JP" dirty="0" smtClean="0"/>
          </a:p>
          <a:p>
            <a:pPr lvl="1"/>
            <a:r>
              <a:rPr lang="ja-JP" altLang="en-US" dirty="0" smtClean="0"/>
              <a:t>コードベースは</a:t>
            </a:r>
            <a:r>
              <a:rPr lang="en-US" altLang="ja-JP" dirty="0" smtClean="0"/>
              <a:t>CVS</a:t>
            </a:r>
            <a:r>
              <a:rPr lang="ja-JP" altLang="en-US" dirty="0" smtClean="0"/>
              <a:t>の</a:t>
            </a:r>
            <a:r>
              <a:rPr lang="en-US" altLang="ja-JP" dirty="0" smtClean="0"/>
              <a:t>trunk/branch</a:t>
            </a:r>
            <a:r>
              <a:rPr lang="ja-JP" altLang="en-US" dirty="0" smtClean="0"/>
              <a:t>で管理され（メイングループ用），</a:t>
            </a:r>
            <a:r>
              <a:rPr lang="en-US" altLang="ja-JP" dirty="0" smtClean="0"/>
              <a:t>CVS</a:t>
            </a:r>
            <a:r>
              <a:rPr lang="ja-JP" altLang="en-US" dirty="0" smtClean="0"/>
              <a:t> </a:t>
            </a:r>
            <a:r>
              <a:rPr lang="en-US" altLang="ja-JP" dirty="0" smtClean="0"/>
              <a:t>branch</a:t>
            </a:r>
            <a:r>
              <a:rPr lang="ja-JP" altLang="en-US" dirty="0" smtClean="0"/>
              <a:t>の複製が少なくとも</a:t>
            </a:r>
            <a:r>
              <a:rPr lang="en-US" altLang="ja-JP" dirty="0" smtClean="0"/>
              <a:t>2</a:t>
            </a:r>
            <a:r>
              <a:rPr lang="ja-JP" altLang="en-US" dirty="0" smtClean="0"/>
              <a:t>つ作られた（その他のグループ用）</a:t>
            </a:r>
            <a:endParaRPr lang="en-US" altLang="ja-JP" dirty="0" smtClean="0"/>
          </a:p>
          <a:p>
            <a:pPr lvl="1"/>
            <a:r>
              <a:rPr lang="en-US" altLang="ja-JP" dirty="0" smtClean="0"/>
              <a:t>“</a:t>
            </a:r>
            <a:r>
              <a:rPr lang="ja-JP" altLang="en-US" dirty="0" smtClean="0"/>
              <a:t>独裁者</a:t>
            </a:r>
            <a:r>
              <a:rPr lang="en-US" altLang="ja-JP" dirty="0" smtClean="0"/>
              <a:t>”</a:t>
            </a:r>
            <a:r>
              <a:rPr lang="ja-JP" altLang="en-US" dirty="0" smtClean="0"/>
              <a:t>がすべての変更を監査したが異なる複数のリポジトリの利用が監査を困難にした</a:t>
            </a:r>
            <a:endParaRPr lang="en-US" altLang="ja-JP" dirty="0" smtClean="0"/>
          </a:p>
          <a:p>
            <a:r>
              <a:rPr lang="ja-JP" altLang="en-US" dirty="0" smtClean="0"/>
              <a:t>オープンソース開発と製品開発の調整</a:t>
            </a:r>
            <a:endParaRPr lang="en-US" altLang="ja-JP" dirty="0" smtClean="0"/>
          </a:p>
          <a:p>
            <a:pPr lvl="1"/>
            <a:r>
              <a:rPr lang="ja-JP" altLang="en-US" dirty="0" smtClean="0"/>
              <a:t>開発しているコードが汎用性のあるもの（ライブラリの一部となるべきもの）か，特定の製品に特化したものかを開発者個人が判断するのは難しかった</a:t>
            </a:r>
            <a:endParaRPr lang="en-US" altLang="ja-JP" dirty="0" smtClean="0"/>
          </a:p>
          <a:p>
            <a:pPr lvl="1"/>
            <a:r>
              <a:rPr lang="ja-JP" altLang="en-US" dirty="0" smtClean="0"/>
              <a:t>個別の製品とライブラリのリリースサイクルが異なる</a:t>
            </a:r>
            <a:r>
              <a:rPr lang="ja-JP" altLang="en-US" dirty="0" smtClean="0"/>
              <a:t>ため，安定したコードのみを製品版として利用</a:t>
            </a:r>
            <a:r>
              <a:rPr lang="ja-JP" altLang="en-US" dirty="0" smtClean="0"/>
              <a:t>することが困難だった</a:t>
            </a:r>
            <a:endParaRPr lang="ja-JP" altLang="en-US" dirty="0" smtClean="0"/>
          </a:p>
        </p:txBody>
      </p:sp>
      <p:sp>
        <p:nvSpPr>
          <p:cNvPr id="4" name="日付プレースホルダ 3"/>
          <p:cNvSpPr>
            <a:spLocks noGrp="1"/>
          </p:cNvSpPr>
          <p:nvPr>
            <p:ph type="dt" sz="half" idx="10"/>
          </p:nvPr>
        </p:nvSpPr>
        <p:spPr/>
        <p:txBody>
          <a:body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p>
            <a:fld id="{2CA75854-962E-425C-988D-2C8CD5B0C4E8}" type="slidenum">
              <a:rPr lang="en-US" altLang="ja-JP" smtClean="0"/>
              <a:pPr/>
              <a:t>13</a:t>
            </a:fld>
            <a:endParaRPr lang="en-US" altLang="ja-JP"/>
          </a:p>
        </p:txBody>
      </p:sp>
      <p:sp>
        <p:nvSpPr>
          <p:cNvPr id="6" name="フッター プレースホルダ 5"/>
          <p:cNvSpPr>
            <a:spLocks noGrp="1"/>
          </p:cNvSpPr>
          <p:nvPr>
            <p:ph type="ftr" sz="quarter" idx="12"/>
          </p:nvPr>
        </p:nvSpPr>
        <p:spPr/>
        <p:txBody>
          <a:bodyPr/>
          <a:lstStyle/>
          <a:p>
            <a:r>
              <a:rPr lang="en-US" altLang="ja-JP" smtClean="0"/>
              <a:t>A Case Study of a Corporate Open Source Development Model</a:t>
            </a:r>
            <a:endParaRPr lang="en-US" altLang="ja-JP"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b="1" dirty="0"/>
              <a:t>5. RESULTS FROM </a:t>
            </a:r>
            <a:r>
              <a:rPr lang="en-US" altLang="ja-JP" b="1" dirty="0" smtClean="0"/>
              <a:t>INTERVIEWS</a:t>
            </a:r>
            <a:r>
              <a:rPr lang="ja-JP" altLang="en-US" b="1" dirty="0" smtClean="0"/>
              <a:t> </a:t>
            </a:r>
            <a:r>
              <a:rPr lang="en-US" altLang="ja-JP" b="1" dirty="0" smtClean="0"/>
              <a:t>(3)</a:t>
            </a:r>
            <a:endParaRPr kumimoji="1" lang="ja-JP" altLang="en-US" b="1" dirty="0"/>
          </a:p>
        </p:txBody>
      </p:sp>
      <p:sp>
        <p:nvSpPr>
          <p:cNvPr id="3" name="コンテンツ プレースホルダ 2"/>
          <p:cNvSpPr>
            <a:spLocks noGrp="1"/>
          </p:cNvSpPr>
          <p:nvPr>
            <p:ph idx="1"/>
          </p:nvPr>
        </p:nvSpPr>
        <p:spPr/>
        <p:txBody>
          <a:bodyPr>
            <a:noAutofit/>
          </a:bodyPr>
          <a:lstStyle/>
          <a:p>
            <a:r>
              <a:rPr kumimoji="1" lang="ja-JP" altLang="en-US" dirty="0" smtClean="0"/>
              <a:t>広報と情報伝達</a:t>
            </a:r>
            <a:endParaRPr kumimoji="1" lang="en-US" altLang="ja-JP" dirty="0" smtClean="0"/>
          </a:p>
          <a:p>
            <a:pPr lvl="1"/>
            <a:r>
              <a:rPr lang="ja-JP" altLang="en-US" dirty="0" smtClean="0"/>
              <a:t>ユーザニーズによって開発するものが決まるため，他の部門が市場調査の</a:t>
            </a:r>
            <a:r>
              <a:rPr lang="ja-JP" altLang="en-US" dirty="0" smtClean="0"/>
              <a:t>前に社内</a:t>
            </a:r>
            <a:r>
              <a:rPr lang="ja-JP" altLang="en-US" dirty="0" smtClean="0"/>
              <a:t>製品に</a:t>
            </a:r>
            <a:r>
              <a:rPr lang="ja-JP" altLang="en-US" dirty="0" smtClean="0"/>
              <a:t>ついて</a:t>
            </a:r>
            <a:r>
              <a:rPr lang="ja-JP" altLang="en-US" dirty="0" smtClean="0"/>
              <a:t>知ることが困難だった</a:t>
            </a:r>
            <a:endParaRPr lang="en-US" altLang="ja-JP" dirty="0" smtClean="0"/>
          </a:p>
          <a:p>
            <a:pPr lvl="1"/>
            <a:r>
              <a:rPr lang="ja-JP" altLang="en-US" dirty="0" smtClean="0"/>
              <a:t>個々の</a:t>
            </a:r>
            <a:r>
              <a:rPr lang="ja-JP" altLang="en-US" dirty="0" smtClean="0"/>
              <a:t>製品開発グループが何を開発しているのかを把握することが困難だった</a:t>
            </a:r>
            <a:endParaRPr lang="en-US" altLang="ja-JP" dirty="0" smtClean="0"/>
          </a:p>
          <a:p>
            <a:r>
              <a:rPr lang="ja-JP" altLang="en-US" dirty="0" smtClean="0"/>
              <a:t>（社内</a:t>
            </a:r>
            <a:r>
              <a:rPr lang="en-US" altLang="ja-JP" dirty="0" smtClean="0"/>
              <a:t>OSS</a:t>
            </a:r>
            <a:r>
              <a:rPr lang="ja-JP" altLang="en-US" dirty="0" smtClean="0"/>
              <a:t>開発の）</a:t>
            </a:r>
            <a:r>
              <a:rPr lang="ja-JP" altLang="en-US" dirty="0" smtClean="0"/>
              <a:t>付加的なメリット</a:t>
            </a:r>
            <a:endParaRPr lang="en-US" altLang="ja-JP" dirty="0" smtClean="0"/>
          </a:p>
          <a:p>
            <a:pPr lvl="1"/>
            <a:r>
              <a:rPr lang="en-US" altLang="ja-JP" dirty="0" smtClean="0"/>
              <a:t>SIP</a:t>
            </a:r>
            <a:r>
              <a:rPr lang="ja-JP" altLang="en-US" dirty="0" smtClean="0"/>
              <a:t>技術に対する組織内の知識伝達を助けた</a:t>
            </a:r>
            <a:endParaRPr lang="en-US" altLang="ja-JP" dirty="0" smtClean="0"/>
          </a:p>
          <a:p>
            <a:pPr lvl="1"/>
            <a:r>
              <a:rPr lang="ja-JP" altLang="en-US" dirty="0" smtClean="0"/>
              <a:t>スキル獲得への興味が</a:t>
            </a:r>
            <a:r>
              <a:rPr lang="ja-JP" altLang="en-US" dirty="0" smtClean="0"/>
              <a:t>開発者のモチベーションを高め</a:t>
            </a:r>
            <a:endParaRPr lang="en-US" altLang="ja-JP" dirty="0" smtClean="0"/>
          </a:p>
          <a:p>
            <a:pPr lvl="1"/>
            <a:r>
              <a:rPr lang="ja-JP" altLang="en-US" dirty="0" smtClean="0"/>
              <a:t>様々な専門性を持った開発者が関与するため</a:t>
            </a:r>
            <a:r>
              <a:rPr lang="en-US" altLang="ja-JP" dirty="0" smtClean="0"/>
              <a:t>OSS</a:t>
            </a:r>
            <a:r>
              <a:rPr lang="ja-JP" altLang="en-US" dirty="0" smtClean="0"/>
              <a:t>開発的効果（</a:t>
            </a:r>
            <a:r>
              <a:rPr lang="en-US" altLang="ja-JP" dirty="0" smtClean="0"/>
              <a:t>many eyeballs</a:t>
            </a:r>
            <a:r>
              <a:rPr lang="ja-JP" altLang="en-US" dirty="0" smtClean="0"/>
              <a:t>効果）が現れた</a:t>
            </a:r>
            <a:endParaRPr lang="en-US" altLang="ja-JP" dirty="0" smtClean="0"/>
          </a:p>
          <a:p>
            <a:pPr lvl="1"/>
            <a:r>
              <a:rPr lang="ja-JP" altLang="en-US" dirty="0" smtClean="0"/>
              <a:t>承認や他の部門との調整を待たずに必要なものを作れる自由があった（マージが困難になるという問題点もある）</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p>
            <a:fld id="{2CA75854-962E-425C-988D-2C8CD5B0C4E8}" type="slidenum">
              <a:rPr lang="en-US" altLang="ja-JP" smtClean="0"/>
              <a:pPr/>
              <a:t>14</a:t>
            </a:fld>
            <a:endParaRPr lang="en-US" altLang="ja-JP"/>
          </a:p>
        </p:txBody>
      </p:sp>
      <p:sp>
        <p:nvSpPr>
          <p:cNvPr id="6" name="フッター プレースホルダ 5"/>
          <p:cNvSpPr>
            <a:spLocks noGrp="1"/>
          </p:cNvSpPr>
          <p:nvPr>
            <p:ph type="ftr" sz="quarter" idx="12"/>
          </p:nvPr>
        </p:nvSpPr>
        <p:spPr/>
        <p:txBody>
          <a:bodyPr/>
          <a:lstStyle/>
          <a:p>
            <a:r>
              <a:rPr lang="en-US" altLang="ja-JP" smtClean="0"/>
              <a:t>A Case Study of a Corporate Open Source Development Model</a:t>
            </a:r>
            <a:endParaRPr lang="en-US" altLang="ja-JP"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b="1" dirty="0" smtClean="0"/>
              <a:t>6. LESSONS LEARNED</a:t>
            </a:r>
            <a:r>
              <a:rPr lang="ja-JP" altLang="en-US" b="1" dirty="0" smtClean="0"/>
              <a:t> </a:t>
            </a:r>
            <a:r>
              <a:rPr lang="en-US" altLang="ja-JP" b="1" dirty="0" smtClean="0"/>
              <a:t>(1)</a:t>
            </a:r>
            <a:endParaRPr kumimoji="1" lang="ja-JP" altLang="en-US" b="1" dirty="0"/>
          </a:p>
        </p:txBody>
      </p:sp>
      <p:sp>
        <p:nvSpPr>
          <p:cNvPr id="3" name="コンテンツ プレースホルダ 2"/>
          <p:cNvSpPr>
            <a:spLocks noGrp="1"/>
          </p:cNvSpPr>
          <p:nvPr>
            <p:ph idx="1"/>
          </p:nvPr>
        </p:nvSpPr>
        <p:spPr/>
        <p:txBody>
          <a:bodyPr/>
          <a:lstStyle/>
          <a:p>
            <a:r>
              <a:rPr lang="ja-JP" altLang="en-US" dirty="0" smtClean="0"/>
              <a:t>要求</a:t>
            </a:r>
            <a:r>
              <a:rPr lang="ja-JP" altLang="en-US" dirty="0" smtClean="0"/>
              <a:t>とプロセス</a:t>
            </a:r>
            <a:endParaRPr lang="en-US" altLang="ja-JP" dirty="0" smtClean="0"/>
          </a:p>
          <a:p>
            <a:pPr lvl="1"/>
            <a:r>
              <a:rPr kumimoji="1" lang="ja-JP" altLang="en-US" dirty="0" smtClean="0"/>
              <a:t>通常のマネージメントの要素</a:t>
            </a:r>
            <a:r>
              <a:rPr lang="ja-JP" altLang="en-US" dirty="0" smtClean="0"/>
              <a:t>に加え，機能的なベースシステム中心に業務を行えるようにする必要がある</a:t>
            </a:r>
            <a:endParaRPr lang="en-US" altLang="ja-JP" dirty="0" smtClean="0"/>
          </a:p>
          <a:p>
            <a:pPr lvl="2"/>
            <a:r>
              <a:rPr kumimoji="1" lang="ja-JP" altLang="en-US" dirty="0" smtClean="0"/>
              <a:t>プロジェクト横断的に開発の優先順位を決める，</a:t>
            </a:r>
            <a:r>
              <a:rPr lang="ja-JP" altLang="en-US" dirty="0" smtClean="0"/>
              <a:t>共通する業務を特定する，全体のプロダクトがすべての顧客ニーズを満たすことを保証する，など．</a:t>
            </a:r>
            <a:endParaRPr kumimoji="1" lang="en-US" altLang="ja-JP" dirty="0" smtClean="0"/>
          </a:p>
          <a:p>
            <a:r>
              <a:rPr lang="ja-JP" altLang="en-US" dirty="0" smtClean="0"/>
              <a:t>仕事の</a:t>
            </a:r>
            <a:r>
              <a:rPr lang="ja-JP" altLang="en-US" dirty="0" smtClean="0"/>
              <a:t>割当と動機付け</a:t>
            </a:r>
            <a:endParaRPr lang="en-US" altLang="ja-JP" dirty="0" smtClean="0"/>
          </a:p>
          <a:p>
            <a:pPr lvl="1"/>
            <a:r>
              <a:rPr kumimoji="1" lang="ja-JP" altLang="en-US" dirty="0" smtClean="0"/>
              <a:t>汎用性の</a:t>
            </a:r>
            <a:r>
              <a:rPr kumimoji="1" lang="ja-JP" altLang="en-US" dirty="0" smtClean="0"/>
              <a:t>高い共通のリソースを「育てる」ことと，特定の製品をオンタイムに出荷することを両立する必要がある</a:t>
            </a:r>
            <a:endParaRPr kumimoji="1" lang="en-US" altLang="ja-JP" dirty="0" smtClean="0"/>
          </a:p>
          <a:p>
            <a:pPr lvl="2"/>
            <a:r>
              <a:rPr lang="en-US" altLang="ja-JP" dirty="0" smtClean="0"/>
              <a:t>“</a:t>
            </a:r>
            <a:r>
              <a:rPr lang="ja-JP" altLang="en-US" dirty="0" smtClean="0"/>
              <a:t>慈悲深い独裁者</a:t>
            </a:r>
            <a:r>
              <a:rPr lang="en-US" altLang="ja-JP" dirty="0" smtClean="0"/>
              <a:t>”</a:t>
            </a:r>
            <a:r>
              <a:rPr lang="ja-JP" altLang="en-US" dirty="0" smtClean="0"/>
              <a:t>の仕事を守ること（許可・理解してあげること）</a:t>
            </a:r>
            <a:endParaRPr lang="en-US" altLang="ja-JP" dirty="0" smtClean="0"/>
          </a:p>
          <a:p>
            <a:pPr lvl="2"/>
            <a:r>
              <a:rPr kumimoji="1" lang="ja-JP" altLang="en-US" dirty="0" smtClean="0"/>
              <a:t>ビジネスニーズを</a:t>
            </a:r>
            <a:r>
              <a:rPr lang="en-US" altLang="ja-JP" dirty="0" smtClean="0"/>
              <a:t>“</a:t>
            </a:r>
            <a:r>
              <a:rPr lang="ja-JP" altLang="en-US" dirty="0" smtClean="0"/>
              <a:t>慈悲深い独裁者</a:t>
            </a:r>
            <a:r>
              <a:rPr lang="en-US" altLang="ja-JP" dirty="0" smtClean="0"/>
              <a:t>”</a:t>
            </a:r>
            <a:r>
              <a:rPr lang="ja-JP" altLang="en-US" dirty="0" smtClean="0"/>
              <a:t>に理解させること</a:t>
            </a:r>
            <a:endParaRPr lang="en-US" altLang="ja-JP" dirty="0" smtClean="0"/>
          </a:p>
          <a:p>
            <a:pPr lvl="1"/>
            <a:r>
              <a:rPr lang="ja-JP" altLang="en-US" dirty="0" smtClean="0"/>
              <a:t>開発者を特定のサブシステムのオーナーとして認めることが動機付けとなる</a:t>
            </a:r>
            <a:endParaRPr lang="en-US" altLang="ja-JP" dirty="0" smtClean="0"/>
          </a:p>
          <a:p>
            <a:pPr lvl="1"/>
            <a:r>
              <a:rPr lang="ja-JP" altLang="en-US" dirty="0" smtClean="0"/>
              <a:t>レビューチームを設置する必要がある</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p>
            <a:fld id="{2CA75854-962E-425C-988D-2C8CD5B0C4E8}" type="slidenum">
              <a:rPr lang="en-US" altLang="ja-JP" smtClean="0"/>
              <a:pPr/>
              <a:t>15</a:t>
            </a:fld>
            <a:endParaRPr lang="en-US" altLang="ja-JP"/>
          </a:p>
        </p:txBody>
      </p:sp>
      <p:sp>
        <p:nvSpPr>
          <p:cNvPr id="6" name="フッター プレースホルダ 5"/>
          <p:cNvSpPr>
            <a:spLocks noGrp="1"/>
          </p:cNvSpPr>
          <p:nvPr>
            <p:ph type="ftr" sz="quarter" idx="12"/>
          </p:nvPr>
        </p:nvSpPr>
        <p:spPr/>
        <p:txBody>
          <a:bodyPr/>
          <a:lstStyle/>
          <a:p>
            <a:r>
              <a:rPr lang="en-US" altLang="ja-JP" smtClean="0"/>
              <a:t>A Case Study of a Corporate Open Source Development Model</a:t>
            </a:r>
            <a:endParaRPr lang="en-US" altLang="ja-JP"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b="1" dirty="0" smtClean="0"/>
              <a:t>6. LESSONS LEARNED</a:t>
            </a:r>
            <a:r>
              <a:rPr lang="ja-JP" altLang="en-US" b="1" dirty="0" smtClean="0"/>
              <a:t> </a:t>
            </a:r>
            <a:r>
              <a:rPr lang="en-US" altLang="ja-JP" b="1" dirty="0" smtClean="0"/>
              <a:t>(2)</a:t>
            </a:r>
            <a:endParaRPr kumimoji="1" lang="ja-JP" altLang="en-US" b="1" dirty="0"/>
          </a:p>
        </p:txBody>
      </p:sp>
      <p:sp>
        <p:nvSpPr>
          <p:cNvPr id="3" name="コンテンツ プレースホルダ 2"/>
          <p:cNvSpPr>
            <a:spLocks noGrp="1"/>
          </p:cNvSpPr>
          <p:nvPr>
            <p:ph idx="1"/>
          </p:nvPr>
        </p:nvSpPr>
        <p:spPr/>
        <p:txBody>
          <a:bodyPr/>
          <a:lstStyle/>
          <a:p>
            <a:r>
              <a:rPr kumimoji="1" lang="ja-JP" altLang="en-US" dirty="0" smtClean="0"/>
              <a:t>ソフトウェアアーキテクチャ</a:t>
            </a:r>
            <a:endParaRPr kumimoji="1" lang="en-US" altLang="ja-JP" dirty="0" smtClean="0"/>
          </a:p>
          <a:p>
            <a:pPr lvl="1"/>
            <a:r>
              <a:rPr kumimoji="1" lang="ja-JP" altLang="en-US" dirty="0" smtClean="0"/>
              <a:t>単一の</a:t>
            </a:r>
            <a:r>
              <a:rPr kumimoji="1" lang="en-US" altLang="ja-JP" dirty="0" smtClean="0"/>
              <a:t>branch</a:t>
            </a:r>
            <a:r>
              <a:rPr kumimoji="1" lang="ja-JP" altLang="en-US" dirty="0" smtClean="0"/>
              <a:t>や</a:t>
            </a:r>
            <a:r>
              <a:rPr kumimoji="1" lang="en-US" altLang="ja-JP" dirty="0" smtClean="0"/>
              <a:t>trunk</a:t>
            </a:r>
            <a:r>
              <a:rPr kumimoji="1" lang="ja-JP" altLang="en-US" dirty="0" smtClean="0"/>
              <a:t>に対するマージは慎重に行われなければならない</a:t>
            </a:r>
            <a:endParaRPr kumimoji="1" lang="en-US" altLang="ja-JP" dirty="0" smtClean="0"/>
          </a:p>
          <a:p>
            <a:pPr lvl="2"/>
            <a:r>
              <a:rPr lang="ja-JP" altLang="en-US" dirty="0" smtClean="0"/>
              <a:t>複数のプロダクトラインに対して行われる個々の変更をどのようにマージするかは最大の課題</a:t>
            </a:r>
            <a:endParaRPr lang="en-US" altLang="ja-JP" dirty="0" smtClean="0"/>
          </a:p>
          <a:p>
            <a:pPr lvl="1"/>
            <a:r>
              <a:rPr kumimoji="1" lang="ja-JP" altLang="en-US" dirty="0" smtClean="0"/>
              <a:t>急速</a:t>
            </a:r>
            <a:r>
              <a:rPr kumimoji="1" lang="ja-JP" altLang="en-US" dirty="0" smtClean="0"/>
              <a:t>に変化する標準・技術と市場・顧客ニーズを素早く察知するために社内</a:t>
            </a:r>
            <a:r>
              <a:rPr kumimoji="1" lang="en-US" altLang="ja-JP" dirty="0" smtClean="0"/>
              <a:t>OSS</a:t>
            </a:r>
            <a:r>
              <a:rPr kumimoji="1" lang="ja-JP" altLang="en-US" dirty="0" smtClean="0"/>
              <a:t>プロジェクトは良い手段となりえる</a:t>
            </a:r>
            <a:endParaRPr kumimoji="1" lang="en-US" altLang="ja-JP" dirty="0" smtClean="0"/>
          </a:p>
          <a:p>
            <a:pPr lvl="1"/>
            <a:r>
              <a:rPr lang="ja-JP" altLang="en-US" dirty="0" smtClean="0"/>
              <a:t>社内</a:t>
            </a:r>
            <a:r>
              <a:rPr lang="en-US" altLang="ja-JP" dirty="0" smtClean="0"/>
              <a:t>OSS</a:t>
            </a:r>
            <a:r>
              <a:rPr lang="ja-JP" altLang="en-US" dirty="0" smtClean="0"/>
              <a:t>を採用するのであれば，</a:t>
            </a:r>
            <a:r>
              <a:rPr lang="ja-JP" altLang="en-US" dirty="0" smtClean="0"/>
              <a:t>開発</a:t>
            </a:r>
            <a:r>
              <a:rPr lang="ja-JP" altLang="en-US" dirty="0" smtClean="0"/>
              <a:t>情報を広く社内に広める必要がある</a:t>
            </a:r>
            <a:endParaRPr lang="en-US" altLang="ja-JP" dirty="0" smtClean="0"/>
          </a:p>
          <a:p>
            <a:r>
              <a:rPr lang="ja-JP" altLang="en-US" dirty="0" smtClean="0"/>
              <a:t>ツールの汎用性</a:t>
            </a:r>
            <a:endParaRPr lang="en-US" altLang="ja-JP" dirty="0" smtClean="0"/>
          </a:p>
          <a:p>
            <a:pPr lvl="1"/>
            <a:r>
              <a:rPr lang="ja-JP" altLang="en-US" dirty="0" smtClean="0"/>
              <a:t>個々のグループは通常それぞれの作業がツール環境の制約を受けるため，出来るだけ早く共通の環境へ移行することが望ましい</a:t>
            </a:r>
            <a:r>
              <a:rPr lang="ja-JP" altLang="en-US" dirty="0" smtClean="0"/>
              <a:t>（特に版管理・変更管理システム）</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p>
            <a:fld id="{2CA75854-962E-425C-988D-2C8CD5B0C4E8}" type="slidenum">
              <a:rPr lang="en-US" altLang="ja-JP" smtClean="0"/>
              <a:pPr/>
              <a:t>16</a:t>
            </a:fld>
            <a:endParaRPr lang="en-US" altLang="ja-JP"/>
          </a:p>
        </p:txBody>
      </p:sp>
      <p:sp>
        <p:nvSpPr>
          <p:cNvPr id="6" name="フッター プレースホルダ 5"/>
          <p:cNvSpPr>
            <a:spLocks noGrp="1"/>
          </p:cNvSpPr>
          <p:nvPr>
            <p:ph type="ftr" sz="quarter" idx="12"/>
          </p:nvPr>
        </p:nvSpPr>
        <p:spPr/>
        <p:txBody>
          <a:bodyPr/>
          <a:lstStyle/>
          <a:p>
            <a:r>
              <a:rPr lang="en-US" altLang="ja-JP" smtClean="0"/>
              <a:t>A Case Study of a Corporate Open Source Development Model</a:t>
            </a:r>
            <a:endParaRPr lang="en-US" altLang="ja-JP"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b="1" dirty="0" smtClean="0"/>
              <a:t>7. OPEN QUESTIONS AND CONCLUSION</a:t>
            </a:r>
            <a:endParaRPr kumimoji="1" lang="ja-JP" altLang="en-US" b="1" dirty="0"/>
          </a:p>
        </p:txBody>
      </p:sp>
      <p:sp>
        <p:nvSpPr>
          <p:cNvPr id="3" name="コンテンツ プレースホルダ 2"/>
          <p:cNvSpPr>
            <a:spLocks noGrp="1"/>
          </p:cNvSpPr>
          <p:nvPr>
            <p:ph idx="1"/>
          </p:nvPr>
        </p:nvSpPr>
        <p:spPr>
          <a:xfrm>
            <a:off x="457200" y="1066799"/>
            <a:ext cx="8229600" cy="5508625"/>
          </a:xfrm>
        </p:spPr>
        <p:txBody>
          <a:bodyPr>
            <a:normAutofit fontScale="92500" lnSpcReduction="10000"/>
          </a:bodyPr>
          <a:lstStyle/>
          <a:p>
            <a:r>
              <a:rPr lang="ja-JP" altLang="en-US" dirty="0" smtClean="0"/>
              <a:t>作業調整しやすい</a:t>
            </a:r>
            <a:r>
              <a:rPr lang="ja-JP" altLang="en-US" dirty="0" smtClean="0"/>
              <a:t>ソフトウェア</a:t>
            </a:r>
            <a:r>
              <a:rPr lang="ja-JP" altLang="en-US" dirty="0" smtClean="0"/>
              <a:t>アーキテクチャをどの様にデザインするか？</a:t>
            </a:r>
            <a:endParaRPr lang="en-US" altLang="ja-JP" dirty="0" smtClean="0"/>
          </a:p>
          <a:p>
            <a:pPr lvl="1"/>
            <a:r>
              <a:rPr lang="ja-JP" altLang="en-US" dirty="0" smtClean="0"/>
              <a:t>今回は，アーキテクチャ</a:t>
            </a:r>
            <a:r>
              <a:rPr lang="ja-JP" altLang="en-US" dirty="0" smtClean="0"/>
              <a:t>が作業調整に重要な役割を担うことは理解</a:t>
            </a:r>
            <a:r>
              <a:rPr lang="ja-JP" altLang="en-US" dirty="0" smtClean="0"/>
              <a:t>できた</a:t>
            </a:r>
            <a:r>
              <a:rPr lang="ja-JP" altLang="en-US" dirty="0" smtClean="0"/>
              <a:t>のみ</a:t>
            </a:r>
            <a:endParaRPr lang="en-US" altLang="ja-JP" dirty="0" smtClean="0"/>
          </a:p>
          <a:p>
            <a:r>
              <a:rPr lang="en-US" altLang="ja-JP" dirty="0" smtClean="0"/>
              <a:t>OSS</a:t>
            </a:r>
            <a:r>
              <a:rPr lang="ja-JP" altLang="en-US" dirty="0" smtClean="0"/>
              <a:t>開発</a:t>
            </a:r>
            <a:r>
              <a:rPr lang="ja-JP" altLang="en-US" dirty="0" smtClean="0"/>
              <a:t>方法論が他の企業にも適用可能か？</a:t>
            </a:r>
            <a:endParaRPr lang="en-US" altLang="ja-JP" dirty="0" smtClean="0"/>
          </a:p>
          <a:p>
            <a:pPr lvl="1"/>
            <a:r>
              <a:rPr lang="en-US" altLang="ja-JP" dirty="0" smtClean="0"/>
              <a:t>SIP</a:t>
            </a:r>
            <a:r>
              <a:rPr lang="ja-JP" altLang="en-US" dirty="0" smtClean="0"/>
              <a:t>技術が現在の主流になったのは運の要素が強い</a:t>
            </a:r>
            <a:endParaRPr lang="en-US" altLang="ja-JP" dirty="0" smtClean="0"/>
          </a:p>
          <a:p>
            <a:pPr lvl="1"/>
            <a:r>
              <a:rPr lang="ja-JP" altLang="en-US" dirty="0" smtClean="0"/>
              <a:t>いつ，どの</a:t>
            </a:r>
            <a:r>
              <a:rPr lang="ja-JP" altLang="en-US" dirty="0" smtClean="0"/>
              <a:t>様</a:t>
            </a:r>
            <a:r>
              <a:rPr lang="ja-JP" altLang="en-US" dirty="0" smtClean="0"/>
              <a:t>にプロジェクトを</a:t>
            </a:r>
            <a:r>
              <a:rPr lang="en-US" altLang="ja-JP" dirty="0" smtClean="0"/>
              <a:t>OSS</a:t>
            </a:r>
            <a:r>
              <a:rPr lang="ja-JP" altLang="en-US" dirty="0" smtClean="0"/>
              <a:t>方式とすべきか不透明</a:t>
            </a:r>
            <a:endParaRPr lang="en-US" altLang="ja-JP" dirty="0" smtClean="0"/>
          </a:p>
          <a:p>
            <a:r>
              <a:rPr lang="ja-JP" altLang="en-US" dirty="0" smtClean="0"/>
              <a:t>成功基準（今回の成功要因）</a:t>
            </a:r>
            <a:endParaRPr lang="en-US" altLang="ja-JP" dirty="0" smtClean="0"/>
          </a:p>
          <a:p>
            <a:pPr lvl="1"/>
            <a:r>
              <a:rPr lang="ja-JP" altLang="en-US" dirty="0" smtClean="0"/>
              <a:t>技術が複数の製品開発グループに必要とされていた</a:t>
            </a:r>
            <a:endParaRPr lang="en-US" altLang="ja-JP" dirty="0" smtClean="0"/>
          </a:p>
          <a:p>
            <a:pPr lvl="1"/>
            <a:r>
              <a:rPr lang="ja-JP" altLang="en-US" dirty="0" smtClean="0"/>
              <a:t>要求や機能が未知であったため技術が未熟だったため継続的な改善の必要があった</a:t>
            </a:r>
            <a:endParaRPr lang="en-US" altLang="ja-JP" dirty="0" smtClean="0"/>
          </a:p>
          <a:p>
            <a:pPr lvl="1"/>
            <a:r>
              <a:rPr lang="ja-JP" altLang="en-US" dirty="0" smtClean="0"/>
              <a:t>製品グループは異なるニーズと専門性を有していたため他のグループの貢献からの利益が大きかった</a:t>
            </a:r>
            <a:endParaRPr lang="en-US" altLang="ja-JP" dirty="0" smtClean="0"/>
          </a:p>
          <a:p>
            <a:pPr lvl="1"/>
            <a:r>
              <a:rPr lang="ja-JP" altLang="en-US" dirty="0" smtClean="0"/>
              <a:t>初期プロダクトがモジュールアーキテクチャを持っていたため，ブランチ開発によりすべての変更をマージするのが容易だった</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p>
            <a:fld id="{2CA75854-962E-425C-988D-2C8CD5B0C4E8}" type="slidenum">
              <a:rPr lang="en-US" altLang="ja-JP" smtClean="0"/>
              <a:pPr/>
              <a:t>17</a:t>
            </a:fld>
            <a:endParaRPr lang="en-US" altLang="ja-JP"/>
          </a:p>
        </p:txBody>
      </p:sp>
      <p:sp>
        <p:nvSpPr>
          <p:cNvPr id="6" name="フッター プレースホルダ 5"/>
          <p:cNvSpPr>
            <a:spLocks noGrp="1"/>
          </p:cNvSpPr>
          <p:nvPr>
            <p:ph type="ftr" sz="quarter" idx="12"/>
          </p:nvPr>
        </p:nvSpPr>
        <p:spPr/>
        <p:txBody>
          <a:bodyPr/>
          <a:lstStyle/>
          <a:p>
            <a:r>
              <a:rPr lang="en-US" altLang="ja-JP" smtClean="0"/>
              <a:t>A Case Study of a Corporate Open Source Development Model</a:t>
            </a:r>
            <a:endParaRPr lang="en-US" altLang="ja-JP"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感想・反駁</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企業内</a:t>
            </a:r>
            <a:r>
              <a:rPr kumimoji="1" lang="en-US" altLang="ja-JP" dirty="0" smtClean="0"/>
              <a:t>OSS</a:t>
            </a:r>
            <a:r>
              <a:rPr kumimoji="1" lang="ja-JP" altLang="en-US" dirty="0" smtClean="0"/>
              <a:t>開発の実例（参考文献）としては良い論文かもしれない</a:t>
            </a:r>
            <a:endParaRPr kumimoji="1" lang="en-US" altLang="ja-JP" dirty="0" smtClean="0"/>
          </a:p>
          <a:p>
            <a:endParaRPr lang="en-US" altLang="ja-JP" dirty="0" smtClean="0"/>
          </a:p>
          <a:p>
            <a:r>
              <a:rPr kumimoji="1" lang="ja-JP" altLang="en-US" dirty="0" smtClean="0"/>
              <a:t>ただ，想定の範囲内というか</a:t>
            </a:r>
            <a:r>
              <a:rPr kumimoji="1" lang="en-US" altLang="ja-JP" dirty="0" smtClean="0"/>
              <a:t>surprising</a:t>
            </a:r>
            <a:r>
              <a:rPr kumimoji="1" lang="ja-JP" altLang="en-US" dirty="0" smtClean="0"/>
              <a:t>な結果</a:t>
            </a:r>
            <a:r>
              <a:rPr lang="ja-JP" altLang="en-US" dirty="0" smtClean="0"/>
              <a:t>はあまりなかった（＋一般性という観点では大きな疑問が残る）</a:t>
            </a:r>
            <a:endParaRPr lang="en-US" altLang="ja-JP" dirty="0" smtClean="0"/>
          </a:p>
          <a:p>
            <a:r>
              <a:rPr kumimoji="1" lang="ja-JP" altLang="en-US" dirty="0" smtClean="0"/>
              <a:t>日記論文をまとめるのはしんどいのを忘れていた</a:t>
            </a:r>
            <a:r>
              <a:rPr kumimoji="1" lang="ja-JP" altLang="en-US" dirty="0" err="1" smtClean="0"/>
              <a:t>．．．</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2010/01/13</a:t>
            </a:r>
            <a:endParaRPr lang="en-US" altLang="ja-JP"/>
          </a:p>
        </p:txBody>
      </p:sp>
      <p:sp>
        <p:nvSpPr>
          <p:cNvPr id="5" name="スライド番号プレースホルダ 4"/>
          <p:cNvSpPr>
            <a:spLocks noGrp="1"/>
          </p:cNvSpPr>
          <p:nvPr>
            <p:ph type="sldNum" sz="quarter" idx="11"/>
          </p:nvPr>
        </p:nvSpPr>
        <p:spPr/>
        <p:txBody>
          <a:bodyPr/>
          <a:lstStyle/>
          <a:p>
            <a:fld id="{2CA75854-962E-425C-988D-2C8CD5B0C4E8}" type="slidenum">
              <a:rPr lang="en-US" altLang="ja-JP" smtClean="0"/>
              <a:pPr/>
              <a:t>18</a:t>
            </a:fld>
            <a:endParaRPr lang="en-US" altLang="ja-JP"/>
          </a:p>
        </p:txBody>
      </p:sp>
      <p:sp>
        <p:nvSpPr>
          <p:cNvPr id="6" name="フッター プレースホルダ 5"/>
          <p:cNvSpPr>
            <a:spLocks noGrp="1"/>
          </p:cNvSpPr>
          <p:nvPr>
            <p:ph type="ftr" sz="quarter" idx="12"/>
          </p:nvPr>
        </p:nvSpPr>
        <p:spPr/>
        <p:txBody>
          <a:bodyPr/>
          <a:lstStyle/>
          <a:p>
            <a:r>
              <a:rPr lang="en-US" altLang="ja-JP" smtClean="0"/>
              <a:t>A Case Study of a Corporate Open Source Development Model</a:t>
            </a:r>
            <a:endParaRPr lang="en-US" altLang="ja-JP" dirty="0"/>
          </a:p>
        </p:txBody>
      </p:sp>
    </p:spTree>
  </p:cSld>
  <p:clrMapOvr>
    <a:masterClrMapping/>
  </p:clrMapOvr>
</p:sld>
</file>

<file path=ppt/theme/theme1.xml><?xml version="1.0" encoding="utf-8"?>
<a:theme xmlns:a="http://schemas.openxmlformats.org/drawingml/2006/main" name="F047TGp">
  <a:themeElements>
    <a:clrScheme name="Custom Design 1">
      <a:dk1>
        <a:srgbClr val="1D4940"/>
      </a:dk1>
      <a:lt1>
        <a:srgbClr val="FFFFFF"/>
      </a:lt1>
      <a:dk2>
        <a:srgbClr val="3F716F"/>
      </a:dk2>
      <a:lt2>
        <a:srgbClr val="C0C0C0"/>
      </a:lt2>
      <a:accent1>
        <a:srgbClr val="669E86"/>
      </a:accent1>
      <a:accent2>
        <a:srgbClr val="98C4AC"/>
      </a:accent2>
      <a:accent3>
        <a:srgbClr val="FFFFFF"/>
      </a:accent3>
      <a:accent4>
        <a:srgbClr val="173D35"/>
      </a:accent4>
      <a:accent5>
        <a:srgbClr val="B8CCC3"/>
      </a:accent5>
      <a:accent6>
        <a:srgbClr val="89B19B"/>
      </a:accent6>
      <a:hlink>
        <a:srgbClr val="8CA35F"/>
      </a:hlink>
      <a:folHlink>
        <a:srgbClr val="C1B05D"/>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ustom Design 1">
        <a:dk1>
          <a:srgbClr val="1D4940"/>
        </a:dk1>
        <a:lt1>
          <a:srgbClr val="FFFFFF"/>
        </a:lt1>
        <a:dk2>
          <a:srgbClr val="3F716F"/>
        </a:dk2>
        <a:lt2>
          <a:srgbClr val="C0C0C0"/>
        </a:lt2>
        <a:accent1>
          <a:srgbClr val="669E86"/>
        </a:accent1>
        <a:accent2>
          <a:srgbClr val="98C4AC"/>
        </a:accent2>
        <a:accent3>
          <a:srgbClr val="FFFFFF"/>
        </a:accent3>
        <a:accent4>
          <a:srgbClr val="173D35"/>
        </a:accent4>
        <a:accent5>
          <a:srgbClr val="B8CCC3"/>
        </a:accent5>
        <a:accent6>
          <a:srgbClr val="89B19B"/>
        </a:accent6>
        <a:hlink>
          <a:srgbClr val="8CA35F"/>
        </a:hlink>
        <a:folHlink>
          <a:srgbClr val="C1B05D"/>
        </a:folHlink>
      </a:clrScheme>
      <a:clrMap bg1="lt1" tx1="dk1" bg2="lt2" tx2="dk2" accent1="accent1" accent2="accent2" accent3="accent3" accent4="accent4" accent5="accent5" accent6="accent6" hlink="hlink" folHlink="folHlink"/>
    </a:extraClrScheme>
    <a:extraClrScheme>
      <a:clrScheme name="Custom Design 2">
        <a:dk1>
          <a:srgbClr val="0E5D70"/>
        </a:dk1>
        <a:lt1>
          <a:srgbClr val="FFFFFF"/>
        </a:lt1>
        <a:dk2>
          <a:srgbClr val="333300"/>
        </a:dk2>
        <a:lt2>
          <a:srgbClr val="969696"/>
        </a:lt2>
        <a:accent1>
          <a:srgbClr val="DDB905"/>
        </a:accent1>
        <a:accent2>
          <a:srgbClr val="6BA919"/>
        </a:accent2>
        <a:accent3>
          <a:srgbClr val="FFFFFF"/>
        </a:accent3>
        <a:accent4>
          <a:srgbClr val="0A4E5F"/>
        </a:accent4>
        <a:accent5>
          <a:srgbClr val="EBD9AA"/>
        </a:accent5>
        <a:accent6>
          <a:srgbClr val="609916"/>
        </a:accent6>
        <a:hlink>
          <a:srgbClr val="DA8200"/>
        </a:hlink>
        <a:folHlink>
          <a:srgbClr val="336699"/>
        </a:folHlink>
      </a:clrScheme>
      <a:clrMap bg1="lt1" tx1="dk1" bg2="lt2" tx2="dk2" accent1="accent1" accent2="accent2" accent3="accent3" accent4="accent4" accent5="accent5" accent6="accent6" hlink="hlink" folHlink="folHlink"/>
    </a:extraClrScheme>
    <a:extraClrScheme>
      <a:clrScheme name="Custom Design 3">
        <a:dk1>
          <a:srgbClr val="093575"/>
        </a:dk1>
        <a:lt1>
          <a:srgbClr val="FFFFFF"/>
        </a:lt1>
        <a:dk2>
          <a:srgbClr val="000066"/>
        </a:dk2>
        <a:lt2>
          <a:srgbClr val="808080"/>
        </a:lt2>
        <a:accent1>
          <a:srgbClr val="4B92E1"/>
        </a:accent1>
        <a:accent2>
          <a:srgbClr val="99CCFF"/>
        </a:accent2>
        <a:accent3>
          <a:srgbClr val="FFFFFF"/>
        </a:accent3>
        <a:accent4>
          <a:srgbClr val="062C63"/>
        </a:accent4>
        <a:accent5>
          <a:srgbClr val="B1C7EE"/>
        </a:accent5>
        <a:accent6>
          <a:srgbClr val="8AB9E7"/>
        </a:accent6>
        <a:hlink>
          <a:srgbClr val="0066CC"/>
        </a:hlink>
        <a:folHlink>
          <a:srgbClr val="AF67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F047TGp</Template>
  <TotalTime>902</TotalTime>
  <Words>1936</Words>
  <Application>Microsoft Office PowerPoint</Application>
  <PresentationFormat>画面に合わせる (4:3)</PresentationFormat>
  <Paragraphs>207</Paragraphs>
  <Slides>18</Slides>
  <Notes>18</Notes>
  <HiddenSlides>0</HiddenSlides>
  <MMClips>0</MMClips>
  <ScaleCrop>false</ScaleCrop>
  <HeadingPairs>
    <vt:vector size="4" baseType="variant">
      <vt:variant>
        <vt:lpstr>テーマ</vt:lpstr>
      </vt:variant>
      <vt:variant>
        <vt:i4>1</vt:i4>
      </vt:variant>
      <vt:variant>
        <vt:lpstr>スライド タイトル</vt:lpstr>
      </vt:variant>
      <vt:variant>
        <vt:i4>18</vt:i4>
      </vt:variant>
    </vt:vector>
  </HeadingPairs>
  <TitlesOfParts>
    <vt:vector size="19" baseType="lpstr">
      <vt:lpstr>F047TGp</vt:lpstr>
      <vt:lpstr>Proceedings of the 28th International Conference on Software Engineering (ICSE2006), pp.472-481, Shanghai, China, May, 2006. </vt:lpstr>
      <vt:lpstr>1. INTRODUCTION</vt:lpstr>
      <vt:lpstr>2. OPEN SOURCE PROJECT CHARACTERISTICS</vt:lpstr>
      <vt:lpstr>2. OPEN SOURCE PROJECT CHARACTERISTICS</vt:lpstr>
      <vt:lpstr>3. THE SOFTWARE: A TELECOMMUNICATIONS SIGNALING SERVER</vt:lpstr>
      <vt:lpstr>4. THE OPEN SOURCE EXPERIENCE</vt:lpstr>
      <vt:lpstr>4. THE OPEN SOURCE EXPERIENCE</vt:lpstr>
      <vt:lpstr>4. THE OPEN SOURCE EXPERIENCE</vt:lpstr>
      <vt:lpstr>4.5. Quantitative results (1)</vt:lpstr>
      <vt:lpstr>4.5. Quantitative results (2)</vt:lpstr>
      <vt:lpstr>4.5. Quantitative results (3)</vt:lpstr>
      <vt:lpstr>5. RESULTS FROM INTERVIEWS (1)</vt:lpstr>
      <vt:lpstr>5. RESULTS FROM INTERVIEWS (2)</vt:lpstr>
      <vt:lpstr>5. RESULTS FROM INTERVIEWS (3)</vt:lpstr>
      <vt:lpstr>6. LESSONS LEARNED (1)</vt:lpstr>
      <vt:lpstr>6. LESSONS LEARNED (2)</vt:lpstr>
      <vt:lpstr>7. OPEN QUESTIONS AND CONCLUSION</vt:lpstr>
      <vt:lpstr>感想・反駁</vt:lpstr>
    </vt:vector>
  </TitlesOfParts>
  <Company>NAIST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ThemeGallery PowerTemplate</dc:title>
  <dc:creator>Masao Ohira</dc:creator>
  <cp:lastModifiedBy>Masao Ohira</cp:lastModifiedBy>
  <cp:revision>89</cp:revision>
  <dcterms:created xsi:type="dcterms:W3CDTF">2010-01-12T02:19:42Z</dcterms:created>
  <dcterms:modified xsi:type="dcterms:W3CDTF">2010-01-13T04:56:42Z</dcterms:modified>
</cp:coreProperties>
</file>