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comment1.xml" ContentType="application/vnd.openxmlformats-officedocument.presentationml.comments+xml"/>
  <Override PartName="/ppt/notesSlides/notesSlide8.xml" ContentType="application/vnd.openxmlformats-officedocument.presentationml.notesSlide+xml"/>
  <Override PartName="/ppt/comments/comment2.xml" ContentType="application/vnd.openxmlformats-officedocument.presentationml.comments+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7"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森岡　勇介" initials="森岡　勇介" lastIdx="2" clrIdx="0">
    <p:extLst>
      <p:ext uri="{19B8F6BF-5375-455C-9EA6-DF929625EA0E}">
        <p15:presenceInfo xmlns:p15="http://schemas.microsoft.com/office/powerpoint/2012/main" userId="森岡　勇介"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43" autoAdjust="0"/>
    <p:restoredTop sz="80844" autoAdjust="0"/>
  </p:normalViewPr>
  <p:slideViewPr>
    <p:cSldViewPr snapToGrid="0">
      <p:cViewPr>
        <p:scale>
          <a:sx n="64" d="100"/>
          <a:sy n="64" d="100"/>
        </p:scale>
        <p:origin x="84" y="-332"/>
      </p:cViewPr>
      <p:guideLst/>
    </p:cSldViewPr>
  </p:slideViewPr>
  <p:notesTextViewPr>
    <p:cViewPr>
      <p:scale>
        <a:sx n="1" d="1"/>
        <a:sy n="1" d="1"/>
      </p:scale>
      <p:origin x="0" y="-176"/>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9-11-07T06:53:57.165" idx="1">
    <p:pos x="10" y="10"/>
    <p:text/>
    <p:extLst>
      <p:ext uri="{C676402C-5697-4E1C-873F-D02D1690AC5C}">
        <p15:threadingInfo xmlns:p15="http://schemas.microsoft.com/office/powerpoint/2012/main" timeZoneBias="-54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9-11-07T13:21:07.735" idx="2">
    <p:pos x="10" y="10"/>
    <p:text/>
    <p:extLst>
      <p:ext uri="{C676402C-5697-4E1C-873F-D02D1690AC5C}">
        <p15:threadingInfo xmlns:p15="http://schemas.microsoft.com/office/powerpoint/2012/main" timeZoneBias="-54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55D153-983B-4D23-AA42-E2FB45502D6C}" type="datetimeFigureOut">
              <a:rPr kumimoji="1" lang="ja-JP" altLang="en-US" smtClean="0"/>
              <a:t>2019/11/7</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B9C8F8-9EB0-468E-BA6F-1EFC7F749707}" type="slidenum">
              <a:rPr kumimoji="1" lang="ja-JP" altLang="en-US" smtClean="0"/>
              <a:t>‹#›</a:t>
            </a:fld>
            <a:endParaRPr kumimoji="1" lang="ja-JP" altLang="en-US"/>
          </a:p>
        </p:txBody>
      </p:sp>
    </p:spTree>
    <p:extLst>
      <p:ext uri="{BB962C8B-B14F-4D97-AF65-F5344CB8AC3E}">
        <p14:creationId xmlns:p14="http://schemas.microsoft.com/office/powerpoint/2010/main" val="166269482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r>
              <a:rPr kumimoji="1" lang="ja-JP" altLang="en-US" dirty="0"/>
              <a:t>リファクタリングには多くの目的があり，設計の改善，コードの理解，バグの発見，生産性の向上</a:t>
            </a:r>
            <a:endParaRPr kumimoji="1" lang="en-US" altLang="ja-JP" dirty="0"/>
          </a:p>
          <a:p>
            <a:endParaRPr kumimoji="1" lang="en-US" altLang="ja-JP" dirty="0"/>
          </a:p>
        </p:txBody>
      </p:sp>
      <p:sp>
        <p:nvSpPr>
          <p:cNvPr id="4" name="スライド番号プレースホルダー 3"/>
          <p:cNvSpPr>
            <a:spLocks noGrp="1"/>
          </p:cNvSpPr>
          <p:nvPr>
            <p:ph type="sldNum" sz="quarter" idx="5"/>
          </p:nvPr>
        </p:nvSpPr>
        <p:spPr/>
        <p:txBody>
          <a:bodyPr/>
          <a:lstStyle/>
          <a:p>
            <a:fld id="{36B9C8F8-9EB0-468E-BA6F-1EFC7F749707}" type="slidenum">
              <a:rPr kumimoji="1" lang="ja-JP" altLang="en-US" smtClean="0"/>
              <a:t>2</a:t>
            </a:fld>
            <a:endParaRPr kumimoji="1" lang="ja-JP" altLang="en-US"/>
          </a:p>
        </p:txBody>
      </p:sp>
    </p:spTree>
    <p:extLst>
      <p:ext uri="{BB962C8B-B14F-4D97-AF65-F5344CB8AC3E}">
        <p14:creationId xmlns:p14="http://schemas.microsoft.com/office/powerpoint/2010/main" val="37233876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r>
              <a:rPr kumimoji="1" lang="ja-JP" altLang="en-US" dirty="0"/>
              <a:t>さらに，動機が分かることでコミット内の他の関連する変更をよりよく理解することに役立ちます</a:t>
            </a:r>
            <a:endParaRPr kumimoji="1" lang="en-US" altLang="ja-JP" dirty="0"/>
          </a:p>
          <a:p>
            <a:r>
              <a:rPr kumimoji="1" lang="ja-JP" altLang="en-US" dirty="0"/>
              <a:t>設計の改善，コードの理解，バグの発見，生産性の向上</a:t>
            </a:r>
          </a:p>
          <a:p>
            <a:r>
              <a:rPr kumimoji="1" lang="ja-JP" altLang="en-US" dirty="0"/>
              <a:t>リファクタリング推奨システムの調査は，設計の改善をコード臭の解決をするために向けられた回答に焦点をあてている．</a:t>
            </a:r>
          </a:p>
          <a:p>
            <a:endParaRPr kumimoji="1" lang="ja-JP" altLang="en-US" dirty="0"/>
          </a:p>
        </p:txBody>
      </p:sp>
      <p:sp>
        <p:nvSpPr>
          <p:cNvPr id="4" name="スライド番号プレースホルダー 3"/>
          <p:cNvSpPr>
            <a:spLocks noGrp="1"/>
          </p:cNvSpPr>
          <p:nvPr>
            <p:ph type="sldNum" sz="quarter" idx="5"/>
          </p:nvPr>
        </p:nvSpPr>
        <p:spPr/>
        <p:txBody>
          <a:bodyPr/>
          <a:lstStyle/>
          <a:p>
            <a:fld id="{36B9C8F8-9EB0-468E-BA6F-1EFC7F749707}" type="slidenum">
              <a:rPr kumimoji="1" lang="ja-JP" altLang="en-US" smtClean="0"/>
              <a:t>3</a:t>
            </a:fld>
            <a:endParaRPr kumimoji="1" lang="ja-JP" altLang="en-US"/>
          </a:p>
        </p:txBody>
      </p:sp>
    </p:spTree>
    <p:extLst>
      <p:ext uri="{BB962C8B-B14F-4D97-AF65-F5344CB8AC3E}">
        <p14:creationId xmlns:p14="http://schemas.microsoft.com/office/powerpoint/2010/main" val="7525698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r>
              <a:rPr kumimoji="1" lang="ja-JP" altLang="en-US" dirty="0"/>
              <a:t>さらに，動機が分かることでコミット内の他の関連する変更をよりよく理解することに役立ちます</a:t>
            </a:r>
            <a:endParaRPr kumimoji="1" lang="en-US" altLang="ja-JP" dirty="0"/>
          </a:p>
          <a:p>
            <a:r>
              <a:rPr kumimoji="1" lang="ja-JP" altLang="en-US" dirty="0"/>
              <a:t>設計の改善，コードの理解，バグの発見，生産性の向上</a:t>
            </a:r>
          </a:p>
          <a:p>
            <a:r>
              <a:rPr kumimoji="1" lang="ja-JP" altLang="en-US" dirty="0"/>
              <a:t>リファクタリング推奨システムの調査は，設計の改善をコード臭の解決をするために向けられた回答に焦点をあてている．</a:t>
            </a:r>
          </a:p>
          <a:p>
            <a:r>
              <a:rPr kumimoji="1" lang="ja-JP" altLang="en-US" dirty="0"/>
              <a:t>現在直面している問題の動機からリファクタリングを推奨してもらえる．</a:t>
            </a:r>
          </a:p>
        </p:txBody>
      </p:sp>
      <p:sp>
        <p:nvSpPr>
          <p:cNvPr id="4" name="スライド番号プレースホルダー 3"/>
          <p:cNvSpPr>
            <a:spLocks noGrp="1"/>
          </p:cNvSpPr>
          <p:nvPr>
            <p:ph type="sldNum" sz="quarter" idx="5"/>
          </p:nvPr>
        </p:nvSpPr>
        <p:spPr/>
        <p:txBody>
          <a:bodyPr/>
          <a:lstStyle/>
          <a:p>
            <a:fld id="{36B9C8F8-9EB0-468E-BA6F-1EFC7F749707}" type="slidenum">
              <a:rPr kumimoji="1" lang="ja-JP" altLang="en-US" smtClean="0"/>
              <a:t>4</a:t>
            </a:fld>
            <a:endParaRPr kumimoji="1" lang="ja-JP" altLang="en-US"/>
          </a:p>
        </p:txBody>
      </p:sp>
    </p:spTree>
    <p:extLst>
      <p:ext uri="{BB962C8B-B14F-4D97-AF65-F5344CB8AC3E}">
        <p14:creationId xmlns:p14="http://schemas.microsoft.com/office/powerpoint/2010/main" val="39691690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r>
              <a:rPr kumimoji="1" lang="ja-JP" altLang="en-US" dirty="0"/>
              <a:t>これはメンテナンスアクティビティがあるリポジトリに焦点を当てたかったからです．</a:t>
            </a:r>
            <a:endParaRPr kumimoji="1" lang="en-US" altLang="ja-JP" dirty="0"/>
          </a:p>
          <a:p>
            <a:r>
              <a:rPr kumimoji="1" lang="ja-JP" altLang="en-US" dirty="0"/>
              <a:t>アクティブが調査期間中に一回でもコミットのあったもので，スタディドがリファクタリングが行われてかつ，研究のための質問に答えてくれたシステムの数．</a:t>
            </a:r>
            <a:endParaRPr kumimoji="1" lang="en-US" altLang="ja-JP" dirty="0"/>
          </a:p>
        </p:txBody>
      </p:sp>
      <p:sp>
        <p:nvSpPr>
          <p:cNvPr id="4" name="スライド番号プレースホルダー 3"/>
          <p:cNvSpPr>
            <a:spLocks noGrp="1"/>
          </p:cNvSpPr>
          <p:nvPr>
            <p:ph type="sldNum" sz="quarter" idx="5"/>
          </p:nvPr>
        </p:nvSpPr>
        <p:spPr/>
        <p:txBody>
          <a:bodyPr/>
          <a:lstStyle/>
          <a:p>
            <a:fld id="{36B9C8F8-9EB0-468E-BA6F-1EFC7F749707}" type="slidenum">
              <a:rPr kumimoji="1" lang="ja-JP" altLang="en-US" smtClean="0"/>
              <a:t>5</a:t>
            </a:fld>
            <a:endParaRPr kumimoji="1" lang="ja-JP" altLang="en-US"/>
          </a:p>
        </p:txBody>
      </p:sp>
    </p:spTree>
    <p:extLst>
      <p:ext uri="{BB962C8B-B14F-4D97-AF65-F5344CB8AC3E}">
        <p14:creationId xmlns:p14="http://schemas.microsoft.com/office/powerpoint/2010/main" val="5140586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r>
              <a:rPr kumimoji="1" lang="ja-JP" altLang="en-US" dirty="0" err="1"/>
              <a:t>、</a:t>
            </a:r>
            <a:r>
              <a:rPr kumimoji="1" lang="en-US" altLang="ja-JP" dirty="0"/>
              <a:t>Chaparro</a:t>
            </a:r>
            <a:r>
              <a:rPr kumimoji="1" lang="ja-JP" altLang="en-US" dirty="0" err="1"/>
              <a:t>らの</a:t>
            </a:r>
            <a:r>
              <a:rPr kumimoji="1" lang="ja-JP" altLang="en-US" dirty="0"/>
              <a:t>研究で報告されたデータセットを使用して</a:t>
            </a:r>
            <a:r>
              <a:rPr kumimoji="1" lang="en-US" altLang="ja-JP" dirty="0" err="1"/>
              <a:t>RefactoringMiner</a:t>
            </a:r>
            <a:r>
              <a:rPr kumimoji="1" lang="ja-JP" altLang="en-US" dirty="0" err="1"/>
              <a:t>を評</a:t>
            </a:r>
            <a:r>
              <a:rPr kumimoji="1" lang="ja-JP" altLang="en-US" dirty="0"/>
              <a:t>価しました。</a:t>
            </a:r>
            <a:r>
              <a:rPr kumimoji="1" lang="en-US" altLang="ja-JP" dirty="0"/>
              <a:t>2</a:t>
            </a:r>
            <a:r>
              <a:rPr kumimoji="1" lang="ja-JP" altLang="en-US" dirty="0"/>
              <a:t>人の博士によって実行されたリファクタリングのリストが含まれています</a:t>
            </a:r>
          </a:p>
        </p:txBody>
      </p:sp>
      <p:sp>
        <p:nvSpPr>
          <p:cNvPr id="4" name="スライド番号プレースホルダー 3"/>
          <p:cNvSpPr>
            <a:spLocks noGrp="1"/>
          </p:cNvSpPr>
          <p:nvPr>
            <p:ph type="sldNum" sz="quarter" idx="5"/>
          </p:nvPr>
        </p:nvSpPr>
        <p:spPr/>
        <p:txBody>
          <a:bodyPr/>
          <a:lstStyle/>
          <a:p>
            <a:fld id="{36B9C8F8-9EB0-468E-BA6F-1EFC7F749707}" type="slidenum">
              <a:rPr kumimoji="1" lang="ja-JP" altLang="en-US" smtClean="0"/>
              <a:t>7</a:t>
            </a:fld>
            <a:endParaRPr kumimoji="1" lang="ja-JP" altLang="en-US"/>
          </a:p>
        </p:txBody>
      </p:sp>
    </p:spTree>
    <p:extLst>
      <p:ext uri="{BB962C8B-B14F-4D97-AF65-F5344CB8AC3E}">
        <p14:creationId xmlns:p14="http://schemas.microsoft.com/office/powerpoint/2010/main" val="14729796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r>
              <a:rPr kumimoji="1" lang="ja-JP" altLang="en-US" dirty="0"/>
              <a:t>同じコードが複数の場所に点在しないようにコードを抽出，再利用するため．</a:t>
            </a:r>
            <a:endParaRPr kumimoji="1" lang="en-US" altLang="ja-JP" dirty="0"/>
          </a:p>
          <a:p>
            <a:r>
              <a:rPr kumimoji="1" lang="ja-JP" altLang="en-US" dirty="0"/>
              <a:t>新しいメソッドで同じコードを使用する場合，再利用しないと将来コードを操作するのが圧倒的に複雑になるから．</a:t>
            </a:r>
          </a:p>
        </p:txBody>
      </p:sp>
      <p:sp>
        <p:nvSpPr>
          <p:cNvPr id="4" name="スライド番号プレースホルダー 3"/>
          <p:cNvSpPr>
            <a:spLocks noGrp="1"/>
          </p:cNvSpPr>
          <p:nvPr>
            <p:ph type="sldNum" sz="quarter" idx="5"/>
          </p:nvPr>
        </p:nvSpPr>
        <p:spPr/>
        <p:txBody>
          <a:bodyPr/>
          <a:lstStyle/>
          <a:p>
            <a:fld id="{36B9C8F8-9EB0-468E-BA6F-1EFC7F749707}" type="slidenum">
              <a:rPr kumimoji="1" lang="ja-JP" altLang="en-US" smtClean="0"/>
              <a:t>10</a:t>
            </a:fld>
            <a:endParaRPr kumimoji="1" lang="ja-JP" altLang="en-US"/>
          </a:p>
        </p:txBody>
      </p:sp>
    </p:spTree>
    <p:extLst>
      <p:ext uri="{BB962C8B-B14F-4D97-AF65-F5344CB8AC3E}">
        <p14:creationId xmlns:p14="http://schemas.microsoft.com/office/powerpoint/2010/main" val="28603883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r>
              <a:rPr kumimoji="1" lang="ja-JP" altLang="en-US" dirty="0"/>
              <a:t>クラスの目的にさらに機能的または概念的に関連するパッケージ（</a:t>
            </a:r>
            <a:r>
              <a:rPr kumimoji="1" lang="en-US" altLang="ja-JP" dirty="0"/>
              <a:t>13</a:t>
            </a:r>
            <a:r>
              <a:rPr kumimoji="1" lang="ja-JP" altLang="en-US" dirty="0"/>
              <a:t>インスタンス）にクラスを移動し、サブパッケージ（</a:t>
            </a:r>
            <a:r>
              <a:rPr kumimoji="1" lang="en-US" altLang="ja-JP" dirty="0"/>
              <a:t>7</a:t>
            </a:r>
            <a:r>
              <a:rPr kumimoji="1" lang="ja-JP" altLang="en-US" dirty="0"/>
              <a:t>インスタンス）を導入することです。</a:t>
            </a:r>
          </a:p>
          <a:p>
            <a:r>
              <a:rPr kumimoji="1" lang="ja-JP" altLang="en-US" dirty="0"/>
              <a:t>属性をより機能的または概念的に関連する適切なクラス（</a:t>
            </a:r>
            <a:r>
              <a:rPr kumimoji="1" lang="en-US" altLang="ja-JP" dirty="0"/>
              <a:t>15</a:t>
            </a:r>
            <a:r>
              <a:rPr kumimoji="1" lang="ja-JP" altLang="en-US" dirty="0"/>
              <a:t>インスタンス）に移動することです。</a:t>
            </a:r>
          </a:p>
          <a:p>
            <a:endParaRPr kumimoji="1" lang="ja-JP" altLang="en-US" dirty="0"/>
          </a:p>
        </p:txBody>
      </p:sp>
      <p:sp>
        <p:nvSpPr>
          <p:cNvPr id="4" name="スライド番号プレースホルダー 3"/>
          <p:cNvSpPr>
            <a:spLocks noGrp="1"/>
          </p:cNvSpPr>
          <p:nvPr>
            <p:ph type="sldNum" sz="quarter" idx="5"/>
          </p:nvPr>
        </p:nvSpPr>
        <p:spPr/>
        <p:txBody>
          <a:bodyPr/>
          <a:lstStyle/>
          <a:p>
            <a:fld id="{36B9C8F8-9EB0-468E-BA6F-1EFC7F749707}" type="slidenum">
              <a:rPr kumimoji="1" lang="ja-JP" altLang="en-US" smtClean="0"/>
              <a:t>11</a:t>
            </a:fld>
            <a:endParaRPr kumimoji="1" lang="ja-JP" altLang="en-US"/>
          </a:p>
        </p:txBody>
      </p:sp>
    </p:spTree>
    <p:extLst>
      <p:ext uri="{BB962C8B-B14F-4D97-AF65-F5344CB8AC3E}">
        <p14:creationId xmlns:p14="http://schemas.microsoft.com/office/powerpoint/2010/main" val="11522366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r>
              <a:rPr lang="ja-JP" altLang="en-US" sz="1200" dirty="0"/>
              <a:t>一番多かったのは複雑な自動リファクタリングサポートを信用していないからという理由であった．（</a:t>
            </a:r>
            <a:r>
              <a:rPr lang="en-US" altLang="ja-JP" sz="1200" dirty="0"/>
              <a:t>10</a:t>
            </a:r>
            <a:r>
              <a:rPr lang="ja-JP" altLang="en-US" sz="1200" dirty="0"/>
              <a:t>人）</a:t>
            </a:r>
            <a:endParaRPr lang="en-US" altLang="ja-JP" sz="1200" dirty="0"/>
          </a:p>
          <a:p>
            <a:endParaRPr lang="en-US" altLang="ja-JP" sz="1200" dirty="0"/>
          </a:p>
          <a:p>
            <a:r>
              <a:rPr lang="ja-JP" altLang="en-US" sz="1200" dirty="0"/>
              <a:t>それに続いて，リファクタリングは簡単だから自動リファクタリングサポートは必要ないという理由であった．（８人）</a:t>
            </a:r>
          </a:p>
          <a:p>
            <a:endParaRPr kumimoji="1" lang="ja-JP" altLang="en-US" dirty="0"/>
          </a:p>
        </p:txBody>
      </p:sp>
      <p:sp>
        <p:nvSpPr>
          <p:cNvPr id="4" name="スライド番号プレースホルダー 3"/>
          <p:cNvSpPr>
            <a:spLocks noGrp="1"/>
          </p:cNvSpPr>
          <p:nvPr>
            <p:ph type="sldNum" sz="quarter" idx="5"/>
          </p:nvPr>
        </p:nvSpPr>
        <p:spPr/>
        <p:txBody>
          <a:bodyPr/>
          <a:lstStyle/>
          <a:p>
            <a:fld id="{36B9C8F8-9EB0-468E-BA6F-1EFC7F749707}" type="slidenum">
              <a:rPr kumimoji="1" lang="ja-JP" altLang="en-US" smtClean="0"/>
              <a:t>13</a:t>
            </a:fld>
            <a:endParaRPr kumimoji="1" lang="ja-JP" altLang="en-US"/>
          </a:p>
        </p:txBody>
      </p:sp>
    </p:spTree>
    <p:extLst>
      <p:ext uri="{BB962C8B-B14F-4D97-AF65-F5344CB8AC3E}">
        <p14:creationId xmlns:p14="http://schemas.microsoft.com/office/powerpoint/2010/main" val="32307639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特にコードの再利用と機能拡張に関連する目的に役立つ重要な操作です</a:t>
            </a:r>
          </a:p>
        </p:txBody>
      </p:sp>
      <p:sp>
        <p:nvSpPr>
          <p:cNvPr id="4" name="スライド番号プレースホルダー 3"/>
          <p:cNvSpPr>
            <a:spLocks noGrp="1"/>
          </p:cNvSpPr>
          <p:nvPr>
            <p:ph type="sldNum" sz="quarter" idx="5"/>
          </p:nvPr>
        </p:nvSpPr>
        <p:spPr/>
        <p:txBody>
          <a:bodyPr/>
          <a:lstStyle/>
          <a:p>
            <a:fld id="{36B9C8F8-9EB0-468E-BA6F-1EFC7F749707}" type="slidenum">
              <a:rPr kumimoji="1" lang="ja-JP" altLang="en-US" smtClean="0"/>
              <a:t>16</a:t>
            </a:fld>
            <a:endParaRPr kumimoji="1" lang="ja-JP" altLang="en-US"/>
          </a:p>
        </p:txBody>
      </p:sp>
    </p:spTree>
    <p:extLst>
      <p:ext uri="{BB962C8B-B14F-4D97-AF65-F5344CB8AC3E}">
        <p14:creationId xmlns:p14="http://schemas.microsoft.com/office/powerpoint/2010/main" val="14876926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ja-JP" altLang="en-US"/>
              <a:t>マスター タイトルの書式設定</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DC3920E1-ABC7-45E9-A772-5825BFB7C7BD}" type="datetime1">
              <a:rPr kumimoji="1" lang="ja-JP" altLang="en-US" smtClean="0"/>
              <a:t>2019/11/7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38B1671E-443A-4876-A700-F44087D6FF83}" type="slidenum">
              <a:rPr kumimoji="1" lang="ja-JP" altLang="en-US" smtClean="0"/>
              <a:t>‹#›</a:t>
            </a:fld>
            <a:endParaRPr kumimoji="1" lang="ja-JP" altLang="en-US"/>
          </a:p>
        </p:txBody>
      </p:sp>
    </p:spTree>
    <p:extLst>
      <p:ext uri="{BB962C8B-B14F-4D97-AF65-F5344CB8AC3E}">
        <p14:creationId xmlns:p14="http://schemas.microsoft.com/office/powerpoint/2010/main" val="10925682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ja-JP" altLang="en-US"/>
              <a:t>マスター タイトルの書式設定</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88C8EDC-7BFD-4692-B86F-A4BF6426004B}" type="datetime1">
              <a:rPr kumimoji="1" lang="ja-JP" altLang="en-US" smtClean="0"/>
              <a:t>2019/11/7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8B1671E-443A-4876-A700-F44087D6FF83}" type="slidenum">
              <a:rPr kumimoji="1" lang="ja-JP" altLang="en-US" smtClean="0"/>
              <a:t>‹#›</a:t>
            </a:fld>
            <a:endParaRPr kumimoji="1" lang="ja-JP" altLang="en-US"/>
          </a:p>
        </p:txBody>
      </p:sp>
    </p:spTree>
    <p:extLst>
      <p:ext uri="{BB962C8B-B14F-4D97-AF65-F5344CB8AC3E}">
        <p14:creationId xmlns:p14="http://schemas.microsoft.com/office/powerpoint/2010/main" val="37999683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0069605B-4D2E-40BA-90CF-ACB82DED508B}" type="datetime1">
              <a:rPr kumimoji="1" lang="ja-JP" altLang="en-US" smtClean="0"/>
              <a:t>2019/11/7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38B1671E-443A-4876-A700-F44087D6FF83}" type="slidenum">
              <a:rPr kumimoji="1" lang="ja-JP" altLang="en-US" smtClean="0"/>
              <a:t>‹#›</a:t>
            </a:fld>
            <a:endParaRPr kumimoji="1" lang="ja-JP" altLang="en-US"/>
          </a:p>
        </p:txBody>
      </p:sp>
    </p:spTree>
    <p:extLst>
      <p:ext uri="{BB962C8B-B14F-4D97-AF65-F5344CB8AC3E}">
        <p14:creationId xmlns:p14="http://schemas.microsoft.com/office/powerpoint/2010/main" val="41467944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B47BA6BB-C797-4C0C-992D-402945D422C6}" type="datetime1">
              <a:rPr kumimoji="1" lang="ja-JP" altLang="en-US" smtClean="0"/>
              <a:t>2019/11/7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38B1671E-443A-4876-A700-F44087D6FF83}" type="slidenum">
              <a:rPr kumimoji="1" lang="ja-JP" altLang="en-US" smtClean="0"/>
              <a:t>‹#›</a:t>
            </a:fld>
            <a:endParaRPr kumimoji="1" lang="ja-JP" altLang="en-US"/>
          </a:p>
        </p:txBody>
      </p:sp>
    </p:spTree>
    <p:extLst>
      <p:ext uri="{BB962C8B-B14F-4D97-AF65-F5344CB8AC3E}">
        <p14:creationId xmlns:p14="http://schemas.microsoft.com/office/powerpoint/2010/main" val="264316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7C2F1587-327D-42BE-AD2D-42054A03E4B0}" type="datetime1">
              <a:rPr kumimoji="1" lang="ja-JP" altLang="en-US" smtClean="0"/>
              <a:t>2019/11/7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38B1671E-443A-4876-A700-F44087D6FF83}" type="slidenum">
              <a:rPr kumimoji="1" lang="ja-JP" altLang="en-US" smtClean="0"/>
              <a:t>‹#›</a:t>
            </a:fld>
            <a:endParaRPr kumimoji="1" lang="ja-JP" altLang="en-US"/>
          </a:p>
        </p:txBody>
      </p:sp>
    </p:spTree>
    <p:extLst>
      <p:ext uri="{BB962C8B-B14F-4D97-AF65-F5344CB8AC3E}">
        <p14:creationId xmlns:p14="http://schemas.microsoft.com/office/powerpoint/2010/main" val="25174889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EE37A6DA-2115-49F1-A4CF-3DCDBA890DD5}" type="datetime1">
              <a:rPr kumimoji="1" lang="ja-JP" altLang="en-US" smtClean="0"/>
              <a:t>2019/11/7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38B1671E-443A-4876-A700-F44087D6FF83}" type="slidenum">
              <a:rPr kumimoji="1" lang="ja-JP" altLang="en-US" smtClean="0"/>
              <a:t>‹#›</a:t>
            </a:fld>
            <a:endParaRPr kumimoji="1" lang="ja-JP" altLang="en-US"/>
          </a:p>
        </p:txBody>
      </p:sp>
    </p:spTree>
    <p:extLst>
      <p:ext uri="{BB962C8B-B14F-4D97-AF65-F5344CB8AC3E}">
        <p14:creationId xmlns:p14="http://schemas.microsoft.com/office/powerpoint/2010/main" val="30575571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C5CA96-5DE8-4F0E-A217-A0262457D2A9}" type="datetime1">
              <a:rPr kumimoji="1" lang="ja-JP" altLang="en-US" smtClean="0"/>
              <a:t>2019/11/7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38B1671E-443A-4876-A700-F44087D6FF83}" type="slidenum">
              <a:rPr kumimoji="1" lang="ja-JP" altLang="en-US" smtClean="0"/>
              <a:t>‹#›</a:t>
            </a:fld>
            <a:endParaRPr kumimoji="1" lang="ja-JP" altLang="en-US"/>
          </a:p>
        </p:txBody>
      </p:sp>
    </p:spTree>
    <p:extLst>
      <p:ext uri="{BB962C8B-B14F-4D97-AF65-F5344CB8AC3E}">
        <p14:creationId xmlns:p14="http://schemas.microsoft.com/office/powerpoint/2010/main" val="3020332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ja-JP" altLang="en-US"/>
              <a:t>マスター タイトルの書式設定</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ADD708F-9C1C-4790-859B-F53EBD48A1C9}" type="datetime1">
              <a:rPr kumimoji="1" lang="ja-JP" altLang="en-US" smtClean="0"/>
              <a:t>2019/11/7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38B1671E-443A-4876-A700-F44087D6FF83}" type="slidenum">
              <a:rPr kumimoji="1" lang="ja-JP" altLang="en-US" smtClean="0"/>
              <a:t>‹#›</a:t>
            </a:fld>
            <a:endParaRPr kumimoji="1" lang="ja-JP" altLang="en-US"/>
          </a:p>
        </p:txBody>
      </p:sp>
    </p:spTree>
    <p:extLst>
      <p:ext uri="{BB962C8B-B14F-4D97-AF65-F5344CB8AC3E}">
        <p14:creationId xmlns:p14="http://schemas.microsoft.com/office/powerpoint/2010/main" val="591850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2C7ED2B-CFDA-472B-AE9A-4478E4A0C8D5}" type="datetime1">
              <a:rPr kumimoji="1" lang="ja-JP" altLang="en-US" smtClean="0"/>
              <a:t>2019/11/7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38B1671E-443A-4876-A700-F44087D6FF83}" type="slidenum">
              <a:rPr kumimoji="1" lang="ja-JP" altLang="en-US" smtClean="0"/>
              <a:t>‹#›</a:t>
            </a:fld>
            <a:endParaRPr kumimoji="1" lang="ja-JP" altLang="en-US"/>
          </a:p>
        </p:txBody>
      </p:sp>
    </p:spTree>
    <p:extLst>
      <p:ext uri="{BB962C8B-B14F-4D97-AF65-F5344CB8AC3E}">
        <p14:creationId xmlns:p14="http://schemas.microsoft.com/office/powerpoint/2010/main" val="13987487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タイトルとキャプション">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5CCB146-4FB2-4942-AEAC-4196D5778255}" type="datetime1">
              <a:rPr kumimoji="1" lang="ja-JP" altLang="en-US" smtClean="0"/>
              <a:t>2019/11/7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38B1671E-443A-4876-A700-F44087D6FF83}" type="slidenum">
              <a:rPr kumimoji="1" lang="ja-JP" altLang="en-US" smtClean="0"/>
              <a:t>‹#›</a:t>
            </a:fld>
            <a:endParaRPr kumimoji="1" lang="ja-JP" altLang="en-US"/>
          </a:p>
        </p:txBody>
      </p:sp>
    </p:spTree>
    <p:extLst>
      <p:ext uri="{BB962C8B-B14F-4D97-AF65-F5344CB8AC3E}">
        <p14:creationId xmlns:p14="http://schemas.microsoft.com/office/powerpoint/2010/main" val="8655158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引用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ja-JP" altLang="en-US"/>
              <a:t>マスター タイトルの書式設定</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a:t>マスター テキストの書式設定</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57A64AB0-7999-44AB-B1F3-E15B3CBF9873}" type="datetime1">
              <a:rPr kumimoji="1" lang="ja-JP" altLang="en-US" smtClean="0"/>
              <a:t>2019/11/7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38B1671E-443A-4876-A700-F44087D6FF83}" type="slidenum">
              <a:rPr kumimoji="1" lang="ja-JP" altLang="en-US" smtClean="0"/>
              <a:t>‹#›</a:t>
            </a:fld>
            <a:endParaRPr kumimoji="1" lang="ja-JP" alt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152323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札">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ja-JP" altLang="en-US"/>
              <a:t>マスター タイトルの書式設定</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ja-JP" altLang="en-US"/>
              <a:t>マスター テキストの書式設定</a:t>
            </a:r>
          </a:p>
        </p:txBody>
      </p:sp>
      <p:sp>
        <p:nvSpPr>
          <p:cNvPr id="5" name="Date Placeholder 4"/>
          <p:cNvSpPr>
            <a:spLocks noGrp="1"/>
          </p:cNvSpPr>
          <p:nvPr>
            <p:ph type="dt" sz="half" idx="10"/>
          </p:nvPr>
        </p:nvSpPr>
        <p:spPr/>
        <p:txBody>
          <a:bodyPr/>
          <a:lstStyle/>
          <a:p>
            <a:fld id="{7415EA42-68C2-4E17-93B5-67C012ECF5AF}" type="datetime1">
              <a:rPr kumimoji="1" lang="ja-JP" altLang="en-US" smtClean="0"/>
              <a:t>2019/11/7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38B1671E-443A-4876-A700-F44087D6FF83}" type="slidenum">
              <a:rPr kumimoji="1" lang="ja-JP" altLang="en-US" smtClean="0"/>
              <a:t>‹#›</a:t>
            </a:fld>
            <a:endParaRPr kumimoji="1" lang="ja-JP" altLang="en-US"/>
          </a:p>
        </p:txBody>
      </p:sp>
    </p:spTree>
    <p:extLst>
      <p:ext uri="{BB962C8B-B14F-4D97-AF65-F5344CB8AC3E}">
        <p14:creationId xmlns:p14="http://schemas.microsoft.com/office/powerpoint/2010/main" val="13615819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用付きの名札">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ja-JP" altLang="en-US"/>
              <a:t>マスター タイトルの書式設定</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a:t>マスター テキストの書式設定</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ja-JP" altLang="en-US"/>
              <a:t>マスター テキストの書式設定</a:t>
            </a:r>
          </a:p>
        </p:txBody>
      </p:sp>
      <p:sp>
        <p:nvSpPr>
          <p:cNvPr id="5" name="Date Placeholder 4"/>
          <p:cNvSpPr>
            <a:spLocks noGrp="1"/>
          </p:cNvSpPr>
          <p:nvPr>
            <p:ph type="dt" sz="half" idx="10"/>
          </p:nvPr>
        </p:nvSpPr>
        <p:spPr/>
        <p:txBody>
          <a:bodyPr/>
          <a:lstStyle/>
          <a:p>
            <a:fld id="{75CD66FD-22FC-4AE8-B4DD-45628304625E}" type="datetime1">
              <a:rPr kumimoji="1" lang="ja-JP" altLang="en-US" smtClean="0"/>
              <a:t>2019/11/7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38B1671E-443A-4876-A700-F44087D6FF83}" type="slidenum">
              <a:rPr kumimoji="1" lang="ja-JP" altLang="en-US" smtClean="0"/>
              <a:t>‹#›</a:t>
            </a:fld>
            <a:endParaRPr kumimoji="1" lang="ja-JP" alt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915155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真または偽">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ja-JP" altLang="en-US"/>
              <a:t>マスター タイトルの書式設定</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a:t>マスター テキストの書式設定</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ja-JP" altLang="en-US"/>
              <a:t>マスター テキストの書式設定</a:t>
            </a:r>
          </a:p>
        </p:txBody>
      </p:sp>
      <p:sp>
        <p:nvSpPr>
          <p:cNvPr id="5" name="Date Placeholder 4"/>
          <p:cNvSpPr>
            <a:spLocks noGrp="1"/>
          </p:cNvSpPr>
          <p:nvPr>
            <p:ph type="dt" sz="half" idx="10"/>
          </p:nvPr>
        </p:nvSpPr>
        <p:spPr/>
        <p:txBody>
          <a:bodyPr/>
          <a:lstStyle/>
          <a:p>
            <a:fld id="{C18EE987-67FF-471D-912D-62512843D8F3}" type="datetime1">
              <a:rPr kumimoji="1" lang="ja-JP" altLang="en-US" smtClean="0"/>
              <a:t>2019/11/7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38B1671E-443A-4876-A700-F44087D6FF83}" type="slidenum">
              <a:rPr kumimoji="1" lang="ja-JP" altLang="en-US" smtClean="0"/>
              <a:t>‹#›</a:t>
            </a:fld>
            <a:endParaRPr kumimoji="1" lang="ja-JP" altLang="en-US"/>
          </a:p>
        </p:txBody>
      </p:sp>
    </p:spTree>
    <p:extLst>
      <p:ext uri="{BB962C8B-B14F-4D97-AF65-F5344CB8AC3E}">
        <p14:creationId xmlns:p14="http://schemas.microsoft.com/office/powerpoint/2010/main" val="11791795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ncho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7574CF9-C599-4E4F-BE67-5627E3DB3EAD}" type="datetime1">
              <a:rPr kumimoji="1" lang="ja-JP" altLang="en-US" smtClean="0"/>
              <a:t>2019/11/7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8B1671E-443A-4876-A700-F44087D6FF83}" type="slidenum">
              <a:rPr kumimoji="1" lang="ja-JP" altLang="en-US" smtClean="0"/>
              <a:t>‹#›</a:t>
            </a:fld>
            <a:endParaRPr kumimoji="1" lang="ja-JP" altLang="en-US"/>
          </a:p>
        </p:txBody>
      </p:sp>
    </p:spTree>
    <p:extLst>
      <p:ext uri="{BB962C8B-B14F-4D97-AF65-F5344CB8AC3E}">
        <p14:creationId xmlns:p14="http://schemas.microsoft.com/office/powerpoint/2010/main" val="31661033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E0AA580-1E3C-4172-926E-DC0093A01F67}" type="datetime1">
              <a:rPr kumimoji="1" lang="ja-JP" altLang="en-US" smtClean="0"/>
              <a:t>2019/11/7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8B1671E-443A-4876-A700-F44087D6FF83}" type="slidenum">
              <a:rPr kumimoji="1" lang="ja-JP" altLang="en-US" smtClean="0"/>
              <a:t>‹#›</a:t>
            </a:fld>
            <a:endParaRPr kumimoji="1" lang="ja-JP" altLang="en-US"/>
          </a:p>
        </p:txBody>
      </p:sp>
    </p:spTree>
    <p:extLst>
      <p:ext uri="{BB962C8B-B14F-4D97-AF65-F5344CB8AC3E}">
        <p14:creationId xmlns:p14="http://schemas.microsoft.com/office/powerpoint/2010/main" val="11995794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AE4A9E56-4916-49D0-B0EC-93A8A6FF1292}" type="datetime1">
              <a:rPr kumimoji="1" lang="ja-JP" altLang="en-US" smtClean="0"/>
              <a:t>2019/11/7</a:t>
            </a:fld>
            <a:endParaRPr kumimoji="1" lang="ja-JP" alt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38B1671E-443A-4876-A700-F44087D6FF83}" type="slidenum">
              <a:rPr kumimoji="1" lang="ja-JP" altLang="en-US" smtClean="0"/>
              <a:t>‹#›</a:t>
            </a:fld>
            <a:endParaRPr kumimoji="1" lang="ja-JP" altLang="en-US"/>
          </a:p>
        </p:txBody>
      </p:sp>
    </p:spTree>
    <p:extLst>
      <p:ext uri="{BB962C8B-B14F-4D97-AF65-F5344CB8AC3E}">
        <p14:creationId xmlns:p14="http://schemas.microsoft.com/office/powerpoint/2010/main" val="3518781367"/>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Lst>
  <p:hf hdr="0" ftr="0" dt="0"/>
  <p:txStyles>
    <p:titleStyle>
      <a:lvl1pPr algn="l" defTabSz="457200" rtl="0" eaLnBrk="1" latinLnBrk="0" hangingPunct="1">
        <a:spcBef>
          <a:spcPct val="0"/>
        </a:spcBef>
        <a:buNone/>
        <a:defRPr kumimoji="1" sz="3600" kern="1200">
          <a:solidFill>
            <a:schemeClr val="tx1">
              <a:lumMod val="85000"/>
              <a:lumOff val="15000"/>
            </a:schemeClr>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kumimoji="1"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kumimoji="1"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kumimoji="1"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comments" Target="../comments/comment1.xml"/><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comments" Target="../comments/commen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D29ED15-B92B-4989-B574-2A29371E28B1}"/>
              </a:ext>
            </a:extLst>
          </p:cNvPr>
          <p:cNvSpPr>
            <a:spLocks noGrp="1"/>
          </p:cNvSpPr>
          <p:nvPr>
            <p:ph type="ctrTitle"/>
          </p:nvPr>
        </p:nvSpPr>
        <p:spPr>
          <a:xfrm>
            <a:off x="1627585" y="1590898"/>
            <a:ext cx="6858000" cy="717947"/>
          </a:xfrm>
        </p:spPr>
        <p:txBody>
          <a:bodyPr>
            <a:normAutofit fontScale="90000"/>
          </a:bodyPr>
          <a:lstStyle/>
          <a:p>
            <a:r>
              <a:rPr lang="en-US" altLang="ja-JP" sz="4500" dirty="0"/>
              <a:t>Why</a:t>
            </a:r>
            <a:r>
              <a:rPr lang="ja-JP" altLang="en-US" sz="4500" dirty="0"/>
              <a:t> </a:t>
            </a:r>
            <a:r>
              <a:rPr lang="en-US" altLang="ja-JP" sz="4500" dirty="0"/>
              <a:t>We</a:t>
            </a:r>
            <a:r>
              <a:rPr lang="ja-JP" altLang="en-US" sz="4500" dirty="0"/>
              <a:t> </a:t>
            </a:r>
            <a:r>
              <a:rPr kumimoji="1" lang="en-US" altLang="ja-JP" dirty="0"/>
              <a:t>Refactor</a:t>
            </a:r>
            <a:r>
              <a:rPr lang="ja-JP" altLang="en-US" sz="4500" dirty="0"/>
              <a:t>？</a:t>
            </a:r>
          </a:p>
        </p:txBody>
      </p:sp>
      <p:sp>
        <p:nvSpPr>
          <p:cNvPr id="3" name="字幕 2">
            <a:extLst>
              <a:ext uri="{FF2B5EF4-FFF2-40B4-BE49-F238E27FC236}">
                <a16:creationId xmlns:a16="http://schemas.microsoft.com/office/drawing/2014/main" id="{E62446BF-D977-4790-ACF0-4A0D3977297E}"/>
              </a:ext>
            </a:extLst>
          </p:cNvPr>
          <p:cNvSpPr>
            <a:spLocks noGrp="1"/>
          </p:cNvSpPr>
          <p:nvPr>
            <p:ph type="subTitle" idx="1"/>
          </p:nvPr>
        </p:nvSpPr>
        <p:spPr>
          <a:xfrm>
            <a:off x="6124474" y="4391327"/>
            <a:ext cx="6686549" cy="844712"/>
          </a:xfrm>
        </p:spPr>
        <p:txBody>
          <a:bodyPr/>
          <a:lstStyle/>
          <a:p>
            <a:r>
              <a:rPr lang="ja-JP" altLang="en-US" dirty="0"/>
              <a:t>発表者　　森岡　勇介</a:t>
            </a:r>
            <a:endParaRPr kumimoji="1" lang="ja-JP" altLang="en-US" dirty="0"/>
          </a:p>
        </p:txBody>
      </p:sp>
      <p:sp>
        <p:nvSpPr>
          <p:cNvPr id="4" name="スライド番号プレースホルダー 3">
            <a:extLst>
              <a:ext uri="{FF2B5EF4-FFF2-40B4-BE49-F238E27FC236}">
                <a16:creationId xmlns:a16="http://schemas.microsoft.com/office/drawing/2014/main" id="{6F6A8590-ED7B-4CF3-A67A-82696F4FFD88}"/>
              </a:ext>
            </a:extLst>
          </p:cNvPr>
          <p:cNvSpPr>
            <a:spLocks noGrp="1"/>
          </p:cNvSpPr>
          <p:nvPr>
            <p:ph type="sldNum" sz="quarter" idx="12"/>
          </p:nvPr>
        </p:nvSpPr>
        <p:spPr/>
        <p:txBody>
          <a:bodyPr/>
          <a:lstStyle/>
          <a:p>
            <a:fld id="{38B1671E-443A-4876-A700-F44087D6FF83}" type="slidenum">
              <a:rPr kumimoji="1" lang="ja-JP" altLang="en-US" smtClean="0"/>
              <a:t>1</a:t>
            </a:fld>
            <a:endParaRPr kumimoji="1" lang="ja-JP" altLang="en-US"/>
          </a:p>
        </p:txBody>
      </p:sp>
      <p:sp>
        <p:nvSpPr>
          <p:cNvPr id="5" name="テキスト ボックス 4">
            <a:extLst>
              <a:ext uri="{FF2B5EF4-FFF2-40B4-BE49-F238E27FC236}">
                <a16:creationId xmlns:a16="http://schemas.microsoft.com/office/drawing/2014/main" id="{F3FDAA2F-68F0-48EC-ABEC-583BAC4C9D0F}"/>
              </a:ext>
            </a:extLst>
          </p:cNvPr>
          <p:cNvSpPr txBox="1"/>
          <p:nvPr/>
        </p:nvSpPr>
        <p:spPr>
          <a:xfrm>
            <a:off x="2081567" y="2926249"/>
            <a:ext cx="6404018" cy="369332"/>
          </a:xfrm>
          <a:prstGeom prst="rect">
            <a:avLst/>
          </a:prstGeom>
          <a:noFill/>
        </p:spPr>
        <p:txBody>
          <a:bodyPr wrap="square" rtlCol="0">
            <a:spAutoFit/>
          </a:bodyPr>
          <a:lstStyle/>
          <a:p>
            <a:r>
              <a:rPr kumimoji="1" lang="en-US" altLang="ja-JP" dirty="0"/>
              <a:t>Danilo</a:t>
            </a:r>
            <a:r>
              <a:rPr kumimoji="1" lang="ja-JP" altLang="en-US" dirty="0"/>
              <a:t> </a:t>
            </a:r>
            <a:r>
              <a:rPr kumimoji="1" lang="en-US" altLang="ja-JP" dirty="0"/>
              <a:t>Silva</a:t>
            </a:r>
            <a:r>
              <a:rPr kumimoji="1" lang="ja-JP" altLang="en-US" dirty="0" err="1"/>
              <a:t>，</a:t>
            </a:r>
            <a:r>
              <a:rPr kumimoji="1" lang="ja-JP" altLang="en-US" dirty="0"/>
              <a:t>　</a:t>
            </a:r>
            <a:r>
              <a:rPr kumimoji="1" lang="en-US" altLang="ja-JP" dirty="0"/>
              <a:t>Nikolaos</a:t>
            </a:r>
            <a:r>
              <a:rPr kumimoji="1" lang="ja-JP" altLang="en-US" dirty="0"/>
              <a:t> </a:t>
            </a:r>
            <a:r>
              <a:rPr kumimoji="1" lang="en-US" altLang="ja-JP" dirty="0" err="1"/>
              <a:t>Tsantalis</a:t>
            </a:r>
            <a:r>
              <a:rPr kumimoji="1" lang="ja-JP" altLang="en-US" dirty="0"/>
              <a:t> </a:t>
            </a:r>
            <a:r>
              <a:rPr kumimoji="1" lang="en-US" altLang="ja-JP" dirty="0"/>
              <a:t>,</a:t>
            </a:r>
            <a:r>
              <a:rPr kumimoji="1" lang="ja-JP" altLang="en-US" dirty="0"/>
              <a:t> </a:t>
            </a:r>
            <a:r>
              <a:rPr kumimoji="1" lang="en-US" altLang="ja-JP" dirty="0"/>
              <a:t>Marco</a:t>
            </a:r>
            <a:r>
              <a:rPr kumimoji="1" lang="ja-JP" altLang="en-US" dirty="0"/>
              <a:t> </a:t>
            </a:r>
            <a:r>
              <a:rPr kumimoji="1" lang="en-US" altLang="ja-JP" dirty="0"/>
              <a:t>Tulio </a:t>
            </a:r>
            <a:r>
              <a:rPr kumimoji="1" lang="en-US" altLang="ja-JP" dirty="0" err="1"/>
              <a:t>Valentte</a:t>
            </a:r>
            <a:endParaRPr kumimoji="1" lang="ja-JP" altLang="en-US" dirty="0"/>
          </a:p>
        </p:txBody>
      </p:sp>
    </p:spTree>
    <p:extLst>
      <p:ext uri="{BB962C8B-B14F-4D97-AF65-F5344CB8AC3E}">
        <p14:creationId xmlns:p14="http://schemas.microsoft.com/office/powerpoint/2010/main" val="3102454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480C463-D4C8-4222-91E6-4F4B6D577737}"/>
              </a:ext>
            </a:extLst>
          </p:cNvPr>
          <p:cNvSpPr>
            <a:spLocks noGrp="1"/>
          </p:cNvSpPr>
          <p:nvPr>
            <p:ph type="title"/>
          </p:nvPr>
        </p:nvSpPr>
        <p:spPr>
          <a:xfrm>
            <a:off x="1601794" y="1310176"/>
            <a:ext cx="6683765" cy="960668"/>
          </a:xfrm>
        </p:spPr>
        <p:txBody>
          <a:bodyPr>
            <a:normAutofit/>
          </a:bodyPr>
          <a:lstStyle/>
          <a:p>
            <a:r>
              <a:rPr lang="ja-JP" altLang="en-US" sz="3000" dirty="0"/>
              <a:t>はじめに</a:t>
            </a:r>
          </a:p>
        </p:txBody>
      </p:sp>
      <p:sp>
        <p:nvSpPr>
          <p:cNvPr id="3" name="コンテンツ プレースホルダー 2">
            <a:extLst>
              <a:ext uri="{FF2B5EF4-FFF2-40B4-BE49-F238E27FC236}">
                <a16:creationId xmlns:a16="http://schemas.microsoft.com/office/drawing/2014/main" id="{05E2D9F0-9841-4DEB-9A0F-6EA820AED48A}"/>
              </a:ext>
            </a:extLst>
          </p:cNvPr>
          <p:cNvSpPr>
            <a:spLocks noGrp="1"/>
          </p:cNvSpPr>
          <p:nvPr>
            <p:ph idx="1"/>
          </p:nvPr>
        </p:nvSpPr>
        <p:spPr>
          <a:xfrm>
            <a:off x="1228725" y="2398667"/>
            <a:ext cx="6686550" cy="3538109"/>
          </a:xfrm>
        </p:spPr>
        <p:txBody>
          <a:bodyPr>
            <a:normAutofit/>
          </a:bodyPr>
          <a:lstStyle/>
          <a:p>
            <a:r>
              <a:rPr lang="ja-JP" altLang="en-US" sz="2000" dirty="0"/>
              <a:t>リファクタリングとは，ソフトウェア開発において，プログラムのふるまいや動作を変えることなく，内部の設計や構造を見直し書き換えること．</a:t>
            </a:r>
            <a:endParaRPr lang="en-US" altLang="ja-JP" sz="2000" dirty="0"/>
          </a:p>
          <a:p>
            <a:endParaRPr lang="en-US" altLang="ja-JP" sz="2000" dirty="0"/>
          </a:p>
          <a:p>
            <a:r>
              <a:rPr lang="ja-JP" altLang="en-US" sz="2000" dirty="0"/>
              <a:t>コードの保守性，読みやすさを改善するのに役立つ．</a:t>
            </a:r>
            <a:endParaRPr lang="en-US" altLang="ja-JP" sz="2000" dirty="0"/>
          </a:p>
          <a:p>
            <a:endParaRPr lang="en-US" altLang="ja-JP" sz="2000" dirty="0"/>
          </a:p>
          <a:p>
            <a:endParaRPr lang="en-US" altLang="ja-JP" sz="2000" dirty="0"/>
          </a:p>
          <a:p>
            <a:r>
              <a:rPr lang="ja-JP" altLang="en-US" sz="2000" dirty="0"/>
              <a:t>特定のリファクタリングの実際の動機を経験的に調査した研究は限られている．</a:t>
            </a:r>
          </a:p>
        </p:txBody>
      </p:sp>
      <p:sp>
        <p:nvSpPr>
          <p:cNvPr id="4" name="スライド番号プレースホルダー 3">
            <a:extLst>
              <a:ext uri="{FF2B5EF4-FFF2-40B4-BE49-F238E27FC236}">
                <a16:creationId xmlns:a16="http://schemas.microsoft.com/office/drawing/2014/main" id="{6035D498-252D-47A8-918C-ED7AE8228911}"/>
              </a:ext>
            </a:extLst>
          </p:cNvPr>
          <p:cNvSpPr>
            <a:spLocks noGrp="1"/>
          </p:cNvSpPr>
          <p:nvPr>
            <p:ph type="sldNum" sz="quarter" idx="12"/>
          </p:nvPr>
        </p:nvSpPr>
        <p:spPr/>
        <p:txBody>
          <a:bodyPr/>
          <a:lstStyle/>
          <a:p>
            <a:fld id="{38B1671E-443A-4876-A700-F44087D6FF83}" type="slidenum">
              <a:rPr kumimoji="1" lang="ja-JP" altLang="en-US" smtClean="0"/>
              <a:t>2</a:t>
            </a:fld>
            <a:endParaRPr kumimoji="1" lang="ja-JP" altLang="en-US"/>
          </a:p>
        </p:txBody>
      </p:sp>
    </p:spTree>
    <p:extLst>
      <p:ext uri="{BB962C8B-B14F-4D97-AF65-F5344CB8AC3E}">
        <p14:creationId xmlns:p14="http://schemas.microsoft.com/office/powerpoint/2010/main" val="13535646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16450C4-F64B-43EF-A831-860B9F5FB122}"/>
              </a:ext>
            </a:extLst>
          </p:cNvPr>
          <p:cNvSpPr>
            <a:spLocks noGrp="1"/>
          </p:cNvSpPr>
          <p:nvPr>
            <p:ph type="title"/>
          </p:nvPr>
        </p:nvSpPr>
        <p:spPr>
          <a:xfrm>
            <a:off x="1631186" y="1349365"/>
            <a:ext cx="6683765" cy="960668"/>
          </a:xfrm>
        </p:spPr>
        <p:txBody>
          <a:bodyPr/>
          <a:lstStyle/>
          <a:p>
            <a:r>
              <a:rPr kumimoji="1" lang="ja-JP" altLang="en-US" dirty="0"/>
              <a:t>目的</a:t>
            </a:r>
          </a:p>
        </p:txBody>
      </p:sp>
      <p:sp>
        <p:nvSpPr>
          <p:cNvPr id="3" name="コンテンツ プレースホルダー 2">
            <a:extLst>
              <a:ext uri="{FF2B5EF4-FFF2-40B4-BE49-F238E27FC236}">
                <a16:creationId xmlns:a16="http://schemas.microsoft.com/office/drawing/2014/main" id="{243148C2-0D82-4CAC-9968-9BECFFD05003}"/>
              </a:ext>
            </a:extLst>
          </p:cNvPr>
          <p:cNvSpPr>
            <a:spLocks noGrp="1"/>
          </p:cNvSpPr>
          <p:nvPr>
            <p:ph idx="1"/>
          </p:nvPr>
        </p:nvSpPr>
        <p:spPr>
          <a:xfrm>
            <a:off x="803717" y="2494652"/>
            <a:ext cx="7351826" cy="3575565"/>
          </a:xfrm>
        </p:spPr>
        <p:txBody>
          <a:bodyPr>
            <a:normAutofit/>
          </a:bodyPr>
          <a:lstStyle/>
          <a:p>
            <a:r>
              <a:rPr lang="ja-JP" altLang="en-US" sz="2400" dirty="0"/>
              <a:t>リファクタリングの適用を促進する動機のリストを作成する．</a:t>
            </a:r>
            <a:endParaRPr lang="en-US" altLang="ja-JP" sz="2400" dirty="0"/>
          </a:p>
          <a:p>
            <a:endParaRPr lang="en-US" altLang="ja-JP" sz="2400" dirty="0"/>
          </a:p>
          <a:p>
            <a:pPr marL="0" indent="0">
              <a:buNone/>
            </a:pPr>
            <a:endParaRPr lang="en-US" altLang="ja-JP" sz="2400" dirty="0"/>
          </a:p>
          <a:p>
            <a:r>
              <a:rPr lang="ja-JP" altLang="en-US" sz="2400" dirty="0"/>
              <a:t>作成したリストによって，研究者や実務家がプロジェクトのコミット履歴を分析するときに同期の自動検出をするためのルールを推測するのに役立つようにする．</a:t>
            </a:r>
            <a:endParaRPr lang="en-US" altLang="ja-JP" sz="2400" dirty="0"/>
          </a:p>
          <a:p>
            <a:endParaRPr lang="en-US" altLang="ja-JP" sz="2400" dirty="0"/>
          </a:p>
          <a:p>
            <a:pPr marL="0" indent="0">
              <a:buNone/>
            </a:pPr>
            <a:endParaRPr lang="ja-JP" altLang="en-US" sz="2400" dirty="0"/>
          </a:p>
        </p:txBody>
      </p:sp>
      <p:sp>
        <p:nvSpPr>
          <p:cNvPr id="4" name="スライド番号プレースホルダー 3">
            <a:extLst>
              <a:ext uri="{FF2B5EF4-FFF2-40B4-BE49-F238E27FC236}">
                <a16:creationId xmlns:a16="http://schemas.microsoft.com/office/drawing/2014/main" id="{DB9DC52A-B710-4F5B-BF3A-82B721521E7D}"/>
              </a:ext>
            </a:extLst>
          </p:cNvPr>
          <p:cNvSpPr>
            <a:spLocks noGrp="1"/>
          </p:cNvSpPr>
          <p:nvPr>
            <p:ph type="sldNum" sz="quarter" idx="12"/>
          </p:nvPr>
        </p:nvSpPr>
        <p:spPr/>
        <p:txBody>
          <a:bodyPr/>
          <a:lstStyle/>
          <a:p>
            <a:fld id="{38B1671E-443A-4876-A700-F44087D6FF83}" type="slidenum">
              <a:rPr kumimoji="1" lang="ja-JP" altLang="en-US" smtClean="0"/>
              <a:t>3</a:t>
            </a:fld>
            <a:endParaRPr kumimoji="1" lang="ja-JP" altLang="en-US"/>
          </a:p>
        </p:txBody>
      </p:sp>
    </p:spTree>
    <p:extLst>
      <p:ext uri="{BB962C8B-B14F-4D97-AF65-F5344CB8AC3E}">
        <p14:creationId xmlns:p14="http://schemas.microsoft.com/office/powerpoint/2010/main" val="17507919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16450C4-F64B-43EF-A831-860B9F5FB122}"/>
              </a:ext>
            </a:extLst>
          </p:cNvPr>
          <p:cNvSpPr>
            <a:spLocks noGrp="1"/>
          </p:cNvSpPr>
          <p:nvPr>
            <p:ph type="title"/>
          </p:nvPr>
        </p:nvSpPr>
        <p:spPr>
          <a:xfrm>
            <a:off x="1631186" y="1349365"/>
            <a:ext cx="6683765" cy="960668"/>
          </a:xfrm>
        </p:spPr>
        <p:txBody>
          <a:bodyPr/>
          <a:lstStyle/>
          <a:p>
            <a:r>
              <a:rPr kumimoji="1" lang="ja-JP" altLang="en-US" dirty="0"/>
              <a:t>目的</a:t>
            </a:r>
          </a:p>
        </p:txBody>
      </p:sp>
      <p:sp>
        <p:nvSpPr>
          <p:cNvPr id="3" name="コンテンツ プレースホルダー 2">
            <a:extLst>
              <a:ext uri="{FF2B5EF4-FFF2-40B4-BE49-F238E27FC236}">
                <a16:creationId xmlns:a16="http://schemas.microsoft.com/office/drawing/2014/main" id="{243148C2-0D82-4CAC-9968-9BECFFD05003}"/>
              </a:ext>
            </a:extLst>
          </p:cNvPr>
          <p:cNvSpPr>
            <a:spLocks noGrp="1"/>
          </p:cNvSpPr>
          <p:nvPr>
            <p:ph idx="1"/>
          </p:nvPr>
        </p:nvSpPr>
        <p:spPr>
          <a:xfrm>
            <a:off x="1628401" y="2524985"/>
            <a:ext cx="6686550" cy="2539188"/>
          </a:xfrm>
        </p:spPr>
        <p:txBody>
          <a:bodyPr>
            <a:normAutofit/>
          </a:bodyPr>
          <a:lstStyle/>
          <a:p>
            <a:pPr marL="0" indent="0">
              <a:buNone/>
            </a:pPr>
            <a:r>
              <a:rPr lang="ja-JP" altLang="en-US" sz="1800" dirty="0"/>
              <a:t>リファクタリングには設計の改善，コードの理解，バグの発見，生産性の向上などの目的がある．</a:t>
            </a:r>
            <a:endParaRPr lang="en-US" altLang="ja-JP" sz="1800" dirty="0"/>
          </a:p>
          <a:p>
            <a:pPr marL="0" indent="0">
              <a:buNone/>
            </a:pPr>
            <a:r>
              <a:rPr lang="ja-JP" altLang="en-US" sz="1800" dirty="0"/>
              <a:t>しかし，リファクタリング推奨システムの研究では</a:t>
            </a:r>
            <a:r>
              <a:rPr lang="en-US" altLang="ja-JP" sz="1800" dirty="0"/>
              <a:t>code smell</a:t>
            </a:r>
            <a:r>
              <a:rPr lang="ja-JP" altLang="en-US" sz="1800" dirty="0"/>
              <a:t>の解決に焦点が合わせられたものが多い．</a:t>
            </a:r>
            <a:endParaRPr lang="en-US" altLang="ja-JP" sz="1800" dirty="0"/>
          </a:p>
          <a:p>
            <a:pPr marL="0" indent="0">
              <a:buNone/>
            </a:pPr>
            <a:endParaRPr lang="en-US" altLang="ja-JP" sz="1800" dirty="0"/>
          </a:p>
          <a:p>
            <a:pPr marL="0" indent="0">
              <a:buNone/>
            </a:pPr>
            <a:r>
              <a:rPr lang="ja-JP" altLang="en-US" sz="1800" b="1" dirty="0"/>
              <a:t>開発者の需要とプラクティスに沿ったリファクタリング推奨システムの開発の手助けになる．</a:t>
            </a:r>
            <a:endParaRPr lang="en-US" altLang="ja-JP" sz="1800" b="1" dirty="0"/>
          </a:p>
        </p:txBody>
      </p:sp>
      <p:sp>
        <p:nvSpPr>
          <p:cNvPr id="4" name="スライド番号プレースホルダー 3">
            <a:extLst>
              <a:ext uri="{FF2B5EF4-FFF2-40B4-BE49-F238E27FC236}">
                <a16:creationId xmlns:a16="http://schemas.microsoft.com/office/drawing/2014/main" id="{DB9DC52A-B710-4F5B-BF3A-82B721521E7D}"/>
              </a:ext>
            </a:extLst>
          </p:cNvPr>
          <p:cNvSpPr>
            <a:spLocks noGrp="1"/>
          </p:cNvSpPr>
          <p:nvPr>
            <p:ph type="sldNum" sz="quarter" idx="12"/>
          </p:nvPr>
        </p:nvSpPr>
        <p:spPr/>
        <p:txBody>
          <a:bodyPr/>
          <a:lstStyle/>
          <a:p>
            <a:fld id="{38B1671E-443A-4876-A700-F44087D6FF83}" type="slidenum">
              <a:rPr kumimoji="1" lang="ja-JP" altLang="en-US" smtClean="0"/>
              <a:t>4</a:t>
            </a:fld>
            <a:endParaRPr kumimoji="1" lang="ja-JP" altLang="en-US"/>
          </a:p>
        </p:txBody>
      </p:sp>
    </p:spTree>
    <p:extLst>
      <p:ext uri="{BB962C8B-B14F-4D97-AF65-F5344CB8AC3E}">
        <p14:creationId xmlns:p14="http://schemas.microsoft.com/office/powerpoint/2010/main" val="31438618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851AF92-D013-4272-84B3-684BFDCEFBD1}"/>
              </a:ext>
            </a:extLst>
          </p:cNvPr>
          <p:cNvSpPr>
            <a:spLocks noGrp="1"/>
          </p:cNvSpPr>
          <p:nvPr>
            <p:ph type="title"/>
          </p:nvPr>
        </p:nvSpPr>
        <p:spPr>
          <a:xfrm>
            <a:off x="1525026" y="1323483"/>
            <a:ext cx="6683765" cy="960668"/>
          </a:xfrm>
        </p:spPr>
        <p:txBody>
          <a:bodyPr/>
          <a:lstStyle/>
          <a:p>
            <a:r>
              <a:rPr lang="ja-JP" altLang="en-US" dirty="0"/>
              <a:t>分析するリポジトリ</a:t>
            </a:r>
            <a:endParaRPr kumimoji="1" lang="ja-JP" altLang="en-US" dirty="0"/>
          </a:p>
        </p:txBody>
      </p:sp>
      <p:sp>
        <p:nvSpPr>
          <p:cNvPr id="3" name="コンテンツ プレースホルダー 2">
            <a:extLst>
              <a:ext uri="{FF2B5EF4-FFF2-40B4-BE49-F238E27FC236}">
                <a16:creationId xmlns:a16="http://schemas.microsoft.com/office/drawing/2014/main" id="{9DFF0A88-BD39-439E-BD82-D5AA5C1D7296}"/>
              </a:ext>
            </a:extLst>
          </p:cNvPr>
          <p:cNvSpPr>
            <a:spLocks noGrp="1"/>
          </p:cNvSpPr>
          <p:nvPr>
            <p:ph idx="1"/>
          </p:nvPr>
        </p:nvSpPr>
        <p:spPr>
          <a:xfrm>
            <a:off x="1522241" y="2284150"/>
            <a:ext cx="6686550" cy="2833217"/>
          </a:xfrm>
        </p:spPr>
        <p:txBody>
          <a:bodyPr>
            <a:normAutofit/>
          </a:bodyPr>
          <a:lstStyle/>
          <a:p>
            <a:r>
              <a:rPr lang="en-US" altLang="ja-JP" sz="1800" dirty="0"/>
              <a:t>GitHub</a:t>
            </a:r>
            <a:r>
              <a:rPr lang="ja-JP" altLang="en-US" sz="1800" dirty="0"/>
              <a:t>の中から人気順に並べたときの上位</a:t>
            </a:r>
            <a:r>
              <a:rPr lang="en-US" altLang="ja-JP" sz="1800" dirty="0"/>
              <a:t>1000</a:t>
            </a:r>
            <a:r>
              <a:rPr lang="ja-JP" altLang="en-US" sz="1800" dirty="0"/>
              <a:t>個の</a:t>
            </a:r>
            <a:r>
              <a:rPr lang="en-US" altLang="ja-JP" sz="1800" dirty="0"/>
              <a:t>Java</a:t>
            </a:r>
            <a:r>
              <a:rPr lang="ja-JP" altLang="en-US" sz="1800" dirty="0"/>
              <a:t>リポジトリを選択し，それらをコミットの多い順位並びかえ，下位４分の１を破棄したもの．</a:t>
            </a:r>
            <a:endParaRPr lang="en-US" altLang="ja-JP" sz="1800" dirty="0"/>
          </a:p>
        </p:txBody>
      </p:sp>
      <p:sp>
        <p:nvSpPr>
          <p:cNvPr id="4" name="スライド番号プレースホルダー 3">
            <a:extLst>
              <a:ext uri="{FF2B5EF4-FFF2-40B4-BE49-F238E27FC236}">
                <a16:creationId xmlns:a16="http://schemas.microsoft.com/office/drawing/2014/main" id="{E4B80379-B3A3-4735-9314-FA3D5E231FB0}"/>
              </a:ext>
            </a:extLst>
          </p:cNvPr>
          <p:cNvSpPr>
            <a:spLocks noGrp="1"/>
          </p:cNvSpPr>
          <p:nvPr>
            <p:ph type="sldNum" sz="quarter" idx="12"/>
          </p:nvPr>
        </p:nvSpPr>
        <p:spPr/>
        <p:txBody>
          <a:bodyPr/>
          <a:lstStyle/>
          <a:p>
            <a:fld id="{38B1671E-443A-4876-A700-F44087D6FF83}" type="slidenum">
              <a:rPr kumimoji="1" lang="ja-JP" altLang="en-US" smtClean="0"/>
              <a:t>5</a:t>
            </a:fld>
            <a:endParaRPr kumimoji="1" lang="ja-JP" altLang="en-US"/>
          </a:p>
        </p:txBody>
      </p:sp>
      <p:pic>
        <p:nvPicPr>
          <p:cNvPr id="6" name="図 5">
            <a:extLst>
              <a:ext uri="{FF2B5EF4-FFF2-40B4-BE49-F238E27FC236}">
                <a16:creationId xmlns:a16="http://schemas.microsoft.com/office/drawing/2014/main" id="{76A54344-29B3-4B43-BCBE-C65B5154EA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1228" y="3788883"/>
            <a:ext cx="8340487" cy="2656970"/>
          </a:xfrm>
          <a:prstGeom prst="rect">
            <a:avLst/>
          </a:prstGeom>
        </p:spPr>
      </p:pic>
    </p:spTree>
    <p:extLst>
      <p:ext uri="{BB962C8B-B14F-4D97-AF65-F5344CB8AC3E}">
        <p14:creationId xmlns:p14="http://schemas.microsoft.com/office/powerpoint/2010/main" val="2560414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2F7744-035E-47DC-BCDE-823B16FC8129}"/>
              </a:ext>
            </a:extLst>
          </p:cNvPr>
          <p:cNvSpPr>
            <a:spLocks noGrp="1"/>
          </p:cNvSpPr>
          <p:nvPr>
            <p:ph type="title"/>
          </p:nvPr>
        </p:nvSpPr>
        <p:spPr>
          <a:xfrm>
            <a:off x="1381725" y="1241596"/>
            <a:ext cx="6683765" cy="960668"/>
          </a:xfrm>
        </p:spPr>
        <p:txBody>
          <a:bodyPr/>
          <a:lstStyle/>
          <a:p>
            <a:r>
              <a:rPr lang="en-US" altLang="ja-JP" dirty="0" err="1"/>
              <a:t>RefactoringMiner</a:t>
            </a:r>
            <a:r>
              <a:rPr lang="ja-JP" altLang="en-US" dirty="0"/>
              <a:t>　</a:t>
            </a:r>
            <a:r>
              <a:rPr lang="en-US" altLang="ja-JP" dirty="0"/>
              <a:t>Tool</a:t>
            </a:r>
            <a:endParaRPr kumimoji="1" lang="ja-JP" altLang="en-US" dirty="0"/>
          </a:p>
        </p:txBody>
      </p:sp>
      <p:sp>
        <p:nvSpPr>
          <p:cNvPr id="3" name="コンテンツ プレースホルダー 2">
            <a:extLst>
              <a:ext uri="{FF2B5EF4-FFF2-40B4-BE49-F238E27FC236}">
                <a16:creationId xmlns:a16="http://schemas.microsoft.com/office/drawing/2014/main" id="{80A91AA5-D3A4-4726-BED4-F18F9DA99A91}"/>
              </a:ext>
            </a:extLst>
          </p:cNvPr>
          <p:cNvSpPr>
            <a:spLocks noGrp="1"/>
          </p:cNvSpPr>
          <p:nvPr>
            <p:ph idx="1"/>
          </p:nvPr>
        </p:nvSpPr>
        <p:spPr>
          <a:xfrm>
            <a:off x="839226" y="2099197"/>
            <a:ext cx="4984956" cy="3087806"/>
          </a:xfrm>
        </p:spPr>
        <p:txBody>
          <a:bodyPr>
            <a:normAutofit lnSpcReduction="10000"/>
          </a:bodyPr>
          <a:lstStyle/>
          <a:p>
            <a:r>
              <a:rPr lang="ja-JP" altLang="en-US" sz="1500" dirty="0"/>
              <a:t>今回の研究に使用したリファクタリングを検出する道具．</a:t>
            </a:r>
            <a:endParaRPr lang="en-US" altLang="ja-JP" sz="1500" dirty="0"/>
          </a:p>
          <a:p>
            <a:endParaRPr lang="en-US" altLang="ja-JP" sz="1500" dirty="0"/>
          </a:p>
          <a:p>
            <a:r>
              <a:rPr lang="en-US" altLang="ja-JP" sz="1500" dirty="0"/>
              <a:t>12</a:t>
            </a:r>
            <a:r>
              <a:rPr lang="ja-JP" altLang="en-US" sz="1500" dirty="0"/>
              <a:t>個の有名なリファクタリングタイプを検出する．</a:t>
            </a:r>
            <a:endParaRPr lang="en-US" altLang="ja-JP" sz="1500" dirty="0"/>
          </a:p>
          <a:p>
            <a:endParaRPr lang="en-US" altLang="ja-JP" sz="1500" dirty="0"/>
          </a:p>
          <a:p>
            <a:r>
              <a:rPr lang="ja-JP" altLang="en-US" sz="1500" dirty="0"/>
              <a:t>クラス</a:t>
            </a:r>
            <a:r>
              <a:rPr lang="en-US" altLang="ja-JP" sz="1500" dirty="0"/>
              <a:t>/</a:t>
            </a:r>
            <a:r>
              <a:rPr lang="ja-JP" altLang="en-US" sz="1500" dirty="0"/>
              <a:t>メソッド</a:t>
            </a:r>
            <a:r>
              <a:rPr lang="en-US" altLang="ja-JP" sz="1500" dirty="0"/>
              <a:t>/</a:t>
            </a:r>
            <a:r>
              <a:rPr lang="ja-JP" altLang="en-US" sz="1500" dirty="0"/>
              <a:t>フィールドの名前変更リファクタリングの検出はできない．</a:t>
            </a:r>
            <a:endParaRPr lang="en-US" altLang="ja-JP" sz="1500" dirty="0"/>
          </a:p>
          <a:p>
            <a:endParaRPr lang="en-US" altLang="ja-JP" sz="1500" dirty="0"/>
          </a:p>
          <a:p>
            <a:r>
              <a:rPr lang="en-US" altLang="ja-JP" sz="1500" dirty="0" err="1"/>
              <a:t>RefactoringMiner</a:t>
            </a:r>
            <a:r>
              <a:rPr lang="ja-JP" altLang="en-US" sz="1500" dirty="0"/>
              <a:t>にリファクタリングの検出を依存しているので，精度が大事．</a:t>
            </a:r>
          </a:p>
        </p:txBody>
      </p:sp>
      <p:sp>
        <p:nvSpPr>
          <p:cNvPr id="4" name="スライド番号プレースホルダー 3">
            <a:extLst>
              <a:ext uri="{FF2B5EF4-FFF2-40B4-BE49-F238E27FC236}">
                <a16:creationId xmlns:a16="http://schemas.microsoft.com/office/drawing/2014/main" id="{3ED9CE37-76C9-4956-BD9A-97609F0779EC}"/>
              </a:ext>
            </a:extLst>
          </p:cNvPr>
          <p:cNvSpPr>
            <a:spLocks noGrp="1"/>
          </p:cNvSpPr>
          <p:nvPr>
            <p:ph type="sldNum" sz="quarter" idx="12"/>
          </p:nvPr>
        </p:nvSpPr>
        <p:spPr/>
        <p:txBody>
          <a:bodyPr/>
          <a:lstStyle/>
          <a:p>
            <a:fld id="{38B1671E-443A-4876-A700-F44087D6FF83}" type="slidenum">
              <a:rPr kumimoji="1" lang="ja-JP" altLang="en-US" smtClean="0"/>
              <a:t>6</a:t>
            </a:fld>
            <a:endParaRPr kumimoji="1" lang="ja-JP" altLang="en-US"/>
          </a:p>
        </p:txBody>
      </p:sp>
      <p:pic>
        <p:nvPicPr>
          <p:cNvPr id="5" name="コンテンツ プレースホルダー 9">
            <a:extLst>
              <a:ext uri="{FF2B5EF4-FFF2-40B4-BE49-F238E27FC236}">
                <a16:creationId xmlns:a16="http://schemas.microsoft.com/office/drawing/2014/main" id="{4BB9BE9B-43F2-47A5-8627-E02C01E4B6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0564" y="1942247"/>
            <a:ext cx="3193436" cy="2804615"/>
          </a:xfrm>
          <a:prstGeom prst="rect">
            <a:avLst/>
          </a:prstGeom>
        </p:spPr>
      </p:pic>
    </p:spTree>
    <p:extLst>
      <p:ext uri="{BB962C8B-B14F-4D97-AF65-F5344CB8AC3E}">
        <p14:creationId xmlns:p14="http://schemas.microsoft.com/office/powerpoint/2010/main" val="16084681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4C4D87-D4A0-4588-9F53-D002EB137FF4}"/>
              </a:ext>
            </a:extLst>
          </p:cNvPr>
          <p:cNvSpPr>
            <a:spLocks noGrp="1"/>
          </p:cNvSpPr>
          <p:nvPr>
            <p:ph type="title"/>
          </p:nvPr>
        </p:nvSpPr>
        <p:spPr/>
        <p:txBody>
          <a:bodyPr/>
          <a:lstStyle/>
          <a:p>
            <a:r>
              <a:rPr lang="en-US" altLang="ja-JP" dirty="0" err="1"/>
              <a:t>RefactoringMiner</a:t>
            </a:r>
            <a:r>
              <a:rPr lang="ja-JP" altLang="en-US" dirty="0"/>
              <a:t>　</a:t>
            </a:r>
            <a:r>
              <a:rPr lang="en-US" altLang="ja-JP" dirty="0"/>
              <a:t>Tool</a:t>
            </a:r>
            <a:r>
              <a:rPr lang="ja-JP" altLang="en-US" dirty="0"/>
              <a:t>　の精度</a:t>
            </a:r>
            <a:endParaRPr kumimoji="1" lang="ja-JP" altLang="en-US" dirty="0"/>
          </a:p>
        </p:txBody>
      </p:sp>
      <p:pic>
        <p:nvPicPr>
          <p:cNvPr id="13" name="コンテンツ プレースホルダー 12">
            <a:extLst>
              <a:ext uri="{FF2B5EF4-FFF2-40B4-BE49-F238E27FC236}">
                <a16:creationId xmlns:a16="http://schemas.microsoft.com/office/drawing/2014/main" id="{3299AB4C-87AE-434E-B70D-DD98FBD463C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46654" y="2286000"/>
            <a:ext cx="5867183" cy="3298467"/>
          </a:xfrm>
        </p:spPr>
      </p:pic>
      <p:sp>
        <p:nvSpPr>
          <p:cNvPr id="4" name="スライド番号プレースホルダー 3">
            <a:extLst>
              <a:ext uri="{FF2B5EF4-FFF2-40B4-BE49-F238E27FC236}">
                <a16:creationId xmlns:a16="http://schemas.microsoft.com/office/drawing/2014/main" id="{27E7EF51-521B-4828-B6A2-74837215B9CA}"/>
              </a:ext>
            </a:extLst>
          </p:cNvPr>
          <p:cNvSpPr>
            <a:spLocks noGrp="1"/>
          </p:cNvSpPr>
          <p:nvPr>
            <p:ph type="sldNum" sz="quarter" idx="12"/>
          </p:nvPr>
        </p:nvSpPr>
        <p:spPr/>
        <p:txBody>
          <a:bodyPr/>
          <a:lstStyle/>
          <a:p>
            <a:fld id="{38B1671E-443A-4876-A700-F44087D6FF83}" type="slidenum">
              <a:rPr kumimoji="1" lang="ja-JP" altLang="en-US" smtClean="0"/>
              <a:t>7</a:t>
            </a:fld>
            <a:endParaRPr kumimoji="1" lang="ja-JP" altLang="en-US"/>
          </a:p>
        </p:txBody>
      </p:sp>
    </p:spTree>
    <p:extLst>
      <p:ext uri="{BB962C8B-B14F-4D97-AF65-F5344CB8AC3E}">
        <p14:creationId xmlns:p14="http://schemas.microsoft.com/office/powerpoint/2010/main" val="4111191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41D700C-E505-4A10-89CA-1F2322883A5C}"/>
              </a:ext>
            </a:extLst>
          </p:cNvPr>
          <p:cNvSpPr>
            <a:spLocks noGrp="1"/>
          </p:cNvSpPr>
          <p:nvPr>
            <p:ph type="title"/>
          </p:nvPr>
        </p:nvSpPr>
        <p:spPr>
          <a:xfrm>
            <a:off x="1552321" y="621982"/>
            <a:ext cx="6683765" cy="960668"/>
          </a:xfrm>
        </p:spPr>
        <p:txBody>
          <a:bodyPr/>
          <a:lstStyle/>
          <a:p>
            <a:r>
              <a:rPr kumimoji="1" lang="ja-JP" altLang="en-US" dirty="0"/>
              <a:t>分析方法</a:t>
            </a:r>
          </a:p>
        </p:txBody>
      </p:sp>
      <p:sp>
        <p:nvSpPr>
          <p:cNvPr id="3" name="コンテンツ プレースホルダー 2">
            <a:extLst>
              <a:ext uri="{FF2B5EF4-FFF2-40B4-BE49-F238E27FC236}">
                <a16:creationId xmlns:a16="http://schemas.microsoft.com/office/drawing/2014/main" id="{9859D864-43D2-434E-B908-294C70B2C6EB}"/>
              </a:ext>
            </a:extLst>
          </p:cNvPr>
          <p:cNvSpPr>
            <a:spLocks noGrp="1"/>
          </p:cNvSpPr>
          <p:nvPr>
            <p:ph idx="1"/>
          </p:nvPr>
        </p:nvSpPr>
        <p:spPr>
          <a:xfrm>
            <a:off x="1096206" y="2012391"/>
            <a:ext cx="6686550" cy="2833217"/>
          </a:xfrm>
        </p:spPr>
        <p:txBody>
          <a:bodyPr>
            <a:noAutofit/>
          </a:bodyPr>
          <a:lstStyle/>
          <a:p>
            <a:r>
              <a:rPr kumimoji="1" lang="en-US" altLang="ja-JP" dirty="0"/>
              <a:t>61</a:t>
            </a:r>
            <a:r>
              <a:rPr kumimoji="1" lang="ja-JP" altLang="en-US" dirty="0"/>
              <a:t>日間リポジトリを監視し，</a:t>
            </a:r>
            <a:r>
              <a:rPr kumimoji="1" lang="en-US" altLang="ja-JP" dirty="0" err="1"/>
              <a:t>RefactoringMiner</a:t>
            </a:r>
            <a:r>
              <a:rPr kumimoji="1" lang="ja-JP" altLang="en-US" dirty="0"/>
              <a:t>でリファクタリングが検出されると質問を投げかけ，協力してもらう．</a:t>
            </a:r>
            <a:endParaRPr kumimoji="1" lang="en-US" altLang="ja-JP" dirty="0"/>
          </a:p>
          <a:p>
            <a:endParaRPr lang="en-US" altLang="ja-JP" dirty="0"/>
          </a:p>
          <a:p>
            <a:r>
              <a:rPr lang="ja-JP" altLang="en-US" dirty="0"/>
              <a:t>スパムメールだと思わせないために，同じ人に再度質問することはしていない．</a:t>
            </a:r>
            <a:endParaRPr lang="en-US" altLang="ja-JP" dirty="0"/>
          </a:p>
          <a:p>
            <a:endParaRPr kumimoji="1" lang="en-US" altLang="ja-JP" dirty="0"/>
          </a:p>
          <a:p>
            <a:r>
              <a:rPr kumimoji="1" lang="ja-JP" altLang="en-US" dirty="0"/>
              <a:t>コミットの説明にリファクタリングの説明がなされている場合，質問はしていない</a:t>
            </a:r>
            <a:r>
              <a:rPr lang="ja-JP" altLang="en-US" dirty="0"/>
              <a:t>．</a:t>
            </a:r>
            <a:endParaRPr lang="en-US" altLang="ja-JP" dirty="0"/>
          </a:p>
          <a:p>
            <a:endParaRPr kumimoji="1" lang="en-US" altLang="ja-JP" dirty="0"/>
          </a:p>
          <a:p>
            <a:r>
              <a:rPr lang="ja-JP" altLang="en-US" dirty="0"/>
              <a:t>得られた回答をもとにリファクタリングを行う動機を分析する．</a:t>
            </a:r>
            <a:endParaRPr kumimoji="1" lang="en-US" altLang="ja-JP" dirty="0"/>
          </a:p>
          <a:p>
            <a:endParaRPr kumimoji="1" lang="en-US" altLang="ja-JP" dirty="0"/>
          </a:p>
        </p:txBody>
      </p:sp>
      <p:sp>
        <p:nvSpPr>
          <p:cNvPr id="4" name="スライド番号プレースホルダー 3">
            <a:extLst>
              <a:ext uri="{FF2B5EF4-FFF2-40B4-BE49-F238E27FC236}">
                <a16:creationId xmlns:a16="http://schemas.microsoft.com/office/drawing/2014/main" id="{4E3784C3-7797-4813-BA11-9A5058418095}"/>
              </a:ext>
            </a:extLst>
          </p:cNvPr>
          <p:cNvSpPr>
            <a:spLocks noGrp="1"/>
          </p:cNvSpPr>
          <p:nvPr>
            <p:ph type="sldNum" sz="quarter" idx="12"/>
          </p:nvPr>
        </p:nvSpPr>
        <p:spPr/>
        <p:txBody>
          <a:bodyPr/>
          <a:lstStyle/>
          <a:p>
            <a:fld id="{38B1671E-443A-4876-A700-F44087D6FF83}" type="slidenum">
              <a:rPr kumimoji="1" lang="ja-JP" altLang="en-US" smtClean="0"/>
              <a:t>8</a:t>
            </a:fld>
            <a:endParaRPr kumimoji="1" lang="ja-JP" altLang="en-US"/>
          </a:p>
        </p:txBody>
      </p:sp>
    </p:spTree>
    <p:extLst>
      <p:ext uri="{BB962C8B-B14F-4D97-AF65-F5344CB8AC3E}">
        <p14:creationId xmlns:p14="http://schemas.microsoft.com/office/powerpoint/2010/main" val="24659233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CCC1534-F84C-41E9-B9BF-04BFAFD3DE7C}"/>
              </a:ext>
            </a:extLst>
          </p:cNvPr>
          <p:cNvSpPr>
            <a:spLocks noGrp="1"/>
          </p:cNvSpPr>
          <p:nvPr>
            <p:ph type="title"/>
          </p:nvPr>
        </p:nvSpPr>
        <p:spPr>
          <a:xfrm>
            <a:off x="1453375" y="1241596"/>
            <a:ext cx="6683765" cy="960668"/>
          </a:xfrm>
        </p:spPr>
        <p:txBody>
          <a:bodyPr/>
          <a:lstStyle/>
          <a:p>
            <a:r>
              <a:rPr kumimoji="1" lang="ja-JP" altLang="en-US" dirty="0"/>
              <a:t>分析方法</a:t>
            </a:r>
          </a:p>
        </p:txBody>
      </p:sp>
      <p:sp>
        <p:nvSpPr>
          <p:cNvPr id="3" name="コンテンツ プレースホルダー 2">
            <a:extLst>
              <a:ext uri="{FF2B5EF4-FFF2-40B4-BE49-F238E27FC236}">
                <a16:creationId xmlns:a16="http://schemas.microsoft.com/office/drawing/2014/main" id="{102F54A2-0374-4CE1-8879-33F7C7E4FF27}"/>
              </a:ext>
            </a:extLst>
          </p:cNvPr>
          <p:cNvSpPr>
            <a:spLocks noGrp="1"/>
          </p:cNvSpPr>
          <p:nvPr>
            <p:ph idx="1"/>
          </p:nvPr>
        </p:nvSpPr>
        <p:spPr>
          <a:xfrm>
            <a:off x="1194211" y="2543458"/>
            <a:ext cx="7202091" cy="2833217"/>
          </a:xfrm>
        </p:spPr>
        <p:txBody>
          <a:bodyPr>
            <a:noAutofit/>
          </a:bodyPr>
          <a:lstStyle/>
          <a:p>
            <a:r>
              <a:rPr lang="en-US" altLang="ja-JP" b="1" dirty="0"/>
              <a:t>195</a:t>
            </a:r>
            <a:r>
              <a:rPr lang="ja-JP" altLang="en-US" b="1" dirty="0"/>
              <a:t>件の回答を得て，</a:t>
            </a:r>
            <a:r>
              <a:rPr lang="en-US" altLang="ja-JP" b="1" dirty="0"/>
              <a:t>27</a:t>
            </a:r>
            <a:r>
              <a:rPr lang="ja-JP" altLang="en-US" b="1" dirty="0"/>
              <a:t>件質問を行わず情報を取得している．</a:t>
            </a:r>
            <a:endParaRPr kumimoji="1" lang="en-US" altLang="ja-JP" dirty="0"/>
          </a:p>
          <a:p>
            <a:endParaRPr kumimoji="1" lang="en-US" altLang="ja-JP" dirty="0"/>
          </a:p>
          <a:p>
            <a:r>
              <a:rPr kumimoji="1" lang="ja-JP" altLang="en-US" dirty="0"/>
              <a:t>投げかけた質問は以下の二つです．</a:t>
            </a:r>
            <a:endParaRPr kumimoji="1" lang="en-US" altLang="ja-JP" dirty="0"/>
          </a:p>
          <a:p>
            <a:pPr marL="0" indent="0">
              <a:buNone/>
            </a:pPr>
            <a:endParaRPr kumimoji="1" lang="en-US" altLang="ja-JP" dirty="0"/>
          </a:p>
          <a:p>
            <a:pPr marL="0" indent="0">
              <a:buNone/>
            </a:pPr>
            <a:r>
              <a:rPr kumimoji="1" lang="ja-JP" altLang="en-US" b="1" dirty="0"/>
              <a:t>１．リファクタリングを実行した理由を説明してください．</a:t>
            </a:r>
            <a:endParaRPr kumimoji="1" lang="en-US" altLang="ja-JP" b="1" dirty="0"/>
          </a:p>
          <a:p>
            <a:pPr marL="0" indent="0">
              <a:buNone/>
            </a:pPr>
            <a:endParaRPr lang="en-US" altLang="ja-JP" b="1" dirty="0"/>
          </a:p>
          <a:p>
            <a:pPr marL="0" indent="0">
              <a:buNone/>
            </a:pPr>
            <a:r>
              <a:rPr lang="ja-JP" altLang="en-US" b="1" dirty="0"/>
              <a:t>２．</a:t>
            </a:r>
            <a:r>
              <a:rPr lang="en-US" altLang="ja-JP" b="1" dirty="0"/>
              <a:t>IDE</a:t>
            </a:r>
            <a:r>
              <a:rPr lang="ja-JP" altLang="en-US" b="1" dirty="0"/>
              <a:t>の自動リファクタリングサポートを使用してリファクタリングを事項しましたか．</a:t>
            </a:r>
            <a:endParaRPr kumimoji="1" lang="ja-JP" altLang="en-US" b="1" dirty="0"/>
          </a:p>
        </p:txBody>
      </p:sp>
      <p:sp>
        <p:nvSpPr>
          <p:cNvPr id="4" name="スライド番号プレースホルダー 3">
            <a:extLst>
              <a:ext uri="{FF2B5EF4-FFF2-40B4-BE49-F238E27FC236}">
                <a16:creationId xmlns:a16="http://schemas.microsoft.com/office/drawing/2014/main" id="{B34FE034-366C-4630-8BB7-BE7FB2308F90}"/>
              </a:ext>
            </a:extLst>
          </p:cNvPr>
          <p:cNvSpPr>
            <a:spLocks noGrp="1"/>
          </p:cNvSpPr>
          <p:nvPr>
            <p:ph type="sldNum" sz="quarter" idx="12"/>
          </p:nvPr>
        </p:nvSpPr>
        <p:spPr/>
        <p:txBody>
          <a:bodyPr/>
          <a:lstStyle/>
          <a:p>
            <a:fld id="{38B1671E-443A-4876-A700-F44087D6FF83}" type="slidenum">
              <a:rPr kumimoji="1" lang="ja-JP" altLang="en-US" smtClean="0"/>
              <a:t>9</a:t>
            </a:fld>
            <a:endParaRPr kumimoji="1" lang="ja-JP" altLang="en-US"/>
          </a:p>
        </p:txBody>
      </p:sp>
    </p:spTree>
    <p:extLst>
      <p:ext uri="{BB962C8B-B14F-4D97-AF65-F5344CB8AC3E}">
        <p14:creationId xmlns:p14="http://schemas.microsoft.com/office/powerpoint/2010/main" val="394779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E2464C8-54F0-40E5-8F4B-A81AA31F51C7}"/>
              </a:ext>
            </a:extLst>
          </p:cNvPr>
          <p:cNvSpPr>
            <a:spLocks noGrp="1"/>
          </p:cNvSpPr>
          <p:nvPr>
            <p:ph type="title"/>
          </p:nvPr>
        </p:nvSpPr>
        <p:spPr>
          <a:xfrm>
            <a:off x="1504554" y="1241596"/>
            <a:ext cx="6683765" cy="960668"/>
          </a:xfrm>
        </p:spPr>
        <p:txBody>
          <a:bodyPr>
            <a:normAutofit/>
          </a:bodyPr>
          <a:lstStyle/>
          <a:p>
            <a:r>
              <a:rPr lang="ja-JP" altLang="en-US" sz="2400" dirty="0"/>
              <a:t>なぜ開発者はリファクタリングを行ったのか</a:t>
            </a:r>
          </a:p>
        </p:txBody>
      </p:sp>
      <p:sp>
        <p:nvSpPr>
          <p:cNvPr id="3" name="コンテンツ プレースホルダー 2">
            <a:extLst>
              <a:ext uri="{FF2B5EF4-FFF2-40B4-BE49-F238E27FC236}">
                <a16:creationId xmlns:a16="http://schemas.microsoft.com/office/drawing/2014/main" id="{98968E4C-FF6B-4F06-8B1A-089949CC06DA}"/>
              </a:ext>
            </a:extLst>
          </p:cNvPr>
          <p:cNvSpPr>
            <a:spLocks noGrp="1"/>
          </p:cNvSpPr>
          <p:nvPr>
            <p:ph idx="1"/>
          </p:nvPr>
        </p:nvSpPr>
        <p:spPr>
          <a:xfrm>
            <a:off x="590042" y="2620370"/>
            <a:ext cx="1948442" cy="1924333"/>
          </a:xfrm>
        </p:spPr>
        <p:txBody>
          <a:bodyPr>
            <a:normAutofit/>
          </a:bodyPr>
          <a:lstStyle/>
          <a:p>
            <a:r>
              <a:rPr lang="ja-JP" altLang="en-US" sz="1500" b="1" dirty="0"/>
              <a:t>抽出メソッド</a:t>
            </a:r>
            <a:endParaRPr lang="en-US" altLang="ja-JP" sz="1500" b="1" dirty="0"/>
          </a:p>
          <a:p>
            <a:endParaRPr lang="en-US" altLang="ja-JP" sz="1500" b="1" dirty="0"/>
          </a:p>
          <a:p>
            <a:endParaRPr lang="ja-JP" altLang="en-US" sz="1500" b="1" dirty="0"/>
          </a:p>
        </p:txBody>
      </p:sp>
      <p:sp>
        <p:nvSpPr>
          <p:cNvPr id="4" name="スライド番号プレースホルダー 3">
            <a:extLst>
              <a:ext uri="{FF2B5EF4-FFF2-40B4-BE49-F238E27FC236}">
                <a16:creationId xmlns:a16="http://schemas.microsoft.com/office/drawing/2014/main" id="{0A80B9C7-B390-4767-82B9-CA9E752E4EA0}"/>
              </a:ext>
            </a:extLst>
          </p:cNvPr>
          <p:cNvSpPr>
            <a:spLocks noGrp="1"/>
          </p:cNvSpPr>
          <p:nvPr>
            <p:ph type="sldNum" sz="quarter" idx="12"/>
          </p:nvPr>
        </p:nvSpPr>
        <p:spPr/>
        <p:txBody>
          <a:bodyPr/>
          <a:lstStyle/>
          <a:p>
            <a:fld id="{38B1671E-443A-4876-A700-F44087D6FF83}" type="slidenum">
              <a:rPr kumimoji="1" lang="ja-JP" altLang="en-US" smtClean="0"/>
              <a:t>10</a:t>
            </a:fld>
            <a:endParaRPr kumimoji="1" lang="ja-JP" altLang="en-US"/>
          </a:p>
        </p:txBody>
      </p:sp>
      <p:pic>
        <p:nvPicPr>
          <p:cNvPr id="8" name="図 7">
            <a:extLst>
              <a:ext uri="{FF2B5EF4-FFF2-40B4-BE49-F238E27FC236}">
                <a16:creationId xmlns:a16="http://schemas.microsoft.com/office/drawing/2014/main" id="{435D0EFA-DA7E-48CE-A0D7-4ACDCD4F94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4711" y="2081395"/>
            <a:ext cx="6605516" cy="5417432"/>
          </a:xfrm>
          <a:prstGeom prst="rect">
            <a:avLst/>
          </a:prstGeom>
        </p:spPr>
      </p:pic>
    </p:spTree>
    <p:extLst>
      <p:ext uri="{BB962C8B-B14F-4D97-AF65-F5344CB8AC3E}">
        <p14:creationId xmlns:p14="http://schemas.microsoft.com/office/powerpoint/2010/main" val="18617105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1594273-F30A-46C5-836A-9734D70DCA26}"/>
              </a:ext>
            </a:extLst>
          </p:cNvPr>
          <p:cNvSpPr>
            <a:spLocks noGrp="1"/>
          </p:cNvSpPr>
          <p:nvPr>
            <p:ph type="title"/>
          </p:nvPr>
        </p:nvSpPr>
        <p:spPr>
          <a:xfrm>
            <a:off x="1617148" y="1241596"/>
            <a:ext cx="6683765" cy="960668"/>
          </a:xfrm>
        </p:spPr>
        <p:txBody>
          <a:bodyPr>
            <a:normAutofit/>
          </a:bodyPr>
          <a:lstStyle/>
          <a:p>
            <a:r>
              <a:rPr lang="ja-JP" altLang="en-US" sz="2400" dirty="0"/>
              <a:t>なぜ開発者はリファクタリングを行ったのか</a:t>
            </a:r>
          </a:p>
        </p:txBody>
      </p:sp>
      <p:pic>
        <p:nvPicPr>
          <p:cNvPr id="24" name="コンテンツ プレースホルダー 23">
            <a:extLst>
              <a:ext uri="{FF2B5EF4-FFF2-40B4-BE49-F238E27FC236}">
                <a16:creationId xmlns:a16="http://schemas.microsoft.com/office/drawing/2014/main" id="{2DC1921A-CCF0-4C0E-9136-08E491CB119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20371" y="3066103"/>
            <a:ext cx="6250151" cy="676117"/>
          </a:xfrm>
        </p:spPr>
      </p:pic>
      <p:sp>
        <p:nvSpPr>
          <p:cNvPr id="4" name="スライド番号プレースホルダー 3">
            <a:extLst>
              <a:ext uri="{FF2B5EF4-FFF2-40B4-BE49-F238E27FC236}">
                <a16:creationId xmlns:a16="http://schemas.microsoft.com/office/drawing/2014/main" id="{7A6E717C-EC27-4815-91F1-065DCA36AECF}"/>
              </a:ext>
            </a:extLst>
          </p:cNvPr>
          <p:cNvSpPr>
            <a:spLocks noGrp="1"/>
          </p:cNvSpPr>
          <p:nvPr>
            <p:ph type="sldNum" sz="quarter" idx="12"/>
          </p:nvPr>
        </p:nvSpPr>
        <p:spPr/>
        <p:txBody>
          <a:bodyPr/>
          <a:lstStyle/>
          <a:p>
            <a:fld id="{38B1671E-443A-4876-A700-F44087D6FF83}" type="slidenum">
              <a:rPr kumimoji="1" lang="ja-JP" altLang="en-US" smtClean="0"/>
              <a:t>11</a:t>
            </a:fld>
            <a:endParaRPr kumimoji="1" lang="ja-JP" altLang="en-US"/>
          </a:p>
        </p:txBody>
      </p:sp>
      <p:pic>
        <p:nvPicPr>
          <p:cNvPr id="26" name="図 25">
            <a:extLst>
              <a:ext uri="{FF2B5EF4-FFF2-40B4-BE49-F238E27FC236}">
                <a16:creationId xmlns:a16="http://schemas.microsoft.com/office/drawing/2014/main" id="{DDA0568F-1F74-45AA-A39E-6E8906DDE0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20371" y="3734833"/>
            <a:ext cx="6250151" cy="690890"/>
          </a:xfrm>
          <a:prstGeom prst="rect">
            <a:avLst/>
          </a:prstGeom>
        </p:spPr>
      </p:pic>
      <p:pic>
        <p:nvPicPr>
          <p:cNvPr id="28" name="図 27">
            <a:extLst>
              <a:ext uri="{FF2B5EF4-FFF2-40B4-BE49-F238E27FC236}">
                <a16:creationId xmlns:a16="http://schemas.microsoft.com/office/drawing/2014/main" id="{51D71324-CDF8-4407-B6CC-63D3F241DD2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93558" y="4425723"/>
            <a:ext cx="6276964" cy="865943"/>
          </a:xfrm>
          <a:prstGeom prst="rect">
            <a:avLst/>
          </a:prstGeom>
        </p:spPr>
      </p:pic>
      <p:sp>
        <p:nvSpPr>
          <p:cNvPr id="29" name="テキスト ボックス 28">
            <a:extLst>
              <a:ext uri="{FF2B5EF4-FFF2-40B4-BE49-F238E27FC236}">
                <a16:creationId xmlns:a16="http://schemas.microsoft.com/office/drawing/2014/main" id="{423140BE-9628-49F8-A0DA-A4E6E1915510}"/>
              </a:ext>
            </a:extLst>
          </p:cNvPr>
          <p:cNvSpPr txBox="1"/>
          <p:nvPr/>
        </p:nvSpPr>
        <p:spPr>
          <a:xfrm>
            <a:off x="412693" y="2963165"/>
            <a:ext cx="2006222" cy="1131079"/>
          </a:xfrm>
          <a:prstGeom prst="rect">
            <a:avLst/>
          </a:prstGeom>
          <a:noFill/>
        </p:spPr>
        <p:txBody>
          <a:bodyPr wrap="square" rtlCol="0">
            <a:spAutoFit/>
          </a:bodyPr>
          <a:lstStyle/>
          <a:p>
            <a:r>
              <a:rPr kumimoji="1" lang="en-US" altLang="ja-JP" sz="1350" dirty="0"/>
              <a:t>Move Class</a:t>
            </a:r>
          </a:p>
          <a:p>
            <a:r>
              <a:rPr kumimoji="1" lang="en-US" altLang="ja-JP" sz="1350" dirty="0"/>
              <a:t>Move Attribute</a:t>
            </a:r>
          </a:p>
          <a:p>
            <a:r>
              <a:rPr kumimoji="1" lang="en-US" altLang="ja-JP" sz="1350" dirty="0"/>
              <a:t>Rename package</a:t>
            </a:r>
          </a:p>
          <a:p>
            <a:endParaRPr kumimoji="1" lang="en-US" altLang="ja-JP" sz="1350" dirty="0"/>
          </a:p>
          <a:p>
            <a:endParaRPr kumimoji="1" lang="ja-JP" altLang="en-US" sz="1350" dirty="0"/>
          </a:p>
        </p:txBody>
      </p:sp>
    </p:spTree>
    <p:extLst>
      <p:ext uri="{BB962C8B-B14F-4D97-AF65-F5344CB8AC3E}">
        <p14:creationId xmlns:p14="http://schemas.microsoft.com/office/powerpoint/2010/main" val="34413220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B33CCA2-56D7-4AF1-93F1-447B53C919BE}"/>
              </a:ext>
            </a:extLst>
          </p:cNvPr>
          <p:cNvSpPr>
            <a:spLocks noGrp="1"/>
          </p:cNvSpPr>
          <p:nvPr>
            <p:ph type="title"/>
          </p:nvPr>
        </p:nvSpPr>
        <p:spPr>
          <a:xfrm>
            <a:off x="1443139" y="1241596"/>
            <a:ext cx="6683765" cy="960668"/>
          </a:xfrm>
        </p:spPr>
        <p:txBody>
          <a:bodyPr>
            <a:normAutofit/>
          </a:bodyPr>
          <a:lstStyle/>
          <a:p>
            <a:r>
              <a:rPr lang="ja-JP" altLang="en-US" sz="2400" dirty="0"/>
              <a:t>自動リファクタリングサポートを使用したか</a:t>
            </a:r>
          </a:p>
        </p:txBody>
      </p:sp>
      <p:pic>
        <p:nvPicPr>
          <p:cNvPr id="6" name="コンテンツ プレースホルダー 5">
            <a:extLst>
              <a:ext uri="{FF2B5EF4-FFF2-40B4-BE49-F238E27FC236}">
                <a16:creationId xmlns:a16="http://schemas.microsoft.com/office/drawing/2014/main" id="{ED2178E2-2959-41F7-B3EE-8D1ED739BDE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30684" y="2446870"/>
            <a:ext cx="4423301" cy="2360904"/>
          </a:xfrm>
        </p:spPr>
      </p:pic>
      <p:sp>
        <p:nvSpPr>
          <p:cNvPr id="4" name="スライド番号プレースホルダー 3">
            <a:extLst>
              <a:ext uri="{FF2B5EF4-FFF2-40B4-BE49-F238E27FC236}">
                <a16:creationId xmlns:a16="http://schemas.microsoft.com/office/drawing/2014/main" id="{6004FCD5-18E8-433F-82D0-E45F0D2D7361}"/>
              </a:ext>
            </a:extLst>
          </p:cNvPr>
          <p:cNvSpPr>
            <a:spLocks noGrp="1"/>
          </p:cNvSpPr>
          <p:nvPr>
            <p:ph type="sldNum" sz="quarter" idx="12"/>
          </p:nvPr>
        </p:nvSpPr>
        <p:spPr/>
        <p:txBody>
          <a:bodyPr/>
          <a:lstStyle/>
          <a:p>
            <a:fld id="{38B1671E-443A-4876-A700-F44087D6FF83}" type="slidenum">
              <a:rPr kumimoji="1" lang="ja-JP" altLang="en-US" smtClean="0"/>
              <a:t>12</a:t>
            </a:fld>
            <a:endParaRPr kumimoji="1" lang="ja-JP" altLang="en-US"/>
          </a:p>
        </p:txBody>
      </p:sp>
      <p:sp>
        <p:nvSpPr>
          <p:cNvPr id="7" name="テキスト ボックス 6">
            <a:extLst>
              <a:ext uri="{FF2B5EF4-FFF2-40B4-BE49-F238E27FC236}">
                <a16:creationId xmlns:a16="http://schemas.microsoft.com/office/drawing/2014/main" id="{7B0B817C-EC08-4763-B41F-1C400D16F1B6}"/>
              </a:ext>
            </a:extLst>
          </p:cNvPr>
          <p:cNvSpPr txBox="1"/>
          <p:nvPr/>
        </p:nvSpPr>
        <p:spPr>
          <a:xfrm>
            <a:off x="398859" y="3252820"/>
            <a:ext cx="3849007" cy="646331"/>
          </a:xfrm>
          <a:prstGeom prst="rect">
            <a:avLst/>
          </a:prstGeom>
          <a:noFill/>
        </p:spPr>
        <p:txBody>
          <a:bodyPr wrap="square" rtlCol="0">
            <a:spAutoFit/>
          </a:bodyPr>
          <a:lstStyle/>
          <a:p>
            <a:r>
              <a:rPr kumimoji="1" lang="ja-JP" altLang="en-US" dirty="0"/>
              <a:t>自動より手動でリファクタリングを行っている数のほうが多い．</a:t>
            </a:r>
          </a:p>
        </p:txBody>
      </p:sp>
    </p:spTree>
    <p:extLst>
      <p:ext uri="{BB962C8B-B14F-4D97-AF65-F5344CB8AC3E}">
        <p14:creationId xmlns:p14="http://schemas.microsoft.com/office/powerpoint/2010/main" val="2680260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C0D93557-FE77-4295-AD0C-40E82200AE8E}"/>
              </a:ext>
            </a:extLst>
          </p:cNvPr>
          <p:cNvSpPr>
            <a:spLocks noGrp="1"/>
          </p:cNvSpPr>
          <p:nvPr>
            <p:ph type="title"/>
          </p:nvPr>
        </p:nvSpPr>
        <p:spPr>
          <a:xfrm>
            <a:off x="1948603" y="765682"/>
            <a:ext cx="6684169" cy="960834"/>
          </a:xfrm>
        </p:spPr>
        <p:txBody>
          <a:bodyPr/>
          <a:lstStyle/>
          <a:p>
            <a:r>
              <a:rPr kumimoji="1" lang="ja-JP" altLang="en-US" dirty="0"/>
              <a:t>なぜ手動で行うのか</a:t>
            </a:r>
          </a:p>
        </p:txBody>
      </p:sp>
      <p:sp>
        <p:nvSpPr>
          <p:cNvPr id="3" name="コンテンツ プレースホルダー 2">
            <a:extLst>
              <a:ext uri="{FF2B5EF4-FFF2-40B4-BE49-F238E27FC236}">
                <a16:creationId xmlns:a16="http://schemas.microsoft.com/office/drawing/2014/main" id="{27B43F3E-A41C-4471-96DB-C91D4D2AE79E}"/>
              </a:ext>
            </a:extLst>
          </p:cNvPr>
          <p:cNvSpPr>
            <a:spLocks noGrp="1"/>
          </p:cNvSpPr>
          <p:nvPr>
            <p:ph idx="1"/>
          </p:nvPr>
        </p:nvSpPr>
        <p:spPr>
          <a:xfrm>
            <a:off x="732732" y="1726516"/>
            <a:ext cx="5015891" cy="2833217"/>
          </a:xfrm>
        </p:spPr>
        <p:txBody>
          <a:bodyPr>
            <a:normAutofit/>
          </a:bodyPr>
          <a:lstStyle/>
          <a:p>
            <a:r>
              <a:rPr lang="en-US" altLang="ja-JP" sz="1800" dirty="0"/>
              <a:t>29</a:t>
            </a:r>
            <a:r>
              <a:rPr lang="ja-JP" altLang="en-US" sz="1800" dirty="0"/>
              <a:t>人の開発者になぜ手動で行うのか説明してもらった．</a:t>
            </a:r>
            <a:endParaRPr lang="en-US" altLang="ja-JP" sz="1800" dirty="0"/>
          </a:p>
          <a:p>
            <a:endParaRPr lang="en-US" altLang="ja-JP" sz="1800" dirty="0"/>
          </a:p>
        </p:txBody>
      </p:sp>
      <p:sp>
        <p:nvSpPr>
          <p:cNvPr id="4" name="スライド番号プレースホルダー 3">
            <a:extLst>
              <a:ext uri="{FF2B5EF4-FFF2-40B4-BE49-F238E27FC236}">
                <a16:creationId xmlns:a16="http://schemas.microsoft.com/office/drawing/2014/main" id="{D48862AA-BFF2-4CBD-BC21-C61820A077D3}"/>
              </a:ext>
            </a:extLst>
          </p:cNvPr>
          <p:cNvSpPr>
            <a:spLocks noGrp="1"/>
          </p:cNvSpPr>
          <p:nvPr>
            <p:ph type="sldNum" sz="quarter" idx="12"/>
          </p:nvPr>
        </p:nvSpPr>
        <p:spPr/>
        <p:txBody>
          <a:bodyPr/>
          <a:lstStyle/>
          <a:p>
            <a:fld id="{38B1671E-443A-4876-A700-F44087D6FF83}" type="slidenum">
              <a:rPr kumimoji="1" lang="ja-JP" altLang="en-US" smtClean="0"/>
              <a:t>13</a:t>
            </a:fld>
            <a:endParaRPr kumimoji="1" lang="ja-JP" altLang="en-US"/>
          </a:p>
        </p:txBody>
      </p:sp>
      <p:pic>
        <p:nvPicPr>
          <p:cNvPr id="7" name="図 6">
            <a:extLst>
              <a:ext uri="{FF2B5EF4-FFF2-40B4-BE49-F238E27FC236}">
                <a16:creationId xmlns:a16="http://schemas.microsoft.com/office/drawing/2014/main" id="{A4B607AC-F016-4924-8CE5-649D480F00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75850" y="2730528"/>
            <a:ext cx="5877800" cy="4127472"/>
          </a:xfrm>
          <a:prstGeom prst="rect">
            <a:avLst/>
          </a:prstGeom>
        </p:spPr>
      </p:pic>
    </p:spTree>
    <p:extLst>
      <p:ext uri="{BB962C8B-B14F-4D97-AF65-F5344CB8AC3E}">
        <p14:creationId xmlns:p14="http://schemas.microsoft.com/office/powerpoint/2010/main" val="15437649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BBE0E7F-904B-4159-835A-05E8B00162DF}"/>
              </a:ext>
            </a:extLst>
          </p:cNvPr>
          <p:cNvSpPr>
            <a:spLocks noGrp="1"/>
          </p:cNvSpPr>
          <p:nvPr>
            <p:ph type="title"/>
          </p:nvPr>
        </p:nvSpPr>
        <p:spPr>
          <a:xfrm>
            <a:off x="1850635" y="672574"/>
            <a:ext cx="6683765" cy="960668"/>
          </a:xfrm>
        </p:spPr>
        <p:txBody>
          <a:bodyPr/>
          <a:lstStyle/>
          <a:p>
            <a:r>
              <a:rPr kumimoji="1" lang="ja-JP" altLang="en-US" dirty="0"/>
              <a:t>考察</a:t>
            </a:r>
          </a:p>
        </p:txBody>
      </p:sp>
      <p:sp>
        <p:nvSpPr>
          <p:cNvPr id="3" name="コンテンツ プレースホルダー 2">
            <a:extLst>
              <a:ext uri="{FF2B5EF4-FFF2-40B4-BE49-F238E27FC236}">
                <a16:creationId xmlns:a16="http://schemas.microsoft.com/office/drawing/2014/main" id="{46132820-965D-4273-87BD-EE0769378D50}"/>
              </a:ext>
            </a:extLst>
          </p:cNvPr>
          <p:cNvSpPr>
            <a:spLocks noGrp="1"/>
          </p:cNvSpPr>
          <p:nvPr>
            <p:ph idx="1"/>
          </p:nvPr>
        </p:nvSpPr>
        <p:spPr>
          <a:xfrm>
            <a:off x="959729" y="2198802"/>
            <a:ext cx="6967745" cy="3871415"/>
          </a:xfrm>
        </p:spPr>
        <p:txBody>
          <a:bodyPr>
            <a:normAutofit/>
          </a:bodyPr>
          <a:lstStyle/>
          <a:p>
            <a:r>
              <a:rPr kumimoji="1" lang="ja-JP" altLang="en-US" sz="2000" dirty="0"/>
              <a:t>抽出メソッドは</a:t>
            </a:r>
            <a:r>
              <a:rPr kumimoji="1" lang="en-US" altLang="ja-JP" sz="2000" dirty="0"/>
              <a:t>code smell</a:t>
            </a:r>
            <a:r>
              <a:rPr kumimoji="1" lang="ja-JP" altLang="en-US" sz="2000" dirty="0"/>
              <a:t>解決のためにリファクタリングを行っていた．</a:t>
            </a:r>
            <a:endParaRPr kumimoji="1" lang="en-US" altLang="ja-JP" sz="2000" dirty="0"/>
          </a:p>
          <a:p>
            <a:endParaRPr lang="en-US" altLang="ja-JP" sz="2000" dirty="0"/>
          </a:p>
          <a:p>
            <a:r>
              <a:rPr lang="ja-JP" altLang="en-US" sz="2000" dirty="0"/>
              <a:t>しかし，実際の動機は</a:t>
            </a:r>
            <a:r>
              <a:rPr lang="en-US" altLang="ja-JP" sz="2000" dirty="0"/>
              <a:t>code smell</a:t>
            </a:r>
            <a:r>
              <a:rPr lang="ja-JP" altLang="en-US" sz="2000" dirty="0"/>
              <a:t>によるものでないものが多い．</a:t>
            </a:r>
            <a:endParaRPr lang="en-US" altLang="ja-JP" sz="2000" dirty="0"/>
          </a:p>
          <a:p>
            <a:endParaRPr kumimoji="1" lang="en-US" altLang="ja-JP" sz="2000" dirty="0"/>
          </a:p>
          <a:p>
            <a:r>
              <a:rPr lang="ja-JP" altLang="en-US" sz="2000" dirty="0"/>
              <a:t>研究者等が</a:t>
            </a:r>
            <a:r>
              <a:rPr lang="ja-JP" altLang="en-US" sz="2000" b="1" dirty="0"/>
              <a:t>他のリファクタリング</a:t>
            </a:r>
            <a:r>
              <a:rPr lang="ja-JP" altLang="en-US" sz="2000" dirty="0"/>
              <a:t>をサポートするリファクタリング推奨システムを設計するようになると考えられる．</a:t>
            </a:r>
            <a:endParaRPr kumimoji="1" lang="en-US" altLang="ja-JP" sz="2000" dirty="0"/>
          </a:p>
        </p:txBody>
      </p:sp>
      <p:sp>
        <p:nvSpPr>
          <p:cNvPr id="4" name="スライド番号プレースホルダー 3">
            <a:extLst>
              <a:ext uri="{FF2B5EF4-FFF2-40B4-BE49-F238E27FC236}">
                <a16:creationId xmlns:a16="http://schemas.microsoft.com/office/drawing/2014/main" id="{D624A070-57CC-4D48-95AB-54849AD8D8BA}"/>
              </a:ext>
            </a:extLst>
          </p:cNvPr>
          <p:cNvSpPr>
            <a:spLocks noGrp="1"/>
          </p:cNvSpPr>
          <p:nvPr>
            <p:ph type="sldNum" sz="quarter" idx="12"/>
          </p:nvPr>
        </p:nvSpPr>
        <p:spPr/>
        <p:txBody>
          <a:bodyPr/>
          <a:lstStyle/>
          <a:p>
            <a:fld id="{38B1671E-443A-4876-A700-F44087D6FF83}" type="slidenum">
              <a:rPr kumimoji="1" lang="ja-JP" altLang="en-US" smtClean="0"/>
              <a:t>14</a:t>
            </a:fld>
            <a:endParaRPr kumimoji="1" lang="ja-JP" altLang="en-US"/>
          </a:p>
        </p:txBody>
      </p:sp>
    </p:spTree>
    <p:extLst>
      <p:ext uri="{BB962C8B-B14F-4D97-AF65-F5344CB8AC3E}">
        <p14:creationId xmlns:p14="http://schemas.microsoft.com/office/powerpoint/2010/main" val="41647968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C827D67-674C-4250-A017-11C74768A208}"/>
              </a:ext>
            </a:extLst>
          </p:cNvPr>
          <p:cNvSpPr>
            <a:spLocks noGrp="1"/>
          </p:cNvSpPr>
          <p:nvPr>
            <p:ph type="title"/>
          </p:nvPr>
        </p:nvSpPr>
        <p:spPr>
          <a:xfrm>
            <a:off x="1942415" y="512463"/>
            <a:ext cx="6589199" cy="1280890"/>
          </a:xfrm>
        </p:spPr>
        <p:txBody>
          <a:bodyPr/>
          <a:lstStyle/>
          <a:p>
            <a:r>
              <a:rPr kumimoji="1" lang="ja-JP" altLang="en-US" dirty="0"/>
              <a:t>外部への有効性</a:t>
            </a:r>
          </a:p>
        </p:txBody>
      </p:sp>
      <p:sp>
        <p:nvSpPr>
          <p:cNvPr id="3" name="コンテンツ プレースホルダー 2">
            <a:extLst>
              <a:ext uri="{FF2B5EF4-FFF2-40B4-BE49-F238E27FC236}">
                <a16:creationId xmlns:a16="http://schemas.microsoft.com/office/drawing/2014/main" id="{9E8D4E7F-7AC4-4BB4-859F-5ED34B82573F}"/>
              </a:ext>
            </a:extLst>
          </p:cNvPr>
          <p:cNvSpPr>
            <a:spLocks noGrp="1"/>
          </p:cNvSpPr>
          <p:nvPr>
            <p:ph idx="1"/>
          </p:nvPr>
        </p:nvSpPr>
        <p:spPr>
          <a:xfrm>
            <a:off x="1276007" y="2106305"/>
            <a:ext cx="7076423" cy="3777622"/>
          </a:xfrm>
        </p:spPr>
        <p:txBody>
          <a:bodyPr>
            <a:normAutofit/>
          </a:bodyPr>
          <a:lstStyle/>
          <a:p>
            <a:r>
              <a:rPr kumimoji="1" lang="ja-JP" altLang="en-US" sz="2400" dirty="0"/>
              <a:t>オープンソースの</a:t>
            </a:r>
            <a:r>
              <a:rPr kumimoji="1" lang="en-US" altLang="ja-JP" sz="2400" dirty="0"/>
              <a:t>Java</a:t>
            </a:r>
            <a:r>
              <a:rPr kumimoji="1" lang="ja-JP" altLang="en-US" sz="2400" dirty="0"/>
              <a:t>ベースの</a:t>
            </a:r>
            <a:r>
              <a:rPr kumimoji="1" lang="en-US" altLang="ja-JP" sz="2400" dirty="0"/>
              <a:t>Gi</a:t>
            </a:r>
            <a:r>
              <a:rPr lang="en-US" altLang="ja-JP" sz="2400" dirty="0"/>
              <a:t>t</a:t>
            </a:r>
            <a:r>
              <a:rPr kumimoji="1" lang="en-US" altLang="ja-JP" sz="2400" dirty="0"/>
              <a:t>Hub</a:t>
            </a:r>
            <a:r>
              <a:rPr kumimoji="1" lang="ja-JP" altLang="en-US" sz="2400" dirty="0"/>
              <a:t>でホストされるプロジェクトに限定されている．</a:t>
            </a:r>
            <a:endParaRPr kumimoji="1" lang="en-US" altLang="ja-JP" sz="2400" dirty="0"/>
          </a:p>
          <a:p>
            <a:endParaRPr lang="en-US" altLang="ja-JP" sz="2400" dirty="0"/>
          </a:p>
          <a:p>
            <a:r>
              <a:rPr kumimoji="1" lang="ja-JP" altLang="en-US" sz="2400" dirty="0"/>
              <a:t>したがって，調査結果が</a:t>
            </a:r>
            <a:r>
              <a:rPr kumimoji="1" lang="ja-JP" altLang="en-US" sz="2400" b="1" dirty="0"/>
              <a:t>産業用システム，ほかの言語で実装されたシステム</a:t>
            </a:r>
            <a:r>
              <a:rPr kumimoji="1" lang="ja-JP" altLang="en-US" sz="2400" dirty="0"/>
              <a:t>に適用されると主張できない．</a:t>
            </a:r>
          </a:p>
        </p:txBody>
      </p:sp>
      <p:sp>
        <p:nvSpPr>
          <p:cNvPr id="4" name="スライド番号プレースホルダー 3">
            <a:extLst>
              <a:ext uri="{FF2B5EF4-FFF2-40B4-BE49-F238E27FC236}">
                <a16:creationId xmlns:a16="http://schemas.microsoft.com/office/drawing/2014/main" id="{4D6B8BB6-F63E-49B3-961D-D02D87A61FAB}"/>
              </a:ext>
            </a:extLst>
          </p:cNvPr>
          <p:cNvSpPr>
            <a:spLocks noGrp="1"/>
          </p:cNvSpPr>
          <p:nvPr>
            <p:ph type="sldNum" sz="quarter" idx="12"/>
          </p:nvPr>
        </p:nvSpPr>
        <p:spPr/>
        <p:txBody>
          <a:bodyPr/>
          <a:lstStyle/>
          <a:p>
            <a:fld id="{38B1671E-443A-4876-A700-F44087D6FF83}" type="slidenum">
              <a:rPr kumimoji="1" lang="ja-JP" altLang="en-US" smtClean="0"/>
              <a:t>15</a:t>
            </a:fld>
            <a:endParaRPr kumimoji="1" lang="ja-JP" altLang="en-US"/>
          </a:p>
        </p:txBody>
      </p:sp>
    </p:spTree>
    <p:extLst>
      <p:ext uri="{BB962C8B-B14F-4D97-AF65-F5344CB8AC3E}">
        <p14:creationId xmlns:p14="http://schemas.microsoft.com/office/powerpoint/2010/main" val="17415975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439C1AD-1B19-442E-8E99-A70387F28A03}"/>
              </a:ext>
            </a:extLst>
          </p:cNvPr>
          <p:cNvSpPr>
            <a:spLocks noGrp="1"/>
          </p:cNvSpPr>
          <p:nvPr>
            <p:ph type="title"/>
          </p:nvPr>
        </p:nvSpPr>
        <p:spPr>
          <a:xfrm>
            <a:off x="1942415" y="512463"/>
            <a:ext cx="6589199" cy="1280890"/>
          </a:xfrm>
        </p:spPr>
        <p:txBody>
          <a:bodyPr/>
          <a:lstStyle/>
          <a:p>
            <a:r>
              <a:rPr kumimoji="1" lang="ja-JP" altLang="en-US" dirty="0"/>
              <a:t>まとめ</a:t>
            </a:r>
          </a:p>
        </p:txBody>
      </p:sp>
      <p:sp>
        <p:nvSpPr>
          <p:cNvPr id="3" name="コンテンツ プレースホルダー 2">
            <a:extLst>
              <a:ext uri="{FF2B5EF4-FFF2-40B4-BE49-F238E27FC236}">
                <a16:creationId xmlns:a16="http://schemas.microsoft.com/office/drawing/2014/main" id="{69A9614E-45A8-42B5-81EF-76A4317E78C3}"/>
              </a:ext>
            </a:extLst>
          </p:cNvPr>
          <p:cNvSpPr>
            <a:spLocks noGrp="1"/>
          </p:cNvSpPr>
          <p:nvPr>
            <p:ph idx="1"/>
          </p:nvPr>
        </p:nvSpPr>
        <p:spPr>
          <a:xfrm>
            <a:off x="968991" y="1540189"/>
            <a:ext cx="6899001" cy="4530028"/>
          </a:xfrm>
        </p:spPr>
        <p:txBody>
          <a:bodyPr>
            <a:normAutofit/>
          </a:bodyPr>
          <a:lstStyle/>
          <a:p>
            <a:r>
              <a:rPr kumimoji="1" lang="en-US" altLang="ja-JP" sz="2000" dirty="0"/>
              <a:t>Code smell</a:t>
            </a:r>
            <a:r>
              <a:rPr kumimoji="1" lang="ja-JP" altLang="en-US" sz="2000" dirty="0"/>
              <a:t>の解決によるリファクタリングは数が少ない．抽出メソッドの</a:t>
            </a:r>
            <a:r>
              <a:rPr kumimoji="1" lang="en-US" altLang="ja-JP" sz="2000" dirty="0"/>
              <a:t>11</a:t>
            </a:r>
            <a:r>
              <a:rPr kumimoji="1" lang="ja-JP" altLang="en-US" sz="2000" dirty="0"/>
              <a:t>の動機のうち２つのみ．</a:t>
            </a:r>
            <a:endParaRPr kumimoji="1" lang="en-US" altLang="ja-JP" sz="2000" dirty="0"/>
          </a:p>
          <a:p>
            <a:endParaRPr lang="en-US" altLang="ja-JP" sz="2000" dirty="0"/>
          </a:p>
          <a:p>
            <a:r>
              <a:rPr lang="ja-JP" altLang="en-US" sz="2000" dirty="0"/>
              <a:t>抽出メソッドは複数の目的、特にコードの再利用と機能拡張に関連する目的に役立つ重要な操作．テスト用遺制，パブリック</a:t>
            </a:r>
            <a:r>
              <a:rPr lang="en-US" altLang="ja-JP" sz="2000" dirty="0"/>
              <a:t>API</a:t>
            </a:r>
            <a:r>
              <a:rPr lang="ja-JP" altLang="en-US" sz="2000" dirty="0"/>
              <a:t>メソッドを廃止するためにも使用される．</a:t>
            </a:r>
            <a:endParaRPr lang="en-US" altLang="ja-JP" sz="2000" dirty="0"/>
          </a:p>
          <a:p>
            <a:endParaRPr lang="en-US" altLang="ja-JP" sz="2000" dirty="0"/>
          </a:p>
          <a:p>
            <a:r>
              <a:rPr lang="ja-JP" altLang="en-US" sz="2000" dirty="0"/>
              <a:t>手動リファクタリングは依然として普及している．</a:t>
            </a:r>
            <a:endParaRPr lang="en-US" altLang="ja-JP" sz="2000" dirty="0"/>
          </a:p>
          <a:p>
            <a:endParaRPr lang="en-US" altLang="ja-JP" sz="2000" dirty="0"/>
          </a:p>
          <a:p>
            <a:r>
              <a:rPr lang="ja-JP" altLang="en-US" sz="2000" dirty="0"/>
              <a:t>リファクタリング推奨システムの今後の研究は焦点を</a:t>
            </a:r>
            <a:r>
              <a:rPr lang="en-US" altLang="ja-JP" sz="2000" dirty="0"/>
              <a:t>code smell</a:t>
            </a:r>
            <a:r>
              <a:rPr lang="ja-JP" altLang="en-US" sz="2000" dirty="0"/>
              <a:t>関連のものより</a:t>
            </a:r>
            <a:r>
              <a:rPr lang="ja-JP" altLang="en-US" sz="2000" b="1" dirty="0"/>
              <a:t>機能拡張のしやすさ</a:t>
            </a:r>
            <a:r>
              <a:rPr lang="ja-JP" altLang="en-US" sz="2000" dirty="0"/>
              <a:t>などに合わせるべきである．</a:t>
            </a:r>
            <a:endParaRPr lang="en-US" altLang="ja-JP" sz="2000" dirty="0"/>
          </a:p>
        </p:txBody>
      </p:sp>
      <p:sp>
        <p:nvSpPr>
          <p:cNvPr id="4" name="スライド番号プレースホルダー 3">
            <a:extLst>
              <a:ext uri="{FF2B5EF4-FFF2-40B4-BE49-F238E27FC236}">
                <a16:creationId xmlns:a16="http://schemas.microsoft.com/office/drawing/2014/main" id="{0AD6DD5D-5B4C-4985-8AC3-E28465CC3E4E}"/>
              </a:ext>
            </a:extLst>
          </p:cNvPr>
          <p:cNvSpPr>
            <a:spLocks noGrp="1"/>
          </p:cNvSpPr>
          <p:nvPr>
            <p:ph type="sldNum" sz="quarter" idx="12"/>
          </p:nvPr>
        </p:nvSpPr>
        <p:spPr/>
        <p:txBody>
          <a:bodyPr/>
          <a:lstStyle/>
          <a:p>
            <a:fld id="{38B1671E-443A-4876-A700-F44087D6FF83}" type="slidenum">
              <a:rPr kumimoji="1" lang="ja-JP" altLang="en-US" smtClean="0"/>
              <a:t>16</a:t>
            </a:fld>
            <a:endParaRPr kumimoji="1" lang="ja-JP" altLang="en-US"/>
          </a:p>
        </p:txBody>
      </p:sp>
    </p:spTree>
    <p:extLst>
      <p:ext uri="{BB962C8B-B14F-4D97-AF65-F5344CB8AC3E}">
        <p14:creationId xmlns:p14="http://schemas.microsoft.com/office/powerpoint/2010/main" val="3419632255"/>
      </p:ext>
    </p:extLst>
  </p:cSld>
  <p:clrMapOvr>
    <a:masterClrMapping/>
  </p:clrMapOvr>
</p:sld>
</file>

<file path=ppt/theme/theme1.xml><?xml version="1.0" encoding="utf-8"?>
<a:theme xmlns:a="http://schemas.openxmlformats.org/drawingml/2006/main" name="ウィスプ">
  <a:themeElements>
    <a:clrScheme name="ウィスプ">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ウィスプ">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ウィスプ">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176</TotalTime>
  <Words>1094</Words>
  <Application>Microsoft Office PowerPoint</Application>
  <PresentationFormat>画面に合わせる (4:3)</PresentationFormat>
  <Paragraphs>119</Paragraphs>
  <Slides>16</Slides>
  <Notes>9</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16</vt:i4>
      </vt:variant>
    </vt:vector>
  </HeadingPairs>
  <TitlesOfParts>
    <vt:vector size="21" baseType="lpstr">
      <vt:lpstr>游ゴシック</vt:lpstr>
      <vt:lpstr>Arial</vt:lpstr>
      <vt:lpstr>Century Gothic</vt:lpstr>
      <vt:lpstr>Wingdings 3</vt:lpstr>
      <vt:lpstr>ウィスプ</vt:lpstr>
      <vt:lpstr>Why We Refactor？</vt:lpstr>
      <vt:lpstr>はじめに</vt:lpstr>
      <vt:lpstr>目的</vt:lpstr>
      <vt:lpstr>目的</vt:lpstr>
      <vt:lpstr>分析するリポジトリ</vt:lpstr>
      <vt:lpstr>RefactoringMiner　Tool</vt:lpstr>
      <vt:lpstr>RefactoringMiner　Tool　の精度</vt:lpstr>
      <vt:lpstr>分析方法</vt:lpstr>
      <vt:lpstr>分析方法</vt:lpstr>
      <vt:lpstr>なぜ開発者はリファクタリングを行ったのか</vt:lpstr>
      <vt:lpstr>なぜ開発者はリファクタリングを行ったのか</vt:lpstr>
      <vt:lpstr>自動リファクタリングサポートを使用したか</vt:lpstr>
      <vt:lpstr>なぜ手動で行うのか</vt:lpstr>
      <vt:lpstr>考察</vt:lpstr>
      <vt:lpstr>外部への有効性</vt:lpstr>
      <vt:lpstr>まとめ</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We Refactor？</dc:title>
  <dc:creator>森岡　勇介</dc:creator>
  <cp:lastModifiedBy>森岡　勇介</cp:lastModifiedBy>
  <cp:revision>20</cp:revision>
  <dcterms:created xsi:type="dcterms:W3CDTF">2019-11-06T20:08:33Z</dcterms:created>
  <dcterms:modified xsi:type="dcterms:W3CDTF">2019-11-07T04:25:54Z</dcterms:modified>
</cp:coreProperties>
</file>