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73" r:id="rId7"/>
    <p:sldId id="262" r:id="rId8"/>
    <p:sldId id="264" r:id="rId9"/>
    <p:sldId id="267" r:id="rId10"/>
    <p:sldId id="268" r:id="rId11"/>
    <p:sldId id="269" r:id="rId12"/>
    <p:sldId id="270" r:id="rId13"/>
    <p:sldId id="271" r:id="rId14"/>
    <p:sldId id="275" r:id="rId15"/>
    <p:sldId id="276" r:id="rId16"/>
    <p:sldId id="277" r:id="rId17"/>
    <p:sldId id="272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34" autoAdjust="0"/>
  </p:normalViewPr>
  <p:slideViewPr>
    <p:cSldViewPr>
      <p:cViewPr varScale="1">
        <p:scale>
          <a:sx n="78" d="100"/>
          <a:sy n="78" d="100"/>
        </p:scale>
        <p:origin x="-9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87624" y="4221088"/>
            <a:ext cx="6696744" cy="158417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337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561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74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44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14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72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05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681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16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285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934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AE25B-CE23-4C16-A94B-8307D402B0BD}" type="datetimeFigureOut">
              <a:rPr kumimoji="1" lang="ja-JP" altLang="en-US" smtClean="0"/>
              <a:t>2014/6/20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C9CE5-4635-4DF5-AF92-DB45E5CF3D4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787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en-US" altLang="ja-JP" sz="3600" dirty="0"/>
              <a:t>Software Engineering at the Speed of Light:</a:t>
            </a:r>
            <a:br>
              <a:rPr lang="en-US" altLang="ja-JP" sz="3600" dirty="0"/>
            </a:br>
            <a:r>
              <a:rPr lang="en-US" altLang="ja-JP" sz="3600" dirty="0"/>
              <a:t>How Developers Stay Current Using Twitter</a:t>
            </a:r>
            <a:r>
              <a:rPr lang="en-US" altLang="ja-JP" dirty="0"/>
              <a:t/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99592" y="4509120"/>
            <a:ext cx="7416824" cy="1296144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>
                <a:solidFill>
                  <a:schemeClr val="tx1"/>
                </a:solidFill>
              </a:rPr>
              <a:t>Leif </a:t>
            </a:r>
            <a:r>
              <a:rPr lang="en-US" altLang="ja-JP" dirty="0" smtClean="0">
                <a:solidFill>
                  <a:schemeClr val="tx1"/>
                </a:solidFill>
              </a:rPr>
              <a:t>Singer</a:t>
            </a:r>
            <a:r>
              <a:rPr lang="ja-JP" altLang="en-US" dirty="0">
                <a:solidFill>
                  <a:schemeClr val="tx1"/>
                </a:solidFill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</a:rPr>
              <a:t>, Fernando </a:t>
            </a:r>
            <a:r>
              <a:rPr lang="en-US" altLang="ja-JP" dirty="0" err="1">
                <a:solidFill>
                  <a:schemeClr val="tx1"/>
                </a:solidFill>
              </a:rPr>
              <a:t>Figueira</a:t>
            </a:r>
            <a:r>
              <a:rPr lang="en-US" altLang="ja-JP" dirty="0">
                <a:solidFill>
                  <a:schemeClr val="tx1"/>
                </a:solidFill>
              </a:rPr>
              <a:t> </a:t>
            </a:r>
            <a:r>
              <a:rPr lang="en-US" altLang="ja-JP" dirty="0" err="1" smtClean="0">
                <a:solidFill>
                  <a:schemeClr val="tx1"/>
                </a:solidFill>
              </a:rPr>
              <a:t>Filho</a:t>
            </a:r>
            <a:r>
              <a:rPr lang="en-US" altLang="ja-JP" dirty="0" smtClean="0">
                <a:solidFill>
                  <a:schemeClr val="tx1"/>
                </a:solidFill>
              </a:rPr>
              <a:t>,</a:t>
            </a:r>
            <a:r>
              <a:rPr lang="en-US" altLang="ja-JP" dirty="0">
                <a:solidFill>
                  <a:schemeClr val="tx1"/>
                </a:solidFill>
              </a:rPr>
              <a:t> Margaret-Anne </a:t>
            </a:r>
            <a:r>
              <a:rPr lang="en-US" altLang="ja-JP" dirty="0" err="1">
                <a:solidFill>
                  <a:schemeClr val="tx1"/>
                </a:solidFill>
              </a:rPr>
              <a:t>Storey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en-US" altLang="ja-JP" dirty="0" smtClean="0"/>
              <a:t>ICSE’14 ,May 31-June7,2014,Hydrabad,India</a:t>
            </a:r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4" name="Picture 2" descr="http://leif.me/img/le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316" y="2671564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i4.rgstatic.net/i/profile/e0b4951671d3cdcf2f_l_e9d2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56922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ra.org/Activities/craw_archive/cdmp/awards/2005/Hansen/image/Profile%20%20Dr.%20Margaret-Anne%20(Peggy)%20Store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77713"/>
            <a:ext cx="1152128" cy="145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49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ソフトウェア開発者は、プログラミングを捗らせる目的で開発</a:t>
            </a:r>
            <a:r>
              <a:rPr lang="ja-JP" altLang="en-US" sz="2800" dirty="0" smtClean="0"/>
              <a:t>中に</a:t>
            </a:r>
            <a:r>
              <a:rPr kumimoji="1" lang="en-US" altLang="ja-JP" sz="2800" dirty="0" smtClean="0"/>
              <a:t>twitter</a:t>
            </a:r>
            <a:r>
              <a:rPr kumimoji="1" lang="ja-JP" altLang="en-US" sz="2800" dirty="0" smtClean="0"/>
              <a:t>を使用する</a:t>
            </a:r>
            <a:r>
              <a:rPr kumimoji="1" lang="ja-JP" altLang="en-US" sz="2800" dirty="0" smtClean="0"/>
              <a:t>。</a:t>
            </a:r>
            <a:endParaRPr kumimoji="1" lang="en-US" altLang="ja-JP" sz="2800" dirty="0" smtClean="0"/>
          </a:p>
          <a:p>
            <a:pPr marL="800100" lvl="2" indent="0">
              <a:buNone/>
            </a:pPr>
            <a:r>
              <a:rPr lang="en-US" altLang="ja-JP" sz="1800" dirty="0"/>
              <a:t>G. </a:t>
            </a:r>
            <a:r>
              <a:rPr lang="en-US" altLang="ja-JP" sz="1800" dirty="0" err="1"/>
              <a:t>Bougie</a:t>
            </a:r>
            <a:r>
              <a:rPr lang="en-US" altLang="ja-JP" sz="1800" dirty="0"/>
              <a:t>, J. Starke, M.-A. </a:t>
            </a:r>
            <a:r>
              <a:rPr lang="en-US" altLang="ja-JP" sz="1800" dirty="0" err="1"/>
              <a:t>Storey</a:t>
            </a:r>
            <a:r>
              <a:rPr lang="en-US" altLang="ja-JP" sz="1800" dirty="0"/>
              <a:t>, and D. </a:t>
            </a:r>
            <a:r>
              <a:rPr lang="en-US" altLang="ja-JP" sz="1800" dirty="0" err="1" smtClean="0"/>
              <a:t>M.German</a:t>
            </a:r>
            <a:r>
              <a:rPr lang="en-US" altLang="ja-JP" sz="1800" dirty="0" smtClean="0"/>
              <a:t>.</a:t>
            </a:r>
            <a:r>
              <a:rPr lang="en-US" altLang="ja-JP" sz="1800" dirty="0"/>
              <a:t> Web2SE '11,</a:t>
            </a:r>
          </a:p>
          <a:p>
            <a:pPr marL="800100" lvl="2" indent="0">
              <a:buNone/>
            </a:pPr>
            <a:r>
              <a:rPr lang="en-US" altLang="ja-JP" sz="1800" i="1" dirty="0" smtClean="0"/>
              <a:t>Towards </a:t>
            </a:r>
            <a:r>
              <a:rPr lang="en-US" altLang="ja-JP" sz="1800" i="1" dirty="0"/>
              <a:t>understanding twitter use </a:t>
            </a:r>
            <a:r>
              <a:rPr lang="en-US" altLang="ja-JP" sz="1800" i="1" dirty="0" smtClean="0"/>
              <a:t>in</a:t>
            </a:r>
            <a:r>
              <a:rPr lang="ja-JP" altLang="en-US" sz="1800" i="1" dirty="0"/>
              <a:t> </a:t>
            </a:r>
            <a:r>
              <a:rPr lang="en-US" altLang="ja-JP" sz="1800" i="1" dirty="0" smtClean="0"/>
              <a:t>software </a:t>
            </a:r>
            <a:r>
              <a:rPr lang="en-US" altLang="ja-JP" sz="1800" i="1" dirty="0" err="1" smtClean="0"/>
              <a:t>engineering:reliminary</a:t>
            </a:r>
            <a:r>
              <a:rPr lang="en-US" altLang="ja-JP" sz="1800" i="1" dirty="0" smtClean="0"/>
              <a:t> </a:t>
            </a:r>
            <a:r>
              <a:rPr lang="en-US" altLang="ja-JP" sz="1800" i="1" dirty="0" err="1"/>
              <a:t>ndings</a:t>
            </a:r>
            <a:r>
              <a:rPr lang="en-US" altLang="ja-JP" sz="1800" i="1" dirty="0"/>
              <a:t>, </a:t>
            </a:r>
            <a:r>
              <a:rPr lang="en-US" altLang="ja-JP" sz="1800" i="1" dirty="0" smtClean="0"/>
              <a:t> ongoing challenges </a:t>
            </a:r>
            <a:r>
              <a:rPr lang="en-US" altLang="ja-JP" sz="1800" i="1" dirty="0"/>
              <a:t>and future </a:t>
            </a:r>
            <a:r>
              <a:rPr lang="en-US" altLang="ja-JP" sz="1800" i="1" dirty="0" smtClean="0"/>
              <a:t>questions</a:t>
            </a:r>
            <a:endParaRPr lang="en-US" altLang="ja-JP" sz="1800" i="1" dirty="0"/>
          </a:p>
          <a:p>
            <a:endParaRPr kumimoji="1" lang="en-US" altLang="ja-JP" sz="2800" dirty="0" smtClean="0"/>
          </a:p>
          <a:p>
            <a:r>
              <a:rPr kumimoji="1" lang="ja-JP" altLang="en-US" sz="2800" dirty="0" smtClean="0"/>
              <a:t>しかし</a:t>
            </a:r>
            <a:r>
              <a:rPr kumimoji="1" lang="ja-JP" altLang="en-US" sz="2800" dirty="0" smtClean="0"/>
              <a:t>、会社の人は困ったときは</a:t>
            </a:r>
            <a:r>
              <a:rPr kumimoji="1" lang="en-US" altLang="ja-JP" sz="2800" dirty="0" smtClean="0"/>
              <a:t>twitter</a:t>
            </a:r>
            <a:r>
              <a:rPr kumimoji="1" lang="ja-JP" altLang="en-US" sz="2800" dirty="0" smtClean="0"/>
              <a:t>を使いなさいとは言っていない。</a:t>
            </a:r>
            <a:endParaRPr kumimoji="1" lang="en-US" altLang="ja-JP" sz="2800" dirty="0" smtClean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kumimoji="1" lang="en-US" altLang="ja-JP" sz="2800" dirty="0" smtClean="0"/>
              <a:t>(</a:t>
            </a:r>
            <a:r>
              <a:rPr kumimoji="1" lang="ja-JP" altLang="en-US" sz="2800" dirty="0" smtClean="0"/>
              <a:t>使用禁止の場合も</a:t>
            </a:r>
            <a:r>
              <a:rPr kumimoji="1" lang="en-US" altLang="ja-JP" sz="2800" dirty="0" smtClean="0"/>
              <a:t>)</a:t>
            </a:r>
          </a:p>
          <a:p>
            <a:pPr marL="0" indent="0">
              <a:buNone/>
            </a:pPr>
            <a:endParaRPr lang="en-US" altLang="ja-JP" sz="2800" dirty="0"/>
          </a:p>
          <a:p>
            <a:r>
              <a:rPr kumimoji="1" lang="ja-JP" altLang="en-US" sz="2800" dirty="0" smtClean="0"/>
              <a:t>まだまだ、</a:t>
            </a:r>
            <a:r>
              <a:rPr kumimoji="1" lang="en-US" altLang="ja-JP" sz="2800" dirty="0" smtClean="0"/>
              <a:t>Twitter</a:t>
            </a:r>
            <a:r>
              <a:rPr lang="ja-JP" altLang="en-US" sz="2800" dirty="0"/>
              <a:t>が</a:t>
            </a:r>
            <a:r>
              <a:rPr kumimoji="1" lang="ja-JP" altLang="en-US" sz="2800" dirty="0" smtClean="0"/>
              <a:t>ソフトウェア開発を助けるツールということが認知されていない。</a:t>
            </a:r>
            <a:endParaRPr kumimoji="1" lang="en-US" altLang="ja-JP" sz="2800" dirty="0" smtClean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2565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T</a:t>
            </a:r>
            <a:r>
              <a:rPr kumimoji="1" lang="en-US" altLang="ja-JP" dirty="0" smtClean="0"/>
              <a:t>witter</a:t>
            </a:r>
            <a:r>
              <a:rPr kumimoji="1" lang="ja-JP" altLang="en-US" dirty="0" smtClean="0"/>
              <a:t>がソフトウェア開発を促進させることを証明し、その使用価値を提供したい。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考えられる</a:t>
            </a:r>
            <a:r>
              <a:rPr kumimoji="1" lang="ja-JP" altLang="en-US" dirty="0" smtClean="0"/>
              <a:t>利点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Awareness</a:t>
            </a:r>
          </a:p>
          <a:p>
            <a:pPr lvl="2"/>
            <a:r>
              <a:rPr lang="ja-JP" altLang="en-US" dirty="0" smtClean="0"/>
              <a:t>最新</a:t>
            </a:r>
            <a:r>
              <a:rPr lang="ja-JP" altLang="en-US" dirty="0" smtClean="0"/>
              <a:t>のテクノロジー、ニュース、トレンドを知る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Learning</a:t>
            </a:r>
          </a:p>
          <a:p>
            <a:pPr lvl="2"/>
            <a:r>
              <a:rPr kumimoji="1" lang="ja-JP" altLang="en-US" dirty="0" smtClean="0"/>
              <a:t>最新のテクノロジー、文化、ツール、懸念を学ぶ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Relationship</a:t>
            </a:r>
          </a:p>
          <a:p>
            <a:pPr lvl="2"/>
            <a:r>
              <a:rPr lang="ja-JP" altLang="en-US" dirty="0" smtClean="0"/>
              <a:t>同業者と友好関係を築ける。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894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　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予備調査</a:t>
            </a:r>
            <a:r>
              <a:rPr lang="en-US" altLang="ja-JP" dirty="0" smtClean="0"/>
              <a:t>(</a:t>
            </a:r>
            <a:r>
              <a:rPr lang="ja-JP" altLang="en-US" dirty="0" smtClean="0"/>
              <a:t>アンケート</a:t>
            </a:r>
            <a:r>
              <a:rPr lang="en-US" altLang="ja-JP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インタビュー</a:t>
            </a:r>
            <a:endParaRPr lang="en-US" altLang="ja-JP" dirty="0" smtClean="0"/>
          </a:p>
          <a:p>
            <a:pPr marL="514350" indent="-514350">
              <a:buAutoNum type="arabicPeriod" startAt="3"/>
            </a:pPr>
            <a:r>
              <a:rPr lang="en-US" altLang="ja-JP" dirty="0" smtClean="0"/>
              <a:t>1,2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分析</a:t>
            </a:r>
            <a:endParaRPr kumimoji="1" lang="en-US" altLang="ja-JP" dirty="0" smtClean="0"/>
          </a:p>
          <a:p>
            <a:pPr marL="514350" indent="-514350">
              <a:buAutoNum type="arabicPeriod" startAt="3"/>
            </a:pPr>
            <a:r>
              <a:rPr lang="ja-JP" altLang="en-US" dirty="0"/>
              <a:t>評価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60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１</a:t>
            </a:r>
            <a:r>
              <a:rPr lang="en-US" altLang="ja-JP" dirty="0"/>
              <a:t>.</a:t>
            </a:r>
            <a:r>
              <a:rPr kumimoji="1" lang="ja-JP" altLang="en-US" dirty="0" smtClean="0"/>
              <a:t>予備調査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アンケート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回答者：</a:t>
            </a:r>
            <a:r>
              <a:rPr lang="en-US" altLang="ja-JP" dirty="0" err="1" smtClean="0"/>
              <a:t>GitHub</a:t>
            </a:r>
            <a:r>
              <a:rPr lang="ja-JP" altLang="en-US" dirty="0"/>
              <a:t>の</a:t>
            </a:r>
            <a:r>
              <a:rPr lang="ja-JP" altLang="en-US" dirty="0" smtClean="0"/>
              <a:t>ユーザー</a:t>
            </a:r>
            <a:r>
              <a:rPr lang="en-US" altLang="ja-JP" dirty="0" smtClean="0"/>
              <a:t>271</a:t>
            </a:r>
            <a:r>
              <a:rPr lang="ja-JP" altLang="en-US" dirty="0" smtClean="0"/>
              <a:t>人</a:t>
            </a:r>
            <a:r>
              <a:rPr lang="en-US" altLang="ja-JP" dirty="0" smtClean="0"/>
              <a:t>(</a:t>
            </a:r>
            <a:r>
              <a:rPr lang="en-US" altLang="ja-JP" dirty="0" smtClean="0"/>
              <a:t>271</a:t>
            </a:r>
            <a:r>
              <a:rPr lang="en-US" altLang="ja-JP" dirty="0" smtClean="0"/>
              <a:t>/1160)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予備調査（アンケート）</a:t>
            </a:r>
            <a:r>
              <a:rPr kumimoji="1" lang="ja-JP" altLang="en-US" dirty="0" smtClean="0"/>
              <a:t>概要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Twitter</a:t>
            </a:r>
            <a:r>
              <a:rPr kumimoji="1" lang="ja-JP" altLang="en-US" dirty="0" smtClean="0"/>
              <a:t>を使用しているか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Twitter</a:t>
            </a:r>
            <a:r>
              <a:rPr kumimoji="1" lang="ja-JP" altLang="en-US" dirty="0" smtClean="0"/>
              <a:t>を</a:t>
            </a:r>
            <a:r>
              <a:rPr lang="ja-JP" altLang="en-US" dirty="0"/>
              <a:t>使用</a:t>
            </a:r>
            <a:r>
              <a:rPr kumimoji="1" lang="ja-JP" altLang="en-US" dirty="0" smtClean="0"/>
              <a:t>して</a:t>
            </a:r>
            <a:r>
              <a:rPr kumimoji="1" lang="ja-JP" altLang="en-US" dirty="0" smtClean="0"/>
              <a:t>いる理由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Twitter</a:t>
            </a:r>
            <a:r>
              <a:rPr lang="ja-JP" altLang="en-US" dirty="0" smtClean="0"/>
              <a:t>を使用して得られるメリット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一回の利用で見るユーザー人数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フォローしている</a:t>
            </a:r>
            <a:r>
              <a:rPr lang="ja-JP" altLang="en-US" dirty="0" smtClean="0"/>
              <a:t>人数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953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予備</a:t>
            </a:r>
            <a:r>
              <a:rPr lang="ja-JP" altLang="en-US" sz="4000" dirty="0" smtClean="0"/>
              <a:t>調査参加者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予備調査</a:t>
            </a:r>
            <a:r>
              <a:rPr kumimoji="1" lang="en-US" altLang="ja-JP" sz="2800" dirty="0" smtClean="0"/>
              <a:t>(</a:t>
            </a:r>
            <a:r>
              <a:rPr kumimoji="1" lang="ja-JP" altLang="en-US" sz="2800" dirty="0" smtClean="0"/>
              <a:t>アンケート</a:t>
            </a:r>
            <a:r>
              <a:rPr kumimoji="1" lang="en-US" altLang="ja-JP" sz="2800" dirty="0" smtClean="0"/>
              <a:t>)</a:t>
            </a:r>
            <a:r>
              <a:rPr kumimoji="1" lang="ja-JP" altLang="en-US" sz="2800" dirty="0" smtClean="0"/>
              <a:t>結果</a:t>
            </a:r>
            <a:endParaRPr kumimoji="1" lang="en-US" altLang="ja-JP" sz="2800" dirty="0" smtClean="0"/>
          </a:p>
          <a:p>
            <a:pPr lvl="1"/>
            <a:r>
              <a:rPr kumimoji="1" lang="en-US" altLang="ja-JP" sz="2400" dirty="0" smtClean="0"/>
              <a:t>271</a:t>
            </a:r>
            <a:r>
              <a:rPr kumimoji="1" lang="ja-JP" altLang="en-US" sz="2400" dirty="0" smtClean="0"/>
              <a:t>人中</a:t>
            </a:r>
            <a:r>
              <a:rPr kumimoji="1" lang="en-US" altLang="ja-JP" sz="2400" dirty="0" smtClean="0"/>
              <a:t>221</a:t>
            </a:r>
            <a:r>
              <a:rPr kumimoji="1" lang="ja-JP" altLang="en-US" sz="2400" dirty="0" smtClean="0"/>
              <a:t>人がプロ開発者</a:t>
            </a:r>
            <a:endParaRPr kumimoji="1" lang="en-US" altLang="ja-JP" sz="2400" dirty="0" smtClean="0"/>
          </a:p>
          <a:p>
            <a:pPr lvl="1"/>
            <a:r>
              <a:rPr lang="en-US" altLang="ja-JP" sz="2400" dirty="0" smtClean="0"/>
              <a:t>188</a:t>
            </a:r>
            <a:r>
              <a:rPr lang="ja-JP" altLang="en-US" sz="2400" dirty="0" smtClean="0"/>
              <a:t>人が</a:t>
            </a:r>
            <a:r>
              <a:rPr lang="en-US" altLang="ja-JP" sz="2400" dirty="0" smtClean="0"/>
              <a:t>Twitter</a:t>
            </a:r>
            <a:r>
              <a:rPr lang="ja-JP" altLang="en-US" sz="2400" dirty="0" smtClean="0"/>
              <a:t>アカウント所持</a:t>
            </a:r>
            <a:endParaRPr lang="en-US" altLang="ja-JP" sz="2400" dirty="0" smtClean="0"/>
          </a:p>
          <a:p>
            <a:pPr lvl="2"/>
            <a:r>
              <a:rPr lang="en-US" altLang="ja-JP" dirty="0" smtClean="0"/>
              <a:t>160</a:t>
            </a:r>
            <a:r>
              <a:rPr lang="ja-JP" altLang="en-US" dirty="0" smtClean="0"/>
              <a:t>人が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週間以内に</a:t>
            </a:r>
            <a:r>
              <a:rPr lang="en-US" altLang="ja-JP" dirty="0" smtClean="0"/>
              <a:t>Twitter</a:t>
            </a:r>
            <a:r>
              <a:rPr lang="ja-JP" altLang="en-US" dirty="0" smtClean="0"/>
              <a:t>を使用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ツイート数</a:t>
            </a:r>
            <a:r>
              <a:rPr lang="en-US" altLang="ja-JP" dirty="0" smtClean="0"/>
              <a:t>		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41,079</a:t>
            </a:r>
            <a:r>
              <a:rPr lang="ja-JP" altLang="en-US" dirty="0" smtClean="0"/>
              <a:t>ツイート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フォロワー数</a:t>
            </a:r>
            <a:r>
              <a:rPr lang="en-US" altLang="ja-JP" dirty="0" smtClean="0"/>
              <a:t>	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11,460</a:t>
            </a:r>
            <a:r>
              <a:rPr lang="ja-JP" altLang="en-US" dirty="0" smtClean="0"/>
              <a:t>人　</a:t>
            </a:r>
            <a:r>
              <a:rPr lang="ja-JP" altLang="en-US" sz="1800" dirty="0" smtClean="0"/>
              <a:t>中央値</a:t>
            </a:r>
            <a:r>
              <a:rPr lang="en-US" altLang="ja-JP" sz="1800" dirty="0" smtClean="0"/>
              <a:t>144</a:t>
            </a:r>
            <a:r>
              <a:rPr lang="ja-JP" altLang="en-US" sz="1800" dirty="0" smtClean="0"/>
              <a:t>人</a:t>
            </a:r>
            <a:endParaRPr lang="en-US" altLang="ja-JP" sz="1800" dirty="0" smtClean="0"/>
          </a:p>
          <a:p>
            <a:pPr lvl="2"/>
            <a:r>
              <a:rPr lang="ja-JP" altLang="en-US" dirty="0" smtClean="0"/>
              <a:t>フォロー数</a:t>
            </a:r>
            <a:r>
              <a:rPr lang="en-US" altLang="ja-JP" dirty="0" smtClean="0"/>
              <a:t>		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2,600</a:t>
            </a:r>
            <a:r>
              <a:rPr lang="ja-JP" altLang="en-US" dirty="0" smtClean="0"/>
              <a:t>人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アカウント年齢</a:t>
            </a:r>
            <a:r>
              <a:rPr lang="en-US" altLang="ja-JP" dirty="0" smtClean="0"/>
              <a:t>	4</a:t>
            </a:r>
            <a:r>
              <a:rPr lang="ja-JP" altLang="en-US" dirty="0"/>
              <a:t>カ</a:t>
            </a:r>
            <a:r>
              <a:rPr lang="ja-JP" altLang="en-US" dirty="0" smtClean="0"/>
              <a:t>月～</a:t>
            </a:r>
            <a:r>
              <a:rPr lang="en-US" altLang="ja-JP" dirty="0" smtClean="0"/>
              <a:t>6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11</a:t>
            </a:r>
            <a:r>
              <a:rPr lang="ja-JP" altLang="en-US" dirty="0"/>
              <a:t>カ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1"/>
            <a:endParaRPr lang="en-US" altLang="ja-JP" sz="2400" dirty="0" smtClean="0"/>
          </a:p>
          <a:p>
            <a:pPr lvl="1"/>
            <a:r>
              <a:rPr lang="en-US" altLang="ja-JP" sz="2400" dirty="0" smtClean="0"/>
              <a:t>155</a:t>
            </a:r>
            <a:r>
              <a:rPr lang="ja-JP" altLang="en-US" sz="2400" dirty="0" smtClean="0"/>
              <a:t>人が一つ以上の</a:t>
            </a:r>
            <a:r>
              <a:rPr lang="en-US" altLang="ja-JP" sz="2400" dirty="0" smtClean="0"/>
              <a:t>OSS</a:t>
            </a:r>
            <a:r>
              <a:rPr lang="ja-JP" altLang="en-US" sz="2400" dirty="0" smtClean="0"/>
              <a:t>プロジェ</a:t>
            </a:r>
            <a:r>
              <a:rPr lang="ja-JP" altLang="en-US" sz="2400" dirty="0"/>
              <a:t>クト</a:t>
            </a:r>
            <a:r>
              <a:rPr lang="ja-JP" altLang="en-US" sz="2400" dirty="0" smtClean="0"/>
              <a:t>で働いている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549703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2.</a:t>
            </a:r>
            <a:r>
              <a:rPr kumimoji="1" lang="ja-JP" altLang="en-US" dirty="0" smtClean="0"/>
              <a:t>インタビュー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回答者：</a:t>
            </a:r>
            <a:r>
              <a:rPr lang="ja-JP" altLang="en-US" dirty="0"/>
              <a:t> </a:t>
            </a:r>
            <a:r>
              <a:rPr lang="ja-JP" altLang="en-US" dirty="0" smtClean="0"/>
              <a:t>１</a:t>
            </a:r>
            <a:r>
              <a:rPr lang="en-US" altLang="ja-JP" dirty="0" smtClean="0"/>
              <a:t>.</a:t>
            </a:r>
            <a:r>
              <a:rPr lang="ja-JP" altLang="en-US" dirty="0" smtClean="0"/>
              <a:t>で</a:t>
            </a:r>
            <a:r>
              <a:rPr lang="ja-JP" altLang="en-US" dirty="0"/>
              <a:t>回答してくれた人のうち</a:t>
            </a:r>
            <a:r>
              <a:rPr lang="en-US" altLang="ja-JP" dirty="0"/>
              <a:t>27</a:t>
            </a:r>
            <a:r>
              <a:rPr lang="ja-JP" altLang="en-US" dirty="0"/>
              <a:t>人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/>
              <a:t>インタビュー</a:t>
            </a:r>
            <a:r>
              <a:rPr lang="ja-JP" altLang="en-US" dirty="0" smtClean="0"/>
              <a:t>概要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１</a:t>
            </a:r>
            <a:r>
              <a:rPr lang="en-US" altLang="ja-JP" dirty="0" smtClean="0"/>
              <a:t>.</a:t>
            </a:r>
            <a:r>
              <a:rPr lang="ja-JP" altLang="en-US" dirty="0" smtClean="0"/>
              <a:t>と同じテーマで詳細を聞く。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インタビュー中に現れた、その人の</a:t>
            </a:r>
            <a:r>
              <a:rPr lang="en-US" altLang="ja-JP" dirty="0" smtClean="0"/>
              <a:t>twitter</a:t>
            </a:r>
            <a:r>
              <a:rPr lang="ja-JP" altLang="en-US" dirty="0" smtClean="0"/>
              <a:t>概念、その他気づくことをメモする。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643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</a:t>
            </a:r>
            <a:r>
              <a:rPr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en-US" altLang="ja-JP" sz="2000" dirty="0" smtClean="0"/>
              <a:t>Twitter</a:t>
            </a:r>
            <a:r>
              <a:rPr lang="ja-JP" altLang="en-US" sz="2000" dirty="0" smtClean="0"/>
              <a:t>は</a:t>
            </a:r>
            <a:r>
              <a:rPr lang="ja-JP" altLang="en-US" sz="2000" dirty="0"/>
              <a:t>どのように</a:t>
            </a:r>
            <a:r>
              <a:rPr lang="ja-JP" altLang="en-US" sz="2000" dirty="0" smtClean="0"/>
              <a:t>開発者の</a:t>
            </a:r>
            <a:r>
              <a:rPr lang="en-US" altLang="ja-JP" sz="2000" dirty="0" smtClean="0"/>
              <a:t>awareness</a:t>
            </a:r>
            <a:r>
              <a:rPr lang="ja-JP" altLang="en-US" sz="2000" dirty="0" smtClean="0"/>
              <a:t>を増やしているのか</a:t>
            </a:r>
            <a:endParaRPr kumimoji="1" lang="en-US" altLang="ja-JP" sz="2000" dirty="0" smtClean="0"/>
          </a:p>
          <a:p>
            <a:r>
              <a:rPr lang="en-US" altLang="ja-JP" dirty="0" smtClean="0"/>
              <a:t>RQ2</a:t>
            </a:r>
          </a:p>
          <a:p>
            <a:pPr marL="400050" lvl="2" indent="0">
              <a:buNone/>
            </a:pPr>
            <a:r>
              <a:rPr lang="en-US" altLang="ja-JP" sz="1600" dirty="0" smtClean="0"/>
              <a:t>-       </a:t>
            </a:r>
            <a:r>
              <a:rPr lang="en-US" altLang="ja-JP" sz="1800" dirty="0" smtClean="0"/>
              <a:t>Twitter</a:t>
            </a:r>
            <a:r>
              <a:rPr lang="ja-JP" altLang="en-US" sz="1800" dirty="0" smtClean="0"/>
              <a:t>は</a:t>
            </a:r>
            <a:r>
              <a:rPr lang="ja-JP" altLang="en-US" sz="1800" dirty="0"/>
              <a:t>どのように</a:t>
            </a:r>
            <a:r>
              <a:rPr lang="ja-JP" altLang="en-US" sz="1800" dirty="0" smtClean="0"/>
              <a:t>開発者</a:t>
            </a:r>
            <a:r>
              <a:rPr lang="ja-JP" altLang="en-US" sz="1800" dirty="0"/>
              <a:t>の</a:t>
            </a:r>
            <a:r>
              <a:rPr lang="ja-JP" altLang="en-US" sz="1800" dirty="0" smtClean="0"/>
              <a:t>ソフトウェア知識</a:t>
            </a:r>
            <a:r>
              <a:rPr lang="ja-JP" altLang="en-US" sz="1800" dirty="0"/>
              <a:t>の入手</a:t>
            </a:r>
            <a:r>
              <a:rPr lang="ja-JP" altLang="en-US" sz="1800" dirty="0" smtClean="0"/>
              <a:t>をサポートしているか</a:t>
            </a:r>
            <a:endParaRPr lang="en-US" altLang="ja-JP" sz="1800" dirty="0" smtClean="0"/>
          </a:p>
          <a:p>
            <a:r>
              <a:rPr kumimoji="1" lang="en-US" altLang="ja-JP" dirty="0" smtClean="0"/>
              <a:t>RQ3</a:t>
            </a:r>
          </a:p>
          <a:p>
            <a:pPr lvl="1"/>
            <a:r>
              <a:rPr lang="en-US" altLang="ja-JP" sz="2000" dirty="0" smtClean="0"/>
              <a:t>Twitter</a:t>
            </a:r>
            <a:r>
              <a:rPr lang="ja-JP" altLang="en-US" sz="2000" dirty="0" smtClean="0"/>
              <a:t>は</a:t>
            </a:r>
            <a:r>
              <a:rPr lang="ja-JP" altLang="en-US" sz="2000" dirty="0"/>
              <a:t>どのように</a:t>
            </a:r>
            <a:r>
              <a:rPr lang="ja-JP" altLang="en-US" sz="2000" dirty="0" smtClean="0"/>
              <a:t>開発者間の関係を育てるのか</a:t>
            </a:r>
            <a:endParaRPr kumimoji="1" lang="en-US" altLang="ja-JP" sz="2000" dirty="0" smtClean="0"/>
          </a:p>
          <a:p>
            <a:r>
              <a:rPr lang="en-US" altLang="ja-JP" dirty="0" smtClean="0"/>
              <a:t>RQ4</a:t>
            </a:r>
          </a:p>
          <a:p>
            <a:pPr lvl="1"/>
            <a:r>
              <a:rPr lang="en-US" altLang="ja-JP" sz="2000" dirty="0" smtClean="0"/>
              <a:t>Twitter</a:t>
            </a:r>
            <a:r>
              <a:rPr lang="ja-JP" altLang="en-US" sz="2000" dirty="0" smtClean="0"/>
              <a:t>を使用している開発者はどのような危機に直面し、どのように対処しているのか？</a:t>
            </a:r>
            <a:endParaRPr lang="en-US" altLang="ja-JP" sz="2000" dirty="0" smtClean="0"/>
          </a:p>
          <a:p>
            <a:r>
              <a:rPr kumimoji="1" lang="en-US" altLang="ja-JP" dirty="0" smtClean="0"/>
              <a:t>RQ5</a:t>
            </a:r>
          </a:p>
          <a:p>
            <a:pPr lvl="1"/>
            <a:r>
              <a:rPr lang="ja-JP" altLang="en-US" sz="2000" dirty="0" smtClean="0"/>
              <a:t>開発者が</a:t>
            </a:r>
            <a:r>
              <a:rPr lang="en-US" altLang="ja-JP" sz="2000" dirty="0" smtClean="0"/>
              <a:t>Twitter</a:t>
            </a:r>
            <a:r>
              <a:rPr lang="ja-JP" altLang="en-US" sz="2000" dirty="0" smtClean="0"/>
              <a:t>を使用していない理由は何か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993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RQ1:</a:t>
            </a:r>
            <a:r>
              <a:rPr lang="ja-JP" altLang="en-US" dirty="0"/>
              <a:t> </a:t>
            </a:r>
            <a:r>
              <a:rPr lang="en-US" altLang="ja-JP" sz="2000" dirty="0" smtClean="0"/>
              <a:t>Twitter</a:t>
            </a:r>
            <a:r>
              <a:rPr lang="ja-JP" altLang="en-US" sz="2000" dirty="0"/>
              <a:t>はどのように開発者の</a:t>
            </a:r>
            <a:r>
              <a:rPr lang="en-US" altLang="ja-JP" sz="2000" dirty="0"/>
              <a:t>awareness</a:t>
            </a:r>
            <a:r>
              <a:rPr lang="ja-JP" altLang="en-US" sz="2000" dirty="0"/>
              <a:t>を増やしているのか</a:t>
            </a:r>
            <a:endParaRPr lang="en-US" altLang="ja-JP" sz="2000" dirty="0"/>
          </a:p>
          <a:p>
            <a:endParaRPr lang="en-US" altLang="ja-JP" sz="2400" dirty="0"/>
          </a:p>
          <a:p>
            <a:r>
              <a:rPr lang="ja-JP" altLang="en-US" sz="2400" dirty="0" smtClean="0"/>
              <a:t>開発者たちは</a:t>
            </a:r>
            <a:r>
              <a:rPr lang="en-US" altLang="ja-JP" sz="2400" dirty="0" smtClean="0"/>
              <a:t>Twitter</a:t>
            </a:r>
            <a:r>
              <a:rPr lang="ja-JP" altLang="en-US" sz="2400" dirty="0" smtClean="0"/>
              <a:t>で</a:t>
            </a:r>
            <a:r>
              <a:rPr lang="ja-JP" altLang="en-US" sz="2400" dirty="0"/>
              <a:t>最新のテクノロジーを知るため</a:t>
            </a:r>
            <a:r>
              <a:rPr lang="ja-JP" altLang="en-US" sz="2400" dirty="0" smtClean="0"/>
              <a:t>に他の開発者、プロジェクト、キュレーター、リーダーのアカウントをフォローしていた。</a:t>
            </a:r>
            <a:endParaRPr lang="en-US" altLang="ja-JP" sz="2400" dirty="0" smtClean="0"/>
          </a:p>
          <a:p>
            <a:endParaRPr lang="en-US" altLang="ja-JP" dirty="0" smtClean="0"/>
          </a:p>
          <a:p>
            <a:pPr marL="0" indent="0">
              <a:buNone/>
            </a:pPr>
            <a:r>
              <a:rPr lang="en-US" altLang="ja-JP" sz="2400" dirty="0"/>
              <a:t>Activity: Following Technical News Curators. </a:t>
            </a:r>
            <a:endParaRPr lang="en-US" altLang="ja-JP" sz="2400" dirty="0" smtClean="0"/>
          </a:p>
          <a:p>
            <a:pPr marL="400050" lvl="1" indent="0">
              <a:buNone/>
            </a:pPr>
            <a:r>
              <a:rPr lang="en-US" altLang="ja-JP" sz="2000" dirty="0" smtClean="0"/>
              <a:t>“So I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follow </a:t>
            </a:r>
            <a:r>
              <a:rPr lang="en-US" altLang="ja-JP" sz="2000" dirty="0"/>
              <a:t>people who do read a lot on Digg and I'll follow their</a:t>
            </a:r>
          </a:p>
          <a:p>
            <a:pPr marL="400050" lvl="1" indent="0">
              <a:buNone/>
            </a:pPr>
            <a:r>
              <a:rPr lang="en-US" altLang="ja-JP" sz="2000" dirty="0"/>
              <a:t>posts and they usually have some interesting things to say on</a:t>
            </a:r>
          </a:p>
          <a:p>
            <a:pPr marL="400050" lvl="1" indent="0">
              <a:buNone/>
            </a:pPr>
            <a:r>
              <a:rPr lang="en-US" altLang="ja-JP" sz="2000" dirty="0"/>
              <a:t>the technology, so I get most updates, technology-wise, from</a:t>
            </a:r>
          </a:p>
          <a:p>
            <a:pPr marL="400050" lvl="1" indent="0">
              <a:buNone/>
            </a:pPr>
            <a:r>
              <a:rPr lang="en-US" altLang="ja-JP" sz="2000" dirty="0"/>
              <a:t>Twitter actually</a:t>
            </a:r>
            <a:r>
              <a:rPr lang="en-US" altLang="ja-JP" sz="2000" dirty="0" smtClean="0"/>
              <a:t>.”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7439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RQ2: </a:t>
            </a:r>
            <a:r>
              <a:rPr lang="en-US" altLang="ja-JP" sz="2000" dirty="0" smtClean="0"/>
              <a:t>Twitter</a:t>
            </a:r>
            <a:r>
              <a:rPr lang="ja-JP" altLang="en-US" sz="2000" dirty="0"/>
              <a:t>は</a:t>
            </a:r>
            <a:r>
              <a:rPr lang="ja-JP" altLang="en-US" sz="2000" dirty="0" smtClean="0"/>
              <a:t>どの</a:t>
            </a:r>
            <a:r>
              <a:rPr lang="ja-JP" altLang="en-US" sz="2000" dirty="0"/>
              <a:t>よう</a:t>
            </a:r>
            <a:r>
              <a:rPr lang="ja-JP" altLang="en-US" sz="2000" dirty="0" smtClean="0"/>
              <a:t>に開発者のソフトウェア</a:t>
            </a:r>
            <a:r>
              <a:rPr lang="ja-JP" altLang="en-US" sz="2000" dirty="0"/>
              <a:t>の</a:t>
            </a:r>
            <a:r>
              <a:rPr lang="ja-JP" altLang="en-US" sz="2000" dirty="0" smtClean="0"/>
              <a:t>知識の入手</a:t>
            </a:r>
            <a:r>
              <a:rPr lang="ja-JP" altLang="en-US" sz="2000" dirty="0" smtClean="0"/>
              <a:t>を</a:t>
            </a:r>
            <a:r>
              <a:rPr lang="ja-JP" altLang="en-US" sz="2000" dirty="0" smtClean="0"/>
              <a:t>サポートし</a:t>
            </a:r>
            <a:r>
              <a:rPr lang="ja-JP" altLang="en-US" sz="2000" dirty="0" smtClean="0"/>
              <a:t>て</a:t>
            </a:r>
            <a:r>
              <a:rPr lang="ja-JP" altLang="en-US" sz="2000" dirty="0" smtClean="0"/>
              <a:t>いるのか</a:t>
            </a:r>
            <a:endParaRPr lang="en-US" altLang="ja-JP" sz="2000" dirty="0" smtClean="0"/>
          </a:p>
          <a:p>
            <a:pPr lvl="1"/>
            <a:endParaRPr lang="en-US" altLang="ja-JP" sz="2000" dirty="0"/>
          </a:p>
          <a:p>
            <a:r>
              <a:rPr lang="ja-JP" altLang="en-US" sz="2400" dirty="0" smtClean="0"/>
              <a:t>開発者たちは</a:t>
            </a:r>
            <a:r>
              <a:rPr lang="en-US" altLang="ja-JP" sz="2400" dirty="0" smtClean="0"/>
              <a:t>Twitter</a:t>
            </a:r>
            <a:r>
              <a:rPr lang="ja-JP" altLang="en-US" sz="2400" dirty="0" smtClean="0"/>
              <a:t>で質問したり回答したりするために使用する場合もある。</a:t>
            </a:r>
            <a:endParaRPr lang="en-US" altLang="ja-JP" sz="2400" dirty="0" smtClean="0"/>
          </a:p>
          <a:p>
            <a:r>
              <a:rPr lang="ja-JP" altLang="en-US" sz="2400" dirty="0" smtClean="0"/>
              <a:t>通常コンタクトを取るのが困難</a:t>
            </a:r>
            <a:r>
              <a:rPr lang="ja-JP" altLang="en-US" sz="2400" dirty="0" smtClean="0"/>
              <a:t>な専門家でも</a:t>
            </a:r>
            <a:r>
              <a:rPr lang="ja-JP" altLang="en-US" sz="2400" dirty="0" smtClean="0"/>
              <a:t>ｔｗｉｔｔｅｒでは容易である。</a:t>
            </a:r>
            <a:endParaRPr lang="en-US" altLang="ja-JP" sz="2400" dirty="0" smtClean="0"/>
          </a:p>
          <a:p>
            <a:pPr marL="457200" lvl="1" indent="0">
              <a:buNone/>
            </a:pPr>
            <a:endParaRPr lang="en-US" altLang="ja-JP" sz="2000" dirty="0" smtClean="0"/>
          </a:p>
          <a:p>
            <a:pPr marL="400050" lvl="1" indent="0">
              <a:buNone/>
            </a:pPr>
            <a:r>
              <a:rPr lang="en-US" altLang="ja-JP" sz="2400" dirty="0"/>
              <a:t>Activity: Following Experts. </a:t>
            </a:r>
            <a:endParaRPr lang="en-US" altLang="ja-JP" sz="2400" dirty="0" smtClean="0"/>
          </a:p>
          <a:p>
            <a:pPr marL="800100" lvl="2" indent="0">
              <a:buNone/>
            </a:pPr>
            <a:r>
              <a:rPr lang="en-US" altLang="ja-JP" sz="2000" dirty="0" smtClean="0"/>
              <a:t>“because </a:t>
            </a:r>
            <a:r>
              <a:rPr lang="en-US" altLang="ja-JP" sz="2000" dirty="0"/>
              <a:t>he's a </a:t>
            </a:r>
            <a:r>
              <a:rPr lang="en-US" altLang="ja-JP" sz="2000" dirty="0" smtClean="0"/>
              <a:t>respected </a:t>
            </a:r>
            <a:r>
              <a:rPr lang="en-US" altLang="ja-JP" sz="2000" dirty="0"/>
              <a:t>person in the industry, as far as Twitter goes, </a:t>
            </a:r>
            <a:r>
              <a:rPr lang="en-US" altLang="ja-JP" sz="2000" dirty="0" smtClean="0"/>
              <a:t>when he </a:t>
            </a:r>
            <a:r>
              <a:rPr lang="en-US" altLang="ja-JP" sz="2000" dirty="0"/>
              <a:t>posts something like </a:t>
            </a:r>
            <a:r>
              <a:rPr lang="en-US" altLang="ja-JP" sz="2000" dirty="0" smtClean="0"/>
              <a:t>“you </a:t>
            </a:r>
            <a:r>
              <a:rPr lang="en-US" altLang="ja-JP" sz="2000" dirty="0"/>
              <a:t>shouldn't do this" or </a:t>
            </a:r>
            <a:r>
              <a:rPr lang="en-US" altLang="ja-JP" sz="2000" dirty="0" smtClean="0"/>
              <a:t>“you should do </a:t>
            </a:r>
            <a:r>
              <a:rPr lang="en-US" altLang="ja-JP" sz="2000" dirty="0"/>
              <a:t>this" or </a:t>
            </a:r>
            <a:r>
              <a:rPr lang="en-US" altLang="ja-JP" sz="2000" dirty="0" smtClean="0"/>
              <a:t>“this </a:t>
            </a:r>
            <a:r>
              <a:rPr lang="en-US" altLang="ja-JP" sz="2000" dirty="0"/>
              <a:t>is interesting", I value that more because </a:t>
            </a:r>
            <a:r>
              <a:rPr lang="en-US" altLang="ja-JP" sz="2000" dirty="0" smtClean="0"/>
              <a:t>I don't </a:t>
            </a:r>
            <a:r>
              <a:rPr lang="en-US" altLang="ja-JP" sz="2000" dirty="0"/>
              <a:t>need to </a:t>
            </a:r>
            <a:r>
              <a:rPr lang="en-US" altLang="ja-JP" sz="2000" dirty="0" smtClean="0"/>
              <a:t>figure </a:t>
            </a:r>
            <a:r>
              <a:rPr lang="en-US" altLang="ja-JP" sz="2000" dirty="0"/>
              <a:t>out what's the value of someone's tweet,</a:t>
            </a:r>
          </a:p>
          <a:p>
            <a:pPr marL="800100" lvl="2" indent="0">
              <a:buNone/>
            </a:pPr>
            <a:r>
              <a:rPr lang="en-US" altLang="ja-JP" sz="2000" dirty="0"/>
              <a:t>because I can assume that it's better or it's a high </a:t>
            </a:r>
            <a:r>
              <a:rPr lang="en-US" altLang="ja-JP" sz="2000" dirty="0" smtClean="0"/>
              <a:t>value tweet</a:t>
            </a:r>
            <a:r>
              <a:rPr lang="en-US" altLang="ja-JP" sz="2000" dirty="0"/>
              <a:t>."</a:t>
            </a:r>
            <a:endParaRPr lang="en-US" altLang="ja-JP" sz="2000" dirty="0"/>
          </a:p>
          <a:p>
            <a:pPr marL="857250" lvl="2" indent="0">
              <a:buNone/>
            </a:pPr>
            <a:endParaRPr lang="en-US" altLang="ja-JP" sz="1600" dirty="0" smtClean="0"/>
          </a:p>
          <a:p>
            <a:pPr lvl="1"/>
            <a:endParaRPr kumimoji="1" lang="en-US" altLang="ja-JP" sz="2000" dirty="0"/>
          </a:p>
          <a:p>
            <a:pPr marL="457200" lvl="1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839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smtClean="0"/>
              <a:t>RQ3: </a:t>
            </a:r>
            <a:r>
              <a:rPr lang="en-US" altLang="ja-JP" sz="2000" dirty="0" smtClean="0"/>
              <a:t>Twitter</a:t>
            </a:r>
            <a:r>
              <a:rPr lang="ja-JP" altLang="en-US" sz="2000" dirty="0"/>
              <a:t>はどのように開発者間</a:t>
            </a:r>
            <a:r>
              <a:rPr lang="ja-JP" altLang="en-US" sz="2000" dirty="0" smtClean="0"/>
              <a:t>の</a:t>
            </a:r>
            <a:r>
              <a:rPr lang="ja-JP" altLang="en-US" sz="2000" dirty="0"/>
              <a:t>友好関係</a:t>
            </a:r>
            <a:r>
              <a:rPr lang="ja-JP" altLang="en-US" sz="2000" dirty="0" smtClean="0"/>
              <a:t>を</a:t>
            </a:r>
            <a:r>
              <a:rPr lang="ja-JP" altLang="en-US" sz="2000" dirty="0"/>
              <a:t>育てるの</a:t>
            </a:r>
            <a:r>
              <a:rPr lang="ja-JP" altLang="en-US" sz="2000" dirty="0" smtClean="0"/>
              <a:t>か</a:t>
            </a:r>
            <a:endParaRPr lang="en-US" altLang="ja-JP" sz="2000" dirty="0"/>
          </a:p>
          <a:p>
            <a:endParaRPr lang="en-US" altLang="ja-JP" sz="2400" dirty="0" smtClean="0"/>
          </a:p>
          <a:p>
            <a:r>
              <a:rPr lang="ja-JP" altLang="en-US" sz="2400" dirty="0" smtClean="0"/>
              <a:t>開発者</a:t>
            </a:r>
            <a:r>
              <a:rPr lang="ja-JP" altLang="en-US" sz="2400" dirty="0" smtClean="0"/>
              <a:t>は友好関係を作るために、自分の興味</a:t>
            </a:r>
            <a:r>
              <a:rPr lang="ja-JP" altLang="en-US" sz="2400" dirty="0"/>
              <a:t>を他人に</a:t>
            </a:r>
            <a:r>
              <a:rPr lang="ja-JP" altLang="en-US" sz="2400" dirty="0" smtClean="0"/>
              <a:t>アピール</a:t>
            </a:r>
            <a:r>
              <a:rPr lang="ja-JP" altLang="en-US" sz="2400" dirty="0"/>
              <a:t>して</a:t>
            </a:r>
            <a:r>
              <a:rPr lang="ja-JP" altLang="en-US" sz="2400" dirty="0" smtClean="0"/>
              <a:t>いる</a:t>
            </a:r>
            <a:r>
              <a:rPr lang="ja-JP" altLang="en-US" sz="2400" dirty="0" smtClean="0"/>
              <a:t>。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ja-JP" altLang="en-US" sz="2400" dirty="0"/>
              <a:t>プロジェクトのフィードバックをもらう。</a:t>
            </a:r>
            <a:endParaRPr lang="en-US" altLang="ja-JP" sz="2400" dirty="0"/>
          </a:p>
          <a:p>
            <a:pPr lvl="1"/>
            <a:r>
              <a:rPr lang="ja-JP" altLang="en-US" sz="2000" dirty="0"/>
              <a:t>色々な人から意見をもらうことで、人に見られているということを実感し、モチベーションにつながる。</a:t>
            </a:r>
            <a:endParaRPr lang="en-US" altLang="ja-JP" sz="2000" dirty="0"/>
          </a:p>
          <a:p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/>
              <a:t>Impact: Feedback on Projects</a:t>
            </a:r>
            <a:r>
              <a:rPr lang="en-US" altLang="ja-JP" sz="2400" dirty="0" smtClean="0"/>
              <a:t>.</a:t>
            </a:r>
          </a:p>
          <a:p>
            <a:pPr marL="400050" lvl="1" indent="0">
              <a:buNone/>
            </a:pPr>
            <a:r>
              <a:rPr lang="en-US" altLang="ja-JP" sz="2000" dirty="0" smtClean="0"/>
              <a:t> </a:t>
            </a:r>
            <a:r>
              <a:rPr lang="ja-JP" altLang="en-US" sz="2000" dirty="0" smtClean="0"/>
              <a:t>“</a:t>
            </a:r>
            <a:r>
              <a:rPr lang="en-US" altLang="ja-JP" sz="2000" dirty="0" smtClean="0"/>
              <a:t>It's </a:t>
            </a:r>
            <a:r>
              <a:rPr lang="en-US" altLang="ja-JP" sz="2000" dirty="0"/>
              <a:t>a very kind </a:t>
            </a:r>
            <a:r>
              <a:rPr lang="en-US" altLang="ja-JP" sz="2000" dirty="0" smtClean="0"/>
              <a:t>of public </a:t>
            </a:r>
            <a:r>
              <a:rPr lang="ja-JP" altLang="en-US" sz="2000" dirty="0" smtClean="0"/>
              <a:t>“</a:t>
            </a:r>
            <a:r>
              <a:rPr lang="en-US" altLang="ja-JP" sz="2000" dirty="0" smtClean="0"/>
              <a:t>hey</a:t>
            </a:r>
            <a:r>
              <a:rPr lang="en-US" altLang="ja-JP" sz="2000" dirty="0"/>
              <a:t>, good job." And I think that . . . at least </a:t>
            </a:r>
            <a:r>
              <a:rPr lang="en-US" altLang="ja-JP" sz="2000" dirty="0" smtClean="0"/>
              <a:t>from my </a:t>
            </a:r>
            <a:r>
              <a:rPr lang="en-US" altLang="ja-JP" sz="2000" dirty="0"/>
              <a:t>position, I prefer to have someone say hey, I really </a:t>
            </a:r>
            <a:r>
              <a:rPr lang="en-US" altLang="ja-JP" sz="2000" dirty="0" smtClean="0"/>
              <a:t>like your </a:t>
            </a:r>
            <a:r>
              <a:rPr lang="en-US" altLang="ja-JP" sz="2000" dirty="0"/>
              <a:t>thing in a public space, because it could encourage </a:t>
            </a:r>
            <a:r>
              <a:rPr lang="en-US" altLang="ja-JP" sz="2000" dirty="0" smtClean="0"/>
              <a:t>other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people </a:t>
            </a:r>
            <a:r>
              <a:rPr lang="en-US" altLang="ja-JP" sz="2000" dirty="0"/>
              <a:t>to check it out."</a:t>
            </a:r>
            <a:endParaRPr lang="en-US" altLang="ja-JP" sz="2000" dirty="0"/>
          </a:p>
          <a:p>
            <a:endParaRPr lang="en-US" altLang="ja-JP" sz="2400" dirty="0" smtClean="0"/>
          </a:p>
          <a:p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5730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RQ4</a:t>
            </a:r>
          </a:p>
          <a:p>
            <a:pPr lvl="1"/>
            <a:r>
              <a:rPr lang="en-US" altLang="ja-JP" sz="2000" dirty="0"/>
              <a:t>Twitter</a:t>
            </a:r>
            <a:r>
              <a:rPr lang="ja-JP" altLang="en-US" sz="2000" dirty="0"/>
              <a:t>を使用している開発者はどのような危機に直面し、どのように対処しているのか？</a:t>
            </a:r>
            <a:endParaRPr lang="en-US" altLang="ja-JP" sz="2000" dirty="0"/>
          </a:p>
          <a:p>
            <a:endParaRPr lang="en-US" altLang="ja-JP" dirty="0" smtClean="0"/>
          </a:p>
          <a:p>
            <a:r>
              <a:rPr lang="ja-JP" altLang="en-US" dirty="0" smtClean="0"/>
              <a:t>２つの危機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First</a:t>
            </a:r>
            <a:r>
              <a:rPr lang="ja-JP" altLang="en-US" dirty="0" smtClean="0"/>
              <a:t>：ネットワークを維持し続ける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対処：開発者は専門用語、地位、場所でユーザーを特定する。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Second</a:t>
            </a:r>
            <a:r>
              <a:rPr lang="ja-JP" altLang="en-US" dirty="0" smtClean="0"/>
              <a:t>：多くのコンテンツを消費しすぎる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対処：フィルタリング、スキミング、</a:t>
            </a:r>
            <a:r>
              <a:rPr lang="en-US" altLang="ja-JP" dirty="0"/>
              <a:t>R</a:t>
            </a:r>
            <a:r>
              <a:rPr kumimoji="1" lang="en-US" altLang="ja-JP" dirty="0" smtClean="0"/>
              <a:t>ead </a:t>
            </a:r>
            <a:r>
              <a:rPr lang="en-US" altLang="ja-JP" dirty="0"/>
              <a:t>T</a:t>
            </a:r>
            <a:r>
              <a:rPr kumimoji="1" lang="en-US" altLang="ja-JP" dirty="0" smtClean="0"/>
              <a:t>hem Later</a:t>
            </a:r>
            <a:r>
              <a:rPr kumimoji="1" lang="ja-JP" altLang="en-US" dirty="0" smtClean="0"/>
              <a:t>を活用する。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6392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RQ5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472608"/>
          </a:xfrm>
        </p:spPr>
        <p:txBody>
          <a:bodyPr>
            <a:normAutofit/>
          </a:bodyPr>
          <a:lstStyle/>
          <a:p>
            <a:r>
              <a:rPr lang="en-US" altLang="ja-JP" dirty="0"/>
              <a:t>RQ5</a:t>
            </a:r>
          </a:p>
          <a:p>
            <a:pPr lvl="1"/>
            <a:r>
              <a:rPr lang="ja-JP" altLang="en-US" sz="2000" dirty="0"/>
              <a:t>開発者が</a:t>
            </a:r>
            <a:r>
              <a:rPr lang="en-US" altLang="ja-JP" sz="2000" dirty="0"/>
              <a:t>Twitter</a:t>
            </a:r>
            <a:r>
              <a:rPr lang="ja-JP" altLang="en-US" sz="2000" dirty="0"/>
              <a:t>を使用していない理由は何か</a:t>
            </a:r>
          </a:p>
          <a:p>
            <a:endParaRPr lang="en-US" altLang="ja-JP" sz="2400" dirty="0" smtClean="0"/>
          </a:p>
          <a:p>
            <a:r>
              <a:rPr lang="ja-JP" altLang="en-US" sz="2400" dirty="0" smtClean="0"/>
              <a:t>無駄</a:t>
            </a:r>
            <a:r>
              <a:rPr lang="ja-JP" altLang="en-US" sz="2400" dirty="0" smtClean="0"/>
              <a:t>な情報</a:t>
            </a:r>
            <a:r>
              <a:rPr kumimoji="1" lang="ja-JP" altLang="en-US" sz="2400" dirty="0" smtClean="0"/>
              <a:t>が多すぎる</a:t>
            </a:r>
            <a:endParaRPr kumimoji="1" lang="en-US" altLang="ja-JP" sz="2400" dirty="0" smtClean="0"/>
          </a:p>
          <a:p>
            <a:pPr lvl="2"/>
            <a:r>
              <a:rPr lang="ja-JP" altLang="en-US" sz="2000" dirty="0" smtClean="0"/>
              <a:t>予備調査で</a:t>
            </a:r>
            <a:r>
              <a:rPr lang="en-US" altLang="ja-JP" sz="2000" dirty="0" smtClean="0"/>
              <a:t>35</a:t>
            </a:r>
            <a:r>
              <a:rPr lang="ja-JP" altLang="en-US" sz="2000" dirty="0" smtClean="0"/>
              <a:t>人の開発者、インタビューで</a:t>
            </a:r>
            <a:r>
              <a:rPr lang="en-US" altLang="ja-JP" sz="2000" dirty="0" smtClean="0"/>
              <a:t>5</a:t>
            </a:r>
            <a:r>
              <a:rPr lang="ja-JP" altLang="en-US" sz="2000" dirty="0" smtClean="0"/>
              <a:t>人いた。</a:t>
            </a:r>
            <a:endParaRPr lang="en-US" altLang="ja-JP" sz="2000" dirty="0"/>
          </a:p>
          <a:p>
            <a:r>
              <a:rPr lang="en-US" altLang="ja-JP" sz="2400" dirty="0" smtClean="0"/>
              <a:t>140</a:t>
            </a:r>
            <a:r>
              <a:rPr lang="ja-JP" altLang="en-US" sz="2400" dirty="0" smtClean="0"/>
              <a:t>文字の規制が苦手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140</a:t>
            </a:r>
            <a:r>
              <a:rPr lang="ja-JP" altLang="en-US" sz="2000" dirty="0" smtClean="0"/>
              <a:t>字だけだと簡潔にまとめられなくて誤解される恐れがある。</a:t>
            </a:r>
            <a:endParaRPr lang="en-US" altLang="ja-JP" sz="2000" dirty="0" smtClean="0"/>
          </a:p>
          <a:p>
            <a:r>
              <a:rPr lang="ja-JP" altLang="en-US" sz="2400" dirty="0" smtClean="0"/>
              <a:t>会話へのアクセスが不十分</a:t>
            </a:r>
            <a:endParaRPr lang="en-US" altLang="ja-JP" sz="2400" dirty="0" smtClean="0"/>
          </a:p>
          <a:p>
            <a:pPr marL="914400" lvl="2" indent="0">
              <a:buNone/>
            </a:pPr>
            <a:r>
              <a:rPr lang="en-US" altLang="ja-JP" sz="2000" dirty="0" smtClean="0"/>
              <a:t>Twitter</a:t>
            </a:r>
            <a:r>
              <a:rPr lang="ja-JP" altLang="en-US" sz="2000" dirty="0" smtClean="0"/>
              <a:t>は長い会話に対応するようにデザインされていない</a:t>
            </a:r>
            <a:r>
              <a:rPr lang="ja-JP" altLang="en-US" sz="2000" dirty="0" smtClean="0"/>
              <a:t>。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297537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4.</a:t>
            </a:r>
            <a:r>
              <a:rPr kumimoji="1" lang="ja-JP" altLang="en-US" dirty="0" smtClean="0"/>
              <a:t>評価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アンケート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回答者：</a:t>
            </a:r>
            <a:r>
              <a:rPr kumimoji="1" lang="en-US" altLang="ja-JP" dirty="0" err="1" smtClean="0"/>
              <a:t>GitHub</a:t>
            </a:r>
            <a:r>
              <a:rPr lang="ja-JP" altLang="en-US" dirty="0" smtClean="0"/>
              <a:t>のユーザー</a:t>
            </a:r>
            <a:r>
              <a:rPr lang="en-US" altLang="ja-JP" dirty="0"/>
              <a:t>1207</a:t>
            </a:r>
            <a:r>
              <a:rPr lang="ja-JP" altLang="en-US" dirty="0" smtClean="0"/>
              <a:t>人</a:t>
            </a:r>
            <a:r>
              <a:rPr lang="en-US" altLang="ja-JP" dirty="0" smtClean="0"/>
              <a:t>(1207</a:t>
            </a:r>
            <a:r>
              <a:rPr lang="en-US" altLang="ja-JP" dirty="0" smtClean="0"/>
              <a:t>/10000</a:t>
            </a:r>
            <a:r>
              <a:rPr lang="en-US" altLang="ja-JP" dirty="0" smtClean="0"/>
              <a:t>)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Twitter</a:t>
            </a:r>
            <a:r>
              <a:rPr lang="ja-JP" altLang="en-US" dirty="0"/>
              <a:t>の評価</a:t>
            </a:r>
            <a:r>
              <a:rPr lang="en-US" altLang="ja-JP" dirty="0"/>
              <a:t>(</a:t>
            </a:r>
            <a:r>
              <a:rPr lang="ja-JP" altLang="en-US" dirty="0"/>
              <a:t>アンケート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の概要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３つ</a:t>
            </a:r>
            <a:r>
              <a:rPr lang="ja-JP" altLang="en-US" dirty="0" smtClean="0"/>
              <a:t>の利点を確認できるような質問</a:t>
            </a:r>
            <a:endParaRPr kumimoji="1" lang="en-US" altLang="ja-JP" dirty="0" smtClean="0"/>
          </a:p>
          <a:p>
            <a:pPr lvl="2"/>
            <a:r>
              <a:rPr lang="en-US" altLang="ja-JP" dirty="0"/>
              <a:t>Twitter helps me stay aware of new trends and practices in </a:t>
            </a:r>
            <a:r>
              <a:rPr lang="en-US" altLang="ja-JP" dirty="0" smtClean="0"/>
              <a:t>software</a:t>
            </a:r>
            <a:r>
              <a:rPr lang="ja-JP" altLang="en-US" dirty="0"/>
              <a:t> </a:t>
            </a:r>
            <a:r>
              <a:rPr lang="en-US" altLang="ja-JP" dirty="0" smtClean="0"/>
              <a:t>development.</a:t>
            </a:r>
          </a:p>
          <a:p>
            <a:pPr lvl="2"/>
            <a:r>
              <a:rPr lang="en-US" altLang="ja-JP" dirty="0" smtClean="0"/>
              <a:t>Twitter </a:t>
            </a:r>
            <a:r>
              <a:rPr lang="en-US" altLang="ja-JP" dirty="0"/>
              <a:t>helps me learn about things I wasn’t actively looking for</a:t>
            </a:r>
            <a:r>
              <a:rPr lang="en-US" altLang="ja-JP" dirty="0" smtClean="0"/>
              <a:t>.</a:t>
            </a:r>
          </a:p>
          <a:p>
            <a:pPr lvl="2"/>
            <a:r>
              <a:rPr lang="en-US" altLang="ja-JP" dirty="0" smtClean="0"/>
              <a:t>Twitter </a:t>
            </a:r>
            <a:r>
              <a:rPr lang="en-US" altLang="ja-JP" dirty="0"/>
              <a:t>helps me do business networking</a:t>
            </a:r>
            <a:r>
              <a:rPr lang="en-US" altLang="ja-JP" dirty="0" smtClean="0"/>
              <a:t>.</a:t>
            </a:r>
          </a:p>
          <a:p>
            <a:pPr marL="914400" lvl="2" indent="0">
              <a:buNone/>
            </a:pPr>
            <a:r>
              <a:rPr kumimoji="1" lang="ja-JP" altLang="en-US" dirty="0" smtClean="0"/>
              <a:t>など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69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Twitter</a:t>
            </a:r>
            <a:r>
              <a:rPr lang="ja-JP" altLang="en-US" dirty="0"/>
              <a:t>の</a:t>
            </a:r>
            <a:r>
              <a:rPr lang="ja-JP" altLang="en-US" dirty="0" smtClean="0"/>
              <a:t>評価結果</a:t>
            </a:r>
            <a:r>
              <a:rPr lang="en-US" altLang="ja-JP" dirty="0" smtClean="0"/>
              <a:t>(</a:t>
            </a:r>
            <a:r>
              <a:rPr lang="ja-JP" altLang="en-US" dirty="0"/>
              <a:t>アンケート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325" y="1105125"/>
            <a:ext cx="6083035" cy="578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7" y="4365104"/>
            <a:ext cx="1380974" cy="58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94" y="4941168"/>
            <a:ext cx="1489028" cy="56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52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8185"/>
            <a:ext cx="6681933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6" y="4437112"/>
            <a:ext cx="1087392" cy="45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3" y="4869160"/>
            <a:ext cx="1172476" cy="4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8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Ｔｗｉｔｔｅｒがどのように役に立っているかを示した。</a:t>
            </a:r>
            <a:endParaRPr lang="en-US" altLang="ja-JP" dirty="0" smtClean="0"/>
          </a:p>
          <a:p>
            <a:pPr lvl="1"/>
            <a:r>
              <a:rPr lang="ja-JP" altLang="en-US" dirty="0"/>
              <a:t>専門家</a:t>
            </a:r>
            <a:r>
              <a:rPr lang="ja-JP" altLang="en-US" dirty="0" smtClean="0"/>
              <a:t>のフォロー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最新のテクノロジーやニュースを得る。</a:t>
            </a:r>
            <a:endParaRPr lang="en-US" altLang="ja-JP" dirty="0" smtClean="0"/>
          </a:p>
          <a:p>
            <a:r>
              <a:rPr kumimoji="1" lang="ja-JP" altLang="en-US" dirty="0" smtClean="0"/>
              <a:t>Ｔｗｉｔｔｅｒを使っていない開発者の理由を示した。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ノイズ、</a:t>
            </a:r>
            <a:r>
              <a:rPr lang="en-US" altLang="ja-JP" dirty="0" smtClean="0"/>
              <a:t>140</a:t>
            </a:r>
            <a:r>
              <a:rPr lang="ja-JP" altLang="en-US" dirty="0" smtClean="0"/>
              <a:t>文字制限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smtClean="0"/>
              <a:t>Twitter</a:t>
            </a:r>
            <a:r>
              <a:rPr lang="ja-JP" altLang="en-US" dirty="0"/>
              <a:t>が</a:t>
            </a:r>
            <a:r>
              <a:rPr lang="ja-JP" altLang="en-US" dirty="0" smtClean="0"/>
              <a:t>個人や団体に情報を与えることは、今現在のため、コミュニティ存続のために必要であるといえるだろう。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45735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998</Words>
  <Application>Microsoft Office PowerPoint</Application>
  <PresentationFormat>画面に合わせる (4:3)</PresentationFormat>
  <Paragraphs>136</Paragraphs>
  <Slides>17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Office ​​テーマ</vt:lpstr>
      <vt:lpstr>Software Engineering at the Speed of Light: How Developers Stay Current Using Twitter </vt:lpstr>
      <vt:lpstr>背景</vt:lpstr>
      <vt:lpstr>目的</vt:lpstr>
      <vt:lpstr>アプローチ</vt:lpstr>
      <vt:lpstr>１.予備調査(アンケート)</vt:lpstr>
      <vt:lpstr>予備調査参加者</vt:lpstr>
      <vt:lpstr>2.インタビュー</vt:lpstr>
      <vt:lpstr>3.リサーチクエスチョン</vt:lpstr>
      <vt:lpstr>RQ1</vt:lpstr>
      <vt:lpstr>RQ2</vt:lpstr>
      <vt:lpstr>RQ3</vt:lpstr>
      <vt:lpstr>RQ4</vt:lpstr>
      <vt:lpstr>RQ5</vt:lpstr>
      <vt:lpstr>4.評価(アンケート)</vt:lpstr>
      <vt:lpstr>Twitterの評価結果(アンケート)</vt:lpstr>
      <vt:lpstr>PowerPoint プレゼンテーション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Dimension of Software Engineering Success</dc:title>
  <dc:creator>wakayama oss</dc:creator>
  <cp:lastModifiedBy>wakayama oss</cp:lastModifiedBy>
  <cp:revision>31</cp:revision>
  <dcterms:created xsi:type="dcterms:W3CDTF">2014-06-18T05:27:19Z</dcterms:created>
  <dcterms:modified xsi:type="dcterms:W3CDTF">2014-06-20T04:31:56Z</dcterms:modified>
</cp:coreProperties>
</file>