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9" r:id="rId5"/>
    <p:sldId id="267" r:id="rId6"/>
    <p:sldId id="260" r:id="rId7"/>
    <p:sldId id="261" r:id="rId8"/>
    <p:sldId id="270" r:id="rId9"/>
    <p:sldId id="271" r:id="rId10"/>
    <p:sldId id="272" r:id="rId11"/>
    <p:sldId id="273" r:id="rId12"/>
    <p:sldId id="275" r:id="rId13"/>
    <p:sldId id="262" r:id="rId14"/>
    <p:sldId id="276" r:id="rId1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60" autoAdjust="0"/>
  </p:normalViewPr>
  <p:slideViewPr>
    <p:cSldViewPr>
      <p:cViewPr varScale="1">
        <p:scale>
          <a:sx n="94" d="100"/>
          <a:sy n="94" d="100"/>
        </p:scale>
        <p:origin x="-6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114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AB6A853C-4297-7A4B-AB8C-869927F61DA6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477DD810-9A2F-904E-B762-40E4BCFA63C5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ＭＳ Ｐゴシック" pitchFamily="50" charset="-128"/>
              <a:cs typeface="+mn-cs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2400"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1600"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ja-JP" sz="1600"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415925" y="3748088"/>
            <a:ext cx="838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latin typeface="+mn-lt"/>
              <a:ea typeface="ＭＳ Ｐゴシック" pitchFamily="50" charset="-128"/>
              <a:cs typeface="+mn-cs"/>
            </a:endParaRPr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2900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 anchor="t"/>
          <a:lstStyle>
            <a:lvl1pPr algn="r">
              <a:defRPr sz="1000"/>
            </a:lvl1pPr>
          </a:lstStyle>
          <a:p>
            <a:pPr>
              <a:defRPr/>
            </a:pPr>
            <a:fld id="{4B9AE9C3-F4B5-9D46-8743-FD8DFC59BA0E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 anchor="t"/>
          <a:lstStyle>
            <a:lvl1pPr>
              <a:defRPr sz="10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 anchor="t"/>
          <a:lstStyle>
            <a:lvl1pPr algn="l">
              <a:defRPr sz="1400"/>
            </a:lvl1pPr>
          </a:lstStyle>
          <a:p>
            <a:pPr>
              <a:defRPr/>
            </a:pPr>
            <a:fld id="{0F920D24-BFB0-8541-93CF-36E4727E57A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52400" y="1104900"/>
            <a:ext cx="8515350" cy="5203825"/>
          </a:xfrm>
        </p:spPr>
        <p:txBody>
          <a:bodyPr/>
          <a:lstStyle>
            <a:lvl1pPr algn="just">
              <a:defRPr sz="2400"/>
            </a:lvl1pPr>
            <a:lvl2pPr algn="just">
              <a:defRPr sz="2000"/>
            </a:lvl2pPr>
            <a:lvl3pPr algn="just">
              <a:defRPr sz="1800"/>
            </a:lvl3pPr>
            <a:lvl4pPr algn="just">
              <a:defRPr sz="1600"/>
            </a:lvl4pPr>
            <a:lvl5pPr algn="just">
              <a:defRPr sz="16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1238250" y="123825"/>
            <a:ext cx="7797800" cy="78105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13241-B76A-B349-8AA0-7F0D86602EEC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8662A-2B58-E343-BE01-61602A3645A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2A19A-BD9F-DA40-829B-69542955CA9E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4FEBA-BC1F-7A4D-999B-33B87C36E72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403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403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1832B-C64C-6548-AB06-6D87A0D3CC4E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FE461-AD52-E144-90FC-4EE6A9B83420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51150-FCEC-E248-9A4F-9CFA3A23FA41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E5099-3042-6B44-851B-26AA321C6AA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A2347-A871-EA48-968C-DE647CFE5458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9D58A-45EA-B043-916F-FCE63DE1D258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B4B1A-C076-EB40-A883-547B5E4D4D9B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F61A4-A8AF-3B49-93F3-55CE839A8FD9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4F83D-75CA-BF41-A185-B5A75A560216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1A7EB-1EF2-A348-AE10-97617C39553D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D283FC-17E0-1E40-AC45-5A0BA31CF74C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A6815-26C9-8B4B-8089-2894404B80F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293267-C9B7-5B44-8C4E-0119D316C16C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92125-17A3-E949-BCC4-FC197932D68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61182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61182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34FAD-B5BA-824B-92DC-A1EE40D0E91C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05BB0-52E1-AC4A-907E-A3396445EAC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80175"/>
            <a:ext cx="1219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fld id="{0B360BC5-9833-2246-9997-A3D3545B8F0E}" type="datetime1">
              <a:rPr lang="ja-JP" altLang="en-US"/>
              <a:pPr>
                <a:defRPr/>
              </a:pPr>
              <a:t>2010/9/15</a:t>
            </a:fld>
            <a:endParaRPr lang="ja-JP" alt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6480175"/>
            <a:ext cx="60721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6480175"/>
            <a:ext cx="12954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fld id="{B3015052-5CC2-0343-90B0-35959A13A76F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  <p:grpSp>
        <p:nvGrpSpPr>
          <p:cNvPr id="1031" name="グループ化 10"/>
          <p:cNvGrpSpPr>
            <a:grpSpLocks/>
          </p:cNvGrpSpPr>
          <p:nvPr/>
        </p:nvGrpSpPr>
        <p:grpSpPr bwMode="auto">
          <a:xfrm>
            <a:off x="115888" y="73025"/>
            <a:ext cx="774700" cy="822325"/>
            <a:chOff x="152400" y="304800"/>
            <a:chExt cx="1219200" cy="1295400"/>
          </a:xfrm>
        </p:grpSpPr>
        <p:sp>
          <p:nvSpPr>
            <p:cNvPr id="173063" name="Line 7"/>
            <p:cNvSpPr>
              <a:spLocks noChangeShapeType="1"/>
            </p:cNvSpPr>
            <p:nvPr/>
          </p:nvSpPr>
          <p:spPr bwMode="auto">
            <a:xfrm flipV="1">
              <a:off x="1371600" y="304800"/>
              <a:ext cx="0" cy="129540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+mn-lt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73064" name="Oval 8"/>
            <p:cNvSpPr>
              <a:spLocks noChangeArrowheads="1"/>
            </p:cNvSpPr>
            <p:nvPr/>
          </p:nvSpPr>
          <p:spPr bwMode="auto">
            <a:xfrm>
              <a:off x="152400" y="837465"/>
              <a:ext cx="229849" cy="230071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ja-JP" sz="2400"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73065" name="Oval 9"/>
            <p:cNvSpPr>
              <a:spLocks noChangeArrowheads="1"/>
            </p:cNvSpPr>
            <p:nvPr/>
          </p:nvSpPr>
          <p:spPr bwMode="auto">
            <a:xfrm>
              <a:off x="539645" y="837465"/>
              <a:ext cx="229849" cy="23007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ja-JP" sz="2400"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  <p:sp>
          <p:nvSpPr>
            <p:cNvPr id="173066" name="Oval 10"/>
            <p:cNvSpPr>
              <a:spLocks noChangeArrowheads="1"/>
            </p:cNvSpPr>
            <p:nvPr/>
          </p:nvSpPr>
          <p:spPr bwMode="auto">
            <a:xfrm>
              <a:off x="926892" y="837465"/>
              <a:ext cx="229849" cy="23007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ja-JP" sz="1600">
                <a:latin typeface="Times New Roman" pitchFamily="18" charset="0"/>
                <a:ea typeface="ＭＳ Ｐゴシック" pitchFamily="50" charset="-128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+mj-lt"/>
          <a:ea typeface="+mj-ea"/>
          <a:cs typeface="ＭＳ Ｐゴシック" charset="-128"/>
        </a:defRPr>
      </a:lvl1pPr>
      <a:lvl2pPr algn="l" rtl="0" fontAlgn="base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charset="2"/>
        <a:buChar char="¢"/>
        <a:defRPr kumimoji="1" sz="2000">
          <a:solidFill>
            <a:schemeClr val="tx2"/>
          </a:solidFill>
          <a:latin typeface="+mn-lt"/>
          <a:ea typeface="+mn-ea"/>
          <a:cs typeface="ＭＳ Ｐゴシック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l"/>
        <a:defRPr kumimoji="1" sz="2800">
          <a:solidFill>
            <a:schemeClr val="tx2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600">
          <a:solidFill>
            <a:schemeClr val="tx2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400">
          <a:solidFill>
            <a:schemeClr val="tx2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 smtClean="0"/>
              <a:t>Global software development </a:t>
            </a:r>
            <a:br>
              <a:rPr lang="en-US" altLang="ja-JP" dirty="0" smtClean="0"/>
            </a:br>
            <a:r>
              <a:rPr lang="en-US" altLang="ja-JP" dirty="0" smtClean="0"/>
              <a:t>in </a:t>
            </a:r>
            <a:r>
              <a:rPr lang="en-US" altLang="ja-JP" smtClean="0"/>
              <a:t>the FreeBSD </a:t>
            </a:r>
            <a:r>
              <a:rPr lang="en-US" altLang="ja-JP" dirty="0" smtClean="0"/>
              <a:t>project </a:t>
            </a:r>
            <a:br>
              <a:rPr lang="en-US" altLang="ja-JP" dirty="0" smtClean="0"/>
            </a:br>
            <a:r>
              <a:rPr lang="en-US" altLang="ja-JP" dirty="0" smtClean="0"/>
              <a:t>					</a:t>
            </a:r>
            <a:r>
              <a:rPr lang="en-US" altLang="ja-JP" sz="2000" dirty="0" smtClean="0">
                <a:solidFill>
                  <a:srgbClr val="264D4D"/>
                </a:solidFill>
              </a:rPr>
              <a:t>GSD 2006</a:t>
            </a:r>
            <a:endParaRPr lang="ja-JP" altLang="en-US" dirty="0" smtClean="0">
              <a:solidFill>
                <a:srgbClr val="264D4D"/>
              </a:solidFill>
            </a:endParaRPr>
          </a:p>
        </p:txBody>
      </p:sp>
      <p:sp>
        <p:nvSpPr>
          <p:cNvPr id="14341" name="テキスト ボックス 7"/>
          <p:cNvSpPr txBox="1">
            <a:spLocks noChangeArrowheads="1"/>
          </p:cNvSpPr>
          <p:nvPr/>
        </p:nvSpPr>
        <p:spPr bwMode="auto">
          <a:xfrm>
            <a:off x="4133380" y="5589588"/>
            <a:ext cx="10695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dirty="0" err="1" smtClean="0">
                <a:solidFill>
                  <a:schemeClr val="tx2"/>
                </a:solidFill>
              </a:rPr>
              <a:t>Diomidis</a:t>
            </a:r>
            <a:endParaRPr lang="en-US" altLang="ja-JP" dirty="0" smtClean="0">
              <a:solidFill>
                <a:schemeClr val="tx2"/>
              </a:solidFill>
            </a:endParaRPr>
          </a:p>
          <a:p>
            <a:pPr algn="ctr"/>
            <a:r>
              <a:rPr lang="en-US" altLang="ja-JP" dirty="0" err="1" smtClean="0">
                <a:solidFill>
                  <a:schemeClr val="tx2"/>
                </a:solidFill>
              </a:rPr>
              <a:t>Spinellis</a:t>
            </a:r>
            <a:endParaRPr lang="ja-JP" alt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0071" y="3861048"/>
            <a:ext cx="1296144" cy="1750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コンテンツ プレースホルダ 1"/>
          <p:cNvSpPr>
            <a:spLocks noGrp="1"/>
          </p:cNvSpPr>
          <p:nvPr>
            <p:ph idx="1"/>
          </p:nvPr>
        </p:nvSpPr>
        <p:spPr>
          <a:xfrm>
            <a:off x="152400" y="1104900"/>
            <a:ext cx="8534400" cy="5203825"/>
          </a:xfrm>
        </p:spPr>
        <p:txBody>
          <a:bodyPr/>
          <a:lstStyle/>
          <a:p>
            <a:r>
              <a:rPr lang="en-US" altLang="ja-JP" dirty="0" smtClean="0"/>
              <a:t>Global Software Development</a:t>
            </a:r>
            <a:r>
              <a:rPr lang="ja-JP" altLang="en-US" dirty="0" smtClean="0"/>
              <a:t>は，離散的開発</a:t>
            </a:r>
            <a:endParaRPr lang="en-US" altLang="ja-JP" dirty="0" smtClean="0"/>
          </a:p>
          <a:p>
            <a:pPr lvl="1">
              <a:buFont typeface="Wingdings" pitchFamily="2" charset="2"/>
              <a:buChar char="ü"/>
            </a:pPr>
            <a:r>
              <a:rPr lang="ja-JP" altLang="en-US" dirty="0" smtClean="0"/>
              <a:t>技術的な問題</a:t>
            </a:r>
            <a:endParaRPr lang="en-US" altLang="ja-JP" dirty="0" smtClean="0"/>
          </a:p>
          <a:p>
            <a:pPr lvl="1">
              <a:buFont typeface="Wingdings" pitchFamily="2" charset="2"/>
              <a:buChar char="ü"/>
            </a:pPr>
            <a:r>
              <a:rPr lang="ja-JP" altLang="en-US" dirty="0" smtClean="0"/>
              <a:t>コミュニケーション不足</a:t>
            </a:r>
            <a:endParaRPr lang="en-US" altLang="ja-JP" dirty="0" smtClean="0"/>
          </a:p>
          <a:p>
            <a:pPr lvl="1">
              <a:buFont typeface="Wingdings" pitchFamily="2" charset="2"/>
              <a:buChar char="ü"/>
            </a:pPr>
            <a:r>
              <a:rPr lang="en-US" altLang="ja-JP" dirty="0" smtClean="0"/>
              <a:t>etc.</a:t>
            </a:r>
          </a:p>
          <a:p>
            <a:pPr lvl="1">
              <a:buNone/>
            </a:pPr>
            <a:r>
              <a:rPr lang="ja-JP" altLang="en-US" dirty="0" smtClean="0"/>
              <a:t>⇒様々な問題があるとされてきた</a:t>
            </a:r>
            <a:endParaRPr lang="en-US" altLang="ja-JP" dirty="0" smtClean="0"/>
          </a:p>
          <a:p>
            <a:pPr>
              <a:buNone/>
            </a:pPr>
            <a:endParaRPr lang="en-US" altLang="ja-JP" sz="2000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本稿では，</a:t>
            </a:r>
            <a:r>
              <a:rPr lang="en-US" altLang="ja-JP" dirty="0" smtClean="0"/>
              <a:t>Global Software Development</a:t>
            </a:r>
            <a:r>
              <a:rPr lang="ja-JP" altLang="en-US" dirty="0" smtClean="0"/>
              <a:t>と，その影響について，</a:t>
            </a:r>
            <a:r>
              <a:rPr lang="en-US" altLang="ja-JP" dirty="0" smtClean="0"/>
              <a:t>『</a:t>
            </a:r>
            <a:r>
              <a:rPr lang="ja-JP" altLang="en-US" dirty="0" smtClean="0"/>
              <a:t>定量データ</a:t>
            </a:r>
            <a:r>
              <a:rPr lang="en-US" altLang="ja-JP" dirty="0" smtClean="0"/>
              <a:t>』</a:t>
            </a:r>
            <a:r>
              <a:rPr lang="ja-JP" altLang="en-US" dirty="0" smtClean="0"/>
              <a:t>を用いて調べた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開発者同士のやりとり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ソースコード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開発者の地理的な座標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不具合報告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sz="2400" dirty="0" smtClean="0"/>
              <a:t>⇒コードの質や生産性にはほとんど問題がなかった</a:t>
            </a:r>
            <a:endParaRPr lang="en-US" altLang="ja-JP" sz="2400" dirty="0" smtClean="0"/>
          </a:p>
        </p:txBody>
      </p:sp>
      <p:sp>
        <p:nvSpPr>
          <p:cNvPr id="1536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Introduction</a:t>
            </a:r>
            <a:endParaRPr lang="ja-JP" altLang="en-US" smtClean="0"/>
          </a:p>
        </p:txBody>
      </p:sp>
      <p:sp>
        <p:nvSpPr>
          <p:cNvPr id="15364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354A1B-89B1-9149-BA34-C06DA076E341}" type="slidenum">
              <a:rPr lang="ja-JP" altLang="en-US" smtClean="0"/>
              <a:pPr/>
              <a:t>1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CVS</a:t>
            </a:r>
            <a:r>
              <a:rPr lang="ja-JP" altLang="en-US" dirty="0" smtClean="0"/>
              <a:t>と不具合報告のデータと開発者の位置情報から，</a:t>
            </a:r>
            <a:r>
              <a:rPr lang="en-US" altLang="ja-JP" dirty="0" smtClean="0"/>
              <a:t>Global Software Development</a:t>
            </a:r>
            <a:r>
              <a:rPr lang="ja-JP" altLang="en-US" dirty="0" smtClean="0"/>
              <a:t>の影響を調べた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r>
              <a:rPr lang="ja-JP" altLang="en-US" dirty="0" smtClean="0"/>
              <a:t>データ数</a:t>
            </a:r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⇒　全コードのうち，</a:t>
            </a:r>
            <a:r>
              <a:rPr lang="en-US" altLang="ja-JP" dirty="0" smtClean="0"/>
              <a:t>79%</a:t>
            </a:r>
            <a:r>
              <a:rPr lang="ja-JP" altLang="en-US" dirty="0" smtClean="0"/>
              <a:t>は開発者の位置を特定した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</p:txBody>
      </p:sp>
      <p:sp>
        <p:nvSpPr>
          <p:cNvPr id="16387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METHODOLOGY</a:t>
            </a:r>
            <a:endParaRPr lang="ja-JP" altLang="en-US" dirty="0" smtClean="0"/>
          </a:p>
        </p:txBody>
      </p:sp>
      <p:sp>
        <p:nvSpPr>
          <p:cNvPr id="16388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7A92A9-D35C-0F41-82E6-2BC0CF7A5107}" type="slidenum">
              <a:rPr lang="ja-JP" altLang="en-US" smtClean="0"/>
              <a:pPr/>
              <a:t>2</a:t>
            </a:fld>
            <a:endParaRPr lang="ja-JP" altLang="en-US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123728" y="267652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chemeClr val="tx2"/>
                </a:solidFill>
              </a:rPr>
              <a:t>CVS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84168" y="26765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2"/>
                </a:solidFill>
              </a:rPr>
              <a:t>不具合報告</a:t>
            </a:r>
            <a:endParaRPr lang="en-US" altLang="ja-JP" dirty="0" smtClean="0">
              <a:solidFill>
                <a:schemeClr val="tx2"/>
              </a:solidFill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755576" y="2996952"/>
          <a:ext cx="3806455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86953"/>
                <a:gridCol w="151950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Lines of code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19million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2"/>
                          </a:solidFill>
                        </a:rPr>
                        <a:t>Commit</a:t>
                      </a:r>
                      <a:r>
                        <a:rPr kumimoji="1" lang="en-US" altLang="ja-JP" baseline="0" dirty="0" smtClean="0">
                          <a:solidFill>
                            <a:schemeClr val="tx2"/>
                          </a:solidFill>
                        </a:rPr>
                        <a:t> messages</a:t>
                      </a:r>
                      <a:endParaRPr kumimoji="1" lang="ja-JP" alt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2"/>
                          </a:solidFill>
                        </a:rPr>
                        <a:t>938,00</a:t>
                      </a:r>
                      <a:endParaRPr kumimoji="1" lang="ja-JP" alt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2"/>
                          </a:solidFill>
                        </a:rPr>
                        <a:t>Different committers</a:t>
                      </a:r>
                      <a:endParaRPr kumimoji="1" lang="ja-JP" alt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chemeClr val="tx2"/>
                          </a:solidFill>
                        </a:rPr>
                        <a:t>475</a:t>
                      </a:r>
                      <a:endParaRPr kumimoji="1" lang="ja-JP" altLang="en-US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4860032" y="2996952"/>
          <a:ext cx="3688945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22780"/>
                <a:gridCol w="1766165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Problem</a:t>
                      </a:r>
                      <a:r>
                        <a:rPr kumimoji="1" lang="en-US" altLang="ja-JP" b="0" baseline="0" dirty="0" smtClean="0">
                          <a:solidFill>
                            <a:schemeClr val="tx2"/>
                          </a:solidFill>
                        </a:rPr>
                        <a:t> repots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90,000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/>
        </p:nvGraphicFramePr>
        <p:xfrm>
          <a:off x="5108641" y="3737600"/>
          <a:ext cx="3279783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7980"/>
                <a:gridCol w="1661803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Location data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292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6156176" y="33569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chemeClr val="tx2"/>
                </a:solidFill>
              </a:rPr>
              <a:t>位置情報</a:t>
            </a:r>
            <a:endParaRPr kumimoji="1" lang="ja-JP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地域ごとに特定の活動を行っているのではないか</a:t>
            </a:r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r>
              <a:rPr lang="en-US" altLang="ja-JP" dirty="0" smtClean="0"/>
              <a:t>Round-the-Clock </a:t>
            </a:r>
            <a:r>
              <a:rPr lang="en-US" altLang="ja-JP" dirty="0" err="1" smtClean="0"/>
              <a:t>Dvelopment</a:t>
            </a:r>
            <a:r>
              <a:rPr lang="ja-JP" altLang="en-US" dirty="0" smtClean="0"/>
              <a:t>において，どのように地域をまたいで問題を扱っているか</a:t>
            </a:r>
            <a:endParaRPr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ASPECTS OF GLOBAL DEVELOPMENT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8662A-2B58-E343-BE01-61602A3645AF}" type="slidenum">
              <a:rPr lang="ja-JP" altLang="en-US" smtClean="0"/>
              <a:pPr>
                <a:defRPr/>
              </a:pPr>
              <a:t>3</a:t>
            </a:fld>
            <a:endParaRPr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2883" y="1120144"/>
            <a:ext cx="4218235" cy="2668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アジア圏のコミッター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en-US" altLang="ja-JP" dirty="0" smtClean="0"/>
              <a:t>80%</a:t>
            </a:r>
            <a:r>
              <a:rPr lang="ja-JP" altLang="en-US" dirty="0" smtClean="0"/>
              <a:t>の活動が，</a:t>
            </a:r>
            <a:r>
              <a:rPr lang="en-US" altLang="ja-JP" dirty="0" smtClean="0"/>
              <a:t>porting</a:t>
            </a:r>
            <a:r>
              <a:rPr lang="ja-JP" altLang="en-US" dirty="0" smtClean="0"/>
              <a:t>や</a:t>
            </a:r>
            <a:r>
              <a:rPr lang="en-US" altLang="ja-JP" dirty="0" smtClean="0"/>
              <a:t>packaging</a:t>
            </a:r>
            <a:r>
              <a:rPr lang="ja-JP" altLang="en-US" dirty="0" smtClean="0"/>
              <a:t>である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⇒文化的な要因があると考えられるが，確かではない．</a:t>
            </a:r>
            <a:endParaRPr lang="en-US" altLang="ja-JP" dirty="0" smtClean="0"/>
          </a:p>
          <a:p>
            <a:pPr lvl="1">
              <a:buNone/>
            </a:pPr>
            <a:endParaRPr lang="en-US" altLang="ja-JP" dirty="0" smtClean="0"/>
          </a:p>
          <a:p>
            <a:r>
              <a:rPr lang="ja-JP" altLang="en-US" dirty="0" smtClean="0"/>
              <a:t>北アメリカのコミッター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Back-port(44%)</a:t>
            </a:r>
            <a:r>
              <a:rPr lang="ja-JP" altLang="en-US" dirty="0" smtClean="0"/>
              <a:t>と</a:t>
            </a:r>
            <a:r>
              <a:rPr lang="en-US" altLang="ja-JP" dirty="0" smtClean="0"/>
              <a:t>New development(56%)</a:t>
            </a:r>
            <a:r>
              <a:rPr lang="ja-JP" altLang="en-US" dirty="0" smtClean="0"/>
              <a:t>の比率が同じくらい．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　（ヨーロッパやアジアでは，</a:t>
            </a:r>
            <a:r>
              <a:rPr lang="en-US" altLang="ja-JP" dirty="0" smtClean="0"/>
              <a:t>70%</a:t>
            </a:r>
            <a:r>
              <a:rPr lang="ja-JP" altLang="en-US" dirty="0" smtClean="0"/>
              <a:t>が</a:t>
            </a:r>
            <a:r>
              <a:rPr lang="en-US" altLang="ja-JP" dirty="0" smtClean="0"/>
              <a:t>New development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>
              <a:buNone/>
            </a:pP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⇒他の地域に比べ</a:t>
            </a:r>
            <a:r>
              <a:rPr lang="en-US" altLang="ja-JP" dirty="0" smtClean="0"/>
              <a:t>FreeBSD-based production system</a:t>
            </a:r>
            <a:r>
              <a:rPr lang="ja-JP" altLang="en-US" dirty="0" smtClean="0"/>
              <a:t>が多いからではないかと考えられる</a:t>
            </a:r>
            <a:endParaRPr lang="ja-JP" altLang="en-US" dirty="0"/>
          </a:p>
        </p:txBody>
      </p:sp>
      <p:sp>
        <p:nvSpPr>
          <p:cNvPr id="17411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Specialization by Area</a:t>
            </a:r>
            <a:endParaRPr lang="ja-JP" altLang="en-US" dirty="0" smtClean="0"/>
          </a:p>
        </p:txBody>
      </p:sp>
      <p:sp>
        <p:nvSpPr>
          <p:cNvPr id="17412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62ECA8-83BF-064D-B454-47C3411AF9CA}" type="slidenum">
              <a:rPr lang="ja-JP" altLang="en-US" smtClean="0"/>
              <a:pPr/>
              <a:t>4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ファイル</a:t>
            </a:r>
            <a:r>
              <a:rPr lang="en-US" altLang="ja-JP" dirty="0" smtClean="0"/>
              <a:t>,</a:t>
            </a:r>
            <a:r>
              <a:rPr lang="ja-JP" altLang="en-US" dirty="0" smtClean="0"/>
              <a:t>モジュールは</a:t>
            </a:r>
            <a:r>
              <a:rPr lang="en-US" altLang="ja-JP" dirty="0" smtClean="0"/>
              <a:t>1</a:t>
            </a:r>
            <a:r>
              <a:rPr lang="ja-JP" altLang="en-US" dirty="0" smtClean="0"/>
              <a:t>日で様々な地域をまたいで扱われるか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en-US" altLang="ja-JP" dirty="0" smtClean="0"/>
              <a:t>	</a:t>
            </a:r>
            <a:r>
              <a:rPr lang="ja-JP" altLang="en-US" dirty="0" smtClean="0"/>
              <a:t>⇒ファイル：開発者が一人で解決することを好むからだと考え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　　　　　　られる．</a:t>
            </a:r>
            <a:endParaRPr lang="en-US" altLang="ja-JP" dirty="0" smtClean="0"/>
          </a:p>
        </p:txBody>
      </p:sp>
      <p:sp>
        <p:nvSpPr>
          <p:cNvPr id="18435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Round-the-Clock Development</a:t>
            </a:r>
            <a:endParaRPr lang="ja-JP" altLang="en-US" dirty="0" smtClean="0"/>
          </a:p>
        </p:txBody>
      </p:sp>
      <p:sp>
        <p:nvSpPr>
          <p:cNvPr id="18436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D440AD-E99A-2B46-9485-23C5D6F8239B}" type="slidenum">
              <a:rPr lang="ja-JP" altLang="en-US" smtClean="0"/>
              <a:pPr/>
              <a:t>5</a:t>
            </a:fld>
            <a:endParaRPr lang="ja-JP" altLang="en-US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6185" y="994945"/>
            <a:ext cx="3091631" cy="250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表 10"/>
          <p:cNvGraphicFramePr>
            <a:graphicFrameLocks noGrp="1"/>
          </p:cNvGraphicFramePr>
          <p:nvPr/>
        </p:nvGraphicFramePr>
        <p:xfrm>
          <a:off x="1835696" y="4351496"/>
          <a:ext cx="5353368" cy="1381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89368"/>
                <a:gridCol w="2168128"/>
                <a:gridCol w="1895872"/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r>
                        <a:rPr kumimoji="1" lang="ja-JP" altLang="en-US" b="0" dirty="0" smtClean="0">
                          <a:solidFill>
                            <a:schemeClr val="tx2"/>
                          </a:solidFill>
                        </a:rPr>
                        <a:t>時間以内に他の開発者にも扱われる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kumimoji="1" lang="ja-JP" altLang="en-US" b="0" dirty="0" smtClean="0">
                          <a:solidFill>
                            <a:schemeClr val="tx2"/>
                          </a:solidFill>
                        </a:rPr>
                        <a:t>人で扱う期間が</a:t>
                      </a:r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r>
                        <a:rPr kumimoji="1" lang="ja-JP" altLang="en-US" b="0" dirty="0" smtClean="0">
                          <a:solidFill>
                            <a:schemeClr val="tx2"/>
                          </a:solidFill>
                        </a:rPr>
                        <a:t>時間以上である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2"/>
                          </a:solidFill>
                        </a:rPr>
                        <a:t>ファイル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1%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1.7%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b="0" dirty="0" smtClean="0">
                          <a:solidFill>
                            <a:schemeClr val="tx2"/>
                          </a:solidFill>
                        </a:rPr>
                        <a:t>モジュール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12.5%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b="0" dirty="0" smtClean="0">
                          <a:solidFill>
                            <a:schemeClr val="tx2"/>
                          </a:solidFill>
                        </a:rPr>
                        <a:t>5.1%</a:t>
                      </a:r>
                      <a:endParaRPr kumimoji="1" lang="ja-JP" altLang="en-US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Global Software Development</a:t>
            </a:r>
            <a:r>
              <a:rPr lang="ja-JP" altLang="en-US" dirty="0" smtClean="0"/>
              <a:t>は開発者の生産性と，成果物に対して，何らかの影響を与えると考えられる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良い影響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　　</a:t>
            </a:r>
            <a:r>
              <a:rPr lang="en-US" altLang="ja-JP" dirty="0" smtClean="0"/>
              <a:t>Round-the-Clock Development</a:t>
            </a:r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悪い影響</a:t>
            </a:r>
            <a:endParaRPr lang="en-US" altLang="ja-JP" dirty="0" smtClean="0"/>
          </a:p>
          <a:p>
            <a:pPr lvl="1">
              <a:buNone/>
            </a:pPr>
            <a:r>
              <a:rPr lang="ja-JP" altLang="en-US" dirty="0" smtClean="0"/>
              <a:t>　　コミュニケーションの欠如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生産性に与える影響</a:t>
            </a:r>
            <a:endParaRPr lang="en-US" altLang="ja-JP" dirty="0" smtClean="0"/>
          </a:p>
          <a:p>
            <a:r>
              <a:rPr lang="ja-JP" altLang="en-US" dirty="0" smtClean="0"/>
              <a:t>コードの質に与える影響</a:t>
            </a:r>
            <a:endParaRPr lang="en-US" altLang="ja-JP" dirty="0" smtClean="0"/>
          </a:p>
          <a:p>
            <a:r>
              <a:rPr lang="ja-JP" altLang="en-US" dirty="0" smtClean="0"/>
              <a:t>不具合の密度に与える影響</a:t>
            </a:r>
            <a:endParaRPr lang="en-US" altLang="ja-JP" dirty="0" smtClean="0"/>
          </a:p>
        </p:txBody>
      </p:sp>
      <p:sp>
        <p:nvSpPr>
          <p:cNvPr id="20483" name="タイトル 2"/>
          <p:cNvSpPr>
            <a:spLocks noGrp="1"/>
          </p:cNvSpPr>
          <p:nvPr>
            <p:ph type="title"/>
          </p:nvPr>
        </p:nvSpPr>
        <p:spPr>
          <a:xfrm>
            <a:off x="1238250" y="123825"/>
            <a:ext cx="8058150" cy="781050"/>
          </a:xfrm>
        </p:spPr>
        <p:txBody>
          <a:bodyPr/>
          <a:lstStyle/>
          <a:p>
            <a:r>
              <a:rPr lang="en-US" altLang="ja-JP" dirty="0" smtClean="0"/>
              <a:t>PRODUCTIVITY AND QUALITY</a:t>
            </a:r>
            <a:endParaRPr lang="ja-JP" altLang="en-US" dirty="0" smtClean="0"/>
          </a:p>
        </p:txBody>
      </p:sp>
      <p:sp>
        <p:nvSpPr>
          <p:cNvPr id="20484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C0A473-093E-CE48-9A51-78ED76395CF6}" type="slidenum">
              <a:rPr lang="ja-JP" altLang="en-US" smtClean="0"/>
              <a:pPr/>
              <a:t>6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463</a:t>
            </a:r>
            <a:r>
              <a:rPr lang="ja-JP" altLang="en-US" dirty="0" smtClean="0"/>
              <a:t>のモジュール</a:t>
            </a:r>
            <a:r>
              <a:rPr lang="en-US" altLang="ja-JP" dirty="0" smtClean="0"/>
              <a:t>(1,000</a:t>
            </a:r>
            <a:r>
              <a:rPr lang="ja-JP" altLang="en-US" dirty="0" smtClean="0"/>
              <a:t>行以上</a:t>
            </a:r>
            <a:r>
              <a:rPr lang="en-US" altLang="ja-JP" dirty="0" smtClean="0"/>
              <a:t>)</a:t>
            </a:r>
            <a:r>
              <a:rPr lang="ja-JP" altLang="en-US" dirty="0" smtClean="0"/>
              <a:t>ごとに，</a:t>
            </a:r>
            <a:r>
              <a:rPr lang="en-US" altLang="ja-JP" dirty="0" smtClean="0"/>
              <a:t>1</a:t>
            </a:r>
            <a:r>
              <a:rPr lang="ja-JP" altLang="en-US" dirty="0" smtClean="0"/>
              <a:t>か月区切りで調べた</a:t>
            </a:r>
            <a:endParaRPr lang="en-US" altLang="ja-JP" dirty="0" smtClean="0"/>
          </a:p>
          <a:p>
            <a:pPr lvl="1">
              <a:buNone/>
            </a:pPr>
            <a:endParaRPr lang="en-US" altLang="ja-JP" dirty="0" smtClean="0"/>
          </a:p>
          <a:p>
            <a:r>
              <a:rPr lang="ja-JP" altLang="en-US" dirty="0" smtClean="0"/>
              <a:t>コミット行数</a:t>
            </a:r>
            <a:r>
              <a:rPr lang="en-US" altLang="ja-JP" dirty="0" smtClean="0"/>
              <a:t>/</a:t>
            </a:r>
            <a:r>
              <a:rPr lang="ja-JP" altLang="en-US" dirty="0" smtClean="0"/>
              <a:t>月とコミット率の関係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⇒既存の研究に反して，多くの人が関わるほど，多くのコードがコミット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⇒ﾋﾟｱｿﾝの積率相関係数は</a:t>
            </a:r>
            <a:r>
              <a:rPr lang="en-US" altLang="ja-JP" dirty="0" smtClean="0"/>
              <a:t>0.67 in a 95%</a:t>
            </a:r>
            <a:r>
              <a:rPr lang="ja-JP" altLang="en-US" dirty="0" smtClean="0"/>
              <a:t>で相関関係は強い</a:t>
            </a:r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r>
              <a:rPr lang="ja-JP" altLang="en-US" dirty="0" smtClean="0"/>
              <a:t>コミット行数</a:t>
            </a:r>
            <a:r>
              <a:rPr lang="en-US" altLang="ja-JP" dirty="0" smtClean="0"/>
              <a:t>/</a:t>
            </a:r>
            <a:r>
              <a:rPr lang="ja-JP" altLang="en-US" dirty="0" smtClean="0"/>
              <a:t>月と開発者の距離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⇒関係があると考えられたが，相関関係はほとんどなかった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　　</a:t>
            </a:r>
            <a:r>
              <a:rPr lang="en-US" altLang="ja-JP" dirty="0" smtClean="0"/>
              <a:t>0.14 in a 95%</a:t>
            </a:r>
            <a:endParaRPr lang="ja-JP" altLang="en-US" dirty="0"/>
          </a:p>
        </p:txBody>
      </p:sp>
      <p:sp>
        <p:nvSpPr>
          <p:cNvPr id="17411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Productivity Effects</a:t>
            </a:r>
            <a:endParaRPr lang="ja-JP" altLang="en-US" dirty="0" smtClean="0"/>
          </a:p>
        </p:txBody>
      </p:sp>
      <p:sp>
        <p:nvSpPr>
          <p:cNvPr id="17412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162ECA8-83BF-064D-B454-47C3411AF9CA}" type="slidenum">
              <a:rPr lang="ja-JP" altLang="en-US" smtClean="0"/>
              <a:pPr/>
              <a:t>7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FreeBSD code style guidelines</a:t>
            </a:r>
            <a:r>
              <a:rPr lang="ja-JP" altLang="en-US" dirty="0" smtClean="0"/>
              <a:t>に従っているか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en-US" altLang="ja-JP" dirty="0" smtClean="0"/>
              <a:t>Guideline</a:t>
            </a:r>
            <a:r>
              <a:rPr lang="ja-JP" altLang="en-US" dirty="0" smtClean="0"/>
              <a:t>は</a:t>
            </a:r>
            <a:r>
              <a:rPr lang="en-US" altLang="ja-JP" dirty="0" smtClean="0"/>
              <a:t>Web</a:t>
            </a:r>
            <a:r>
              <a:rPr lang="ja-JP" altLang="en-US" dirty="0" smtClean="0"/>
              <a:t>上にある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開発者の人数は</a:t>
            </a:r>
            <a:r>
              <a:rPr lang="en-US" altLang="ja-JP" dirty="0" smtClean="0"/>
              <a:t>CVS</a:t>
            </a:r>
            <a:r>
              <a:rPr lang="ja-JP" altLang="en-US" dirty="0" smtClean="0"/>
              <a:t>から</a:t>
            </a:r>
          </a:p>
          <a:p>
            <a:pPr>
              <a:buNone/>
            </a:pPr>
            <a:r>
              <a:rPr lang="ja-JP" altLang="en-US" dirty="0" smtClean="0"/>
              <a:t>　→自作のプログラムで調査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変更された行数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en-US" altLang="ja-JP" dirty="0" smtClean="0"/>
              <a:t>CVS</a:t>
            </a:r>
            <a:r>
              <a:rPr lang="ja-JP" altLang="en-US" dirty="0" smtClean="0"/>
              <a:t>から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開発者人数も把握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Guideline</a:t>
            </a:r>
            <a:r>
              <a:rPr lang="ja-JP" altLang="en-US" dirty="0" smtClean="0"/>
              <a:t>に従っているかどうかと，変更された行数</a:t>
            </a:r>
            <a:r>
              <a:rPr lang="en-US" altLang="ja-JP" dirty="0" smtClean="0"/>
              <a:t>(11,040</a:t>
            </a:r>
            <a:r>
              <a:rPr lang="ja-JP" altLang="en-US" dirty="0" smtClean="0"/>
              <a:t>対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の関係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⇒相関係数は　</a:t>
            </a:r>
            <a:r>
              <a:rPr lang="en-US" altLang="ja-JP" dirty="0" smtClean="0"/>
              <a:t>0.05 in a 95%</a:t>
            </a:r>
            <a:r>
              <a:rPr lang="ja-JP" altLang="en-US" dirty="0" smtClean="0"/>
              <a:t>で，関係はない．</a:t>
            </a:r>
            <a:endParaRPr lang="en-US" altLang="ja-JP" dirty="0" smtClean="0"/>
          </a:p>
        </p:txBody>
      </p:sp>
      <p:sp>
        <p:nvSpPr>
          <p:cNvPr id="18435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Effects on Code Style</a:t>
            </a:r>
            <a:endParaRPr lang="ja-JP" altLang="en-US" dirty="0" smtClean="0"/>
          </a:p>
        </p:txBody>
      </p:sp>
      <p:sp>
        <p:nvSpPr>
          <p:cNvPr id="18436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D440AD-E99A-2B46-9485-23C5D6F8239B}" type="slidenum">
              <a:rPr lang="ja-JP" altLang="en-US" smtClean="0"/>
              <a:pPr/>
              <a:t>8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ファイルごとの</a:t>
            </a:r>
            <a:r>
              <a:rPr lang="en-US" altLang="ja-JP" dirty="0" smtClean="0"/>
              <a:t>problem report</a:t>
            </a:r>
            <a:r>
              <a:rPr lang="ja-JP" altLang="en-US" dirty="0" smtClean="0"/>
              <a:t>の密度を測る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密度＝</a:t>
            </a:r>
            <a:r>
              <a:rPr lang="en-US" altLang="ja-JP" dirty="0" smtClean="0"/>
              <a:t>PR number</a:t>
            </a:r>
            <a:r>
              <a:rPr lang="ja-JP" altLang="en-US" dirty="0" smtClean="0"/>
              <a:t>がタグ付けされているコミット数 </a:t>
            </a:r>
            <a:r>
              <a:rPr lang="en-US" altLang="ja-JP" dirty="0" smtClean="0"/>
              <a:t>/ </a:t>
            </a:r>
            <a:r>
              <a:rPr lang="ja-JP" altLang="en-US" dirty="0" smtClean="0"/>
              <a:t>コミット数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ja-JP" altLang="en-US" dirty="0" smtClean="0"/>
              <a:t>異なる開発者によってコミットされている場合もカウントした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lang="en-US" altLang="ja-JP" dirty="0" smtClean="0"/>
              <a:t>33,392 source code files , 457,481 commit messages , 12,505 PRs</a:t>
            </a:r>
          </a:p>
          <a:p>
            <a:pPr>
              <a:buNone/>
            </a:pPr>
            <a:endParaRPr lang="en-US" altLang="ja-JP" sz="1800" dirty="0" smtClean="0"/>
          </a:p>
          <a:p>
            <a:pPr>
              <a:buNone/>
            </a:pPr>
            <a:endParaRPr lang="en-US" altLang="ja-JP" sz="1800" dirty="0" smtClean="0"/>
          </a:p>
          <a:p>
            <a:r>
              <a:rPr lang="ja-JP" altLang="en-US" dirty="0" smtClean="0"/>
              <a:t>密度と開発者人数の相関関係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⇒相関係数は</a:t>
            </a:r>
            <a:r>
              <a:rPr lang="en-US" altLang="ja-JP" dirty="0" smtClean="0"/>
              <a:t>0.07 in a 95%</a:t>
            </a:r>
            <a:r>
              <a:rPr lang="ja-JP" altLang="en-US" dirty="0" smtClean="0"/>
              <a:t>で，ほとんど関係はない</a:t>
            </a:r>
            <a:endParaRPr lang="en-US" altLang="ja-JP" dirty="0" smtClean="0"/>
          </a:p>
        </p:txBody>
      </p:sp>
      <p:sp>
        <p:nvSpPr>
          <p:cNvPr id="18435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Effects on Defect Density</a:t>
            </a:r>
            <a:endParaRPr lang="ja-JP" altLang="en-US" dirty="0" smtClean="0"/>
          </a:p>
        </p:txBody>
      </p:sp>
      <p:sp>
        <p:nvSpPr>
          <p:cNvPr id="18436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ED440AD-E99A-2B46-9485-23C5D6F8239B}" type="slidenum">
              <a:rPr lang="ja-JP" altLang="en-US" smtClean="0"/>
              <a:pPr/>
              <a:t>9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コミュニケーションをとりあう開発者の距離</a:t>
            </a:r>
            <a:endParaRPr lang="en-US" altLang="ja-JP" dirty="0" smtClean="0"/>
          </a:p>
          <a:p>
            <a:pPr lvl="1">
              <a:buFont typeface="Wingdings" pitchFamily="2" charset="2"/>
              <a:buChar char="l"/>
            </a:pPr>
            <a:r>
              <a:rPr kumimoji="1" lang="en-US" altLang="ja-JP" dirty="0" smtClean="0"/>
              <a:t>Cooperation toward common goal</a:t>
            </a:r>
          </a:p>
          <a:p>
            <a:pPr lvl="1">
              <a:buFont typeface="Wingdings" pitchFamily="2" charset="2"/>
              <a:buChar char="l"/>
            </a:pPr>
            <a:r>
              <a:rPr lang="en-US" altLang="ja-JP" dirty="0" smtClean="0"/>
              <a:t>Learning in a mentor-mentee relationship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⇒平均</a:t>
            </a:r>
            <a:r>
              <a:rPr lang="en-US" altLang="ja-JP" dirty="0" smtClean="0"/>
              <a:t>6,701km</a:t>
            </a:r>
          </a:p>
          <a:p>
            <a:pPr>
              <a:buNone/>
            </a:pPr>
            <a:r>
              <a:rPr lang="ja-JP" altLang="en-US" dirty="0" smtClean="0"/>
              <a:t>　　→近い距離でやり取りすることを好む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同日に同じファイルを編集した開発者同士の距離</a:t>
            </a:r>
            <a:r>
              <a:rPr lang="en-US" altLang="ja-JP" dirty="0" smtClean="0"/>
              <a:t>(4,010</a:t>
            </a:r>
            <a:r>
              <a:rPr lang="ja-JP" altLang="en-US" dirty="0" smtClean="0"/>
              <a:t>組</a:t>
            </a:r>
            <a:r>
              <a:rPr lang="en-US" altLang="ja-JP" dirty="0" smtClean="0"/>
              <a:t>)</a:t>
            </a:r>
          </a:p>
          <a:p>
            <a:pPr>
              <a:buNone/>
            </a:pPr>
            <a:r>
              <a:rPr lang="ja-JP" altLang="en-US" dirty="0" smtClean="0"/>
              <a:t>　⇒平均</a:t>
            </a:r>
            <a:r>
              <a:rPr lang="en-US" altLang="ja-JP" dirty="0" smtClean="0"/>
              <a:t>6,489km – </a:t>
            </a:r>
            <a:r>
              <a:rPr lang="ja-JP" altLang="en-US" dirty="0" smtClean="0"/>
              <a:t>上記と近い数値である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→開発者の位置は，技術的なやりとりに影響を及ぼさない</a:t>
            </a:r>
            <a:endParaRPr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HUMAN</a:t>
            </a:r>
            <a:r>
              <a:rPr lang="ja-JP" altLang="en-US" dirty="0" smtClean="0"/>
              <a:t> </a:t>
            </a:r>
            <a:r>
              <a:rPr lang="en-US" altLang="ja-JP" dirty="0" smtClean="0"/>
              <a:t>INTERACTIONS1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8662A-2B58-E343-BE01-61602A3645AF}" type="slidenum">
              <a:rPr lang="ja-JP" altLang="en-US" smtClean="0"/>
              <a:pPr>
                <a:defRPr/>
              </a:pPr>
              <a:t>10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 mentor-mentee</a:t>
            </a:r>
            <a:r>
              <a:rPr lang="ja-JP" altLang="en-US" dirty="0" smtClean="0"/>
              <a:t> </a:t>
            </a:r>
            <a:r>
              <a:rPr lang="en-US" altLang="ja-JP" dirty="0" smtClean="0"/>
              <a:t>relationship</a:t>
            </a:r>
            <a:r>
              <a:rPr lang="ja-JP" altLang="en-US" dirty="0" smtClean="0"/>
              <a:t>を行う開発者の距離</a:t>
            </a:r>
            <a:r>
              <a:rPr lang="en-US" altLang="ja-JP" dirty="0" smtClean="0"/>
              <a:t>(107</a:t>
            </a:r>
            <a:r>
              <a:rPr lang="ja-JP" altLang="en-US" dirty="0" smtClean="0"/>
              <a:t>組</a:t>
            </a:r>
            <a:r>
              <a:rPr lang="en-US" altLang="ja-JP" dirty="0" smtClean="0"/>
              <a:t>)</a:t>
            </a:r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sz="1200" dirty="0" smtClean="0"/>
          </a:p>
          <a:p>
            <a:pPr>
              <a:buNone/>
            </a:pPr>
            <a:r>
              <a:rPr kumimoji="1" lang="en-US" altLang="ja-JP" dirty="0" smtClean="0"/>
              <a:t>	</a:t>
            </a:r>
            <a:r>
              <a:rPr kumimoji="1" lang="ja-JP" altLang="en-US" dirty="0" smtClean="0"/>
              <a:t>⇒中央値，平均値共に劇的に低い値というわけではないが，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　</a:t>
            </a:r>
            <a:r>
              <a:rPr lang="en-US" altLang="ja-JP" dirty="0" smtClean="0"/>
              <a:t>¼</a:t>
            </a:r>
            <a:r>
              <a:rPr lang="ja-JP" altLang="en-US" dirty="0" smtClean="0"/>
              <a:t>では，小さな町，国レベルの距離となる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lang="en-US" altLang="ja-JP" sz="1400" dirty="0" smtClean="0"/>
          </a:p>
          <a:p>
            <a:pPr>
              <a:buNone/>
            </a:pPr>
            <a:r>
              <a:rPr lang="en-US" altLang="ja-JP" dirty="0" smtClean="0"/>
              <a:t>	</a:t>
            </a:r>
            <a:r>
              <a:rPr lang="ja-JP" altLang="en-US" dirty="0" smtClean="0"/>
              <a:t>⇒同じ地域にいる人も，離れた国の人もいる</a:t>
            </a:r>
            <a:endParaRPr kumimoji="1"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HUMAN</a:t>
            </a:r>
            <a:r>
              <a:rPr lang="ja-JP" altLang="en-US" dirty="0" smtClean="0"/>
              <a:t> </a:t>
            </a:r>
            <a:r>
              <a:rPr lang="en-US" altLang="ja-JP" dirty="0" smtClean="0"/>
              <a:t>INTERACTIONS2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8662A-2B58-E343-BE01-61602A3645AF}" type="slidenum">
              <a:rPr lang="ja-JP" altLang="en-US" smtClean="0"/>
              <a:pPr>
                <a:defRPr/>
              </a:pPr>
              <a:t>11</a:t>
            </a:fld>
            <a:endParaRPr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9300" y="1700808"/>
            <a:ext cx="5832648" cy="133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9006" y="4032448"/>
            <a:ext cx="5665988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コンテンツ プレースホルダ 1"/>
          <p:cNvSpPr>
            <a:spLocks noGrp="1"/>
          </p:cNvSpPr>
          <p:nvPr>
            <p:ph idx="1"/>
          </p:nvPr>
        </p:nvSpPr>
        <p:spPr>
          <a:xfrm>
            <a:off x="152400" y="1104900"/>
            <a:ext cx="8515350" cy="5524500"/>
          </a:xfrm>
        </p:spPr>
        <p:txBody>
          <a:bodyPr/>
          <a:lstStyle/>
          <a:p>
            <a:r>
              <a:rPr lang="en-US" altLang="ja-JP" dirty="0" smtClean="0"/>
              <a:t>Global Software Development</a:t>
            </a:r>
            <a:r>
              <a:rPr lang="ja-JP" altLang="en-US" dirty="0" smtClean="0"/>
              <a:t>は，</a:t>
            </a:r>
            <a:r>
              <a:rPr lang="en-US" altLang="ja-JP" dirty="0" smtClean="0"/>
              <a:t>24</a:t>
            </a:r>
            <a:r>
              <a:rPr lang="ja-JP" altLang="en-US" dirty="0" smtClean="0"/>
              <a:t>時間開発が出来，生産性，質，欠陥密度にも問題はなく，距離が問題になることもない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　ただし，</a:t>
            </a:r>
            <a:r>
              <a:rPr lang="en-US" altLang="ja-JP" dirty="0" smtClean="0"/>
              <a:t>M-M Relationship</a:t>
            </a:r>
            <a:r>
              <a:rPr lang="ja-JP" altLang="en-US" dirty="0" smtClean="0"/>
              <a:t>では，近い方が良い場合がある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r>
              <a:rPr lang="ja-JP" altLang="en-US" dirty="0" smtClean="0"/>
              <a:t>仕事上における</a:t>
            </a:r>
            <a:r>
              <a:rPr lang="en-US" altLang="ja-JP" dirty="0" smtClean="0"/>
              <a:t>physical distance</a:t>
            </a:r>
            <a:r>
              <a:rPr lang="ja-JP" altLang="en-US" dirty="0" smtClean="0"/>
              <a:t>や，</a:t>
            </a:r>
            <a:r>
              <a:rPr lang="en-US" altLang="ja-JP" dirty="0" smtClean="0"/>
              <a:t>cultural distance</a:t>
            </a:r>
            <a:r>
              <a:rPr lang="ja-JP" altLang="en-US" dirty="0" err="1" smtClean="0"/>
              <a:t>，</a:t>
            </a:r>
            <a:r>
              <a:rPr lang="en-US" altLang="ja-JP" dirty="0" err="1" smtClean="0"/>
              <a:t>timezon</a:t>
            </a:r>
            <a:r>
              <a:rPr lang="en-US" altLang="ja-JP" dirty="0" smtClean="0"/>
              <a:t> distance</a:t>
            </a:r>
            <a:r>
              <a:rPr lang="ja-JP" altLang="en-US" dirty="0" smtClean="0"/>
              <a:t>を考慮すべき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Physical distance </a:t>
            </a:r>
            <a:r>
              <a:rPr lang="ja-JP" altLang="en-US" dirty="0" smtClean="0"/>
              <a:t>・・・働く時間等の差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Cultural distance</a:t>
            </a:r>
            <a:r>
              <a:rPr lang="ja-JP" altLang="en-US" dirty="0" smtClean="0"/>
              <a:t>・・・言語，規則，労働倫理感の違いなど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商用のソフトウェア開発でも，</a:t>
            </a:r>
            <a:r>
              <a:rPr lang="en-US" altLang="ja-JP" dirty="0" smtClean="0"/>
              <a:t>positive</a:t>
            </a:r>
            <a:r>
              <a:rPr lang="ja-JP" altLang="en-US" dirty="0" smtClean="0"/>
              <a:t>な面を活かせる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⇒</a:t>
            </a:r>
            <a:r>
              <a:rPr lang="en-US" altLang="ja-JP" dirty="0" smtClean="0"/>
              <a:t>closed</a:t>
            </a:r>
            <a:r>
              <a:rPr lang="ja-JP" altLang="en-US" dirty="0" smtClean="0"/>
              <a:t>な開発でも研究をするべき</a:t>
            </a:r>
            <a:endParaRPr lang="en-US" altLang="ja-JP" dirty="0" smtClean="0"/>
          </a:p>
        </p:txBody>
      </p:sp>
      <p:sp>
        <p:nvSpPr>
          <p:cNvPr id="24579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DISCUSSION AND CONCLUSION</a:t>
            </a:r>
            <a:endParaRPr lang="ja-JP" altLang="en-US" dirty="0" smtClean="0"/>
          </a:p>
        </p:txBody>
      </p:sp>
      <p:sp>
        <p:nvSpPr>
          <p:cNvPr id="24580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15AE4B-7477-FA43-ACEB-D14AF7057334}" type="slidenum">
              <a:rPr lang="ja-JP" altLang="en-US" smtClean="0"/>
              <a:pPr/>
              <a:t>12</a:t>
            </a:fld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距離と質に関して，定量的に見ることが出来ていて</a:t>
            </a:r>
            <a:r>
              <a:rPr lang="ja-JP" altLang="en-US" dirty="0" smtClean="0"/>
              <a:t>わかりやすかった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他のプロジェクトではどうなっているのか</a:t>
            </a:r>
            <a:endParaRPr lang="en-US" altLang="ja-JP" dirty="0" smtClean="0"/>
          </a:p>
          <a:p>
            <a:r>
              <a:rPr kumimoji="1" lang="ja-JP" altLang="en-US" dirty="0" smtClean="0"/>
              <a:t>北米とヨーロッパが多いのなら，平均が近くなって当たり前ではないか</a:t>
            </a:r>
            <a:endParaRPr kumimoji="1" lang="en-US" altLang="ja-JP" dirty="0" smtClean="0"/>
          </a:p>
          <a:p>
            <a:r>
              <a:rPr lang="ja-JP" altLang="en-US" dirty="0" smtClean="0"/>
              <a:t>ピアソンの相関関係係数を計算する組み合わせは妥当なのか</a:t>
            </a:r>
            <a:endParaRPr lang="en-US" altLang="ja-JP" dirty="0" smtClean="0"/>
          </a:p>
          <a:p>
            <a:r>
              <a:rPr kumimoji="1" lang="ja-JP" altLang="en-US" dirty="0" smtClean="0"/>
              <a:t>地理的に分散していることで，コミュニケーションの問題が発生したりするのは事実だが，影響はほとんどないということなので，他に</a:t>
            </a:r>
            <a:r>
              <a:rPr lang="ja-JP" altLang="en-US" dirty="0" smtClean="0"/>
              <a:t>影響を受けている事象がないかを調べるべき</a:t>
            </a:r>
            <a:endParaRPr kumimoji="1"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感想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98662A-2B58-E343-BE01-61602A3645AF}" type="slidenum">
              <a:rPr lang="ja-JP" altLang="en-US" smtClean="0"/>
              <a:pPr>
                <a:defRPr/>
              </a:pPr>
              <a:t>13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テーマ2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2528</TotalTime>
  <Words>552</Words>
  <Application>Microsoft Office PowerPoint</Application>
  <PresentationFormat>画面に合わせる (4:3)</PresentationFormat>
  <Paragraphs>179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テーマ2</vt:lpstr>
      <vt:lpstr>Global software development  in the FreeBSD project       GSD 2006</vt:lpstr>
      <vt:lpstr>Introduction</vt:lpstr>
      <vt:lpstr>METHODOLOGY</vt:lpstr>
      <vt:lpstr>ASPECTS OF GLOBAL DEVELOPMENT</vt:lpstr>
      <vt:lpstr>Specialization by Area</vt:lpstr>
      <vt:lpstr>Round-the-Clock Development</vt:lpstr>
      <vt:lpstr>PRODUCTIVITY AND QUALITY</vt:lpstr>
      <vt:lpstr>Productivity Effects</vt:lpstr>
      <vt:lpstr>Effects on Code Style</vt:lpstr>
      <vt:lpstr>Effects on Defect Density</vt:lpstr>
      <vt:lpstr>HUMAN INTERACTIONS1</vt:lpstr>
      <vt:lpstr>HUMAN INTERACTIONS2</vt:lpstr>
      <vt:lpstr>DISCUSSION AND CONCLUSION</vt:lpstr>
      <vt:lpstr>感想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大澤 直哉</dc:creator>
  <cp:lastModifiedBy>yuji-tsu</cp:lastModifiedBy>
  <cp:revision>209</cp:revision>
  <cp:lastPrinted>2010-08-21T00:49:20Z</cp:lastPrinted>
  <dcterms:created xsi:type="dcterms:W3CDTF">2010-08-23T04:44:02Z</dcterms:created>
  <dcterms:modified xsi:type="dcterms:W3CDTF">2010-09-15T04:02:20Z</dcterms:modified>
</cp:coreProperties>
</file>