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26"/>
  </p:notesMasterIdLst>
  <p:handoutMasterIdLst>
    <p:handoutMasterId r:id="rId27"/>
  </p:handoutMasterIdLst>
  <p:sldIdLst>
    <p:sldId id="256" r:id="rId2"/>
    <p:sldId id="307" r:id="rId3"/>
    <p:sldId id="332" r:id="rId4"/>
    <p:sldId id="301" r:id="rId5"/>
    <p:sldId id="325" r:id="rId6"/>
    <p:sldId id="300" r:id="rId7"/>
    <p:sldId id="335" r:id="rId8"/>
    <p:sldId id="305" r:id="rId9"/>
    <p:sldId id="344" r:id="rId10"/>
    <p:sldId id="345" r:id="rId11"/>
    <p:sldId id="348" r:id="rId12"/>
    <p:sldId id="346" r:id="rId13"/>
    <p:sldId id="333" r:id="rId14"/>
    <p:sldId id="309" r:id="rId15"/>
    <p:sldId id="321" r:id="rId16"/>
    <p:sldId id="312" r:id="rId17"/>
    <p:sldId id="313" r:id="rId18"/>
    <p:sldId id="329" r:id="rId19"/>
    <p:sldId id="336" r:id="rId20"/>
    <p:sldId id="337" r:id="rId21"/>
    <p:sldId id="338" r:id="rId22"/>
    <p:sldId id="339" r:id="rId23"/>
    <p:sldId id="340" r:id="rId24"/>
    <p:sldId id="341" r:id="rId25"/>
  </p:sldIdLst>
  <p:sldSz cx="9144000" cy="6858000" type="screen4x3"/>
  <p:notesSz cx="6735763" cy="9866313"/>
  <p:defaultTextStyle>
    <a:defPPr>
      <a:defRPr lang="ja-JP"/>
    </a:defPPr>
    <a:lvl1pPr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1pPr>
    <a:lvl2pPr marL="4572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2pPr>
    <a:lvl3pPr marL="9144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3pPr>
    <a:lvl4pPr marL="13716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4pPr>
    <a:lvl5pPr marL="18288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F8F"/>
    <a:srgbClr val="000000"/>
    <a:srgbClr val="FFCCCC"/>
    <a:srgbClr val="FF3399"/>
    <a:srgbClr val="0033CC"/>
    <a:srgbClr val="C0C0C0"/>
    <a:srgbClr val="000099"/>
    <a:srgbClr val="DDDDDD"/>
    <a:srgbClr val="003399"/>
    <a:srgbClr val="000066"/>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0927" autoAdjust="0"/>
    <p:restoredTop sz="99289" autoAdjust="0"/>
  </p:normalViewPr>
  <p:slideViewPr>
    <p:cSldViewPr snapToObjects="1">
      <p:cViewPr varScale="1">
        <p:scale>
          <a:sx n="189" d="100"/>
          <a:sy n="189" d="100"/>
        </p:scale>
        <p:origin x="-684"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77" d="100"/>
          <a:sy n="77" d="100"/>
        </p:scale>
        <p:origin x="-2208" y="-90"/>
      </p:cViewPr>
      <p:guideLst>
        <p:guide orient="horz" pos="3107"/>
        <p:guide pos="212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E:\&#20462;&#22763;&#35542;&#25991;\&#12524;&#12473;&#12509;&#12531;&#12473;\&#28382;&#30041;&#26178;&#38291;._&#35542;&#25991;&#29992;(apache).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___2.xlsx"/></Relationships>
</file>

<file path=ppt/charts/_rels/chart4.xml.rels><?xml version="1.0" encoding="UTF-8" standalone="yes"?>
<Relationships xmlns="http://schemas.openxmlformats.org/package/2006/relationships"><Relationship Id="rId1" Type="http://schemas.openxmlformats.org/officeDocument/2006/relationships/oleObject" Target="file:///C:\personal_things\OSS2009&#12288;&#20998;&#26512;\new\&#32080;&#26524;\&#27491;&#24335;&#12524;&#12499;&#125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21020944466099759"/>
          <c:y val="5.4256120243409971E-2"/>
          <c:w val="0.71796199824700069"/>
          <c:h val="0.74092830002850041"/>
        </c:manualLayout>
      </c:layout>
      <c:scatterChart>
        <c:scatterStyle val="lineMarker"/>
        <c:ser>
          <c:idx val="0"/>
          <c:order val="0"/>
          <c:spPr>
            <a:ln w="28575">
              <a:noFill/>
            </a:ln>
          </c:spPr>
          <c:marker>
            <c:symbol val="circle"/>
            <c:size val="4"/>
            <c:spPr>
              <a:solidFill>
                <a:schemeClr val="accent6"/>
              </a:solidFill>
              <a:ln>
                <a:solidFill>
                  <a:schemeClr val="accent6"/>
                </a:solidFill>
              </a:ln>
            </c:spPr>
          </c:marker>
          <c:xVal>
            <c:numRef>
              <c:f>'1週間，1ヶ月'!$C$3:$C$749</c:f>
              <c:numCache>
                <c:formatCode>0.0000_);[Red]\(0.0000\)</c:formatCode>
                <c:ptCount val="747"/>
                <c:pt idx="0">
                  <c:v>1.3888888888889015E-3</c:v>
                </c:pt>
                <c:pt idx="1">
                  <c:v>2.7777777777778195E-3</c:v>
                </c:pt>
                <c:pt idx="2">
                  <c:v>2.7777777777778195E-3</c:v>
                </c:pt>
                <c:pt idx="3">
                  <c:v>2.0833333333333498E-3</c:v>
                </c:pt>
                <c:pt idx="4">
                  <c:v>4.1666666666666735E-3</c:v>
                </c:pt>
                <c:pt idx="5">
                  <c:v>4.861111111111119E-3</c:v>
                </c:pt>
                <c:pt idx="6">
                  <c:v>6.2500000000000255E-3</c:v>
                </c:pt>
                <c:pt idx="7">
                  <c:v>7.6388888888888973E-3</c:v>
                </c:pt>
                <c:pt idx="8">
                  <c:v>8.333333333333354E-3</c:v>
                </c:pt>
                <c:pt idx="9">
                  <c:v>9.0277777777777787E-3</c:v>
                </c:pt>
                <c:pt idx="10">
                  <c:v>9.0277777777777787E-3</c:v>
                </c:pt>
                <c:pt idx="11">
                  <c:v>9.0277777777777787E-3</c:v>
                </c:pt>
                <c:pt idx="12">
                  <c:v>6.9444444444444978E-4</c:v>
                </c:pt>
                <c:pt idx="13">
                  <c:v>1.0416666666666671E-2</c:v>
                </c:pt>
                <c:pt idx="14">
                  <c:v>6.9444444444444848E-3</c:v>
                </c:pt>
                <c:pt idx="15">
                  <c:v>1.111111111111115E-2</c:v>
                </c:pt>
                <c:pt idx="16">
                  <c:v>1.2499999999999956E-2</c:v>
                </c:pt>
                <c:pt idx="17">
                  <c:v>1.2499999999999956E-2</c:v>
                </c:pt>
                <c:pt idx="18">
                  <c:v>1.3194444444444441E-2</c:v>
                </c:pt>
                <c:pt idx="19">
                  <c:v>1.3194444444444441E-2</c:v>
                </c:pt>
                <c:pt idx="20">
                  <c:v>3.4722222222222277E-3</c:v>
                </c:pt>
                <c:pt idx="21">
                  <c:v>1.4583333333333358E-2</c:v>
                </c:pt>
                <c:pt idx="22">
                  <c:v>1.5277777777777793E-2</c:v>
                </c:pt>
                <c:pt idx="23">
                  <c:v>1.9444444444444445E-2</c:v>
                </c:pt>
                <c:pt idx="24">
                  <c:v>2.0138888888888887E-2</c:v>
                </c:pt>
                <c:pt idx="25">
                  <c:v>2.0138888888888887E-2</c:v>
                </c:pt>
                <c:pt idx="26">
                  <c:v>1.4583333333333358E-2</c:v>
                </c:pt>
                <c:pt idx="27">
                  <c:v>2.083333333333345E-2</c:v>
                </c:pt>
                <c:pt idx="28">
                  <c:v>2.1527777777777986E-2</c:v>
                </c:pt>
                <c:pt idx="29">
                  <c:v>2.4305555555555594E-2</c:v>
                </c:pt>
                <c:pt idx="30">
                  <c:v>2.7083333333333504E-2</c:v>
                </c:pt>
                <c:pt idx="31">
                  <c:v>2.9166666666666671E-2</c:v>
                </c:pt>
                <c:pt idx="32">
                  <c:v>2.9861111111111283E-2</c:v>
                </c:pt>
                <c:pt idx="33">
                  <c:v>3.1250000000000049E-2</c:v>
                </c:pt>
                <c:pt idx="34">
                  <c:v>3.3333333333333388E-2</c:v>
                </c:pt>
                <c:pt idx="35">
                  <c:v>3.6805555555555695E-2</c:v>
                </c:pt>
                <c:pt idx="36">
                  <c:v>3.6805555555555695E-2</c:v>
                </c:pt>
                <c:pt idx="37">
                  <c:v>4.4444444444444509E-2</c:v>
                </c:pt>
                <c:pt idx="38">
                  <c:v>6.2500000000000255E-3</c:v>
                </c:pt>
                <c:pt idx="39">
                  <c:v>1.4583333333333358E-2</c:v>
                </c:pt>
                <c:pt idx="40">
                  <c:v>3.4722222222222245E-2</c:v>
                </c:pt>
                <c:pt idx="41">
                  <c:v>5.1388888888888894E-2</c:v>
                </c:pt>
                <c:pt idx="42">
                  <c:v>5.2777777777777812E-2</c:v>
                </c:pt>
                <c:pt idx="43">
                  <c:v>5.4166666666666946E-2</c:v>
                </c:pt>
                <c:pt idx="44">
                  <c:v>5.6944444444444464E-2</c:v>
                </c:pt>
                <c:pt idx="45">
                  <c:v>5.7638888888888892E-2</c:v>
                </c:pt>
                <c:pt idx="46">
                  <c:v>6.3194444444444595E-2</c:v>
                </c:pt>
                <c:pt idx="47">
                  <c:v>6.3888888888888884E-2</c:v>
                </c:pt>
                <c:pt idx="48">
                  <c:v>4.097222222222241E-2</c:v>
                </c:pt>
                <c:pt idx="49">
                  <c:v>7.1527777777777773E-2</c:v>
                </c:pt>
                <c:pt idx="50">
                  <c:v>7.2222222222222507E-2</c:v>
                </c:pt>
                <c:pt idx="51">
                  <c:v>7.7083333333333975E-2</c:v>
                </c:pt>
                <c:pt idx="52">
                  <c:v>8.0555555555556546E-2</c:v>
                </c:pt>
                <c:pt idx="53">
                  <c:v>8.0555555555556546E-2</c:v>
                </c:pt>
                <c:pt idx="54">
                  <c:v>8.0555555555556546E-2</c:v>
                </c:pt>
                <c:pt idx="55">
                  <c:v>8.1250000000000044E-2</c:v>
                </c:pt>
                <c:pt idx="56">
                  <c:v>6.5972222222222363E-2</c:v>
                </c:pt>
                <c:pt idx="57">
                  <c:v>2.7777777777778195E-3</c:v>
                </c:pt>
                <c:pt idx="58">
                  <c:v>9.2361111111110589E-2</c:v>
                </c:pt>
                <c:pt idx="59">
                  <c:v>9.0277777777777693E-2</c:v>
                </c:pt>
                <c:pt idx="60">
                  <c:v>0.10416666666666716</c:v>
                </c:pt>
                <c:pt idx="61">
                  <c:v>0.10902777777777779</c:v>
                </c:pt>
                <c:pt idx="62">
                  <c:v>0.11041666666666666</c:v>
                </c:pt>
                <c:pt idx="63">
                  <c:v>0.1194444444444446</c:v>
                </c:pt>
                <c:pt idx="64">
                  <c:v>0.12083333333333332</c:v>
                </c:pt>
                <c:pt idx="65">
                  <c:v>1.8750000000000027E-2</c:v>
                </c:pt>
                <c:pt idx="66">
                  <c:v>0.13333333333333341</c:v>
                </c:pt>
                <c:pt idx="67">
                  <c:v>0.13541666666666671</c:v>
                </c:pt>
                <c:pt idx="68">
                  <c:v>0.14583333333333431</c:v>
                </c:pt>
                <c:pt idx="69">
                  <c:v>2.0833333333333498E-3</c:v>
                </c:pt>
                <c:pt idx="70">
                  <c:v>0.16527777777777791</c:v>
                </c:pt>
                <c:pt idx="71">
                  <c:v>0.18541666666666759</c:v>
                </c:pt>
                <c:pt idx="72">
                  <c:v>2.7777777777778195E-3</c:v>
                </c:pt>
                <c:pt idx="73">
                  <c:v>0.19166666666666671</c:v>
                </c:pt>
                <c:pt idx="74">
                  <c:v>0.19166666666666671</c:v>
                </c:pt>
                <c:pt idx="75">
                  <c:v>0.19861111111111146</c:v>
                </c:pt>
                <c:pt idx="76">
                  <c:v>2.0833333333333498E-3</c:v>
                </c:pt>
                <c:pt idx="77">
                  <c:v>0.20625000000000004</c:v>
                </c:pt>
                <c:pt idx="78">
                  <c:v>0.2076388888888889</c:v>
                </c:pt>
                <c:pt idx="79">
                  <c:v>0.21319444444444577</c:v>
                </c:pt>
                <c:pt idx="80">
                  <c:v>1.2499999999999956E-2</c:v>
                </c:pt>
                <c:pt idx="81">
                  <c:v>1.4583333333333358E-2</c:v>
                </c:pt>
                <c:pt idx="82">
                  <c:v>0.23055555555555557</c:v>
                </c:pt>
                <c:pt idx="83">
                  <c:v>0.23541666666666691</c:v>
                </c:pt>
                <c:pt idx="84">
                  <c:v>6.1805555555555475E-2</c:v>
                </c:pt>
                <c:pt idx="85">
                  <c:v>0.24652777777777779</c:v>
                </c:pt>
                <c:pt idx="86">
                  <c:v>0.24791666666666762</c:v>
                </c:pt>
                <c:pt idx="87">
                  <c:v>0.25277777777777782</c:v>
                </c:pt>
                <c:pt idx="88">
                  <c:v>0.26527777777777939</c:v>
                </c:pt>
                <c:pt idx="89">
                  <c:v>3.4722222222222277E-3</c:v>
                </c:pt>
                <c:pt idx="90">
                  <c:v>0.27361111111111114</c:v>
                </c:pt>
                <c:pt idx="91">
                  <c:v>9.722222222222238E-3</c:v>
                </c:pt>
                <c:pt idx="92">
                  <c:v>0.1451388888888889</c:v>
                </c:pt>
                <c:pt idx="93">
                  <c:v>0.28194444444444605</c:v>
                </c:pt>
                <c:pt idx="94">
                  <c:v>4.861111111111119E-3</c:v>
                </c:pt>
                <c:pt idx="95">
                  <c:v>0.2986111111111111</c:v>
                </c:pt>
                <c:pt idx="96">
                  <c:v>8.0555555555556546E-2</c:v>
                </c:pt>
                <c:pt idx="97">
                  <c:v>2.7083333333333504E-2</c:v>
                </c:pt>
                <c:pt idx="98">
                  <c:v>0.33125000000000032</c:v>
                </c:pt>
                <c:pt idx="99">
                  <c:v>0.33194444444444737</c:v>
                </c:pt>
                <c:pt idx="100">
                  <c:v>0.33819444444444646</c:v>
                </c:pt>
                <c:pt idx="101">
                  <c:v>0.34722222222222288</c:v>
                </c:pt>
                <c:pt idx="102">
                  <c:v>6.9444444444444848E-3</c:v>
                </c:pt>
                <c:pt idx="103">
                  <c:v>0.359027777777781</c:v>
                </c:pt>
                <c:pt idx="104">
                  <c:v>0.42777777777778014</c:v>
                </c:pt>
                <c:pt idx="105">
                  <c:v>3.4722222222222277E-3</c:v>
                </c:pt>
                <c:pt idx="106">
                  <c:v>8.333333333333354E-3</c:v>
                </c:pt>
                <c:pt idx="107">
                  <c:v>1.0416666666666671E-2</c:v>
                </c:pt>
                <c:pt idx="108">
                  <c:v>1.3888888888889015E-3</c:v>
                </c:pt>
                <c:pt idx="109">
                  <c:v>0.40625</c:v>
                </c:pt>
                <c:pt idx="110">
                  <c:v>0.50208333333333333</c:v>
                </c:pt>
                <c:pt idx="111">
                  <c:v>1.3888888888889015E-3</c:v>
                </c:pt>
                <c:pt idx="112">
                  <c:v>0.43055555555555558</c:v>
                </c:pt>
                <c:pt idx="113">
                  <c:v>4.861111111111119E-3</c:v>
                </c:pt>
                <c:pt idx="114">
                  <c:v>6.9444444444444978E-4</c:v>
                </c:pt>
                <c:pt idx="115">
                  <c:v>0.63194444444445008</c:v>
                </c:pt>
                <c:pt idx="116">
                  <c:v>9.0277777777777787E-3</c:v>
                </c:pt>
                <c:pt idx="117">
                  <c:v>0.64513888888889304</c:v>
                </c:pt>
                <c:pt idx="118">
                  <c:v>1.3888888888889006E-2</c:v>
                </c:pt>
                <c:pt idx="119">
                  <c:v>3.6805555555555695E-2</c:v>
                </c:pt>
                <c:pt idx="120">
                  <c:v>1.3194444444444441E-2</c:v>
                </c:pt>
                <c:pt idx="121">
                  <c:v>9.722222222222238E-3</c:v>
                </c:pt>
                <c:pt idx="122">
                  <c:v>0.71527777777777779</c:v>
                </c:pt>
                <c:pt idx="123">
                  <c:v>0.71666666666666667</c:v>
                </c:pt>
                <c:pt idx="124">
                  <c:v>2.569444444444445E-2</c:v>
                </c:pt>
                <c:pt idx="125">
                  <c:v>0.75277777777778065</c:v>
                </c:pt>
                <c:pt idx="126">
                  <c:v>0.79027777777777752</c:v>
                </c:pt>
                <c:pt idx="127">
                  <c:v>9.722222222222238E-3</c:v>
                </c:pt>
                <c:pt idx="128">
                  <c:v>0.80416666666666659</c:v>
                </c:pt>
                <c:pt idx="129">
                  <c:v>0.74236111111111114</c:v>
                </c:pt>
                <c:pt idx="130">
                  <c:v>0.83194444444444848</c:v>
                </c:pt>
                <c:pt idx="131">
                  <c:v>0.83958333333333335</c:v>
                </c:pt>
                <c:pt idx="132">
                  <c:v>4.583333333333383E-2</c:v>
                </c:pt>
                <c:pt idx="133">
                  <c:v>0.73750000000000004</c:v>
                </c:pt>
                <c:pt idx="134">
                  <c:v>0.87986111111111165</c:v>
                </c:pt>
                <c:pt idx="135">
                  <c:v>0.43333333333333335</c:v>
                </c:pt>
                <c:pt idx="136">
                  <c:v>0.88819444444444573</c:v>
                </c:pt>
                <c:pt idx="137">
                  <c:v>7.6388888888888973E-3</c:v>
                </c:pt>
                <c:pt idx="138">
                  <c:v>0.90486111111111112</c:v>
                </c:pt>
                <c:pt idx="139">
                  <c:v>0.91319444444444464</c:v>
                </c:pt>
                <c:pt idx="140">
                  <c:v>0.83750000000000002</c:v>
                </c:pt>
                <c:pt idx="141">
                  <c:v>6.9444444444444848E-3</c:v>
                </c:pt>
                <c:pt idx="142">
                  <c:v>0.20833333333333431</c:v>
                </c:pt>
                <c:pt idx="143">
                  <c:v>2.6388888888888882E-2</c:v>
                </c:pt>
                <c:pt idx="144">
                  <c:v>1.023611111111111</c:v>
                </c:pt>
                <c:pt idx="145">
                  <c:v>1.0263888888888901</c:v>
                </c:pt>
                <c:pt idx="146">
                  <c:v>1.052777777777778</c:v>
                </c:pt>
                <c:pt idx="147">
                  <c:v>1.0736111111111113</c:v>
                </c:pt>
                <c:pt idx="148">
                  <c:v>0.18888888888888891</c:v>
                </c:pt>
                <c:pt idx="149">
                  <c:v>1.1097222222222218</c:v>
                </c:pt>
                <c:pt idx="150">
                  <c:v>1.1708333333333341</c:v>
                </c:pt>
                <c:pt idx="151">
                  <c:v>5.5555555555555558E-3</c:v>
                </c:pt>
                <c:pt idx="152">
                  <c:v>1.1798611111111112</c:v>
                </c:pt>
                <c:pt idx="153">
                  <c:v>1.2006944444444358</c:v>
                </c:pt>
                <c:pt idx="154">
                  <c:v>0.13472222222222224</c:v>
                </c:pt>
                <c:pt idx="155">
                  <c:v>1.2583333333333333</c:v>
                </c:pt>
                <c:pt idx="156">
                  <c:v>1.2590277777777779</c:v>
                </c:pt>
                <c:pt idx="157">
                  <c:v>1.4395833333333334</c:v>
                </c:pt>
                <c:pt idx="158">
                  <c:v>6.1805555555555475E-2</c:v>
                </c:pt>
                <c:pt idx="159">
                  <c:v>2.1527777777777986E-2</c:v>
                </c:pt>
                <c:pt idx="160">
                  <c:v>7.0138888888888903E-2</c:v>
                </c:pt>
                <c:pt idx="161">
                  <c:v>1.5111111111111111</c:v>
                </c:pt>
                <c:pt idx="162">
                  <c:v>0.61805555555555969</c:v>
                </c:pt>
                <c:pt idx="163">
                  <c:v>1.6138888888888889</c:v>
                </c:pt>
                <c:pt idx="164">
                  <c:v>2.8472222222222295E-2</c:v>
                </c:pt>
                <c:pt idx="165">
                  <c:v>1.6430555555555619</c:v>
                </c:pt>
                <c:pt idx="166">
                  <c:v>2.0833333333333498E-3</c:v>
                </c:pt>
                <c:pt idx="167">
                  <c:v>1.7201388888888907</c:v>
                </c:pt>
                <c:pt idx="168">
                  <c:v>1.7333333333333341</c:v>
                </c:pt>
                <c:pt idx="169">
                  <c:v>0.24027777777777778</c:v>
                </c:pt>
                <c:pt idx="170">
                  <c:v>0.64722222222222225</c:v>
                </c:pt>
                <c:pt idx="171">
                  <c:v>0.53749999999999998</c:v>
                </c:pt>
                <c:pt idx="172">
                  <c:v>6.9444444444444978E-4</c:v>
                </c:pt>
                <c:pt idx="173">
                  <c:v>1.8319444444444379</c:v>
                </c:pt>
                <c:pt idx="174">
                  <c:v>1.8756944444444372</c:v>
                </c:pt>
                <c:pt idx="175">
                  <c:v>1.9409722222222219</c:v>
                </c:pt>
                <c:pt idx="176">
                  <c:v>1.9597222222222208</c:v>
                </c:pt>
                <c:pt idx="177">
                  <c:v>1.9812500000000053</c:v>
                </c:pt>
                <c:pt idx="178">
                  <c:v>0.38402777777778141</c:v>
                </c:pt>
                <c:pt idx="179">
                  <c:v>1.9972222222222218</c:v>
                </c:pt>
                <c:pt idx="180">
                  <c:v>2.1090277777777975</c:v>
                </c:pt>
                <c:pt idx="181">
                  <c:v>3.3333333333333388E-2</c:v>
                </c:pt>
                <c:pt idx="182">
                  <c:v>2.1604166666666682</c:v>
                </c:pt>
                <c:pt idx="183">
                  <c:v>2.3402777777777812</c:v>
                </c:pt>
                <c:pt idx="184">
                  <c:v>6.9444444444444978E-4</c:v>
                </c:pt>
                <c:pt idx="185">
                  <c:v>6.9444444444444978E-4</c:v>
                </c:pt>
                <c:pt idx="186">
                  <c:v>2.3916666666666577</c:v>
                </c:pt>
                <c:pt idx="187">
                  <c:v>2.3430555555555559</c:v>
                </c:pt>
                <c:pt idx="188">
                  <c:v>2.4131944444444446</c:v>
                </c:pt>
                <c:pt idx="189">
                  <c:v>2.4409722222222219</c:v>
                </c:pt>
                <c:pt idx="190">
                  <c:v>0.20694444444444635</c:v>
                </c:pt>
                <c:pt idx="191">
                  <c:v>2.6715277777777966</c:v>
                </c:pt>
                <c:pt idx="192">
                  <c:v>0.64305555555555971</c:v>
                </c:pt>
                <c:pt idx="193">
                  <c:v>2.6673611111111266</c:v>
                </c:pt>
                <c:pt idx="194">
                  <c:v>2.9305555555555554</c:v>
                </c:pt>
                <c:pt idx="195">
                  <c:v>2.9326388888888713</c:v>
                </c:pt>
                <c:pt idx="196">
                  <c:v>1.1805555555555685E-2</c:v>
                </c:pt>
                <c:pt idx="197">
                  <c:v>2.9006944444444445</c:v>
                </c:pt>
                <c:pt idx="198">
                  <c:v>3.036111111111111</c:v>
                </c:pt>
                <c:pt idx="199">
                  <c:v>3.0597222222222222</c:v>
                </c:pt>
                <c:pt idx="200">
                  <c:v>3.0958333333333337</c:v>
                </c:pt>
                <c:pt idx="201">
                  <c:v>1.3888888888889015E-3</c:v>
                </c:pt>
                <c:pt idx="202">
                  <c:v>3.3826388888888768</c:v>
                </c:pt>
                <c:pt idx="203">
                  <c:v>3.4312499999999764</c:v>
                </c:pt>
                <c:pt idx="204">
                  <c:v>3.4847222222222252</c:v>
                </c:pt>
                <c:pt idx="205">
                  <c:v>3.888888888888889E-2</c:v>
                </c:pt>
                <c:pt idx="206">
                  <c:v>3.738194444444459</c:v>
                </c:pt>
                <c:pt idx="207">
                  <c:v>3.7493055555555612</c:v>
                </c:pt>
                <c:pt idx="208">
                  <c:v>1.4909722222222219</c:v>
                </c:pt>
                <c:pt idx="209">
                  <c:v>3.0249999999999999</c:v>
                </c:pt>
                <c:pt idx="210">
                  <c:v>4.0624999999999956</c:v>
                </c:pt>
                <c:pt idx="211">
                  <c:v>0.30416666666666903</c:v>
                </c:pt>
                <c:pt idx="212">
                  <c:v>1.08125</c:v>
                </c:pt>
                <c:pt idx="213">
                  <c:v>1.3888888888889015E-3</c:v>
                </c:pt>
                <c:pt idx="214">
                  <c:v>1.8229166666666665</c:v>
                </c:pt>
                <c:pt idx="215">
                  <c:v>5.0000000000000079E-2</c:v>
                </c:pt>
                <c:pt idx="216">
                  <c:v>4.3388888888888886</c:v>
                </c:pt>
                <c:pt idx="217">
                  <c:v>6.9444444444444978E-4</c:v>
                </c:pt>
                <c:pt idx="218">
                  <c:v>4.3673611111111112</c:v>
                </c:pt>
                <c:pt idx="219">
                  <c:v>4.4715277777777773</c:v>
                </c:pt>
                <c:pt idx="220">
                  <c:v>0.20069444444444537</c:v>
                </c:pt>
                <c:pt idx="221">
                  <c:v>2.3340277777777811</c:v>
                </c:pt>
                <c:pt idx="222">
                  <c:v>4.7270833333333329</c:v>
                </c:pt>
                <c:pt idx="223">
                  <c:v>4.0277777777777767E-2</c:v>
                </c:pt>
                <c:pt idx="224">
                  <c:v>1.0083333333333333</c:v>
                </c:pt>
                <c:pt idx="225">
                  <c:v>4.9236111111111134</c:v>
                </c:pt>
                <c:pt idx="226">
                  <c:v>0.17083333333333417</c:v>
                </c:pt>
                <c:pt idx="227">
                  <c:v>4.9812500000000295</c:v>
                </c:pt>
                <c:pt idx="228">
                  <c:v>5.0111111111111111</c:v>
                </c:pt>
                <c:pt idx="229">
                  <c:v>5.0520833333333339</c:v>
                </c:pt>
                <c:pt idx="230">
                  <c:v>4.5673611111111114</c:v>
                </c:pt>
                <c:pt idx="231">
                  <c:v>5.0659722222222205</c:v>
                </c:pt>
                <c:pt idx="232">
                  <c:v>5.1006944444444438</c:v>
                </c:pt>
                <c:pt idx="233">
                  <c:v>5.1340277777777645</c:v>
                </c:pt>
                <c:pt idx="234">
                  <c:v>0.94097222222222221</c:v>
                </c:pt>
                <c:pt idx="235">
                  <c:v>0.27708333333333335</c:v>
                </c:pt>
                <c:pt idx="236">
                  <c:v>5.1777777777777745</c:v>
                </c:pt>
                <c:pt idx="237">
                  <c:v>1.3888888888889015E-3</c:v>
                </c:pt>
                <c:pt idx="238">
                  <c:v>6.9444444444444848E-3</c:v>
                </c:pt>
                <c:pt idx="239">
                  <c:v>6.9444444444444978E-4</c:v>
                </c:pt>
                <c:pt idx="240">
                  <c:v>5.3729166666666268</c:v>
                </c:pt>
                <c:pt idx="241">
                  <c:v>5.4034722222222324</c:v>
                </c:pt>
                <c:pt idx="242">
                  <c:v>0.32500000000000184</c:v>
                </c:pt>
                <c:pt idx="243">
                  <c:v>5.4583333333333623</c:v>
                </c:pt>
                <c:pt idx="244">
                  <c:v>0.79513888888888884</c:v>
                </c:pt>
                <c:pt idx="245">
                  <c:v>5.5520833333333339</c:v>
                </c:pt>
                <c:pt idx="246">
                  <c:v>6.2500000000000255E-3</c:v>
                </c:pt>
                <c:pt idx="247">
                  <c:v>5.6166666666666663</c:v>
                </c:pt>
                <c:pt idx="248">
                  <c:v>5.7277777777777645</c:v>
                </c:pt>
                <c:pt idx="249">
                  <c:v>5.7791666666666694</c:v>
                </c:pt>
                <c:pt idx="250">
                  <c:v>5.7902777777777779</c:v>
                </c:pt>
                <c:pt idx="251">
                  <c:v>0</c:v>
                </c:pt>
                <c:pt idx="252">
                  <c:v>6.0256944444444454</c:v>
                </c:pt>
                <c:pt idx="253">
                  <c:v>6.0284722222222218</c:v>
                </c:pt>
                <c:pt idx="254">
                  <c:v>8.333333333333354E-3</c:v>
                </c:pt>
                <c:pt idx="255">
                  <c:v>6.1499999999999995</c:v>
                </c:pt>
                <c:pt idx="256">
                  <c:v>2.0833333333333498E-3</c:v>
                </c:pt>
                <c:pt idx="257">
                  <c:v>6.9444444444444978E-4</c:v>
                </c:pt>
                <c:pt idx="258">
                  <c:v>2.3611111111111246E-2</c:v>
                </c:pt>
                <c:pt idx="259">
                  <c:v>6.4173611111111493</c:v>
                </c:pt>
                <c:pt idx="260">
                  <c:v>6.4979166666666268</c:v>
                </c:pt>
                <c:pt idx="261">
                  <c:v>6.5090277777777779</c:v>
                </c:pt>
                <c:pt idx="262">
                  <c:v>6.6659722222221927</c:v>
                </c:pt>
                <c:pt idx="263">
                  <c:v>6.8055555555555207</c:v>
                </c:pt>
                <c:pt idx="264">
                  <c:v>6.8111111111111118</c:v>
                </c:pt>
                <c:pt idx="265">
                  <c:v>0</c:v>
                </c:pt>
                <c:pt idx="266">
                  <c:v>5.0083333333333524</c:v>
                </c:pt>
                <c:pt idx="267">
                  <c:v>2.7125000000000004</c:v>
                </c:pt>
                <c:pt idx="268">
                  <c:v>9.722222222222238E-3</c:v>
                </c:pt>
                <c:pt idx="269">
                  <c:v>6.4208333333333334</c:v>
                </c:pt>
                <c:pt idx="270">
                  <c:v>2.418749999999986</c:v>
                </c:pt>
                <c:pt idx="271">
                  <c:v>5.069444444444457E-2</c:v>
                </c:pt>
                <c:pt idx="272">
                  <c:v>7.4611111111111112</c:v>
                </c:pt>
                <c:pt idx="273">
                  <c:v>9.722222222222238E-3</c:v>
                </c:pt>
                <c:pt idx="274">
                  <c:v>7.5805555555555264</c:v>
                </c:pt>
                <c:pt idx="275">
                  <c:v>0.50972222222222219</c:v>
                </c:pt>
                <c:pt idx="276">
                  <c:v>0.11319444444444489</c:v>
                </c:pt>
                <c:pt idx="277">
                  <c:v>4.0277777777777767E-2</c:v>
                </c:pt>
                <c:pt idx="278">
                  <c:v>8.0444444444444443</c:v>
                </c:pt>
                <c:pt idx="279">
                  <c:v>8.2048611111110201</c:v>
                </c:pt>
                <c:pt idx="280">
                  <c:v>8.2458333333333336</c:v>
                </c:pt>
                <c:pt idx="281">
                  <c:v>4.3048611111111112</c:v>
                </c:pt>
                <c:pt idx="282">
                  <c:v>7.8472222222222457E-2</c:v>
                </c:pt>
                <c:pt idx="283">
                  <c:v>2.5000000000000033E-2</c:v>
                </c:pt>
                <c:pt idx="284">
                  <c:v>7.5277777777777448</c:v>
                </c:pt>
                <c:pt idx="285">
                  <c:v>2.0833333333333498E-3</c:v>
                </c:pt>
                <c:pt idx="286">
                  <c:v>8.9659722222222857</c:v>
                </c:pt>
                <c:pt idx="287">
                  <c:v>6.1111111111111107</c:v>
                </c:pt>
                <c:pt idx="288">
                  <c:v>9.1152777777777789</c:v>
                </c:pt>
                <c:pt idx="289">
                  <c:v>4.861111111111119E-3</c:v>
                </c:pt>
                <c:pt idx="290">
                  <c:v>8.5145833333333325</c:v>
                </c:pt>
                <c:pt idx="291">
                  <c:v>9.2069444444444457</c:v>
                </c:pt>
                <c:pt idx="292">
                  <c:v>9.5222222222222221</c:v>
                </c:pt>
                <c:pt idx="293">
                  <c:v>9.6847222222222218</c:v>
                </c:pt>
                <c:pt idx="294">
                  <c:v>7.6388888888888923E-2</c:v>
                </c:pt>
                <c:pt idx="295">
                  <c:v>0.68472222222222301</c:v>
                </c:pt>
                <c:pt idx="296">
                  <c:v>6.0249999999999755</c:v>
                </c:pt>
                <c:pt idx="297">
                  <c:v>0.12569444444444444</c:v>
                </c:pt>
                <c:pt idx="298">
                  <c:v>0.26597222222222383</c:v>
                </c:pt>
                <c:pt idx="299">
                  <c:v>10.392361111111111</c:v>
                </c:pt>
                <c:pt idx="300">
                  <c:v>1.3888888888889015E-3</c:v>
                </c:pt>
                <c:pt idx="301">
                  <c:v>0.12152777777777776</c:v>
                </c:pt>
                <c:pt idx="302">
                  <c:v>1.1805555555555685E-2</c:v>
                </c:pt>
                <c:pt idx="303">
                  <c:v>0.96388888888889246</c:v>
                </c:pt>
                <c:pt idx="304">
                  <c:v>1.4583333333333358E-2</c:v>
                </c:pt>
                <c:pt idx="305">
                  <c:v>3.1250000000000049E-2</c:v>
                </c:pt>
                <c:pt idx="306">
                  <c:v>1.3194444444444441E-2</c:v>
                </c:pt>
                <c:pt idx="307">
                  <c:v>11.148611111111018</c:v>
                </c:pt>
                <c:pt idx="308">
                  <c:v>11.492361111111098</c:v>
                </c:pt>
                <c:pt idx="309">
                  <c:v>11.512500000000006</c:v>
                </c:pt>
                <c:pt idx="310">
                  <c:v>11.567361111111049</c:v>
                </c:pt>
                <c:pt idx="311">
                  <c:v>6.7041666666666666</c:v>
                </c:pt>
                <c:pt idx="312">
                  <c:v>11.804166666666672</c:v>
                </c:pt>
                <c:pt idx="313">
                  <c:v>0.26666666666666738</c:v>
                </c:pt>
                <c:pt idx="314">
                  <c:v>5.6652777777777645</c:v>
                </c:pt>
                <c:pt idx="315">
                  <c:v>2.7083333333333401</c:v>
                </c:pt>
                <c:pt idx="316">
                  <c:v>0.22916666666666671</c:v>
                </c:pt>
                <c:pt idx="317">
                  <c:v>1.0416666666666671E-2</c:v>
                </c:pt>
                <c:pt idx="318">
                  <c:v>12.561111111111098</c:v>
                </c:pt>
                <c:pt idx="319">
                  <c:v>1.2499999999999956E-2</c:v>
                </c:pt>
                <c:pt idx="320">
                  <c:v>12.972222222222276</c:v>
                </c:pt>
                <c:pt idx="321">
                  <c:v>13.127777777777768</c:v>
                </c:pt>
                <c:pt idx="322">
                  <c:v>13.161111111111051</c:v>
                </c:pt>
                <c:pt idx="323">
                  <c:v>13.265972222222222</c:v>
                </c:pt>
                <c:pt idx="324">
                  <c:v>12.972916666666732</c:v>
                </c:pt>
                <c:pt idx="325">
                  <c:v>1.3888888888889015E-3</c:v>
                </c:pt>
                <c:pt idx="326">
                  <c:v>2.3611111111111246E-2</c:v>
                </c:pt>
                <c:pt idx="327">
                  <c:v>2.0833333333333498E-3</c:v>
                </c:pt>
                <c:pt idx="328">
                  <c:v>14.036111111111051</c:v>
                </c:pt>
                <c:pt idx="329">
                  <c:v>1.3888888888889015E-3</c:v>
                </c:pt>
                <c:pt idx="330">
                  <c:v>3.7118055555555558</c:v>
                </c:pt>
                <c:pt idx="331">
                  <c:v>9.722222222222238E-3</c:v>
                </c:pt>
                <c:pt idx="332">
                  <c:v>14.002083333333356</c:v>
                </c:pt>
                <c:pt idx="333">
                  <c:v>2.7777777777778195E-3</c:v>
                </c:pt>
                <c:pt idx="334">
                  <c:v>4.7374999999999998</c:v>
                </c:pt>
                <c:pt idx="335">
                  <c:v>15.136111111111044</c:v>
                </c:pt>
                <c:pt idx="336">
                  <c:v>15.140277777777717</c:v>
                </c:pt>
                <c:pt idx="337">
                  <c:v>15.336805555555555</c:v>
                </c:pt>
                <c:pt idx="338">
                  <c:v>14.857638888888992</c:v>
                </c:pt>
                <c:pt idx="339">
                  <c:v>15.527083333333334</c:v>
                </c:pt>
                <c:pt idx="340">
                  <c:v>15.755555555555556</c:v>
                </c:pt>
                <c:pt idx="341">
                  <c:v>6.9444444444444978E-4</c:v>
                </c:pt>
                <c:pt idx="342">
                  <c:v>13.870833333333374</c:v>
                </c:pt>
                <c:pt idx="343">
                  <c:v>9.8465277777777782</c:v>
                </c:pt>
                <c:pt idx="344">
                  <c:v>6.9444444444444978E-4</c:v>
                </c:pt>
                <c:pt idx="345">
                  <c:v>1.2604166666666667</c:v>
                </c:pt>
                <c:pt idx="346">
                  <c:v>16.420138888888889</c:v>
                </c:pt>
                <c:pt idx="347">
                  <c:v>6.805555555555555E-2</c:v>
                </c:pt>
                <c:pt idx="348">
                  <c:v>6.5368055555555555</c:v>
                </c:pt>
                <c:pt idx="349">
                  <c:v>6.5277777777777768E-2</c:v>
                </c:pt>
                <c:pt idx="350">
                  <c:v>16.968749999999744</c:v>
                </c:pt>
                <c:pt idx="351">
                  <c:v>17.071527777777689</c:v>
                </c:pt>
                <c:pt idx="352">
                  <c:v>17.214583333333202</c:v>
                </c:pt>
                <c:pt idx="353">
                  <c:v>0.15555555555555556</c:v>
                </c:pt>
                <c:pt idx="354">
                  <c:v>2.7777777777778195E-3</c:v>
                </c:pt>
                <c:pt idx="355">
                  <c:v>17.53125000000011</c:v>
                </c:pt>
                <c:pt idx="356">
                  <c:v>2.0833333333333498E-3</c:v>
                </c:pt>
                <c:pt idx="357">
                  <c:v>17.523611111111112</c:v>
                </c:pt>
                <c:pt idx="358">
                  <c:v>8.2638888888889706E-2</c:v>
                </c:pt>
                <c:pt idx="359">
                  <c:v>6.3194444444444595E-2</c:v>
                </c:pt>
                <c:pt idx="360">
                  <c:v>9.2361111111110589E-2</c:v>
                </c:pt>
                <c:pt idx="361">
                  <c:v>3.4138888888888768</c:v>
                </c:pt>
                <c:pt idx="362">
                  <c:v>0.17500000000000004</c:v>
                </c:pt>
                <c:pt idx="363">
                  <c:v>2.7777777777778195E-3</c:v>
                </c:pt>
                <c:pt idx="364">
                  <c:v>7.9881944444444439</c:v>
                </c:pt>
                <c:pt idx="365">
                  <c:v>3.9388888888888767</c:v>
                </c:pt>
                <c:pt idx="366">
                  <c:v>1.3194444444444441E-2</c:v>
                </c:pt>
                <c:pt idx="367">
                  <c:v>0.93958333333333333</c:v>
                </c:pt>
                <c:pt idx="368">
                  <c:v>0.99027777777777759</c:v>
                </c:pt>
                <c:pt idx="369">
                  <c:v>2.0833333333333498E-3</c:v>
                </c:pt>
                <c:pt idx="370">
                  <c:v>6.9444444444444978E-4</c:v>
                </c:pt>
                <c:pt idx="371">
                  <c:v>0.22361111111111143</c:v>
                </c:pt>
                <c:pt idx="372">
                  <c:v>0.65347222222222223</c:v>
                </c:pt>
                <c:pt idx="373">
                  <c:v>6.9444444444444978E-4</c:v>
                </c:pt>
                <c:pt idx="374">
                  <c:v>21.040277777777689</c:v>
                </c:pt>
                <c:pt idx="375">
                  <c:v>2.2916666666666682E-2</c:v>
                </c:pt>
                <c:pt idx="376">
                  <c:v>3.1527777777777812</c:v>
                </c:pt>
                <c:pt idx="377">
                  <c:v>8.1944444444444528E-2</c:v>
                </c:pt>
                <c:pt idx="378">
                  <c:v>26.089583333333103</c:v>
                </c:pt>
                <c:pt idx="379">
                  <c:v>7.8472222222222457E-2</c:v>
                </c:pt>
                <c:pt idx="380">
                  <c:v>26.423611111111089</c:v>
                </c:pt>
                <c:pt idx="381">
                  <c:v>6.9444444444444978E-4</c:v>
                </c:pt>
                <c:pt idx="382">
                  <c:v>27.306944444444568</c:v>
                </c:pt>
                <c:pt idx="383">
                  <c:v>1.111111111111115E-2</c:v>
                </c:pt>
                <c:pt idx="384">
                  <c:v>0.43263888888889096</c:v>
                </c:pt>
                <c:pt idx="385">
                  <c:v>0.25138888888889177</c:v>
                </c:pt>
                <c:pt idx="386">
                  <c:v>28.181250000000031</c:v>
                </c:pt>
                <c:pt idx="387">
                  <c:v>0.77013888888889215</c:v>
                </c:pt>
                <c:pt idx="388">
                  <c:v>5.655555555555507</c:v>
                </c:pt>
                <c:pt idx="389">
                  <c:v>28.052083333333165</c:v>
                </c:pt>
                <c:pt idx="390">
                  <c:v>1.8236111111111111</c:v>
                </c:pt>
                <c:pt idx="391">
                  <c:v>6.9444444444444978E-4</c:v>
                </c:pt>
                <c:pt idx="392">
                  <c:v>0.10833333333333332</c:v>
                </c:pt>
                <c:pt idx="393">
                  <c:v>0.13472222222222224</c:v>
                </c:pt>
                <c:pt idx="394">
                  <c:v>29.948611111110996</c:v>
                </c:pt>
                <c:pt idx="395">
                  <c:v>30.116666666666731</c:v>
                </c:pt>
                <c:pt idx="396">
                  <c:v>30.219444444444445</c:v>
                </c:pt>
                <c:pt idx="397">
                  <c:v>12.943055555555555</c:v>
                </c:pt>
                <c:pt idx="398">
                  <c:v>31.565972222222189</c:v>
                </c:pt>
                <c:pt idx="399">
                  <c:v>31.634722222222223</c:v>
                </c:pt>
                <c:pt idx="400">
                  <c:v>1.3888888888889015E-3</c:v>
                </c:pt>
                <c:pt idx="401">
                  <c:v>31.704166666666691</c:v>
                </c:pt>
                <c:pt idx="402">
                  <c:v>10.125</c:v>
                </c:pt>
                <c:pt idx="403">
                  <c:v>1.111111111111115E-2</c:v>
                </c:pt>
                <c:pt idx="404">
                  <c:v>32.438194444444441</c:v>
                </c:pt>
                <c:pt idx="405">
                  <c:v>1.3381944444444438</c:v>
                </c:pt>
                <c:pt idx="406">
                  <c:v>0.21875000000000044</c:v>
                </c:pt>
                <c:pt idx="407">
                  <c:v>3.4812499999999864</c:v>
                </c:pt>
                <c:pt idx="408">
                  <c:v>33.017361111110944</c:v>
                </c:pt>
                <c:pt idx="409">
                  <c:v>33.615277777777777</c:v>
                </c:pt>
                <c:pt idx="410">
                  <c:v>0.11041666666666666</c:v>
                </c:pt>
                <c:pt idx="411">
                  <c:v>1.6486111111111121</c:v>
                </c:pt>
                <c:pt idx="412">
                  <c:v>6.9444444444444978E-4</c:v>
                </c:pt>
                <c:pt idx="413">
                  <c:v>1.111111111111115E-2</c:v>
                </c:pt>
                <c:pt idx="414">
                  <c:v>34.209722222222233</c:v>
                </c:pt>
                <c:pt idx="415">
                  <c:v>0.46805555555555556</c:v>
                </c:pt>
                <c:pt idx="416">
                  <c:v>14.152083333333374</c:v>
                </c:pt>
                <c:pt idx="417">
                  <c:v>34.633333333333333</c:v>
                </c:pt>
                <c:pt idx="418">
                  <c:v>20.286111111111087</c:v>
                </c:pt>
                <c:pt idx="419">
                  <c:v>35.868055555555557</c:v>
                </c:pt>
                <c:pt idx="420">
                  <c:v>7.5694444444444536E-2</c:v>
                </c:pt>
                <c:pt idx="421">
                  <c:v>36.134027777777774</c:v>
                </c:pt>
                <c:pt idx="422">
                  <c:v>0.22777777777777791</c:v>
                </c:pt>
                <c:pt idx="423">
                  <c:v>3.9</c:v>
                </c:pt>
                <c:pt idx="424">
                  <c:v>8.6111111111110819E-2</c:v>
                </c:pt>
                <c:pt idx="425">
                  <c:v>37.863194444444446</c:v>
                </c:pt>
                <c:pt idx="426">
                  <c:v>4.861111111111119E-3</c:v>
                </c:pt>
                <c:pt idx="427">
                  <c:v>30.050694444444495</c:v>
                </c:pt>
                <c:pt idx="428">
                  <c:v>0.19027777777777791</c:v>
                </c:pt>
                <c:pt idx="429">
                  <c:v>0.91388888888888964</c:v>
                </c:pt>
                <c:pt idx="430">
                  <c:v>0.1930555555555554</c:v>
                </c:pt>
                <c:pt idx="431">
                  <c:v>16.116666666666731</c:v>
                </c:pt>
                <c:pt idx="432">
                  <c:v>2.8499999999999988</c:v>
                </c:pt>
                <c:pt idx="433">
                  <c:v>0.71527777777777779</c:v>
                </c:pt>
                <c:pt idx="434">
                  <c:v>34.760416666666544</c:v>
                </c:pt>
                <c:pt idx="435">
                  <c:v>4.3055555555555375E-2</c:v>
                </c:pt>
                <c:pt idx="436">
                  <c:v>5.4166666666666946E-2</c:v>
                </c:pt>
                <c:pt idx="437">
                  <c:v>6.9444444444444978E-4</c:v>
                </c:pt>
                <c:pt idx="438">
                  <c:v>1.6666666666666743E-2</c:v>
                </c:pt>
                <c:pt idx="439">
                  <c:v>32.727777777777781</c:v>
                </c:pt>
                <c:pt idx="440">
                  <c:v>39.205555555555563</c:v>
                </c:pt>
                <c:pt idx="441">
                  <c:v>45.088194444444447</c:v>
                </c:pt>
                <c:pt idx="442">
                  <c:v>45.259722222222223</c:v>
                </c:pt>
                <c:pt idx="443">
                  <c:v>45.506250000000001</c:v>
                </c:pt>
                <c:pt idx="444">
                  <c:v>45.879861111110849</c:v>
                </c:pt>
                <c:pt idx="445">
                  <c:v>4.861111111111119E-3</c:v>
                </c:pt>
                <c:pt idx="446">
                  <c:v>2.9833333333333352</c:v>
                </c:pt>
                <c:pt idx="447">
                  <c:v>0.49583333333333335</c:v>
                </c:pt>
                <c:pt idx="448">
                  <c:v>7.6388888888888973E-3</c:v>
                </c:pt>
                <c:pt idx="449">
                  <c:v>48.62777777777778</c:v>
                </c:pt>
                <c:pt idx="450">
                  <c:v>41.741666666666163</c:v>
                </c:pt>
                <c:pt idx="451">
                  <c:v>46.334027777777415</c:v>
                </c:pt>
                <c:pt idx="452">
                  <c:v>11.398611111111098</c:v>
                </c:pt>
                <c:pt idx="453">
                  <c:v>6.4583333333333923E-2</c:v>
                </c:pt>
                <c:pt idx="454">
                  <c:v>51.287500000000001</c:v>
                </c:pt>
                <c:pt idx="455">
                  <c:v>2.0833333333333498E-3</c:v>
                </c:pt>
                <c:pt idx="456">
                  <c:v>6.9444444444444978E-4</c:v>
                </c:pt>
                <c:pt idx="457">
                  <c:v>53.011805555555298</c:v>
                </c:pt>
                <c:pt idx="458">
                  <c:v>3.4722222222222277E-3</c:v>
                </c:pt>
                <c:pt idx="459">
                  <c:v>16.087499999999881</c:v>
                </c:pt>
                <c:pt idx="460">
                  <c:v>51.84375</c:v>
                </c:pt>
                <c:pt idx="461">
                  <c:v>1.1805555555555685E-2</c:v>
                </c:pt>
                <c:pt idx="462">
                  <c:v>57.405555555555559</c:v>
                </c:pt>
                <c:pt idx="463">
                  <c:v>5.9173611111111493</c:v>
                </c:pt>
                <c:pt idx="464">
                  <c:v>4.4888888888888889</c:v>
                </c:pt>
                <c:pt idx="465">
                  <c:v>4.6687499999999975</c:v>
                </c:pt>
                <c:pt idx="466">
                  <c:v>58.122916666666654</c:v>
                </c:pt>
                <c:pt idx="467">
                  <c:v>0.33541666666667036</c:v>
                </c:pt>
                <c:pt idx="468">
                  <c:v>0.15625000000000044</c:v>
                </c:pt>
                <c:pt idx="469">
                  <c:v>6.9444444444444978E-4</c:v>
                </c:pt>
                <c:pt idx="470">
                  <c:v>59.830555555555556</c:v>
                </c:pt>
                <c:pt idx="471">
                  <c:v>0.32847222222222544</c:v>
                </c:pt>
                <c:pt idx="472">
                  <c:v>1.3875</c:v>
                </c:pt>
                <c:pt idx="473">
                  <c:v>13.633333333333333</c:v>
                </c:pt>
                <c:pt idx="474">
                  <c:v>15.629166666666666</c:v>
                </c:pt>
                <c:pt idx="475">
                  <c:v>8.4722222222223045E-2</c:v>
                </c:pt>
                <c:pt idx="476">
                  <c:v>8.1576388888889575</c:v>
                </c:pt>
                <c:pt idx="477">
                  <c:v>65.547222222222729</c:v>
                </c:pt>
                <c:pt idx="478">
                  <c:v>33.484027777777349</c:v>
                </c:pt>
                <c:pt idx="479">
                  <c:v>15.281249999999998</c:v>
                </c:pt>
                <c:pt idx="480">
                  <c:v>9.3055555555556585E-2</c:v>
                </c:pt>
                <c:pt idx="481">
                  <c:v>1.3888888888889006E-2</c:v>
                </c:pt>
                <c:pt idx="482">
                  <c:v>61.965972222222263</c:v>
                </c:pt>
                <c:pt idx="483">
                  <c:v>3.2993055555555602</c:v>
                </c:pt>
                <c:pt idx="484">
                  <c:v>1.6368055555555561</c:v>
                </c:pt>
                <c:pt idx="485">
                  <c:v>1.3888888888889015E-3</c:v>
                </c:pt>
                <c:pt idx="486">
                  <c:v>66.209722222222211</c:v>
                </c:pt>
                <c:pt idx="487">
                  <c:v>71.910416666666663</c:v>
                </c:pt>
                <c:pt idx="488">
                  <c:v>7.5111111111111111</c:v>
                </c:pt>
                <c:pt idx="489">
                  <c:v>5.5652777777777755</c:v>
                </c:pt>
                <c:pt idx="490">
                  <c:v>9.0750000000000028</c:v>
                </c:pt>
                <c:pt idx="491">
                  <c:v>2.7777777777778195E-3</c:v>
                </c:pt>
                <c:pt idx="492">
                  <c:v>74.65902777777778</c:v>
                </c:pt>
                <c:pt idx="493">
                  <c:v>0.81458333333333333</c:v>
                </c:pt>
                <c:pt idx="494">
                  <c:v>0.29027777777777986</c:v>
                </c:pt>
                <c:pt idx="495">
                  <c:v>2.7083333333333504E-2</c:v>
                </c:pt>
                <c:pt idx="496">
                  <c:v>6.9444444444444978E-4</c:v>
                </c:pt>
                <c:pt idx="497">
                  <c:v>6.9444444444444978E-4</c:v>
                </c:pt>
                <c:pt idx="498">
                  <c:v>0.86597222222222225</c:v>
                </c:pt>
                <c:pt idx="499">
                  <c:v>4.861111111111119E-3</c:v>
                </c:pt>
                <c:pt idx="500">
                  <c:v>7.6388888888888973E-3</c:v>
                </c:pt>
                <c:pt idx="501">
                  <c:v>79.823611111111049</c:v>
                </c:pt>
                <c:pt idx="502">
                  <c:v>18.617361111111247</c:v>
                </c:pt>
                <c:pt idx="503">
                  <c:v>7.9166666666667024E-2</c:v>
                </c:pt>
                <c:pt idx="504">
                  <c:v>1.3888888888889006E-2</c:v>
                </c:pt>
                <c:pt idx="505">
                  <c:v>70.056250000000006</c:v>
                </c:pt>
                <c:pt idx="506">
                  <c:v>24.47708333333318</c:v>
                </c:pt>
                <c:pt idx="507">
                  <c:v>6.9395833333333679</c:v>
                </c:pt>
                <c:pt idx="508">
                  <c:v>77.280555555555551</c:v>
                </c:pt>
                <c:pt idx="509">
                  <c:v>0.24097222222222311</c:v>
                </c:pt>
                <c:pt idx="510">
                  <c:v>45.506250000000001</c:v>
                </c:pt>
                <c:pt idx="511">
                  <c:v>1.3888888888889015E-3</c:v>
                </c:pt>
                <c:pt idx="512">
                  <c:v>73.39791666666666</c:v>
                </c:pt>
                <c:pt idx="513">
                  <c:v>73.754861111111111</c:v>
                </c:pt>
                <c:pt idx="514">
                  <c:v>88.577083333333249</c:v>
                </c:pt>
                <c:pt idx="515">
                  <c:v>0.12361111111111162</c:v>
                </c:pt>
                <c:pt idx="516">
                  <c:v>2.7486111111111202</c:v>
                </c:pt>
                <c:pt idx="517">
                  <c:v>90.955555555555549</c:v>
                </c:pt>
                <c:pt idx="518">
                  <c:v>75.939583333333331</c:v>
                </c:pt>
                <c:pt idx="519">
                  <c:v>92.823611111111049</c:v>
                </c:pt>
                <c:pt idx="520">
                  <c:v>24.555555555555557</c:v>
                </c:pt>
                <c:pt idx="521">
                  <c:v>95.781250000000227</c:v>
                </c:pt>
                <c:pt idx="522">
                  <c:v>9.5138888888889175E-2</c:v>
                </c:pt>
                <c:pt idx="523">
                  <c:v>4.2756944444444533</c:v>
                </c:pt>
                <c:pt idx="524">
                  <c:v>42.034722222222221</c:v>
                </c:pt>
                <c:pt idx="525">
                  <c:v>1.2499999999999956E-2</c:v>
                </c:pt>
                <c:pt idx="526">
                  <c:v>27.996527777777594</c:v>
                </c:pt>
                <c:pt idx="527">
                  <c:v>101.31041666666667</c:v>
                </c:pt>
                <c:pt idx="528">
                  <c:v>5.8333333333333869E-2</c:v>
                </c:pt>
                <c:pt idx="529">
                  <c:v>101.84652777777779</c:v>
                </c:pt>
                <c:pt idx="530">
                  <c:v>0.32708333333333506</c:v>
                </c:pt>
                <c:pt idx="531">
                  <c:v>103.70555555555555</c:v>
                </c:pt>
                <c:pt idx="532">
                  <c:v>1.3888888888889015E-3</c:v>
                </c:pt>
                <c:pt idx="533">
                  <c:v>29.014583333333213</c:v>
                </c:pt>
                <c:pt idx="534">
                  <c:v>8.6111111111110819E-2</c:v>
                </c:pt>
                <c:pt idx="535">
                  <c:v>0</c:v>
                </c:pt>
                <c:pt idx="536">
                  <c:v>1.0166666666666666</c:v>
                </c:pt>
                <c:pt idx="537">
                  <c:v>109.99930555555555</c:v>
                </c:pt>
                <c:pt idx="538">
                  <c:v>4.2361111111111571E-2</c:v>
                </c:pt>
                <c:pt idx="539">
                  <c:v>6.9444444444444978E-4</c:v>
                </c:pt>
                <c:pt idx="540">
                  <c:v>2.083333333333345E-2</c:v>
                </c:pt>
                <c:pt idx="541">
                  <c:v>101.83055555555555</c:v>
                </c:pt>
                <c:pt idx="542">
                  <c:v>102.75972222222221</c:v>
                </c:pt>
                <c:pt idx="543">
                  <c:v>55.895138888889313</c:v>
                </c:pt>
                <c:pt idx="544">
                  <c:v>106.10069444444444</c:v>
                </c:pt>
                <c:pt idx="545">
                  <c:v>0.82430555555555562</c:v>
                </c:pt>
                <c:pt idx="546">
                  <c:v>0.10000000000000003</c:v>
                </c:pt>
                <c:pt idx="547">
                  <c:v>113.42569444444446</c:v>
                </c:pt>
                <c:pt idx="548">
                  <c:v>113.76388888888847</c:v>
                </c:pt>
                <c:pt idx="549">
                  <c:v>114.46041666666666</c:v>
                </c:pt>
                <c:pt idx="550">
                  <c:v>2.7777777777778123E-2</c:v>
                </c:pt>
                <c:pt idx="551">
                  <c:v>2.8409722222222222</c:v>
                </c:pt>
                <c:pt idx="552">
                  <c:v>2.8472222222222295E-2</c:v>
                </c:pt>
                <c:pt idx="553">
                  <c:v>10.761111111111044</c:v>
                </c:pt>
                <c:pt idx="554">
                  <c:v>118.61180555555555</c:v>
                </c:pt>
                <c:pt idx="555">
                  <c:v>6.9444444444444978E-4</c:v>
                </c:pt>
                <c:pt idx="556">
                  <c:v>121.63263888888824</c:v>
                </c:pt>
                <c:pt idx="557">
                  <c:v>118.03402777777779</c:v>
                </c:pt>
                <c:pt idx="558">
                  <c:v>18.71875</c:v>
                </c:pt>
                <c:pt idx="559">
                  <c:v>71.420138888888758</c:v>
                </c:pt>
                <c:pt idx="560">
                  <c:v>44.365277777777777</c:v>
                </c:pt>
                <c:pt idx="561">
                  <c:v>0.24513888888888891</c:v>
                </c:pt>
                <c:pt idx="562">
                  <c:v>83.358333333332624</c:v>
                </c:pt>
                <c:pt idx="563">
                  <c:v>126.46805555555555</c:v>
                </c:pt>
                <c:pt idx="564">
                  <c:v>1.1784722222222241</c:v>
                </c:pt>
                <c:pt idx="565">
                  <c:v>54.800694444444133</c:v>
                </c:pt>
                <c:pt idx="566">
                  <c:v>9.0277777777777787E-3</c:v>
                </c:pt>
                <c:pt idx="567">
                  <c:v>6.2500000000000255E-3</c:v>
                </c:pt>
                <c:pt idx="568">
                  <c:v>6.5972222222222363E-2</c:v>
                </c:pt>
                <c:pt idx="569">
                  <c:v>8.333333333333354E-3</c:v>
                </c:pt>
                <c:pt idx="570">
                  <c:v>117.73472222222222</c:v>
                </c:pt>
                <c:pt idx="571">
                  <c:v>5.6944444444444464E-2</c:v>
                </c:pt>
                <c:pt idx="572">
                  <c:v>4.4402777777777782</c:v>
                </c:pt>
                <c:pt idx="573">
                  <c:v>2.5993055555555555</c:v>
                </c:pt>
                <c:pt idx="574">
                  <c:v>3.7500000000000061E-2</c:v>
                </c:pt>
                <c:pt idx="575">
                  <c:v>138.05555555555532</c:v>
                </c:pt>
                <c:pt idx="576">
                  <c:v>3.4722222222222277E-3</c:v>
                </c:pt>
                <c:pt idx="577">
                  <c:v>3.6812499999999977</c:v>
                </c:pt>
                <c:pt idx="578">
                  <c:v>140.50069444444438</c:v>
                </c:pt>
                <c:pt idx="579">
                  <c:v>130.61388888888808</c:v>
                </c:pt>
                <c:pt idx="580">
                  <c:v>1.3888888888889015E-3</c:v>
                </c:pt>
                <c:pt idx="581">
                  <c:v>1.7145833333333353</c:v>
                </c:pt>
                <c:pt idx="582">
                  <c:v>125.89375</c:v>
                </c:pt>
                <c:pt idx="583">
                  <c:v>0.2388888888888889</c:v>
                </c:pt>
                <c:pt idx="584">
                  <c:v>147.21180555555532</c:v>
                </c:pt>
                <c:pt idx="585">
                  <c:v>148.27152777777778</c:v>
                </c:pt>
                <c:pt idx="586">
                  <c:v>1.3888888888889015E-3</c:v>
                </c:pt>
                <c:pt idx="587">
                  <c:v>139.78125</c:v>
                </c:pt>
                <c:pt idx="588">
                  <c:v>0.38402777777778141</c:v>
                </c:pt>
                <c:pt idx="589">
                  <c:v>134.95694444444447</c:v>
                </c:pt>
                <c:pt idx="590">
                  <c:v>1.5277777777777793E-2</c:v>
                </c:pt>
                <c:pt idx="591">
                  <c:v>53.345833333333324</c:v>
                </c:pt>
                <c:pt idx="592">
                  <c:v>6.1111111111111199E-2</c:v>
                </c:pt>
                <c:pt idx="593">
                  <c:v>2.0833333333333498E-3</c:v>
                </c:pt>
                <c:pt idx="594">
                  <c:v>43.081944444444133</c:v>
                </c:pt>
                <c:pt idx="595">
                  <c:v>160.66180555555556</c:v>
                </c:pt>
                <c:pt idx="596">
                  <c:v>6.9444444444444978E-4</c:v>
                </c:pt>
                <c:pt idx="597">
                  <c:v>2.0138888888888887E-2</c:v>
                </c:pt>
                <c:pt idx="598">
                  <c:v>4.9305555555555545</c:v>
                </c:pt>
                <c:pt idx="599">
                  <c:v>165.42013888889042</c:v>
                </c:pt>
                <c:pt idx="600">
                  <c:v>0.25694444444444442</c:v>
                </c:pt>
                <c:pt idx="601">
                  <c:v>27.489583333333062</c:v>
                </c:pt>
                <c:pt idx="602">
                  <c:v>166.90277777777777</c:v>
                </c:pt>
                <c:pt idx="603">
                  <c:v>0.18541666666666759</c:v>
                </c:pt>
                <c:pt idx="604">
                  <c:v>0.41666666666666874</c:v>
                </c:pt>
                <c:pt idx="605">
                  <c:v>163.08472222222218</c:v>
                </c:pt>
                <c:pt idx="606">
                  <c:v>2.0138888888888887E-2</c:v>
                </c:pt>
                <c:pt idx="607">
                  <c:v>2.1798611111111108</c:v>
                </c:pt>
                <c:pt idx="608">
                  <c:v>170.89861111111111</c:v>
                </c:pt>
                <c:pt idx="609">
                  <c:v>0.20486111111111124</c:v>
                </c:pt>
                <c:pt idx="610">
                  <c:v>6.2500000000000097E-2</c:v>
                </c:pt>
                <c:pt idx="611">
                  <c:v>0.69861111111111274</c:v>
                </c:pt>
                <c:pt idx="612">
                  <c:v>7.0833333333333914E-2</c:v>
                </c:pt>
                <c:pt idx="613">
                  <c:v>6.8062500000000004</c:v>
                </c:pt>
                <c:pt idx="614">
                  <c:v>77.685416666666214</c:v>
                </c:pt>
                <c:pt idx="615">
                  <c:v>142.11180555555558</c:v>
                </c:pt>
                <c:pt idx="616">
                  <c:v>14.809027777777777</c:v>
                </c:pt>
                <c:pt idx="617">
                  <c:v>1.4263888888888889</c:v>
                </c:pt>
                <c:pt idx="618">
                  <c:v>184.70902777777778</c:v>
                </c:pt>
                <c:pt idx="619">
                  <c:v>99.834027777777777</c:v>
                </c:pt>
                <c:pt idx="620">
                  <c:v>189.89236111111111</c:v>
                </c:pt>
                <c:pt idx="621">
                  <c:v>8.053472222222295</c:v>
                </c:pt>
                <c:pt idx="622">
                  <c:v>1.6881944444444439</c:v>
                </c:pt>
                <c:pt idx="623">
                  <c:v>61.345138888889196</c:v>
                </c:pt>
                <c:pt idx="624">
                  <c:v>0.22986111111111146</c:v>
                </c:pt>
                <c:pt idx="625">
                  <c:v>108.48055555555555</c:v>
                </c:pt>
                <c:pt idx="626">
                  <c:v>29.653472222222224</c:v>
                </c:pt>
                <c:pt idx="627">
                  <c:v>5.6708333333333334</c:v>
                </c:pt>
                <c:pt idx="628">
                  <c:v>204.67152777777775</c:v>
                </c:pt>
                <c:pt idx="629">
                  <c:v>0.4555555555555556</c:v>
                </c:pt>
                <c:pt idx="630">
                  <c:v>25.219444444444445</c:v>
                </c:pt>
                <c:pt idx="631">
                  <c:v>4.1750000000000007</c:v>
                </c:pt>
                <c:pt idx="632">
                  <c:v>210.94027777777777</c:v>
                </c:pt>
                <c:pt idx="633">
                  <c:v>8.9583333333333515E-2</c:v>
                </c:pt>
                <c:pt idx="634">
                  <c:v>211.19652777777776</c:v>
                </c:pt>
                <c:pt idx="635">
                  <c:v>8.333333333333354E-3</c:v>
                </c:pt>
                <c:pt idx="636">
                  <c:v>0.57222222222222219</c:v>
                </c:pt>
                <c:pt idx="637">
                  <c:v>2.7777777777778195E-3</c:v>
                </c:pt>
                <c:pt idx="638">
                  <c:v>1.2499999999999956E-2</c:v>
                </c:pt>
                <c:pt idx="639">
                  <c:v>0.80763888888889246</c:v>
                </c:pt>
                <c:pt idx="640">
                  <c:v>217.28402777777777</c:v>
                </c:pt>
                <c:pt idx="641">
                  <c:v>169.35208333333449</c:v>
                </c:pt>
                <c:pt idx="642">
                  <c:v>25.059722222222106</c:v>
                </c:pt>
                <c:pt idx="643">
                  <c:v>220.07916666666583</c:v>
                </c:pt>
                <c:pt idx="644">
                  <c:v>0.10625000000000002</c:v>
                </c:pt>
                <c:pt idx="645">
                  <c:v>1.3888888888889006E-2</c:v>
                </c:pt>
                <c:pt idx="646">
                  <c:v>7.0138888888888903E-2</c:v>
                </c:pt>
                <c:pt idx="647">
                  <c:v>1.0458333333333334</c:v>
                </c:pt>
                <c:pt idx="648">
                  <c:v>2.8006944444444444</c:v>
                </c:pt>
                <c:pt idx="649">
                  <c:v>2.9166666666666671E-2</c:v>
                </c:pt>
                <c:pt idx="650">
                  <c:v>15.373611111111112</c:v>
                </c:pt>
                <c:pt idx="651">
                  <c:v>8.333333333333354E-3</c:v>
                </c:pt>
                <c:pt idx="652">
                  <c:v>2.3694444444444427</c:v>
                </c:pt>
                <c:pt idx="653">
                  <c:v>221.38402777777787</c:v>
                </c:pt>
                <c:pt idx="654">
                  <c:v>232.8402777777778</c:v>
                </c:pt>
                <c:pt idx="655">
                  <c:v>14.939583333333356</c:v>
                </c:pt>
                <c:pt idx="656">
                  <c:v>2.0833333333333498E-3</c:v>
                </c:pt>
                <c:pt idx="657">
                  <c:v>235.82569444444442</c:v>
                </c:pt>
                <c:pt idx="658">
                  <c:v>2.7777777777778195E-3</c:v>
                </c:pt>
                <c:pt idx="659">
                  <c:v>233.63125000000002</c:v>
                </c:pt>
                <c:pt idx="660">
                  <c:v>6.9444444444444978E-4</c:v>
                </c:pt>
                <c:pt idx="661">
                  <c:v>238.8951388888903</c:v>
                </c:pt>
                <c:pt idx="662">
                  <c:v>250.18125000000003</c:v>
                </c:pt>
                <c:pt idx="663">
                  <c:v>3.2638888888888946E-2</c:v>
                </c:pt>
                <c:pt idx="664">
                  <c:v>224.34583333333347</c:v>
                </c:pt>
                <c:pt idx="665">
                  <c:v>5.5555555555555558E-3</c:v>
                </c:pt>
                <c:pt idx="666">
                  <c:v>1.0722222222222222</c:v>
                </c:pt>
                <c:pt idx="667">
                  <c:v>203.44930555555555</c:v>
                </c:pt>
                <c:pt idx="668">
                  <c:v>4.861111111111119E-3</c:v>
                </c:pt>
                <c:pt idx="669">
                  <c:v>6.9444444444444978E-4</c:v>
                </c:pt>
                <c:pt idx="670">
                  <c:v>4.0986111111111114</c:v>
                </c:pt>
                <c:pt idx="671">
                  <c:v>95.005555555555489</c:v>
                </c:pt>
                <c:pt idx="672">
                  <c:v>0.14305555555555555</c:v>
                </c:pt>
                <c:pt idx="673">
                  <c:v>264.89583333333536</c:v>
                </c:pt>
                <c:pt idx="674">
                  <c:v>1.3888888888889015E-3</c:v>
                </c:pt>
                <c:pt idx="675">
                  <c:v>225.27986111110945</c:v>
                </c:pt>
                <c:pt idx="676">
                  <c:v>0.42500000000000032</c:v>
                </c:pt>
                <c:pt idx="677">
                  <c:v>282.99374999999776</c:v>
                </c:pt>
                <c:pt idx="678">
                  <c:v>132.78750000000002</c:v>
                </c:pt>
                <c:pt idx="679">
                  <c:v>11.365972222222299</c:v>
                </c:pt>
                <c:pt idx="680">
                  <c:v>1.3194444444444441E-2</c:v>
                </c:pt>
                <c:pt idx="681">
                  <c:v>4.1666666666666735E-3</c:v>
                </c:pt>
                <c:pt idx="682">
                  <c:v>6.9444444444444978E-4</c:v>
                </c:pt>
                <c:pt idx="683">
                  <c:v>305.13194444444429</c:v>
                </c:pt>
                <c:pt idx="684">
                  <c:v>6.9444444444444978E-4</c:v>
                </c:pt>
                <c:pt idx="685">
                  <c:v>0.11041666666666666</c:v>
                </c:pt>
                <c:pt idx="686">
                  <c:v>184.76666666666586</c:v>
                </c:pt>
                <c:pt idx="687">
                  <c:v>3.2236111111111212</c:v>
                </c:pt>
                <c:pt idx="688">
                  <c:v>20.387499999999989</c:v>
                </c:pt>
                <c:pt idx="689">
                  <c:v>293.19444444444446</c:v>
                </c:pt>
                <c:pt idx="690">
                  <c:v>330.86805555555554</c:v>
                </c:pt>
                <c:pt idx="691">
                  <c:v>0.29444444444444623</c:v>
                </c:pt>
                <c:pt idx="692">
                  <c:v>0.63402777777777775</c:v>
                </c:pt>
                <c:pt idx="693">
                  <c:v>20.894444444444495</c:v>
                </c:pt>
                <c:pt idx="694">
                  <c:v>1.9444444444444445E-2</c:v>
                </c:pt>
                <c:pt idx="695">
                  <c:v>6.1631944444444446</c:v>
                </c:pt>
                <c:pt idx="696">
                  <c:v>6.9444444444444978E-4</c:v>
                </c:pt>
                <c:pt idx="697">
                  <c:v>3.3423611111111113</c:v>
                </c:pt>
                <c:pt idx="698">
                  <c:v>172.64027777777778</c:v>
                </c:pt>
                <c:pt idx="699">
                  <c:v>283.10347222222219</c:v>
                </c:pt>
                <c:pt idx="700">
                  <c:v>1.1805555555555685E-2</c:v>
                </c:pt>
                <c:pt idx="701">
                  <c:v>0.17986111111111144</c:v>
                </c:pt>
                <c:pt idx="702">
                  <c:v>0.27500000000000002</c:v>
                </c:pt>
                <c:pt idx="703">
                  <c:v>376.1618055555557</c:v>
                </c:pt>
                <c:pt idx="704">
                  <c:v>372.14791666666702</c:v>
                </c:pt>
                <c:pt idx="705">
                  <c:v>3.21875</c:v>
                </c:pt>
                <c:pt idx="706">
                  <c:v>39.330555555555556</c:v>
                </c:pt>
                <c:pt idx="707">
                  <c:v>4.9305555555555554E-2</c:v>
                </c:pt>
                <c:pt idx="708">
                  <c:v>403.94444444444446</c:v>
                </c:pt>
                <c:pt idx="709">
                  <c:v>6.9444444444444978E-4</c:v>
                </c:pt>
                <c:pt idx="710">
                  <c:v>3.4722222222222277E-3</c:v>
                </c:pt>
                <c:pt idx="711">
                  <c:v>3.0555555555555614E-2</c:v>
                </c:pt>
                <c:pt idx="712">
                  <c:v>3.1944444444444438</c:v>
                </c:pt>
                <c:pt idx="713">
                  <c:v>106.93333333333334</c:v>
                </c:pt>
                <c:pt idx="714">
                  <c:v>6.9444444444444978E-4</c:v>
                </c:pt>
                <c:pt idx="715">
                  <c:v>8.8104166666667378</c:v>
                </c:pt>
                <c:pt idx="716">
                  <c:v>258.71874999999869</c:v>
                </c:pt>
                <c:pt idx="717">
                  <c:v>430.82013888888673</c:v>
                </c:pt>
                <c:pt idx="718">
                  <c:v>78.709722222222211</c:v>
                </c:pt>
                <c:pt idx="719">
                  <c:v>66.594444444444434</c:v>
                </c:pt>
                <c:pt idx="720">
                  <c:v>0.12569444444444444</c:v>
                </c:pt>
                <c:pt idx="721">
                  <c:v>474.71319444444237</c:v>
                </c:pt>
                <c:pt idx="722">
                  <c:v>8.2027777777777739</c:v>
                </c:pt>
                <c:pt idx="723">
                  <c:v>0.1680555555555554</c:v>
                </c:pt>
                <c:pt idx="724">
                  <c:v>3.8194444444444441E-2</c:v>
                </c:pt>
                <c:pt idx="725">
                  <c:v>148.7930555555545</c:v>
                </c:pt>
                <c:pt idx="726">
                  <c:v>377.06597222222223</c:v>
                </c:pt>
                <c:pt idx="727">
                  <c:v>1.9631944444444416</c:v>
                </c:pt>
                <c:pt idx="728">
                  <c:v>531.17986111111304</c:v>
                </c:pt>
                <c:pt idx="729">
                  <c:v>9.9305555555555716E-2</c:v>
                </c:pt>
                <c:pt idx="730">
                  <c:v>28.663194444444535</c:v>
                </c:pt>
                <c:pt idx="731">
                  <c:v>5.8888888888888875</c:v>
                </c:pt>
                <c:pt idx="732">
                  <c:v>33.227083333333326</c:v>
                </c:pt>
                <c:pt idx="733">
                  <c:v>6.9444444444444978E-4</c:v>
                </c:pt>
                <c:pt idx="734">
                  <c:v>1.3888888888889015E-3</c:v>
                </c:pt>
                <c:pt idx="735">
                  <c:v>0.296527777777781</c:v>
                </c:pt>
                <c:pt idx="736">
                  <c:v>152.73541666666668</c:v>
                </c:pt>
                <c:pt idx="737">
                  <c:v>190.35694444444528</c:v>
                </c:pt>
                <c:pt idx="738">
                  <c:v>751.22083333333353</c:v>
                </c:pt>
                <c:pt idx="739">
                  <c:v>7.3243055555555125</c:v>
                </c:pt>
                <c:pt idx="740">
                  <c:v>1.3888888888889015E-3</c:v>
                </c:pt>
                <c:pt idx="741">
                  <c:v>0.50347222222221888</c:v>
                </c:pt>
                <c:pt idx="742">
                  <c:v>0.6145833333333337</c:v>
                </c:pt>
                <c:pt idx="743">
                  <c:v>556.00416666666854</c:v>
                </c:pt>
                <c:pt idx="744">
                  <c:v>3.1250000000000049E-2</c:v>
                </c:pt>
                <c:pt idx="745">
                  <c:v>151.78819444444446</c:v>
                </c:pt>
                <c:pt idx="746">
                  <c:v>244.74236111111028</c:v>
                </c:pt>
              </c:numCache>
            </c:numRef>
          </c:xVal>
          <c:yVal>
            <c:numRef>
              <c:f>'1週間，1ヶ月'!$D$3:$D$749</c:f>
              <c:numCache>
                <c:formatCode>0.0000_ </c:formatCode>
                <c:ptCount val="747"/>
                <c:pt idx="0">
                  <c:v>6.9444444444444978E-4</c:v>
                </c:pt>
                <c:pt idx="1">
                  <c:v>0</c:v>
                </c:pt>
                <c:pt idx="2">
                  <c:v>0</c:v>
                </c:pt>
                <c:pt idx="3">
                  <c:v>1.3888888888889015E-3</c:v>
                </c:pt>
                <c:pt idx="4">
                  <c:v>0</c:v>
                </c:pt>
                <c:pt idx="5">
                  <c:v>0</c:v>
                </c:pt>
                <c:pt idx="6">
                  <c:v>0</c:v>
                </c:pt>
                <c:pt idx="7">
                  <c:v>0</c:v>
                </c:pt>
                <c:pt idx="8">
                  <c:v>0</c:v>
                </c:pt>
                <c:pt idx="9">
                  <c:v>0</c:v>
                </c:pt>
                <c:pt idx="10">
                  <c:v>0</c:v>
                </c:pt>
                <c:pt idx="11">
                  <c:v>0</c:v>
                </c:pt>
                <c:pt idx="12">
                  <c:v>9.722222222222238E-3</c:v>
                </c:pt>
                <c:pt idx="13">
                  <c:v>0</c:v>
                </c:pt>
                <c:pt idx="14">
                  <c:v>4.1666666666666735E-3</c:v>
                </c:pt>
                <c:pt idx="15">
                  <c:v>0</c:v>
                </c:pt>
                <c:pt idx="16">
                  <c:v>0</c:v>
                </c:pt>
                <c:pt idx="17">
                  <c:v>0</c:v>
                </c:pt>
                <c:pt idx="18">
                  <c:v>0</c:v>
                </c:pt>
                <c:pt idx="19">
                  <c:v>0</c:v>
                </c:pt>
                <c:pt idx="20">
                  <c:v>1.0416666666666671E-2</c:v>
                </c:pt>
                <c:pt idx="21">
                  <c:v>0</c:v>
                </c:pt>
                <c:pt idx="22">
                  <c:v>0</c:v>
                </c:pt>
                <c:pt idx="23">
                  <c:v>0</c:v>
                </c:pt>
                <c:pt idx="24">
                  <c:v>0</c:v>
                </c:pt>
                <c:pt idx="25">
                  <c:v>0</c:v>
                </c:pt>
                <c:pt idx="26">
                  <c:v>5.5555555555555558E-3</c:v>
                </c:pt>
                <c:pt idx="27">
                  <c:v>0</c:v>
                </c:pt>
                <c:pt idx="28">
                  <c:v>0</c:v>
                </c:pt>
                <c:pt idx="29">
                  <c:v>0</c:v>
                </c:pt>
                <c:pt idx="30">
                  <c:v>0</c:v>
                </c:pt>
                <c:pt idx="31">
                  <c:v>0</c:v>
                </c:pt>
                <c:pt idx="32">
                  <c:v>0</c:v>
                </c:pt>
                <c:pt idx="33">
                  <c:v>0</c:v>
                </c:pt>
                <c:pt idx="34">
                  <c:v>0</c:v>
                </c:pt>
                <c:pt idx="35">
                  <c:v>0</c:v>
                </c:pt>
                <c:pt idx="36">
                  <c:v>0</c:v>
                </c:pt>
                <c:pt idx="37">
                  <c:v>0</c:v>
                </c:pt>
                <c:pt idx="38">
                  <c:v>4.0277777777777767E-2</c:v>
                </c:pt>
                <c:pt idx="39">
                  <c:v>3.3333333333333388E-2</c:v>
                </c:pt>
                <c:pt idx="40">
                  <c:v>1.4583333333333358E-2</c:v>
                </c:pt>
                <c:pt idx="41">
                  <c:v>0</c:v>
                </c:pt>
                <c:pt idx="42">
                  <c:v>0</c:v>
                </c:pt>
                <c:pt idx="43">
                  <c:v>0</c:v>
                </c:pt>
                <c:pt idx="44">
                  <c:v>0</c:v>
                </c:pt>
                <c:pt idx="45">
                  <c:v>0</c:v>
                </c:pt>
                <c:pt idx="46">
                  <c:v>0</c:v>
                </c:pt>
                <c:pt idx="47">
                  <c:v>0</c:v>
                </c:pt>
                <c:pt idx="48">
                  <c:v>2.7083333333333504E-2</c:v>
                </c:pt>
                <c:pt idx="49">
                  <c:v>0</c:v>
                </c:pt>
                <c:pt idx="50">
                  <c:v>0</c:v>
                </c:pt>
                <c:pt idx="51">
                  <c:v>0</c:v>
                </c:pt>
                <c:pt idx="52">
                  <c:v>0</c:v>
                </c:pt>
                <c:pt idx="53">
                  <c:v>0</c:v>
                </c:pt>
                <c:pt idx="54">
                  <c:v>0</c:v>
                </c:pt>
                <c:pt idx="55">
                  <c:v>0</c:v>
                </c:pt>
                <c:pt idx="56">
                  <c:v>1.5277777777777793E-2</c:v>
                </c:pt>
                <c:pt idx="57">
                  <c:v>8.8194444444445283E-2</c:v>
                </c:pt>
                <c:pt idx="58">
                  <c:v>0</c:v>
                </c:pt>
                <c:pt idx="59">
                  <c:v>6.2500000000000255E-3</c:v>
                </c:pt>
                <c:pt idx="60">
                  <c:v>0</c:v>
                </c:pt>
                <c:pt idx="61">
                  <c:v>0</c:v>
                </c:pt>
                <c:pt idx="62">
                  <c:v>0</c:v>
                </c:pt>
                <c:pt idx="63">
                  <c:v>0</c:v>
                </c:pt>
                <c:pt idx="64">
                  <c:v>0</c:v>
                </c:pt>
                <c:pt idx="65">
                  <c:v>0.10486111111111122</c:v>
                </c:pt>
                <c:pt idx="66">
                  <c:v>0</c:v>
                </c:pt>
                <c:pt idx="67">
                  <c:v>0</c:v>
                </c:pt>
                <c:pt idx="68">
                  <c:v>0</c:v>
                </c:pt>
                <c:pt idx="69">
                  <c:v>0.15347222222222326</c:v>
                </c:pt>
                <c:pt idx="70">
                  <c:v>0</c:v>
                </c:pt>
                <c:pt idx="71">
                  <c:v>0</c:v>
                </c:pt>
                <c:pt idx="72">
                  <c:v>0.18680555555555556</c:v>
                </c:pt>
                <c:pt idx="73">
                  <c:v>0</c:v>
                </c:pt>
                <c:pt idx="74">
                  <c:v>0</c:v>
                </c:pt>
                <c:pt idx="75">
                  <c:v>0</c:v>
                </c:pt>
                <c:pt idx="76">
                  <c:v>0.19652777777777791</c:v>
                </c:pt>
                <c:pt idx="77">
                  <c:v>0</c:v>
                </c:pt>
                <c:pt idx="78">
                  <c:v>0</c:v>
                </c:pt>
                <c:pt idx="79">
                  <c:v>0</c:v>
                </c:pt>
                <c:pt idx="80">
                  <c:v>0.20277777777777778</c:v>
                </c:pt>
                <c:pt idx="81">
                  <c:v>0.21319444444444577</c:v>
                </c:pt>
                <c:pt idx="82">
                  <c:v>0</c:v>
                </c:pt>
                <c:pt idx="83">
                  <c:v>0</c:v>
                </c:pt>
                <c:pt idx="84">
                  <c:v>0.17569444444444551</c:v>
                </c:pt>
                <c:pt idx="85">
                  <c:v>0</c:v>
                </c:pt>
                <c:pt idx="86">
                  <c:v>0</c:v>
                </c:pt>
                <c:pt idx="87">
                  <c:v>0</c:v>
                </c:pt>
                <c:pt idx="88">
                  <c:v>0</c:v>
                </c:pt>
                <c:pt idx="89">
                  <c:v>0.26805555555555555</c:v>
                </c:pt>
                <c:pt idx="90">
                  <c:v>0</c:v>
                </c:pt>
                <c:pt idx="91">
                  <c:v>0.26458333333333334</c:v>
                </c:pt>
                <c:pt idx="92">
                  <c:v>0.13541666666666671</c:v>
                </c:pt>
                <c:pt idx="93">
                  <c:v>0</c:v>
                </c:pt>
                <c:pt idx="94">
                  <c:v>0.27916666666666851</c:v>
                </c:pt>
                <c:pt idx="95">
                  <c:v>0</c:v>
                </c:pt>
                <c:pt idx="96">
                  <c:v>0.22500000000000023</c:v>
                </c:pt>
                <c:pt idx="97">
                  <c:v>0.28194444444444605</c:v>
                </c:pt>
                <c:pt idx="98">
                  <c:v>0</c:v>
                </c:pt>
                <c:pt idx="99">
                  <c:v>0</c:v>
                </c:pt>
                <c:pt idx="100">
                  <c:v>2.7777777777778195E-3</c:v>
                </c:pt>
                <c:pt idx="101">
                  <c:v>0</c:v>
                </c:pt>
                <c:pt idx="102">
                  <c:v>0.34027777777777996</c:v>
                </c:pt>
                <c:pt idx="103">
                  <c:v>0</c:v>
                </c:pt>
                <c:pt idx="104">
                  <c:v>0</c:v>
                </c:pt>
                <c:pt idx="105">
                  <c:v>0.43055555555555558</c:v>
                </c:pt>
                <c:pt idx="106">
                  <c:v>0.42777777777778014</c:v>
                </c:pt>
                <c:pt idx="107">
                  <c:v>0.4263888888888937</c:v>
                </c:pt>
                <c:pt idx="108">
                  <c:v>0.46388888888889246</c:v>
                </c:pt>
                <c:pt idx="109">
                  <c:v>8.3333333333333481E-2</c:v>
                </c:pt>
                <c:pt idx="110">
                  <c:v>0</c:v>
                </c:pt>
                <c:pt idx="111">
                  <c:v>0.5166666666666665</c:v>
                </c:pt>
                <c:pt idx="112">
                  <c:v>0.13263888888888889</c:v>
                </c:pt>
                <c:pt idx="113">
                  <c:v>0.5638888888888921</c:v>
                </c:pt>
                <c:pt idx="114">
                  <c:v>0.59652777777777521</c:v>
                </c:pt>
                <c:pt idx="115">
                  <c:v>0</c:v>
                </c:pt>
                <c:pt idx="116">
                  <c:v>0.6263888888888921</c:v>
                </c:pt>
                <c:pt idx="117">
                  <c:v>0</c:v>
                </c:pt>
                <c:pt idx="118">
                  <c:v>0.64722222222222225</c:v>
                </c:pt>
                <c:pt idx="119">
                  <c:v>0.64097222222222261</c:v>
                </c:pt>
                <c:pt idx="120">
                  <c:v>0.66666666666666663</c:v>
                </c:pt>
                <c:pt idx="121">
                  <c:v>0.67430555555555971</c:v>
                </c:pt>
                <c:pt idx="122">
                  <c:v>0</c:v>
                </c:pt>
                <c:pt idx="123">
                  <c:v>0</c:v>
                </c:pt>
                <c:pt idx="124">
                  <c:v>0.72222222222222221</c:v>
                </c:pt>
                <c:pt idx="125">
                  <c:v>0</c:v>
                </c:pt>
                <c:pt idx="126">
                  <c:v>0</c:v>
                </c:pt>
                <c:pt idx="127">
                  <c:v>0.79166666666666652</c:v>
                </c:pt>
                <c:pt idx="128">
                  <c:v>0</c:v>
                </c:pt>
                <c:pt idx="129">
                  <c:v>8.1250000000000044E-2</c:v>
                </c:pt>
                <c:pt idx="130">
                  <c:v>0</c:v>
                </c:pt>
                <c:pt idx="131">
                  <c:v>0</c:v>
                </c:pt>
                <c:pt idx="132">
                  <c:v>0.8138888888888921</c:v>
                </c:pt>
                <c:pt idx="133">
                  <c:v>0.1388888888888889</c:v>
                </c:pt>
                <c:pt idx="134">
                  <c:v>0</c:v>
                </c:pt>
                <c:pt idx="135">
                  <c:v>0.44930555555555596</c:v>
                </c:pt>
                <c:pt idx="136">
                  <c:v>0</c:v>
                </c:pt>
                <c:pt idx="137">
                  <c:v>0.89513888888888982</c:v>
                </c:pt>
                <c:pt idx="138">
                  <c:v>0</c:v>
                </c:pt>
                <c:pt idx="139">
                  <c:v>0</c:v>
                </c:pt>
                <c:pt idx="140">
                  <c:v>7.7777777777777821E-2</c:v>
                </c:pt>
                <c:pt idx="141">
                  <c:v>0.94930555555555562</c:v>
                </c:pt>
                <c:pt idx="142">
                  <c:v>0.75347222222222221</c:v>
                </c:pt>
                <c:pt idx="143">
                  <c:v>0.94236111111111109</c:v>
                </c:pt>
                <c:pt idx="144">
                  <c:v>0</c:v>
                </c:pt>
                <c:pt idx="145">
                  <c:v>0</c:v>
                </c:pt>
                <c:pt idx="146">
                  <c:v>0</c:v>
                </c:pt>
                <c:pt idx="147">
                  <c:v>0</c:v>
                </c:pt>
                <c:pt idx="148">
                  <c:v>0.89444444444444526</c:v>
                </c:pt>
                <c:pt idx="149">
                  <c:v>0</c:v>
                </c:pt>
                <c:pt idx="150">
                  <c:v>0</c:v>
                </c:pt>
                <c:pt idx="151">
                  <c:v>1.1687500000000066</c:v>
                </c:pt>
                <c:pt idx="152">
                  <c:v>0</c:v>
                </c:pt>
                <c:pt idx="153">
                  <c:v>0</c:v>
                </c:pt>
                <c:pt idx="154">
                  <c:v>1.1006944444444438</c:v>
                </c:pt>
                <c:pt idx="155">
                  <c:v>0</c:v>
                </c:pt>
                <c:pt idx="156">
                  <c:v>0</c:v>
                </c:pt>
                <c:pt idx="157">
                  <c:v>0</c:v>
                </c:pt>
                <c:pt idx="158">
                  <c:v>1.4048611111111098</c:v>
                </c:pt>
                <c:pt idx="159">
                  <c:v>1.4638888888888888</c:v>
                </c:pt>
                <c:pt idx="160">
                  <c:v>1.4340277777777779</c:v>
                </c:pt>
                <c:pt idx="161">
                  <c:v>0</c:v>
                </c:pt>
                <c:pt idx="162">
                  <c:v>0.8958333333333347</c:v>
                </c:pt>
                <c:pt idx="163">
                  <c:v>0</c:v>
                </c:pt>
                <c:pt idx="164">
                  <c:v>1.6027777777777781</c:v>
                </c:pt>
                <c:pt idx="165">
                  <c:v>0</c:v>
                </c:pt>
                <c:pt idx="166">
                  <c:v>1.6749999999999998</c:v>
                </c:pt>
                <c:pt idx="167">
                  <c:v>0</c:v>
                </c:pt>
                <c:pt idx="168">
                  <c:v>0</c:v>
                </c:pt>
                <c:pt idx="169">
                  <c:v>1.5333333333333334</c:v>
                </c:pt>
                <c:pt idx="170">
                  <c:v>1.1430555555555619</c:v>
                </c:pt>
                <c:pt idx="171">
                  <c:v>1.2916666666666659</c:v>
                </c:pt>
                <c:pt idx="172">
                  <c:v>1.8291666666666666</c:v>
                </c:pt>
                <c:pt idx="173">
                  <c:v>0</c:v>
                </c:pt>
                <c:pt idx="174">
                  <c:v>0</c:v>
                </c:pt>
                <c:pt idx="175">
                  <c:v>0</c:v>
                </c:pt>
                <c:pt idx="176">
                  <c:v>0</c:v>
                </c:pt>
                <c:pt idx="177">
                  <c:v>0</c:v>
                </c:pt>
                <c:pt idx="178">
                  <c:v>1.6048611111111113</c:v>
                </c:pt>
                <c:pt idx="179">
                  <c:v>0</c:v>
                </c:pt>
                <c:pt idx="180">
                  <c:v>1.3888888888889006E-2</c:v>
                </c:pt>
                <c:pt idx="181">
                  <c:v>2.1229166666666672</c:v>
                </c:pt>
                <c:pt idx="182">
                  <c:v>0</c:v>
                </c:pt>
                <c:pt idx="183">
                  <c:v>0</c:v>
                </c:pt>
                <c:pt idx="184">
                  <c:v>2.3409722222222222</c:v>
                </c:pt>
                <c:pt idx="185">
                  <c:v>2.3673611111111112</c:v>
                </c:pt>
                <c:pt idx="186">
                  <c:v>0</c:v>
                </c:pt>
                <c:pt idx="187">
                  <c:v>5.8333333333333869E-2</c:v>
                </c:pt>
                <c:pt idx="188">
                  <c:v>0</c:v>
                </c:pt>
                <c:pt idx="189">
                  <c:v>1.3888888888889015E-3</c:v>
                </c:pt>
                <c:pt idx="190">
                  <c:v>2.3881944444444452</c:v>
                </c:pt>
                <c:pt idx="191">
                  <c:v>0</c:v>
                </c:pt>
                <c:pt idx="192">
                  <c:v>2.0472222222222252</c:v>
                </c:pt>
                <c:pt idx="193">
                  <c:v>8.8194444444445283E-2</c:v>
                </c:pt>
                <c:pt idx="194">
                  <c:v>0</c:v>
                </c:pt>
                <c:pt idx="195">
                  <c:v>0</c:v>
                </c:pt>
                <c:pt idx="196">
                  <c:v>2.9854166666666666</c:v>
                </c:pt>
                <c:pt idx="197">
                  <c:v>0.10347222222222277</c:v>
                </c:pt>
                <c:pt idx="198">
                  <c:v>0</c:v>
                </c:pt>
                <c:pt idx="199">
                  <c:v>0</c:v>
                </c:pt>
                <c:pt idx="200">
                  <c:v>0</c:v>
                </c:pt>
                <c:pt idx="201">
                  <c:v>3.2944444444444443</c:v>
                </c:pt>
                <c:pt idx="202">
                  <c:v>2.5000000000000033E-2</c:v>
                </c:pt>
                <c:pt idx="203">
                  <c:v>0</c:v>
                </c:pt>
                <c:pt idx="204">
                  <c:v>0</c:v>
                </c:pt>
                <c:pt idx="205">
                  <c:v>3.4555555555555553</c:v>
                </c:pt>
                <c:pt idx="206">
                  <c:v>0</c:v>
                </c:pt>
                <c:pt idx="207">
                  <c:v>0</c:v>
                </c:pt>
                <c:pt idx="208">
                  <c:v>2.2604166666666692</c:v>
                </c:pt>
                <c:pt idx="209">
                  <c:v>0.75555555555555565</c:v>
                </c:pt>
                <c:pt idx="210">
                  <c:v>0</c:v>
                </c:pt>
                <c:pt idx="211">
                  <c:v>3.7638888888888888</c:v>
                </c:pt>
                <c:pt idx="212">
                  <c:v>2.9972222222222222</c:v>
                </c:pt>
                <c:pt idx="213">
                  <c:v>4.1062499999999993</c:v>
                </c:pt>
                <c:pt idx="214">
                  <c:v>2.4145833333333333</c:v>
                </c:pt>
                <c:pt idx="215">
                  <c:v>4.2131944444444454</c:v>
                </c:pt>
                <c:pt idx="216">
                  <c:v>0</c:v>
                </c:pt>
                <c:pt idx="217">
                  <c:v>4.3444444444444441</c:v>
                </c:pt>
                <c:pt idx="218">
                  <c:v>0</c:v>
                </c:pt>
                <c:pt idx="219">
                  <c:v>0</c:v>
                </c:pt>
                <c:pt idx="220">
                  <c:v>4.2791666666666694</c:v>
                </c:pt>
                <c:pt idx="221">
                  <c:v>2.187500000000016</c:v>
                </c:pt>
                <c:pt idx="222">
                  <c:v>0</c:v>
                </c:pt>
                <c:pt idx="223">
                  <c:v>4.7138888888888886</c:v>
                </c:pt>
                <c:pt idx="224">
                  <c:v>3.752777777777792</c:v>
                </c:pt>
                <c:pt idx="225">
                  <c:v>0</c:v>
                </c:pt>
                <c:pt idx="226">
                  <c:v>4.8048611111111112</c:v>
                </c:pt>
                <c:pt idx="227">
                  <c:v>0</c:v>
                </c:pt>
                <c:pt idx="228">
                  <c:v>0</c:v>
                </c:pt>
                <c:pt idx="229">
                  <c:v>0</c:v>
                </c:pt>
                <c:pt idx="230">
                  <c:v>0.4951388888888909</c:v>
                </c:pt>
                <c:pt idx="231">
                  <c:v>0</c:v>
                </c:pt>
                <c:pt idx="232">
                  <c:v>0</c:v>
                </c:pt>
                <c:pt idx="233">
                  <c:v>0</c:v>
                </c:pt>
                <c:pt idx="234">
                  <c:v>4.2076388888888889</c:v>
                </c:pt>
                <c:pt idx="235">
                  <c:v>4.8805555555555236</c:v>
                </c:pt>
                <c:pt idx="236">
                  <c:v>0</c:v>
                </c:pt>
                <c:pt idx="237">
                  <c:v>5.1868055555555355</c:v>
                </c:pt>
                <c:pt idx="238">
                  <c:v>5.1965277777777645</c:v>
                </c:pt>
                <c:pt idx="239">
                  <c:v>5.3000000000000007</c:v>
                </c:pt>
                <c:pt idx="240">
                  <c:v>0</c:v>
                </c:pt>
                <c:pt idx="241">
                  <c:v>0</c:v>
                </c:pt>
                <c:pt idx="242">
                  <c:v>5.1090277777777775</c:v>
                </c:pt>
                <c:pt idx="243">
                  <c:v>0</c:v>
                </c:pt>
                <c:pt idx="244">
                  <c:v>4.7208333333333332</c:v>
                </c:pt>
                <c:pt idx="245">
                  <c:v>0</c:v>
                </c:pt>
                <c:pt idx="246">
                  <c:v>5.5506944444444484</c:v>
                </c:pt>
                <c:pt idx="247">
                  <c:v>0</c:v>
                </c:pt>
                <c:pt idx="248">
                  <c:v>0</c:v>
                </c:pt>
                <c:pt idx="249">
                  <c:v>0</c:v>
                </c:pt>
                <c:pt idx="250">
                  <c:v>0</c:v>
                </c:pt>
                <c:pt idx="251">
                  <c:v>5.8472222222222223</c:v>
                </c:pt>
                <c:pt idx="252">
                  <c:v>0</c:v>
                </c:pt>
                <c:pt idx="253">
                  <c:v>0</c:v>
                </c:pt>
                <c:pt idx="254">
                  <c:v>6.0340277777777755</c:v>
                </c:pt>
                <c:pt idx="255">
                  <c:v>0</c:v>
                </c:pt>
                <c:pt idx="256">
                  <c:v>6.1708333333333334</c:v>
                </c:pt>
                <c:pt idx="257">
                  <c:v>6.1743055555555264</c:v>
                </c:pt>
                <c:pt idx="258">
                  <c:v>6.1805555555555207</c:v>
                </c:pt>
                <c:pt idx="259">
                  <c:v>0</c:v>
                </c:pt>
                <c:pt idx="260">
                  <c:v>0</c:v>
                </c:pt>
                <c:pt idx="261">
                  <c:v>0</c:v>
                </c:pt>
                <c:pt idx="262">
                  <c:v>0</c:v>
                </c:pt>
                <c:pt idx="263">
                  <c:v>0</c:v>
                </c:pt>
                <c:pt idx="264">
                  <c:v>0</c:v>
                </c:pt>
                <c:pt idx="265">
                  <c:v>6.8152777777777755</c:v>
                </c:pt>
                <c:pt idx="266">
                  <c:v>1.9097222222222205</c:v>
                </c:pt>
                <c:pt idx="267">
                  <c:v>4.3784722222222223</c:v>
                </c:pt>
                <c:pt idx="268">
                  <c:v>7.0826388888888889</c:v>
                </c:pt>
                <c:pt idx="269">
                  <c:v>0.72083333333333655</c:v>
                </c:pt>
                <c:pt idx="270">
                  <c:v>4.9263888888888889</c:v>
                </c:pt>
                <c:pt idx="271">
                  <c:v>7.3687499999999995</c:v>
                </c:pt>
                <c:pt idx="272">
                  <c:v>0</c:v>
                </c:pt>
                <c:pt idx="273">
                  <c:v>7.4888888888888889</c:v>
                </c:pt>
                <c:pt idx="274">
                  <c:v>0</c:v>
                </c:pt>
                <c:pt idx="275">
                  <c:v>7.3020833333333339</c:v>
                </c:pt>
                <c:pt idx="276">
                  <c:v>7.9069444444444494</c:v>
                </c:pt>
                <c:pt idx="277">
                  <c:v>7.9937500000000004</c:v>
                </c:pt>
                <c:pt idx="278">
                  <c:v>0</c:v>
                </c:pt>
                <c:pt idx="279">
                  <c:v>0</c:v>
                </c:pt>
                <c:pt idx="280">
                  <c:v>0</c:v>
                </c:pt>
                <c:pt idx="281">
                  <c:v>3.9583333333333335</c:v>
                </c:pt>
                <c:pt idx="282">
                  <c:v>8.22013888888889</c:v>
                </c:pt>
                <c:pt idx="283">
                  <c:v>8.309027777777775</c:v>
                </c:pt>
                <c:pt idx="284">
                  <c:v>1.0958333333333332</c:v>
                </c:pt>
                <c:pt idx="285">
                  <c:v>8.6347222222222229</c:v>
                </c:pt>
                <c:pt idx="286">
                  <c:v>0</c:v>
                </c:pt>
                <c:pt idx="287">
                  <c:v>2.8791666666666669</c:v>
                </c:pt>
                <c:pt idx="288">
                  <c:v>0</c:v>
                </c:pt>
                <c:pt idx="289">
                  <c:v>9.1576388888889575</c:v>
                </c:pt>
                <c:pt idx="290">
                  <c:v>0.66180555555556131</c:v>
                </c:pt>
                <c:pt idx="291">
                  <c:v>0</c:v>
                </c:pt>
                <c:pt idx="292">
                  <c:v>0</c:v>
                </c:pt>
                <c:pt idx="293">
                  <c:v>6.4583333333333923E-2</c:v>
                </c:pt>
                <c:pt idx="294">
                  <c:v>9.7548611111110919</c:v>
                </c:pt>
                <c:pt idx="295">
                  <c:v>9.2909722222222229</c:v>
                </c:pt>
                <c:pt idx="296">
                  <c:v>4.0034722222222223</c:v>
                </c:pt>
                <c:pt idx="297">
                  <c:v>10.070138888888952</c:v>
                </c:pt>
                <c:pt idx="298">
                  <c:v>10.020833333333334</c:v>
                </c:pt>
                <c:pt idx="299">
                  <c:v>0</c:v>
                </c:pt>
                <c:pt idx="300">
                  <c:v>10.396527777777777</c:v>
                </c:pt>
                <c:pt idx="301">
                  <c:v>10.289583333333336</c:v>
                </c:pt>
                <c:pt idx="302">
                  <c:v>10.462500000000068</c:v>
                </c:pt>
                <c:pt idx="303">
                  <c:v>9.6375000000000011</c:v>
                </c:pt>
                <c:pt idx="304">
                  <c:v>10.65694444444445</c:v>
                </c:pt>
                <c:pt idx="305">
                  <c:v>10.666666666666725</c:v>
                </c:pt>
                <c:pt idx="306">
                  <c:v>11.015972222222222</c:v>
                </c:pt>
                <c:pt idx="307">
                  <c:v>0</c:v>
                </c:pt>
                <c:pt idx="308">
                  <c:v>0</c:v>
                </c:pt>
                <c:pt idx="309">
                  <c:v>0</c:v>
                </c:pt>
                <c:pt idx="310">
                  <c:v>0</c:v>
                </c:pt>
                <c:pt idx="311">
                  <c:v>5.0986111111111114</c:v>
                </c:pt>
                <c:pt idx="312">
                  <c:v>2.7777777777778195E-3</c:v>
                </c:pt>
                <c:pt idx="313">
                  <c:v>11.65</c:v>
                </c:pt>
                <c:pt idx="314">
                  <c:v>6.3013888888888889</c:v>
                </c:pt>
                <c:pt idx="315">
                  <c:v>9.3409722222222236</c:v>
                </c:pt>
                <c:pt idx="316">
                  <c:v>12.129166666666666</c:v>
                </c:pt>
                <c:pt idx="317">
                  <c:v>12.349305555555555</c:v>
                </c:pt>
                <c:pt idx="318">
                  <c:v>6.0416666666666931E-2</c:v>
                </c:pt>
                <c:pt idx="319">
                  <c:v>12.644444444444444</c:v>
                </c:pt>
                <c:pt idx="320">
                  <c:v>0</c:v>
                </c:pt>
                <c:pt idx="321">
                  <c:v>0</c:v>
                </c:pt>
                <c:pt idx="322">
                  <c:v>0</c:v>
                </c:pt>
                <c:pt idx="323">
                  <c:v>0</c:v>
                </c:pt>
                <c:pt idx="324">
                  <c:v>0.80416666666666659</c:v>
                </c:pt>
                <c:pt idx="325">
                  <c:v>13.781249999999998</c:v>
                </c:pt>
                <c:pt idx="326">
                  <c:v>13.81875</c:v>
                </c:pt>
                <c:pt idx="327">
                  <c:v>13.945833333333336</c:v>
                </c:pt>
                <c:pt idx="328">
                  <c:v>0</c:v>
                </c:pt>
                <c:pt idx="329">
                  <c:v>14.377083333333356</c:v>
                </c:pt>
                <c:pt idx="330">
                  <c:v>10.954861111111111</c:v>
                </c:pt>
                <c:pt idx="331">
                  <c:v>14.912500000000026</c:v>
                </c:pt>
                <c:pt idx="332">
                  <c:v>0.93194444444444802</c:v>
                </c:pt>
                <c:pt idx="333">
                  <c:v>15.02916666666667</c:v>
                </c:pt>
                <c:pt idx="334">
                  <c:v>10.358333333333334</c:v>
                </c:pt>
                <c:pt idx="335">
                  <c:v>0</c:v>
                </c:pt>
                <c:pt idx="336">
                  <c:v>0</c:v>
                </c:pt>
                <c:pt idx="337">
                  <c:v>0</c:v>
                </c:pt>
                <c:pt idx="338">
                  <c:v>0.65763888888889532</c:v>
                </c:pt>
                <c:pt idx="339">
                  <c:v>0</c:v>
                </c:pt>
                <c:pt idx="340">
                  <c:v>0</c:v>
                </c:pt>
                <c:pt idx="341">
                  <c:v>15.84166666666667</c:v>
                </c:pt>
                <c:pt idx="342">
                  <c:v>2.0243055555555602</c:v>
                </c:pt>
                <c:pt idx="343">
                  <c:v>6.2208333333333332</c:v>
                </c:pt>
                <c:pt idx="344">
                  <c:v>16.072916666666668</c:v>
                </c:pt>
                <c:pt idx="345">
                  <c:v>15.097222222222223</c:v>
                </c:pt>
                <c:pt idx="346">
                  <c:v>0</c:v>
                </c:pt>
                <c:pt idx="347">
                  <c:v>16.427777777777663</c:v>
                </c:pt>
                <c:pt idx="348">
                  <c:v>9.9722222222222268</c:v>
                </c:pt>
                <c:pt idx="349">
                  <c:v>16.586805555555554</c:v>
                </c:pt>
                <c:pt idx="350">
                  <c:v>0</c:v>
                </c:pt>
                <c:pt idx="351">
                  <c:v>0</c:v>
                </c:pt>
                <c:pt idx="352">
                  <c:v>0</c:v>
                </c:pt>
                <c:pt idx="353">
                  <c:v>17.267361111111111</c:v>
                </c:pt>
                <c:pt idx="354">
                  <c:v>17.462499999999785</c:v>
                </c:pt>
                <c:pt idx="355">
                  <c:v>0</c:v>
                </c:pt>
                <c:pt idx="356">
                  <c:v>17.976388888888888</c:v>
                </c:pt>
                <c:pt idx="357">
                  <c:v>0.85138888888888964</c:v>
                </c:pt>
                <c:pt idx="358">
                  <c:v>19.013888888888935</c:v>
                </c:pt>
                <c:pt idx="359">
                  <c:v>19.166666666666668</c:v>
                </c:pt>
                <c:pt idx="360">
                  <c:v>20.233333333333118</c:v>
                </c:pt>
                <c:pt idx="361">
                  <c:v>17.179861111111251</c:v>
                </c:pt>
                <c:pt idx="362">
                  <c:v>20.462499999999785</c:v>
                </c:pt>
                <c:pt idx="363">
                  <c:v>20.951388888888893</c:v>
                </c:pt>
                <c:pt idx="364">
                  <c:v>13.072222222222226</c:v>
                </c:pt>
                <c:pt idx="365">
                  <c:v>17.337499999999999</c:v>
                </c:pt>
                <c:pt idx="366">
                  <c:v>21.963194444444444</c:v>
                </c:pt>
                <c:pt idx="367">
                  <c:v>21.088888888888892</c:v>
                </c:pt>
                <c:pt idx="368">
                  <c:v>21.802083333333165</c:v>
                </c:pt>
                <c:pt idx="369">
                  <c:v>22.99027777777766</c:v>
                </c:pt>
                <c:pt idx="370">
                  <c:v>23.042361111111113</c:v>
                </c:pt>
                <c:pt idx="371">
                  <c:v>23.800694444444495</c:v>
                </c:pt>
                <c:pt idx="372">
                  <c:v>23.418055555555558</c:v>
                </c:pt>
                <c:pt idx="373">
                  <c:v>24.129861111111239</c:v>
                </c:pt>
                <c:pt idx="374">
                  <c:v>3.1673611111111266</c:v>
                </c:pt>
                <c:pt idx="375">
                  <c:v>24.934722222222106</c:v>
                </c:pt>
                <c:pt idx="376">
                  <c:v>21.962499999999785</c:v>
                </c:pt>
                <c:pt idx="377">
                  <c:v>25.457638888888887</c:v>
                </c:pt>
                <c:pt idx="378">
                  <c:v>0</c:v>
                </c:pt>
                <c:pt idx="379">
                  <c:v>26.127083333333289</c:v>
                </c:pt>
                <c:pt idx="380">
                  <c:v>0</c:v>
                </c:pt>
                <c:pt idx="381">
                  <c:v>26.87361111111111</c:v>
                </c:pt>
                <c:pt idx="382">
                  <c:v>0</c:v>
                </c:pt>
                <c:pt idx="383">
                  <c:v>27.548611111111089</c:v>
                </c:pt>
                <c:pt idx="384">
                  <c:v>27.139583333333213</c:v>
                </c:pt>
                <c:pt idx="385">
                  <c:v>27.923611111111089</c:v>
                </c:pt>
                <c:pt idx="386">
                  <c:v>0</c:v>
                </c:pt>
                <c:pt idx="387">
                  <c:v>27.973611111111087</c:v>
                </c:pt>
                <c:pt idx="388">
                  <c:v>23.454861111111221</c:v>
                </c:pt>
                <c:pt idx="389">
                  <c:v>1.14375</c:v>
                </c:pt>
                <c:pt idx="390">
                  <c:v>27.441666666666666</c:v>
                </c:pt>
                <c:pt idx="391">
                  <c:v>29.395138888888887</c:v>
                </c:pt>
                <c:pt idx="392">
                  <c:v>29.345833333333132</c:v>
                </c:pt>
                <c:pt idx="393">
                  <c:v>29.770138888888887</c:v>
                </c:pt>
                <c:pt idx="394">
                  <c:v>0</c:v>
                </c:pt>
                <c:pt idx="395">
                  <c:v>0</c:v>
                </c:pt>
                <c:pt idx="396">
                  <c:v>0</c:v>
                </c:pt>
                <c:pt idx="397">
                  <c:v>17.970138888888886</c:v>
                </c:pt>
                <c:pt idx="398">
                  <c:v>0</c:v>
                </c:pt>
                <c:pt idx="399">
                  <c:v>0</c:v>
                </c:pt>
                <c:pt idx="400">
                  <c:v>31.634722222222223</c:v>
                </c:pt>
                <c:pt idx="401">
                  <c:v>0</c:v>
                </c:pt>
                <c:pt idx="402">
                  <c:v>21.859722222222189</c:v>
                </c:pt>
                <c:pt idx="403">
                  <c:v>32.40347222222222</c:v>
                </c:pt>
                <c:pt idx="404">
                  <c:v>0</c:v>
                </c:pt>
                <c:pt idx="405">
                  <c:v>31.192361111111111</c:v>
                </c:pt>
                <c:pt idx="406">
                  <c:v>32.660416666666443</c:v>
                </c:pt>
                <c:pt idx="407">
                  <c:v>29.481944444444444</c:v>
                </c:pt>
                <c:pt idx="408">
                  <c:v>0</c:v>
                </c:pt>
                <c:pt idx="409">
                  <c:v>0</c:v>
                </c:pt>
                <c:pt idx="410">
                  <c:v>33.807638888888889</c:v>
                </c:pt>
                <c:pt idx="411">
                  <c:v>32.496527777777779</c:v>
                </c:pt>
                <c:pt idx="412">
                  <c:v>34.158333333333331</c:v>
                </c:pt>
                <c:pt idx="413">
                  <c:v>34.165277777777781</c:v>
                </c:pt>
                <c:pt idx="414">
                  <c:v>0</c:v>
                </c:pt>
                <c:pt idx="415">
                  <c:v>34.097916666666443</c:v>
                </c:pt>
                <c:pt idx="416">
                  <c:v>20.463888888888892</c:v>
                </c:pt>
                <c:pt idx="417">
                  <c:v>0</c:v>
                </c:pt>
                <c:pt idx="418">
                  <c:v>15.465972222222288</c:v>
                </c:pt>
                <c:pt idx="419">
                  <c:v>0</c:v>
                </c:pt>
                <c:pt idx="420">
                  <c:v>35.941666666666038</c:v>
                </c:pt>
                <c:pt idx="421">
                  <c:v>0</c:v>
                </c:pt>
                <c:pt idx="422">
                  <c:v>36.257638888888913</c:v>
                </c:pt>
                <c:pt idx="423">
                  <c:v>33.285416666666443</c:v>
                </c:pt>
                <c:pt idx="424">
                  <c:v>37.6</c:v>
                </c:pt>
                <c:pt idx="425">
                  <c:v>0</c:v>
                </c:pt>
                <c:pt idx="426">
                  <c:v>37.988888888888901</c:v>
                </c:pt>
                <c:pt idx="427">
                  <c:v>9.1118055555555539</c:v>
                </c:pt>
                <c:pt idx="428">
                  <c:v>40.100694444444294</c:v>
                </c:pt>
                <c:pt idx="429">
                  <c:v>40.229861111111106</c:v>
                </c:pt>
                <c:pt idx="430">
                  <c:v>41.929166666666347</c:v>
                </c:pt>
                <c:pt idx="431">
                  <c:v>26.165972222222223</c:v>
                </c:pt>
                <c:pt idx="432">
                  <c:v>40.440277777777744</c:v>
                </c:pt>
                <c:pt idx="433">
                  <c:v>42.879166666666244</c:v>
                </c:pt>
                <c:pt idx="434">
                  <c:v>9.0763888888888875</c:v>
                </c:pt>
                <c:pt idx="435">
                  <c:v>43.9375</c:v>
                </c:pt>
                <c:pt idx="436">
                  <c:v>44.313194444444221</c:v>
                </c:pt>
                <c:pt idx="437">
                  <c:v>44.606250000000003</c:v>
                </c:pt>
                <c:pt idx="438">
                  <c:v>44.627083333333324</c:v>
                </c:pt>
                <c:pt idx="439">
                  <c:v>11.920138888888889</c:v>
                </c:pt>
                <c:pt idx="440">
                  <c:v>5.5680555555555236</c:v>
                </c:pt>
                <c:pt idx="441">
                  <c:v>0</c:v>
                </c:pt>
                <c:pt idx="442">
                  <c:v>0</c:v>
                </c:pt>
                <c:pt idx="443">
                  <c:v>4.1666666666666692E-2</c:v>
                </c:pt>
                <c:pt idx="444">
                  <c:v>0</c:v>
                </c:pt>
                <c:pt idx="445">
                  <c:v>46.606250000000003</c:v>
                </c:pt>
                <c:pt idx="446">
                  <c:v>44.010416666666288</c:v>
                </c:pt>
                <c:pt idx="447">
                  <c:v>46.775694444444447</c:v>
                </c:pt>
                <c:pt idx="448">
                  <c:v>48.120833333333337</c:v>
                </c:pt>
                <c:pt idx="449">
                  <c:v>0</c:v>
                </c:pt>
                <c:pt idx="450">
                  <c:v>7.8798611111111576</c:v>
                </c:pt>
                <c:pt idx="451">
                  <c:v>3.4805555555555556</c:v>
                </c:pt>
                <c:pt idx="452">
                  <c:v>38.961111111111116</c:v>
                </c:pt>
                <c:pt idx="453">
                  <c:v>50.59513888888938</c:v>
                </c:pt>
                <c:pt idx="454">
                  <c:v>9.5138888888889175E-2</c:v>
                </c:pt>
                <c:pt idx="455">
                  <c:v>51.792361111111113</c:v>
                </c:pt>
                <c:pt idx="456">
                  <c:v>51.9375</c:v>
                </c:pt>
                <c:pt idx="457">
                  <c:v>0</c:v>
                </c:pt>
                <c:pt idx="458">
                  <c:v>54.012500000000003</c:v>
                </c:pt>
                <c:pt idx="459">
                  <c:v>39.141666666666111</c:v>
                </c:pt>
                <c:pt idx="460">
                  <c:v>4.2902777777777779</c:v>
                </c:pt>
                <c:pt idx="461">
                  <c:v>57.369444444444184</c:v>
                </c:pt>
                <c:pt idx="462">
                  <c:v>0</c:v>
                </c:pt>
                <c:pt idx="463">
                  <c:v>51.9</c:v>
                </c:pt>
                <c:pt idx="464">
                  <c:v>53.516666666666111</c:v>
                </c:pt>
                <c:pt idx="465">
                  <c:v>53.361805555555335</c:v>
                </c:pt>
                <c:pt idx="466">
                  <c:v>0</c:v>
                </c:pt>
                <c:pt idx="467">
                  <c:v>57.788888888888913</c:v>
                </c:pt>
                <c:pt idx="468">
                  <c:v>59.487500000000004</c:v>
                </c:pt>
                <c:pt idx="469">
                  <c:v>59.800694444444133</c:v>
                </c:pt>
                <c:pt idx="470">
                  <c:v>0</c:v>
                </c:pt>
                <c:pt idx="471">
                  <c:v>60.747916666666413</c:v>
                </c:pt>
                <c:pt idx="472">
                  <c:v>60.951388888888886</c:v>
                </c:pt>
                <c:pt idx="473">
                  <c:v>49.071527777777774</c:v>
                </c:pt>
                <c:pt idx="474">
                  <c:v>48.029861111111096</c:v>
                </c:pt>
                <c:pt idx="475">
                  <c:v>64.145138888888241</c:v>
                </c:pt>
                <c:pt idx="476">
                  <c:v>57.121527777777779</c:v>
                </c:pt>
                <c:pt idx="477">
                  <c:v>0</c:v>
                </c:pt>
                <c:pt idx="478">
                  <c:v>33.900694444444184</c:v>
                </c:pt>
                <c:pt idx="479">
                  <c:v>52.22291666666667</c:v>
                </c:pt>
                <c:pt idx="480">
                  <c:v>67.678472222221117</c:v>
                </c:pt>
                <c:pt idx="481">
                  <c:v>68.024999999999991</c:v>
                </c:pt>
                <c:pt idx="482">
                  <c:v>7.0354166666666655</c:v>
                </c:pt>
                <c:pt idx="483">
                  <c:v>67.669444444444451</c:v>
                </c:pt>
                <c:pt idx="484">
                  <c:v>69.432638888888889</c:v>
                </c:pt>
                <c:pt idx="485">
                  <c:v>71.068750000000009</c:v>
                </c:pt>
                <c:pt idx="486">
                  <c:v>5.6638888888888745</c:v>
                </c:pt>
                <c:pt idx="487">
                  <c:v>0</c:v>
                </c:pt>
                <c:pt idx="488">
                  <c:v>64.553472222221515</c:v>
                </c:pt>
                <c:pt idx="489">
                  <c:v>66.565972222222058</c:v>
                </c:pt>
                <c:pt idx="490">
                  <c:v>63.900694444444184</c:v>
                </c:pt>
                <c:pt idx="491">
                  <c:v>73.615277777777749</c:v>
                </c:pt>
                <c:pt idx="492">
                  <c:v>0</c:v>
                </c:pt>
                <c:pt idx="493">
                  <c:v>74.194444444444443</c:v>
                </c:pt>
                <c:pt idx="494">
                  <c:v>75.11666666666666</c:v>
                </c:pt>
                <c:pt idx="495">
                  <c:v>75.922222222222231</c:v>
                </c:pt>
                <c:pt idx="496">
                  <c:v>76.158333333332607</c:v>
                </c:pt>
                <c:pt idx="497">
                  <c:v>77.325694444444451</c:v>
                </c:pt>
                <c:pt idx="498">
                  <c:v>76.761805555555554</c:v>
                </c:pt>
                <c:pt idx="499">
                  <c:v>77.704861111111114</c:v>
                </c:pt>
                <c:pt idx="500">
                  <c:v>78.365277777777749</c:v>
                </c:pt>
                <c:pt idx="501">
                  <c:v>0</c:v>
                </c:pt>
                <c:pt idx="502">
                  <c:v>61.557638888888889</c:v>
                </c:pt>
                <c:pt idx="503">
                  <c:v>80.122222222222149</c:v>
                </c:pt>
                <c:pt idx="504">
                  <c:v>80.906250000000227</c:v>
                </c:pt>
                <c:pt idx="505">
                  <c:v>11.990277777777768</c:v>
                </c:pt>
                <c:pt idx="506">
                  <c:v>58.112500000000011</c:v>
                </c:pt>
                <c:pt idx="507">
                  <c:v>76.993055555555557</c:v>
                </c:pt>
                <c:pt idx="508">
                  <c:v>7.9416666666666824</c:v>
                </c:pt>
                <c:pt idx="509">
                  <c:v>85.047222222222729</c:v>
                </c:pt>
                <c:pt idx="510">
                  <c:v>39.793055555555561</c:v>
                </c:pt>
                <c:pt idx="511">
                  <c:v>85.997222222222746</c:v>
                </c:pt>
                <c:pt idx="512">
                  <c:v>14.536805555555555</c:v>
                </c:pt>
                <c:pt idx="513">
                  <c:v>14.625</c:v>
                </c:pt>
                <c:pt idx="514">
                  <c:v>0</c:v>
                </c:pt>
                <c:pt idx="515">
                  <c:v>88.720138888888428</c:v>
                </c:pt>
                <c:pt idx="516">
                  <c:v>86.856250000000003</c:v>
                </c:pt>
                <c:pt idx="517">
                  <c:v>0</c:v>
                </c:pt>
                <c:pt idx="518">
                  <c:v>16.953472222222189</c:v>
                </c:pt>
                <c:pt idx="519">
                  <c:v>2.1444444444444444</c:v>
                </c:pt>
                <c:pt idx="520">
                  <c:v>70.430555555555557</c:v>
                </c:pt>
                <c:pt idx="521">
                  <c:v>0</c:v>
                </c:pt>
                <c:pt idx="522">
                  <c:v>96.795138888888758</c:v>
                </c:pt>
                <c:pt idx="523">
                  <c:v>94.080555555555549</c:v>
                </c:pt>
                <c:pt idx="524">
                  <c:v>56.447916666666288</c:v>
                </c:pt>
                <c:pt idx="525">
                  <c:v>99.708333333333258</c:v>
                </c:pt>
                <c:pt idx="526">
                  <c:v>72.423611111111114</c:v>
                </c:pt>
                <c:pt idx="527">
                  <c:v>9.0277777777777787E-3</c:v>
                </c:pt>
                <c:pt idx="528">
                  <c:v>101.49444444444462</c:v>
                </c:pt>
                <c:pt idx="529">
                  <c:v>0</c:v>
                </c:pt>
                <c:pt idx="530">
                  <c:v>102.32708333333331</c:v>
                </c:pt>
                <c:pt idx="531">
                  <c:v>0</c:v>
                </c:pt>
                <c:pt idx="532">
                  <c:v>104.49305555555556</c:v>
                </c:pt>
                <c:pt idx="533">
                  <c:v>75.627083333333289</c:v>
                </c:pt>
                <c:pt idx="534">
                  <c:v>104.66736111111111</c:v>
                </c:pt>
                <c:pt idx="535">
                  <c:v>108.00347222222165</c:v>
                </c:pt>
                <c:pt idx="536">
                  <c:v>107.85624999999999</c:v>
                </c:pt>
                <c:pt idx="537">
                  <c:v>0</c:v>
                </c:pt>
                <c:pt idx="538">
                  <c:v>110.75347222222165</c:v>
                </c:pt>
                <c:pt idx="539">
                  <c:v>110.88263888888824</c:v>
                </c:pt>
                <c:pt idx="540">
                  <c:v>111.16874999999995</c:v>
                </c:pt>
                <c:pt idx="541">
                  <c:v>9.4152777777777779</c:v>
                </c:pt>
                <c:pt idx="542">
                  <c:v>8.6104166666666728</c:v>
                </c:pt>
                <c:pt idx="543">
                  <c:v>55.706944444444424</c:v>
                </c:pt>
                <c:pt idx="544">
                  <c:v>5.7576388888888888</c:v>
                </c:pt>
                <c:pt idx="545">
                  <c:v>111.46319444444462</c:v>
                </c:pt>
                <c:pt idx="546">
                  <c:v>112.22847222222147</c:v>
                </c:pt>
                <c:pt idx="547">
                  <c:v>0</c:v>
                </c:pt>
                <c:pt idx="548">
                  <c:v>0</c:v>
                </c:pt>
                <c:pt idx="549">
                  <c:v>0</c:v>
                </c:pt>
                <c:pt idx="550">
                  <c:v>114.46805555555555</c:v>
                </c:pt>
                <c:pt idx="551">
                  <c:v>112.86527777777778</c:v>
                </c:pt>
                <c:pt idx="552">
                  <c:v>116.19027777777778</c:v>
                </c:pt>
                <c:pt idx="553">
                  <c:v>106.09166666666682</c:v>
                </c:pt>
                <c:pt idx="554">
                  <c:v>0</c:v>
                </c:pt>
                <c:pt idx="555">
                  <c:v>119.83680555555515</c:v>
                </c:pt>
                <c:pt idx="556">
                  <c:v>0</c:v>
                </c:pt>
                <c:pt idx="557">
                  <c:v>4.634722222222222</c:v>
                </c:pt>
                <c:pt idx="558">
                  <c:v>105.60902777777777</c:v>
                </c:pt>
                <c:pt idx="559">
                  <c:v>52.912500000000001</c:v>
                </c:pt>
                <c:pt idx="560">
                  <c:v>80.015277777777783</c:v>
                </c:pt>
                <c:pt idx="561">
                  <c:v>124.78194444444446</c:v>
                </c:pt>
                <c:pt idx="562">
                  <c:v>41.966666666666192</c:v>
                </c:pt>
                <c:pt idx="563">
                  <c:v>0</c:v>
                </c:pt>
                <c:pt idx="564">
                  <c:v>125.81041666666667</c:v>
                </c:pt>
                <c:pt idx="565">
                  <c:v>74.272916666666589</c:v>
                </c:pt>
                <c:pt idx="566">
                  <c:v>129.38541666666748</c:v>
                </c:pt>
                <c:pt idx="567">
                  <c:v>131.95972222222218</c:v>
                </c:pt>
                <c:pt idx="568">
                  <c:v>132.2159722222211</c:v>
                </c:pt>
                <c:pt idx="569">
                  <c:v>133.15347222222218</c:v>
                </c:pt>
                <c:pt idx="570">
                  <c:v>15.895138888888978</c:v>
                </c:pt>
                <c:pt idx="571">
                  <c:v>133.76805555555555</c:v>
                </c:pt>
                <c:pt idx="572">
                  <c:v>130.02638888889007</c:v>
                </c:pt>
                <c:pt idx="573">
                  <c:v>132.61597222222116</c:v>
                </c:pt>
                <c:pt idx="574">
                  <c:v>136.61180555555558</c:v>
                </c:pt>
                <c:pt idx="575">
                  <c:v>0</c:v>
                </c:pt>
                <c:pt idx="576">
                  <c:v>138.94097222222192</c:v>
                </c:pt>
                <c:pt idx="577">
                  <c:v>136.46875</c:v>
                </c:pt>
                <c:pt idx="578">
                  <c:v>0</c:v>
                </c:pt>
                <c:pt idx="579">
                  <c:v>9.9958333333333567</c:v>
                </c:pt>
                <c:pt idx="580">
                  <c:v>140.67569444444362</c:v>
                </c:pt>
                <c:pt idx="581">
                  <c:v>142.32708333333434</c:v>
                </c:pt>
                <c:pt idx="582">
                  <c:v>20.923611111111089</c:v>
                </c:pt>
                <c:pt idx="583">
                  <c:v>146.75277777777777</c:v>
                </c:pt>
                <c:pt idx="584">
                  <c:v>0</c:v>
                </c:pt>
                <c:pt idx="585">
                  <c:v>0</c:v>
                </c:pt>
                <c:pt idx="586">
                  <c:v>150.42222222222227</c:v>
                </c:pt>
                <c:pt idx="587">
                  <c:v>11.127777777777768</c:v>
                </c:pt>
                <c:pt idx="588">
                  <c:v>153.31875000000002</c:v>
                </c:pt>
                <c:pt idx="589">
                  <c:v>21.297222222222189</c:v>
                </c:pt>
                <c:pt idx="590">
                  <c:v>157.06875000000002</c:v>
                </c:pt>
                <c:pt idx="591">
                  <c:v>103.82708333333331</c:v>
                </c:pt>
                <c:pt idx="592">
                  <c:v>157.79374999999999</c:v>
                </c:pt>
                <c:pt idx="593">
                  <c:v>158.75416666666658</c:v>
                </c:pt>
                <c:pt idx="594">
                  <c:v>117.21041666666666</c:v>
                </c:pt>
                <c:pt idx="595">
                  <c:v>0</c:v>
                </c:pt>
                <c:pt idx="596">
                  <c:v>160.91458333333333</c:v>
                </c:pt>
                <c:pt idx="597">
                  <c:v>162.42847222222221</c:v>
                </c:pt>
                <c:pt idx="598">
                  <c:v>158.23194444444445</c:v>
                </c:pt>
                <c:pt idx="599">
                  <c:v>0</c:v>
                </c:pt>
                <c:pt idx="600">
                  <c:v>166.25069444444438</c:v>
                </c:pt>
                <c:pt idx="601">
                  <c:v>139.09583333333347</c:v>
                </c:pt>
                <c:pt idx="602">
                  <c:v>6.3194444444444595E-2</c:v>
                </c:pt>
                <c:pt idx="603">
                  <c:v>167.60416666666652</c:v>
                </c:pt>
                <c:pt idx="604">
                  <c:v>167.57777777777775</c:v>
                </c:pt>
                <c:pt idx="605">
                  <c:v>6.0576388888888895</c:v>
                </c:pt>
                <c:pt idx="606">
                  <c:v>169.13194444444446</c:v>
                </c:pt>
                <c:pt idx="607">
                  <c:v>167.65972222222192</c:v>
                </c:pt>
                <c:pt idx="608">
                  <c:v>0</c:v>
                </c:pt>
                <c:pt idx="609">
                  <c:v>171.15555555555474</c:v>
                </c:pt>
                <c:pt idx="610">
                  <c:v>173.03819444444446</c:v>
                </c:pt>
                <c:pt idx="611">
                  <c:v>174.42152777777781</c:v>
                </c:pt>
                <c:pt idx="612">
                  <c:v>175.22500000000002</c:v>
                </c:pt>
                <c:pt idx="613">
                  <c:v>168.9375</c:v>
                </c:pt>
                <c:pt idx="614">
                  <c:v>99.579166666666652</c:v>
                </c:pt>
                <c:pt idx="615">
                  <c:v>35.227777777777781</c:v>
                </c:pt>
                <c:pt idx="616">
                  <c:v>164.08958333333334</c:v>
                </c:pt>
                <c:pt idx="617">
                  <c:v>177.50833333333449</c:v>
                </c:pt>
                <c:pt idx="618">
                  <c:v>7.3611111111111197E-2</c:v>
                </c:pt>
                <c:pt idx="619">
                  <c:v>87.828472222221279</c:v>
                </c:pt>
                <c:pt idx="620">
                  <c:v>0</c:v>
                </c:pt>
                <c:pt idx="621">
                  <c:v>184.20902777777778</c:v>
                </c:pt>
                <c:pt idx="622">
                  <c:v>191.07083333333341</c:v>
                </c:pt>
                <c:pt idx="623">
                  <c:v>133.09513888888998</c:v>
                </c:pt>
                <c:pt idx="624">
                  <c:v>198.24374999999995</c:v>
                </c:pt>
                <c:pt idx="625">
                  <c:v>91.859027777777769</c:v>
                </c:pt>
                <c:pt idx="626">
                  <c:v>170.7305555555545</c:v>
                </c:pt>
                <c:pt idx="627">
                  <c:v>197.25138888888998</c:v>
                </c:pt>
                <c:pt idx="628">
                  <c:v>0</c:v>
                </c:pt>
                <c:pt idx="629">
                  <c:v>205.78541666666666</c:v>
                </c:pt>
                <c:pt idx="630">
                  <c:v>181.09652777777779</c:v>
                </c:pt>
                <c:pt idx="631">
                  <c:v>203.08125000000004</c:v>
                </c:pt>
                <c:pt idx="632">
                  <c:v>0</c:v>
                </c:pt>
                <c:pt idx="633">
                  <c:v>210.98125000000007</c:v>
                </c:pt>
                <c:pt idx="634">
                  <c:v>0</c:v>
                </c:pt>
                <c:pt idx="635">
                  <c:v>211.87569444444438</c:v>
                </c:pt>
                <c:pt idx="636">
                  <c:v>211.31666666666658</c:v>
                </c:pt>
                <c:pt idx="637">
                  <c:v>212.28680555555556</c:v>
                </c:pt>
                <c:pt idx="638">
                  <c:v>212.64861111111028</c:v>
                </c:pt>
                <c:pt idx="639">
                  <c:v>211.89861111111111</c:v>
                </c:pt>
                <c:pt idx="640">
                  <c:v>0</c:v>
                </c:pt>
                <c:pt idx="641">
                  <c:v>50.064583333333324</c:v>
                </c:pt>
                <c:pt idx="642">
                  <c:v>194.73541666666668</c:v>
                </c:pt>
                <c:pt idx="643">
                  <c:v>0</c:v>
                </c:pt>
                <c:pt idx="644">
                  <c:v>221.76944444444445</c:v>
                </c:pt>
                <c:pt idx="645">
                  <c:v>222.24097222222116</c:v>
                </c:pt>
                <c:pt idx="646">
                  <c:v>222.41319444444412</c:v>
                </c:pt>
                <c:pt idx="647">
                  <c:v>222.52777777777777</c:v>
                </c:pt>
                <c:pt idx="648">
                  <c:v>224.54583333333341</c:v>
                </c:pt>
                <c:pt idx="649">
                  <c:v>227.32777777777781</c:v>
                </c:pt>
                <c:pt idx="650">
                  <c:v>212.20763888888888</c:v>
                </c:pt>
                <c:pt idx="651">
                  <c:v>228.87916666666658</c:v>
                </c:pt>
                <c:pt idx="652">
                  <c:v>228.51597222222139</c:v>
                </c:pt>
                <c:pt idx="653">
                  <c:v>9.7666666666666728</c:v>
                </c:pt>
                <c:pt idx="654">
                  <c:v>0</c:v>
                </c:pt>
                <c:pt idx="655">
                  <c:v>219.13194444444446</c:v>
                </c:pt>
                <c:pt idx="656">
                  <c:v>234.92847222222221</c:v>
                </c:pt>
                <c:pt idx="657">
                  <c:v>0</c:v>
                </c:pt>
                <c:pt idx="658">
                  <c:v>241.67430555555555</c:v>
                </c:pt>
                <c:pt idx="659">
                  <c:v>9.0687500000000014</c:v>
                </c:pt>
                <c:pt idx="660">
                  <c:v>246.57708333333341</c:v>
                </c:pt>
                <c:pt idx="661">
                  <c:v>9.8444444444444468</c:v>
                </c:pt>
                <c:pt idx="662">
                  <c:v>0</c:v>
                </c:pt>
                <c:pt idx="663">
                  <c:v>250.9375</c:v>
                </c:pt>
                <c:pt idx="664">
                  <c:v>26.996527777777594</c:v>
                </c:pt>
                <c:pt idx="665">
                  <c:v>251.99583333333416</c:v>
                </c:pt>
                <c:pt idx="666">
                  <c:v>250.93263888888887</c:v>
                </c:pt>
                <c:pt idx="667">
                  <c:v>50.559027777777473</c:v>
                </c:pt>
                <c:pt idx="668">
                  <c:v>255.17986111110949</c:v>
                </c:pt>
                <c:pt idx="669">
                  <c:v>257.502083333337</c:v>
                </c:pt>
                <c:pt idx="670">
                  <c:v>254.56875000000002</c:v>
                </c:pt>
                <c:pt idx="671">
                  <c:v>166.37847222222223</c:v>
                </c:pt>
                <c:pt idx="672">
                  <c:v>262.64583333333718</c:v>
                </c:pt>
                <c:pt idx="673">
                  <c:v>7.0138888888888903E-2</c:v>
                </c:pt>
                <c:pt idx="674">
                  <c:v>272.96527777777669</c:v>
                </c:pt>
                <c:pt idx="675">
                  <c:v>54.611111111111114</c:v>
                </c:pt>
                <c:pt idx="676">
                  <c:v>281.32916666666671</c:v>
                </c:pt>
                <c:pt idx="677">
                  <c:v>0</c:v>
                </c:pt>
                <c:pt idx="678">
                  <c:v>157.65069444444438</c:v>
                </c:pt>
                <c:pt idx="679">
                  <c:v>282.93472222222169</c:v>
                </c:pt>
                <c:pt idx="680">
                  <c:v>295.49722222222169</c:v>
                </c:pt>
                <c:pt idx="681">
                  <c:v>296.05694444444424</c:v>
                </c:pt>
                <c:pt idx="682">
                  <c:v>302.15416666666732</c:v>
                </c:pt>
                <c:pt idx="683">
                  <c:v>0</c:v>
                </c:pt>
                <c:pt idx="684">
                  <c:v>310.78194444444364</c:v>
                </c:pt>
                <c:pt idx="685">
                  <c:v>312.87361111111107</c:v>
                </c:pt>
                <c:pt idx="686">
                  <c:v>131.0361111111111</c:v>
                </c:pt>
                <c:pt idx="687">
                  <c:v>316.53958333333577</c:v>
                </c:pt>
                <c:pt idx="688">
                  <c:v>299.93333333333334</c:v>
                </c:pt>
                <c:pt idx="689">
                  <c:v>35.138888888889063</c:v>
                </c:pt>
                <c:pt idx="690">
                  <c:v>0</c:v>
                </c:pt>
                <c:pt idx="691">
                  <c:v>339.31111111111113</c:v>
                </c:pt>
                <c:pt idx="692">
                  <c:v>341.40902777777723</c:v>
                </c:pt>
                <c:pt idx="693">
                  <c:v>322.15486111111454</c:v>
                </c:pt>
                <c:pt idx="694">
                  <c:v>343.63680555555555</c:v>
                </c:pt>
                <c:pt idx="695">
                  <c:v>342.32291666666674</c:v>
                </c:pt>
                <c:pt idx="696">
                  <c:v>353.21041666666667</c:v>
                </c:pt>
                <c:pt idx="697">
                  <c:v>350.55625000000003</c:v>
                </c:pt>
                <c:pt idx="698">
                  <c:v>182.08402777777781</c:v>
                </c:pt>
                <c:pt idx="699">
                  <c:v>81.772916666666589</c:v>
                </c:pt>
                <c:pt idx="700">
                  <c:v>368.46388888888885</c:v>
                </c:pt>
                <c:pt idx="701">
                  <c:v>368.89097222222199</c:v>
                </c:pt>
                <c:pt idx="702">
                  <c:v>369.85972222222222</c:v>
                </c:pt>
                <c:pt idx="703">
                  <c:v>0</c:v>
                </c:pt>
                <c:pt idx="704">
                  <c:v>11.253472222222276</c:v>
                </c:pt>
                <c:pt idx="705">
                  <c:v>381.71111111110878</c:v>
                </c:pt>
                <c:pt idx="706">
                  <c:v>353.1875</c:v>
                </c:pt>
                <c:pt idx="707">
                  <c:v>393.94305555555559</c:v>
                </c:pt>
                <c:pt idx="708">
                  <c:v>0</c:v>
                </c:pt>
                <c:pt idx="709">
                  <c:v>404.32638888888869</c:v>
                </c:pt>
                <c:pt idx="710">
                  <c:v>404.55</c:v>
                </c:pt>
                <c:pt idx="711">
                  <c:v>405.9666666666667</c:v>
                </c:pt>
                <c:pt idx="712">
                  <c:v>403.54097222222219</c:v>
                </c:pt>
                <c:pt idx="713">
                  <c:v>299.94166666666672</c:v>
                </c:pt>
                <c:pt idx="714">
                  <c:v>420.32638888888869</c:v>
                </c:pt>
                <c:pt idx="715">
                  <c:v>412.39305555555529</c:v>
                </c:pt>
                <c:pt idx="716">
                  <c:v>168.35000000000085</c:v>
                </c:pt>
                <c:pt idx="717">
                  <c:v>0</c:v>
                </c:pt>
                <c:pt idx="718">
                  <c:v>353.18680555555557</c:v>
                </c:pt>
                <c:pt idx="719">
                  <c:v>386.06319444444364</c:v>
                </c:pt>
                <c:pt idx="720">
                  <c:v>472.06111111111113</c:v>
                </c:pt>
                <c:pt idx="721">
                  <c:v>0</c:v>
                </c:pt>
                <c:pt idx="722">
                  <c:v>473.01111111110907</c:v>
                </c:pt>
                <c:pt idx="723">
                  <c:v>489.6826388888889</c:v>
                </c:pt>
                <c:pt idx="724">
                  <c:v>495.53055555555375</c:v>
                </c:pt>
                <c:pt idx="725">
                  <c:v>360.71319444444237</c:v>
                </c:pt>
                <c:pt idx="726">
                  <c:v>140.49097222222218</c:v>
                </c:pt>
                <c:pt idx="727">
                  <c:v>523.35763888888425</c:v>
                </c:pt>
                <c:pt idx="728">
                  <c:v>0</c:v>
                </c:pt>
                <c:pt idx="729">
                  <c:v>540.02916666666852</c:v>
                </c:pt>
                <c:pt idx="730">
                  <c:v>514.91041666666854</c:v>
                </c:pt>
                <c:pt idx="731">
                  <c:v>567.74652777777783</c:v>
                </c:pt>
                <c:pt idx="732">
                  <c:v>543.91249999999798</c:v>
                </c:pt>
                <c:pt idx="733">
                  <c:v>580.23680555555563</c:v>
                </c:pt>
                <c:pt idx="734">
                  <c:v>601.31874999999991</c:v>
                </c:pt>
                <c:pt idx="735">
                  <c:v>606.66736111111106</c:v>
                </c:pt>
                <c:pt idx="736">
                  <c:v>476.29097222222163</c:v>
                </c:pt>
                <c:pt idx="737">
                  <c:v>499.91736111111112</c:v>
                </c:pt>
                <c:pt idx="738">
                  <c:v>15.477083333333336</c:v>
                </c:pt>
                <c:pt idx="739">
                  <c:v>840.55972222222215</c:v>
                </c:pt>
                <c:pt idx="740">
                  <c:v>884.61597222222304</c:v>
                </c:pt>
                <c:pt idx="741">
                  <c:v>997.04444444444437</c:v>
                </c:pt>
                <c:pt idx="742">
                  <c:v>1003.2465277777778</c:v>
                </c:pt>
                <c:pt idx="743">
                  <c:v>681.2993055555603</c:v>
                </c:pt>
                <c:pt idx="744">
                  <c:v>1555.2993055555548</c:v>
                </c:pt>
                <c:pt idx="745">
                  <c:v>1778.0548611111112</c:v>
                </c:pt>
                <c:pt idx="746">
                  <c:v>1908.7027777777857</c:v>
                </c:pt>
              </c:numCache>
            </c:numRef>
          </c:yVal>
        </c:ser>
        <c:axId val="170752256"/>
        <c:axId val="170767104"/>
      </c:scatterChart>
      <c:valAx>
        <c:axId val="170752256"/>
        <c:scaling>
          <c:orientation val="minMax"/>
          <c:max val="900"/>
          <c:min val="0"/>
        </c:scaling>
        <c:axPos val="b"/>
        <c:title>
          <c:tx>
            <c:rich>
              <a:bodyPr/>
              <a:lstStyle/>
              <a:p>
                <a:pPr>
                  <a:defRPr/>
                </a:pPr>
                <a:r>
                  <a:rPr lang="ja-JP"/>
                  <a:t>未対応時間（日）</a:t>
                </a:r>
              </a:p>
            </c:rich>
          </c:tx>
          <c:layout/>
        </c:title>
        <c:numFmt formatCode="#,##0;[Red]\-#,##0" sourceLinked="0"/>
        <c:tickLblPos val="nextTo"/>
        <c:crossAx val="170767104"/>
        <c:crosses val="autoZero"/>
        <c:crossBetween val="midCat"/>
        <c:majorUnit val="120"/>
      </c:valAx>
      <c:valAx>
        <c:axId val="170767104"/>
        <c:scaling>
          <c:orientation val="minMax"/>
          <c:max val="900"/>
          <c:min val="0"/>
        </c:scaling>
        <c:axPos val="l"/>
        <c:title>
          <c:tx>
            <c:rich>
              <a:bodyPr rot="-5400000" vert="horz"/>
              <a:lstStyle/>
              <a:p>
                <a:pPr>
                  <a:defRPr/>
                </a:pPr>
                <a:r>
                  <a:rPr lang="ja-JP"/>
                  <a:t>修正時間（日）</a:t>
                </a:r>
              </a:p>
            </c:rich>
          </c:tx>
          <c:layout/>
        </c:title>
        <c:numFmt formatCode="0_ " sourceLinked="0"/>
        <c:tickLblPos val="nextTo"/>
        <c:crossAx val="170752256"/>
        <c:crosses val="autoZero"/>
        <c:crossBetween val="midCat"/>
        <c:majorUnit val="120"/>
      </c:valAx>
    </c:plotArea>
    <c:plotVisOnly val="1"/>
  </c:chart>
  <c:spPr>
    <a:noFill/>
    <a:ln>
      <a:noFill/>
    </a:ln>
  </c:spPr>
  <c:txPr>
    <a:bodyPr/>
    <a:lstStyle/>
    <a:p>
      <a:pPr>
        <a:defRPr sz="1200"/>
      </a:pPr>
      <a:endParaRPr lang="ja-JP"/>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040832049485894"/>
          <c:y val="4.2105416869949307E-2"/>
          <c:w val="0.7815514089280392"/>
          <c:h val="0.87578947368421411"/>
        </c:manualLayout>
      </c:layout>
      <c:lineChart>
        <c:grouping val="standard"/>
        <c:ser>
          <c:idx val="0"/>
          <c:order val="0"/>
          <c:tx>
            <c:strRef>
              <c:f>Sheet4!$A$2</c:f>
              <c:strCache>
                <c:ptCount val="1"/>
                <c:pt idx="0">
                  <c:v>参加者数</c:v>
                </c:pt>
              </c:strCache>
            </c:strRef>
          </c:tx>
          <c:spPr>
            <a:ln w="38099">
              <a:solidFill>
                <a:srgbClr val="0000FF"/>
              </a:solidFill>
              <a:prstDash val="solid"/>
            </a:ln>
          </c:spPr>
          <c:marker>
            <c:symbol val="diamond"/>
            <c:size val="6"/>
            <c:spPr>
              <a:solidFill>
                <a:srgbClr val="0000FF"/>
              </a:solidFill>
              <a:ln>
                <a:solidFill>
                  <a:srgbClr val="0000FF"/>
                </a:solidFill>
                <a:prstDash val="solid"/>
              </a:ln>
            </c:spPr>
          </c:marker>
          <c:cat>
            <c:numRef>
              <c:f>Sheet4!$B$1:$M$1</c:f>
              <c:numCache>
                <c:formatCode>General</c:formatCode>
                <c:ptCount val="12"/>
                <c:pt idx="0">
                  <c:v>1996</c:v>
                </c:pt>
                <c:pt idx="1">
                  <c:v>1997</c:v>
                </c:pt>
                <c:pt idx="2">
                  <c:v>1998</c:v>
                </c:pt>
                <c:pt idx="3">
                  <c:v>1999</c:v>
                </c:pt>
                <c:pt idx="4">
                  <c:v>2000</c:v>
                </c:pt>
                <c:pt idx="5">
                  <c:v>2001</c:v>
                </c:pt>
                <c:pt idx="6">
                  <c:v>2002</c:v>
                </c:pt>
                <c:pt idx="7">
                  <c:v>2003</c:v>
                </c:pt>
                <c:pt idx="8">
                  <c:v>2004</c:v>
                </c:pt>
                <c:pt idx="9">
                  <c:v>2005</c:v>
                </c:pt>
                <c:pt idx="10">
                  <c:v>2006</c:v>
                </c:pt>
                <c:pt idx="11">
                  <c:v>2007</c:v>
                </c:pt>
              </c:numCache>
            </c:numRef>
          </c:cat>
          <c:val>
            <c:numRef>
              <c:f>Sheet4!$B$2:$M$2</c:f>
              <c:numCache>
                <c:formatCode>General</c:formatCode>
                <c:ptCount val="12"/>
                <c:pt idx="0">
                  <c:v>8</c:v>
                </c:pt>
                <c:pt idx="1">
                  <c:v>11</c:v>
                </c:pt>
                <c:pt idx="2">
                  <c:v>9</c:v>
                </c:pt>
                <c:pt idx="3">
                  <c:v>22</c:v>
                </c:pt>
                <c:pt idx="4">
                  <c:v>31</c:v>
                </c:pt>
                <c:pt idx="5">
                  <c:v>39</c:v>
                </c:pt>
                <c:pt idx="6">
                  <c:v>38</c:v>
                </c:pt>
                <c:pt idx="7">
                  <c:v>37</c:v>
                </c:pt>
                <c:pt idx="8">
                  <c:v>41</c:v>
                </c:pt>
                <c:pt idx="9">
                  <c:v>33</c:v>
                </c:pt>
                <c:pt idx="10">
                  <c:v>23</c:v>
                </c:pt>
                <c:pt idx="11">
                  <c:v>24</c:v>
                </c:pt>
              </c:numCache>
            </c:numRef>
          </c:val>
        </c:ser>
        <c:ser>
          <c:idx val="1"/>
          <c:order val="1"/>
          <c:tx>
            <c:strRef>
              <c:f>Sheet4!$A$3</c:f>
              <c:strCache>
                <c:ptCount val="1"/>
                <c:pt idx="0">
                  <c:v>新参者数</c:v>
                </c:pt>
              </c:strCache>
            </c:strRef>
          </c:tx>
          <c:spPr>
            <a:ln w="38099">
              <a:solidFill>
                <a:srgbClr val="FF0000"/>
              </a:solidFill>
              <a:prstDash val="solid"/>
            </a:ln>
          </c:spPr>
          <c:marker>
            <c:symbol val="square"/>
            <c:size val="6"/>
            <c:spPr>
              <a:solidFill>
                <a:srgbClr val="FF0000"/>
              </a:solidFill>
              <a:ln>
                <a:solidFill>
                  <a:srgbClr val="FF0000"/>
                </a:solidFill>
                <a:prstDash val="solid"/>
              </a:ln>
            </c:spPr>
          </c:marker>
          <c:cat>
            <c:numRef>
              <c:f>Sheet4!$B$1:$M$1</c:f>
              <c:numCache>
                <c:formatCode>General</c:formatCode>
                <c:ptCount val="12"/>
                <c:pt idx="0">
                  <c:v>1996</c:v>
                </c:pt>
                <c:pt idx="1">
                  <c:v>1997</c:v>
                </c:pt>
                <c:pt idx="2">
                  <c:v>1998</c:v>
                </c:pt>
                <c:pt idx="3">
                  <c:v>1999</c:v>
                </c:pt>
                <c:pt idx="4">
                  <c:v>2000</c:v>
                </c:pt>
                <c:pt idx="5">
                  <c:v>2001</c:v>
                </c:pt>
                <c:pt idx="6">
                  <c:v>2002</c:v>
                </c:pt>
                <c:pt idx="7">
                  <c:v>2003</c:v>
                </c:pt>
                <c:pt idx="8">
                  <c:v>2004</c:v>
                </c:pt>
                <c:pt idx="9">
                  <c:v>2005</c:v>
                </c:pt>
                <c:pt idx="10">
                  <c:v>2006</c:v>
                </c:pt>
                <c:pt idx="11">
                  <c:v>2007</c:v>
                </c:pt>
              </c:numCache>
            </c:numRef>
          </c:cat>
          <c:val>
            <c:numRef>
              <c:f>Sheet4!$B$3:$M$3</c:f>
              <c:numCache>
                <c:formatCode>General</c:formatCode>
                <c:ptCount val="12"/>
                <c:pt idx="0">
                  <c:v>8</c:v>
                </c:pt>
                <c:pt idx="1">
                  <c:v>7</c:v>
                </c:pt>
                <c:pt idx="2">
                  <c:v>3</c:v>
                </c:pt>
                <c:pt idx="3">
                  <c:v>14</c:v>
                </c:pt>
                <c:pt idx="4">
                  <c:v>15</c:v>
                </c:pt>
                <c:pt idx="5">
                  <c:v>13</c:v>
                </c:pt>
                <c:pt idx="6">
                  <c:v>8</c:v>
                </c:pt>
                <c:pt idx="7">
                  <c:v>7</c:v>
                </c:pt>
                <c:pt idx="8">
                  <c:v>9</c:v>
                </c:pt>
                <c:pt idx="9">
                  <c:v>5</c:v>
                </c:pt>
                <c:pt idx="10">
                  <c:v>4</c:v>
                </c:pt>
                <c:pt idx="11">
                  <c:v>9</c:v>
                </c:pt>
              </c:numCache>
            </c:numRef>
          </c:val>
        </c:ser>
        <c:ser>
          <c:idx val="2"/>
          <c:order val="2"/>
          <c:tx>
            <c:strRef>
              <c:f>Sheet4!$A$4</c:f>
              <c:strCache>
                <c:ptCount val="1"/>
                <c:pt idx="0">
                  <c:v>離脱者数</c:v>
                </c:pt>
              </c:strCache>
            </c:strRef>
          </c:tx>
          <c:spPr>
            <a:ln w="38099">
              <a:solidFill>
                <a:srgbClr val="008000"/>
              </a:solidFill>
              <a:prstDash val="solid"/>
            </a:ln>
          </c:spPr>
          <c:marker>
            <c:symbol val="circle"/>
            <c:size val="6"/>
            <c:spPr>
              <a:solidFill>
                <a:srgbClr val="008000"/>
              </a:solidFill>
              <a:ln>
                <a:solidFill>
                  <a:srgbClr val="008000"/>
                </a:solidFill>
                <a:prstDash val="solid"/>
              </a:ln>
            </c:spPr>
          </c:marker>
          <c:cat>
            <c:numRef>
              <c:f>Sheet4!$B$1:$M$1</c:f>
              <c:numCache>
                <c:formatCode>General</c:formatCode>
                <c:ptCount val="12"/>
                <c:pt idx="0">
                  <c:v>1996</c:v>
                </c:pt>
                <c:pt idx="1">
                  <c:v>1997</c:v>
                </c:pt>
                <c:pt idx="2">
                  <c:v>1998</c:v>
                </c:pt>
                <c:pt idx="3">
                  <c:v>1999</c:v>
                </c:pt>
                <c:pt idx="4">
                  <c:v>2000</c:v>
                </c:pt>
                <c:pt idx="5">
                  <c:v>2001</c:v>
                </c:pt>
                <c:pt idx="6">
                  <c:v>2002</c:v>
                </c:pt>
                <c:pt idx="7">
                  <c:v>2003</c:v>
                </c:pt>
                <c:pt idx="8">
                  <c:v>2004</c:v>
                </c:pt>
                <c:pt idx="9">
                  <c:v>2005</c:v>
                </c:pt>
                <c:pt idx="10">
                  <c:v>2006</c:v>
                </c:pt>
                <c:pt idx="11">
                  <c:v>2007</c:v>
                </c:pt>
              </c:numCache>
            </c:numRef>
          </c:cat>
          <c:val>
            <c:numRef>
              <c:f>Sheet4!$B$4:$M$4</c:f>
              <c:numCache>
                <c:formatCode>General</c:formatCode>
                <c:ptCount val="12"/>
                <c:pt idx="0">
                  <c:v>0</c:v>
                </c:pt>
                <c:pt idx="1">
                  <c:v>4</c:v>
                </c:pt>
                <c:pt idx="2">
                  <c:v>5</c:v>
                </c:pt>
                <c:pt idx="3">
                  <c:v>1</c:v>
                </c:pt>
                <c:pt idx="4">
                  <c:v>6</c:v>
                </c:pt>
                <c:pt idx="5">
                  <c:v>5</c:v>
                </c:pt>
                <c:pt idx="6">
                  <c:v>9</c:v>
                </c:pt>
                <c:pt idx="7">
                  <c:v>8</c:v>
                </c:pt>
                <c:pt idx="8">
                  <c:v>5</c:v>
                </c:pt>
                <c:pt idx="9">
                  <c:v>13</c:v>
                </c:pt>
                <c:pt idx="10">
                  <c:v>14</c:v>
                </c:pt>
                <c:pt idx="11">
                  <c:v>8</c:v>
                </c:pt>
              </c:numCache>
            </c:numRef>
          </c:val>
        </c:ser>
        <c:marker val="1"/>
        <c:axId val="216008576"/>
        <c:axId val="216027520"/>
      </c:lineChart>
      <c:catAx>
        <c:axId val="216008576"/>
        <c:scaling>
          <c:orientation val="minMax"/>
        </c:scaling>
        <c:axPos val="b"/>
        <c:title>
          <c:tx>
            <c:rich>
              <a:bodyPr/>
              <a:lstStyle/>
              <a:p>
                <a:pPr>
                  <a:defRPr/>
                </a:pPr>
                <a:r>
                  <a:rPr lang="ja-JP"/>
                  <a:t>（年）</a:t>
                </a:r>
              </a:p>
            </c:rich>
          </c:tx>
          <c:layout>
            <c:manualLayout>
              <c:xMode val="edge"/>
              <c:yMode val="edge"/>
              <c:x val="0.88370471252870175"/>
              <c:y val="0.93628004728261627"/>
            </c:manualLayout>
          </c:layout>
        </c:title>
        <c:numFmt formatCode="General" sourceLinked="1"/>
        <c:tickLblPos val="nextTo"/>
        <c:spPr>
          <a:ln w="3175">
            <a:solidFill>
              <a:srgbClr val="000000"/>
            </a:solidFill>
            <a:prstDash val="solid"/>
          </a:ln>
        </c:spPr>
        <c:txPr>
          <a:bodyPr rot="0" vert="horz"/>
          <a:lstStyle/>
          <a:p>
            <a:pPr>
              <a:defRPr/>
            </a:pPr>
            <a:endParaRPr lang="ja-JP"/>
          </a:p>
        </c:txPr>
        <c:crossAx val="216027520"/>
        <c:crosses val="autoZero"/>
        <c:auto val="1"/>
        <c:lblAlgn val="ctr"/>
        <c:lblOffset val="100"/>
        <c:tickLblSkip val="1"/>
        <c:tickMarkSkip val="1"/>
      </c:catAx>
      <c:valAx>
        <c:axId val="216027520"/>
        <c:scaling>
          <c:orientation val="minMax"/>
        </c:scaling>
        <c:axPos val="l"/>
        <c:title>
          <c:tx>
            <c:rich>
              <a:bodyPr rot="0" vert="horz"/>
              <a:lstStyle/>
              <a:p>
                <a:pPr>
                  <a:defRPr/>
                </a:pPr>
                <a:r>
                  <a:rPr lang="ja-JP"/>
                  <a:t>（人）</a:t>
                </a:r>
              </a:p>
            </c:rich>
          </c:tx>
          <c:layout>
            <c:manualLayout>
              <c:xMode val="edge"/>
              <c:yMode val="edge"/>
              <c:x val="0"/>
              <c:y val="1.8570235893070571E-3"/>
            </c:manualLayout>
          </c:layout>
        </c:title>
        <c:numFmt formatCode="General" sourceLinked="1"/>
        <c:tickLblPos val="nextTo"/>
        <c:spPr>
          <a:ln w="3175">
            <a:solidFill>
              <a:srgbClr val="000000"/>
            </a:solidFill>
            <a:prstDash val="solid"/>
          </a:ln>
        </c:spPr>
        <c:txPr>
          <a:bodyPr rot="0" vert="horz"/>
          <a:lstStyle/>
          <a:p>
            <a:pPr>
              <a:defRPr/>
            </a:pPr>
            <a:endParaRPr lang="ja-JP"/>
          </a:p>
        </c:txPr>
        <c:crossAx val="216008576"/>
        <c:crosses val="autoZero"/>
        <c:crossBetween val="between"/>
      </c:valAx>
      <c:spPr>
        <a:solidFill>
          <a:srgbClr val="FFFFFF"/>
        </a:solidFill>
        <a:ln w="25399">
          <a:noFill/>
        </a:ln>
      </c:spPr>
    </c:plotArea>
    <c:legend>
      <c:legendPos val="r"/>
      <c:layout>
        <c:manualLayout>
          <c:xMode val="edge"/>
          <c:yMode val="edge"/>
          <c:x val="0.81092783951337066"/>
          <c:y val="0.26532631857205696"/>
          <c:w val="0.18020680705570444"/>
          <c:h val="0.16602245679109393"/>
        </c:manualLayout>
      </c:layout>
      <c:spPr>
        <a:solidFill>
          <a:srgbClr val="FFFFFF"/>
        </a:solidFill>
        <a:ln w="3175">
          <a:solidFill>
            <a:srgbClr val="000000"/>
          </a:solidFill>
          <a:prstDash val="solid"/>
        </a:ln>
      </c:spPr>
    </c:legend>
    <c:plotVisOnly val="1"/>
    <c:dispBlanksAs val="gap"/>
  </c:chart>
  <c:spPr>
    <a:solidFill>
      <a:srgbClr val="FFFFFF"/>
    </a:solidFill>
    <a:ln>
      <a:noFill/>
    </a:ln>
  </c:spPr>
  <c:txPr>
    <a:bodyPr/>
    <a:lstStyle/>
    <a:p>
      <a:pPr>
        <a:defRPr sz="800" b="0" i="0" u="none" strike="noStrike" baseline="0">
          <a:solidFill>
            <a:srgbClr val="000000"/>
          </a:solidFill>
          <a:latin typeface="ＭＳ Ｐゴシック"/>
          <a:ea typeface="ＭＳ Ｐゴシック"/>
          <a:cs typeface="ＭＳ Ｐゴシック"/>
        </a:defRPr>
      </a:pPr>
      <a:endParaRPr lang="ja-JP"/>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chart>
    <c:autoTitleDeleted val="1"/>
    <c:plotArea>
      <c:layout>
        <c:manualLayout>
          <c:layoutTarget val="inner"/>
          <c:xMode val="edge"/>
          <c:yMode val="edge"/>
          <c:x val="0.10777701832286947"/>
          <c:y val="3.3274771919935255E-2"/>
          <c:w val="0.84234182780908806"/>
          <c:h val="0.88606703430899514"/>
        </c:manualLayout>
      </c:layout>
      <c:lineChart>
        <c:grouping val="standard"/>
        <c:ser>
          <c:idx val="0"/>
          <c:order val="0"/>
          <c:tx>
            <c:strRef>
              <c:f>Sheet4!$A$2</c:f>
              <c:strCache>
                <c:ptCount val="1"/>
                <c:pt idx="0">
                  <c:v>aaron</c:v>
                </c:pt>
              </c:strCache>
            </c:strRef>
          </c:tx>
          <c:spPr>
            <a:ln w="6175">
              <a:solidFill>
                <a:srgbClr val="000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Sheet4!$B$2:$N$2</c:f>
              <c:numCache>
                <c:formatCode>General</c:formatCode>
                <c:ptCount val="13"/>
                <c:pt idx="0">
                  <c:v>0</c:v>
                </c:pt>
                <c:pt idx="1">
                  <c:v>0</c:v>
                </c:pt>
                <c:pt idx="2">
                  <c:v>0</c:v>
                </c:pt>
                <c:pt idx="3">
                  <c:v>0</c:v>
                </c:pt>
                <c:pt idx="4">
                  <c:v>0</c:v>
                </c:pt>
                <c:pt idx="5">
                  <c:v>95</c:v>
                </c:pt>
                <c:pt idx="6">
                  <c:v>158</c:v>
                </c:pt>
                <c:pt idx="7">
                  <c:v>10</c:v>
                </c:pt>
                <c:pt idx="8">
                  <c:v>1</c:v>
                </c:pt>
                <c:pt idx="9">
                  <c:v>0</c:v>
                </c:pt>
                <c:pt idx="10">
                  <c:v>0</c:v>
                </c:pt>
                <c:pt idx="11">
                  <c:v>1</c:v>
                </c:pt>
                <c:pt idx="12">
                  <c:v>0</c:v>
                </c:pt>
              </c:numCache>
            </c:numRef>
          </c:val>
        </c:ser>
        <c:ser>
          <c:idx val="1"/>
          <c:order val="1"/>
          <c:tx>
            <c:strRef>
              <c:f>Sheet4!$A$3</c:f>
              <c:strCache>
                <c:ptCount val="1"/>
                <c:pt idx="0">
                  <c:v>ake</c:v>
                </c:pt>
              </c:strCache>
            </c:strRef>
          </c:tx>
          <c:spPr>
            <a:ln w="6175">
              <a:solidFill>
                <a:srgbClr val="FF00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Sheet4!$B$3:$N$3</c:f>
              <c:numCache>
                <c:formatCode>General</c:formatCode>
                <c:ptCount val="13"/>
                <c:pt idx="0">
                  <c:v>0</c:v>
                </c:pt>
                <c:pt idx="1">
                  <c:v>0</c:v>
                </c:pt>
                <c:pt idx="2">
                  <c:v>0</c:v>
                </c:pt>
                <c:pt idx="3">
                  <c:v>0</c:v>
                </c:pt>
                <c:pt idx="4">
                  <c:v>25</c:v>
                </c:pt>
                <c:pt idx="5">
                  <c:v>4</c:v>
                </c:pt>
                <c:pt idx="6">
                  <c:v>3</c:v>
                </c:pt>
                <c:pt idx="7">
                  <c:v>9</c:v>
                </c:pt>
                <c:pt idx="8">
                  <c:v>18</c:v>
                </c:pt>
                <c:pt idx="9">
                  <c:v>1</c:v>
                </c:pt>
                <c:pt idx="10">
                  <c:v>0</c:v>
                </c:pt>
                <c:pt idx="11">
                  <c:v>3</c:v>
                </c:pt>
                <c:pt idx="12">
                  <c:v>0</c:v>
                </c:pt>
              </c:numCache>
            </c:numRef>
          </c:val>
        </c:ser>
        <c:ser>
          <c:idx val="2"/>
          <c:order val="2"/>
          <c:tx>
            <c:strRef>
              <c:f>Sheet4!$A$4</c:f>
              <c:strCache>
                <c:ptCount val="1"/>
                <c:pt idx="0">
                  <c:v>akosut</c:v>
                </c:pt>
              </c:strCache>
            </c:strRef>
          </c:tx>
          <c:spPr>
            <a:ln w="6175">
              <a:solidFill>
                <a:srgbClr val="FFFF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Sheet4!$B$4:$N$4</c:f>
              <c:numCache>
                <c:formatCode>General</c:formatCode>
                <c:ptCount val="13"/>
                <c:pt idx="0">
                  <c:v>133</c:v>
                </c:pt>
                <c:pt idx="1">
                  <c:v>67</c:v>
                </c:pt>
                <c:pt idx="2">
                  <c:v>6</c:v>
                </c:pt>
                <c:pt idx="3">
                  <c:v>0</c:v>
                </c:pt>
                <c:pt idx="4">
                  <c:v>0</c:v>
                </c:pt>
                <c:pt idx="5">
                  <c:v>0</c:v>
                </c:pt>
                <c:pt idx="6">
                  <c:v>0</c:v>
                </c:pt>
                <c:pt idx="7">
                  <c:v>0</c:v>
                </c:pt>
                <c:pt idx="8">
                  <c:v>0</c:v>
                </c:pt>
                <c:pt idx="9">
                  <c:v>0</c:v>
                </c:pt>
                <c:pt idx="10">
                  <c:v>0</c:v>
                </c:pt>
                <c:pt idx="11">
                  <c:v>0</c:v>
                </c:pt>
                <c:pt idx="12">
                  <c:v>0</c:v>
                </c:pt>
              </c:numCache>
            </c:numRef>
          </c:val>
        </c:ser>
        <c:ser>
          <c:idx val="3"/>
          <c:order val="3"/>
          <c:tx>
            <c:strRef>
              <c:f>Sheet4!$A$5</c:f>
              <c:strCache>
                <c:ptCount val="1"/>
                <c:pt idx="0">
                  <c:v>andi</c:v>
                </c:pt>
              </c:strCache>
            </c:strRef>
          </c:tx>
          <c:spPr>
            <a:ln w="6175">
              <a:solidFill>
                <a:srgbClr val="00FF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Sheet4!$B$5:$N$5</c:f>
              <c:numCache>
                <c:formatCode>General</c:formatCode>
                <c:ptCount val="13"/>
                <c:pt idx="0">
                  <c:v>0</c:v>
                </c:pt>
                <c:pt idx="1">
                  <c:v>0</c:v>
                </c:pt>
                <c:pt idx="2">
                  <c:v>0</c:v>
                </c:pt>
                <c:pt idx="3">
                  <c:v>1</c:v>
                </c:pt>
                <c:pt idx="4">
                  <c:v>0</c:v>
                </c:pt>
                <c:pt idx="5">
                  <c:v>0</c:v>
                </c:pt>
                <c:pt idx="6">
                  <c:v>0</c:v>
                </c:pt>
                <c:pt idx="7">
                  <c:v>0</c:v>
                </c:pt>
                <c:pt idx="8">
                  <c:v>0</c:v>
                </c:pt>
                <c:pt idx="9">
                  <c:v>0</c:v>
                </c:pt>
                <c:pt idx="10">
                  <c:v>0</c:v>
                </c:pt>
                <c:pt idx="11">
                  <c:v>0</c:v>
                </c:pt>
                <c:pt idx="12">
                  <c:v>0</c:v>
                </c:pt>
              </c:numCache>
            </c:numRef>
          </c:val>
        </c:ser>
        <c:ser>
          <c:idx val="4"/>
          <c:order val="4"/>
          <c:tx>
            <c:strRef>
              <c:f>Sheet4!$A$6</c:f>
              <c:strCache>
                <c:ptCount val="1"/>
                <c:pt idx="0">
                  <c:v>ask</c:v>
                </c:pt>
              </c:strCache>
            </c:strRef>
          </c:tx>
          <c:spPr>
            <a:ln w="6175">
              <a:solidFill>
                <a:srgbClr val="800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Sheet4!$B$6:$N$6</c:f>
              <c:numCache>
                <c:formatCode>General</c:formatCode>
                <c:ptCount val="13"/>
                <c:pt idx="0">
                  <c:v>0</c:v>
                </c:pt>
                <c:pt idx="1">
                  <c:v>0</c:v>
                </c:pt>
                <c:pt idx="2">
                  <c:v>0</c:v>
                </c:pt>
                <c:pt idx="3">
                  <c:v>0</c:v>
                </c:pt>
                <c:pt idx="4">
                  <c:v>36</c:v>
                </c:pt>
                <c:pt idx="5">
                  <c:v>14</c:v>
                </c:pt>
                <c:pt idx="6">
                  <c:v>0</c:v>
                </c:pt>
                <c:pt idx="7">
                  <c:v>1</c:v>
                </c:pt>
                <c:pt idx="8">
                  <c:v>0</c:v>
                </c:pt>
                <c:pt idx="9">
                  <c:v>0</c:v>
                </c:pt>
                <c:pt idx="10">
                  <c:v>0</c:v>
                </c:pt>
                <c:pt idx="11">
                  <c:v>0</c:v>
                </c:pt>
                <c:pt idx="12">
                  <c:v>0</c:v>
                </c:pt>
              </c:numCache>
            </c:numRef>
          </c:val>
        </c:ser>
        <c:ser>
          <c:idx val="5"/>
          <c:order val="5"/>
          <c:tx>
            <c:strRef>
              <c:f>Sheet4!$A$7</c:f>
              <c:strCache>
                <c:ptCount val="1"/>
                <c:pt idx="0">
                  <c:v>asteinmetz</c:v>
                </c:pt>
              </c:strCache>
            </c:strRef>
          </c:tx>
          <c:spPr>
            <a:ln w="6175">
              <a:solidFill>
                <a:srgbClr val="800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Sheet4!$B$7:$N$7</c:f>
              <c:numCache>
                <c:formatCode>General</c:formatCode>
                <c:ptCount val="13"/>
                <c:pt idx="0">
                  <c:v>0</c:v>
                </c:pt>
                <c:pt idx="1">
                  <c:v>0</c:v>
                </c:pt>
                <c:pt idx="2">
                  <c:v>0</c:v>
                </c:pt>
                <c:pt idx="3">
                  <c:v>0</c:v>
                </c:pt>
                <c:pt idx="4">
                  <c:v>0</c:v>
                </c:pt>
                <c:pt idx="5">
                  <c:v>0</c:v>
                </c:pt>
                <c:pt idx="6">
                  <c:v>0</c:v>
                </c:pt>
                <c:pt idx="7">
                  <c:v>0</c:v>
                </c:pt>
                <c:pt idx="8">
                  <c:v>0</c:v>
                </c:pt>
                <c:pt idx="9">
                  <c:v>3</c:v>
                </c:pt>
                <c:pt idx="10">
                  <c:v>0</c:v>
                </c:pt>
                <c:pt idx="11">
                  <c:v>0</c:v>
                </c:pt>
                <c:pt idx="12">
                  <c:v>0</c:v>
                </c:pt>
              </c:numCache>
            </c:numRef>
          </c:val>
        </c:ser>
        <c:ser>
          <c:idx val="6"/>
          <c:order val="6"/>
          <c:tx>
            <c:strRef>
              <c:f>Sheet4!$A$8</c:f>
              <c:strCache>
                <c:ptCount val="1"/>
                <c:pt idx="0">
                  <c:v>awm</c:v>
                </c:pt>
              </c:strCache>
            </c:strRef>
          </c:tx>
          <c:spPr>
            <a:ln w="6175">
              <a:solidFill>
                <a:srgbClr val="008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Sheet4!$B$8:$N$8</c:f>
              <c:numCache>
                <c:formatCode>General</c:formatCode>
                <c:ptCount val="13"/>
                <c:pt idx="0">
                  <c:v>0</c:v>
                </c:pt>
                <c:pt idx="1">
                  <c:v>0</c:v>
                </c:pt>
                <c:pt idx="2">
                  <c:v>0</c:v>
                </c:pt>
                <c:pt idx="3">
                  <c:v>0</c:v>
                </c:pt>
                <c:pt idx="4">
                  <c:v>0</c:v>
                </c:pt>
                <c:pt idx="5">
                  <c:v>1</c:v>
                </c:pt>
                <c:pt idx="6">
                  <c:v>0</c:v>
                </c:pt>
                <c:pt idx="7">
                  <c:v>0</c:v>
                </c:pt>
                <c:pt idx="8">
                  <c:v>0</c:v>
                </c:pt>
                <c:pt idx="9">
                  <c:v>0</c:v>
                </c:pt>
                <c:pt idx="10">
                  <c:v>0</c:v>
                </c:pt>
                <c:pt idx="11">
                  <c:v>0</c:v>
                </c:pt>
                <c:pt idx="12">
                  <c:v>0</c:v>
                </c:pt>
              </c:numCache>
            </c:numRef>
          </c:val>
        </c:ser>
        <c:ser>
          <c:idx val="7"/>
          <c:order val="7"/>
          <c:tx>
            <c:strRef>
              <c:f>Sheet4!$A$9</c:f>
              <c:strCache>
                <c:ptCount val="1"/>
                <c:pt idx="0">
                  <c:v>bayard</c:v>
                </c:pt>
              </c:strCache>
            </c:strRef>
          </c:tx>
          <c:spPr>
            <a:ln w="6175">
              <a:solidFill>
                <a:srgbClr val="0000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Sheet4!$B$9:$N$9</c:f>
              <c:numCache>
                <c:formatCode>General</c:formatCode>
                <c:ptCount val="13"/>
                <c:pt idx="0">
                  <c:v>0</c:v>
                </c:pt>
                <c:pt idx="1">
                  <c:v>0</c:v>
                </c:pt>
                <c:pt idx="2">
                  <c:v>0</c:v>
                </c:pt>
                <c:pt idx="3">
                  <c:v>0</c:v>
                </c:pt>
                <c:pt idx="4">
                  <c:v>0</c:v>
                </c:pt>
                <c:pt idx="5">
                  <c:v>0</c:v>
                </c:pt>
                <c:pt idx="6">
                  <c:v>0</c:v>
                </c:pt>
                <c:pt idx="7">
                  <c:v>0</c:v>
                </c:pt>
                <c:pt idx="8">
                  <c:v>0</c:v>
                </c:pt>
                <c:pt idx="9">
                  <c:v>4</c:v>
                </c:pt>
                <c:pt idx="10">
                  <c:v>0</c:v>
                </c:pt>
                <c:pt idx="11">
                  <c:v>0</c:v>
                </c:pt>
                <c:pt idx="12">
                  <c:v>0</c:v>
                </c:pt>
              </c:numCache>
            </c:numRef>
          </c:val>
        </c:ser>
        <c:ser>
          <c:idx val="8"/>
          <c:order val="8"/>
          <c:tx>
            <c:strRef>
              <c:f>Sheet4!$A$10</c:f>
              <c:strCache>
                <c:ptCount val="1"/>
                <c:pt idx="0">
                  <c:v>ben</c:v>
                </c:pt>
              </c:strCache>
            </c:strRef>
          </c:tx>
          <c:spPr>
            <a:ln w="6175">
              <a:solidFill>
                <a:srgbClr val="00CC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Sheet4!$B$10:$N$10</c:f>
              <c:numCache>
                <c:formatCode>General</c:formatCode>
                <c:ptCount val="13"/>
                <c:pt idx="0">
                  <c:v>179</c:v>
                </c:pt>
                <c:pt idx="1">
                  <c:v>111</c:v>
                </c:pt>
                <c:pt idx="2">
                  <c:v>69</c:v>
                </c:pt>
                <c:pt idx="3">
                  <c:v>82</c:v>
                </c:pt>
                <c:pt idx="4">
                  <c:v>36</c:v>
                </c:pt>
                <c:pt idx="5">
                  <c:v>35</c:v>
                </c:pt>
                <c:pt idx="6">
                  <c:v>8</c:v>
                </c:pt>
                <c:pt idx="7">
                  <c:v>2</c:v>
                </c:pt>
                <c:pt idx="8">
                  <c:v>12</c:v>
                </c:pt>
                <c:pt idx="9">
                  <c:v>8</c:v>
                </c:pt>
                <c:pt idx="10">
                  <c:v>5</c:v>
                </c:pt>
                <c:pt idx="11">
                  <c:v>0</c:v>
                </c:pt>
                <c:pt idx="12">
                  <c:v>0</c:v>
                </c:pt>
              </c:numCache>
            </c:numRef>
          </c:val>
        </c:ser>
        <c:ser>
          <c:idx val="9"/>
          <c:order val="9"/>
          <c:tx>
            <c:strRef>
              <c:f>Sheet4!$A$11</c:f>
              <c:strCache>
                <c:ptCount val="1"/>
                <c:pt idx="0">
                  <c:v>berkes</c:v>
                </c:pt>
              </c:strCache>
            </c:strRef>
          </c:tx>
          <c:spPr>
            <a:ln w="6175">
              <a:solidFill>
                <a:srgbClr val="CCFF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Sheet4!$B$11:$N$11</c:f>
              <c:numCache>
                <c:formatCode>General</c:formatCode>
                <c:ptCount val="13"/>
                <c:pt idx="0">
                  <c:v>0</c:v>
                </c:pt>
                <c:pt idx="1">
                  <c:v>0</c:v>
                </c:pt>
                <c:pt idx="2">
                  <c:v>0</c:v>
                </c:pt>
                <c:pt idx="3">
                  <c:v>0</c:v>
                </c:pt>
                <c:pt idx="4">
                  <c:v>0</c:v>
                </c:pt>
                <c:pt idx="5">
                  <c:v>0</c:v>
                </c:pt>
                <c:pt idx="6">
                  <c:v>0</c:v>
                </c:pt>
                <c:pt idx="7">
                  <c:v>0</c:v>
                </c:pt>
                <c:pt idx="8">
                  <c:v>0</c:v>
                </c:pt>
                <c:pt idx="9">
                  <c:v>5</c:v>
                </c:pt>
                <c:pt idx="10">
                  <c:v>0</c:v>
                </c:pt>
                <c:pt idx="11">
                  <c:v>0</c:v>
                </c:pt>
                <c:pt idx="12">
                  <c:v>0</c:v>
                </c:pt>
              </c:numCache>
            </c:numRef>
          </c:val>
        </c:ser>
        <c:ser>
          <c:idx val="10"/>
          <c:order val="10"/>
          <c:tx>
            <c:strRef>
              <c:f>Sheet4!$A$12</c:f>
              <c:strCache>
                <c:ptCount val="1"/>
                <c:pt idx="0">
                  <c:v>bhyde</c:v>
                </c:pt>
              </c:strCache>
            </c:strRef>
          </c:tx>
          <c:spPr>
            <a:ln w="6175">
              <a:solidFill>
                <a:srgbClr val="CCFFCC"/>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Sheet4!$B$12:$N$12</c:f>
              <c:numCache>
                <c:formatCode>General</c:formatCode>
                <c:ptCount val="13"/>
                <c:pt idx="0">
                  <c:v>0</c:v>
                </c:pt>
                <c:pt idx="1">
                  <c:v>6</c:v>
                </c:pt>
                <c:pt idx="2">
                  <c:v>27</c:v>
                </c:pt>
                <c:pt idx="3">
                  <c:v>16</c:v>
                </c:pt>
                <c:pt idx="4">
                  <c:v>0</c:v>
                </c:pt>
                <c:pt idx="5">
                  <c:v>3</c:v>
                </c:pt>
                <c:pt idx="6">
                  <c:v>0</c:v>
                </c:pt>
                <c:pt idx="7">
                  <c:v>0</c:v>
                </c:pt>
                <c:pt idx="8">
                  <c:v>0</c:v>
                </c:pt>
                <c:pt idx="9">
                  <c:v>0</c:v>
                </c:pt>
                <c:pt idx="10">
                  <c:v>0</c:v>
                </c:pt>
                <c:pt idx="11">
                  <c:v>0</c:v>
                </c:pt>
                <c:pt idx="12">
                  <c:v>0</c:v>
                </c:pt>
              </c:numCache>
            </c:numRef>
          </c:val>
        </c:ser>
        <c:ser>
          <c:idx val="11"/>
          <c:order val="11"/>
          <c:tx>
            <c:strRef>
              <c:f>Sheet4!$A$13</c:f>
              <c:strCache>
                <c:ptCount val="1"/>
                <c:pt idx="0">
                  <c:v>bjh</c:v>
                </c:pt>
              </c:strCache>
            </c:strRef>
          </c:tx>
          <c:spPr>
            <a:ln w="6175">
              <a:solidFill>
                <a:srgbClr val="FFFF99"/>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Sheet4!$B$13:$N$13</c:f>
              <c:numCache>
                <c:formatCode>General</c:formatCode>
                <c:ptCount val="13"/>
                <c:pt idx="0">
                  <c:v>0</c:v>
                </c:pt>
                <c:pt idx="1">
                  <c:v>0</c:v>
                </c:pt>
                <c:pt idx="2">
                  <c:v>12</c:v>
                </c:pt>
                <c:pt idx="3">
                  <c:v>178</c:v>
                </c:pt>
                <c:pt idx="4">
                  <c:v>153</c:v>
                </c:pt>
                <c:pt idx="5">
                  <c:v>65</c:v>
                </c:pt>
                <c:pt idx="6">
                  <c:v>26</c:v>
                </c:pt>
                <c:pt idx="7">
                  <c:v>5</c:v>
                </c:pt>
                <c:pt idx="8">
                  <c:v>3</c:v>
                </c:pt>
                <c:pt idx="9">
                  <c:v>0</c:v>
                </c:pt>
                <c:pt idx="10">
                  <c:v>0</c:v>
                </c:pt>
                <c:pt idx="11">
                  <c:v>0</c:v>
                </c:pt>
                <c:pt idx="12">
                  <c:v>0</c:v>
                </c:pt>
              </c:numCache>
            </c:numRef>
          </c:val>
        </c:ser>
        <c:ser>
          <c:idx val="12"/>
          <c:order val="12"/>
          <c:tx>
            <c:strRef>
              <c:f>Sheet4!$A$14</c:f>
              <c:strCache>
                <c:ptCount val="1"/>
                <c:pt idx="0">
                  <c:v>blanco</c:v>
                </c:pt>
              </c:strCache>
            </c:strRef>
          </c:tx>
          <c:spPr>
            <a:ln w="6175">
              <a:solidFill>
                <a:srgbClr val="99CC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Sheet4!$B$14:$N$14</c:f>
              <c:numCache>
                <c:formatCode>General</c:formatCode>
                <c:ptCount val="13"/>
                <c:pt idx="0">
                  <c:v>0</c:v>
                </c:pt>
                <c:pt idx="1">
                  <c:v>0</c:v>
                </c:pt>
                <c:pt idx="2">
                  <c:v>0</c:v>
                </c:pt>
                <c:pt idx="3">
                  <c:v>0</c:v>
                </c:pt>
                <c:pt idx="4">
                  <c:v>0</c:v>
                </c:pt>
                <c:pt idx="5">
                  <c:v>0</c:v>
                </c:pt>
                <c:pt idx="6">
                  <c:v>0</c:v>
                </c:pt>
                <c:pt idx="7">
                  <c:v>0</c:v>
                </c:pt>
                <c:pt idx="8">
                  <c:v>0</c:v>
                </c:pt>
                <c:pt idx="9">
                  <c:v>15</c:v>
                </c:pt>
                <c:pt idx="10">
                  <c:v>0</c:v>
                </c:pt>
                <c:pt idx="11">
                  <c:v>0</c:v>
                </c:pt>
                <c:pt idx="12">
                  <c:v>0</c:v>
                </c:pt>
              </c:numCache>
            </c:numRef>
          </c:val>
        </c:ser>
        <c:ser>
          <c:idx val="13"/>
          <c:order val="13"/>
          <c:tx>
            <c:strRef>
              <c:f>Sheet4!$A$15</c:f>
              <c:strCache>
                <c:ptCount val="1"/>
                <c:pt idx="0">
                  <c:v>bnicholes</c:v>
                </c:pt>
              </c:strCache>
            </c:strRef>
          </c:tx>
          <c:spPr>
            <a:ln w="6175">
              <a:solidFill>
                <a:srgbClr val="FF99CC"/>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Sheet4!$B$15:$N$15</c:f>
              <c:numCache>
                <c:formatCode>General</c:formatCode>
                <c:ptCount val="13"/>
                <c:pt idx="0">
                  <c:v>0</c:v>
                </c:pt>
                <c:pt idx="1">
                  <c:v>0</c:v>
                </c:pt>
                <c:pt idx="2">
                  <c:v>0</c:v>
                </c:pt>
                <c:pt idx="3">
                  <c:v>0</c:v>
                </c:pt>
                <c:pt idx="4">
                  <c:v>5</c:v>
                </c:pt>
                <c:pt idx="5">
                  <c:v>100</c:v>
                </c:pt>
                <c:pt idx="6">
                  <c:v>240</c:v>
                </c:pt>
                <c:pt idx="7">
                  <c:v>126</c:v>
                </c:pt>
                <c:pt idx="8">
                  <c:v>228</c:v>
                </c:pt>
                <c:pt idx="9">
                  <c:v>131</c:v>
                </c:pt>
                <c:pt idx="10">
                  <c:v>67</c:v>
                </c:pt>
                <c:pt idx="11">
                  <c:v>21</c:v>
                </c:pt>
                <c:pt idx="12">
                  <c:v>8</c:v>
                </c:pt>
              </c:numCache>
            </c:numRef>
          </c:val>
        </c:ser>
        <c:ser>
          <c:idx val="14"/>
          <c:order val="14"/>
          <c:tx>
            <c:strRef>
              <c:f>Sheet4!$A$16</c:f>
              <c:strCache>
                <c:ptCount val="1"/>
                <c:pt idx="0">
                  <c:v>brian</c:v>
                </c:pt>
              </c:strCache>
            </c:strRef>
          </c:tx>
          <c:spPr>
            <a:ln w="6175">
              <a:solidFill>
                <a:srgbClr val="CC99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Sheet4!$B$16:$N$16</c:f>
              <c:numCache>
                <c:formatCode>General</c:formatCode>
                <c:ptCount val="13"/>
                <c:pt idx="0">
                  <c:v>205</c:v>
                </c:pt>
                <c:pt idx="1">
                  <c:v>168</c:v>
                </c:pt>
                <c:pt idx="2">
                  <c:v>284</c:v>
                </c:pt>
                <c:pt idx="3">
                  <c:v>50</c:v>
                </c:pt>
                <c:pt idx="4">
                  <c:v>13</c:v>
                </c:pt>
                <c:pt idx="5">
                  <c:v>17</c:v>
                </c:pt>
                <c:pt idx="6">
                  <c:v>0</c:v>
                </c:pt>
                <c:pt idx="7">
                  <c:v>0</c:v>
                </c:pt>
                <c:pt idx="8">
                  <c:v>0</c:v>
                </c:pt>
                <c:pt idx="9">
                  <c:v>0</c:v>
                </c:pt>
                <c:pt idx="10">
                  <c:v>0</c:v>
                </c:pt>
                <c:pt idx="11">
                  <c:v>0</c:v>
                </c:pt>
                <c:pt idx="12">
                  <c:v>0</c:v>
                </c:pt>
              </c:numCache>
            </c:numRef>
          </c:val>
        </c:ser>
        <c:ser>
          <c:idx val="15"/>
          <c:order val="15"/>
          <c:tx>
            <c:strRef>
              <c:f>Sheet4!$A$17</c:f>
              <c:strCache>
                <c:ptCount val="1"/>
                <c:pt idx="0">
                  <c:v>brianm</c:v>
                </c:pt>
              </c:strCache>
            </c:strRef>
          </c:tx>
          <c:spPr>
            <a:ln w="6175">
              <a:solidFill>
                <a:srgbClr val="FFCC99"/>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Sheet4!$B$17:$N$17</c:f>
              <c:numCache>
                <c:formatCode>General</c:formatCode>
                <c:ptCount val="13"/>
                <c:pt idx="0">
                  <c:v>0</c:v>
                </c:pt>
                <c:pt idx="1">
                  <c:v>0</c:v>
                </c:pt>
                <c:pt idx="2">
                  <c:v>0</c:v>
                </c:pt>
                <c:pt idx="3">
                  <c:v>0</c:v>
                </c:pt>
                <c:pt idx="4">
                  <c:v>1</c:v>
                </c:pt>
                <c:pt idx="5">
                  <c:v>0</c:v>
                </c:pt>
                <c:pt idx="6">
                  <c:v>0</c:v>
                </c:pt>
                <c:pt idx="7">
                  <c:v>0</c:v>
                </c:pt>
                <c:pt idx="8">
                  <c:v>0</c:v>
                </c:pt>
                <c:pt idx="9">
                  <c:v>0</c:v>
                </c:pt>
                <c:pt idx="10">
                  <c:v>0</c:v>
                </c:pt>
                <c:pt idx="11">
                  <c:v>8</c:v>
                </c:pt>
                <c:pt idx="12">
                  <c:v>12</c:v>
                </c:pt>
              </c:numCache>
            </c:numRef>
          </c:val>
        </c:ser>
        <c:ser>
          <c:idx val="16"/>
          <c:order val="16"/>
          <c:tx>
            <c:strRef>
              <c:f>Sheet4!$A$18</c:f>
              <c:strCache>
                <c:ptCount val="1"/>
                <c:pt idx="0">
                  <c:v>brianp</c:v>
                </c:pt>
              </c:strCache>
            </c:strRef>
          </c:tx>
          <c:spPr>
            <a:ln w="6175">
              <a:solidFill>
                <a:srgbClr val="3366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Sheet4!$B$18:$N$18</c:f>
              <c:numCache>
                <c:formatCode>General</c:formatCode>
                <c:ptCount val="13"/>
                <c:pt idx="0">
                  <c:v>0</c:v>
                </c:pt>
                <c:pt idx="1">
                  <c:v>0</c:v>
                </c:pt>
                <c:pt idx="2">
                  <c:v>0</c:v>
                </c:pt>
                <c:pt idx="3">
                  <c:v>0</c:v>
                </c:pt>
                <c:pt idx="4">
                  <c:v>0</c:v>
                </c:pt>
                <c:pt idx="5">
                  <c:v>89</c:v>
                </c:pt>
                <c:pt idx="6">
                  <c:v>252</c:v>
                </c:pt>
                <c:pt idx="7">
                  <c:v>26</c:v>
                </c:pt>
                <c:pt idx="8">
                  <c:v>12</c:v>
                </c:pt>
                <c:pt idx="9">
                  <c:v>53</c:v>
                </c:pt>
                <c:pt idx="10">
                  <c:v>9</c:v>
                </c:pt>
                <c:pt idx="11">
                  <c:v>0</c:v>
                </c:pt>
                <c:pt idx="12">
                  <c:v>0</c:v>
                </c:pt>
              </c:numCache>
            </c:numRef>
          </c:val>
        </c:ser>
        <c:ser>
          <c:idx val="17"/>
          <c:order val="17"/>
          <c:tx>
            <c:strRef>
              <c:f>Sheet4!$A$19</c:f>
              <c:strCache>
                <c:ptCount val="1"/>
                <c:pt idx="0">
                  <c:v>cholet</c:v>
                </c:pt>
              </c:strCache>
            </c:strRef>
          </c:tx>
          <c:spPr>
            <a:ln w="6175">
              <a:solidFill>
                <a:srgbClr val="33CCCC"/>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Sheet4!$B$19:$N$19</c:f>
              <c:numCache>
                <c:formatCode>General</c:formatCode>
                <c:ptCount val="13"/>
                <c:pt idx="0">
                  <c:v>0</c:v>
                </c:pt>
                <c:pt idx="1">
                  <c:v>0</c:v>
                </c:pt>
                <c:pt idx="2">
                  <c:v>0</c:v>
                </c:pt>
                <c:pt idx="3">
                  <c:v>0</c:v>
                </c:pt>
                <c:pt idx="4">
                  <c:v>4</c:v>
                </c:pt>
                <c:pt idx="5">
                  <c:v>29</c:v>
                </c:pt>
                <c:pt idx="6">
                  <c:v>0</c:v>
                </c:pt>
                <c:pt idx="7">
                  <c:v>0</c:v>
                </c:pt>
                <c:pt idx="8">
                  <c:v>0</c:v>
                </c:pt>
                <c:pt idx="9">
                  <c:v>0</c:v>
                </c:pt>
                <c:pt idx="10">
                  <c:v>0</c:v>
                </c:pt>
                <c:pt idx="11">
                  <c:v>0</c:v>
                </c:pt>
                <c:pt idx="12">
                  <c:v>0</c:v>
                </c:pt>
              </c:numCache>
            </c:numRef>
          </c:val>
        </c:ser>
        <c:ser>
          <c:idx val="18"/>
          <c:order val="18"/>
          <c:tx>
            <c:strRef>
              <c:f>Sheet4!$A$20</c:f>
              <c:strCache>
                <c:ptCount val="1"/>
                <c:pt idx="0">
                  <c:v>chrisd</c:v>
                </c:pt>
              </c:strCache>
            </c:strRef>
          </c:tx>
          <c:spPr>
            <a:ln w="6175">
              <a:solidFill>
                <a:srgbClr val="99CC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Sheet4!$B$20:$N$20</c:f>
              <c:numCache>
                <c:formatCode>General</c:formatCode>
                <c:ptCount val="13"/>
                <c:pt idx="0">
                  <c:v>0</c:v>
                </c:pt>
                <c:pt idx="1">
                  <c:v>0</c:v>
                </c:pt>
                <c:pt idx="2">
                  <c:v>0</c:v>
                </c:pt>
                <c:pt idx="3">
                  <c:v>0</c:v>
                </c:pt>
                <c:pt idx="4">
                  <c:v>0</c:v>
                </c:pt>
                <c:pt idx="5">
                  <c:v>0</c:v>
                </c:pt>
                <c:pt idx="6">
                  <c:v>0</c:v>
                </c:pt>
                <c:pt idx="7">
                  <c:v>0</c:v>
                </c:pt>
                <c:pt idx="8">
                  <c:v>0</c:v>
                </c:pt>
                <c:pt idx="9">
                  <c:v>3</c:v>
                </c:pt>
                <c:pt idx="10">
                  <c:v>25</c:v>
                </c:pt>
                <c:pt idx="11">
                  <c:v>23</c:v>
                </c:pt>
                <c:pt idx="12">
                  <c:v>32</c:v>
                </c:pt>
              </c:numCache>
            </c:numRef>
          </c:val>
        </c:ser>
        <c:ser>
          <c:idx val="19"/>
          <c:order val="19"/>
          <c:tx>
            <c:strRef>
              <c:f>Sheet4!$A$21</c:f>
              <c:strCache>
                <c:ptCount val="1"/>
                <c:pt idx="0">
                  <c:v>chuck</c:v>
                </c:pt>
              </c:strCache>
            </c:strRef>
          </c:tx>
          <c:spPr>
            <a:ln w="6175">
              <a:solidFill>
                <a:srgbClr val="FFCC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Sheet4!$B$21:$N$21</c:f>
              <c:numCache>
                <c:formatCode>General</c:formatCode>
                <c:ptCount val="13"/>
                <c:pt idx="0">
                  <c:v>80</c:v>
                </c:pt>
                <c:pt idx="1">
                  <c:v>56</c:v>
                </c:pt>
                <c:pt idx="2">
                  <c:v>4</c:v>
                </c:pt>
                <c:pt idx="3">
                  <c:v>0</c:v>
                </c:pt>
                <c:pt idx="4">
                  <c:v>32</c:v>
                </c:pt>
                <c:pt idx="5">
                  <c:v>85</c:v>
                </c:pt>
                <c:pt idx="6">
                  <c:v>13</c:v>
                </c:pt>
                <c:pt idx="7">
                  <c:v>0</c:v>
                </c:pt>
                <c:pt idx="8">
                  <c:v>0</c:v>
                </c:pt>
                <c:pt idx="9">
                  <c:v>0</c:v>
                </c:pt>
                <c:pt idx="10">
                  <c:v>0</c:v>
                </c:pt>
                <c:pt idx="11">
                  <c:v>0</c:v>
                </c:pt>
                <c:pt idx="12">
                  <c:v>0</c:v>
                </c:pt>
              </c:numCache>
            </c:numRef>
          </c:val>
        </c:ser>
        <c:ser>
          <c:idx val="20"/>
          <c:order val="20"/>
          <c:tx>
            <c:strRef>
              <c:f>Sheet4!$A$22</c:f>
              <c:strCache>
                <c:ptCount val="1"/>
                <c:pt idx="0">
                  <c:v>clar</c:v>
                </c:pt>
              </c:strCache>
            </c:strRef>
          </c:tx>
          <c:spPr>
            <a:ln w="6175">
              <a:solidFill>
                <a:srgbClr val="FF99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Sheet4!$B$22:$N$22</c:f>
              <c:numCache>
                <c:formatCode>General</c:formatCode>
                <c:ptCount val="13"/>
                <c:pt idx="0">
                  <c:v>0</c:v>
                </c:pt>
                <c:pt idx="1">
                  <c:v>0</c:v>
                </c:pt>
                <c:pt idx="2">
                  <c:v>0</c:v>
                </c:pt>
                <c:pt idx="3">
                  <c:v>0</c:v>
                </c:pt>
                <c:pt idx="4">
                  <c:v>0</c:v>
                </c:pt>
                <c:pt idx="5">
                  <c:v>0</c:v>
                </c:pt>
                <c:pt idx="6">
                  <c:v>0</c:v>
                </c:pt>
                <c:pt idx="7">
                  <c:v>0</c:v>
                </c:pt>
                <c:pt idx="8">
                  <c:v>43</c:v>
                </c:pt>
                <c:pt idx="9">
                  <c:v>1</c:v>
                </c:pt>
                <c:pt idx="10">
                  <c:v>0</c:v>
                </c:pt>
                <c:pt idx="11">
                  <c:v>0</c:v>
                </c:pt>
                <c:pt idx="12">
                  <c:v>0</c:v>
                </c:pt>
              </c:numCache>
            </c:numRef>
          </c:val>
        </c:ser>
        <c:ser>
          <c:idx val="21"/>
          <c:order val="21"/>
          <c:tx>
            <c:strRef>
              <c:f>Sheet4!$A$23</c:f>
              <c:strCache>
                <c:ptCount val="1"/>
                <c:pt idx="0">
                  <c:v>cliff</c:v>
                </c:pt>
              </c:strCache>
            </c:strRef>
          </c:tx>
          <c:spPr>
            <a:ln w="6175">
              <a:solidFill>
                <a:srgbClr val="FF66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Sheet4!$B$23:$N$23</c:f>
              <c:numCache>
                <c:formatCode>General</c:formatCode>
                <c:ptCount val="13"/>
                <c:pt idx="0">
                  <c:v>0</c:v>
                </c:pt>
                <c:pt idx="1">
                  <c:v>0</c:v>
                </c:pt>
                <c:pt idx="2">
                  <c:v>0</c:v>
                </c:pt>
                <c:pt idx="3">
                  <c:v>4</c:v>
                </c:pt>
                <c:pt idx="4">
                  <c:v>0</c:v>
                </c:pt>
                <c:pt idx="5">
                  <c:v>0</c:v>
                </c:pt>
                <c:pt idx="6">
                  <c:v>0</c:v>
                </c:pt>
                <c:pt idx="7">
                  <c:v>0</c:v>
                </c:pt>
                <c:pt idx="8">
                  <c:v>0</c:v>
                </c:pt>
                <c:pt idx="9">
                  <c:v>0</c:v>
                </c:pt>
                <c:pt idx="10">
                  <c:v>0</c:v>
                </c:pt>
                <c:pt idx="11">
                  <c:v>0</c:v>
                </c:pt>
                <c:pt idx="12">
                  <c:v>0</c:v>
                </c:pt>
              </c:numCache>
            </c:numRef>
          </c:val>
        </c:ser>
        <c:ser>
          <c:idx val="22"/>
          <c:order val="22"/>
          <c:tx>
            <c:strRef>
              <c:f>Sheet4!$A$24</c:f>
              <c:strCache>
                <c:ptCount val="1"/>
                <c:pt idx="0">
                  <c:v>coar</c:v>
                </c:pt>
              </c:strCache>
            </c:strRef>
          </c:tx>
          <c:spPr>
            <a:ln w="6175">
              <a:solidFill>
                <a:srgbClr val="666699"/>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Sheet4!$B$24:$N$24</c:f>
              <c:numCache>
                <c:formatCode>General</c:formatCode>
                <c:ptCount val="13"/>
                <c:pt idx="0">
                  <c:v>0</c:v>
                </c:pt>
                <c:pt idx="1">
                  <c:v>352</c:v>
                </c:pt>
                <c:pt idx="2">
                  <c:v>365</c:v>
                </c:pt>
                <c:pt idx="3">
                  <c:v>266</c:v>
                </c:pt>
                <c:pt idx="4">
                  <c:v>152</c:v>
                </c:pt>
                <c:pt idx="5">
                  <c:v>109</c:v>
                </c:pt>
                <c:pt idx="6">
                  <c:v>48</c:v>
                </c:pt>
                <c:pt idx="7">
                  <c:v>13</c:v>
                </c:pt>
                <c:pt idx="8">
                  <c:v>4</c:v>
                </c:pt>
                <c:pt idx="9">
                  <c:v>0</c:v>
                </c:pt>
                <c:pt idx="10">
                  <c:v>0</c:v>
                </c:pt>
                <c:pt idx="11">
                  <c:v>0</c:v>
                </c:pt>
                <c:pt idx="12">
                  <c:v>0</c:v>
                </c:pt>
              </c:numCache>
            </c:numRef>
          </c:val>
        </c:ser>
        <c:ser>
          <c:idx val="23"/>
          <c:order val="23"/>
          <c:tx>
            <c:strRef>
              <c:f>Sheet4!$A$25</c:f>
              <c:strCache>
                <c:ptCount val="1"/>
                <c:pt idx="0">
                  <c:v>colm</c:v>
                </c:pt>
              </c:strCache>
            </c:strRef>
          </c:tx>
          <c:spPr>
            <a:ln w="6175">
              <a:solidFill>
                <a:srgbClr val="969696"/>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Sheet4!$B$25:$N$25</c:f>
              <c:numCache>
                <c:formatCode>General</c:formatCode>
                <c:ptCount val="13"/>
                <c:pt idx="0">
                  <c:v>0</c:v>
                </c:pt>
                <c:pt idx="1">
                  <c:v>0</c:v>
                </c:pt>
                <c:pt idx="2">
                  <c:v>0</c:v>
                </c:pt>
                <c:pt idx="3">
                  <c:v>0</c:v>
                </c:pt>
                <c:pt idx="4">
                  <c:v>0</c:v>
                </c:pt>
                <c:pt idx="5">
                  <c:v>0</c:v>
                </c:pt>
                <c:pt idx="6">
                  <c:v>3</c:v>
                </c:pt>
                <c:pt idx="7">
                  <c:v>4</c:v>
                </c:pt>
                <c:pt idx="8">
                  <c:v>1</c:v>
                </c:pt>
                <c:pt idx="9">
                  <c:v>185</c:v>
                </c:pt>
                <c:pt idx="10">
                  <c:v>125</c:v>
                </c:pt>
                <c:pt idx="11">
                  <c:v>6</c:v>
                </c:pt>
                <c:pt idx="12">
                  <c:v>0</c:v>
                </c:pt>
              </c:numCache>
            </c:numRef>
          </c:val>
        </c:ser>
        <c:ser>
          <c:idx val="24"/>
          <c:order val="24"/>
          <c:tx>
            <c:strRef>
              <c:f>Sheet4!$A$26</c:f>
              <c:strCache>
                <c:ptCount val="1"/>
                <c:pt idx="0">
                  <c:v>covener</c:v>
                </c:pt>
              </c:strCache>
            </c:strRef>
          </c:tx>
          <c:spPr>
            <a:ln w="6175">
              <a:solidFill>
                <a:srgbClr val="003366"/>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Sheet4!$B$26:$N$26</c:f>
              <c:numCache>
                <c:formatCode>General</c:formatCode>
                <c:ptCount val="13"/>
                <c:pt idx="0">
                  <c:v>0</c:v>
                </c:pt>
                <c:pt idx="1">
                  <c:v>0</c:v>
                </c:pt>
                <c:pt idx="2">
                  <c:v>0</c:v>
                </c:pt>
                <c:pt idx="3">
                  <c:v>0</c:v>
                </c:pt>
                <c:pt idx="4">
                  <c:v>0</c:v>
                </c:pt>
                <c:pt idx="5">
                  <c:v>0</c:v>
                </c:pt>
                <c:pt idx="6">
                  <c:v>0</c:v>
                </c:pt>
                <c:pt idx="7">
                  <c:v>0</c:v>
                </c:pt>
                <c:pt idx="8">
                  <c:v>0</c:v>
                </c:pt>
                <c:pt idx="9">
                  <c:v>14</c:v>
                </c:pt>
                <c:pt idx="10">
                  <c:v>3</c:v>
                </c:pt>
                <c:pt idx="11">
                  <c:v>53</c:v>
                </c:pt>
                <c:pt idx="12">
                  <c:v>55</c:v>
                </c:pt>
              </c:numCache>
            </c:numRef>
          </c:val>
        </c:ser>
        <c:ser>
          <c:idx val="25"/>
          <c:order val="25"/>
          <c:tx>
            <c:strRef>
              <c:f>Sheet4!$A$27</c:f>
              <c:strCache>
                <c:ptCount val="1"/>
                <c:pt idx="0">
                  <c:v>davi</c:v>
                </c:pt>
              </c:strCache>
            </c:strRef>
          </c:tx>
          <c:spPr>
            <a:ln w="6175">
              <a:solidFill>
                <a:srgbClr val="339966"/>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Sheet4!$B$27:$N$27</c:f>
              <c:numCache>
                <c:formatCode>General</c:formatCode>
                <c:ptCount val="13"/>
                <c:pt idx="0">
                  <c:v>0</c:v>
                </c:pt>
                <c:pt idx="1">
                  <c:v>0</c:v>
                </c:pt>
                <c:pt idx="2">
                  <c:v>0</c:v>
                </c:pt>
                <c:pt idx="3">
                  <c:v>0</c:v>
                </c:pt>
                <c:pt idx="4">
                  <c:v>0</c:v>
                </c:pt>
                <c:pt idx="5">
                  <c:v>0</c:v>
                </c:pt>
                <c:pt idx="6">
                  <c:v>0</c:v>
                </c:pt>
                <c:pt idx="7">
                  <c:v>0</c:v>
                </c:pt>
                <c:pt idx="8">
                  <c:v>0</c:v>
                </c:pt>
                <c:pt idx="9">
                  <c:v>0</c:v>
                </c:pt>
                <c:pt idx="10">
                  <c:v>34</c:v>
                </c:pt>
                <c:pt idx="11">
                  <c:v>4</c:v>
                </c:pt>
                <c:pt idx="12">
                  <c:v>0</c:v>
                </c:pt>
              </c:numCache>
            </c:numRef>
          </c:val>
        </c:ser>
        <c:ser>
          <c:idx val="26"/>
          <c:order val="26"/>
          <c:tx>
            <c:strRef>
              <c:f>Sheet4!$A$28</c:f>
              <c:strCache>
                <c:ptCount val="1"/>
                <c:pt idx="0">
                  <c:v>dgaudet</c:v>
                </c:pt>
              </c:strCache>
            </c:strRef>
          </c:tx>
          <c:spPr>
            <a:ln w="18524">
              <a:solidFill>
                <a:srgbClr val="0033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Sheet4!$B$28:$N$28</c:f>
              <c:numCache>
                <c:formatCode>General</c:formatCode>
                <c:ptCount val="13"/>
                <c:pt idx="0">
                  <c:v>0</c:v>
                </c:pt>
                <c:pt idx="1">
                  <c:v>772</c:v>
                </c:pt>
                <c:pt idx="2">
                  <c:v>584</c:v>
                </c:pt>
                <c:pt idx="3">
                  <c:v>117</c:v>
                </c:pt>
                <c:pt idx="4">
                  <c:v>73</c:v>
                </c:pt>
                <c:pt idx="5">
                  <c:v>4</c:v>
                </c:pt>
                <c:pt idx="6">
                  <c:v>1</c:v>
                </c:pt>
                <c:pt idx="7">
                  <c:v>0</c:v>
                </c:pt>
                <c:pt idx="8">
                  <c:v>0</c:v>
                </c:pt>
                <c:pt idx="9">
                  <c:v>0</c:v>
                </c:pt>
                <c:pt idx="10">
                  <c:v>0</c:v>
                </c:pt>
                <c:pt idx="11">
                  <c:v>0</c:v>
                </c:pt>
                <c:pt idx="12">
                  <c:v>0</c:v>
                </c:pt>
              </c:numCache>
            </c:numRef>
          </c:val>
        </c:ser>
        <c:ser>
          <c:idx val="27"/>
          <c:order val="27"/>
          <c:tx>
            <c:strRef>
              <c:f>Sheet4!$A$29</c:f>
              <c:strCache>
                <c:ptCount val="1"/>
                <c:pt idx="0">
                  <c:v>dirkx</c:v>
                </c:pt>
              </c:strCache>
            </c:strRef>
          </c:tx>
          <c:spPr>
            <a:ln w="6175">
              <a:solidFill>
                <a:srgbClr val="3333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Sheet4!$B$29:$N$29</c:f>
              <c:numCache>
                <c:formatCode>General</c:formatCode>
                <c:ptCount val="13"/>
                <c:pt idx="0">
                  <c:v>0</c:v>
                </c:pt>
                <c:pt idx="1">
                  <c:v>1</c:v>
                </c:pt>
                <c:pt idx="2">
                  <c:v>3</c:v>
                </c:pt>
                <c:pt idx="3">
                  <c:v>48</c:v>
                </c:pt>
                <c:pt idx="4">
                  <c:v>15</c:v>
                </c:pt>
                <c:pt idx="5">
                  <c:v>31</c:v>
                </c:pt>
                <c:pt idx="6">
                  <c:v>24</c:v>
                </c:pt>
                <c:pt idx="7">
                  <c:v>2</c:v>
                </c:pt>
                <c:pt idx="8">
                  <c:v>1</c:v>
                </c:pt>
                <c:pt idx="9">
                  <c:v>0</c:v>
                </c:pt>
                <c:pt idx="10">
                  <c:v>0</c:v>
                </c:pt>
                <c:pt idx="11">
                  <c:v>0</c:v>
                </c:pt>
                <c:pt idx="12">
                  <c:v>18</c:v>
                </c:pt>
              </c:numCache>
            </c:numRef>
          </c:val>
        </c:ser>
        <c:ser>
          <c:idx val="28"/>
          <c:order val="28"/>
          <c:tx>
            <c:strRef>
              <c:f>Sheet4!$A$30</c:f>
              <c:strCache>
                <c:ptCount val="1"/>
                <c:pt idx="0">
                  <c:v>dougm</c:v>
                </c:pt>
              </c:strCache>
            </c:strRef>
          </c:tx>
          <c:spPr>
            <a:ln w="6175">
              <a:solidFill>
                <a:srgbClr val="9933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Sheet4!$B$30:$N$30</c:f>
              <c:numCache>
                <c:formatCode>General</c:formatCode>
                <c:ptCount val="13"/>
                <c:pt idx="0">
                  <c:v>0</c:v>
                </c:pt>
                <c:pt idx="1">
                  <c:v>17</c:v>
                </c:pt>
                <c:pt idx="2">
                  <c:v>42</c:v>
                </c:pt>
                <c:pt idx="3">
                  <c:v>6</c:v>
                </c:pt>
                <c:pt idx="4">
                  <c:v>24</c:v>
                </c:pt>
                <c:pt idx="5">
                  <c:v>138</c:v>
                </c:pt>
                <c:pt idx="6">
                  <c:v>225</c:v>
                </c:pt>
                <c:pt idx="7">
                  <c:v>0</c:v>
                </c:pt>
                <c:pt idx="8">
                  <c:v>0</c:v>
                </c:pt>
                <c:pt idx="9">
                  <c:v>0</c:v>
                </c:pt>
                <c:pt idx="10">
                  <c:v>0</c:v>
                </c:pt>
                <c:pt idx="11">
                  <c:v>0</c:v>
                </c:pt>
                <c:pt idx="12">
                  <c:v>0</c:v>
                </c:pt>
              </c:numCache>
            </c:numRef>
          </c:val>
        </c:ser>
        <c:ser>
          <c:idx val="29"/>
          <c:order val="29"/>
          <c:tx>
            <c:strRef>
              <c:f>Sheet4!$A$31</c:f>
              <c:strCache>
                <c:ptCount val="1"/>
                <c:pt idx="0">
                  <c:v>dpejesh</c:v>
                </c:pt>
              </c:strCache>
            </c:strRef>
          </c:tx>
          <c:spPr>
            <a:ln w="6175">
              <a:solidFill>
                <a:srgbClr val="993366"/>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Sheet4!$B$31:$N$31</c:f>
              <c:numCache>
                <c:formatCode>General</c:formatCode>
                <c:ptCount val="13"/>
                <c:pt idx="0">
                  <c:v>0</c:v>
                </c:pt>
                <c:pt idx="1">
                  <c:v>0</c:v>
                </c:pt>
                <c:pt idx="2">
                  <c:v>0</c:v>
                </c:pt>
                <c:pt idx="3">
                  <c:v>0</c:v>
                </c:pt>
                <c:pt idx="4">
                  <c:v>0</c:v>
                </c:pt>
                <c:pt idx="5">
                  <c:v>0</c:v>
                </c:pt>
                <c:pt idx="6">
                  <c:v>27</c:v>
                </c:pt>
                <c:pt idx="7">
                  <c:v>7</c:v>
                </c:pt>
                <c:pt idx="8">
                  <c:v>0</c:v>
                </c:pt>
                <c:pt idx="9">
                  <c:v>0</c:v>
                </c:pt>
                <c:pt idx="10">
                  <c:v>0</c:v>
                </c:pt>
                <c:pt idx="11">
                  <c:v>0</c:v>
                </c:pt>
                <c:pt idx="12">
                  <c:v>3</c:v>
                </c:pt>
              </c:numCache>
            </c:numRef>
          </c:val>
        </c:ser>
        <c:ser>
          <c:idx val="30"/>
          <c:order val="30"/>
          <c:tx>
            <c:strRef>
              <c:f>Sheet4!$A$32</c:f>
              <c:strCache>
                <c:ptCount val="1"/>
                <c:pt idx="0">
                  <c:v>dreid</c:v>
                </c:pt>
              </c:strCache>
            </c:strRef>
          </c:tx>
          <c:spPr>
            <a:ln w="6175">
              <a:solidFill>
                <a:srgbClr val="333399"/>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Sheet4!$B$32:$N$32</c:f>
              <c:numCache>
                <c:formatCode>General</c:formatCode>
                <c:ptCount val="13"/>
                <c:pt idx="0">
                  <c:v>0</c:v>
                </c:pt>
                <c:pt idx="1">
                  <c:v>0</c:v>
                </c:pt>
                <c:pt idx="2">
                  <c:v>0</c:v>
                </c:pt>
                <c:pt idx="3">
                  <c:v>70</c:v>
                </c:pt>
                <c:pt idx="4">
                  <c:v>181</c:v>
                </c:pt>
                <c:pt idx="5">
                  <c:v>57</c:v>
                </c:pt>
                <c:pt idx="6">
                  <c:v>10</c:v>
                </c:pt>
                <c:pt idx="7">
                  <c:v>0</c:v>
                </c:pt>
                <c:pt idx="8">
                  <c:v>4</c:v>
                </c:pt>
                <c:pt idx="9">
                  <c:v>5</c:v>
                </c:pt>
                <c:pt idx="10">
                  <c:v>5</c:v>
                </c:pt>
                <c:pt idx="11">
                  <c:v>0</c:v>
                </c:pt>
                <c:pt idx="12">
                  <c:v>0</c:v>
                </c:pt>
              </c:numCache>
            </c:numRef>
          </c:val>
        </c:ser>
        <c:ser>
          <c:idx val="31"/>
          <c:order val="31"/>
          <c:tx>
            <c:strRef>
              <c:f>Sheet4!$A$33</c:f>
              <c:strCache>
                <c:ptCount val="1"/>
                <c:pt idx="0">
                  <c:v>erikabele</c:v>
                </c:pt>
              </c:strCache>
            </c:strRef>
          </c:tx>
          <c:spPr>
            <a:ln w="6175">
              <a:solidFill>
                <a:srgbClr val="000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Sheet4!$B$33:$N$33</c:f>
              <c:numCache>
                <c:formatCode>General</c:formatCode>
                <c:ptCount val="13"/>
                <c:pt idx="0">
                  <c:v>0</c:v>
                </c:pt>
                <c:pt idx="1">
                  <c:v>0</c:v>
                </c:pt>
                <c:pt idx="2">
                  <c:v>0</c:v>
                </c:pt>
                <c:pt idx="3">
                  <c:v>0</c:v>
                </c:pt>
                <c:pt idx="4">
                  <c:v>0</c:v>
                </c:pt>
                <c:pt idx="5">
                  <c:v>0</c:v>
                </c:pt>
                <c:pt idx="6">
                  <c:v>109</c:v>
                </c:pt>
                <c:pt idx="7">
                  <c:v>126</c:v>
                </c:pt>
                <c:pt idx="8">
                  <c:v>40</c:v>
                </c:pt>
                <c:pt idx="9">
                  <c:v>21</c:v>
                </c:pt>
                <c:pt idx="10">
                  <c:v>4</c:v>
                </c:pt>
                <c:pt idx="11">
                  <c:v>35</c:v>
                </c:pt>
                <c:pt idx="12">
                  <c:v>29</c:v>
                </c:pt>
              </c:numCache>
            </c:numRef>
          </c:val>
        </c:ser>
        <c:ser>
          <c:idx val="32"/>
          <c:order val="32"/>
          <c:tx>
            <c:strRef>
              <c:f>Sheet4!$A$34</c:f>
              <c:strCache>
                <c:ptCount val="1"/>
                <c:pt idx="0">
                  <c:v>fanf</c:v>
                </c:pt>
              </c:strCache>
            </c:strRef>
          </c:tx>
          <c:spPr>
            <a:ln w="6175">
              <a:solidFill>
                <a:srgbClr val="FFFF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Sheet4!$B$34:$N$34</c:f>
              <c:numCache>
                <c:formatCode>General</c:formatCode>
                <c:ptCount val="13"/>
                <c:pt idx="0">
                  <c:v>0</c:v>
                </c:pt>
                <c:pt idx="1">
                  <c:v>0</c:v>
                </c:pt>
                <c:pt idx="2">
                  <c:v>0</c:v>
                </c:pt>
                <c:pt idx="3">
                  <c:v>17</c:v>
                </c:pt>
                <c:pt idx="4">
                  <c:v>163</c:v>
                </c:pt>
                <c:pt idx="5">
                  <c:v>34</c:v>
                </c:pt>
                <c:pt idx="6">
                  <c:v>3</c:v>
                </c:pt>
                <c:pt idx="7">
                  <c:v>0</c:v>
                </c:pt>
                <c:pt idx="8">
                  <c:v>0</c:v>
                </c:pt>
                <c:pt idx="9">
                  <c:v>0</c:v>
                </c:pt>
                <c:pt idx="10">
                  <c:v>0</c:v>
                </c:pt>
                <c:pt idx="11">
                  <c:v>0</c:v>
                </c:pt>
                <c:pt idx="12">
                  <c:v>0</c:v>
                </c:pt>
              </c:numCache>
            </c:numRef>
          </c:val>
        </c:ser>
        <c:ser>
          <c:idx val="33"/>
          <c:order val="33"/>
          <c:tx>
            <c:strRef>
              <c:f>Sheet4!$A$35</c:f>
              <c:strCache>
                <c:ptCount val="1"/>
                <c:pt idx="0">
                  <c:v>fielding</c:v>
                </c:pt>
              </c:strCache>
            </c:strRef>
          </c:tx>
          <c:spPr>
            <a:ln w="6175">
              <a:solidFill>
                <a:srgbClr val="FF0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Sheet4!$B$35:$N$35</c:f>
              <c:numCache>
                <c:formatCode>General</c:formatCode>
                <c:ptCount val="13"/>
                <c:pt idx="0">
                  <c:v>52</c:v>
                </c:pt>
                <c:pt idx="1">
                  <c:v>237</c:v>
                </c:pt>
                <c:pt idx="2">
                  <c:v>116</c:v>
                </c:pt>
                <c:pt idx="3">
                  <c:v>115</c:v>
                </c:pt>
                <c:pt idx="4">
                  <c:v>85</c:v>
                </c:pt>
                <c:pt idx="5">
                  <c:v>83</c:v>
                </c:pt>
                <c:pt idx="6">
                  <c:v>21</c:v>
                </c:pt>
                <c:pt idx="7">
                  <c:v>20</c:v>
                </c:pt>
                <c:pt idx="8">
                  <c:v>5</c:v>
                </c:pt>
                <c:pt idx="9">
                  <c:v>13</c:v>
                </c:pt>
                <c:pt idx="10">
                  <c:v>87</c:v>
                </c:pt>
                <c:pt idx="11">
                  <c:v>50</c:v>
                </c:pt>
                <c:pt idx="12">
                  <c:v>65</c:v>
                </c:pt>
              </c:numCache>
            </c:numRef>
          </c:val>
        </c:ser>
        <c:ser>
          <c:idx val="34"/>
          <c:order val="34"/>
          <c:tx>
            <c:strRef>
              <c:f>Sheet4!$A$36</c:f>
              <c:strCache>
                <c:ptCount val="1"/>
                <c:pt idx="0">
                  <c:v>fuankg</c:v>
                </c:pt>
              </c:strCache>
            </c:strRef>
          </c:tx>
          <c:spPr>
            <a:ln w="6175">
              <a:solidFill>
                <a:srgbClr val="00FF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Sheet4!$B$36:$N$36</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96</c:v>
                </c:pt>
                <c:pt idx="12">
                  <c:v>34</c:v>
                </c:pt>
              </c:numCache>
            </c:numRef>
          </c:val>
        </c:ser>
        <c:ser>
          <c:idx val="35"/>
          <c:order val="35"/>
          <c:tx>
            <c:strRef>
              <c:f>Sheet4!$A$37</c:f>
              <c:strCache>
                <c:ptCount val="1"/>
                <c:pt idx="0">
                  <c:v>geoff</c:v>
                </c:pt>
              </c:strCache>
            </c:strRef>
          </c:tx>
          <c:spPr>
            <a:ln w="6175">
              <a:solidFill>
                <a:srgbClr val="0000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Sheet4!$B$37:$N$37</c:f>
              <c:numCache>
                <c:formatCode>General</c:formatCode>
                <c:ptCount val="13"/>
                <c:pt idx="0">
                  <c:v>0</c:v>
                </c:pt>
                <c:pt idx="1">
                  <c:v>0</c:v>
                </c:pt>
                <c:pt idx="2">
                  <c:v>0</c:v>
                </c:pt>
                <c:pt idx="3">
                  <c:v>0</c:v>
                </c:pt>
                <c:pt idx="4">
                  <c:v>0</c:v>
                </c:pt>
                <c:pt idx="5">
                  <c:v>0</c:v>
                </c:pt>
                <c:pt idx="6">
                  <c:v>0</c:v>
                </c:pt>
                <c:pt idx="7">
                  <c:v>6</c:v>
                </c:pt>
                <c:pt idx="8">
                  <c:v>45</c:v>
                </c:pt>
                <c:pt idx="9">
                  <c:v>3</c:v>
                </c:pt>
                <c:pt idx="10">
                  <c:v>0</c:v>
                </c:pt>
                <c:pt idx="11">
                  <c:v>0</c:v>
                </c:pt>
                <c:pt idx="12">
                  <c:v>0</c:v>
                </c:pt>
              </c:numCache>
            </c:numRef>
          </c:val>
        </c:ser>
        <c:ser>
          <c:idx val="36"/>
          <c:order val="36"/>
          <c:tx>
            <c:strRef>
              <c:f>Sheet4!$A$38</c:f>
              <c:strCache>
                <c:ptCount val="1"/>
                <c:pt idx="0">
                  <c:v>gregames</c:v>
                </c:pt>
              </c:strCache>
            </c:strRef>
          </c:tx>
          <c:spPr>
            <a:ln w="6175">
              <a:solidFill>
                <a:srgbClr val="FFFF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Sheet4!$B$38:$N$38</c:f>
              <c:numCache>
                <c:formatCode>General</c:formatCode>
                <c:ptCount val="13"/>
                <c:pt idx="0">
                  <c:v>0</c:v>
                </c:pt>
                <c:pt idx="1">
                  <c:v>0</c:v>
                </c:pt>
                <c:pt idx="2">
                  <c:v>0</c:v>
                </c:pt>
                <c:pt idx="3">
                  <c:v>3</c:v>
                </c:pt>
                <c:pt idx="4">
                  <c:v>48</c:v>
                </c:pt>
                <c:pt idx="5">
                  <c:v>110</c:v>
                </c:pt>
                <c:pt idx="6">
                  <c:v>79</c:v>
                </c:pt>
                <c:pt idx="7">
                  <c:v>22</c:v>
                </c:pt>
                <c:pt idx="8">
                  <c:v>14</c:v>
                </c:pt>
                <c:pt idx="9">
                  <c:v>26</c:v>
                </c:pt>
                <c:pt idx="10">
                  <c:v>13</c:v>
                </c:pt>
                <c:pt idx="11">
                  <c:v>9</c:v>
                </c:pt>
                <c:pt idx="12">
                  <c:v>3</c:v>
                </c:pt>
              </c:numCache>
            </c:numRef>
          </c:val>
        </c:ser>
        <c:ser>
          <c:idx val="37"/>
          <c:order val="37"/>
          <c:tx>
            <c:strRef>
              <c:f>Sheet4!$A$39</c:f>
              <c:strCache>
                <c:ptCount val="1"/>
                <c:pt idx="0">
                  <c:v>grisha</c:v>
                </c:pt>
              </c:strCache>
            </c:strRef>
          </c:tx>
          <c:spPr>
            <a:ln w="6175">
              <a:solidFill>
                <a:srgbClr val="FF00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Sheet4!$B$39:$N$39</c:f>
              <c:numCache>
                <c:formatCode>General</c:formatCode>
                <c:ptCount val="13"/>
                <c:pt idx="0">
                  <c:v>0</c:v>
                </c:pt>
                <c:pt idx="1">
                  <c:v>0</c:v>
                </c:pt>
                <c:pt idx="2">
                  <c:v>0</c:v>
                </c:pt>
                <c:pt idx="3">
                  <c:v>0</c:v>
                </c:pt>
                <c:pt idx="4">
                  <c:v>0</c:v>
                </c:pt>
                <c:pt idx="5">
                  <c:v>0</c:v>
                </c:pt>
                <c:pt idx="6">
                  <c:v>0</c:v>
                </c:pt>
                <c:pt idx="7">
                  <c:v>10</c:v>
                </c:pt>
                <c:pt idx="8">
                  <c:v>4</c:v>
                </c:pt>
                <c:pt idx="9">
                  <c:v>6</c:v>
                </c:pt>
                <c:pt idx="10">
                  <c:v>7</c:v>
                </c:pt>
                <c:pt idx="11">
                  <c:v>1</c:v>
                </c:pt>
                <c:pt idx="12">
                  <c:v>0</c:v>
                </c:pt>
              </c:numCache>
            </c:numRef>
          </c:val>
        </c:ser>
        <c:ser>
          <c:idx val="38"/>
          <c:order val="38"/>
          <c:tx>
            <c:strRef>
              <c:f>Sheet4!$A$40</c:f>
              <c:strCache>
                <c:ptCount val="1"/>
                <c:pt idx="0">
                  <c:v>gstein</c:v>
                </c:pt>
              </c:strCache>
            </c:strRef>
          </c:tx>
          <c:spPr>
            <a:ln w="6175">
              <a:solidFill>
                <a:srgbClr val="00FF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Sheet4!$B$40:$N$40</c:f>
              <c:numCache>
                <c:formatCode>General</c:formatCode>
                <c:ptCount val="13"/>
                <c:pt idx="0">
                  <c:v>0</c:v>
                </c:pt>
                <c:pt idx="1">
                  <c:v>0</c:v>
                </c:pt>
                <c:pt idx="2">
                  <c:v>0</c:v>
                </c:pt>
                <c:pt idx="3">
                  <c:v>24</c:v>
                </c:pt>
                <c:pt idx="4">
                  <c:v>260</c:v>
                </c:pt>
                <c:pt idx="5">
                  <c:v>105</c:v>
                </c:pt>
                <c:pt idx="6">
                  <c:v>32</c:v>
                </c:pt>
                <c:pt idx="7">
                  <c:v>27</c:v>
                </c:pt>
                <c:pt idx="8">
                  <c:v>3</c:v>
                </c:pt>
                <c:pt idx="9">
                  <c:v>0</c:v>
                </c:pt>
                <c:pt idx="10">
                  <c:v>0</c:v>
                </c:pt>
                <c:pt idx="11">
                  <c:v>4</c:v>
                </c:pt>
                <c:pt idx="12">
                  <c:v>0</c:v>
                </c:pt>
              </c:numCache>
            </c:numRef>
          </c:val>
        </c:ser>
        <c:ser>
          <c:idx val="39"/>
          <c:order val="39"/>
          <c:tx>
            <c:strRef>
              <c:f>Sheet4!$A$41</c:f>
              <c:strCache>
                <c:ptCount val="1"/>
                <c:pt idx="0">
                  <c:v>hartill</c:v>
                </c:pt>
              </c:strCache>
            </c:strRef>
          </c:tx>
          <c:spPr>
            <a:ln w="6175">
              <a:solidFill>
                <a:srgbClr val="800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Sheet4!$B$41:$N$41</c:f>
              <c:numCache>
                <c:formatCode>General</c:formatCode>
                <c:ptCount val="13"/>
                <c:pt idx="0">
                  <c:v>0</c:v>
                </c:pt>
                <c:pt idx="1">
                  <c:v>0</c:v>
                </c:pt>
                <c:pt idx="2">
                  <c:v>2</c:v>
                </c:pt>
                <c:pt idx="3">
                  <c:v>0</c:v>
                </c:pt>
                <c:pt idx="4">
                  <c:v>0</c:v>
                </c:pt>
                <c:pt idx="5">
                  <c:v>0</c:v>
                </c:pt>
                <c:pt idx="6">
                  <c:v>0</c:v>
                </c:pt>
                <c:pt idx="7">
                  <c:v>0</c:v>
                </c:pt>
                <c:pt idx="8">
                  <c:v>0</c:v>
                </c:pt>
                <c:pt idx="9">
                  <c:v>0</c:v>
                </c:pt>
                <c:pt idx="10">
                  <c:v>0</c:v>
                </c:pt>
                <c:pt idx="11">
                  <c:v>0</c:v>
                </c:pt>
                <c:pt idx="12">
                  <c:v>0</c:v>
                </c:pt>
              </c:numCache>
            </c:numRef>
          </c:val>
        </c:ser>
        <c:ser>
          <c:idx val="40"/>
          <c:order val="40"/>
          <c:tx>
            <c:strRef>
              <c:f>Sheet4!$A$42</c:f>
              <c:strCache>
                <c:ptCount val="1"/>
                <c:pt idx="0">
                  <c:v>ianh</c:v>
                </c:pt>
              </c:strCache>
            </c:strRef>
          </c:tx>
          <c:spPr>
            <a:ln w="6175">
              <a:solidFill>
                <a:srgbClr val="008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Sheet4!$B$42:$N$42</c:f>
              <c:numCache>
                <c:formatCode>General</c:formatCode>
                <c:ptCount val="13"/>
                <c:pt idx="0">
                  <c:v>0</c:v>
                </c:pt>
                <c:pt idx="1">
                  <c:v>0</c:v>
                </c:pt>
                <c:pt idx="2">
                  <c:v>0</c:v>
                </c:pt>
                <c:pt idx="3">
                  <c:v>0</c:v>
                </c:pt>
                <c:pt idx="4">
                  <c:v>0</c:v>
                </c:pt>
                <c:pt idx="5">
                  <c:v>70</c:v>
                </c:pt>
                <c:pt idx="6">
                  <c:v>124</c:v>
                </c:pt>
                <c:pt idx="7">
                  <c:v>12</c:v>
                </c:pt>
                <c:pt idx="8">
                  <c:v>5</c:v>
                </c:pt>
                <c:pt idx="9">
                  <c:v>9</c:v>
                </c:pt>
                <c:pt idx="10">
                  <c:v>4</c:v>
                </c:pt>
                <c:pt idx="11">
                  <c:v>0</c:v>
                </c:pt>
                <c:pt idx="12">
                  <c:v>0</c:v>
                </c:pt>
              </c:numCache>
            </c:numRef>
          </c:val>
        </c:ser>
        <c:ser>
          <c:idx val="41"/>
          <c:order val="41"/>
          <c:tx>
            <c:strRef>
              <c:f>Sheet4!$A$43</c:f>
              <c:strCache>
                <c:ptCount val="1"/>
                <c:pt idx="0">
                  <c:v>issac</c:v>
                </c:pt>
              </c:strCache>
            </c:strRef>
          </c:tx>
          <c:spPr>
            <a:ln w="6175">
              <a:solidFill>
                <a:srgbClr val="000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Sheet4!$B$43:$N$43</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4</c:v>
                </c:pt>
              </c:numCache>
            </c:numRef>
          </c:val>
        </c:ser>
        <c:ser>
          <c:idx val="42"/>
          <c:order val="42"/>
          <c:tx>
            <c:strRef>
              <c:f>Sheet4!$A$44</c:f>
              <c:strCache>
                <c:ptCount val="1"/>
                <c:pt idx="0">
                  <c:v>ivn</c:v>
                </c:pt>
              </c:strCache>
            </c:strRef>
          </c:tx>
          <c:spPr>
            <a:ln w="6175">
              <a:solidFill>
                <a:srgbClr val="808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Sheet4!$B$44:$N$44</c:f>
              <c:numCache>
                <c:formatCode>General</c:formatCode>
                <c:ptCount val="13"/>
                <c:pt idx="0">
                  <c:v>0</c:v>
                </c:pt>
                <c:pt idx="1">
                  <c:v>0</c:v>
                </c:pt>
                <c:pt idx="2">
                  <c:v>0</c:v>
                </c:pt>
                <c:pt idx="3">
                  <c:v>0</c:v>
                </c:pt>
                <c:pt idx="4">
                  <c:v>0</c:v>
                </c:pt>
                <c:pt idx="5">
                  <c:v>0</c:v>
                </c:pt>
                <c:pt idx="6">
                  <c:v>0</c:v>
                </c:pt>
                <c:pt idx="7">
                  <c:v>0</c:v>
                </c:pt>
                <c:pt idx="8">
                  <c:v>0</c:v>
                </c:pt>
                <c:pt idx="9">
                  <c:v>1</c:v>
                </c:pt>
                <c:pt idx="10">
                  <c:v>0</c:v>
                </c:pt>
                <c:pt idx="11">
                  <c:v>0</c:v>
                </c:pt>
                <c:pt idx="12">
                  <c:v>0</c:v>
                </c:pt>
              </c:numCache>
            </c:numRef>
          </c:val>
        </c:ser>
        <c:ser>
          <c:idx val="43"/>
          <c:order val="43"/>
          <c:tx>
            <c:strRef>
              <c:f>Sheet4!$A$45</c:f>
              <c:strCache>
                <c:ptCount val="1"/>
                <c:pt idx="0">
                  <c:v>jerenkrantz</c:v>
                </c:pt>
              </c:strCache>
            </c:strRef>
          </c:tx>
          <c:spPr>
            <a:ln w="6175">
              <a:solidFill>
                <a:srgbClr val="800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Sheet4!$B$45:$N$45</c:f>
              <c:numCache>
                <c:formatCode>General</c:formatCode>
                <c:ptCount val="13"/>
                <c:pt idx="0">
                  <c:v>0</c:v>
                </c:pt>
                <c:pt idx="1">
                  <c:v>0</c:v>
                </c:pt>
                <c:pt idx="2">
                  <c:v>0</c:v>
                </c:pt>
                <c:pt idx="3">
                  <c:v>0</c:v>
                </c:pt>
                <c:pt idx="4">
                  <c:v>0</c:v>
                </c:pt>
                <c:pt idx="5">
                  <c:v>205</c:v>
                </c:pt>
                <c:pt idx="6">
                  <c:v>408</c:v>
                </c:pt>
                <c:pt idx="7">
                  <c:v>126</c:v>
                </c:pt>
                <c:pt idx="8">
                  <c:v>128</c:v>
                </c:pt>
                <c:pt idx="9">
                  <c:v>162</c:v>
                </c:pt>
                <c:pt idx="10">
                  <c:v>20</c:v>
                </c:pt>
                <c:pt idx="11">
                  <c:v>46</c:v>
                </c:pt>
                <c:pt idx="12">
                  <c:v>2</c:v>
                </c:pt>
              </c:numCache>
            </c:numRef>
          </c:val>
        </c:ser>
        <c:ser>
          <c:idx val="44"/>
          <c:order val="44"/>
          <c:tx>
            <c:strRef>
              <c:f>Sheet4!$A$46</c:f>
              <c:strCache>
                <c:ptCount val="1"/>
                <c:pt idx="0">
                  <c:v>jfclere</c:v>
                </c:pt>
              </c:strCache>
            </c:strRef>
          </c:tx>
          <c:spPr>
            <a:ln w="6175">
              <a:solidFill>
                <a:srgbClr val="008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Sheet4!$B$46:$N$46</c:f>
              <c:numCache>
                <c:formatCode>General</c:formatCode>
                <c:ptCount val="13"/>
                <c:pt idx="0">
                  <c:v>0</c:v>
                </c:pt>
                <c:pt idx="1">
                  <c:v>0</c:v>
                </c:pt>
                <c:pt idx="2">
                  <c:v>0</c:v>
                </c:pt>
                <c:pt idx="3">
                  <c:v>0</c:v>
                </c:pt>
                <c:pt idx="4">
                  <c:v>0</c:v>
                </c:pt>
                <c:pt idx="5">
                  <c:v>4</c:v>
                </c:pt>
                <c:pt idx="6">
                  <c:v>0</c:v>
                </c:pt>
                <c:pt idx="7">
                  <c:v>0</c:v>
                </c:pt>
                <c:pt idx="8">
                  <c:v>14</c:v>
                </c:pt>
                <c:pt idx="9">
                  <c:v>14</c:v>
                </c:pt>
                <c:pt idx="10">
                  <c:v>42</c:v>
                </c:pt>
                <c:pt idx="11">
                  <c:v>48</c:v>
                </c:pt>
                <c:pt idx="12">
                  <c:v>3</c:v>
                </c:pt>
              </c:numCache>
            </c:numRef>
          </c:val>
        </c:ser>
        <c:ser>
          <c:idx val="45"/>
          <c:order val="45"/>
          <c:tx>
            <c:strRef>
              <c:f>Sheet4!$A$47</c:f>
              <c:strCache>
                <c:ptCount val="1"/>
                <c:pt idx="0">
                  <c:v>jim</c:v>
                </c:pt>
              </c:strCache>
            </c:strRef>
          </c:tx>
          <c:spPr>
            <a:ln w="6175">
              <a:solidFill>
                <a:srgbClr val="C0C0C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Sheet4!$B$47:$N$47</c:f>
              <c:numCache>
                <c:formatCode>General</c:formatCode>
                <c:ptCount val="13"/>
                <c:pt idx="0">
                  <c:v>91</c:v>
                </c:pt>
                <c:pt idx="1">
                  <c:v>158</c:v>
                </c:pt>
                <c:pt idx="2">
                  <c:v>239</c:v>
                </c:pt>
                <c:pt idx="3">
                  <c:v>121</c:v>
                </c:pt>
                <c:pt idx="4">
                  <c:v>100</c:v>
                </c:pt>
                <c:pt idx="5">
                  <c:v>72</c:v>
                </c:pt>
                <c:pt idx="6">
                  <c:v>154</c:v>
                </c:pt>
                <c:pt idx="7">
                  <c:v>79</c:v>
                </c:pt>
                <c:pt idx="8">
                  <c:v>114</c:v>
                </c:pt>
                <c:pt idx="9">
                  <c:v>142</c:v>
                </c:pt>
                <c:pt idx="10">
                  <c:v>198</c:v>
                </c:pt>
                <c:pt idx="11">
                  <c:v>427</c:v>
                </c:pt>
                <c:pt idx="12">
                  <c:v>235</c:v>
                </c:pt>
              </c:numCache>
            </c:numRef>
          </c:val>
        </c:ser>
        <c:ser>
          <c:idx val="46"/>
          <c:order val="46"/>
          <c:tx>
            <c:strRef>
              <c:f>Sheet4!$A$48</c:f>
              <c:strCache>
                <c:ptCount val="1"/>
                <c:pt idx="0">
                  <c:v>jimw</c:v>
                </c:pt>
              </c:strCache>
            </c:strRef>
          </c:tx>
          <c:spPr>
            <a:ln w="6175">
              <a:solidFill>
                <a:srgbClr val="808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Sheet4!$B$48:$N$48</c:f>
              <c:numCache>
                <c:formatCode>General</c:formatCode>
                <c:ptCount val="13"/>
                <c:pt idx="0">
                  <c:v>0</c:v>
                </c:pt>
                <c:pt idx="1">
                  <c:v>0</c:v>
                </c:pt>
                <c:pt idx="2">
                  <c:v>0</c:v>
                </c:pt>
                <c:pt idx="3">
                  <c:v>0</c:v>
                </c:pt>
                <c:pt idx="4">
                  <c:v>4</c:v>
                </c:pt>
                <c:pt idx="5">
                  <c:v>3</c:v>
                </c:pt>
                <c:pt idx="6">
                  <c:v>2</c:v>
                </c:pt>
                <c:pt idx="7">
                  <c:v>0</c:v>
                </c:pt>
                <c:pt idx="8">
                  <c:v>0</c:v>
                </c:pt>
                <c:pt idx="9">
                  <c:v>0</c:v>
                </c:pt>
                <c:pt idx="10">
                  <c:v>0</c:v>
                </c:pt>
                <c:pt idx="11">
                  <c:v>0</c:v>
                </c:pt>
                <c:pt idx="12">
                  <c:v>0</c:v>
                </c:pt>
              </c:numCache>
            </c:numRef>
          </c:val>
        </c:ser>
        <c:ser>
          <c:idx val="47"/>
          <c:order val="47"/>
          <c:tx>
            <c:strRef>
              <c:f>Sheet4!$A$49</c:f>
              <c:strCache>
                <c:ptCount val="1"/>
                <c:pt idx="0">
                  <c:v>joes</c:v>
                </c:pt>
              </c:strCache>
            </c:strRef>
          </c:tx>
          <c:spPr>
            <a:ln w="6175">
              <a:solidFill>
                <a:srgbClr val="9999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Sheet4!$B$49:$N$49</c:f>
              <c:numCache>
                <c:formatCode>General</c:formatCode>
                <c:ptCount val="13"/>
                <c:pt idx="0">
                  <c:v>0</c:v>
                </c:pt>
                <c:pt idx="1">
                  <c:v>0</c:v>
                </c:pt>
                <c:pt idx="2">
                  <c:v>0</c:v>
                </c:pt>
                <c:pt idx="3">
                  <c:v>0</c:v>
                </c:pt>
                <c:pt idx="4">
                  <c:v>0</c:v>
                </c:pt>
                <c:pt idx="5">
                  <c:v>0</c:v>
                </c:pt>
                <c:pt idx="6">
                  <c:v>1</c:v>
                </c:pt>
                <c:pt idx="7">
                  <c:v>12</c:v>
                </c:pt>
                <c:pt idx="8">
                  <c:v>16</c:v>
                </c:pt>
                <c:pt idx="9">
                  <c:v>47</c:v>
                </c:pt>
                <c:pt idx="10">
                  <c:v>32</c:v>
                </c:pt>
                <c:pt idx="11">
                  <c:v>0</c:v>
                </c:pt>
                <c:pt idx="12">
                  <c:v>0</c:v>
                </c:pt>
              </c:numCache>
            </c:numRef>
          </c:val>
        </c:ser>
        <c:ser>
          <c:idx val="48"/>
          <c:order val="48"/>
          <c:tx>
            <c:strRef>
              <c:f>Sheet4!$A$50</c:f>
              <c:strCache>
                <c:ptCount val="1"/>
                <c:pt idx="0">
                  <c:v>jorton</c:v>
                </c:pt>
              </c:strCache>
            </c:strRef>
          </c:tx>
          <c:spPr>
            <a:ln w="6175">
              <a:solidFill>
                <a:srgbClr val="993366"/>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Sheet4!$B$50:$N$50</c:f>
              <c:numCache>
                <c:formatCode>General</c:formatCode>
                <c:ptCount val="13"/>
                <c:pt idx="0">
                  <c:v>0</c:v>
                </c:pt>
                <c:pt idx="1">
                  <c:v>0</c:v>
                </c:pt>
                <c:pt idx="2">
                  <c:v>0</c:v>
                </c:pt>
                <c:pt idx="3">
                  <c:v>0</c:v>
                </c:pt>
                <c:pt idx="4">
                  <c:v>28</c:v>
                </c:pt>
                <c:pt idx="5">
                  <c:v>2</c:v>
                </c:pt>
                <c:pt idx="6">
                  <c:v>6</c:v>
                </c:pt>
                <c:pt idx="7">
                  <c:v>59</c:v>
                </c:pt>
                <c:pt idx="8">
                  <c:v>312</c:v>
                </c:pt>
                <c:pt idx="9">
                  <c:v>239</c:v>
                </c:pt>
                <c:pt idx="10">
                  <c:v>50</c:v>
                </c:pt>
                <c:pt idx="11">
                  <c:v>92</c:v>
                </c:pt>
                <c:pt idx="12">
                  <c:v>49</c:v>
                </c:pt>
              </c:numCache>
            </c:numRef>
          </c:val>
        </c:ser>
        <c:ser>
          <c:idx val="49"/>
          <c:order val="49"/>
          <c:tx>
            <c:strRef>
              <c:f>Sheet4!$A$51</c:f>
              <c:strCache>
                <c:ptCount val="1"/>
                <c:pt idx="0">
                  <c:v>jsl</c:v>
                </c:pt>
              </c:strCache>
            </c:strRef>
          </c:tx>
          <c:spPr>
            <a:ln w="6175">
              <a:solidFill>
                <a:srgbClr val="FFFFCC"/>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Sheet4!$B$51:$N$51</c:f>
              <c:numCache>
                <c:formatCode>General</c:formatCode>
                <c:ptCount val="13"/>
                <c:pt idx="0">
                  <c:v>0</c:v>
                </c:pt>
                <c:pt idx="1">
                  <c:v>0</c:v>
                </c:pt>
                <c:pt idx="2">
                  <c:v>0</c:v>
                </c:pt>
                <c:pt idx="3">
                  <c:v>0</c:v>
                </c:pt>
                <c:pt idx="4">
                  <c:v>0</c:v>
                </c:pt>
                <c:pt idx="5">
                  <c:v>11</c:v>
                </c:pt>
                <c:pt idx="6">
                  <c:v>1</c:v>
                </c:pt>
                <c:pt idx="7">
                  <c:v>34</c:v>
                </c:pt>
                <c:pt idx="8">
                  <c:v>2</c:v>
                </c:pt>
                <c:pt idx="9">
                  <c:v>15</c:v>
                </c:pt>
                <c:pt idx="10">
                  <c:v>2</c:v>
                </c:pt>
                <c:pt idx="11">
                  <c:v>16</c:v>
                </c:pt>
                <c:pt idx="12">
                  <c:v>5</c:v>
                </c:pt>
              </c:numCache>
            </c:numRef>
          </c:val>
        </c:ser>
        <c:ser>
          <c:idx val="50"/>
          <c:order val="50"/>
          <c:tx>
            <c:strRef>
              <c:f>Sheet4!$A$52</c:f>
              <c:strCache>
                <c:ptCount val="1"/>
                <c:pt idx="0">
                  <c:v>jwoolley</c:v>
                </c:pt>
              </c:strCache>
            </c:strRef>
          </c:tx>
          <c:spPr>
            <a:ln w="6175">
              <a:solidFill>
                <a:srgbClr val="CCFF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Sheet4!$B$52:$N$52</c:f>
              <c:numCache>
                <c:formatCode>General</c:formatCode>
                <c:ptCount val="13"/>
                <c:pt idx="0">
                  <c:v>0</c:v>
                </c:pt>
                <c:pt idx="1">
                  <c:v>0</c:v>
                </c:pt>
                <c:pt idx="2">
                  <c:v>0</c:v>
                </c:pt>
                <c:pt idx="3">
                  <c:v>0</c:v>
                </c:pt>
                <c:pt idx="4">
                  <c:v>11</c:v>
                </c:pt>
                <c:pt idx="5">
                  <c:v>124</c:v>
                </c:pt>
                <c:pt idx="6">
                  <c:v>236</c:v>
                </c:pt>
                <c:pt idx="7">
                  <c:v>66</c:v>
                </c:pt>
                <c:pt idx="8">
                  <c:v>13</c:v>
                </c:pt>
                <c:pt idx="9">
                  <c:v>1</c:v>
                </c:pt>
                <c:pt idx="10">
                  <c:v>0</c:v>
                </c:pt>
                <c:pt idx="11">
                  <c:v>0</c:v>
                </c:pt>
                <c:pt idx="12">
                  <c:v>0</c:v>
                </c:pt>
              </c:numCache>
            </c:numRef>
          </c:val>
        </c:ser>
        <c:ser>
          <c:idx val="51"/>
          <c:order val="51"/>
          <c:tx>
            <c:strRef>
              <c:f>Sheet4!$A$53</c:f>
              <c:strCache>
                <c:ptCount val="1"/>
                <c:pt idx="0">
                  <c:v>kawai</c:v>
                </c:pt>
              </c:strCache>
            </c:strRef>
          </c:tx>
          <c:spPr>
            <a:ln w="6175">
              <a:solidFill>
                <a:srgbClr val="660066"/>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Sheet4!$B$53:$N$53</c:f>
              <c:numCache>
                <c:formatCode>General</c:formatCode>
                <c:ptCount val="13"/>
                <c:pt idx="0">
                  <c:v>0</c:v>
                </c:pt>
                <c:pt idx="1">
                  <c:v>0</c:v>
                </c:pt>
                <c:pt idx="2">
                  <c:v>0</c:v>
                </c:pt>
                <c:pt idx="3">
                  <c:v>0</c:v>
                </c:pt>
                <c:pt idx="4">
                  <c:v>0</c:v>
                </c:pt>
                <c:pt idx="5">
                  <c:v>0</c:v>
                </c:pt>
                <c:pt idx="6">
                  <c:v>0</c:v>
                </c:pt>
                <c:pt idx="7">
                  <c:v>0</c:v>
                </c:pt>
                <c:pt idx="8">
                  <c:v>29</c:v>
                </c:pt>
                <c:pt idx="9">
                  <c:v>29</c:v>
                </c:pt>
                <c:pt idx="10">
                  <c:v>22</c:v>
                </c:pt>
                <c:pt idx="11">
                  <c:v>4</c:v>
                </c:pt>
                <c:pt idx="12">
                  <c:v>18</c:v>
                </c:pt>
              </c:numCache>
            </c:numRef>
          </c:val>
        </c:ser>
        <c:ser>
          <c:idx val="52"/>
          <c:order val="52"/>
          <c:tx>
            <c:strRef>
              <c:f>Sheet4!$A$54</c:f>
              <c:strCache>
                <c:ptCount val="1"/>
                <c:pt idx="0">
                  <c:v>keith</c:v>
                </c:pt>
              </c:strCache>
            </c:strRef>
          </c:tx>
          <c:spPr>
            <a:ln w="6175">
              <a:solidFill>
                <a:srgbClr val="FF8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Sheet4!$B$54:$N$54</c:f>
              <c:numCache>
                <c:formatCode>General</c:formatCode>
                <c:ptCount val="13"/>
                <c:pt idx="0">
                  <c:v>0</c:v>
                </c:pt>
                <c:pt idx="1">
                  <c:v>0</c:v>
                </c:pt>
                <c:pt idx="2">
                  <c:v>0</c:v>
                </c:pt>
                <c:pt idx="3">
                  <c:v>0</c:v>
                </c:pt>
                <c:pt idx="4">
                  <c:v>12</c:v>
                </c:pt>
                <c:pt idx="5">
                  <c:v>2</c:v>
                </c:pt>
                <c:pt idx="6">
                  <c:v>0</c:v>
                </c:pt>
                <c:pt idx="7">
                  <c:v>0</c:v>
                </c:pt>
                <c:pt idx="8">
                  <c:v>0</c:v>
                </c:pt>
                <c:pt idx="9">
                  <c:v>0</c:v>
                </c:pt>
                <c:pt idx="10">
                  <c:v>0</c:v>
                </c:pt>
                <c:pt idx="11">
                  <c:v>0</c:v>
                </c:pt>
                <c:pt idx="12">
                  <c:v>0</c:v>
                </c:pt>
              </c:numCache>
            </c:numRef>
          </c:val>
        </c:ser>
        <c:ser>
          <c:idx val="53"/>
          <c:order val="53"/>
          <c:tx>
            <c:strRef>
              <c:f>Sheet4!$A$55</c:f>
              <c:strCache>
                <c:ptCount val="1"/>
                <c:pt idx="0">
                  <c:v>kess</c:v>
                </c:pt>
              </c:strCache>
            </c:strRef>
          </c:tx>
          <c:spPr>
            <a:ln w="6175">
              <a:solidFill>
                <a:srgbClr val="0066CC"/>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Sheet4!$B$55:$N$55</c:f>
              <c:numCache>
                <c:formatCode>General</c:formatCode>
                <c:ptCount val="13"/>
                <c:pt idx="0">
                  <c:v>0</c:v>
                </c:pt>
                <c:pt idx="1">
                  <c:v>0</c:v>
                </c:pt>
                <c:pt idx="2">
                  <c:v>0</c:v>
                </c:pt>
                <c:pt idx="3">
                  <c:v>0</c:v>
                </c:pt>
                <c:pt idx="4">
                  <c:v>0</c:v>
                </c:pt>
                <c:pt idx="5">
                  <c:v>0</c:v>
                </c:pt>
                <c:pt idx="6">
                  <c:v>110</c:v>
                </c:pt>
                <c:pt idx="7">
                  <c:v>137</c:v>
                </c:pt>
                <c:pt idx="8">
                  <c:v>89</c:v>
                </c:pt>
                <c:pt idx="9">
                  <c:v>49</c:v>
                </c:pt>
                <c:pt idx="10">
                  <c:v>12</c:v>
                </c:pt>
                <c:pt idx="11">
                  <c:v>18</c:v>
                </c:pt>
                <c:pt idx="12">
                  <c:v>0</c:v>
                </c:pt>
              </c:numCache>
            </c:numRef>
          </c:val>
        </c:ser>
        <c:ser>
          <c:idx val="54"/>
          <c:order val="54"/>
          <c:tx>
            <c:strRef>
              <c:f>Sheet4!$A$56</c:f>
              <c:strCache>
                <c:ptCount val="1"/>
                <c:pt idx="0">
                  <c:v>kevlo</c:v>
                </c:pt>
              </c:strCache>
            </c:strRef>
          </c:tx>
          <c:spPr>
            <a:ln w="6175">
              <a:solidFill>
                <a:srgbClr val="CCCC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Sheet4!$B$56:$N$56</c:f>
              <c:numCache>
                <c:formatCode>General</c:formatCode>
                <c:ptCount val="13"/>
                <c:pt idx="0">
                  <c:v>0</c:v>
                </c:pt>
                <c:pt idx="1">
                  <c:v>0</c:v>
                </c:pt>
                <c:pt idx="2">
                  <c:v>0</c:v>
                </c:pt>
                <c:pt idx="3">
                  <c:v>0</c:v>
                </c:pt>
                <c:pt idx="4">
                  <c:v>2</c:v>
                </c:pt>
                <c:pt idx="5">
                  <c:v>2</c:v>
                </c:pt>
                <c:pt idx="6">
                  <c:v>0</c:v>
                </c:pt>
                <c:pt idx="7">
                  <c:v>0</c:v>
                </c:pt>
                <c:pt idx="8">
                  <c:v>0</c:v>
                </c:pt>
                <c:pt idx="9">
                  <c:v>0</c:v>
                </c:pt>
                <c:pt idx="10">
                  <c:v>0</c:v>
                </c:pt>
                <c:pt idx="11">
                  <c:v>0</c:v>
                </c:pt>
                <c:pt idx="12">
                  <c:v>0</c:v>
                </c:pt>
              </c:numCache>
            </c:numRef>
          </c:val>
        </c:ser>
        <c:ser>
          <c:idx val="55"/>
          <c:order val="55"/>
          <c:tx>
            <c:strRef>
              <c:f>Sheet4!$A$57</c:f>
              <c:strCache>
                <c:ptCount val="1"/>
                <c:pt idx="0">
                  <c:v>lars</c:v>
                </c:pt>
              </c:strCache>
            </c:strRef>
          </c:tx>
          <c:spPr>
            <a:ln w="6175">
              <a:solidFill>
                <a:srgbClr val="000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Sheet4!$B$57:$N$57</c:f>
              <c:numCache>
                <c:formatCode>General</c:formatCode>
                <c:ptCount val="13"/>
                <c:pt idx="0">
                  <c:v>0</c:v>
                </c:pt>
                <c:pt idx="1">
                  <c:v>18</c:v>
                </c:pt>
                <c:pt idx="2">
                  <c:v>59</c:v>
                </c:pt>
                <c:pt idx="3">
                  <c:v>83</c:v>
                </c:pt>
                <c:pt idx="4">
                  <c:v>21</c:v>
                </c:pt>
                <c:pt idx="5">
                  <c:v>22</c:v>
                </c:pt>
                <c:pt idx="6">
                  <c:v>38</c:v>
                </c:pt>
                <c:pt idx="7">
                  <c:v>9</c:v>
                </c:pt>
                <c:pt idx="8">
                  <c:v>4</c:v>
                </c:pt>
                <c:pt idx="9">
                  <c:v>1</c:v>
                </c:pt>
                <c:pt idx="10">
                  <c:v>0</c:v>
                </c:pt>
                <c:pt idx="11">
                  <c:v>1</c:v>
                </c:pt>
                <c:pt idx="12">
                  <c:v>3</c:v>
                </c:pt>
              </c:numCache>
            </c:numRef>
          </c:val>
        </c:ser>
        <c:ser>
          <c:idx val="56"/>
          <c:order val="56"/>
          <c:tx>
            <c:strRef>
              <c:f>Sheet4!$A$58</c:f>
              <c:strCache>
                <c:ptCount val="1"/>
                <c:pt idx="0">
                  <c:v>maczniak</c:v>
                </c:pt>
              </c:strCache>
            </c:strRef>
          </c:tx>
          <c:spPr>
            <a:ln w="6175">
              <a:solidFill>
                <a:srgbClr val="FF00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Sheet4!$B$58:$N$58</c:f>
              <c:numCache>
                <c:formatCode>General</c:formatCode>
                <c:ptCount val="13"/>
                <c:pt idx="0">
                  <c:v>0</c:v>
                </c:pt>
                <c:pt idx="1">
                  <c:v>0</c:v>
                </c:pt>
                <c:pt idx="2">
                  <c:v>0</c:v>
                </c:pt>
                <c:pt idx="3">
                  <c:v>0</c:v>
                </c:pt>
                <c:pt idx="4">
                  <c:v>0</c:v>
                </c:pt>
                <c:pt idx="5">
                  <c:v>0</c:v>
                </c:pt>
                <c:pt idx="6">
                  <c:v>0</c:v>
                </c:pt>
                <c:pt idx="7">
                  <c:v>0</c:v>
                </c:pt>
                <c:pt idx="8">
                  <c:v>9</c:v>
                </c:pt>
                <c:pt idx="9">
                  <c:v>0</c:v>
                </c:pt>
                <c:pt idx="10">
                  <c:v>0</c:v>
                </c:pt>
                <c:pt idx="11">
                  <c:v>0</c:v>
                </c:pt>
                <c:pt idx="12">
                  <c:v>0</c:v>
                </c:pt>
              </c:numCache>
            </c:numRef>
          </c:val>
        </c:ser>
        <c:ser>
          <c:idx val="57"/>
          <c:order val="57"/>
          <c:tx>
            <c:strRef>
              <c:f>Sheet4!$A$59</c:f>
              <c:strCache>
                <c:ptCount val="1"/>
                <c:pt idx="0">
                  <c:v>madhum</c:v>
                </c:pt>
              </c:strCache>
            </c:strRef>
          </c:tx>
          <c:spPr>
            <a:ln w="6175">
              <a:solidFill>
                <a:srgbClr val="FFFF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Sheet4!$B$59:$N$59</c:f>
              <c:numCache>
                <c:formatCode>General</c:formatCode>
                <c:ptCount val="13"/>
                <c:pt idx="0">
                  <c:v>0</c:v>
                </c:pt>
                <c:pt idx="1">
                  <c:v>0</c:v>
                </c:pt>
                <c:pt idx="2">
                  <c:v>0</c:v>
                </c:pt>
                <c:pt idx="3">
                  <c:v>0</c:v>
                </c:pt>
                <c:pt idx="4">
                  <c:v>0</c:v>
                </c:pt>
                <c:pt idx="5">
                  <c:v>16</c:v>
                </c:pt>
                <c:pt idx="6">
                  <c:v>12</c:v>
                </c:pt>
                <c:pt idx="7">
                  <c:v>15</c:v>
                </c:pt>
                <c:pt idx="8">
                  <c:v>31</c:v>
                </c:pt>
                <c:pt idx="9">
                  <c:v>0</c:v>
                </c:pt>
                <c:pt idx="10">
                  <c:v>0</c:v>
                </c:pt>
                <c:pt idx="11">
                  <c:v>0</c:v>
                </c:pt>
                <c:pt idx="12">
                  <c:v>0</c:v>
                </c:pt>
              </c:numCache>
            </c:numRef>
          </c:val>
        </c:ser>
        <c:ser>
          <c:idx val="58"/>
          <c:order val="58"/>
          <c:tx>
            <c:strRef>
              <c:f>Sheet4!$A$60</c:f>
              <c:strCache>
                <c:ptCount val="1"/>
                <c:pt idx="0">
                  <c:v>mads</c:v>
                </c:pt>
              </c:strCache>
            </c:strRef>
          </c:tx>
          <c:spPr>
            <a:ln w="6175">
              <a:solidFill>
                <a:srgbClr val="00FF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Sheet4!$B$60:$N$60</c:f>
              <c:numCache>
                <c:formatCode>General</c:formatCode>
                <c:ptCount val="13"/>
                <c:pt idx="0">
                  <c:v>0</c:v>
                </c:pt>
                <c:pt idx="1">
                  <c:v>0</c:v>
                </c:pt>
                <c:pt idx="2">
                  <c:v>0</c:v>
                </c:pt>
                <c:pt idx="3">
                  <c:v>0</c:v>
                </c:pt>
                <c:pt idx="4">
                  <c:v>0</c:v>
                </c:pt>
                <c:pt idx="5">
                  <c:v>0</c:v>
                </c:pt>
                <c:pt idx="6">
                  <c:v>0</c:v>
                </c:pt>
                <c:pt idx="7">
                  <c:v>11</c:v>
                </c:pt>
                <c:pt idx="8">
                  <c:v>6</c:v>
                </c:pt>
                <c:pt idx="9">
                  <c:v>0</c:v>
                </c:pt>
                <c:pt idx="10">
                  <c:v>0</c:v>
                </c:pt>
                <c:pt idx="11">
                  <c:v>0</c:v>
                </c:pt>
                <c:pt idx="12">
                  <c:v>0</c:v>
                </c:pt>
              </c:numCache>
            </c:numRef>
          </c:val>
        </c:ser>
        <c:ser>
          <c:idx val="59"/>
          <c:order val="59"/>
          <c:tx>
            <c:strRef>
              <c:f>Sheet4!$A$61</c:f>
              <c:strCache>
                <c:ptCount val="1"/>
                <c:pt idx="0">
                  <c:v>manoj</c:v>
                </c:pt>
              </c:strCache>
            </c:strRef>
          </c:tx>
          <c:spPr>
            <a:ln w="6175">
              <a:solidFill>
                <a:srgbClr val="800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Sheet4!$B$61:$N$61</c:f>
              <c:numCache>
                <c:formatCode>General</c:formatCode>
                <c:ptCount val="13"/>
                <c:pt idx="0">
                  <c:v>0</c:v>
                </c:pt>
                <c:pt idx="1">
                  <c:v>0</c:v>
                </c:pt>
                <c:pt idx="2">
                  <c:v>25</c:v>
                </c:pt>
                <c:pt idx="3">
                  <c:v>350</c:v>
                </c:pt>
                <c:pt idx="4">
                  <c:v>43</c:v>
                </c:pt>
                <c:pt idx="5">
                  <c:v>0</c:v>
                </c:pt>
                <c:pt idx="6">
                  <c:v>0</c:v>
                </c:pt>
                <c:pt idx="7">
                  <c:v>0</c:v>
                </c:pt>
                <c:pt idx="8">
                  <c:v>0</c:v>
                </c:pt>
                <c:pt idx="9">
                  <c:v>0</c:v>
                </c:pt>
                <c:pt idx="10">
                  <c:v>0</c:v>
                </c:pt>
                <c:pt idx="11">
                  <c:v>0</c:v>
                </c:pt>
                <c:pt idx="12">
                  <c:v>0</c:v>
                </c:pt>
              </c:numCache>
            </c:numRef>
          </c:val>
        </c:ser>
        <c:ser>
          <c:idx val="60"/>
          <c:order val="60"/>
          <c:tx>
            <c:strRef>
              <c:f>Sheet4!$A$62</c:f>
              <c:strCache>
                <c:ptCount val="1"/>
                <c:pt idx="0">
                  <c:v>marcs</c:v>
                </c:pt>
              </c:strCache>
            </c:strRef>
          </c:tx>
          <c:spPr>
            <a:ln w="6175">
              <a:solidFill>
                <a:srgbClr val="8000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Sheet4!$B$62:$N$62</c:f>
              <c:numCache>
                <c:formatCode>General</c:formatCode>
                <c:ptCount val="13"/>
                <c:pt idx="0">
                  <c:v>0</c:v>
                </c:pt>
                <c:pt idx="1">
                  <c:v>261</c:v>
                </c:pt>
                <c:pt idx="2">
                  <c:v>170</c:v>
                </c:pt>
                <c:pt idx="3">
                  <c:v>12</c:v>
                </c:pt>
                <c:pt idx="4">
                  <c:v>13</c:v>
                </c:pt>
                <c:pt idx="5">
                  <c:v>7</c:v>
                </c:pt>
                <c:pt idx="6">
                  <c:v>2</c:v>
                </c:pt>
                <c:pt idx="7">
                  <c:v>0</c:v>
                </c:pt>
                <c:pt idx="8">
                  <c:v>0</c:v>
                </c:pt>
                <c:pt idx="9">
                  <c:v>0</c:v>
                </c:pt>
                <c:pt idx="10">
                  <c:v>0</c:v>
                </c:pt>
                <c:pt idx="11">
                  <c:v>0</c:v>
                </c:pt>
                <c:pt idx="12">
                  <c:v>0</c:v>
                </c:pt>
              </c:numCache>
            </c:numRef>
          </c:val>
        </c:ser>
        <c:ser>
          <c:idx val="61"/>
          <c:order val="61"/>
          <c:tx>
            <c:strRef>
              <c:f>Sheet4!$A$63</c:f>
              <c:strCache>
                <c:ptCount val="1"/>
                <c:pt idx="0">
                  <c:v>martin</c:v>
                </c:pt>
              </c:strCache>
            </c:strRef>
          </c:tx>
          <c:spPr>
            <a:ln w="6175">
              <a:solidFill>
                <a:srgbClr val="008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Sheet4!$B$63:$N$63</c:f>
              <c:numCache>
                <c:formatCode>General</c:formatCode>
                <c:ptCount val="13"/>
                <c:pt idx="0">
                  <c:v>0</c:v>
                </c:pt>
                <c:pt idx="1">
                  <c:v>76</c:v>
                </c:pt>
                <c:pt idx="2">
                  <c:v>249</c:v>
                </c:pt>
                <c:pt idx="3">
                  <c:v>196</c:v>
                </c:pt>
                <c:pt idx="4">
                  <c:v>82</c:v>
                </c:pt>
                <c:pt idx="5">
                  <c:v>194</c:v>
                </c:pt>
                <c:pt idx="6">
                  <c:v>108</c:v>
                </c:pt>
                <c:pt idx="7">
                  <c:v>73</c:v>
                </c:pt>
                <c:pt idx="8">
                  <c:v>28</c:v>
                </c:pt>
                <c:pt idx="9">
                  <c:v>27</c:v>
                </c:pt>
                <c:pt idx="10">
                  <c:v>9</c:v>
                </c:pt>
                <c:pt idx="11">
                  <c:v>27</c:v>
                </c:pt>
                <c:pt idx="12">
                  <c:v>13</c:v>
                </c:pt>
              </c:numCache>
            </c:numRef>
          </c:val>
        </c:ser>
        <c:ser>
          <c:idx val="62"/>
          <c:order val="62"/>
          <c:tx>
            <c:strRef>
              <c:f>Sheet4!$A$64</c:f>
              <c:strCache>
                <c:ptCount val="1"/>
                <c:pt idx="0">
                  <c:v>maxime</c:v>
                </c:pt>
              </c:strCache>
            </c:strRef>
          </c:tx>
          <c:spPr>
            <a:ln w="6175">
              <a:solidFill>
                <a:srgbClr val="0000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Sheet4!$B$64:$N$64</c:f>
              <c:numCache>
                <c:formatCode>General</c:formatCode>
                <c:ptCount val="13"/>
                <c:pt idx="0">
                  <c:v>0</c:v>
                </c:pt>
                <c:pt idx="1">
                  <c:v>0</c:v>
                </c:pt>
                <c:pt idx="2">
                  <c:v>0</c:v>
                </c:pt>
                <c:pt idx="3">
                  <c:v>0</c:v>
                </c:pt>
                <c:pt idx="4">
                  <c:v>0</c:v>
                </c:pt>
                <c:pt idx="5">
                  <c:v>0</c:v>
                </c:pt>
                <c:pt idx="6">
                  <c:v>0</c:v>
                </c:pt>
                <c:pt idx="7">
                  <c:v>0</c:v>
                </c:pt>
                <c:pt idx="8">
                  <c:v>0</c:v>
                </c:pt>
                <c:pt idx="9">
                  <c:v>53</c:v>
                </c:pt>
                <c:pt idx="10">
                  <c:v>17</c:v>
                </c:pt>
                <c:pt idx="11">
                  <c:v>0</c:v>
                </c:pt>
                <c:pt idx="12">
                  <c:v>0</c:v>
                </c:pt>
              </c:numCache>
            </c:numRef>
          </c:val>
        </c:ser>
        <c:ser>
          <c:idx val="63"/>
          <c:order val="63"/>
          <c:tx>
            <c:strRef>
              <c:f>Sheet4!$A$65</c:f>
              <c:strCache>
                <c:ptCount val="1"/>
                <c:pt idx="0">
                  <c:v>mccreedy</c:v>
                </c:pt>
              </c:strCache>
            </c:strRef>
          </c:tx>
          <c:spPr>
            <a:ln w="6175">
              <a:solidFill>
                <a:srgbClr val="00CC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Sheet4!$B$65:$N$65</c:f>
              <c:numCache>
                <c:formatCode>General</c:formatCode>
                <c:ptCount val="13"/>
                <c:pt idx="0">
                  <c:v>0</c:v>
                </c:pt>
                <c:pt idx="1">
                  <c:v>0</c:v>
                </c:pt>
                <c:pt idx="2">
                  <c:v>0</c:v>
                </c:pt>
                <c:pt idx="3">
                  <c:v>1</c:v>
                </c:pt>
                <c:pt idx="4">
                  <c:v>1</c:v>
                </c:pt>
                <c:pt idx="5">
                  <c:v>6</c:v>
                </c:pt>
                <c:pt idx="6">
                  <c:v>29</c:v>
                </c:pt>
                <c:pt idx="7">
                  <c:v>2</c:v>
                </c:pt>
                <c:pt idx="8">
                  <c:v>7</c:v>
                </c:pt>
                <c:pt idx="9">
                  <c:v>3</c:v>
                </c:pt>
                <c:pt idx="10">
                  <c:v>3</c:v>
                </c:pt>
                <c:pt idx="11">
                  <c:v>1</c:v>
                </c:pt>
                <c:pt idx="12">
                  <c:v>0</c:v>
                </c:pt>
              </c:numCache>
            </c:numRef>
          </c:val>
        </c:ser>
        <c:ser>
          <c:idx val="64"/>
          <c:order val="64"/>
          <c:tx>
            <c:strRef>
              <c:f>Sheet4!$A$66</c:f>
              <c:strCache>
                <c:ptCount val="1"/>
                <c:pt idx="0">
                  <c:v>minfrin</c:v>
                </c:pt>
              </c:strCache>
            </c:strRef>
          </c:tx>
          <c:spPr>
            <a:ln w="6175">
              <a:solidFill>
                <a:srgbClr val="CCFF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Sheet4!$B$66:$N$66</c:f>
              <c:numCache>
                <c:formatCode>General</c:formatCode>
                <c:ptCount val="13"/>
                <c:pt idx="0">
                  <c:v>0</c:v>
                </c:pt>
                <c:pt idx="1">
                  <c:v>0</c:v>
                </c:pt>
                <c:pt idx="2">
                  <c:v>0</c:v>
                </c:pt>
                <c:pt idx="3">
                  <c:v>4</c:v>
                </c:pt>
                <c:pt idx="4">
                  <c:v>1</c:v>
                </c:pt>
                <c:pt idx="5">
                  <c:v>120</c:v>
                </c:pt>
                <c:pt idx="6">
                  <c:v>61</c:v>
                </c:pt>
                <c:pt idx="7">
                  <c:v>39</c:v>
                </c:pt>
                <c:pt idx="8">
                  <c:v>103</c:v>
                </c:pt>
                <c:pt idx="9">
                  <c:v>24</c:v>
                </c:pt>
                <c:pt idx="10">
                  <c:v>48</c:v>
                </c:pt>
                <c:pt idx="11">
                  <c:v>14</c:v>
                </c:pt>
                <c:pt idx="12">
                  <c:v>34</c:v>
                </c:pt>
              </c:numCache>
            </c:numRef>
          </c:val>
        </c:ser>
        <c:ser>
          <c:idx val="65"/>
          <c:order val="65"/>
          <c:tx>
            <c:strRef>
              <c:f>Sheet4!$A$67</c:f>
              <c:strCache>
                <c:ptCount val="1"/>
                <c:pt idx="0">
                  <c:v>mjc</c:v>
                </c:pt>
              </c:strCache>
            </c:strRef>
          </c:tx>
          <c:spPr>
            <a:ln w="6175">
              <a:solidFill>
                <a:srgbClr val="CCFFCC"/>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Sheet4!$B$67:$N$67</c:f>
              <c:numCache>
                <c:formatCode>General</c:formatCode>
                <c:ptCount val="13"/>
                <c:pt idx="0">
                  <c:v>72</c:v>
                </c:pt>
                <c:pt idx="1">
                  <c:v>8</c:v>
                </c:pt>
                <c:pt idx="2">
                  <c:v>18</c:v>
                </c:pt>
                <c:pt idx="3">
                  <c:v>3</c:v>
                </c:pt>
                <c:pt idx="4">
                  <c:v>24</c:v>
                </c:pt>
                <c:pt idx="5">
                  <c:v>17</c:v>
                </c:pt>
                <c:pt idx="6">
                  <c:v>16</c:v>
                </c:pt>
                <c:pt idx="7">
                  <c:v>7</c:v>
                </c:pt>
                <c:pt idx="8">
                  <c:v>5</c:v>
                </c:pt>
                <c:pt idx="9">
                  <c:v>26</c:v>
                </c:pt>
                <c:pt idx="10">
                  <c:v>24</c:v>
                </c:pt>
                <c:pt idx="11">
                  <c:v>17</c:v>
                </c:pt>
                <c:pt idx="12">
                  <c:v>6</c:v>
                </c:pt>
              </c:numCache>
            </c:numRef>
          </c:val>
        </c:ser>
        <c:ser>
          <c:idx val="66"/>
          <c:order val="66"/>
          <c:tx>
            <c:strRef>
              <c:f>Sheet4!$A$68</c:f>
              <c:strCache>
                <c:ptCount val="1"/>
                <c:pt idx="0">
                  <c:v>mturk</c:v>
                </c:pt>
              </c:strCache>
            </c:strRef>
          </c:tx>
          <c:spPr>
            <a:ln w="6175">
              <a:solidFill>
                <a:srgbClr val="FFFF99"/>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Sheet4!$B$68:$N$68</c:f>
              <c:numCache>
                <c:formatCode>General</c:formatCode>
                <c:ptCount val="13"/>
                <c:pt idx="0">
                  <c:v>0</c:v>
                </c:pt>
                <c:pt idx="1">
                  <c:v>0</c:v>
                </c:pt>
                <c:pt idx="2">
                  <c:v>0</c:v>
                </c:pt>
                <c:pt idx="3">
                  <c:v>0</c:v>
                </c:pt>
                <c:pt idx="4">
                  <c:v>0</c:v>
                </c:pt>
                <c:pt idx="5">
                  <c:v>17</c:v>
                </c:pt>
                <c:pt idx="6">
                  <c:v>5</c:v>
                </c:pt>
                <c:pt idx="7">
                  <c:v>2</c:v>
                </c:pt>
                <c:pt idx="8">
                  <c:v>106</c:v>
                </c:pt>
                <c:pt idx="9">
                  <c:v>23</c:v>
                </c:pt>
                <c:pt idx="10">
                  <c:v>58</c:v>
                </c:pt>
                <c:pt idx="11">
                  <c:v>22</c:v>
                </c:pt>
                <c:pt idx="12">
                  <c:v>1</c:v>
                </c:pt>
              </c:numCache>
            </c:numRef>
          </c:val>
        </c:ser>
        <c:ser>
          <c:idx val="67"/>
          <c:order val="67"/>
          <c:tx>
            <c:strRef>
              <c:f>Sheet4!$A$69</c:f>
              <c:strCache>
                <c:ptCount val="1"/>
                <c:pt idx="0">
                  <c:v>nd</c:v>
                </c:pt>
              </c:strCache>
            </c:strRef>
          </c:tx>
          <c:spPr>
            <a:ln w="18524">
              <a:solidFill>
                <a:srgbClr val="FF0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Sheet4!$B$69:$N$69</c:f>
              <c:numCache>
                <c:formatCode>General</c:formatCode>
                <c:ptCount val="13"/>
                <c:pt idx="0">
                  <c:v>0</c:v>
                </c:pt>
                <c:pt idx="1">
                  <c:v>0</c:v>
                </c:pt>
                <c:pt idx="2">
                  <c:v>0</c:v>
                </c:pt>
                <c:pt idx="3">
                  <c:v>0</c:v>
                </c:pt>
                <c:pt idx="4">
                  <c:v>0</c:v>
                </c:pt>
                <c:pt idx="5">
                  <c:v>0</c:v>
                </c:pt>
                <c:pt idx="6">
                  <c:v>281</c:v>
                </c:pt>
                <c:pt idx="7">
                  <c:v>926</c:v>
                </c:pt>
                <c:pt idx="8">
                  <c:v>1099</c:v>
                </c:pt>
                <c:pt idx="9">
                  <c:v>432</c:v>
                </c:pt>
                <c:pt idx="10">
                  <c:v>161</c:v>
                </c:pt>
                <c:pt idx="11">
                  <c:v>102</c:v>
                </c:pt>
                <c:pt idx="12">
                  <c:v>178</c:v>
                </c:pt>
              </c:numCache>
            </c:numRef>
          </c:val>
        </c:ser>
        <c:ser>
          <c:idx val="68"/>
          <c:order val="68"/>
          <c:tx>
            <c:strRef>
              <c:f>Sheet4!$A$70</c:f>
              <c:strCache>
                <c:ptCount val="1"/>
                <c:pt idx="0">
                  <c:v>nikke</c:v>
                </c:pt>
              </c:strCache>
            </c:strRef>
          </c:tx>
          <c:spPr>
            <a:ln w="6175">
              <a:solidFill>
                <a:srgbClr val="FF99CC"/>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Sheet4!$B$70:$N$70</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1</c:v>
                </c:pt>
                <c:pt idx="12">
                  <c:v>2</c:v>
                </c:pt>
              </c:numCache>
            </c:numRef>
          </c:val>
        </c:ser>
        <c:ser>
          <c:idx val="69"/>
          <c:order val="69"/>
          <c:tx>
            <c:strRef>
              <c:f>Sheet4!$A$71</c:f>
              <c:strCache>
                <c:ptCount val="1"/>
                <c:pt idx="0">
                  <c:v>nilgun</c:v>
                </c:pt>
              </c:strCache>
            </c:strRef>
          </c:tx>
          <c:spPr>
            <a:ln w="6175">
              <a:solidFill>
                <a:srgbClr val="CC99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Sheet4!$B$71:$N$71</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32</c:v>
                </c:pt>
              </c:numCache>
            </c:numRef>
          </c:val>
        </c:ser>
        <c:ser>
          <c:idx val="70"/>
          <c:order val="70"/>
          <c:tx>
            <c:strRef>
              <c:f>Sheet4!$A$72</c:f>
              <c:strCache>
                <c:ptCount val="1"/>
                <c:pt idx="0">
                  <c:v>niq</c:v>
                </c:pt>
              </c:strCache>
            </c:strRef>
          </c:tx>
          <c:spPr>
            <a:ln w="6175">
              <a:solidFill>
                <a:srgbClr val="FFCC99"/>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Sheet4!$B$72:$N$72</c:f>
              <c:numCache>
                <c:formatCode>General</c:formatCode>
                <c:ptCount val="13"/>
                <c:pt idx="0">
                  <c:v>0</c:v>
                </c:pt>
                <c:pt idx="1">
                  <c:v>0</c:v>
                </c:pt>
                <c:pt idx="2">
                  <c:v>0</c:v>
                </c:pt>
                <c:pt idx="3">
                  <c:v>0</c:v>
                </c:pt>
                <c:pt idx="4">
                  <c:v>0</c:v>
                </c:pt>
                <c:pt idx="5">
                  <c:v>0</c:v>
                </c:pt>
                <c:pt idx="6">
                  <c:v>0</c:v>
                </c:pt>
                <c:pt idx="7">
                  <c:v>1</c:v>
                </c:pt>
                <c:pt idx="8">
                  <c:v>28</c:v>
                </c:pt>
                <c:pt idx="9">
                  <c:v>91</c:v>
                </c:pt>
                <c:pt idx="10">
                  <c:v>114</c:v>
                </c:pt>
                <c:pt idx="11">
                  <c:v>191</c:v>
                </c:pt>
                <c:pt idx="12">
                  <c:v>65</c:v>
                </c:pt>
              </c:numCache>
            </c:numRef>
          </c:val>
        </c:ser>
        <c:ser>
          <c:idx val="71"/>
          <c:order val="71"/>
          <c:tx>
            <c:strRef>
              <c:f>Sheet4!$A$73</c:f>
              <c:strCache>
                <c:ptCount val="1"/>
                <c:pt idx="0">
                  <c:v>noirin</c:v>
                </c:pt>
              </c:strCache>
            </c:strRef>
          </c:tx>
          <c:spPr>
            <a:ln w="6175">
              <a:solidFill>
                <a:srgbClr val="3366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Sheet4!$B$73:$N$73</c:f>
              <c:numCache>
                <c:formatCode>General</c:formatCode>
                <c:ptCount val="13"/>
                <c:pt idx="0">
                  <c:v>0</c:v>
                </c:pt>
                <c:pt idx="1">
                  <c:v>0</c:v>
                </c:pt>
                <c:pt idx="2">
                  <c:v>0</c:v>
                </c:pt>
                <c:pt idx="3">
                  <c:v>0</c:v>
                </c:pt>
                <c:pt idx="4">
                  <c:v>0</c:v>
                </c:pt>
                <c:pt idx="5">
                  <c:v>0</c:v>
                </c:pt>
                <c:pt idx="6">
                  <c:v>0</c:v>
                </c:pt>
                <c:pt idx="7">
                  <c:v>0</c:v>
                </c:pt>
                <c:pt idx="8">
                  <c:v>0</c:v>
                </c:pt>
                <c:pt idx="9">
                  <c:v>0</c:v>
                </c:pt>
                <c:pt idx="10">
                  <c:v>41</c:v>
                </c:pt>
                <c:pt idx="11">
                  <c:v>7</c:v>
                </c:pt>
                <c:pt idx="12">
                  <c:v>4</c:v>
                </c:pt>
              </c:numCache>
            </c:numRef>
          </c:val>
        </c:ser>
        <c:ser>
          <c:idx val="72"/>
          <c:order val="72"/>
          <c:tx>
            <c:strRef>
              <c:f>Sheet4!$A$74</c:f>
              <c:strCache>
                <c:ptCount val="1"/>
                <c:pt idx="0">
                  <c:v>noodl</c:v>
                </c:pt>
              </c:strCache>
            </c:strRef>
          </c:tx>
          <c:spPr>
            <a:ln w="6175">
              <a:solidFill>
                <a:srgbClr val="33CCCC"/>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Sheet4!$B$74:$N$74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133</c:v>
                </c:pt>
                <c:pt idx="12">
                  <c:v>114</c:v>
                </c:pt>
              </c:numCache>
            </c:numRef>
          </c:val>
        </c:ser>
        <c:ser>
          <c:idx val="73"/>
          <c:order val="73"/>
          <c:tx>
            <c:strRef>
              <c:f>Sheet4!$A$75</c:f>
              <c:strCache>
                <c:ptCount val="1"/>
                <c:pt idx="0">
                  <c:v>orlikowski</c:v>
                </c:pt>
              </c:strCache>
            </c:strRef>
          </c:tx>
          <c:spPr>
            <a:ln w="6175">
              <a:solidFill>
                <a:srgbClr val="99CC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Sheet4!$B$75:$N$75</c:f>
              <c:numCache>
                <c:formatCode>General</c:formatCode>
                <c:ptCount val="13"/>
                <c:pt idx="0">
                  <c:v>0</c:v>
                </c:pt>
                <c:pt idx="1">
                  <c:v>0</c:v>
                </c:pt>
                <c:pt idx="2">
                  <c:v>0</c:v>
                </c:pt>
                <c:pt idx="3">
                  <c:v>0</c:v>
                </c:pt>
                <c:pt idx="4">
                  <c:v>82</c:v>
                </c:pt>
                <c:pt idx="5">
                  <c:v>115</c:v>
                </c:pt>
                <c:pt idx="6">
                  <c:v>4</c:v>
                </c:pt>
                <c:pt idx="7">
                  <c:v>3</c:v>
                </c:pt>
                <c:pt idx="8">
                  <c:v>0</c:v>
                </c:pt>
                <c:pt idx="9">
                  <c:v>0</c:v>
                </c:pt>
                <c:pt idx="10">
                  <c:v>0</c:v>
                </c:pt>
                <c:pt idx="11">
                  <c:v>0</c:v>
                </c:pt>
                <c:pt idx="12">
                  <c:v>0</c:v>
                </c:pt>
              </c:numCache>
            </c:numRef>
          </c:val>
        </c:ser>
        <c:ser>
          <c:idx val="74"/>
          <c:order val="74"/>
          <c:tx>
            <c:strRef>
              <c:f>Sheet4!$A$76</c:f>
              <c:strCache>
                <c:ptCount val="1"/>
                <c:pt idx="0">
                  <c:v>parin</c:v>
                </c:pt>
              </c:strCache>
            </c:strRef>
          </c:tx>
          <c:spPr>
            <a:ln w="6175">
              <a:solidFill>
                <a:srgbClr val="FFCC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Sheet4!$B$76:$N$76</c:f>
              <c:numCache>
                <c:formatCode>General</c:formatCode>
                <c:ptCount val="13"/>
                <c:pt idx="0">
                  <c:v>0</c:v>
                </c:pt>
                <c:pt idx="1">
                  <c:v>0</c:v>
                </c:pt>
                <c:pt idx="2">
                  <c:v>0</c:v>
                </c:pt>
                <c:pt idx="3">
                  <c:v>0</c:v>
                </c:pt>
                <c:pt idx="4">
                  <c:v>0</c:v>
                </c:pt>
                <c:pt idx="5">
                  <c:v>0</c:v>
                </c:pt>
                <c:pt idx="6">
                  <c:v>0</c:v>
                </c:pt>
                <c:pt idx="7">
                  <c:v>0</c:v>
                </c:pt>
                <c:pt idx="8">
                  <c:v>0</c:v>
                </c:pt>
                <c:pt idx="9">
                  <c:v>0</c:v>
                </c:pt>
                <c:pt idx="10">
                  <c:v>2</c:v>
                </c:pt>
                <c:pt idx="11">
                  <c:v>0</c:v>
                </c:pt>
                <c:pt idx="12">
                  <c:v>0</c:v>
                </c:pt>
              </c:numCache>
            </c:numRef>
          </c:val>
        </c:ser>
        <c:ser>
          <c:idx val="75"/>
          <c:order val="75"/>
          <c:tx>
            <c:strRef>
              <c:f>Sheet4!$A$77</c:f>
              <c:strCache>
                <c:ptCount val="1"/>
                <c:pt idx="0">
                  <c:v>patrikj</c:v>
                </c:pt>
              </c:strCache>
            </c:strRef>
          </c:tx>
          <c:spPr>
            <a:ln w="6175">
              <a:solidFill>
                <a:srgbClr val="FF99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Sheet4!$B$77:$N$77</c:f>
              <c:numCache>
                <c:formatCode>General</c:formatCode>
                <c:ptCount val="13"/>
                <c:pt idx="0">
                  <c:v>0</c:v>
                </c:pt>
                <c:pt idx="1">
                  <c:v>0</c:v>
                </c:pt>
                <c:pt idx="2">
                  <c:v>0</c:v>
                </c:pt>
                <c:pt idx="3">
                  <c:v>0</c:v>
                </c:pt>
                <c:pt idx="4">
                  <c:v>0</c:v>
                </c:pt>
                <c:pt idx="5">
                  <c:v>0</c:v>
                </c:pt>
                <c:pt idx="6">
                  <c:v>20</c:v>
                </c:pt>
                <c:pt idx="7">
                  <c:v>0</c:v>
                </c:pt>
                <c:pt idx="8">
                  <c:v>0</c:v>
                </c:pt>
                <c:pt idx="9">
                  <c:v>0</c:v>
                </c:pt>
                <c:pt idx="10">
                  <c:v>0</c:v>
                </c:pt>
                <c:pt idx="11">
                  <c:v>0</c:v>
                </c:pt>
                <c:pt idx="12">
                  <c:v>0</c:v>
                </c:pt>
              </c:numCache>
            </c:numRef>
          </c:val>
        </c:ser>
        <c:ser>
          <c:idx val="76"/>
          <c:order val="76"/>
          <c:tx>
            <c:strRef>
              <c:f>Sheet4!$A$78</c:f>
              <c:strCache>
                <c:ptCount val="1"/>
                <c:pt idx="0">
                  <c:v>paul</c:v>
                </c:pt>
              </c:strCache>
            </c:strRef>
          </c:tx>
          <c:spPr>
            <a:ln w="6175">
              <a:solidFill>
                <a:srgbClr val="FF66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Sheet4!$B$78:$N$78</c:f>
              <c:numCache>
                <c:formatCode>General</c:formatCode>
                <c:ptCount val="13"/>
                <c:pt idx="0">
                  <c:v>67</c:v>
                </c:pt>
                <c:pt idx="1">
                  <c:v>7</c:v>
                </c:pt>
                <c:pt idx="2">
                  <c:v>5</c:v>
                </c:pt>
                <c:pt idx="3">
                  <c:v>1</c:v>
                </c:pt>
                <c:pt idx="4">
                  <c:v>0</c:v>
                </c:pt>
                <c:pt idx="5">
                  <c:v>0</c:v>
                </c:pt>
                <c:pt idx="6">
                  <c:v>0</c:v>
                </c:pt>
                <c:pt idx="7">
                  <c:v>0</c:v>
                </c:pt>
                <c:pt idx="8">
                  <c:v>0</c:v>
                </c:pt>
                <c:pt idx="9">
                  <c:v>0</c:v>
                </c:pt>
                <c:pt idx="10">
                  <c:v>0</c:v>
                </c:pt>
                <c:pt idx="11">
                  <c:v>0</c:v>
                </c:pt>
                <c:pt idx="12">
                  <c:v>0</c:v>
                </c:pt>
              </c:numCache>
            </c:numRef>
          </c:val>
        </c:ser>
        <c:ser>
          <c:idx val="77"/>
          <c:order val="77"/>
          <c:tx>
            <c:strRef>
              <c:f>Sheet4!$A$79</c:f>
              <c:strCache>
                <c:ptCount val="1"/>
                <c:pt idx="0">
                  <c:v>pcs</c:v>
                </c:pt>
              </c:strCache>
            </c:strRef>
          </c:tx>
          <c:spPr>
            <a:ln w="6175">
              <a:solidFill>
                <a:srgbClr val="666699"/>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Sheet4!$B$79:$N$79</c:f>
              <c:numCache>
                <c:formatCode>General</c:formatCode>
                <c:ptCount val="13"/>
                <c:pt idx="0">
                  <c:v>17</c:v>
                </c:pt>
                <c:pt idx="1">
                  <c:v>133</c:v>
                </c:pt>
                <c:pt idx="2">
                  <c:v>135</c:v>
                </c:pt>
                <c:pt idx="3">
                  <c:v>40</c:v>
                </c:pt>
                <c:pt idx="4">
                  <c:v>1</c:v>
                </c:pt>
                <c:pt idx="5">
                  <c:v>0</c:v>
                </c:pt>
                <c:pt idx="6">
                  <c:v>0</c:v>
                </c:pt>
                <c:pt idx="7">
                  <c:v>0</c:v>
                </c:pt>
                <c:pt idx="8">
                  <c:v>0</c:v>
                </c:pt>
                <c:pt idx="9">
                  <c:v>0</c:v>
                </c:pt>
                <c:pt idx="10">
                  <c:v>0</c:v>
                </c:pt>
                <c:pt idx="11">
                  <c:v>0</c:v>
                </c:pt>
                <c:pt idx="12">
                  <c:v>0</c:v>
                </c:pt>
              </c:numCache>
            </c:numRef>
          </c:val>
        </c:ser>
        <c:ser>
          <c:idx val="78"/>
          <c:order val="78"/>
          <c:tx>
            <c:strRef>
              <c:f>Sheet4!$A$80</c:f>
              <c:strCache>
                <c:ptCount val="1"/>
                <c:pt idx="0">
                  <c:v>pctony</c:v>
                </c:pt>
              </c:strCache>
            </c:strRef>
          </c:tx>
          <c:spPr>
            <a:ln w="6175">
              <a:solidFill>
                <a:srgbClr val="969696"/>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Sheet4!$B$80:$N$80</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36</c:v>
                </c:pt>
                <c:pt idx="12">
                  <c:v>36</c:v>
                </c:pt>
              </c:numCache>
            </c:numRef>
          </c:val>
        </c:ser>
        <c:ser>
          <c:idx val="79"/>
          <c:order val="79"/>
          <c:tx>
            <c:strRef>
              <c:f>Sheet4!$A$81</c:f>
              <c:strCache>
                <c:ptCount val="1"/>
                <c:pt idx="0">
                  <c:v>pepper</c:v>
                </c:pt>
              </c:strCache>
            </c:strRef>
          </c:tx>
          <c:spPr>
            <a:ln w="6175">
              <a:solidFill>
                <a:srgbClr val="003366"/>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Sheet4!$B$81:$N$81</c:f>
              <c:numCache>
                <c:formatCode>General</c:formatCode>
                <c:ptCount val="13"/>
                <c:pt idx="0">
                  <c:v>0</c:v>
                </c:pt>
                <c:pt idx="1">
                  <c:v>0</c:v>
                </c:pt>
                <c:pt idx="2">
                  <c:v>0</c:v>
                </c:pt>
                <c:pt idx="3">
                  <c:v>0</c:v>
                </c:pt>
                <c:pt idx="4">
                  <c:v>34</c:v>
                </c:pt>
                <c:pt idx="5">
                  <c:v>21</c:v>
                </c:pt>
                <c:pt idx="6">
                  <c:v>2</c:v>
                </c:pt>
                <c:pt idx="7">
                  <c:v>16</c:v>
                </c:pt>
                <c:pt idx="8">
                  <c:v>5</c:v>
                </c:pt>
                <c:pt idx="9">
                  <c:v>0</c:v>
                </c:pt>
                <c:pt idx="10">
                  <c:v>7</c:v>
                </c:pt>
                <c:pt idx="11">
                  <c:v>0</c:v>
                </c:pt>
                <c:pt idx="12">
                  <c:v>9</c:v>
                </c:pt>
              </c:numCache>
            </c:numRef>
          </c:val>
        </c:ser>
        <c:ser>
          <c:idx val="80"/>
          <c:order val="80"/>
          <c:tx>
            <c:strRef>
              <c:f>Sheet4!$A$82</c:f>
              <c:strCache>
                <c:ptCount val="1"/>
                <c:pt idx="0">
                  <c:v>pgollucci</c:v>
                </c:pt>
              </c:strCache>
            </c:strRef>
          </c:tx>
          <c:spPr>
            <a:ln w="6175">
              <a:solidFill>
                <a:srgbClr val="339966"/>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Sheet4!$B$82:$N$82</c:f>
              <c:numCache>
                <c:formatCode>General</c:formatCode>
                <c:ptCount val="13"/>
                <c:pt idx="0">
                  <c:v>0</c:v>
                </c:pt>
                <c:pt idx="1">
                  <c:v>0</c:v>
                </c:pt>
                <c:pt idx="2">
                  <c:v>0</c:v>
                </c:pt>
                <c:pt idx="3">
                  <c:v>0</c:v>
                </c:pt>
                <c:pt idx="4">
                  <c:v>0</c:v>
                </c:pt>
                <c:pt idx="5">
                  <c:v>0</c:v>
                </c:pt>
                <c:pt idx="6">
                  <c:v>0</c:v>
                </c:pt>
                <c:pt idx="7">
                  <c:v>0</c:v>
                </c:pt>
                <c:pt idx="8">
                  <c:v>0</c:v>
                </c:pt>
                <c:pt idx="9">
                  <c:v>1</c:v>
                </c:pt>
                <c:pt idx="10">
                  <c:v>34</c:v>
                </c:pt>
                <c:pt idx="11">
                  <c:v>59</c:v>
                </c:pt>
                <c:pt idx="12">
                  <c:v>0</c:v>
                </c:pt>
              </c:numCache>
            </c:numRef>
          </c:val>
        </c:ser>
        <c:ser>
          <c:idx val="81"/>
          <c:order val="81"/>
          <c:tx>
            <c:strRef>
              <c:f>Sheet4!$A$83</c:f>
              <c:strCache>
                <c:ptCount val="1"/>
                <c:pt idx="0">
                  <c:v>pier</c:v>
                </c:pt>
              </c:strCache>
            </c:strRef>
          </c:tx>
          <c:spPr>
            <a:ln w="6175">
              <a:solidFill>
                <a:srgbClr val="0033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Sheet4!$B$83:$N$83</c:f>
              <c:numCache>
                <c:formatCode>General</c:formatCode>
                <c:ptCount val="13"/>
                <c:pt idx="0">
                  <c:v>0</c:v>
                </c:pt>
                <c:pt idx="1">
                  <c:v>0</c:v>
                </c:pt>
                <c:pt idx="2">
                  <c:v>0</c:v>
                </c:pt>
                <c:pt idx="3">
                  <c:v>12</c:v>
                </c:pt>
                <c:pt idx="4">
                  <c:v>6</c:v>
                </c:pt>
                <c:pt idx="5">
                  <c:v>0</c:v>
                </c:pt>
                <c:pt idx="6">
                  <c:v>13</c:v>
                </c:pt>
                <c:pt idx="7">
                  <c:v>0</c:v>
                </c:pt>
                <c:pt idx="8">
                  <c:v>0</c:v>
                </c:pt>
                <c:pt idx="9">
                  <c:v>1</c:v>
                </c:pt>
                <c:pt idx="10">
                  <c:v>0</c:v>
                </c:pt>
                <c:pt idx="11">
                  <c:v>0</c:v>
                </c:pt>
                <c:pt idx="12">
                  <c:v>0</c:v>
                </c:pt>
              </c:numCache>
            </c:numRef>
          </c:val>
        </c:ser>
        <c:ser>
          <c:idx val="82"/>
          <c:order val="82"/>
          <c:tx>
            <c:strRef>
              <c:f>Sheet4!$A$84</c:f>
              <c:strCache>
                <c:ptCount val="1"/>
                <c:pt idx="0">
                  <c:v>pquerna</c:v>
                </c:pt>
              </c:strCache>
            </c:strRef>
          </c:tx>
          <c:spPr>
            <a:ln w="6175">
              <a:solidFill>
                <a:srgbClr val="3333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Sheet4!$B$84:$N$84</c:f>
              <c:numCache>
                <c:formatCode>General</c:formatCode>
                <c:ptCount val="13"/>
                <c:pt idx="0">
                  <c:v>0</c:v>
                </c:pt>
                <c:pt idx="1">
                  <c:v>0</c:v>
                </c:pt>
                <c:pt idx="2">
                  <c:v>0</c:v>
                </c:pt>
                <c:pt idx="3">
                  <c:v>0</c:v>
                </c:pt>
                <c:pt idx="4">
                  <c:v>0</c:v>
                </c:pt>
                <c:pt idx="5">
                  <c:v>0</c:v>
                </c:pt>
                <c:pt idx="6">
                  <c:v>0</c:v>
                </c:pt>
                <c:pt idx="7">
                  <c:v>0</c:v>
                </c:pt>
                <c:pt idx="8">
                  <c:v>64</c:v>
                </c:pt>
                <c:pt idx="9">
                  <c:v>301</c:v>
                </c:pt>
                <c:pt idx="10">
                  <c:v>99</c:v>
                </c:pt>
                <c:pt idx="11">
                  <c:v>38</c:v>
                </c:pt>
                <c:pt idx="12">
                  <c:v>49</c:v>
                </c:pt>
              </c:numCache>
            </c:numRef>
          </c:val>
        </c:ser>
        <c:ser>
          <c:idx val="83"/>
          <c:order val="83"/>
          <c:tx>
            <c:strRef>
              <c:f>Sheet4!$A$85</c:f>
              <c:strCache>
                <c:ptCount val="1"/>
                <c:pt idx="0">
                  <c:v>randy</c:v>
                </c:pt>
              </c:strCache>
            </c:strRef>
          </c:tx>
          <c:spPr>
            <a:ln w="6175">
              <a:solidFill>
                <a:srgbClr val="9933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Sheet4!$B$85:$N$85</c:f>
              <c:numCache>
                <c:formatCode>General</c:formatCode>
                <c:ptCount val="13"/>
                <c:pt idx="0">
                  <c:v>82</c:v>
                </c:pt>
                <c:pt idx="1">
                  <c:v>179</c:v>
                </c:pt>
                <c:pt idx="2">
                  <c:v>35</c:v>
                </c:pt>
                <c:pt idx="3">
                  <c:v>31</c:v>
                </c:pt>
                <c:pt idx="4">
                  <c:v>0</c:v>
                </c:pt>
                <c:pt idx="5">
                  <c:v>0</c:v>
                </c:pt>
                <c:pt idx="6">
                  <c:v>4</c:v>
                </c:pt>
                <c:pt idx="7">
                  <c:v>0</c:v>
                </c:pt>
                <c:pt idx="8">
                  <c:v>0</c:v>
                </c:pt>
                <c:pt idx="9">
                  <c:v>0</c:v>
                </c:pt>
                <c:pt idx="10">
                  <c:v>0</c:v>
                </c:pt>
                <c:pt idx="11">
                  <c:v>0</c:v>
                </c:pt>
                <c:pt idx="12">
                  <c:v>0</c:v>
                </c:pt>
              </c:numCache>
            </c:numRef>
          </c:val>
        </c:ser>
        <c:ser>
          <c:idx val="84"/>
          <c:order val="84"/>
          <c:tx>
            <c:strRef>
              <c:f>Sheet4!$A$86</c:f>
              <c:strCache>
                <c:ptCount val="1"/>
                <c:pt idx="0">
                  <c:v>randyk</c:v>
                </c:pt>
              </c:strCache>
            </c:strRef>
          </c:tx>
          <c:spPr>
            <a:ln w="6175">
              <a:solidFill>
                <a:srgbClr val="993366"/>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Sheet4!$B$86:$N$86</c:f>
              <c:numCache>
                <c:formatCode>General</c:formatCode>
                <c:ptCount val="13"/>
                <c:pt idx="0">
                  <c:v>0</c:v>
                </c:pt>
                <c:pt idx="1">
                  <c:v>0</c:v>
                </c:pt>
                <c:pt idx="2">
                  <c:v>0</c:v>
                </c:pt>
                <c:pt idx="3">
                  <c:v>0</c:v>
                </c:pt>
                <c:pt idx="4">
                  <c:v>0</c:v>
                </c:pt>
                <c:pt idx="5">
                  <c:v>0</c:v>
                </c:pt>
                <c:pt idx="6">
                  <c:v>0</c:v>
                </c:pt>
                <c:pt idx="7">
                  <c:v>0</c:v>
                </c:pt>
                <c:pt idx="8">
                  <c:v>4</c:v>
                </c:pt>
                <c:pt idx="9">
                  <c:v>0</c:v>
                </c:pt>
                <c:pt idx="10">
                  <c:v>0</c:v>
                </c:pt>
                <c:pt idx="11">
                  <c:v>0</c:v>
                </c:pt>
                <c:pt idx="12">
                  <c:v>0</c:v>
                </c:pt>
              </c:numCache>
            </c:numRef>
          </c:val>
        </c:ser>
        <c:ser>
          <c:idx val="85"/>
          <c:order val="85"/>
          <c:tx>
            <c:strRef>
              <c:f>Sheet4!$A$87</c:f>
              <c:strCache>
                <c:ptCount val="1"/>
                <c:pt idx="0">
                  <c:v>rasmus</c:v>
                </c:pt>
              </c:strCache>
            </c:strRef>
          </c:tx>
          <c:spPr>
            <a:ln w="6175">
              <a:solidFill>
                <a:srgbClr val="333399"/>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Sheet4!$B$87:$N$87</c:f>
              <c:numCache>
                <c:formatCode>General</c:formatCode>
                <c:ptCount val="13"/>
                <c:pt idx="0">
                  <c:v>0</c:v>
                </c:pt>
                <c:pt idx="1">
                  <c:v>0</c:v>
                </c:pt>
                <c:pt idx="2">
                  <c:v>17</c:v>
                </c:pt>
                <c:pt idx="3">
                  <c:v>35</c:v>
                </c:pt>
                <c:pt idx="4">
                  <c:v>5</c:v>
                </c:pt>
                <c:pt idx="5">
                  <c:v>0</c:v>
                </c:pt>
                <c:pt idx="6">
                  <c:v>5</c:v>
                </c:pt>
                <c:pt idx="7">
                  <c:v>0</c:v>
                </c:pt>
                <c:pt idx="8">
                  <c:v>0</c:v>
                </c:pt>
                <c:pt idx="9">
                  <c:v>0</c:v>
                </c:pt>
                <c:pt idx="10">
                  <c:v>0</c:v>
                </c:pt>
                <c:pt idx="11">
                  <c:v>0</c:v>
                </c:pt>
                <c:pt idx="12">
                  <c:v>0</c:v>
                </c:pt>
              </c:numCache>
            </c:numRef>
          </c:val>
        </c:ser>
        <c:ser>
          <c:idx val="86"/>
          <c:order val="86"/>
          <c:tx>
            <c:strRef>
              <c:f>Sheet4!$A$88</c:f>
              <c:strCache>
                <c:ptCount val="1"/>
                <c:pt idx="0">
                  <c:v>rbb</c:v>
                </c:pt>
              </c:strCache>
            </c:strRef>
          </c:tx>
          <c:spPr>
            <a:ln w="18524">
              <a:solidFill>
                <a:srgbClr val="0000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Sheet4!$B$88:$N$88</c:f>
              <c:numCache>
                <c:formatCode>General</c:formatCode>
                <c:ptCount val="13"/>
                <c:pt idx="0">
                  <c:v>0</c:v>
                </c:pt>
                <c:pt idx="1">
                  <c:v>0</c:v>
                </c:pt>
                <c:pt idx="2">
                  <c:v>0</c:v>
                </c:pt>
                <c:pt idx="3">
                  <c:v>554</c:v>
                </c:pt>
                <c:pt idx="4">
                  <c:v>1036</c:v>
                </c:pt>
                <c:pt idx="5">
                  <c:v>411</c:v>
                </c:pt>
                <c:pt idx="6">
                  <c:v>104</c:v>
                </c:pt>
                <c:pt idx="7">
                  <c:v>0</c:v>
                </c:pt>
                <c:pt idx="8">
                  <c:v>0</c:v>
                </c:pt>
                <c:pt idx="9">
                  <c:v>0</c:v>
                </c:pt>
                <c:pt idx="10">
                  <c:v>0</c:v>
                </c:pt>
                <c:pt idx="11">
                  <c:v>0</c:v>
                </c:pt>
                <c:pt idx="12">
                  <c:v>0</c:v>
                </c:pt>
              </c:numCache>
            </c:numRef>
          </c:val>
        </c:ser>
        <c:ser>
          <c:idx val="87"/>
          <c:order val="87"/>
          <c:tx>
            <c:strRef>
              <c:f>Sheet4!$A$89</c:f>
              <c:strCache>
                <c:ptCount val="1"/>
                <c:pt idx="0">
                  <c:v>rbowen</c:v>
                </c:pt>
              </c:strCache>
            </c:strRef>
          </c:tx>
          <c:spPr>
            <a:ln w="6175">
              <a:solidFill>
                <a:srgbClr val="FFFF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Sheet4!$B$89:$N$89</c:f>
              <c:numCache>
                <c:formatCode>General</c:formatCode>
                <c:ptCount val="13"/>
                <c:pt idx="0">
                  <c:v>0</c:v>
                </c:pt>
                <c:pt idx="1">
                  <c:v>0</c:v>
                </c:pt>
                <c:pt idx="2">
                  <c:v>0</c:v>
                </c:pt>
                <c:pt idx="3">
                  <c:v>0</c:v>
                </c:pt>
                <c:pt idx="4">
                  <c:v>22</c:v>
                </c:pt>
                <c:pt idx="5">
                  <c:v>78</c:v>
                </c:pt>
                <c:pt idx="6">
                  <c:v>152</c:v>
                </c:pt>
                <c:pt idx="7">
                  <c:v>32</c:v>
                </c:pt>
                <c:pt idx="8">
                  <c:v>60</c:v>
                </c:pt>
                <c:pt idx="9">
                  <c:v>58</c:v>
                </c:pt>
                <c:pt idx="10">
                  <c:v>44</c:v>
                </c:pt>
                <c:pt idx="11">
                  <c:v>22</c:v>
                </c:pt>
                <c:pt idx="12">
                  <c:v>6</c:v>
                </c:pt>
              </c:numCache>
            </c:numRef>
          </c:val>
        </c:ser>
        <c:ser>
          <c:idx val="88"/>
          <c:order val="88"/>
          <c:tx>
            <c:strRef>
              <c:f>Sheet4!$A$90</c:f>
              <c:strCache>
                <c:ptCount val="1"/>
                <c:pt idx="0">
                  <c:v>rederpj</c:v>
                </c:pt>
              </c:strCache>
            </c:strRef>
          </c:tx>
          <c:spPr>
            <a:ln w="6175">
              <a:solidFill>
                <a:srgbClr val="FF00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Sheet4!$B$90:$N$90</c:f>
              <c:numCache>
                <c:formatCode>General</c:formatCode>
                <c:ptCount val="13"/>
                <c:pt idx="0">
                  <c:v>0</c:v>
                </c:pt>
                <c:pt idx="1">
                  <c:v>0</c:v>
                </c:pt>
                <c:pt idx="2">
                  <c:v>0</c:v>
                </c:pt>
                <c:pt idx="3">
                  <c:v>8</c:v>
                </c:pt>
                <c:pt idx="4">
                  <c:v>13</c:v>
                </c:pt>
                <c:pt idx="5">
                  <c:v>23</c:v>
                </c:pt>
                <c:pt idx="6">
                  <c:v>33</c:v>
                </c:pt>
                <c:pt idx="7">
                  <c:v>40</c:v>
                </c:pt>
                <c:pt idx="8">
                  <c:v>28</c:v>
                </c:pt>
                <c:pt idx="9">
                  <c:v>0</c:v>
                </c:pt>
                <c:pt idx="10">
                  <c:v>0</c:v>
                </c:pt>
                <c:pt idx="11">
                  <c:v>24</c:v>
                </c:pt>
                <c:pt idx="12">
                  <c:v>5</c:v>
                </c:pt>
              </c:numCache>
            </c:numRef>
          </c:val>
        </c:ser>
        <c:ser>
          <c:idx val="89"/>
          <c:order val="89"/>
          <c:tx>
            <c:strRef>
              <c:f>Sheet4!$A$91</c:f>
              <c:strCache>
                <c:ptCount val="1"/>
                <c:pt idx="0">
                  <c:v>rian</c:v>
                </c:pt>
              </c:strCache>
            </c:strRef>
          </c:tx>
          <c:spPr>
            <a:ln w="6175">
              <a:solidFill>
                <a:srgbClr val="00FF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Sheet4!$B$91:$N$91</c:f>
              <c:numCache>
                <c:formatCode>General</c:formatCode>
                <c:ptCount val="13"/>
                <c:pt idx="0">
                  <c:v>0</c:v>
                </c:pt>
                <c:pt idx="1">
                  <c:v>0</c:v>
                </c:pt>
                <c:pt idx="2">
                  <c:v>0</c:v>
                </c:pt>
                <c:pt idx="3">
                  <c:v>0</c:v>
                </c:pt>
                <c:pt idx="4">
                  <c:v>0</c:v>
                </c:pt>
                <c:pt idx="5">
                  <c:v>0</c:v>
                </c:pt>
                <c:pt idx="6">
                  <c:v>0</c:v>
                </c:pt>
                <c:pt idx="7">
                  <c:v>0</c:v>
                </c:pt>
                <c:pt idx="8">
                  <c:v>0</c:v>
                </c:pt>
                <c:pt idx="9">
                  <c:v>0</c:v>
                </c:pt>
                <c:pt idx="10">
                  <c:v>3</c:v>
                </c:pt>
                <c:pt idx="11">
                  <c:v>0</c:v>
                </c:pt>
                <c:pt idx="12">
                  <c:v>0</c:v>
                </c:pt>
              </c:numCache>
            </c:numRef>
          </c:val>
        </c:ser>
        <c:ser>
          <c:idx val="90"/>
          <c:order val="90"/>
          <c:tx>
            <c:strRef>
              <c:f>Sheet4!$A$92</c:f>
              <c:strCache>
                <c:ptCount val="1"/>
                <c:pt idx="0">
                  <c:v>ridruejo</c:v>
                </c:pt>
              </c:strCache>
            </c:strRef>
          </c:tx>
          <c:spPr>
            <a:ln w="6175">
              <a:solidFill>
                <a:srgbClr val="0000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Sheet4!$B$92:$N$92</c:f>
              <c:numCache>
                <c:formatCode>General</c:formatCode>
                <c:ptCount val="13"/>
                <c:pt idx="0">
                  <c:v>0</c:v>
                </c:pt>
                <c:pt idx="1">
                  <c:v>0</c:v>
                </c:pt>
                <c:pt idx="2">
                  <c:v>0</c:v>
                </c:pt>
                <c:pt idx="3">
                  <c:v>0</c:v>
                </c:pt>
                <c:pt idx="4">
                  <c:v>5</c:v>
                </c:pt>
                <c:pt idx="5">
                  <c:v>0</c:v>
                </c:pt>
                <c:pt idx="6">
                  <c:v>0</c:v>
                </c:pt>
                <c:pt idx="7">
                  <c:v>0</c:v>
                </c:pt>
                <c:pt idx="8">
                  <c:v>0</c:v>
                </c:pt>
                <c:pt idx="9">
                  <c:v>0</c:v>
                </c:pt>
                <c:pt idx="10">
                  <c:v>0</c:v>
                </c:pt>
                <c:pt idx="11">
                  <c:v>0</c:v>
                </c:pt>
                <c:pt idx="12">
                  <c:v>0</c:v>
                </c:pt>
              </c:numCache>
            </c:numRef>
          </c:val>
        </c:ser>
        <c:ser>
          <c:idx val="91"/>
          <c:order val="91"/>
          <c:tx>
            <c:strRef>
              <c:f>Sheet4!$A$93</c:f>
              <c:strCache>
                <c:ptCount val="1"/>
                <c:pt idx="0">
                  <c:v>ronald</c:v>
                </c:pt>
              </c:strCache>
            </c:strRef>
          </c:tx>
          <c:spPr>
            <a:ln w="6175">
              <a:solidFill>
                <a:srgbClr val="FFFF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Sheet4!$B$93:$N$93</c:f>
              <c:numCache>
                <c:formatCode>General</c:formatCode>
                <c:ptCount val="13"/>
                <c:pt idx="0">
                  <c:v>0</c:v>
                </c:pt>
                <c:pt idx="1">
                  <c:v>0</c:v>
                </c:pt>
                <c:pt idx="2">
                  <c:v>0</c:v>
                </c:pt>
                <c:pt idx="3">
                  <c:v>22</c:v>
                </c:pt>
                <c:pt idx="4">
                  <c:v>10</c:v>
                </c:pt>
                <c:pt idx="5">
                  <c:v>0</c:v>
                </c:pt>
                <c:pt idx="6">
                  <c:v>0</c:v>
                </c:pt>
                <c:pt idx="7">
                  <c:v>0</c:v>
                </c:pt>
                <c:pt idx="8">
                  <c:v>0</c:v>
                </c:pt>
                <c:pt idx="9">
                  <c:v>0</c:v>
                </c:pt>
                <c:pt idx="10">
                  <c:v>0</c:v>
                </c:pt>
                <c:pt idx="11">
                  <c:v>0</c:v>
                </c:pt>
                <c:pt idx="12">
                  <c:v>0</c:v>
                </c:pt>
              </c:numCache>
            </c:numRef>
          </c:val>
        </c:ser>
        <c:ser>
          <c:idx val="92"/>
          <c:order val="92"/>
          <c:tx>
            <c:strRef>
              <c:f>Sheet4!$A$94</c:f>
              <c:strCache>
                <c:ptCount val="1"/>
                <c:pt idx="0">
                  <c:v>rooneg</c:v>
                </c:pt>
              </c:strCache>
            </c:strRef>
          </c:tx>
          <c:spPr>
            <a:ln w="6175">
              <a:solidFill>
                <a:srgbClr val="FF00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Sheet4!$B$94:$N$94</c:f>
              <c:numCache>
                <c:formatCode>General</c:formatCode>
                <c:ptCount val="13"/>
                <c:pt idx="0">
                  <c:v>0</c:v>
                </c:pt>
                <c:pt idx="1">
                  <c:v>0</c:v>
                </c:pt>
                <c:pt idx="2">
                  <c:v>0</c:v>
                </c:pt>
                <c:pt idx="3">
                  <c:v>0</c:v>
                </c:pt>
                <c:pt idx="4">
                  <c:v>0</c:v>
                </c:pt>
                <c:pt idx="5">
                  <c:v>0</c:v>
                </c:pt>
                <c:pt idx="6">
                  <c:v>0</c:v>
                </c:pt>
                <c:pt idx="7">
                  <c:v>0</c:v>
                </c:pt>
                <c:pt idx="8">
                  <c:v>0</c:v>
                </c:pt>
                <c:pt idx="9">
                  <c:v>10</c:v>
                </c:pt>
                <c:pt idx="10">
                  <c:v>47</c:v>
                </c:pt>
                <c:pt idx="11">
                  <c:v>1</c:v>
                </c:pt>
                <c:pt idx="12">
                  <c:v>0</c:v>
                </c:pt>
              </c:numCache>
            </c:numRef>
          </c:val>
        </c:ser>
        <c:ser>
          <c:idx val="93"/>
          <c:order val="93"/>
          <c:tx>
            <c:strRef>
              <c:f>Sheet4!$A$95</c:f>
              <c:strCache>
                <c:ptCount val="1"/>
                <c:pt idx="0">
                  <c:v>rpluem</c:v>
                </c:pt>
              </c:strCache>
            </c:strRef>
          </c:tx>
          <c:spPr>
            <a:ln w="6175">
              <a:solidFill>
                <a:srgbClr val="00FF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Sheet4!$B$95:$N$95</c:f>
              <c:numCache>
                <c:formatCode>General</c:formatCode>
                <c:ptCount val="13"/>
                <c:pt idx="0">
                  <c:v>0</c:v>
                </c:pt>
                <c:pt idx="1">
                  <c:v>0</c:v>
                </c:pt>
                <c:pt idx="2">
                  <c:v>0</c:v>
                </c:pt>
                <c:pt idx="3">
                  <c:v>0</c:v>
                </c:pt>
                <c:pt idx="4">
                  <c:v>0</c:v>
                </c:pt>
                <c:pt idx="5">
                  <c:v>0</c:v>
                </c:pt>
                <c:pt idx="6">
                  <c:v>0</c:v>
                </c:pt>
                <c:pt idx="7">
                  <c:v>0</c:v>
                </c:pt>
                <c:pt idx="8">
                  <c:v>0</c:v>
                </c:pt>
                <c:pt idx="9">
                  <c:v>74</c:v>
                </c:pt>
                <c:pt idx="10">
                  <c:v>232</c:v>
                </c:pt>
                <c:pt idx="11">
                  <c:v>275</c:v>
                </c:pt>
                <c:pt idx="12">
                  <c:v>200</c:v>
                </c:pt>
              </c:numCache>
            </c:numRef>
          </c:val>
        </c:ser>
        <c:ser>
          <c:idx val="94"/>
          <c:order val="94"/>
          <c:tx>
            <c:strRef>
              <c:f>Sheet4!$A$96</c:f>
              <c:strCache>
                <c:ptCount val="1"/>
                <c:pt idx="0">
                  <c:v>rse</c:v>
                </c:pt>
              </c:strCache>
            </c:strRef>
          </c:tx>
          <c:spPr>
            <a:ln w="18524">
              <a:solidFill>
                <a:srgbClr val="8000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Sheet4!$B$96:$N$96</c:f>
              <c:numCache>
                <c:formatCode>General</c:formatCode>
                <c:ptCount val="13"/>
                <c:pt idx="0">
                  <c:v>0</c:v>
                </c:pt>
                <c:pt idx="1">
                  <c:v>99</c:v>
                </c:pt>
                <c:pt idx="2">
                  <c:v>622</c:v>
                </c:pt>
                <c:pt idx="3">
                  <c:v>225</c:v>
                </c:pt>
                <c:pt idx="4">
                  <c:v>51</c:v>
                </c:pt>
                <c:pt idx="5">
                  <c:v>44</c:v>
                </c:pt>
                <c:pt idx="6">
                  <c:v>0</c:v>
                </c:pt>
                <c:pt idx="7">
                  <c:v>0</c:v>
                </c:pt>
                <c:pt idx="8">
                  <c:v>0</c:v>
                </c:pt>
                <c:pt idx="9">
                  <c:v>0</c:v>
                </c:pt>
                <c:pt idx="10">
                  <c:v>0</c:v>
                </c:pt>
                <c:pt idx="11">
                  <c:v>0</c:v>
                </c:pt>
                <c:pt idx="12">
                  <c:v>0</c:v>
                </c:pt>
              </c:numCache>
            </c:numRef>
          </c:val>
        </c:ser>
        <c:ser>
          <c:idx val="95"/>
          <c:order val="95"/>
          <c:tx>
            <c:strRef>
              <c:f>Sheet4!$A$97</c:f>
              <c:strCache>
                <c:ptCount val="1"/>
                <c:pt idx="0">
                  <c:v>sameer</c:v>
                </c:pt>
              </c:strCache>
            </c:strRef>
          </c:tx>
          <c:spPr>
            <a:ln w="6175">
              <a:solidFill>
                <a:srgbClr val="0080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Sheet4!$B$97:$N$97</c:f>
              <c:numCache>
                <c:formatCode>General</c:formatCode>
                <c:ptCount val="13"/>
                <c:pt idx="0">
                  <c:v>13</c:v>
                </c:pt>
                <c:pt idx="1">
                  <c:v>29</c:v>
                </c:pt>
                <c:pt idx="2">
                  <c:v>9</c:v>
                </c:pt>
                <c:pt idx="3">
                  <c:v>0</c:v>
                </c:pt>
                <c:pt idx="4">
                  <c:v>0</c:v>
                </c:pt>
                <c:pt idx="5">
                  <c:v>0</c:v>
                </c:pt>
                <c:pt idx="6">
                  <c:v>0</c:v>
                </c:pt>
                <c:pt idx="7">
                  <c:v>0</c:v>
                </c:pt>
                <c:pt idx="8">
                  <c:v>0</c:v>
                </c:pt>
                <c:pt idx="9">
                  <c:v>0</c:v>
                </c:pt>
                <c:pt idx="10">
                  <c:v>0</c:v>
                </c:pt>
                <c:pt idx="11">
                  <c:v>0</c:v>
                </c:pt>
                <c:pt idx="12">
                  <c:v>0</c:v>
                </c:pt>
              </c:numCache>
            </c:numRef>
          </c:val>
        </c:ser>
        <c:ser>
          <c:idx val="96"/>
          <c:order val="96"/>
          <c:tx>
            <c:strRef>
              <c:f>Sheet4!$A$98</c:f>
              <c:strCache>
                <c:ptCount val="1"/>
                <c:pt idx="0">
                  <c:v>sascha</c:v>
                </c:pt>
              </c:strCache>
            </c:strRef>
          </c:tx>
          <c:spPr>
            <a:ln w="6175">
              <a:solidFill>
                <a:srgbClr val="000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Sheet4!$B$98:$N$98</c:f>
              <c:numCache>
                <c:formatCode>General</c:formatCode>
                <c:ptCount val="13"/>
                <c:pt idx="0">
                  <c:v>0</c:v>
                </c:pt>
                <c:pt idx="1">
                  <c:v>0</c:v>
                </c:pt>
                <c:pt idx="2">
                  <c:v>0</c:v>
                </c:pt>
                <c:pt idx="3">
                  <c:v>22</c:v>
                </c:pt>
                <c:pt idx="4">
                  <c:v>83</c:v>
                </c:pt>
                <c:pt idx="5">
                  <c:v>3</c:v>
                </c:pt>
                <c:pt idx="6">
                  <c:v>0</c:v>
                </c:pt>
                <c:pt idx="7">
                  <c:v>0</c:v>
                </c:pt>
                <c:pt idx="8">
                  <c:v>0</c:v>
                </c:pt>
                <c:pt idx="9">
                  <c:v>0</c:v>
                </c:pt>
                <c:pt idx="10">
                  <c:v>0</c:v>
                </c:pt>
                <c:pt idx="11">
                  <c:v>0</c:v>
                </c:pt>
                <c:pt idx="12">
                  <c:v>0</c:v>
                </c:pt>
              </c:numCache>
            </c:numRef>
          </c:val>
        </c:ser>
        <c:ser>
          <c:idx val="97"/>
          <c:order val="97"/>
          <c:tx>
            <c:strRef>
              <c:f>Sheet4!$A$99</c:f>
              <c:strCache>
                <c:ptCount val="1"/>
                <c:pt idx="0">
                  <c:v>sctemme</c:v>
                </c:pt>
              </c:strCache>
            </c:strRef>
          </c:tx>
          <c:spPr>
            <a:ln w="6175">
              <a:solidFill>
                <a:srgbClr val="8080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Sheet4!$B$99:$N$99</c:f>
              <c:numCache>
                <c:formatCode>General</c:formatCode>
                <c:ptCount val="13"/>
                <c:pt idx="0">
                  <c:v>0</c:v>
                </c:pt>
                <c:pt idx="1">
                  <c:v>0</c:v>
                </c:pt>
                <c:pt idx="2">
                  <c:v>0</c:v>
                </c:pt>
                <c:pt idx="3">
                  <c:v>0</c:v>
                </c:pt>
                <c:pt idx="4">
                  <c:v>1</c:v>
                </c:pt>
                <c:pt idx="5">
                  <c:v>3</c:v>
                </c:pt>
                <c:pt idx="6">
                  <c:v>3</c:v>
                </c:pt>
                <c:pt idx="7">
                  <c:v>0</c:v>
                </c:pt>
                <c:pt idx="8">
                  <c:v>2</c:v>
                </c:pt>
                <c:pt idx="9">
                  <c:v>10</c:v>
                </c:pt>
                <c:pt idx="10">
                  <c:v>22</c:v>
                </c:pt>
                <c:pt idx="11">
                  <c:v>30</c:v>
                </c:pt>
                <c:pt idx="12">
                  <c:v>13</c:v>
                </c:pt>
              </c:numCache>
            </c:numRef>
          </c:val>
        </c:ser>
        <c:ser>
          <c:idx val="98"/>
          <c:order val="98"/>
          <c:tx>
            <c:strRef>
              <c:f>Sheet4!$A$100</c:f>
              <c:strCache>
                <c:ptCount val="1"/>
                <c:pt idx="0">
                  <c:v>slive</c:v>
                </c:pt>
              </c:strCache>
            </c:strRef>
          </c:tx>
          <c:spPr>
            <a:ln w="6175">
              <a:solidFill>
                <a:srgbClr val="800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Sheet4!$B$100:$N$100</c:f>
              <c:numCache>
                <c:formatCode>General</c:formatCode>
                <c:ptCount val="13"/>
                <c:pt idx="0">
                  <c:v>0</c:v>
                </c:pt>
                <c:pt idx="1">
                  <c:v>0</c:v>
                </c:pt>
                <c:pt idx="2">
                  <c:v>0</c:v>
                </c:pt>
                <c:pt idx="3">
                  <c:v>1</c:v>
                </c:pt>
                <c:pt idx="4">
                  <c:v>206</c:v>
                </c:pt>
                <c:pt idx="5">
                  <c:v>278</c:v>
                </c:pt>
                <c:pt idx="6">
                  <c:v>418</c:v>
                </c:pt>
                <c:pt idx="7">
                  <c:v>131</c:v>
                </c:pt>
                <c:pt idx="8">
                  <c:v>80</c:v>
                </c:pt>
                <c:pt idx="9">
                  <c:v>124</c:v>
                </c:pt>
                <c:pt idx="10">
                  <c:v>33</c:v>
                </c:pt>
                <c:pt idx="11">
                  <c:v>39</c:v>
                </c:pt>
                <c:pt idx="12">
                  <c:v>17</c:v>
                </c:pt>
              </c:numCache>
            </c:numRef>
          </c:val>
        </c:ser>
        <c:ser>
          <c:idx val="99"/>
          <c:order val="99"/>
          <c:tx>
            <c:strRef>
              <c:f>Sheet4!$A$101</c:f>
              <c:strCache>
                <c:ptCount val="1"/>
                <c:pt idx="0">
                  <c:v>soc-rian</c:v>
                </c:pt>
              </c:strCache>
            </c:strRef>
          </c:tx>
          <c:spPr>
            <a:ln w="6175">
              <a:solidFill>
                <a:srgbClr val="008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Sheet4!$B$101:$N$101</c:f>
              <c:numCache>
                <c:formatCode>General</c:formatCode>
                <c:ptCount val="13"/>
                <c:pt idx="0">
                  <c:v>0</c:v>
                </c:pt>
                <c:pt idx="1">
                  <c:v>0</c:v>
                </c:pt>
                <c:pt idx="2">
                  <c:v>0</c:v>
                </c:pt>
                <c:pt idx="3">
                  <c:v>0</c:v>
                </c:pt>
                <c:pt idx="4">
                  <c:v>0</c:v>
                </c:pt>
                <c:pt idx="5">
                  <c:v>0</c:v>
                </c:pt>
                <c:pt idx="6">
                  <c:v>0</c:v>
                </c:pt>
                <c:pt idx="7">
                  <c:v>0</c:v>
                </c:pt>
                <c:pt idx="8">
                  <c:v>0</c:v>
                </c:pt>
                <c:pt idx="9">
                  <c:v>72</c:v>
                </c:pt>
                <c:pt idx="10">
                  <c:v>41</c:v>
                </c:pt>
                <c:pt idx="11">
                  <c:v>0</c:v>
                </c:pt>
                <c:pt idx="12">
                  <c:v>0</c:v>
                </c:pt>
              </c:numCache>
            </c:numRef>
          </c:val>
        </c:ser>
        <c:ser>
          <c:idx val="100"/>
          <c:order val="100"/>
          <c:tx>
            <c:strRef>
              <c:f>Sheet4!$A$102</c:f>
              <c:strCache>
                <c:ptCount val="1"/>
                <c:pt idx="0">
                  <c:v>soldis</c:v>
                </c:pt>
              </c:strCache>
            </c:strRef>
          </c:tx>
          <c:spPr>
            <a:ln w="6175">
              <a:solidFill>
                <a:srgbClr val="C0C0C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Sheet4!$B$102:$N$102</c:f>
              <c:numCache>
                <c:formatCode>General</c:formatCode>
                <c:ptCount val="13"/>
                <c:pt idx="0">
                  <c:v>0</c:v>
                </c:pt>
                <c:pt idx="1">
                  <c:v>0</c:v>
                </c:pt>
                <c:pt idx="2">
                  <c:v>0</c:v>
                </c:pt>
                <c:pt idx="3">
                  <c:v>0</c:v>
                </c:pt>
                <c:pt idx="4">
                  <c:v>0</c:v>
                </c:pt>
                <c:pt idx="5">
                  <c:v>0</c:v>
                </c:pt>
                <c:pt idx="6">
                  <c:v>0</c:v>
                </c:pt>
                <c:pt idx="7">
                  <c:v>15</c:v>
                </c:pt>
                <c:pt idx="8">
                  <c:v>0</c:v>
                </c:pt>
                <c:pt idx="9">
                  <c:v>0</c:v>
                </c:pt>
                <c:pt idx="10">
                  <c:v>10</c:v>
                </c:pt>
                <c:pt idx="11">
                  <c:v>1</c:v>
                </c:pt>
                <c:pt idx="12">
                  <c:v>0</c:v>
                </c:pt>
              </c:numCache>
            </c:numRef>
          </c:val>
        </c:ser>
        <c:ser>
          <c:idx val="101"/>
          <c:order val="101"/>
          <c:tx>
            <c:strRef>
              <c:f>Sheet4!$A$103</c:f>
              <c:strCache>
                <c:ptCount val="1"/>
                <c:pt idx="0">
                  <c:v>stas</c:v>
                </c:pt>
              </c:strCache>
            </c:strRef>
          </c:tx>
          <c:spPr>
            <a:ln w="6175">
              <a:solidFill>
                <a:srgbClr val="808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Sheet4!$B$103:$N$103</c:f>
              <c:numCache>
                <c:formatCode>General</c:formatCode>
                <c:ptCount val="13"/>
                <c:pt idx="0">
                  <c:v>0</c:v>
                </c:pt>
                <c:pt idx="1">
                  <c:v>0</c:v>
                </c:pt>
                <c:pt idx="2">
                  <c:v>0</c:v>
                </c:pt>
                <c:pt idx="3">
                  <c:v>1</c:v>
                </c:pt>
                <c:pt idx="4">
                  <c:v>0</c:v>
                </c:pt>
                <c:pt idx="5">
                  <c:v>2</c:v>
                </c:pt>
                <c:pt idx="6">
                  <c:v>10</c:v>
                </c:pt>
                <c:pt idx="7">
                  <c:v>38</c:v>
                </c:pt>
                <c:pt idx="8">
                  <c:v>12</c:v>
                </c:pt>
                <c:pt idx="9">
                  <c:v>5</c:v>
                </c:pt>
                <c:pt idx="10">
                  <c:v>0</c:v>
                </c:pt>
                <c:pt idx="11">
                  <c:v>0</c:v>
                </c:pt>
                <c:pt idx="12">
                  <c:v>0</c:v>
                </c:pt>
              </c:numCache>
            </c:numRef>
          </c:val>
        </c:ser>
        <c:ser>
          <c:idx val="102"/>
          <c:order val="102"/>
          <c:tx>
            <c:strRef>
              <c:f>Sheet4!$A$104</c:f>
              <c:strCache>
                <c:ptCount val="1"/>
                <c:pt idx="0">
                  <c:v>stoddard</c:v>
                </c:pt>
              </c:strCache>
            </c:strRef>
          </c:tx>
          <c:spPr>
            <a:ln w="6175">
              <a:solidFill>
                <a:srgbClr val="9999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Sheet4!$B$104:$N$104</c:f>
              <c:numCache>
                <c:formatCode>General</c:formatCode>
                <c:ptCount val="13"/>
                <c:pt idx="0">
                  <c:v>0</c:v>
                </c:pt>
                <c:pt idx="1">
                  <c:v>0</c:v>
                </c:pt>
                <c:pt idx="2">
                  <c:v>15</c:v>
                </c:pt>
                <c:pt idx="3">
                  <c:v>237</c:v>
                </c:pt>
                <c:pt idx="4">
                  <c:v>387</c:v>
                </c:pt>
                <c:pt idx="5">
                  <c:v>185</c:v>
                </c:pt>
                <c:pt idx="6">
                  <c:v>243</c:v>
                </c:pt>
                <c:pt idx="7">
                  <c:v>67</c:v>
                </c:pt>
                <c:pt idx="8">
                  <c:v>105</c:v>
                </c:pt>
                <c:pt idx="9">
                  <c:v>20</c:v>
                </c:pt>
                <c:pt idx="10">
                  <c:v>0</c:v>
                </c:pt>
                <c:pt idx="11">
                  <c:v>0</c:v>
                </c:pt>
                <c:pt idx="12">
                  <c:v>0</c:v>
                </c:pt>
              </c:numCache>
            </c:numRef>
          </c:val>
        </c:ser>
        <c:ser>
          <c:idx val="103"/>
          <c:order val="103"/>
          <c:tx>
            <c:strRef>
              <c:f>Sheet4!$A$105</c:f>
              <c:strCache>
                <c:ptCount val="1"/>
                <c:pt idx="0">
                  <c:v>striker</c:v>
                </c:pt>
              </c:strCache>
            </c:strRef>
          </c:tx>
          <c:spPr>
            <a:ln w="6175">
              <a:solidFill>
                <a:srgbClr val="993366"/>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Sheet4!$B$105:$N$105</c:f>
              <c:numCache>
                <c:formatCode>General</c:formatCode>
                <c:ptCount val="13"/>
                <c:pt idx="0">
                  <c:v>0</c:v>
                </c:pt>
                <c:pt idx="1">
                  <c:v>0</c:v>
                </c:pt>
                <c:pt idx="2">
                  <c:v>0</c:v>
                </c:pt>
                <c:pt idx="3">
                  <c:v>0</c:v>
                </c:pt>
                <c:pt idx="4">
                  <c:v>0</c:v>
                </c:pt>
                <c:pt idx="5">
                  <c:v>6</c:v>
                </c:pt>
                <c:pt idx="6">
                  <c:v>82</c:v>
                </c:pt>
                <c:pt idx="7">
                  <c:v>92</c:v>
                </c:pt>
                <c:pt idx="8">
                  <c:v>33</c:v>
                </c:pt>
                <c:pt idx="9">
                  <c:v>53</c:v>
                </c:pt>
                <c:pt idx="10">
                  <c:v>0</c:v>
                </c:pt>
                <c:pt idx="11">
                  <c:v>1</c:v>
                </c:pt>
                <c:pt idx="12">
                  <c:v>0</c:v>
                </c:pt>
              </c:numCache>
            </c:numRef>
          </c:val>
        </c:ser>
        <c:ser>
          <c:idx val="104"/>
          <c:order val="104"/>
          <c:tx>
            <c:strRef>
              <c:f>Sheet4!$A$106</c:f>
              <c:strCache>
                <c:ptCount val="1"/>
                <c:pt idx="0">
                  <c:v>takashi</c:v>
                </c:pt>
              </c:strCache>
            </c:strRef>
          </c:tx>
          <c:spPr>
            <a:ln w="6175">
              <a:solidFill>
                <a:srgbClr val="FFFFCC"/>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Sheet4!$B$106:$N$106</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221</c:v>
                </c:pt>
              </c:numCache>
            </c:numRef>
          </c:val>
        </c:ser>
        <c:ser>
          <c:idx val="105"/>
          <c:order val="105"/>
          <c:tx>
            <c:strRef>
              <c:f>Sheet4!$A$107</c:f>
              <c:strCache>
                <c:ptCount val="1"/>
                <c:pt idx="0">
                  <c:v>tdonovan</c:v>
                </c:pt>
              </c:strCache>
            </c:strRef>
          </c:tx>
          <c:spPr>
            <a:ln w="6175">
              <a:solidFill>
                <a:srgbClr val="CCFF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Sheet4!$B$107:$N$107</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11</c:v>
                </c:pt>
              </c:numCache>
            </c:numRef>
          </c:val>
        </c:ser>
        <c:ser>
          <c:idx val="106"/>
          <c:order val="106"/>
          <c:tx>
            <c:strRef>
              <c:f>Sheet4!$A$108</c:f>
              <c:strCache>
                <c:ptCount val="1"/>
                <c:pt idx="0">
                  <c:v>thommay</c:v>
                </c:pt>
              </c:strCache>
            </c:strRef>
          </c:tx>
          <c:spPr>
            <a:ln w="6175">
              <a:solidFill>
                <a:srgbClr val="660066"/>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Sheet4!$B$108:$N$108</c:f>
              <c:numCache>
                <c:formatCode>General</c:formatCode>
                <c:ptCount val="13"/>
                <c:pt idx="0">
                  <c:v>0</c:v>
                </c:pt>
                <c:pt idx="1">
                  <c:v>0</c:v>
                </c:pt>
                <c:pt idx="2">
                  <c:v>0</c:v>
                </c:pt>
                <c:pt idx="3">
                  <c:v>0</c:v>
                </c:pt>
                <c:pt idx="4">
                  <c:v>0</c:v>
                </c:pt>
                <c:pt idx="5">
                  <c:v>0</c:v>
                </c:pt>
                <c:pt idx="6">
                  <c:v>35</c:v>
                </c:pt>
                <c:pt idx="7">
                  <c:v>39</c:v>
                </c:pt>
                <c:pt idx="8">
                  <c:v>2</c:v>
                </c:pt>
                <c:pt idx="9">
                  <c:v>3</c:v>
                </c:pt>
                <c:pt idx="10">
                  <c:v>1</c:v>
                </c:pt>
                <c:pt idx="11">
                  <c:v>0</c:v>
                </c:pt>
                <c:pt idx="12">
                  <c:v>0</c:v>
                </c:pt>
              </c:numCache>
            </c:numRef>
          </c:val>
        </c:ser>
        <c:ser>
          <c:idx val="107"/>
          <c:order val="107"/>
          <c:tx>
            <c:strRef>
              <c:f>Sheet4!$A$109</c:f>
              <c:strCache>
                <c:ptCount val="1"/>
                <c:pt idx="0">
                  <c:v>trawick</c:v>
                </c:pt>
              </c:strCache>
            </c:strRef>
          </c:tx>
          <c:spPr>
            <a:ln w="18524">
              <a:solidFill>
                <a:srgbClr val="FF8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Sheet4!$B$109:$N$109</c:f>
              <c:numCache>
                <c:formatCode>General</c:formatCode>
                <c:ptCount val="13"/>
                <c:pt idx="0">
                  <c:v>0</c:v>
                </c:pt>
                <c:pt idx="1">
                  <c:v>0</c:v>
                </c:pt>
                <c:pt idx="2">
                  <c:v>0</c:v>
                </c:pt>
                <c:pt idx="3">
                  <c:v>0</c:v>
                </c:pt>
                <c:pt idx="4">
                  <c:v>693</c:v>
                </c:pt>
                <c:pt idx="5">
                  <c:v>443</c:v>
                </c:pt>
                <c:pt idx="6">
                  <c:v>401</c:v>
                </c:pt>
                <c:pt idx="7">
                  <c:v>379</c:v>
                </c:pt>
                <c:pt idx="8">
                  <c:v>216</c:v>
                </c:pt>
                <c:pt idx="9">
                  <c:v>116</c:v>
                </c:pt>
                <c:pt idx="10">
                  <c:v>91</c:v>
                </c:pt>
                <c:pt idx="11">
                  <c:v>83</c:v>
                </c:pt>
                <c:pt idx="12">
                  <c:v>21</c:v>
                </c:pt>
              </c:numCache>
            </c:numRef>
          </c:val>
        </c:ser>
        <c:ser>
          <c:idx val="108"/>
          <c:order val="108"/>
          <c:tx>
            <c:strRef>
              <c:f>Sheet4!$A$110</c:f>
              <c:strCache>
                <c:ptCount val="1"/>
                <c:pt idx="0">
                  <c:v>wrowe</c:v>
                </c:pt>
              </c:strCache>
            </c:strRef>
          </c:tx>
          <c:spPr>
            <a:ln w="18524">
              <a:solidFill>
                <a:srgbClr val="0066CC"/>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Sheet4!$B$110:$N$110</c:f>
              <c:numCache>
                <c:formatCode>General</c:formatCode>
                <c:ptCount val="13"/>
                <c:pt idx="0">
                  <c:v>0</c:v>
                </c:pt>
                <c:pt idx="1">
                  <c:v>0</c:v>
                </c:pt>
                <c:pt idx="2">
                  <c:v>0</c:v>
                </c:pt>
                <c:pt idx="3">
                  <c:v>0</c:v>
                </c:pt>
                <c:pt idx="4">
                  <c:v>668</c:v>
                </c:pt>
                <c:pt idx="5">
                  <c:v>861</c:v>
                </c:pt>
                <c:pt idx="6">
                  <c:v>641</c:v>
                </c:pt>
                <c:pt idx="7">
                  <c:v>263</c:v>
                </c:pt>
                <c:pt idx="8">
                  <c:v>169</c:v>
                </c:pt>
                <c:pt idx="9">
                  <c:v>290</c:v>
                </c:pt>
                <c:pt idx="10">
                  <c:v>262</c:v>
                </c:pt>
                <c:pt idx="11">
                  <c:v>506</c:v>
                </c:pt>
                <c:pt idx="12">
                  <c:v>216</c:v>
                </c:pt>
              </c:numCache>
            </c:numRef>
          </c:val>
        </c:ser>
        <c:ser>
          <c:idx val="109"/>
          <c:order val="109"/>
          <c:tx>
            <c:strRef>
              <c:f>Sheet4!$A$111</c:f>
              <c:strCache>
                <c:ptCount val="1"/>
                <c:pt idx="0">
                  <c:v>wsanchez</c:v>
                </c:pt>
              </c:strCache>
            </c:strRef>
          </c:tx>
          <c:spPr>
            <a:ln w="6175">
              <a:solidFill>
                <a:srgbClr val="CCCC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Sheet4!$B$111:$N$111</c:f>
              <c:numCache>
                <c:formatCode>General</c:formatCode>
                <c:ptCount val="13"/>
                <c:pt idx="0">
                  <c:v>0</c:v>
                </c:pt>
                <c:pt idx="1">
                  <c:v>1</c:v>
                </c:pt>
                <c:pt idx="2">
                  <c:v>15</c:v>
                </c:pt>
                <c:pt idx="3">
                  <c:v>45</c:v>
                </c:pt>
                <c:pt idx="4">
                  <c:v>20</c:v>
                </c:pt>
                <c:pt idx="5">
                  <c:v>5</c:v>
                </c:pt>
                <c:pt idx="6">
                  <c:v>32</c:v>
                </c:pt>
                <c:pt idx="7">
                  <c:v>1</c:v>
                </c:pt>
                <c:pt idx="8">
                  <c:v>0</c:v>
                </c:pt>
                <c:pt idx="9">
                  <c:v>8</c:v>
                </c:pt>
                <c:pt idx="10">
                  <c:v>2</c:v>
                </c:pt>
                <c:pt idx="11">
                  <c:v>0</c:v>
                </c:pt>
                <c:pt idx="12">
                  <c:v>0</c:v>
                </c:pt>
              </c:numCache>
            </c:numRef>
          </c:val>
        </c:ser>
        <c:ser>
          <c:idx val="110"/>
          <c:order val="110"/>
          <c:tx>
            <c:strRef>
              <c:f>Sheet4!$A$112</c:f>
              <c:strCache>
                <c:ptCount val="1"/>
                <c:pt idx="0">
                  <c:v>yoshiki</c:v>
                </c:pt>
              </c:strCache>
            </c:strRef>
          </c:tx>
          <c:spPr>
            <a:ln w="6175">
              <a:solidFill>
                <a:srgbClr val="000080"/>
              </a:solidFill>
              <a:prstDash val="sys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Sheet4!$B$112:$N$112</c:f>
              <c:numCache>
                <c:formatCode>General</c:formatCode>
                <c:ptCount val="13"/>
                <c:pt idx="0">
                  <c:v>0</c:v>
                </c:pt>
                <c:pt idx="1">
                  <c:v>0</c:v>
                </c:pt>
                <c:pt idx="2">
                  <c:v>0</c:v>
                </c:pt>
                <c:pt idx="3">
                  <c:v>0</c:v>
                </c:pt>
                <c:pt idx="4">
                  <c:v>1</c:v>
                </c:pt>
                <c:pt idx="5">
                  <c:v>76</c:v>
                </c:pt>
                <c:pt idx="6">
                  <c:v>271</c:v>
                </c:pt>
                <c:pt idx="7">
                  <c:v>102</c:v>
                </c:pt>
                <c:pt idx="8">
                  <c:v>153</c:v>
                </c:pt>
                <c:pt idx="9">
                  <c:v>0</c:v>
                </c:pt>
                <c:pt idx="10">
                  <c:v>0</c:v>
                </c:pt>
                <c:pt idx="11">
                  <c:v>0</c:v>
                </c:pt>
                <c:pt idx="12">
                  <c:v>0</c:v>
                </c:pt>
              </c:numCache>
            </c:numRef>
          </c:val>
        </c:ser>
        <c:marker val="1"/>
        <c:axId val="216867584"/>
        <c:axId val="216869504"/>
      </c:lineChart>
      <c:catAx>
        <c:axId val="216867584"/>
        <c:scaling>
          <c:orientation val="minMax"/>
        </c:scaling>
        <c:axPos val="b"/>
        <c:title>
          <c:tx>
            <c:rich>
              <a:bodyPr/>
              <a:lstStyle/>
              <a:p>
                <a:pPr>
                  <a:defRPr/>
                </a:pPr>
                <a:r>
                  <a:rPr lang="ja-JP"/>
                  <a:t>（年）</a:t>
                </a:r>
              </a:p>
            </c:rich>
          </c:tx>
          <c:layout>
            <c:manualLayout>
              <c:xMode val="edge"/>
              <c:yMode val="edge"/>
              <c:x val="0.93629770176973359"/>
              <c:y val="0.93704447135926672"/>
            </c:manualLayout>
          </c:layout>
        </c:title>
        <c:numFmt formatCode="General" sourceLinked="1"/>
        <c:tickLblPos val="nextTo"/>
        <c:txPr>
          <a:bodyPr rot="0" vert="horz"/>
          <a:lstStyle/>
          <a:p>
            <a:pPr>
              <a:defRPr/>
            </a:pPr>
            <a:endParaRPr lang="ja-JP"/>
          </a:p>
        </c:txPr>
        <c:crossAx val="216869504"/>
        <c:crosses val="autoZero"/>
        <c:auto val="1"/>
        <c:lblAlgn val="ctr"/>
        <c:lblOffset val="100"/>
        <c:tickLblSkip val="1"/>
        <c:tickMarkSkip val="1"/>
      </c:catAx>
      <c:valAx>
        <c:axId val="216869504"/>
        <c:scaling>
          <c:orientation val="minMax"/>
        </c:scaling>
        <c:axPos val="l"/>
        <c:title>
          <c:tx>
            <c:rich>
              <a:bodyPr rot="-5400000" vert="horz"/>
              <a:lstStyle/>
              <a:p>
                <a:pPr>
                  <a:defRPr/>
                </a:pPr>
                <a:r>
                  <a:rPr lang="ja-JP"/>
                  <a:t>コミット数（件）</a:t>
                </a:r>
              </a:p>
            </c:rich>
          </c:tx>
          <c:layout>
            <c:manualLayout>
              <c:xMode val="edge"/>
              <c:yMode val="edge"/>
              <c:x val="0"/>
              <c:y val="0.34946694162569425"/>
            </c:manualLayout>
          </c:layout>
        </c:title>
        <c:numFmt formatCode="General" sourceLinked="1"/>
        <c:tickLblPos val="nextTo"/>
        <c:spPr>
          <a:ln w="1544">
            <a:solidFill>
              <a:srgbClr val="000000"/>
            </a:solidFill>
            <a:prstDash val="solid"/>
          </a:ln>
        </c:spPr>
        <c:txPr>
          <a:bodyPr rot="0" vert="horz"/>
          <a:lstStyle/>
          <a:p>
            <a:pPr>
              <a:defRPr/>
            </a:pPr>
            <a:endParaRPr lang="ja-JP"/>
          </a:p>
        </c:txPr>
        <c:crossAx val="216867584"/>
        <c:crosses val="autoZero"/>
        <c:crossBetween val="between"/>
      </c:valAx>
      <c:spPr>
        <a:noFill/>
      </c:spPr>
    </c:plotArea>
    <c:plotVisOnly val="1"/>
    <c:dispBlanksAs val="gap"/>
  </c:chart>
  <c:spPr>
    <a:solidFill>
      <a:srgbClr val="FFFFFF"/>
    </a:solidFill>
  </c:spPr>
  <c:txPr>
    <a:bodyPr/>
    <a:lstStyle/>
    <a:p>
      <a:pPr>
        <a:defRPr sz="800" b="0" i="0" u="none" strike="noStrike" baseline="0">
          <a:solidFill>
            <a:srgbClr val="000000"/>
          </a:solidFill>
          <a:latin typeface="ＭＳ Ｐゴシック"/>
          <a:ea typeface="ＭＳ Ｐゴシック"/>
          <a:cs typeface="ＭＳ Ｐゴシック"/>
        </a:defRPr>
      </a:pPr>
      <a:endParaRPr lang="ja-JP"/>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9.6531847944365506E-2"/>
          <c:y val="2.4070409201900709E-2"/>
          <c:w val="0.89591690532780255"/>
          <c:h val="0.81630459927091059"/>
        </c:manualLayout>
      </c:layout>
      <c:lineChart>
        <c:grouping val="standard"/>
        <c:ser>
          <c:idx val="0"/>
          <c:order val="0"/>
          <c:tx>
            <c:v>core</c:v>
          </c:tx>
          <c:spPr>
            <a:ln>
              <a:solidFill>
                <a:srgbClr val="FF0000"/>
              </a:solidFill>
            </a:ln>
          </c:spPr>
          <c:marker>
            <c:spPr>
              <a:solidFill>
                <a:srgbClr val="FF0000"/>
              </a:solidFill>
              <a:ln>
                <a:solidFill>
                  <a:srgbClr val="FF000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69.834710743801651</c:v>
                </c:pt>
                <c:pt idx="2">
                  <c:v>56.000000000000007</c:v>
                </c:pt>
                <c:pt idx="3">
                  <c:v>60.540540540540547</c:v>
                </c:pt>
                <c:pt idx="4">
                  <c:v>67.741935483871217</c:v>
                </c:pt>
                <c:pt idx="5">
                  <c:v>65.137614678899126</c:v>
                </c:pt>
                <c:pt idx="6">
                  <c:v>72.5</c:v>
                </c:pt>
                <c:pt idx="7">
                  <c:v>74.712643678161143</c:v>
                </c:pt>
                <c:pt idx="8">
                  <c:v>72.602739726027039</c:v>
                </c:pt>
                <c:pt idx="9">
                  <c:v>67.857142857142819</c:v>
                </c:pt>
                <c:pt idx="10">
                  <c:v>60</c:v>
                </c:pt>
              </c:numCache>
            </c:numRef>
          </c:val>
        </c:ser>
        <c:ser>
          <c:idx val="1"/>
          <c:order val="1"/>
          <c:tx>
            <c:v>noncore</c:v>
          </c:tx>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77.777777777777658</c:v>
                </c:pt>
                <c:pt idx="1">
                  <c:v>51.470588235294095</c:v>
                </c:pt>
                <c:pt idx="2">
                  <c:v>64.285714285714292</c:v>
                </c:pt>
                <c:pt idx="3">
                  <c:v>51.327433628318545</c:v>
                </c:pt>
                <c:pt idx="4">
                  <c:v>55.172413793103452</c:v>
                </c:pt>
                <c:pt idx="5">
                  <c:v>65.079365079365076</c:v>
                </c:pt>
                <c:pt idx="6">
                  <c:v>63.829787234042442</c:v>
                </c:pt>
                <c:pt idx="7">
                  <c:v>51.785714285714292</c:v>
                </c:pt>
                <c:pt idx="8">
                  <c:v>56.71641791044776</c:v>
                </c:pt>
                <c:pt idx="9">
                  <c:v>42.02898550724624</c:v>
                </c:pt>
                <c:pt idx="10">
                  <c:v>48.148148148148273</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4758E-2"/>
                  <c:y val="-0.78111712847694936"/>
                </c:manualLayout>
              </c:layout>
              <c:showVal val="1"/>
            </c:dLbl>
            <c:dLbl>
              <c:idx val="2"/>
              <c:layout>
                <c:manualLayout>
                  <c:x val="-3.5124360323243099E-2"/>
                  <c:y val="-0.77861374872479061"/>
                </c:manualLayout>
              </c:layout>
              <c:showVal val="1"/>
            </c:dLbl>
            <c:dLbl>
              <c:idx val="3"/>
              <c:layout>
                <c:manualLayout>
                  <c:x val="-3.3275709779914758E-2"/>
                  <c:y val="-0.7814450714474257"/>
                </c:manualLayout>
              </c:layout>
              <c:showVal val="1"/>
            </c:dLbl>
            <c:dLbl>
              <c:idx val="4"/>
              <c:layout>
                <c:manualLayout>
                  <c:x val="-2.9578408693257348E-2"/>
                  <c:y val="-0.78109238227048061"/>
                </c:manualLayout>
              </c:layout>
              <c:showVal val="1"/>
            </c:dLbl>
            <c:dLbl>
              <c:idx val="5"/>
              <c:layout>
                <c:manualLayout>
                  <c:x val="-3.1427059236585932E-2"/>
                  <c:y val="-0.77295110327952421"/>
                </c:manualLayout>
              </c:layout>
              <c:showVal val="1"/>
            </c:dLbl>
            <c:dLbl>
              <c:idx val="6"/>
              <c:layout>
                <c:manualLayout>
                  <c:x val="-3.1427059236585932E-2"/>
                  <c:y val="-0.77578242600215463"/>
                </c:manualLayout>
              </c:layout>
              <c:showVal val="1"/>
            </c:dLbl>
            <c:dLbl>
              <c:idx val="7"/>
              <c:layout>
                <c:manualLayout>
                  <c:x val="-3.3275709779914758E-2"/>
                  <c:y val="-0.78395179528154491"/>
                </c:manualLayout>
              </c:layout>
              <c:showVal val="1"/>
            </c:dLbl>
            <c:dLbl>
              <c:idx val="8"/>
              <c:layout>
                <c:manualLayout>
                  <c:x val="-3.1427059236585932E-2"/>
                  <c:y val="-0.77830074265372473"/>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0.266295</c:v>
                </c:pt>
                <c:pt idx="3">
                  <c:v>6.1524178999999853E-2</c:v>
                </c:pt>
                <c:pt idx="4">
                  <c:v>8.6320000000000025E-3</c:v>
                </c:pt>
                <c:pt idx="5">
                  <c:v>0.98945818999999735</c:v>
                </c:pt>
                <c:pt idx="6">
                  <c:v>0.22244500000000045</c:v>
                </c:pt>
                <c:pt idx="7">
                  <c:v>5.5609670000000104E-3</c:v>
                </c:pt>
                <c:pt idx="8">
                  <c:v>4.3004000000000011E-3</c:v>
                </c:pt>
                <c:pt idx="9">
                  <c:v>2.1138866000000006E-2</c:v>
                </c:pt>
                <c:pt idx="10">
                  <c:v>0.39169100000000001</c:v>
                </c:pt>
              </c:numCache>
            </c:numRef>
          </c:val>
        </c:ser>
        <c:marker val="1"/>
        <c:axId val="171185664"/>
        <c:axId val="171187584"/>
      </c:lineChart>
      <c:catAx>
        <c:axId val="171185664"/>
        <c:scaling>
          <c:orientation val="minMax"/>
        </c:scaling>
        <c:axPos val="b"/>
        <c:title>
          <c:tx>
            <c:rich>
              <a:bodyPr/>
              <a:lstStyle/>
              <a:p>
                <a:pPr>
                  <a:defRPr/>
                </a:pPr>
                <a:r>
                  <a:rPr lang="en-US"/>
                  <a:t>Year</a:t>
                </a:r>
              </a:p>
            </c:rich>
          </c:tx>
          <c:layout/>
        </c:title>
        <c:numFmt formatCode="General" sourceLinked="1"/>
        <c:tickLblPos val="nextTo"/>
        <c:crossAx val="171187584"/>
        <c:crosses val="autoZero"/>
        <c:auto val="1"/>
        <c:lblAlgn val="ctr"/>
        <c:lblOffset val="100"/>
      </c:catAx>
      <c:valAx>
        <c:axId val="171187584"/>
        <c:scaling>
          <c:orientation val="minMax"/>
          <c:min val="40"/>
        </c:scaling>
        <c:axPos val="l"/>
        <c:majorGridlines/>
        <c:title>
          <c:tx>
            <c:rich>
              <a:bodyPr rot="-5400000" vert="horz"/>
              <a:lstStyle/>
              <a:p>
                <a:pPr>
                  <a:defRPr/>
                </a:pPr>
                <a:r>
                  <a:rPr lang="en-US"/>
                  <a:t>persentage of review [ % ]</a:t>
                </a:r>
              </a:p>
            </c:rich>
          </c:tx>
          <c:layout/>
        </c:title>
        <c:numFmt formatCode="General" sourceLinked="1"/>
        <c:tickLblPos val="nextTo"/>
        <c:crossAx val="171185664"/>
        <c:crosses val="autoZero"/>
        <c:crossBetween val="between"/>
      </c:valAx>
      <c:spPr>
        <a:noFill/>
      </c:spPr>
    </c:plotArea>
    <c:legend>
      <c:legendPos val="r"/>
      <c:legendEntry>
        <c:idx val="2"/>
        <c:delete val="1"/>
      </c:legendEntry>
      <c:layout>
        <c:manualLayout>
          <c:xMode val="edge"/>
          <c:yMode val="edge"/>
          <c:x val="0.80096913857575525"/>
          <c:y val="4.2096929008032427E-2"/>
          <c:w val="0.167787000483438"/>
          <c:h val="0.13900154525269889"/>
        </c:manualLayout>
      </c:layout>
    </c:legend>
    <c:plotVisOnly val="1"/>
  </c:chart>
  <c:spPr>
    <a:noFill/>
    <a:ln>
      <a:noFill/>
    </a:ln>
  </c:sp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2919413" cy="493713"/>
          </a:xfrm>
          <a:prstGeom prst="rect">
            <a:avLst/>
          </a:prstGeom>
        </p:spPr>
        <p:txBody>
          <a:bodyPr vert="horz" lIns="91425" tIns="45713" rIns="91425" bIns="45713" rtlCol="0"/>
          <a:lstStyle>
            <a:lvl1pPr algn="l">
              <a:defRPr sz="1300"/>
            </a:lvl1pPr>
          </a:lstStyle>
          <a:p>
            <a:endParaRPr kumimoji="1" lang="ja-JP" altLang="en-US"/>
          </a:p>
        </p:txBody>
      </p:sp>
      <p:sp>
        <p:nvSpPr>
          <p:cNvPr id="3" name="日付プレースホルダ 2"/>
          <p:cNvSpPr>
            <a:spLocks noGrp="1"/>
          </p:cNvSpPr>
          <p:nvPr>
            <p:ph type="dt" sz="quarter" idx="1"/>
          </p:nvPr>
        </p:nvSpPr>
        <p:spPr>
          <a:xfrm>
            <a:off x="3814763" y="1"/>
            <a:ext cx="2919412" cy="493713"/>
          </a:xfrm>
          <a:prstGeom prst="rect">
            <a:avLst/>
          </a:prstGeom>
        </p:spPr>
        <p:txBody>
          <a:bodyPr vert="horz" lIns="91425" tIns="45713" rIns="91425" bIns="45713" rtlCol="0"/>
          <a:lstStyle>
            <a:lvl1pPr algn="r">
              <a:defRPr sz="1300"/>
            </a:lvl1pPr>
          </a:lstStyle>
          <a:p>
            <a:fld id="{62C287CE-FCAF-4DA9-A034-2512599889AB}" type="datetimeFigureOut">
              <a:rPr kumimoji="1" lang="ja-JP" altLang="en-US" smtClean="0"/>
              <a:pPr/>
              <a:t>2010/4/28</a:t>
            </a:fld>
            <a:endParaRPr kumimoji="1" lang="ja-JP" altLang="en-US"/>
          </a:p>
        </p:txBody>
      </p:sp>
      <p:sp>
        <p:nvSpPr>
          <p:cNvPr id="4" name="フッター プレースホルダ 3"/>
          <p:cNvSpPr>
            <a:spLocks noGrp="1"/>
          </p:cNvSpPr>
          <p:nvPr>
            <p:ph type="ftr" sz="quarter" idx="2"/>
          </p:nvPr>
        </p:nvSpPr>
        <p:spPr>
          <a:xfrm>
            <a:off x="1" y="9371013"/>
            <a:ext cx="2919413" cy="493712"/>
          </a:xfrm>
          <a:prstGeom prst="rect">
            <a:avLst/>
          </a:prstGeom>
        </p:spPr>
        <p:txBody>
          <a:bodyPr vert="horz" lIns="91425" tIns="45713" rIns="91425" bIns="45713" rtlCol="0" anchor="b"/>
          <a:lstStyle>
            <a:lvl1pPr algn="l">
              <a:defRPr sz="1300"/>
            </a:lvl1pPr>
          </a:lstStyle>
          <a:p>
            <a:endParaRPr kumimoji="1" lang="ja-JP" altLang="en-US"/>
          </a:p>
        </p:txBody>
      </p:sp>
      <p:sp>
        <p:nvSpPr>
          <p:cNvPr id="5" name="スライド番号プレースホルダ 4"/>
          <p:cNvSpPr>
            <a:spLocks noGrp="1"/>
          </p:cNvSpPr>
          <p:nvPr>
            <p:ph type="sldNum" sz="quarter" idx="3"/>
          </p:nvPr>
        </p:nvSpPr>
        <p:spPr>
          <a:xfrm>
            <a:off x="3814763" y="9371013"/>
            <a:ext cx="2919412" cy="493712"/>
          </a:xfrm>
          <a:prstGeom prst="rect">
            <a:avLst/>
          </a:prstGeom>
        </p:spPr>
        <p:txBody>
          <a:bodyPr vert="horz" lIns="91425" tIns="45713" rIns="91425" bIns="45713" rtlCol="0" anchor="b"/>
          <a:lstStyle>
            <a:lvl1pPr algn="r">
              <a:defRPr sz="1300"/>
            </a:lvl1pPr>
          </a:lstStyle>
          <a:p>
            <a:fld id="{B8DDF7AF-78F7-4A77-BF67-A572401760F9}"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1"/>
            <a:ext cx="2919413" cy="493713"/>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spcBef>
                <a:spcPct val="0"/>
              </a:spcBef>
              <a:buFontTx/>
              <a:buNone/>
              <a:defRPr sz="1300">
                <a:ea typeface="ＭＳ Ｐゴシック" pitchFamily="50" charset="-128"/>
              </a:defRPr>
            </a:lvl1pPr>
          </a:lstStyle>
          <a:p>
            <a:pPr>
              <a:defRPr/>
            </a:pPr>
            <a:endParaRPr lang="en-US" altLang="ja-JP" dirty="0"/>
          </a:p>
        </p:txBody>
      </p:sp>
      <p:sp>
        <p:nvSpPr>
          <p:cNvPr id="5123" name="Rectangle 3"/>
          <p:cNvSpPr>
            <a:spLocks noGrp="1" noChangeArrowheads="1"/>
          </p:cNvSpPr>
          <p:nvPr>
            <p:ph type="dt" idx="1"/>
          </p:nvPr>
        </p:nvSpPr>
        <p:spPr bwMode="auto">
          <a:xfrm>
            <a:off x="3814763" y="1"/>
            <a:ext cx="2919412" cy="493713"/>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lgn="r">
              <a:spcBef>
                <a:spcPct val="0"/>
              </a:spcBef>
              <a:buFontTx/>
              <a:buNone/>
              <a:defRPr sz="1300">
                <a:ea typeface="ＭＳ Ｐゴシック" pitchFamily="50" charset="-128"/>
              </a:defRPr>
            </a:lvl1pPr>
          </a:lstStyle>
          <a:p>
            <a:pPr>
              <a:defRPr/>
            </a:pPr>
            <a:endParaRPr lang="en-US" altLang="ja-JP" dirty="0"/>
          </a:p>
        </p:txBody>
      </p:sp>
      <p:sp>
        <p:nvSpPr>
          <p:cNvPr id="66564" name="Rectangle 4"/>
          <p:cNvSpPr>
            <a:spLocks noGrp="1" noRot="1" noChangeAspect="1" noChangeArrowheads="1" noTextEdit="1"/>
          </p:cNvSpPr>
          <p:nvPr>
            <p:ph type="sldImg" idx="2"/>
          </p:nvPr>
        </p:nvSpPr>
        <p:spPr bwMode="auto">
          <a:xfrm>
            <a:off x="903288" y="739775"/>
            <a:ext cx="4929187" cy="3698875"/>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73101" y="4686300"/>
            <a:ext cx="5389563" cy="4440238"/>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5126" name="Rectangle 6"/>
          <p:cNvSpPr>
            <a:spLocks noGrp="1" noChangeArrowheads="1"/>
          </p:cNvSpPr>
          <p:nvPr>
            <p:ph type="ftr" sz="quarter" idx="4"/>
          </p:nvPr>
        </p:nvSpPr>
        <p:spPr bwMode="auto">
          <a:xfrm>
            <a:off x="1" y="9371013"/>
            <a:ext cx="2919413" cy="493712"/>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spcBef>
                <a:spcPct val="0"/>
              </a:spcBef>
              <a:buFontTx/>
              <a:buNone/>
              <a:defRPr sz="1300">
                <a:ea typeface="ＭＳ Ｐゴシック" pitchFamily="50" charset="-128"/>
              </a:defRPr>
            </a:lvl1pPr>
          </a:lstStyle>
          <a:p>
            <a:pPr>
              <a:defRPr/>
            </a:pPr>
            <a:endParaRPr lang="en-US" altLang="ja-JP" dirty="0"/>
          </a:p>
        </p:txBody>
      </p:sp>
      <p:sp>
        <p:nvSpPr>
          <p:cNvPr id="5127" name="Rectangle 7"/>
          <p:cNvSpPr>
            <a:spLocks noGrp="1" noChangeArrowheads="1"/>
          </p:cNvSpPr>
          <p:nvPr>
            <p:ph type="sldNum" sz="quarter" idx="5"/>
          </p:nvPr>
        </p:nvSpPr>
        <p:spPr bwMode="auto">
          <a:xfrm>
            <a:off x="3814763" y="9371013"/>
            <a:ext cx="2919412" cy="493712"/>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spcBef>
                <a:spcPct val="0"/>
              </a:spcBef>
              <a:buFontTx/>
              <a:buNone/>
              <a:defRPr sz="1300">
                <a:ea typeface="ＭＳ Ｐゴシック" pitchFamily="50" charset="-128"/>
              </a:defRPr>
            </a:lvl1pPr>
          </a:lstStyle>
          <a:p>
            <a:pPr>
              <a:defRPr/>
            </a:pPr>
            <a:fld id="{99F6AF5F-CCB1-413F-A825-8D72E37E63F0}" type="slidenum">
              <a:rPr lang="en-US" altLang="ja-JP"/>
              <a:pPr>
                <a:defRPr/>
              </a:pPr>
              <a:t>&lt;#&gt;</a:t>
            </a:fld>
            <a:endParaRPr lang="en-US" altLang="ja-JP"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0</a:t>
            </a:fld>
            <a:endParaRPr lang="en-US" altLang="ja-JP"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a:t>
            </a:fld>
            <a:endParaRPr lang="en-US" altLang="ja-JP"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a:t>
            </a:fld>
            <a:endParaRPr lang="en-US" altLang="ja-JP"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a:t>
            </a:fld>
            <a:endParaRPr lang="en-US" altLang="ja-JP"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4</a:t>
            </a:fld>
            <a:endParaRPr lang="en-US" altLang="ja-JP"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5</a:t>
            </a:fld>
            <a:endParaRPr lang="en-US" altLang="ja-JP"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6</a:t>
            </a:fld>
            <a:endParaRPr lang="en-US" altLang="ja-JP"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7</a:t>
            </a:fld>
            <a:endParaRPr lang="en-US" altLang="ja-JP"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8</a:t>
            </a:fld>
            <a:endParaRPr lang="en-US" altLang="ja-JP"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9</a:t>
            </a:fld>
            <a:endParaRPr lang="en-US" altLang="ja-JP"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知識共有がうまくいっているコミュニティもあれば，うまくいってないコミュニティもある</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10</a:t>
            </a:fld>
            <a:endParaRPr lang="en-US" altLang="ja-JP"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11</a:t>
            </a:fld>
            <a:endParaRPr lang="en-US" altLang="ja-JP"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12</a:t>
            </a:fld>
            <a:endParaRPr lang="en-US" altLang="ja-JP"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13</a:t>
            </a:fld>
            <a:endParaRPr lang="en-US" altLang="ja-JP"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14</a:t>
            </a:fld>
            <a:endParaRPr lang="en-US" altLang="ja-JP"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15</a:t>
            </a:fld>
            <a:endParaRPr lang="en-US" altLang="ja-JP"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16</a:t>
            </a:fld>
            <a:endParaRPr lang="en-US" altLang="ja-JP"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17</a:t>
            </a:fld>
            <a:endParaRPr lang="en-US" altLang="ja-JP"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18</a:t>
            </a:fld>
            <a:endParaRPr lang="en-US" altLang="ja-JP"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知識共有がうまくいっているコミュニティもあれば，うまくいってないコミュニティもある</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19</a:t>
            </a:fld>
            <a:endParaRPr lang="en-US" altLang="ja-JP"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20</a:t>
            </a:fld>
            <a:endParaRPr lang="en-US" altLang="ja-JP"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21</a:t>
            </a:fld>
            <a:endParaRPr lang="en-US" altLang="ja-JP"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22</a:t>
            </a:fld>
            <a:endParaRPr lang="en-US" altLang="ja-JP"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23</a:t>
            </a:fld>
            <a:endParaRPr lang="en-US" altLang="ja-JP"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10" descr="横線"/>
          <p:cNvSpPr>
            <a:spLocks noChangeArrowheads="1"/>
          </p:cNvSpPr>
          <p:nvPr/>
        </p:nvSpPr>
        <p:spPr bwMode="auto">
          <a:xfrm>
            <a:off x="6699250" y="908050"/>
            <a:ext cx="2192338" cy="5473700"/>
          </a:xfrm>
          <a:prstGeom prst="rect">
            <a:avLst/>
          </a:prstGeom>
          <a:pattFill prst="ltHorz">
            <a:fgClr>
              <a:srgbClr val="C0C0C0"/>
            </a:fgClr>
            <a:bgClr>
              <a:srgbClr val="FFFFFF"/>
            </a:bgClr>
          </a:patt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5" name="Rectangle 13"/>
          <p:cNvSpPr>
            <a:spLocks noChangeArrowheads="1"/>
          </p:cNvSpPr>
          <p:nvPr/>
        </p:nvSpPr>
        <p:spPr bwMode="auto">
          <a:xfrm>
            <a:off x="317500" y="404813"/>
            <a:ext cx="6381750" cy="503237"/>
          </a:xfrm>
          <a:prstGeom prst="rect">
            <a:avLst/>
          </a:prstGeom>
          <a:gradFill rotWithShape="1">
            <a:gsLst>
              <a:gs pos="0">
                <a:srgbClr val="333399"/>
              </a:gs>
              <a:gs pos="100000">
                <a:srgbClr val="333399">
                  <a:gamma/>
                  <a:tint val="73725"/>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6" name="Rectangle 14"/>
          <p:cNvSpPr>
            <a:spLocks noChangeArrowheads="1"/>
          </p:cNvSpPr>
          <p:nvPr/>
        </p:nvSpPr>
        <p:spPr bwMode="auto">
          <a:xfrm>
            <a:off x="6699250" y="404813"/>
            <a:ext cx="2193925" cy="503237"/>
          </a:xfrm>
          <a:prstGeom prst="rect">
            <a:avLst/>
          </a:prstGeom>
          <a:gradFill rotWithShape="1">
            <a:gsLst>
              <a:gs pos="0">
                <a:srgbClr val="000066"/>
              </a:gs>
              <a:gs pos="100000">
                <a:srgbClr val="000066">
                  <a:gamma/>
                  <a:shade val="46275"/>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7" name="Rectangle 15"/>
          <p:cNvSpPr>
            <a:spLocks noChangeArrowheads="1"/>
          </p:cNvSpPr>
          <p:nvPr/>
        </p:nvSpPr>
        <p:spPr bwMode="auto">
          <a:xfrm>
            <a:off x="317500" y="901700"/>
            <a:ext cx="8574088" cy="144463"/>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8" name="Line 17"/>
          <p:cNvSpPr>
            <a:spLocks noChangeShapeType="1"/>
          </p:cNvSpPr>
          <p:nvPr/>
        </p:nvSpPr>
        <p:spPr bwMode="auto">
          <a:xfrm>
            <a:off x="450850" y="3213100"/>
            <a:ext cx="6116638" cy="0"/>
          </a:xfrm>
          <a:prstGeom prst="line">
            <a:avLst/>
          </a:prstGeom>
          <a:noFill/>
          <a:ln w="9525">
            <a:solidFill>
              <a:srgbClr val="C0C0C0"/>
            </a:solidFill>
            <a:round/>
            <a:headEnd/>
            <a:tailEnd/>
          </a:ln>
          <a:effectLst/>
        </p:spPr>
        <p:txBody>
          <a:bodyPr/>
          <a:lstStyle/>
          <a:p>
            <a:pPr>
              <a:defRPr/>
            </a:pPr>
            <a:endParaRPr lang="ja-JP" altLang="en-US" dirty="0">
              <a:ea typeface="ＭＳ Ｐゴシック" pitchFamily="50" charset="-128"/>
            </a:endParaRPr>
          </a:p>
        </p:txBody>
      </p:sp>
      <p:sp>
        <p:nvSpPr>
          <p:cNvPr id="3074" name="Rectangle 2"/>
          <p:cNvSpPr>
            <a:spLocks noGrp="1" noChangeArrowheads="1"/>
          </p:cNvSpPr>
          <p:nvPr>
            <p:ph type="ctrTitle"/>
          </p:nvPr>
        </p:nvSpPr>
        <p:spPr>
          <a:xfrm>
            <a:off x="784225" y="2133600"/>
            <a:ext cx="5781675" cy="1079500"/>
          </a:xfrm>
        </p:spPr>
        <p:txBody>
          <a:bodyPr/>
          <a:lstStyle>
            <a:lvl1pPr>
              <a:defRPr sz="3600" b="0"/>
            </a:lvl1pPr>
          </a:lstStyle>
          <a:p>
            <a:r>
              <a:rPr lang="ja-JP" altLang="en-US"/>
              <a:t>マスタ タイトルの書式設定</a:t>
            </a:r>
          </a:p>
        </p:txBody>
      </p:sp>
      <p:sp>
        <p:nvSpPr>
          <p:cNvPr id="3075" name="Rectangle 3"/>
          <p:cNvSpPr>
            <a:spLocks noGrp="1" noChangeArrowheads="1"/>
          </p:cNvSpPr>
          <p:nvPr>
            <p:ph type="subTitle" idx="1"/>
          </p:nvPr>
        </p:nvSpPr>
        <p:spPr>
          <a:xfrm>
            <a:off x="784225" y="3357563"/>
            <a:ext cx="5781675" cy="792162"/>
          </a:xfrm>
        </p:spPr>
        <p:txBody>
          <a:bodyPr/>
          <a:lstStyle>
            <a:lvl1pPr marL="0" indent="0">
              <a:buFont typeface="Wingdings" pitchFamily="2" charset="2"/>
              <a:buNone/>
              <a:defRPr sz="1800"/>
            </a:lvl1pPr>
          </a:lstStyle>
          <a:p>
            <a:r>
              <a:rPr lang="ja-JP" altLang="en-US"/>
              <a:t>マスタ サブタイトルの書式設定</a:t>
            </a:r>
          </a:p>
        </p:txBody>
      </p:sp>
      <p:sp>
        <p:nvSpPr>
          <p:cNvPr id="9" name="Rectangle 4"/>
          <p:cNvSpPr>
            <a:spLocks noGrp="1" noChangeArrowheads="1"/>
          </p:cNvSpPr>
          <p:nvPr>
            <p:ph type="dt" sz="half" idx="10"/>
          </p:nvPr>
        </p:nvSpPr>
        <p:spPr>
          <a:xfrm>
            <a:off x="784225" y="4868863"/>
            <a:ext cx="2133600" cy="287337"/>
          </a:xfrm>
        </p:spPr>
        <p:txBody>
          <a:bodyPr/>
          <a:lstStyle>
            <a:lvl1pPr>
              <a:defRPr sz="1400"/>
            </a:lvl1pPr>
          </a:lstStyle>
          <a:p>
            <a:pPr>
              <a:defRPr/>
            </a:pPr>
            <a:endParaRPr lang="en-US" altLang="ja-JP" dirty="0"/>
          </a:p>
        </p:txBody>
      </p:sp>
      <p:sp>
        <p:nvSpPr>
          <p:cNvPr id="10" name="Rectangle 5"/>
          <p:cNvSpPr>
            <a:spLocks noGrp="1" noChangeArrowheads="1"/>
          </p:cNvSpPr>
          <p:nvPr>
            <p:ph type="ftr" sz="quarter" idx="11"/>
          </p:nvPr>
        </p:nvSpPr>
        <p:spPr>
          <a:xfrm>
            <a:off x="784225" y="4508500"/>
            <a:ext cx="2895600" cy="287338"/>
          </a:xfrm>
        </p:spPr>
        <p:txBody>
          <a:bodyPr/>
          <a:lstStyle>
            <a:lvl1pPr algn="l">
              <a:defRPr sz="1400"/>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defRPr sz="2800"/>
            </a:lvl1pPr>
            <a:lvl2pPr>
              <a:defRPr sz="2400"/>
            </a:lvl2pPr>
            <a:lvl3pPr>
              <a:defRPr sz="2000"/>
            </a:lvl3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5D4AC92C-5207-4EC4-B15C-EE8DBEE15E65}" type="slidenum">
              <a:rPr lang="en-US" altLang="ja-JP"/>
              <a:pPr>
                <a:defRPr/>
              </a:pPr>
              <a:t>&lt;#&gt;</a:t>
            </a:fld>
            <a:endParaRPr lang="en-US" altLang="ja-JP" dirty="0"/>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B9C389C7-F690-4CD0-99C2-48B4E7A5A718}" type="slidenum">
              <a:rPr lang="en-US" altLang="ja-JP"/>
              <a:pPr>
                <a:defRPr/>
              </a:pPr>
              <a:t>&lt;#&gt;</a:t>
            </a:fld>
            <a:endParaRPr lang="en-US" altLang="ja-JP" dirty="0"/>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8BCDF5D9-5631-4F3D-A69B-38FF68F7C7AE}" type="slidenum">
              <a:rPr lang="en-US" altLang="ja-JP"/>
              <a:pPr>
                <a:defRPr/>
              </a:pPr>
              <a:t>&lt;#&gt;</a:t>
            </a:fld>
            <a:endParaRPr lang="en-US" altLang="ja-JP" dirty="0"/>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9" name="Rectangle 6"/>
          <p:cNvSpPr>
            <a:spLocks noGrp="1" noChangeArrowheads="1"/>
          </p:cNvSpPr>
          <p:nvPr>
            <p:ph type="sldNum" sz="quarter" idx="12"/>
          </p:nvPr>
        </p:nvSpPr>
        <p:spPr>
          <a:ln/>
        </p:spPr>
        <p:txBody>
          <a:bodyPr/>
          <a:lstStyle>
            <a:lvl1pPr>
              <a:defRPr/>
            </a:lvl1pPr>
          </a:lstStyle>
          <a:p>
            <a:pPr>
              <a:defRPr/>
            </a:pPr>
            <a:fld id="{F84C408A-F9E0-40B8-B1B9-1A3D27D56F30}" type="slidenum">
              <a:rPr lang="en-US" altLang="ja-JP"/>
              <a:pPr>
                <a:defRPr/>
              </a:pPr>
              <a:t>&lt;#&gt;</a:t>
            </a:fld>
            <a:endParaRPr lang="en-US" altLang="ja-JP" dirty="0"/>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5" name="Rectangle 6"/>
          <p:cNvSpPr>
            <a:spLocks noGrp="1" noChangeArrowheads="1"/>
          </p:cNvSpPr>
          <p:nvPr>
            <p:ph type="sldNum" sz="quarter" idx="12"/>
          </p:nvPr>
        </p:nvSpPr>
        <p:spPr>
          <a:ln/>
        </p:spPr>
        <p:txBody>
          <a:bodyPr/>
          <a:lstStyle>
            <a:lvl1pPr>
              <a:defRPr/>
            </a:lvl1pPr>
          </a:lstStyle>
          <a:p>
            <a:pPr>
              <a:defRPr/>
            </a:pPr>
            <a:fld id="{D6085725-5D79-4DEE-B60A-923FB35F8837}" type="slidenum">
              <a:rPr lang="en-US" altLang="ja-JP"/>
              <a:pPr>
                <a:defRPr/>
              </a:pPr>
              <a:t>&lt;#&gt;</a:t>
            </a:fld>
            <a:endParaRPr lang="en-US" altLang="ja-JP" dirty="0"/>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4" name="Rectangle 6"/>
          <p:cNvSpPr>
            <a:spLocks noGrp="1" noChangeArrowheads="1"/>
          </p:cNvSpPr>
          <p:nvPr>
            <p:ph type="sldNum" sz="quarter" idx="12"/>
          </p:nvPr>
        </p:nvSpPr>
        <p:spPr>
          <a:ln/>
        </p:spPr>
        <p:txBody>
          <a:bodyPr/>
          <a:lstStyle>
            <a:lvl1pPr>
              <a:defRPr/>
            </a:lvl1pPr>
          </a:lstStyle>
          <a:p>
            <a:pPr>
              <a:defRPr/>
            </a:pPr>
            <a:fld id="{A9480035-E82E-44BF-99BC-4FD3D20FCAD1}" type="slidenum">
              <a:rPr lang="en-US" altLang="ja-JP"/>
              <a:pPr>
                <a:defRPr/>
              </a:pPr>
              <a:t>&lt;#&gt;</a:t>
            </a:fld>
            <a:endParaRPr lang="en-US" altLang="ja-JP" dirty="0"/>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5BCDD481-DB2A-48B0-8926-302F37876CCE}" type="slidenum">
              <a:rPr lang="en-US" altLang="ja-JP"/>
              <a:pPr>
                <a:defRPr/>
              </a:pPr>
              <a:t>&lt;#&gt;</a:t>
            </a:fld>
            <a:endParaRPr lang="en-US" altLang="ja-JP" dirty="0"/>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62531B9B-2A8A-4DAD-A099-327F033126B6}" type="slidenum">
              <a:rPr lang="en-US" altLang="ja-JP"/>
              <a:pPr>
                <a:defRPr/>
              </a:pPr>
              <a:t>&lt;#&gt;</a:t>
            </a:fld>
            <a:endParaRPr lang="en-US" altLang="ja-JP" dirty="0"/>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57C5D7F1-A1FA-4C89-84D7-DEC957BEDC0B}" type="slidenum">
              <a:rPr lang="en-US" altLang="ja-JP"/>
              <a:pPr>
                <a:defRPr/>
              </a:pPr>
              <a:t>&lt;#&gt;</a:t>
            </a:fld>
            <a:endParaRPr lang="en-US" altLang="ja-JP" dirty="0"/>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48463" y="115888"/>
            <a:ext cx="2143125" cy="60102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17500" y="115888"/>
            <a:ext cx="6278563" cy="60102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DCB717A3-3C09-4240-8641-D6B7A45A616F}" type="slidenum">
              <a:rPr lang="en-US" altLang="ja-JP"/>
              <a:pPr>
                <a:defRPr/>
              </a:pPr>
              <a:t>&lt;#&gt;</a:t>
            </a:fld>
            <a:endParaRPr lang="en-US" altLang="ja-JP" dirty="0"/>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7" name="Rectangle 33"/>
          <p:cNvSpPr>
            <a:spLocks noChangeArrowheads="1"/>
          </p:cNvSpPr>
          <p:nvPr/>
        </p:nvSpPr>
        <p:spPr bwMode="auto">
          <a:xfrm>
            <a:off x="317500" y="819042"/>
            <a:ext cx="6381750" cy="177894"/>
          </a:xfrm>
          <a:prstGeom prst="rect">
            <a:avLst/>
          </a:prstGeom>
          <a:solidFill>
            <a:srgbClr val="333399"/>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059" name="Rectangle 35" descr="横線"/>
          <p:cNvSpPr>
            <a:spLocks noChangeArrowheads="1"/>
          </p:cNvSpPr>
          <p:nvPr/>
        </p:nvSpPr>
        <p:spPr bwMode="auto">
          <a:xfrm>
            <a:off x="6699250" y="947666"/>
            <a:ext cx="2192338" cy="338194"/>
          </a:xfrm>
          <a:prstGeom prst="rect">
            <a:avLst/>
          </a:prstGeom>
          <a:pattFill prst="ltHorz">
            <a:fgClr>
              <a:srgbClr val="C0C0C0"/>
            </a:fgClr>
            <a:bgClr>
              <a:srgbClr val="FFFFFF"/>
            </a:bgClr>
          </a:patt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058" name="Rectangle 34"/>
          <p:cNvSpPr>
            <a:spLocks noChangeArrowheads="1"/>
          </p:cNvSpPr>
          <p:nvPr/>
        </p:nvSpPr>
        <p:spPr bwMode="auto">
          <a:xfrm>
            <a:off x="6699250" y="819042"/>
            <a:ext cx="2193925" cy="177894"/>
          </a:xfrm>
          <a:prstGeom prst="rect">
            <a:avLst/>
          </a:prstGeom>
          <a:solidFill>
            <a:srgbClr val="000066"/>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5125" name="Rectangle 2"/>
          <p:cNvSpPr>
            <a:spLocks noGrp="1" noChangeArrowheads="1"/>
          </p:cNvSpPr>
          <p:nvPr>
            <p:ph type="title"/>
          </p:nvPr>
        </p:nvSpPr>
        <p:spPr bwMode="auto">
          <a:xfrm>
            <a:off x="317500" y="142852"/>
            <a:ext cx="8574088" cy="7096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5126"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sp>
        <p:nvSpPr>
          <p:cNvPr id="1028" name="Rectangle 4"/>
          <p:cNvSpPr>
            <a:spLocks noGrp="1" noChangeArrowheads="1"/>
          </p:cNvSpPr>
          <p:nvPr>
            <p:ph type="dt" sz="half" idx="2"/>
          </p:nvPr>
        </p:nvSpPr>
        <p:spPr bwMode="auto">
          <a:xfrm>
            <a:off x="252413" y="6572272"/>
            <a:ext cx="1079500" cy="28575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ea typeface="ＭＳ Ｐゴシック" pitchFamily="50" charset="-128"/>
              </a:defRPr>
            </a:lvl1pPr>
          </a:lstStyle>
          <a:p>
            <a:pPr>
              <a:defRPr/>
            </a:pPr>
            <a:endParaRPr lang="en-US" altLang="ja-JP" dirty="0"/>
          </a:p>
        </p:txBody>
      </p:sp>
      <p:sp>
        <p:nvSpPr>
          <p:cNvPr id="1029" name="Rectangle 5"/>
          <p:cNvSpPr>
            <a:spLocks noGrp="1" noChangeArrowheads="1"/>
          </p:cNvSpPr>
          <p:nvPr>
            <p:ph type="ftr" sz="quarter" idx="3"/>
          </p:nvPr>
        </p:nvSpPr>
        <p:spPr bwMode="auto">
          <a:xfrm>
            <a:off x="1443038" y="6572272"/>
            <a:ext cx="6634162" cy="28575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ea typeface="ＭＳ Ｐゴシック" pitchFamily="50" charset="-128"/>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1030" name="Rectangle 6"/>
          <p:cNvSpPr>
            <a:spLocks noGrp="1" noChangeArrowheads="1"/>
          </p:cNvSpPr>
          <p:nvPr>
            <p:ph type="sldNum" sz="quarter" idx="4"/>
          </p:nvPr>
        </p:nvSpPr>
        <p:spPr bwMode="auto">
          <a:xfrm>
            <a:off x="8185150" y="6572272"/>
            <a:ext cx="706438" cy="28575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ea typeface="ＭＳ Ｐゴシック" pitchFamily="50" charset="-128"/>
              </a:defRPr>
            </a:lvl1pPr>
          </a:lstStyle>
          <a:p>
            <a:pPr>
              <a:defRPr/>
            </a:pPr>
            <a:fld id="{595B3E78-94A2-4FE4-A6D4-5D571005F2BD}" type="slidenum">
              <a:rPr lang="en-US" altLang="ja-JP" smtClean="0"/>
              <a:pPr>
                <a:defRPr/>
              </a:pPr>
              <a:t>&lt;#&gt;</a:t>
            </a:fld>
            <a:endParaRPr lang="en-US" altLang="ja-JP" dirty="0"/>
          </a:p>
        </p:txBody>
      </p:sp>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fade thruBlk="1"/>
  </p:transition>
  <p:hf hdr="0" ftr="0" dt="0"/>
  <p:txStyles>
    <p:titleStyle>
      <a:lvl1pPr algn="l" rtl="0" eaLnBrk="0" fontAlgn="base" hangingPunct="0">
        <a:spcBef>
          <a:spcPct val="0"/>
        </a:spcBef>
        <a:spcAft>
          <a:spcPct val="0"/>
        </a:spcAft>
        <a:defRPr kumimoji="1" sz="3200" b="1">
          <a:solidFill>
            <a:schemeClr val="tx2"/>
          </a:solidFill>
          <a:latin typeface="+mj-lt"/>
          <a:ea typeface="+mj-ea"/>
          <a:cs typeface="+mj-cs"/>
        </a:defRPr>
      </a:lvl1pPr>
      <a:lvl2pPr algn="l" rtl="0" eaLnBrk="0" fontAlgn="base" hangingPunct="0">
        <a:spcBef>
          <a:spcPct val="0"/>
        </a:spcBef>
        <a:spcAft>
          <a:spcPct val="0"/>
        </a:spcAft>
        <a:defRPr kumimoji="1" sz="2800" b="1">
          <a:solidFill>
            <a:schemeClr val="tx2"/>
          </a:solidFill>
          <a:latin typeface="Arial" charset="0"/>
          <a:ea typeface="ＭＳ Ｐゴシック" pitchFamily="50" charset="-128"/>
        </a:defRPr>
      </a:lvl2pPr>
      <a:lvl3pPr algn="l" rtl="0" eaLnBrk="0" fontAlgn="base" hangingPunct="0">
        <a:spcBef>
          <a:spcPct val="0"/>
        </a:spcBef>
        <a:spcAft>
          <a:spcPct val="0"/>
        </a:spcAft>
        <a:defRPr kumimoji="1" sz="2800" b="1">
          <a:solidFill>
            <a:schemeClr val="tx2"/>
          </a:solidFill>
          <a:latin typeface="Arial" charset="0"/>
          <a:ea typeface="ＭＳ Ｐゴシック" pitchFamily="50" charset="-128"/>
        </a:defRPr>
      </a:lvl3pPr>
      <a:lvl4pPr algn="l" rtl="0" eaLnBrk="0" fontAlgn="base" hangingPunct="0">
        <a:spcBef>
          <a:spcPct val="0"/>
        </a:spcBef>
        <a:spcAft>
          <a:spcPct val="0"/>
        </a:spcAft>
        <a:defRPr kumimoji="1" sz="2800" b="1">
          <a:solidFill>
            <a:schemeClr val="tx2"/>
          </a:solidFill>
          <a:latin typeface="Arial" charset="0"/>
          <a:ea typeface="ＭＳ Ｐゴシック" pitchFamily="50" charset="-128"/>
        </a:defRPr>
      </a:lvl4pPr>
      <a:lvl5pPr algn="l" rtl="0" eaLnBrk="0" fontAlgn="base" hangingPunct="0">
        <a:spcBef>
          <a:spcPct val="0"/>
        </a:spcBef>
        <a:spcAft>
          <a:spcPct val="0"/>
        </a:spcAft>
        <a:defRPr kumimoji="1" sz="2800" b="1">
          <a:solidFill>
            <a:schemeClr val="tx2"/>
          </a:solidFill>
          <a:latin typeface="Arial" charset="0"/>
          <a:ea typeface="ＭＳ Ｐゴシック" pitchFamily="50" charset="-128"/>
        </a:defRPr>
      </a:lvl5pPr>
      <a:lvl6pPr marL="457200" algn="l" rtl="0" fontAlgn="base">
        <a:spcBef>
          <a:spcPct val="0"/>
        </a:spcBef>
        <a:spcAft>
          <a:spcPct val="0"/>
        </a:spcAft>
        <a:defRPr kumimoji="1" sz="2800" b="1">
          <a:solidFill>
            <a:schemeClr val="tx2"/>
          </a:solidFill>
          <a:latin typeface="Arial" charset="0"/>
          <a:ea typeface="ＭＳ Ｐゴシック" pitchFamily="50" charset="-128"/>
        </a:defRPr>
      </a:lvl6pPr>
      <a:lvl7pPr marL="914400" algn="l" rtl="0" fontAlgn="base">
        <a:spcBef>
          <a:spcPct val="0"/>
        </a:spcBef>
        <a:spcAft>
          <a:spcPct val="0"/>
        </a:spcAft>
        <a:defRPr kumimoji="1" sz="2800" b="1">
          <a:solidFill>
            <a:schemeClr val="tx2"/>
          </a:solidFill>
          <a:latin typeface="Arial" charset="0"/>
          <a:ea typeface="ＭＳ Ｐゴシック" pitchFamily="50" charset="-128"/>
        </a:defRPr>
      </a:lvl7pPr>
      <a:lvl8pPr marL="1371600" algn="l" rtl="0" fontAlgn="base">
        <a:spcBef>
          <a:spcPct val="0"/>
        </a:spcBef>
        <a:spcAft>
          <a:spcPct val="0"/>
        </a:spcAft>
        <a:defRPr kumimoji="1" sz="2800" b="1">
          <a:solidFill>
            <a:schemeClr val="tx2"/>
          </a:solidFill>
          <a:latin typeface="Arial" charset="0"/>
          <a:ea typeface="ＭＳ Ｐゴシック" pitchFamily="50" charset="-128"/>
        </a:defRPr>
      </a:lvl8pPr>
      <a:lvl9pPr marL="1828800" algn="l" rtl="0" fontAlgn="base">
        <a:spcBef>
          <a:spcPct val="0"/>
        </a:spcBef>
        <a:spcAft>
          <a:spcPct val="0"/>
        </a:spcAft>
        <a:defRPr kumimoji="1" sz="2800" b="1">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Font typeface="Wingdings" pitchFamily="2" charset="2"/>
        <a:buChar char="n"/>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Ø"/>
        <a:defRPr kumimoji="1" sz="2400">
          <a:solidFill>
            <a:schemeClr val="tx1"/>
          </a:solidFill>
          <a:latin typeface="+mn-lt"/>
          <a:ea typeface="+mn-ea"/>
        </a:defRPr>
      </a:lvl2pPr>
      <a:lvl3pPr marL="1143000" indent="-228600" algn="l" rtl="0" eaLnBrk="0" fontAlgn="base" hangingPunct="0">
        <a:spcBef>
          <a:spcPct val="20000"/>
        </a:spcBef>
        <a:spcAft>
          <a:spcPct val="0"/>
        </a:spcAft>
        <a:buFont typeface="Wingdings" pitchFamily="2" charset="2"/>
        <a:buChar char="ü"/>
        <a:defRPr kumimoji="1" sz="2000">
          <a:solidFill>
            <a:schemeClr val="tx1"/>
          </a:solidFill>
          <a:latin typeface="+mn-lt"/>
          <a:ea typeface="+mn-ea"/>
        </a:defRPr>
      </a:lvl3pPr>
      <a:lvl4pPr marL="1600200" indent="-228600" algn="l" rtl="0" eaLnBrk="0" fontAlgn="base" hangingPunct="0">
        <a:spcBef>
          <a:spcPct val="20000"/>
        </a:spcBef>
        <a:spcAft>
          <a:spcPct val="0"/>
        </a:spcAft>
        <a:buFont typeface="Wingdings" pitchFamily="2" charset="2"/>
        <a:buChar char="l"/>
        <a:defRPr kumimoji="1" sz="18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kumimoji="1" sz="1600">
          <a:solidFill>
            <a:schemeClr val="tx1"/>
          </a:solidFill>
          <a:latin typeface="+mn-lt"/>
          <a:ea typeface="+mn-ea"/>
        </a:defRPr>
      </a:lvl5pPr>
      <a:lvl6pPr marL="2514600" indent="-228600" algn="l" rtl="0" fontAlgn="base">
        <a:spcBef>
          <a:spcPct val="20000"/>
        </a:spcBef>
        <a:spcAft>
          <a:spcPct val="0"/>
        </a:spcAft>
        <a:buFont typeface="Wingdings" pitchFamily="2" charset="2"/>
        <a:buChar char="ü"/>
        <a:defRPr kumimoji="1" sz="1600">
          <a:solidFill>
            <a:schemeClr val="tx1"/>
          </a:solidFill>
          <a:latin typeface="+mn-lt"/>
          <a:ea typeface="+mn-ea"/>
        </a:defRPr>
      </a:lvl6pPr>
      <a:lvl7pPr marL="2971800" indent="-228600" algn="l" rtl="0" fontAlgn="base">
        <a:spcBef>
          <a:spcPct val="20000"/>
        </a:spcBef>
        <a:spcAft>
          <a:spcPct val="0"/>
        </a:spcAft>
        <a:buFont typeface="Wingdings" pitchFamily="2" charset="2"/>
        <a:buChar char="ü"/>
        <a:defRPr kumimoji="1" sz="1600">
          <a:solidFill>
            <a:schemeClr val="tx1"/>
          </a:solidFill>
          <a:latin typeface="+mn-lt"/>
          <a:ea typeface="+mn-ea"/>
        </a:defRPr>
      </a:lvl7pPr>
      <a:lvl8pPr marL="3429000" indent="-228600" algn="l" rtl="0" fontAlgn="base">
        <a:spcBef>
          <a:spcPct val="20000"/>
        </a:spcBef>
        <a:spcAft>
          <a:spcPct val="0"/>
        </a:spcAft>
        <a:buFont typeface="Wingdings" pitchFamily="2" charset="2"/>
        <a:buChar char="ü"/>
        <a:defRPr kumimoji="1" sz="1600">
          <a:solidFill>
            <a:schemeClr val="tx1"/>
          </a:solidFill>
          <a:latin typeface="+mn-lt"/>
          <a:ea typeface="+mn-ea"/>
        </a:defRPr>
      </a:lvl8pPr>
      <a:lvl9pPr marL="3886200" indent="-228600" algn="l" rtl="0" fontAlgn="base">
        <a:spcBef>
          <a:spcPct val="20000"/>
        </a:spcBef>
        <a:spcAft>
          <a:spcPct val="0"/>
        </a:spcAft>
        <a:buFont typeface="Wingdings" pitchFamily="2" charset="2"/>
        <a:buChar char="ü"/>
        <a:defRPr kumimoji="1" sz="16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4.w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00035" y="1142984"/>
            <a:ext cx="6065866" cy="2070116"/>
          </a:xfrm>
          <a:effectLst>
            <a:outerShdw blurRad="50800" dist="38100" dir="2700000" algn="tl" rotWithShape="0">
              <a:prstClr val="black">
                <a:alpha val="40000"/>
              </a:prstClr>
            </a:outerShdw>
          </a:effectLst>
        </p:spPr>
        <p:txBody>
          <a:bodyPr/>
          <a:lstStyle/>
          <a:p>
            <a:r>
              <a:rPr lang="en-US" altLang="ja-JP" sz="4400" dirty="0" smtClean="0">
                <a:latin typeface="HGP明朝E" pitchFamily="18" charset="-128"/>
                <a:ea typeface="HGP明朝E" pitchFamily="18" charset="-128"/>
              </a:rPr>
              <a:t>Open Source Software (OSS) </a:t>
            </a:r>
            <a:r>
              <a:rPr lang="ja-JP" altLang="en-US" sz="4400" dirty="0" smtClean="0">
                <a:latin typeface="HGP明朝E" pitchFamily="18" charset="-128"/>
                <a:ea typeface="HGP明朝E" pitchFamily="18" charset="-128"/>
              </a:rPr>
              <a:t>班の紹介</a:t>
            </a:r>
            <a:endParaRPr kumimoji="1" lang="ja-JP" altLang="en-US" sz="4400" dirty="0">
              <a:latin typeface="HGP明朝E" pitchFamily="18" charset="-128"/>
              <a:ea typeface="HGP明朝E" pitchFamily="18" charset="-128"/>
            </a:endParaRPr>
          </a:p>
        </p:txBody>
      </p:sp>
      <p:sp>
        <p:nvSpPr>
          <p:cNvPr id="3" name="サブタイトル 2"/>
          <p:cNvSpPr>
            <a:spLocks noGrp="1"/>
          </p:cNvSpPr>
          <p:nvPr>
            <p:ph type="subTitle" idx="1"/>
          </p:nvPr>
        </p:nvSpPr>
        <p:spPr>
          <a:xfrm>
            <a:off x="784225" y="3357562"/>
            <a:ext cx="5781675" cy="1643074"/>
          </a:xfrm>
        </p:spPr>
        <p:txBody>
          <a:bodyPr>
            <a:noAutofit/>
          </a:bodyPr>
          <a:lstStyle/>
          <a:p>
            <a:r>
              <a:rPr kumimoji="1" lang="en-US" altLang="ja-JP" dirty="0" smtClean="0"/>
              <a:t>2010/04/28 </a:t>
            </a:r>
            <a:endParaRPr kumimoji="1" lang="ja-JP" alt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メンバー紹介</a:t>
            </a:r>
            <a:endParaRPr kumimoji="1" lang="en-US" altLang="ja-JP" dirty="0" smtClean="0">
              <a:latin typeface="HGP明朝E" pitchFamily="18" charset="-128"/>
              <a:ea typeface="HGP明朝E" pitchFamily="18" charset="-128"/>
            </a:endParaRPr>
          </a:p>
          <a:p>
            <a:pPr lvl="4"/>
            <a:endParaRPr lang="en-US" altLang="ja-JP" dirty="0" smtClean="0">
              <a:latin typeface="HGP明朝E" pitchFamily="18" charset="-128"/>
              <a:ea typeface="HGP明朝E" pitchFamily="18" charset="-128"/>
            </a:endParaRPr>
          </a:p>
          <a:p>
            <a:r>
              <a:rPr lang="en-US" altLang="ja-JP" dirty="0" smtClean="0">
                <a:latin typeface="HGP明朝E" pitchFamily="18" charset="-128"/>
                <a:ea typeface="HGP明朝E" pitchFamily="18" charset="-128"/>
              </a:rPr>
              <a:t>OSS</a:t>
            </a:r>
            <a:r>
              <a:rPr lang="ja-JP" altLang="en-US" dirty="0" smtClean="0">
                <a:latin typeface="HGP明朝E" pitchFamily="18" charset="-128"/>
                <a:ea typeface="HGP明朝E" pitchFamily="18" charset="-128"/>
              </a:rPr>
              <a:t>班の野望</a:t>
            </a:r>
            <a:endParaRPr lang="en-US" altLang="ja-JP" dirty="0" smtClean="0">
              <a:latin typeface="HGP明朝E" pitchFamily="18" charset="-128"/>
              <a:ea typeface="HGP明朝E" pitchFamily="18" charset="-128"/>
            </a:endParaRPr>
          </a:p>
          <a:p>
            <a:pPr lvl="7"/>
            <a:endParaRPr kumimoji="1" lang="en-US" altLang="ja-JP" dirty="0" smtClean="0">
              <a:latin typeface="HGP明朝E" pitchFamily="18" charset="-128"/>
              <a:ea typeface="HGP明朝E" pitchFamily="18" charset="-128"/>
            </a:endParaRPr>
          </a:p>
          <a:p>
            <a:r>
              <a:rPr lang="ja-JP" altLang="en-US" dirty="0" smtClean="0">
                <a:latin typeface="HGP明朝E" pitchFamily="18" charset="-128"/>
                <a:ea typeface="HGP明朝E" pitchFamily="18" charset="-128"/>
              </a:rPr>
              <a:t>昨年度までの活動</a:t>
            </a:r>
            <a:endParaRPr lang="en-US" altLang="ja-JP" dirty="0" smtClean="0">
              <a:latin typeface="HGP明朝E" pitchFamily="18" charset="-128"/>
              <a:ea typeface="HGP明朝E" pitchFamily="18" charset="-128"/>
            </a:endParaRPr>
          </a:p>
          <a:p>
            <a:pPr lvl="6"/>
            <a:endParaRPr kumimoji="1" lang="en-US" altLang="ja-JP" dirty="0" smtClean="0">
              <a:latin typeface="HGP明朝E" pitchFamily="18" charset="-128"/>
              <a:ea typeface="HGP明朝E" pitchFamily="18" charset="-128"/>
            </a:endParaRPr>
          </a:p>
          <a:p>
            <a:r>
              <a:rPr lang="ja-JP" altLang="en-US" dirty="0" smtClean="0">
                <a:latin typeface="HGP明朝E" pitchFamily="18" charset="-128"/>
                <a:ea typeface="HGP明朝E" pitchFamily="18" charset="-128"/>
              </a:rPr>
              <a:t>現在取り組んでいる研究</a:t>
            </a:r>
            <a:endParaRPr lang="en-US" altLang="ja-JP" dirty="0" smtClean="0">
              <a:latin typeface="HGP明朝E" pitchFamily="18" charset="-128"/>
              <a:ea typeface="HGP明朝E" pitchFamily="18" charset="-128"/>
            </a:endParaRPr>
          </a:p>
          <a:p>
            <a:pPr lvl="7"/>
            <a:endParaRPr kumimoji="1" lang="en-US" altLang="ja-JP" dirty="0" smtClean="0">
              <a:latin typeface="HGP明朝E" pitchFamily="18" charset="-128"/>
              <a:ea typeface="HGP明朝E" pitchFamily="18" charset="-128"/>
            </a:endParaRPr>
          </a:p>
          <a:p>
            <a:r>
              <a:rPr lang="ja-JP" altLang="en-US" dirty="0" smtClean="0">
                <a:latin typeface="HGP明朝E" pitchFamily="18" charset="-128"/>
                <a:ea typeface="HGP明朝E" pitchFamily="18" charset="-128"/>
              </a:rPr>
              <a:t>今年度の活動</a:t>
            </a:r>
            <a:r>
              <a:rPr lang="en-US" altLang="ja-JP" dirty="0" smtClean="0">
                <a:latin typeface="HGP明朝E" pitchFamily="18" charset="-128"/>
                <a:ea typeface="HGP明朝E" pitchFamily="18" charset="-128"/>
              </a:rPr>
              <a:t>		</a:t>
            </a:r>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1</a:t>
            </a:fld>
            <a:r>
              <a:rPr lang="en-US" altLang="ja-JP" dirty="0" err="1" smtClean="0"/>
              <a:t>zzz</a:t>
            </a:r>
            <a:endParaRPr lang="en-US" altLang="ja-JP" dirty="0"/>
          </a:p>
        </p:txBody>
      </p:sp>
      <p:sp>
        <p:nvSpPr>
          <p:cNvPr id="6" name="タイトル 5"/>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目次</a:t>
            </a:r>
            <a:endParaRPr kumimoji="1" lang="ja-JP" altLang="en-US" dirty="0">
              <a:latin typeface="HGP明朝E" pitchFamily="18" charset="-128"/>
              <a:ea typeface="HGP明朝E" pitchFamily="18" charset="-128"/>
            </a:endParaRPr>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00035" y="1142984"/>
            <a:ext cx="6065866" cy="2070116"/>
          </a:xfrm>
          <a:effectLst>
            <a:outerShdw blurRad="50800" dist="38100" dir="2700000" algn="tl" rotWithShape="0">
              <a:prstClr val="black">
                <a:alpha val="40000"/>
              </a:prstClr>
            </a:outerShdw>
          </a:effectLst>
        </p:spPr>
        <p:txBody>
          <a:bodyPr/>
          <a:lstStyle/>
          <a:p>
            <a:r>
              <a:rPr lang="ja-JP" altLang="en-US" sz="6600" dirty="0" smtClean="0">
                <a:latin typeface="HGP明朝E" pitchFamily="18" charset="-128"/>
                <a:ea typeface="HGP明朝E" pitchFamily="18" charset="-128"/>
              </a:rPr>
              <a:t>メンバー紹介</a:t>
            </a:r>
            <a:endParaRPr kumimoji="1" lang="ja-JP" altLang="en-US" sz="6600" dirty="0">
              <a:latin typeface="HGP明朝E" pitchFamily="18" charset="-128"/>
              <a:ea typeface="HGP明朝E" pitchFamily="18" charset="-128"/>
            </a:endParaRPr>
          </a:p>
        </p:txBody>
      </p:sp>
      <p:sp>
        <p:nvSpPr>
          <p:cNvPr id="3" name="サブタイトル 2"/>
          <p:cNvSpPr>
            <a:spLocks noGrp="1"/>
          </p:cNvSpPr>
          <p:nvPr>
            <p:ph type="subTitle" idx="1"/>
          </p:nvPr>
        </p:nvSpPr>
        <p:spPr>
          <a:xfrm>
            <a:off x="784225" y="3357562"/>
            <a:ext cx="5781675" cy="1643074"/>
          </a:xfrm>
        </p:spPr>
        <p:txBody>
          <a:bodyPr>
            <a:noAutofit/>
          </a:bodyPr>
          <a:lstStyle/>
          <a:p>
            <a:r>
              <a:rPr kumimoji="1" lang="en-US" altLang="ja-JP" dirty="0" smtClean="0"/>
              <a:t>2010/04/28 </a:t>
            </a:r>
            <a:endParaRPr kumimoji="1" lang="ja-JP" alt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ja-JP" altLang="en-US" dirty="0" smtClean="0">
                <a:latin typeface="HGP明朝E" pitchFamily="18" charset="-128"/>
                <a:ea typeface="HGP明朝E" pitchFamily="18" charset="-128"/>
              </a:rPr>
              <a:t>メンバー紹介</a:t>
            </a:r>
            <a:endParaRPr kumimoji="1" lang="ja-JP" altLang="en-US" dirty="0">
              <a:latin typeface="HGP明朝E" pitchFamily="18" charset="-128"/>
              <a:ea typeface="HGP明朝E" pitchFamily="18" charset="-128"/>
            </a:endParaRP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a:t>
            </a:fld>
            <a:endParaRPr lang="en-US" altLang="ja-JP" dirty="0"/>
          </a:p>
        </p:txBody>
      </p:sp>
      <p:pic>
        <p:nvPicPr>
          <p:cNvPr id="6" name="Picture 9" descr="\\selandisk-t\disk1\mmraid_backup\HOME\写真\200809_研究室旅行＠沖縄\yuichiro-y\20080919\DSC_6503.JPG"/>
          <p:cNvPicPr>
            <a:picLocks noChangeAspect="1" noChangeArrowheads="1"/>
          </p:cNvPicPr>
          <p:nvPr/>
        </p:nvPicPr>
        <p:blipFill>
          <a:blip r:embed="rId3" cstate="print"/>
          <a:srcRect l="74407" t="28620" r="6113" b="42083"/>
          <a:stretch>
            <a:fillRect/>
          </a:stretch>
        </p:blipFill>
        <p:spPr bwMode="auto">
          <a:xfrm>
            <a:off x="4935929" y="1163510"/>
            <a:ext cx="1442239" cy="1479672"/>
          </a:xfrm>
          <a:prstGeom prst="round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21"/>
          <p:cNvPicPr>
            <a:picLocks noChangeAspect="1" noChangeArrowheads="1"/>
          </p:cNvPicPr>
          <p:nvPr/>
        </p:nvPicPr>
        <p:blipFill>
          <a:blip r:embed="rId4" cstate="print"/>
          <a:srcRect l="13414"/>
          <a:stretch>
            <a:fillRect/>
          </a:stretch>
        </p:blipFill>
        <p:spPr bwMode="auto">
          <a:xfrm>
            <a:off x="4839432" y="3000372"/>
            <a:ext cx="1538736" cy="12303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650" name="Picture 2"/>
          <p:cNvPicPr>
            <a:picLocks noGrp="1" noChangeAspect="1" noChangeArrowheads="1"/>
          </p:cNvPicPr>
          <p:nvPr>
            <p:ph idx="1"/>
          </p:nvPr>
        </p:nvPicPr>
        <p:blipFill>
          <a:blip r:embed="rId5" cstate="print"/>
          <a:srcRect/>
          <a:stretch>
            <a:fillRect/>
          </a:stretch>
        </p:blipFill>
        <p:spPr bwMode="auto">
          <a:xfrm>
            <a:off x="6858016" y="1643051"/>
            <a:ext cx="1455946" cy="10919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コンテンツ プレースホルダ 2"/>
          <p:cNvSpPr txBox="1">
            <a:spLocks/>
          </p:cNvSpPr>
          <p:nvPr/>
        </p:nvSpPr>
        <p:spPr bwMode="auto">
          <a:xfrm>
            <a:off x="317500" y="1071546"/>
            <a:ext cx="4468814"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Wingdings" pitchFamily="2" charset="2"/>
              <a:buChar char="n"/>
              <a:tabLst/>
              <a:defRPr/>
            </a:pP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スタッフ</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a:p>
            <a:pPr marL="800100" lvl="1" indent="-342900" eaLnBrk="0" hangingPunct="0">
              <a:buFont typeface="Wingdings" pitchFamily="2" charset="2"/>
              <a:buChar char="Ø"/>
              <a:defRPr/>
            </a:pP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先生</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a:p>
            <a:pPr marL="1200150" lvl="2" indent="-285750" eaLnBrk="0" hangingPunct="0">
              <a:buFont typeface="Arial" pitchFamily="34" charset="0"/>
              <a:buChar char="•"/>
              <a:defRPr/>
            </a:pPr>
            <a:r>
              <a:rPr kumimoji="1" lang="ja-JP" altLang="en-US" sz="2000" b="0" i="0" u="none" strike="noStrike" kern="0" cap="none" spc="0" normalizeH="0" baseline="0" noProof="0" dirty="0" smtClean="0">
                <a:ln>
                  <a:noFill/>
                </a:ln>
                <a:solidFill>
                  <a:schemeClr val="tx1"/>
                </a:solidFill>
                <a:effectLst/>
                <a:uLnTx/>
                <a:uFillTx/>
                <a:latin typeface="+mn-lt"/>
                <a:ea typeface="+mn-ea"/>
              </a:rPr>
              <a:t>大平 雅雄 先生</a:t>
            </a:r>
            <a:endParaRPr kumimoji="1" lang="en-US" altLang="ja-JP" sz="2000" b="0" i="0" u="none" strike="noStrike" kern="0" cap="none" spc="0" normalizeH="0" baseline="0" noProof="0" dirty="0" smtClean="0">
              <a:ln>
                <a:noFill/>
              </a:ln>
              <a:solidFill>
                <a:schemeClr val="tx1"/>
              </a:solidFill>
              <a:effectLst/>
              <a:uLnTx/>
              <a:uFillTx/>
              <a:latin typeface="+mn-lt"/>
              <a:ea typeface="+mn-ea"/>
            </a:endParaRPr>
          </a:p>
          <a:p>
            <a:pPr marL="800100" lvl="1" indent="-342900" eaLnBrk="0" hangingPunct="0">
              <a:buFont typeface="Wingdings" pitchFamily="2" charset="2"/>
              <a:buChar char="Ø"/>
              <a:defRPr/>
            </a:pP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ドクター</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a:p>
            <a:pPr marL="1200150" lvl="2" indent="-285750" eaLnBrk="0" hangingPunct="0">
              <a:buFont typeface="Arial" pitchFamily="34" charset="0"/>
              <a:buChar char="•"/>
              <a:defRPr/>
            </a:pPr>
            <a:r>
              <a:rPr kumimoji="1" lang="en-US" altLang="ja-JP" sz="2000" b="0" i="0" u="none" strike="noStrike" kern="0" cap="none" spc="0" normalizeH="0" baseline="0" noProof="0" dirty="0" smtClean="0">
                <a:ln>
                  <a:noFill/>
                </a:ln>
                <a:solidFill>
                  <a:schemeClr val="tx1"/>
                </a:solidFill>
                <a:effectLst/>
                <a:uLnTx/>
                <a:uFillTx/>
                <a:latin typeface="+mn-lt"/>
                <a:ea typeface="+mn-ea"/>
              </a:rPr>
              <a:t>D2</a:t>
            </a:r>
            <a:r>
              <a:rPr kumimoji="1" lang="ja-JP" altLang="en-US" sz="2000" b="0" i="0" u="none" strike="noStrike" kern="0" cap="none" spc="0" normalizeH="0" baseline="0" noProof="0" dirty="0" smtClean="0">
                <a:ln>
                  <a:noFill/>
                </a:ln>
                <a:solidFill>
                  <a:schemeClr val="tx1"/>
                </a:solidFill>
                <a:effectLst/>
                <a:uLnTx/>
                <a:uFillTx/>
                <a:latin typeface="+mn-lt"/>
                <a:ea typeface="+mn-ea"/>
              </a:rPr>
              <a:t>　伊原 彰紀</a:t>
            </a:r>
            <a:endParaRPr kumimoji="1" lang="en-US" altLang="ja-JP" sz="2000" b="0" i="0" u="none" strike="noStrike" kern="0" cap="none" spc="0" normalizeH="0" baseline="0" noProof="0" dirty="0" smtClean="0">
              <a:ln>
                <a:noFill/>
              </a:ln>
              <a:solidFill>
                <a:schemeClr val="tx1"/>
              </a:solidFill>
              <a:effectLst/>
              <a:uLnTx/>
              <a:uFillTx/>
              <a:latin typeface="+mn-lt"/>
              <a:ea typeface="+mn-ea"/>
            </a:endParaRPr>
          </a:p>
          <a:p>
            <a:pPr marL="800100" lvl="1" indent="-342900" eaLnBrk="0" hangingPunct="0">
              <a:buFont typeface="Wingdings" pitchFamily="2" charset="2"/>
              <a:buChar char="Ø"/>
              <a:defRPr/>
            </a:pP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マスター</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a:p>
            <a:pPr marL="1200150" lvl="2" indent="-285750" eaLnBrk="0" hangingPunct="0">
              <a:buFont typeface="Arial" pitchFamily="34" charset="0"/>
              <a:buChar char="•"/>
              <a:defRPr/>
            </a:pPr>
            <a:r>
              <a:rPr kumimoji="1" lang="en-US" altLang="ja-JP" sz="2000" b="0" i="0" u="none" strike="noStrike" kern="0" cap="none" spc="0" normalizeH="0" baseline="0" noProof="0" dirty="0" smtClean="0">
                <a:ln>
                  <a:noFill/>
                </a:ln>
                <a:solidFill>
                  <a:schemeClr val="tx1"/>
                </a:solidFill>
                <a:effectLst/>
                <a:uLnTx/>
                <a:uFillTx/>
                <a:latin typeface="+mn-lt"/>
                <a:ea typeface="+mn-ea"/>
              </a:rPr>
              <a:t>M</a:t>
            </a:r>
            <a:r>
              <a:rPr kumimoji="1" lang="ja-JP" altLang="en-US" sz="2000" b="0" i="0" u="none" strike="noStrike" kern="0" cap="none" spc="0" normalizeH="0" baseline="0" noProof="0" dirty="0" smtClean="0">
                <a:ln>
                  <a:noFill/>
                </a:ln>
                <a:solidFill>
                  <a:schemeClr val="tx1"/>
                </a:solidFill>
                <a:effectLst/>
                <a:uLnTx/>
                <a:uFillTx/>
                <a:latin typeface="+mn-lt"/>
                <a:ea typeface="+mn-ea"/>
              </a:rPr>
              <a:t>２　大澤</a:t>
            </a:r>
            <a:r>
              <a:rPr kumimoji="1" lang="ja-JP" altLang="en-US" sz="2000" b="0" i="0" u="none" strike="noStrike" kern="0" cap="none" spc="0" normalizeH="0" noProof="0" dirty="0" smtClean="0">
                <a:ln>
                  <a:noFill/>
                </a:ln>
                <a:solidFill>
                  <a:schemeClr val="tx1"/>
                </a:solidFill>
                <a:effectLst/>
                <a:uLnTx/>
                <a:uFillTx/>
                <a:latin typeface="+mn-lt"/>
                <a:ea typeface="+mn-ea"/>
              </a:rPr>
              <a:t> </a:t>
            </a:r>
            <a:r>
              <a:rPr kumimoji="1" lang="ja-JP" altLang="en-US" sz="2000" b="0" i="0" u="none" strike="noStrike" kern="0" cap="none" spc="0" normalizeH="0" baseline="0" noProof="0" dirty="0" smtClean="0">
                <a:ln>
                  <a:noFill/>
                </a:ln>
                <a:solidFill>
                  <a:schemeClr val="tx1"/>
                </a:solidFill>
                <a:effectLst/>
                <a:uLnTx/>
                <a:uFillTx/>
                <a:latin typeface="+mn-lt"/>
                <a:ea typeface="+mn-ea"/>
              </a:rPr>
              <a:t>直哉</a:t>
            </a:r>
            <a:endParaRPr kumimoji="1" lang="en-US" altLang="ja-JP" sz="2000" b="0" i="0" u="none" strike="noStrike" kern="0" cap="none" spc="0" normalizeH="0" baseline="0" noProof="0" dirty="0" smtClean="0">
              <a:ln>
                <a:noFill/>
              </a:ln>
              <a:solidFill>
                <a:schemeClr val="tx1"/>
              </a:solidFill>
              <a:effectLst/>
              <a:uLnTx/>
              <a:uFillTx/>
              <a:latin typeface="+mn-lt"/>
              <a:ea typeface="+mn-ea"/>
            </a:endParaRPr>
          </a:p>
          <a:p>
            <a:pPr marL="1200150" lvl="2" indent="-285750" eaLnBrk="0" hangingPunct="0">
              <a:buFont typeface="Arial" pitchFamily="34" charset="0"/>
              <a:buChar char="•"/>
              <a:defRPr/>
            </a:pPr>
            <a:r>
              <a:rPr kumimoji="1" lang="en-US" altLang="ja-JP" sz="2000" b="0" i="0" u="none" strike="noStrike" kern="0" cap="none" spc="0" normalizeH="0" baseline="0" noProof="0" dirty="0" smtClean="0">
                <a:ln>
                  <a:noFill/>
                </a:ln>
                <a:solidFill>
                  <a:schemeClr val="tx1"/>
                </a:solidFill>
                <a:effectLst/>
                <a:uLnTx/>
                <a:uFillTx/>
                <a:latin typeface="+mn-lt"/>
                <a:ea typeface="+mn-ea"/>
              </a:rPr>
              <a:t>M</a:t>
            </a:r>
            <a:r>
              <a:rPr kumimoji="1" lang="ja-JP" altLang="en-US" sz="2000" b="0" i="0" u="none" strike="noStrike" kern="0" cap="none" spc="0" normalizeH="0" baseline="0" noProof="0" dirty="0" smtClean="0">
                <a:ln>
                  <a:noFill/>
                </a:ln>
                <a:solidFill>
                  <a:schemeClr val="tx1"/>
                </a:solidFill>
                <a:effectLst/>
                <a:uLnTx/>
                <a:uFillTx/>
                <a:latin typeface="+mn-lt"/>
                <a:ea typeface="+mn-ea"/>
              </a:rPr>
              <a:t>２　藤田 </a:t>
            </a:r>
            <a:r>
              <a:rPr lang="ja-JP" altLang="en-US" sz="2000" kern="0" dirty="0" smtClean="0">
                <a:latin typeface="+mn-lt"/>
                <a:ea typeface="+mn-ea"/>
              </a:rPr>
              <a:t>将司</a:t>
            </a:r>
            <a:endParaRPr lang="en-US" altLang="ja-JP" sz="2000" kern="0" dirty="0" smtClean="0">
              <a:latin typeface="+mn-lt"/>
              <a:ea typeface="+mn-ea"/>
            </a:endParaRPr>
          </a:p>
          <a:p>
            <a:pPr marL="1657350" lvl="3" indent="-285750" eaLnBrk="0" hangingPunct="0">
              <a:buFont typeface="Arial" pitchFamily="34" charset="0"/>
              <a:buChar char="•"/>
              <a:defRPr/>
            </a:pPr>
            <a:endParaRPr lang="en-US" altLang="ja-JP" sz="2000" kern="0" dirty="0" smtClean="0">
              <a:latin typeface="+mn-lt"/>
              <a:ea typeface="+mn-ea"/>
            </a:endParaRPr>
          </a:p>
          <a:p>
            <a:pPr marL="285750" indent="-285750" eaLnBrk="0" hangingPunct="0">
              <a:buFont typeface="Wingdings" pitchFamily="2" charset="2"/>
              <a:buChar char="n"/>
              <a:defRPr/>
            </a:pPr>
            <a:r>
              <a:rPr lang="ja-JP" altLang="en-US" sz="2000" kern="0" dirty="0" smtClean="0">
                <a:latin typeface="+mn-lt"/>
                <a:ea typeface="+mn-ea"/>
              </a:rPr>
              <a:t>共同研究先</a:t>
            </a:r>
            <a:endParaRPr lang="en-US" altLang="ja-JP" sz="2000" kern="0" dirty="0" smtClean="0">
              <a:latin typeface="+mn-lt"/>
              <a:ea typeface="+mn-ea"/>
            </a:endParaRPr>
          </a:p>
          <a:p>
            <a:pPr marL="742950" lvl="1" indent="-285750" eaLnBrk="0" hangingPunct="0">
              <a:buFont typeface="Wingdings" pitchFamily="2" charset="2"/>
              <a:buChar char="Ø"/>
              <a:defRPr/>
            </a:pPr>
            <a:r>
              <a:rPr lang="en-US" altLang="ja-JP" sz="2000" kern="0" dirty="0" smtClean="0">
                <a:latin typeface="+mn-lt"/>
                <a:ea typeface="+mn-ea"/>
              </a:rPr>
              <a:t>Queen’s University</a:t>
            </a:r>
          </a:p>
          <a:p>
            <a:pPr marL="742950" lvl="1" indent="-285750" eaLnBrk="0" hangingPunct="0">
              <a:buFont typeface="Wingdings" pitchFamily="2" charset="2"/>
              <a:buChar char="Ø"/>
              <a:defRPr/>
            </a:pPr>
            <a:r>
              <a:rPr lang="en-US" altLang="ja-JP" sz="2000" kern="0" dirty="0" smtClean="0">
                <a:latin typeface="+mn-lt"/>
                <a:ea typeface="+mn-ea"/>
              </a:rPr>
              <a:t>Mozilla Japan</a:t>
            </a:r>
          </a:p>
          <a:p>
            <a:pPr marL="285750" indent="-285750" eaLnBrk="0" hangingPunct="0">
              <a:buFont typeface="Wingdings" pitchFamily="2" charset="2"/>
              <a:buChar char="n"/>
              <a:defRPr/>
            </a:pPr>
            <a:endParaRPr lang="en-US" altLang="ja-JP" sz="2000" kern="0" dirty="0" smtClean="0">
              <a:latin typeface="+mn-lt"/>
              <a:ea typeface="+mn-ea"/>
            </a:endParaRPr>
          </a:p>
        </p:txBody>
      </p:sp>
      <p:pic>
        <p:nvPicPr>
          <p:cNvPr id="3" name="Picture 2" descr="C:\Documents and Settings\shoji-f\デスクトップ\無題.JPG"/>
          <p:cNvPicPr>
            <a:picLocks noChangeAspect="1" noChangeArrowheads="1"/>
          </p:cNvPicPr>
          <p:nvPr/>
        </p:nvPicPr>
        <p:blipFill>
          <a:blip r:embed="rId6"/>
          <a:srcRect/>
          <a:stretch>
            <a:fillRect/>
          </a:stretch>
        </p:blipFill>
        <p:spPr bwMode="auto">
          <a:xfrm>
            <a:off x="6903696" y="3212040"/>
            <a:ext cx="1477814" cy="12911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00035" y="1142984"/>
            <a:ext cx="6065866" cy="2070116"/>
          </a:xfrm>
          <a:effectLst>
            <a:outerShdw blurRad="50800" dist="38100" dir="2700000" algn="tl" rotWithShape="0">
              <a:prstClr val="black">
                <a:alpha val="40000"/>
              </a:prstClr>
            </a:outerShdw>
          </a:effectLst>
        </p:spPr>
        <p:txBody>
          <a:bodyPr/>
          <a:lstStyle/>
          <a:p>
            <a:r>
              <a:rPr lang="en-US" altLang="ja-JP" sz="6600" dirty="0" smtClean="0">
                <a:latin typeface="HGP明朝E" pitchFamily="18" charset="-128"/>
                <a:ea typeface="HGP明朝E" pitchFamily="18" charset="-128"/>
              </a:rPr>
              <a:t>OSS</a:t>
            </a:r>
            <a:r>
              <a:rPr lang="ja-JP" altLang="en-US" sz="6600" dirty="0" smtClean="0">
                <a:latin typeface="HGP明朝E" pitchFamily="18" charset="-128"/>
                <a:ea typeface="HGP明朝E" pitchFamily="18" charset="-128"/>
              </a:rPr>
              <a:t>班の野望</a:t>
            </a:r>
            <a:endParaRPr kumimoji="1" lang="ja-JP" altLang="en-US" sz="6600" dirty="0">
              <a:latin typeface="HGP明朝E" pitchFamily="18" charset="-128"/>
              <a:ea typeface="HGP明朝E" pitchFamily="18" charset="-128"/>
            </a:endParaRPr>
          </a:p>
        </p:txBody>
      </p:sp>
      <p:sp>
        <p:nvSpPr>
          <p:cNvPr id="3" name="サブタイトル 2"/>
          <p:cNvSpPr>
            <a:spLocks noGrp="1"/>
          </p:cNvSpPr>
          <p:nvPr>
            <p:ph type="subTitle" idx="1"/>
          </p:nvPr>
        </p:nvSpPr>
        <p:spPr>
          <a:xfrm>
            <a:off x="784225" y="3357562"/>
            <a:ext cx="5781675" cy="1643074"/>
          </a:xfrm>
        </p:spPr>
        <p:txBody>
          <a:bodyPr>
            <a:noAutofit/>
          </a:bodyPr>
          <a:lstStyle/>
          <a:p>
            <a:r>
              <a:rPr kumimoji="1" lang="en-US" altLang="ja-JP" dirty="0" smtClean="0"/>
              <a:t>2010/04/28 </a:t>
            </a:r>
            <a:endParaRPr kumimoji="1" lang="ja-JP" alt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en-US" altLang="ja-JP" dirty="0" smtClean="0">
                <a:latin typeface="HGP明朝E" pitchFamily="18" charset="-128"/>
                <a:ea typeface="HGP明朝E" pitchFamily="18" charset="-128"/>
              </a:rPr>
              <a:t>OSS</a:t>
            </a:r>
            <a:r>
              <a:rPr lang="ja-JP" altLang="en-US" dirty="0" smtClean="0">
                <a:latin typeface="HGP明朝E" pitchFamily="18" charset="-128"/>
                <a:ea typeface="HGP明朝E" pitchFamily="18" charset="-128"/>
              </a:rPr>
              <a:t>班の野望</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pPr lvl="1"/>
            <a:endParaRPr lang="en-US" altLang="ja-JP" dirty="0" smtClean="0"/>
          </a:p>
          <a:p>
            <a:pPr lvl="1"/>
            <a:endParaRPr lang="en-US" altLang="ja-JP" dirty="0" smtClean="0"/>
          </a:p>
          <a:p>
            <a:pPr lvl="1"/>
            <a:endParaRPr lang="en-US" altLang="ja-JP" dirty="0" smtClean="0"/>
          </a:p>
          <a:p>
            <a:endParaRPr lang="en-US" altLang="ja-JP" dirty="0" smtClean="0"/>
          </a:p>
          <a:p>
            <a:endParaRPr lang="en-US" altLang="ja-JP" dirty="0" smtClean="0"/>
          </a:p>
          <a:p>
            <a:r>
              <a:rPr lang="ja-JP" altLang="en-US" dirty="0" smtClean="0"/>
              <a:t>着眼点</a:t>
            </a:r>
            <a:endParaRPr lang="en-US" altLang="ja-JP" dirty="0" smtClean="0"/>
          </a:p>
          <a:p>
            <a:pPr lvl="1"/>
            <a:r>
              <a:rPr lang="en-US" altLang="ja-JP" dirty="0" smtClean="0"/>
              <a:t> </a:t>
            </a:r>
            <a:r>
              <a:rPr lang="ja-JP" altLang="en-US" dirty="0" smtClean="0"/>
              <a:t>主に</a:t>
            </a:r>
            <a:r>
              <a:rPr lang="en-US" altLang="ja-JP" dirty="0" smtClean="0">
                <a:solidFill>
                  <a:srgbClr val="FF0000"/>
                </a:solidFill>
              </a:rPr>
              <a:t>OSS</a:t>
            </a:r>
            <a:r>
              <a:rPr lang="ja-JP" altLang="en-US" dirty="0" smtClean="0"/>
              <a:t>を対象に研究を行っている</a:t>
            </a:r>
            <a:endParaRPr lang="en-US" altLang="ja-JP" dirty="0" smtClean="0"/>
          </a:p>
          <a:p>
            <a:pPr lvl="2"/>
            <a:r>
              <a:rPr lang="en-US" altLang="ja-JP" dirty="0" smtClean="0"/>
              <a:t>OSS</a:t>
            </a:r>
            <a:r>
              <a:rPr lang="ja-JP" altLang="en-US" dirty="0" smtClean="0"/>
              <a:t>の開発者は</a:t>
            </a:r>
            <a:r>
              <a:rPr lang="ja-JP" altLang="en-US" dirty="0" smtClean="0">
                <a:solidFill>
                  <a:srgbClr val="FF0000"/>
                </a:solidFill>
              </a:rPr>
              <a:t>分散開発</a:t>
            </a:r>
            <a:r>
              <a:rPr lang="ja-JP" altLang="en-US" dirty="0" smtClean="0"/>
              <a:t>を行っているため開発者間の活動が大きく影響する</a:t>
            </a:r>
          </a:p>
          <a:p>
            <a:pPr lvl="1"/>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5</a:t>
            </a:fld>
            <a:endParaRPr lang="en-US" altLang="ja-JP" dirty="0"/>
          </a:p>
        </p:txBody>
      </p:sp>
      <p:sp>
        <p:nvSpPr>
          <p:cNvPr id="6" name="正方形/長方形 5"/>
          <p:cNvSpPr/>
          <p:nvPr/>
        </p:nvSpPr>
        <p:spPr bwMode="auto">
          <a:xfrm>
            <a:off x="785786" y="1857364"/>
            <a:ext cx="7643866" cy="107157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buNone/>
            </a:pPr>
            <a:r>
              <a:rPr lang="ja-JP" altLang="en-US" sz="2800" dirty="0" smtClean="0"/>
              <a:t>ソフトウェア開発を円滑に行なうための支援を行う</a:t>
            </a:r>
            <a:endParaRPr lang="ja-JP" altLang="en-US" dirty="0" smtClean="0"/>
          </a:p>
          <a:p>
            <a:pPr lvl="1">
              <a:buFont typeface="Wingdings" pitchFamily="2" charset="2"/>
              <a:buChar char="ü"/>
            </a:pPr>
            <a:r>
              <a:rPr lang="ja-JP" altLang="en-US" sz="2400" dirty="0" smtClean="0"/>
              <a:t>企業や組織における</a:t>
            </a:r>
            <a:r>
              <a:rPr lang="ja-JP" altLang="en-US" sz="2400" dirty="0" smtClean="0">
                <a:solidFill>
                  <a:srgbClr val="FF0000"/>
                </a:solidFill>
              </a:rPr>
              <a:t>知識共有</a:t>
            </a:r>
            <a:r>
              <a:rPr lang="ja-JP" altLang="en-US" sz="2400" dirty="0" smtClean="0"/>
              <a:t>や</a:t>
            </a:r>
            <a:r>
              <a:rPr lang="ja-JP" altLang="en-US" sz="2400" dirty="0" smtClean="0">
                <a:solidFill>
                  <a:srgbClr val="FF0000"/>
                </a:solidFill>
              </a:rPr>
              <a:t>知識創発</a:t>
            </a:r>
            <a:r>
              <a:rPr lang="ja-JP" altLang="en-US" sz="2400" dirty="0" smtClean="0"/>
              <a:t>の支援</a:t>
            </a:r>
            <a:endParaRPr lang="en-US" altLang="ja-JP" sz="2400" dirty="0" smtClean="0"/>
          </a:p>
          <a:p>
            <a:pPr marL="0" marR="0" indent="0" algn="l" defTabSz="914400" rtl="0" eaLnBrk="1" fontAlgn="base" latinLnBrk="0" hangingPunct="1">
              <a:lnSpc>
                <a:spcPct val="100000"/>
              </a:lnSpc>
              <a:spcBef>
                <a:spcPct val="20000"/>
              </a:spcBef>
              <a:spcAft>
                <a:spcPct val="0"/>
              </a:spcAft>
              <a:buClrTx/>
              <a:buSzTx/>
              <a:buNone/>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a:xfrm>
            <a:off x="784225" y="1785926"/>
            <a:ext cx="5781675" cy="1427174"/>
          </a:xfrm>
          <a:effectLst>
            <a:outerShdw blurRad="50800" dist="38100" dir="2700000" algn="tl" rotWithShape="0">
              <a:prstClr val="black">
                <a:alpha val="40000"/>
              </a:prstClr>
            </a:outerShdw>
          </a:effectLst>
        </p:spPr>
        <p:txBody>
          <a:bodyPr/>
          <a:lstStyle/>
          <a:p>
            <a:r>
              <a:rPr lang="en-US" altLang="ja-JP" sz="4000" dirty="0" smtClean="0">
                <a:latin typeface="HGP明朝E" pitchFamily="18" charset="-128"/>
                <a:ea typeface="HGP明朝E" pitchFamily="18" charset="-128"/>
              </a:rPr>
              <a:t>OSS</a:t>
            </a:r>
            <a:r>
              <a:rPr lang="ja-JP" altLang="en-US" sz="4000" dirty="0" smtClean="0">
                <a:latin typeface="HGP明朝E" pitchFamily="18" charset="-128"/>
                <a:ea typeface="HGP明朝E" pitchFamily="18" charset="-128"/>
              </a:rPr>
              <a:t>班が取り組んでいる研究</a:t>
            </a:r>
            <a:endParaRPr kumimoji="1" lang="ja-JP" altLang="en-US" dirty="0"/>
          </a:p>
        </p:txBody>
      </p:sp>
      <p:sp>
        <p:nvSpPr>
          <p:cNvPr id="6" name="サブタイトル 5"/>
          <p:cNvSpPr>
            <a:spLocks noGrp="1"/>
          </p:cNvSpPr>
          <p:nvPr>
            <p:ph type="subTitle" idx="1"/>
          </p:nvPr>
        </p:nvSpPr>
        <p:spPr/>
        <p:txBody>
          <a:bodyPr/>
          <a:lstStyle/>
          <a:p>
            <a:endParaRPr kumimoji="1" lang="ja-JP" altLang="en-US"/>
          </a:p>
        </p:txBody>
      </p:sp>
      <p:sp>
        <p:nvSpPr>
          <p:cNvPr id="4" name="スライド番号プレースホルダ 3"/>
          <p:cNvSpPr>
            <a:spLocks noGrp="1"/>
          </p:cNvSpPr>
          <p:nvPr>
            <p:ph type="sldNum" sz="quarter" idx="4294967295"/>
          </p:nvPr>
        </p:nvSpPr>
        <p:spPr>
          <a:xfrm>
            <a:off x="8437563" y="6572250"/>
            <a:ext cx="706437" cy="285750"/>
          </a:xfrm>
        </p:spPr>
        <p:txBody>
          <a:bodyPr/>
          <a:lstStyle/>
          <a:p>
            <a:pPr>
              <a:defRPr/>
            </a:pPr>
            <a:fld id="{5D4AC92C-5207-4EC4-B15C-EE8DBEE15E65}" type="slidenum">
              <a:rPr lang="en-US" altLang="ja-JP" smtClean="0"/>
              <a:pPr>
                <a:defRPr/>
              </a:pPr>
              <a:t>6</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en-US" altLang="ja-JP" dirty="0" smtClean="0">
                <a:latin typeface="HGP明朝E" pitchFamily="18" charset="-128"/>
                <a:ea typeface="HGP明朝E" pitchFamily="18" charset="-128"/>
              </a:rPr>
              <a:t>OSS</a:t>
            </a:r>
            <a:r>
              <a:rPr lang="ja-JP" altLang="en-US" dirty="0" smtClean="0">
                <a:latin typeface="HGP明朝E" pitchFamily="18" charset="-128"/>
                <a:ea typeface="HGP明朝E" pitchFamily="18" charset="-128"/>
              </a:rPr>
              <a:t>班が取り組んでいる研究</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en-US" altLang="ja-JP" sz="1600" dirty="0" smtClean="0"/>
              <a:t>OSS</a:t>
            </a:r>
            <a:r>
              <a:rPr lang="ja-JP" altLang="en-US" sz="1600" dirty="0" smtClean="0"/>
              <a:t>開発における不具合管理に関する研究</a:t>
            </a:r>
            <a:endParaRPr lang="en-US" altLang="ja-JP" sz="1600" dirty="0" smtClean="0"/>
          </a:p>
          <a:p>
            <a:pPr lvl="1"/>
            <a:r>
              <a:rPr lang="ja-JP" altLang="en-US" sz="1400" dirty="0" smtClean="0">
                <a:solidFill>
                  <a:srgbClr val="FF0000"/>
                </a:solidFill>
              </a:rPr>
              <a:t>不具合修正プロセス向上に向けた滞留時間分析手法の提案</a:t>
            </a:r>
            <a:endParaRPr lang="en-US" altLang="ja-JP" sz="1400" dirty="0" smtClean="0">
              <a:solidFill>
                <a:srgbClr val="FF0000"/>
              </a:solidFill>
            </a:endParaRPr>
          </a:p>
          <a:p>
            <a:pPr lvl="1"/>
            <a:r>
              <a:rPr lang="ja-JP" altLang="en-US" sz="1400" dirty="0" smtClean="0">
                <a:solidFill>
                  <a:srgbClr val="FF0000"/>
                </a:solidFill>
              </a:rPr>
              <a:t>不具合の再修正予測モデルの構築 </a:t>
            </a:r>
            <a:r>
              <a:rPr lang="en-US" altLang="ja-JP" sz="1400" dirty="0" smtClean="0">
                <a:solidFill>
                  <a:srgbClr val="FF0000"/>
                </a:solidFill>
              </a:rPr>
              <a:t>(collaborate with Queen’s university in Canada)</a:t>
            </a:r>
          </a:p>
          <a:p>
            <a:pPr lvl="1"/>
            <a:r>
              <a:rPr lang="ja-JP" altLang="en-US" sz="1400" dirty="0" smtClean="0">
                <a:solidFill>
                  <a:srgbClr val="FF0000"/>
                </a:solidFill>
              </a:rPr>
              <a:t>滞留時間予測モデルの構築</a:t>
            </a:r>
            <a:endParaRPr lang="en-US" altLang="ja-JP" sz="1400" dirty="0" smtClean="0">
              <a:solidFill>
                <a:srgbClr val="FF0000"/>
              </a:solidFill>
            </a:endParaRPr>
          </a:p>
          <a:p>
            <a:pPr lvl="1"/>
            <a:r>
              <a:rPr lang="ja-JP" altLang="en-US" sz="1400" dirty="0" smtClean="0"/>
              <a:t>バグ修正に関与する開発者コミュニケーションの分析</a:t>
            </a:r>
            <a:endParaRPr lang="en-US" altLang="ja-JP" sz="1400" dirty="0" smtClean="0"/>
          </a:p>
          <a:p>
            <a:pPr lvl="2"/>
            <a:endParaRPr lang="en-US" altLang="ja-JP" sz="800" dirty="0" smtClean="0"/>
          </a:p>
          <a:p>
            <a:r>
              <a:rPr lang="en-US" altLang="ja-JP" sz="1600" dirty="0" smtClean="0"/>
              <a:t>OSS</a:t>
            </a:r>
            <a:r>
              <a:rPr lang="ja-JP" altLang="en-US" sz="1600" dirty="0" smtClean="0"/>
              <a:t>開発者間のコミュニケーション効率化に向けた研究</a:t>
            </a:r>
            <a:endParaRPr lang="en-US" altLang="ja-JP" sz="1600" dirty="0" smtClean="0"/>
          </a:p>
          <a:p>
            <a:pPr lvl="1"/>
            <a:r>
              <a:rPr lang="en-US" altLang="ja-JP" sz="1400" dirty="0" smtClean="0">
                <a:solidFill>
                  <a:srgbClr val="FF0000"/>
                </a:solidFill>
              </a:rPr>
              <a:t>OSS</a:t>
            </a:r>
            <a:r>
              <a:rPr lang="ja-JP" altLang="en-US" sz="1400" dirty="0" smtClean="0">
                <a:solidFill>
                  <a:srgbClr val="FF0000"/>
                </a:solidFill>
              </a:rPr>
              <a:t>開発における時差の分析</a:t>
            </a:r>
            <a:r>
              <a:rPr lang="en-US" altLang="ja-JP" sz="1400" dirty="0" smtClean="0">
                <a:solidFill>
                  <a:srgbClr val="FF0000"/>
                </a:solidFill>
              </a:rPr>
              <a:t>~</a:t>
            </a:r>
            <a:r>
              <a:rPr lang="ja-JP" altLang="en-US" sz="1400" dirty="0" smtClean="0">
                <a:solidFill>
                  <a:srgbClr val="FF0000"/>
                </a:solidFill>
              </a:rPr>
              <a:t>開発者間の情報交換への影響</a:t>
            </a:r>
            <a:r>
              <a:rPr lang="en-US" altLang="ja-JP" sz="1400" dirty="0" smtClean="0">
                <a:solidFill>
                  <a:srgbClr val="FF0000"/>
                </a:solidFill>
              </a:rPr>
              <a:t>~</a:t>
            </a:r>
            <a:r>
              <a:rPr lang="ja-JP" altLang="en-US" sz="1400" dirty="0" smtClean="0">
                <a:solidFill>
                  <a:srgbClr val="FF0000"/>
                </a:solidFill>
              </a:rPr>
              <a:t> </a:t>
            </a:r>
            <a:r>
              <a:rPr lang="en-US" altLang="ja-JP" sz="1400" dirty="0" smtClean="0">
                <a:solidFill>
                  <a:srgbClr val="FF0000"/>
                </a:solidFill>
              </a:rPr>
              <a:t>(collaborate with Thai students)</a:t>
            </a:r>
          </a:p>
          <a:p>
            <a:pPr lvl="1"/>
            <a:r>
              <a:rPr lang="en-US" altLang="ja-JP" sz="1400" dirty="0" smtClean="0"/>
              <a:t>OSS</a:t>
            </a:r>
            <a:r>
              <a:rPr lang="ja-JP" altLang="en-US" sz="1400" dirty="0" smtClean="0"/>
              <a:t>コミュニティの新陳代謝プロセスの分析とモデル化</a:t>
            </a:r>
            <a:endParaRPr lang="en-US" altLang="ja-JP" sz="800" dirty="0" smtClean="0"/>
          </a:p>
          <a:p>
            <a:pPr lvl="1"/>
            <a:r>
              <a:rPr lang="ja-JP" altLang="en-US" sz="1400" dirty="0" smtClean="0">
                <a:solidFill>
                  <a:srgbClr val="FF0000"/>
                </a:solidFill>
              </a:rPr>
              <a:t>コミュニケーション効率化のための</a:t>
            </a:r>
            <a:r>
              <a:rPr lang="en-US" altLang="ja-JP" sz="1400" dirty="0" smtClean="0">
                <a:solidFill>
                  <a:srgbClr val="FF0000"/>
                </a:solidFill>
              </a:rPr>
              <a:t>Awareness</a:t>
            </a:r>
            <a:r>
              <a:rPr lang="ja-JP" altLang="en-US" sz="1400" dirty="0" smtClean="0">
                <a:solidFill>
                  <a:srgbClr val="FF0000"/>
                </a:solidFill>
              </a:rPr>
              <a:t>支援システム：</a:t>
            </a:r>
            <a:r>
              <a:rPr lang="en-US" altLang="ja-JP" sz="1400" dirty="0" smtClean="0">
                <a:solidFill>
                  <a:srgbClr val="FF0000"/>
                </a:solidFill>
              </a:rPr>
              <a:t>ACTION</a:t>
            </a:r>
          </a:p>
          <a:p>
            <a:pPr lvl="1"/>
            <a:r>
              <a:rPr lang="ja-JP" altLang="en-US" sz="1400" dirty="0" smtClean="0"/>
              <a:t>コードレビューに着目したコミュニティオープン性の分析 （</a:t>
            </a:r>
            <a:r>
              <a:rPr lang="en-US" altLang="ja-JP" sz="1400" dirty="0" smtClean="0"/>
              <a:t>collaborate with Thai students</a:t>
            </a:r>
            <a:r>
              <a:rPr lang="ja-JP" altLang="en-US" sz="1400" dirty="0" smtClean="0"/>
              <a:t>）</a:t>
            </a:r>
            <a:endParaRPr lang="en-US" altLang="ja-JP" sz="1600" dirty="0" smtClean="0"/>
          </a:p>
          <a:p>
            <a:pPr lvl="2"/>
            <a:endParaRPr lang="en-US" altLang="ja-JP" sz="800" dirty="0" smtClean="0"/>
          </a:p>
          <a:p>
            <a:r>
              <a:rPr lang="en-US" altLang="ja-JP" sz="1600" dirty="0" smtClean="0"/>
              <a:t>OSS</a:t>
            </a:r>
            <a:r>
              <a:rPr lang="ja-JP" altLang="en-US" sz="1600" dirty="0" smtClean="0"/>
              <a:t>開発における開発者とユーザのコミュニケーション構造</a:t>
            </a:r>
          </a:p>
          <a:p>
            <a:pPr lvl="1"/>
            <a:r>
              <a:rPr lang="ja-JP" altLang="en-US" sz="1400" dirty="0" smtClean="0"/>
              <a:t>社会ネットワーク分析に基づく</a:t>
            </a:r>
            <a:r>
              <a:rPr lang="en-US" altLang="ja-JP" sz="1400" dirty="0" smtClean="0"/>
              <a:t>OSS</a:t>
            </a:r>
            <a:r>
              <a:rPr lang="ja-JP" altLang="en-US" sz="1400" dirty="0" smtClean="0"/>
              <a:t>コミュニティの可視化</a:t>
            </a:r>
            <a:endParaRPr lang="en-US" altLang="ja-JP" sz="1400" dirty="0" smtClean="0"/>
          </a:p>
          <a:p>
            <a:pPr lvl="1"/>
            <a:r>
              <a:rPr lang="ja-JP" altLang="en-US" sz="1400" dirty="0" smtClean="0">
                <a:solidFill>
                  <a:srgbClr val="FF0000"/>
                </a:solidFill>
              </a:rPr>
              <a:t>社会ネットワーク分析に基づくオープンコラボレーションの分析</a:t>
            </a:r>
            <a:endParaRPr lang="en-US" altLang="ja-JP" sz="1400" dirty="0" smtClean="0">
              <a:solidFill>
                <a:srgbClr val="FF0000"/>
              </a:solidFill>
            </a:endParaRPr>
          </a:p>
          <a:p>
            <a:pPr lvl="2"/>
            <a:endParaRPr lang="en-US" altLang="ja-JP" sz="1000" dirty="0" smtClean="0"/>
          </a:p>
          <a:p>
            <a:r>
              <a:rPr lang="ja-JP" altLang="en-US" sz="1600" dirty="0" smtClean="0"/>
              <a:t>コミュニティ媒介指標の開発</a:t>
            </a:r>
            <a:endParaRPr lang="en-US" altLang="ja-JP" sz="2400" dirty="0" smtClean="0"/>
          </a:p>
          <a:p>
            <a:pPr lvl="1"/>
            <a:r>
              <a:rPr lang="ja-JP" altLang="en-US" sz="1400" dirty="0" smtClean="0"/>
              <a:t>複数のサブコミュニティを媒介するコーディネータの分析指標の確率</a:t>
            </a:r>
            <a:endParaRPr lang="en-US" altLang="ja-JP" sz="1400" dirty="0" smtClean="0"/>
          </a:p>
          <a:p>
            <a:pPr lvl="1"/>
            <a:endParaRPr lang="en-US" altLang="ja-JP" sz="1600" dirty="0" smtClean="0"/>
          </a:p>
          <a:p>
            <a:endParaRPr lang="en-US" altLang="ja-JP" sz="2000" dirty="0" smtClean="0"/>
          </a:p>
          <a:p>
            <a:endParaRPr lang="en-US" altLang="ja-JP" sz="1600" dirty="0" smtClean="0"/>
          </a:p>
          <a:p>
            <a:endParaRPr lang="en-US" altLang="ja-JP" sz="1600"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7</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en-US" altLang="ja-JP" sz="2800" dirty="0" smtClean="0">
                <a:latin typeface="HGP明朝E" pitchFamily="18" charset="-128"/>
                <a:ea typeface="HGP明朝E" pitchFamily="18" charset="-128"/>
              </a:rPr>
              <a:t>OSS</a:t>
            </a:r>
            <a:r>
              <a:rPr lang="ja-JP" altLang="en-US" sz="2800" dirty="0" smtClean="0">
                <a:latin typeface="HGP明朝E" pitchFamily="18" charset="-128"/>
                <a:ea typeface="HGP明朝E" pitchFamily="18" charset="-128"/>
              </a:rPr>
              <a:t>開発者間のコミュニケーション効率化に向けた研究</a:t>
            </a:r>
            <a:endParaRPr kumimoji="1" lang="ja-JP" altLang="en-US" sz="2800"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en-US" altLang="ja-JP" dirty="0" smtClean="0"/>
              <a:t>OSS</a:t>
            </a:r>
            <a:r>
              <a:rPr lang="ja-JP" altLang="en-US" dirty="0" smtClean="0"/>
              <a:t>プロジェクト間で行う情報交換のタイムラグの実態を解明し，情報交換の所要時間を短縮化する</a:t>
            </a:r>
            <a:endParaRPr lang="en-US" altLang="ja-JP" dirty="0" smtClean="0"/>
          </a:p>
          <a:p>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8</a:t>
            </a:fld>
            <a:endParaRPr lang="en-US" altLang="ja-JP" dirty="0"/>
          </a:p>
        </p:txBody>
      </p:sp>
      <p:grpSp>
        <p:nvGrpSpPr>
          <p:cNvPr id="28" name="グループ化 175"/>
          <p:cNvGrpSpPr>
            <a:grpSpLocks/>
          </p:cNvGrpSpPr>
          <p:nvPr/>
        </p:nvGrpSpPr>
        <p:grpSpPr bwMode="auto">
          <a:xfrm>
            <a:off x="296392" y="2393278"/>
            <a:ext cx="4561360" cy="2706032"/>
            <a:chOff x="460901" y="959912"/>
            <a:chExt cx="3481200" cy="2065576"/>
          </a:xfrm>
        </p:grpSpPr>
        <p:grpSp>
          <p:nvGrpSpPr>
            <p:cNvPr id="29" name="グループ化 36"/>
            <p:cNvGrpSpPr>
              <a:grpSpLocks/>
            </p:cNvGrpSpPr>
            <p:nvPr/>
          </p:nvGrpSpPr>
          <p:grpSpPr bwMode="auto">
            <a:xfrm>
              <a:off x="460901" y="959912"/>
              <a:ext cx="3481199" cy="1774072"/>
              <a:chOff x="725488" y="2690442"/>
              <a:chExt cx="7758112" cy="3983408"/>
            </a:xfrm>
          </p:grpSpPr>
          <p:grpSp>
            <p:nvGrpSpPr>
              <p:cNvPr id="31" name="グループ化 30"/>
              <p:cNvGrpSpPr>
                <a:grpSpLocks/>
              </p:cNvGrpSpPr>
              <p:nvPr/>
            </p:nvGrpSpPr>
            <p:grpSpPr bwMode="auto">
              <a:xfrm>
                <a:off x="725488" y="2693988"/>
                <a:ext cx="3979862" cy="3979862"/>
                <a:chOff x="591693" y="2693545"/>
                <a:chExt cx="3980305" cy="3980309"/>
              </a:xfrm>
            </p:grpSpPr>
            <p:pic>
              <p:nvPicPr>
                <p:cNvPr id="42" name="Picture 7"/>
                <p:cNvPicPr>
                  <a:picLocks noChangeAspect="1" noChangeArrowheads="1"/>
                </p:cNvPicPr>
                <p:nvPr/>
              </p:nvPicPr>
              <p:blipFill>
                <a:blip r:embed="rId3"/>
                <a:srcRect/>
                <a:stretch>
                  <a:fillRect/>
                </a:stretch>
              </p:blipFill>
              <p:spPr bwMode="auto">
                <a:xfrm>
                  <a:off x="591693" y="2693545"/>
                  <a:ext cx="3980305" cy="3980309"/>
                </a:xfrm>
                <a:prstGeom prst="rect">
                  <a:avLst/>
                </a:prstGeom>
                <a:noFill/>
                <a:ln w="9525">
                  <a:noFill/>
                  <a:miter lim="800000"/>
                  <a:headEnd/>
                  <a:tailEnd/>
                </a:ln>
              </p:spPr>
            </p:pic>
            <p:sp>
              <p:nvSpPr>
                <p:cNvPr id="43" name="テキスト ボックス 9"/>
                <p:cNvSpPr txBox="1">
                  <a:spLocks noChangeArrowheads="1"/>
                </p:cNvSpPr>
                <p:nvPr/>
              </p:nvSpPr>
              <p:spPr bwMode="auto">
                <a:xfrm>
                  <a:off x="2127249" y="2795682"/>
                  <a:ext cx="933452" cy="414734"/>
                </a:xfrm>
                <a:prstGeom prst="rect">
                  <a:avLst/>
                </a:prstGeom>
                <a:solidFill>
                  <a:schemeClr val="bg1"/>
                </a:solidFill>
                <a:ln w="9525">
                  <a:noFill/>
                  <a:miter lim="800000"/>
                  <a:headEnd/>
                  <a:tailEnd/>
                </a:ln>
              </p:spPr>
              <p:txBody>
                <a:bodyPr>
                  <a:spAutoFit/>
                </a:bodyPr>
                <a:lstStyle/>
                <a:p>
                  <a:pPr algn="ctr">
                    <a:buNone/>
                  </a:pPr>
                  <a:r>
                    <a:rPr lang="en-US" altLang="ja-JP" sz="600" dirty="0"/>
                    <a:t>JDT</a:t>
                  </a:r>
                  <a:endParaRPr lang="ja-JP" altLang="en-US" sz="600" dirty="0"/>
                </a:p>
              </p:txBody>
            </p:sp>
          </p:grpSp>
          <p:grpSp>
            <p:nvGrpSpPr>
              <p:cNvPr id="32" name="グループ化 30"/>
              <p:cNvGrpSpPr>
                <a:grpSpLocks/>
              </p:cNvGrpSpPr>
              <p:nvPr/>
            </p:nvGrpSpPr>
            <p:grpSpPr bwMode="auto">
              <a:xfrm>
                <a:off x="4438650" y="2690442"/>
                <a:ext cx="3981600" cy="3981600"/>
                <a:chOff x="4438650" y="2690442"/>
                <a:chExt cx="3981600" cy="3981600"/>
              </a:xfrm>
            </p:grpSpPr>
            <p:pic>
              <p:nvPicPr>
                <p:cNvPr id="40" name="Picture 3"/>
                <p:cNvPicPr>
                  <a:picLocks noChangeAspect="1" noChangeArrowheads="1"/>
                </p:cNvPicPr>
                <p:nvPr/>
              </p:nvPicPr>
              <p:blipFill>
                <a:blip r:embed="rId4"/>
                <a:srcRect/>
                <a:stretch>
                  <a:fillRect/>
                </a:stretch>
              </p:blipFill>
              <p:spPr bwMode="auto">
                <a:xfrm>
                  <a:off x="4438650" y="2690442"/>
                  <a:ext cx="3981600" cy="3981600"/>
                </a:xfrm>
                <a:prstGeom prst="rect">
                  <a:avLst/>
                </a:prstGeom>
                <a:noFill/>
                <a:ln w="9525">
                  <a:noFill/>
                  <a:miter lim="800000"/>
                  <a:headEnd/>
                  <a:tailEnd/>
                </a:ln>
              </p:spPr>
            </p:pic>
            <p:sp>
              <p:nvSpPr>
                <p:cNvPr id="41" name="テキスト ボックス 10"/>
                <p:cNvSpPr txBox="1">
                  <a:spLocks noChangeArrowheads="1"/>
                </p:cNvSpPr>
                <p:nvPr/>
              </p:nvSpPr>
              <p:spPr bwMode="auto">
                <a:xfrm>
                  <a:off x="5949783" y="2796120"/>
                  <a:ext cx="933348" cy="414687"/>
                </a:xfrm>
                <a:prstGeom prst="rect">
                  <a:avLst/>
                </a:prstGeom>
                <a:solidFill>
                  <a:schemeClr val="bg1"/>
                </a:solidFill>
                <a:ln w="9525">
                  <a:noFill/>
                  <a:miter lim="800000"/>
                  <a:headEnd/>
                  <a:tailEnd/>
                </a:ln>
              </p:spPr>
              <p:txBody>
                <a:bodyPr>
                  <a:spAutoFit/>
                </a:bodyPr>
                <a:lstStyle/>
                <a:p>
                  <a:pPr algn="ctr">
                    <a:buNone/>
                  </a:pPr>
                  <a:r>
                    <a:rPr lang="en-US" altLang="ja-JP" sz="600" dirty="0"/>
                    <a:t>BIRT</a:t>
                  </a:r>
                  <a:endParaRPr lang="ja-JP" altLang="en-US" sz="600" dirty="0"/>
                </a:p>
              </p:txBody>
            </p:sp>
          </p:grpSp>
          <p:sp>
            <p:nvSpPr>
              <p:cNvPr id="33" name="正方形/長方形 32"/>
              <p:cNvSpPr/>
              <p:nvPr/>
            </p:nvSpPr>
            <p:spPr>
              <a:xfrm>
                <a:off x="1089869" y="4005891"/>
                <a:ext cx="3244043" cy="709414"/>
              </a:xfrm>
              <a:prstGeom prst="rect">
                <a:avLst/>
              </a:prstGeom>
              <a:solidFill>
                <a:schemeClr val="accent3">
                  <a:lumMod val="20000"/>
                  <a:lumOff val="80000"/>
                  <a:alpha val="50000"/>
                </a:schemeClr>
              </a:solidFill>
              <a:ln w="15875">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00"/>
              </a:p>
            </p:txBody>
          </p:sp>
          <p:sp>
            <p:nvSpPr>
              <p:cNvPr id="34" name="正方形/長方形 33"/>
              <p:cNvSpPr/>
              <p:nvPr/>
            </p:nvSpPr>
            <p:spPr>
              <a:xfrm>
                <a:off x="4793810" y="3873988"/>
                <a:ext cx="1422144" cy="755759"/>
              </a:xfrm>
              <a:prstGeom prst="rect">
                <a:avLst/>
              </a:prstGeom>
              <a:solidFill>
                <a:schemeClr val="accent3">
                  <a:lumMod val="20000"/>
                  <a:lumOff val="80000"/>
                  <a:alpha val="50000"/>
                </a:schemeClr>
              </a:solidFill>
              <a:ln w="15875">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00" dirty="0"/>
              </a:p>
            </p:txBody>
          </p:sp>
          <p:sp>
            <p:nvSpPr>
              <p:cNvPr id="35" name="正方形/長方形 34"/>
              <p:cNvSpPr/>
              <p:nvPr/>
            </p:nvSpPr>
            <p:spPr>
              <a:xfrm>
                <a:off x="6633399" y="4184136"/>
                <a:ext cx="1422144" cy="1286927"/>
              </a:xfrm>
              <a:prstGeom prst="rect">
                <a:avLst/>
              </a:prstGeom>
              <a:solidFill>
                <a:schemeClr val="accent3">
                  <a:lumMod val="20000"/>
                  <a:lumOff val="80000"/>
                  <a:alpha val="50000"/>
                </a:schemeClr>
              </a:solidFill>
              <a:ln w="15875">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00"/>
              </a:p>
            </p:txBody>
          </p:sp>
          <p:sp>
            <p:nvSpPr>
              <p:cNvPr id="36" name="テキスト ボックス 20"/>
              <p:cNvSpPr txBox="1">
                <a:spLocks noChangeArrowheads="1"/>
              </p:cNvSpPr>
              <p:nvPr/>
            </p:nvSpPr>
            <p:spPr bwMode="auto">
              <a:xfrm>
                <a:off x="1002284" y="3046415"/>
                <a:ext cx="1431532" cy="414639"/>
              </a:xfrm>
              <a:prstGeom prst="rect">
                <a:avLst/>
              </a:prstGeom>
              <a:solidFill>
                <a:schemeClr val="bg1"/>
              </a:solidFill>
              <a:ln w="9525">
                <a:noFill/>
                <a:miter lim="800000"/>
                <a:headEnd/>
                <a:tailEnd/>
              </a:ln>
            </p:spPr>
            <p:txBody>
              <a:bodyPr>
                <a:spAutoFit/>
              </a:bodyPr>
              <a:lstStyle/>
              <a:p>
                <a:pPr algn="just">
                  <a:buNone/>
                </a:pPr>
                <a:r>
                  <a:rPr lang="ja-JP" altLang="en-US" sz="600" dirty="0">
                    <a:solidFill>
                      <a:srgbClr val="FF0000"/>
                    </a:solidFill>
                  </a:rPr>
                  <a:t>米大陸地域</a:t>
                </a:r>
                <a:endParaRPr lang="ja-JP" altLang="en-US" sz="600" dirty="0"/>
              </a:p>
            </p:txBody>
          </p:sp>
          <p:sp>
            <p:nvSpPr>
              <p:cNvPr id="37" name="テキスト ボックス 21"/>
              <p:cNvSpPr txBox="1">
                <a:spLocks noChangeArrowheads="1"/>
              </p:cNvSpPr>
              <p:nvPr/>
            </p:nvSpPr>
            <p:spPr bwMode="auto">
              <a:xfrm>
                <a:off x="3111503" y="3044826"/>
                <a:ext cx="1638302" cy="414687"/>
              </a:xfrm>
              <a:prstGeom prst="rect">
                <a:avLst/>
              </a:prstGeom>
              <a:solidFill>
                <a:schemeClr val="bg1"/>
              </a:solidFill>
              <a:ln w="9525">
                <a:noFill/>
                <a:miter lim="800000"/>
                <a:headEnd/>
                <a:tailEnd/>
              </a:ln>
            </p:spPr>
            <p:txBody>
              <a:bodyPr>
                <a:spAutoFit/>
              </a:bodyPr>
              <a:lstStyle/>
              <a:p>
                <a:pPr>
                  <a:buNone/>
                </a:pPr>
                <a:r>
                  <a:rPr lang="ja-JP" altLang="en-US" sz="600" dirty="0">
                    <a:solidFill>
                      <a:srgbClr val="0000FF"/>
                    </a:solidFill>
                  </a:rPr>
                  <a:t>欧・アフリカ地域</a:t>
                </a:r>
              </a:p>
            </p:txBody>
          </p:sp>
          <p:sp>
            <p:nvSpPr>
              <p:cNvPr id="38" name="テキスト ボックス 22"/>
              <p:cNvSpPr txBox="1">
                <a:spLocks noChangeArrowheads="1"/>
              </p:cNvSpPr>
              <p:nvPr/>
            </p:nvSpPr>
            <p:spPr bwMode="auto">
              <a:xfrm>
                <a:off x="4752255" y="3046415"/>
                <a:ext cx="1294929" cy="414639"/>
              </a:xfrm>
              <a:prstGeom prst="rect">
                <a:avLst/>
              </a:prstGeom>
              <a:solidFill>
                <a:schemeClr val="bg1"/>
              </a:solidFill>
              <a:ln w="9525">
                <a:noFill/>
                <a:miter lim="800000"/>
                <a:headEnd/>
                <a:tailEnd/>
              </a:ln>
            </p:spPr>
            <p:txBody>
              <a:bodyPr>
                <a:spAutoFit/>
              </a:bodyPr>
              <a:lstStyle/>
              <a:p>
                <a:pPr algn="just">
                  <a:buNone/>
                </a:pPr>
                <a:r>
                  <a:rPr lang="ja-JP" altLang="en-US" sz="600" dirty="0">
                    <a:solidFill>
                      <a:srgbClr val="FF0000"/>
                    </a:solidFill>
                  </a:rPr>
                  <a:t>米大陸地域</a:t>
                </a:r>
                <a:endParaRPr lang="ja-JP" altLang="en-US" sz="600" dirty="0"/>
              </a:p>
            </p:txBody>
          </p:sp>
          <p:sp>
            <p:nvSpPr>
              <p:cNvPr id="39" name="テキスト ボックス 23"/>
              <p:cNvSpPr txBox="1">
                <a:spLocks noChangeArrowheads="1"/>
              </p:cNvSpPr>
              <p:nvPr/>
            </p:nvSpPr>
            <p:spPr bwMode="auto">
              <a:xfrm>
                <a:off x="6845298" y="3044826"/>
                <a:ext cx="1638302" cy="414687"/>
              </a:xfrm>
              <a:prstGeom prst="rect">
                <a:avLst/>
              </a:prstGeom>
              <a:solidFill>
                <a:schemeClr val="bg1"/>
              </a:solidFill>
              <a:ln w="9525">
                <a:noFill/>
                <a:miter lim="800000"/>
                <a:headEnd/>
                <a:tailEnd/>
              </a:ln>
            </p:spPr>
            <p:txBody>
              <a:bodyPr>
                <a:spAutoFit/>
              </a:bodyPr>
              <a:lstStyle/>
              <a:p>
                <a:pPr>
                  <a:buNone/>
                </a:pPr>
                <a:r>
                  <a:rPr lang="ja-JP" altLang="en-US" sz="600" dirty="0">
                    <a:solidFill>
                      <a:srgbClr val="0000FF"/>
                    </a:solidFill>
                  </a:rPr>
                  <a:t>欧・アフリカ地域</a:t>
                </a:r>
              </a:p>
            </p:txBody>
          </p:sp>
        </p:grpSp>
        <p:sp>
          <p:nvSpPr>
            <p:cNvPr id="30" name="AutoShape 19"/>
            <p:cNvSpPr>
              <a:spLocks noChangeArrowheads="1"/>
            </p:cNvSpPr>
            <p:nvPr/>
          </p:nvSpPr>
          <p:spPr bwMode="auto">
            <a:xfrm>
              <a:off x="765690" y="2668302"/>
              <a:ext cx="2857520" cy="357186"/>
            </a:xfrm>
            <a:prstGeom prst="flowChartAlternateProcess">
              <a:avLst/>
            </a:prstGeom>
            <a:solidFill>
              <a:srgbClr val="FFFFCC"/>
            </a:solidFill>
            <a:ln w="25400" algn="ctr">
              <a:solidFill>
                <a:srgbClr val="FF0000"/>
              </a:solidFill>
              <a:miter lim="800000"/>
              <a:headEnd/>
              <a:tailEnd/>
            </a:ln>
          </p:spPr>
          <p:txBody>
            <a:bodyPr wrap="none" anchor="ctr"/>
            <a:lstStyle/>
            <a:p>
              <a:pPr algn="ctr">
                <a:buNone/>
              </a:pPr>
              <a:r>
                <a:rPr lang="en-US" altLang="ja-JP" sz="1100" u="none" dirty="0"/>
                <a:t>OSS</a:t>
              </a:r>
              <a:r>
                <a:rPr lang="ja-JP" altLang="en-US" sz="1100" u="none" dirty="0"/>
                <a:t>開発における時差の分析</a:t>
              </a:r>
              <a:endParaRPr lang="en-US" altLang="ja-JP" sz="1100" u="none" dirty="0"/>
            </a:p>
            <a:p>
              <a:pPr algn="ctr">
                <a:buNone/>
              </a:pPr>
              <a:r>
                <a:rPr lang="en-US" altLang="ja-JP" sz="1100" u="none" dirty="0"/>
                <a:t>~</a:t>
              </a:r>
              <a:r>
                <a:rPr lang="ja-JP" altLang="en-US" sz="1100" u="none" dirty="0"/>
                <a:t>開発者間の情報交換への影響</a:t>
              </a:r>
              <a:r>
                <a:rPr lang="en-US" altLang="ja-JP" sz="1100" u="none" dirty="0"/>
                <a:t>~</a:t>
              </a:r>
              <a:endParaRPr lang="ja-JP" altLang="en-US" sz="1100" u="none" dirty="0"/>
            </a:p>
          </p:txBody>
        </p:sp>
      </p:grpSp>
      <p:grpSp>
        <p:nvGrpSpPr>
          <p:cNvPr id="25" name="グループ化 191"/>
          <p:cNvGrpSpPr>
            <a:grpSpLocks/>
          </p:cNvGrpSpPr>
          <p:nvPr/>
        </p:nvGrpSpPr>
        <p:grpSpPr bwMode="auto">
          <a:xfrm>
            <a:off x="4965127" y="2214554"/>
            <a:ext cx="3711800" cy="2876644"/>
            <a:chOff x="5362843" y="4214818"/>
            <a:chExt cx="2857520" cy="2214574"/>
          </a:xfrm>
        </p:grpSpPr>
        <p:pic>
          <p:nvPicPr>
            <p:cNvPr id="26" name="Picture 2" descr="C:\Users\shya\Desktop\Kakimochi.png"/>
            <p:cNvPicPr>
              <a:picLocks noChangeAspect="1" noChangeArrowheads="1"/>
            </p:cNvPicPr>
            <p:nvPr/>
          </p:nvPicPr>
          <p:blipFill>
            <a:blip r:embed="rId5"/>
            <a:srcRect/>
            <a:stretch>
              <a:fillRect/>
            </a:stretch>
          </p:blipFill>
          <p:spPr bwMode="auto">
            <a:xfrm>
              <a:off x="5429256" y="4214818"/>
              <a:ext cx="2713026" cy="1956112"/>
            </a:xfrm>
            <a:prstGeom prst="rect">
              <a:avLst/>
            </a:prstGeom>
            <a:noFill/>
            <a:ln w="9525">
              <a:noFill/>
              <a:miter lim="800000"/>
              <a:headEnd/>
              <a:tailEnd/>
            </a:ln>
          </p:spPr>
        </p:pic>
        <p:sp>
          <p:nvSpPr>
            <p:cNvPr id="27" name="AutoShape 19"/>
            <p:cNvSpPr>
              <a:spLocks noChangeArrowheads="1"/>
            </p:cNvSpPr>
            <p:nvPr/>
          </p:nvSpPr>
          <p:spPr bwMode="auto">
            <a:xfrm>
              <a:off x="5362843" y="6072206"/>
              <a:ext cx="2857520" cy="357186"/>
            </a:xfrm>
            <a:prstGeom prst="flowChartAlternateProcess">
              <a:avLst/>
            </a:prstGeom>
            <a:solidFill>
              <a:srgbClr val="FFFFCC"/>
            </a:solidFill>
            <a:ln w="25400" algn="ctr">
              <a:solidFill>
                <a:srgbClr val="FF0000"/>
              </a:solidFill>
              <a:miter lim="800000"/>
              <a:headEnd/>
              <a:tailEnd/>
            </a:ln>
          </p:spPr>
          <p:txBody>
            <a:bodyPr wrap="none" anchor="ctr"/>
            <a:lstStyle/>
            <a:p>
              <a:pPr algn="ctr">
                <a:buNone/>
              </a:pPr>
              <a:r>
                <a:rPr lang="ja-JP" altLang="en-US" sz="1100" u="none" dirty="0"/>
                <a:t>コミュニケーション効率化のための</a:t>
              </a:r>
              <a:endParaRPr lang="en-US" altLang="ja-JP" sz="1100" u="none" dirty="0"/>
            </a:p>
            <a:p>
              <a:pPr algn="ctr">
                <a:buNone/>
              </a:pPr>
              <a:r>
                <a:rPr lang="en-US" altLang="ja-JP" sz="1100" u="none" dirty="0"/>
                <a:t>Awareness</a:t>
              </a:r>
              <a:r>
                <a:rPr lang="ja-JP" altLang="en-US" sz="1100" u="none" dirty="0"/>
                <a:t>支援システム：</a:t>
              </a:r>
              <a:r>
                <a:rPr lang="en-US" altLang="ja-JP" sz="1100" u="none" dirty="0"/>
                <a:t>ACTION</a:t>
              </a:r>
              <a:endParaRPr lang="ja-JP" altLang="en-US" sz="1100" u="none" dirty="0"/>
            </a:p>
          </p:txBody>
        </p:sp>
      </p:grpSp>
      <p:sp>
        <p:nvSpPr>
          <p:cNvPr id="47" name="下矢印 46"/>
          <p:cNvSpPr/>
          <p:nvPr/>
        </p:nvSpPr>
        <p:spPr bwMode="auto">
          <a:xfrm>
            <a:off x="2214546" y="5266180"/>
            <a:ext cx="642942" cy="571504"/>
          </a:xfrm>
          <a:prstGeom prst="downArrow">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48" name="AutoShape 19"/>
          <p:cNvSpPr>
            <a:spLocks noChangeArrowheads="1"/>
          </p:cNvSpPr>
          <p:nvPr/>
        </p:nvSpPr>
        <p:spPr bwMode="auto">
          <a:xfrm>
            <a:off x="695066" y="5961460"/>
            <a:ext cx="3744162" cy="467936"/>
          </a:xfrm>
          <a:prstGeom prst="flowChartAlternateProcess">
            <a:avLst/>
          </a:prstGeom>
          <a:solidFill>
            <a:srgbClr val="FFFFCC"/>
          </a:solidFill>
          <a:ln w="25400" algn="ctr">
            <a:solidFill>
              <a:srgbClr val="FF0000"/>
            </a:solidFill>
            <a:miter lim="800000"/>
            <a:headEnd/>
            <a:tailEnd/>
          </a:ln>
        </p:spPr>
        <p:txBody>
          <a:bodyPr wrap="none" anchor="ctr"/>
          <a:lstStyle/>
          <a:p>
            <a:pPr algn="ctr">
              <a:buNone/>
            </a:pPr>
            <a:r>
              <a:rPr lang="en-US" altLang="ja-JP" sz="1100" u="none" dirty="0"/>
              <a:t>OSS</a:t>
            </a:r>
            <a:r>
              <a:rPr lang="ja-JP" altLang="en-US" sz="1100" u="none" dirty="0"/>
              <a:t>開発における</a:t>
            </a:r>
            <a:r>
              <a:rPr lang="ja-JP" altLang="en-US" sz="1100" u="none" dirty="0" smtClean="0"/>
              <a:t>時差による</a:t>
            </a:r>
            <a:r>
              <a:rPr lang="en-US" altLang="ja-JP" sz="1100" u="none" dirty="0" smtClean="0"/>
              <a:t>OSS</a:t>
            </a:r>
            <a:r>
              <a:rPr lang="ja-JP" altLang="en-US" sz="1100" u="none" dirty="0" smtClean="0"/>
              <a:t>の品質に及ぼす影響</a:t>
            </a:r>
            <a:endParaRPr lang="en-US" altLang="ja-JP" sz="1100" u="none" dirty="0" smtClean="0"/>
          </a:p>
          <a:p>
            <a:pPr algn="ctr">
              <a:buNone/>
            </a:pPr>
            <a:r>
              <a:rPr lang="en-US" altLang="ja-JP" sz="1100" dirty="0" smtClean="0"/>
              <a:t>(collaborate with Thai students) </a:t>
            </a:r>
            <a:endParaRPr lang="ja-JP" altLang="en-US" sz="1100" u="none"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par>
                                <p:cTn id="8" presetID="3" presetClass="entr" presetSubtype="1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linds(horizontal)">
                                      <p:cBhvr>
                                        <p:cTn id="1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en-US" altLang="ja-JP" sz="2800" dirty="0" smtClean="0"/>
              <a:t>OSS</a:t>
            </a:r>
            <a:r>
              <a:rPr lang="ja-JP" altLang="en-US" sz="2800" dirty="0" smtClean="0"/>
              <a:t>開発における不具合管理に関する研究</a:t>
            </a:r>
            <a:endParaRPr lang="en-US" altLang="ja-JP" sz="2800" dirty="0" smtClean="0"/>
          </a:p>
        </p:txBody>
      </p:sp>
      <p:sp>
        <p:nvSpPr>
          <p:cNvPr id="3" name="コンテンツ プレースホルダ 2"/>
          <p:cNvSpPr>
            <a:spLocks noGrp="1"/>
          </p:cNvSpPr>
          <p:nvPr>
            <p:ph idx="1"/>
          </p:nvPr>
        </p:nvSpPr>
        <p:spPr/>
        <p:txBody>
          <a:bodyPr/>
          <a:lstStyle/>
          <a:p>
            <a:r>
              <a:rPr lang="en-US" altLang="ja-JP" dirty="0" smtClean="0"/>
              <a:t>OSS</a:t>
            </a:r>
            <a:r>
              <a:rPr lang="ja-JP" altLang="en-US" dirty="0" smtClean="0"/>
              <a:t>における不具合修正時間見積もり手法の構築</a:t>
            </a:r>
            <a:endParaRPr lang="en-US" altLang="ja-JP" dirty="0" smtClean="0"/>
          </a:p>
          <a:p>
            <a:pPr lvl="1"/>
            <a:r>
              <a:rPr lang="ja-JP" altLang="en-US" dirty="0" smtClean="0"/>
              <a:t>不具合修正プロセス向上に向けた滞留時間分析手法の提案</a:t>
            </a:r>
          </a:p>
          <a:p>
            <a:pPr lvl="1"/>
            <a:r>
              <a:rPr lang="ja-JP" altLang="en-US" dirty="0" smtClean="0"/>
              <a:t>不具合の再修正予測モデルの構築 </a:t>
            </a:r>
            <a:r>
              <a:rPr lang="en-US" altLang="ja-JP" dirty="0" smtClean="0"/>
              <a:t>(collaborate with Queen’s university in Canada)</a:t>
            </a:r>
          </a:p>
          <a:p>
            <a:pPr lvl="1"/>
            <a:r>
              <a:rPr lang="ja-JP" altLang="en-US" dirty="0" smtClean="0"/>
              <a:t>滞留時間予測モデルの構築</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9</a:t>
            </a:fld>
            <a:endParaRPr lang="en-US" altLang="ja-JP" dirty="0"/>
          </a:p>
        </p:txBody>
      </p:sp>
      <p:grpSp>
        <p:nvGrpSpPr>
          <p:cNvPr id="31" name="グループ化 30"/>
          <p:cNvGrpSpPr/>
          <p:nvPr/>
        </p:nvGrpSpPr>
        <p:grpSpPr>
          <a:xfrm>
            <a:off x="2412390" y="4071942"/>
            <a:ext cx="4088436" cy="2473687"/>
            <a:chOff x="1571604" y="2571744"/>
            <a:chExt cx="4088436" cy="2473687"/>
          </a:xfrm>
        </p:grpSpPr>
        <p:pic>
          <p:nvPicPr>
            <p:cNvPr id="52227" name="Picture 3"/>
            <p:cNvPicPr>
              <a:picLocks noChangeAspect="1" noChangeArrowheads="1"/>
            </p:cNvPicPr>
            <p:nvPr/>
          </p:nvPicPr>
          <p:blipFill>
            <a:blip r:embed="rId3"/>
            <a:srcRect/>
            <a:stretch>
              <a:fillRect/>
            </a:stretch>
          </p:blipFill>
          <p:spPr bwMode="auto">
            <a:xfrm>
              <a:off x="1571604" y="2571744"/>
              <a:ext cx="4088436" cy="2116542"/>
            </a:xfrm>
            <a:prstGeom prst="rect">
              <a:avLst/>
            </a:prstGeom>
            <a:noFill/>
            <a:ln w="9525">
              <a:noFill/>
              <a:miter lim="800000"/>
              <a:headEnd/>
              <a:tailEnd/>
            </a:ln>
          </p:spPr>
        </p:pic>
        <p:sp>
          <p:nvSpPr>
            <p:cNvPr id="29" name="AutoShape 19"/>
            <p:cNvSpPr>
              <a:spLocks noChangeArrowheads="1"/>
            </p:cNvSpPr>
            <p:nvPr/>
          </p:nvSpPr>
          <p:spPr bwMode="auto">
            <a:xfrm>
              <a:off x="2000232" y="4688286"/>
              <a:ext cx="3143272" cy="357145"/>
            </a:xfrm>
            <a:prstGeom prst="flowChartAlternateProcess">
              <a:avLst/>
            </a:prstGeom>
            <a:solidFill>
              <a:srgbClr val="FFFFCC"/>
            </a:solidFill>
            <a:ln w="25400" algn="ctr">
              <a:solidFill>
                <a:srgbClr val="FF0000"/>
              </a:solidFill>
              <a:miter lim="800000"/>
              <a:headEnd/>
              <a:tailEnd/>
            </a:ln>
          </p:spPr>
          <p:txBody>
            <a:bodyPr wrap="none" anchor="ctr"/>
            <a:lstStyle/>
            <a:p>
              <a:pPr algn="ctr">
                <a:buNone/>
              </a:pPr>
              <a:r>
                <a:rPr lang="ja-JP" altLang="en-US" sz="1100" dirty="0" smtClean="0"/>
                <a:t>不具合修正プロセス向上に向けた滞留時間分析</a:t>
              </a:r>
              <a:endParaRPr lang="ja-JP" altLang="en-US" sz="1100" u="none" dirty="0"/>
            </a:p>
          </p:txBody>
        </p:sp>
      </p:gr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en-US" altLang="ja-JP" sz="2400" dirty="0" smtClean="0"/>
              <a:t>OSS</a:t>
            </a:r>
            <a:r>
              <a:rPr lang="ja-JP" altLang="en-US" sz="2400" dirty="0" smtClean="0"/>
              <a:t>開発における開発者とユーザのコミュニケーション構造</a:t>
            </a:r>
          </a:p>
        </p:txBody>
      </p:sp>
      <p:sp>
        <p:nvSpPr>
          <p:cNvPr id="3" name="コンテンツ プレースホルダ 2"/>
          <p:cNvSpPr>
            <a:spLocks noGrp="1"/>
          </p:cNvSpPr>
          <p:nvPr>
            <p:ph idx="1"/>
          </p:nvPr>
        </p:nvSpPr>
        <p:spPr/>
        <p:txBody>
          <a:bodyPr/>
          <a:lstStyle/>
          <a:p>
            <a:r>
              <a:rPr lang="ja-JP" altLang="en-US" dirty="0" smtClean="0"/>
              <a:t>成功コミュニティと衰退コミュニティのコーディネータのコミュニケーション構造の比較（まつしん）</a:t>
            </a:r>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10</a:t>
            </a:fld>
            <a:endParaRPr lang="en-US" altLang="ja-JP" dirty="0"/>
          </a:p>
        </p:txBody>
      </p:sp>
      <p:pic>
        <p:nvPicPr>
          <p:cNvPr id="6" name="Picture 4" descr="i_result_apache_both"/>
          <p:cNvPicPr>
            <a:picLocks noChangeAspect="1" noChangeArrowheads="1"/>
          </p:cNvPicPr>
          <p:nvPr/>
        </p:nvPicPr>
        <p:blipFill>
          <a:blip r:embed="rId3"/>
          <a:srcRect/>
          <a:stretch>
            <a:fillRect/>
          </a:stretch>
        </p:blipFill>
        <p:spPr bwMode="auto">
          <a:xfrm>
            <a:off x="755650" y="2915083"/>
            <a:ext cx="3695700" cy="3063875"/>
          </a:xfrm>
          <a:prstGeom prst="rect">
            <a:avLst/>
          </a:prstGeom>
          <a:noFill/>
          <a:ln w="9525">
            <a:noFill/>
            <a:miter lim="800000"/>
            <a:headEnd/>
            <a:tailEnd/>
          </a:ln>
        </p:spPr>
      </p:pic>
      <p:pic>
        <p:nvPicPr>
          <p:cNvPr id="7" name="Picture 5" descr="i_result_netscape_both"/>
          <p:cNvPicPr>
            <a:picLocks noChangeAspect="1" noChangeArrowheads="1"/>
          </p:cNvPicPr>
          <p:nvPr/>
        </p:nvPicPr>
        <p:blipFill>
          <a:blip r:embed="rId4"/>
          <a:srcRect/>
          <a:stretch>
            <a:fillRect/>
          </a:stretch>
        </p:blipFill>
        <p:spPr bwMode="auto">
          <a:xfrm>
            <a:off x="4556125" y="2932545"/>
            <a:ext cx="3832225" cy="2990850"/>
          </a:xfrm>
          <a:prstGeom prst="rect">
            <a:avLst/>
          </a:prstGeom>
          <a:noFill/>
          <a:ln w="9525">
            <a:noFill/>
            <a:miter lim="800000"/>
            <a:headEnd/>
            <a:tailEnd/>
          </a:ln>
        </p:spPr>
      </p:pic>
      <p:sp>
        <p:nvSpPr>
          <p:cNvPr id="8" name="AutoShape 6"/>
          <p:cNvSpPr>
            <a:spLocks/>
          </p:cNvSpPr>
          <p:nvPr/>
        </p:nvSpPr>
        <p:spPr bwMode="auto">
          <a:xfrm>
            <a:off x="3994150" y="2362216"/>
            <a:ext cx="3884612" cy="612000"/>
          </a:xfrm>
          <a:prstGeom prst="borderCallout2">
            <a:avLst>
              <a:gd name="adj1" fmla="val 15861"/>
              <a:gd name="adj2" fmla="val -1963"/>
              <a:gd name="adj3" fmla="val 15861"/>
              <a:gd name="adj4" fmla="val -20148"/>
              <a:gd name="adj5" fmla="val 264711"/>
              <a:gd name="adj6" fmla="val -38076"/>
            </a:avLst>
          </a:prstGeom>
          <a:solidFill>
            <a:schemeClr val="bg1"/>
          </a:solidFill>
          <a:ln w="9525" algn="ctr">
            <a:solidFill>
              <a:schemeClr val="tx1"/>
            </a:solidFill>
            <a:miter lim="800000"/>
            <a:headEnd/>
            <a:tailEnd/>
          </a:ln>
        </p:spPr>
        <p:txBody>
          <a:bodyPr lIns="0" tIns="0" rIns="0" bIns="0"/>
          <a:lstStyle/>
          <a:p>
            <a:pPr>
              <a:buNone/>
            </a:pPr>
            <a:r>
              <a:rPr lang="ja-JP" altLang="en-US" sz="2000" dirty="0" smtClean="0"/>
              <a:t>両方のコミュニティに多くのメッセージを送っている</a:t>
            </a:r>
            <a:endParaRPr lang="en-US" altLang="ja-JP" sz="2000" dirty="0"/>
          </a:p>
        </p:txBody>
      </p:sp>
      <p:sp>
        <p:nvSpPr>
          <p:cNvPr id="9" name="AutoShape 7"/>
          <p:cNvSpPr>
            <a:spLocks/>
          </p:cNvSpPr>
          <p:nvPr/>
        </p:nvSpPr>
        <p:spPr bwMode="auto">
          <a:xfrm>
            <a:off x="625644" y="6113987"/>
            <a:ext cx="4248150" cy="315409"/>
          </a:xfrm>
          <a:prstGeom prst="borderCallout2">
            <a:avLst>
              <a:gd name="adj1" fmla="val 15861"/>
              <a:gd name="adj2" fmla="val 101792"/>
              <a:gd name="adj3" fmla="val 15861"/>
              <a:gd name="adj4" fmla="val 121153"/>
              <a:gd name="adj5" fmla="val -371417"/>
              <a:gd name="adj6" fmla="val 140189"/>
            </a:avLst>
          </a:prstGeom>
          <a:solidFill>
            <a:schemeClr val="bg1"/>
          </a:solidFill>
          <a:ln w="9525" algn="ctr">
            <a:solidFill>
              <a:schemeClr val="tx1"/>
            </a:solidFill>
            <a:miter lim="800000"/>
            <a:headEnd/>
            <a:tailEnd/>
          </a:ln>
        </p:spPr>
        <p:txBody>
          <a:bodyPr lIns="0" tIns="0" rIns="0" bIns="0"/>
          <a:lstStyle/>
          <a:p>
            <a:pPr>
              <a:buNone/>
            </a:pPr>
            <a:r>
              <a:rPr lang="ja-JP" altLang="en-US" sz="2000" dirty="0" smtClean="0"/>
              <a:t>メッセージ数が少ない</a:t>
            </a:r>
            <a:r>
              <a:rPr lang="en-US" altLang="ja-JP" sz="2000" dirty="0" smtClean="0"/>
              <a:t>               </a:t>
            </a:r>
            <a:endParaRPr lang="en-US" altLang="ja-JP" sz="2000" dirty="0"/>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昨年度の活動成果</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ja-JP" altLang="en-US" dirty="0" smtClean="0"/>
              <a:t>論文誌　</a:t>
            </a:r>
            <a:r>
              <a:rPr lang="en-US" altLang="ja-JP" dirty="0" smtClean="0"/>
              <a:t>0</a:t>
            </a:r>
            <a:r>
              <a:rPr lang="ja-JP" altLang="en-US" dirty="0" smtClean="0"/>
              <a:t>本</a:t>
            </a:r>
            <a:r>
              <a:rPr lang="en-US" altLang="ja-JP" dirty="0" smtClean="0"/>
              <a:t>…</a:t>
            </a:r>
            <a:r>
              <a:rPr lang="ja-JP" altLang="en-US" sz="2000" dirty="0" smtClean="0"/>
              <a:t>今年は目指せ</a:t>
            </a:r>
            <a:r>
              <a:rPr lang="en-US" altLang="ja-JP" sz="2000" dirty="0" smtClean="0">
                <a:solidFill>
                  <a:srgbClr val="FF0000"/>
                </a:solidFill>
              </a:rPr>
              <a:t>5</a:t>
            </a:r>
            <a:r>
              <a:rPr lang="ja-JP" altLang="en-US" sz="2000" dirty="0" smtClean="0">
                <a:solidFill>
                  <a:srgbClr val="FF0000"/>
                </a:solidFill>
              </a:rPr>
              <a:t>本</a:t>
            </a:r>
            <a:r>
              <a:rPr lang="ja-JP" altLang="en-US" sz="2000" dirty="0" smtClean="0"/>
              <a:t>投稿</a:t>
            </a:r>
            <a:r>
              <a:rPr lang="en-US" altLang="ja-JP" sz="2000" dirty="0" smtClean="0"/>
              <a:t>!!!</a:t>
            </a:r>
            <a:endParaRPr lang="en-US" altLang="ja-JP" dirty="0" smtClean="0"/>
          </a:p>
          <a:p>
            <a:r>
              <a:rPr lang="ja-JP" altLang="en-US" dirty="0" smtClean="0"/>
              <a:t>国際会議　</a:t>
            </a:r>
            <a:r>
              <a:rPr lang="en-US" altLang="ja-JP" dirty="0" smtClean="0"/>
              <a:t>4</a:t>
            </a:r>
            <a:r>
              <a:rPr lang="ja-JP" altLang="en-US" dirty="0" smtClean="0"/>
              <a:t>本</a:t>
            </a:r>
            <a:endParaRPr lang="en-US" altLang="ja-JP" dirty="0" smtClean="0"/>
          </a:p>
          <a:p>
            <a:pPr lvl="1"/>
            <a:r>
              <a:rPr lang="ja-JP" altLang="en-US" dirty="0" smtClean="0"/>
              <a:t>頑張り次第で</a:t>
            </a:r>
            <a:r>
              <a:rPr lang="en-US" altLang="ja-JP" dirty="0" smtClean="0"/>
              <a:t>M</a:t>
            </a:r>
            <a:r>
              <a:rPr lang="ja-JP" altLang="en-US" dirty="0" smtClean="0"/>
              <a:t>１の間に国際会議に投稿可能</a:t>
            </a:r>
            <a:endParaRPr lang="en-US" altLang="ja-JP" dirty="0" smtClean="0"/>
          </a:p>
          <a:p>
            <a:r>
              <a:rPr lang="ja-JP" altLang="en-US" dirty="0" smtClean="0"/>
              <a:t>国内会議　</a:t>
            </a:r>
            <a:r>
              <a:rPr lang="en-US" altLang="ja-JP" dirty="0" smtClean="0"/>
              <a:t>3</a:t>
            </a:r>
            <a:r>
              <a:rPr lang="ja-JP" altLang="en-US" dirty="0" smtClean="0"/>
              <a:t>本</a:t>
            </a:r>
            <a:endParaRPr lang="en-US" altLang="ja-JP" dirty="0" smtClean="0"/>
          </a:p>
          <a:p>
            <a:r>
              <a:rPr lang="ja-JP" altLang="en-US" dirty="0" smtClean="0"/>
              <a:t>表彰・受賞　</a:t>
            </a:r>
            <a:r>
              <a:rPr lang="en-US" altLang="ja-JP" dirty="0" smtClean="0"/>
              <a:t>1</a:t>
            </a:r>
            <a:r>
              <a:rPr lang="ja-JP" altLang="en-US" dirty="0" smtClean="0"/>
              <a:t>件</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11</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00035" y="1142984"/>
            <a:ext cx="6065866" cy="2070116"/>
          </a:xfrm>
          <a:effectLst>
            <a:outerShdw blurRad="50800" dist="38100" dir="2700000" algn="tl" rotWithShape="0">
              <a:prstClr val="black">
                <a:alpha val="40000"/>
              </a:prstClr>
            </a:outerShdw>
          </a:effectLst>
        </p:spPr>
        <p:txBody>
          <a:bodyPr/>
          <a:lstStyle/>
          <a:p>
            <a:r>
              <a:rPr kumimoji="1" lang="ja-JP" altLang="en-US" sz="6600" dirty="0" smtClean="0">
                <a:latin typeface="HGP明朝E" pitchFamily="18" charset="-128"/>
                <a:ea typeface="HGP明朝E" pitchFamily="18" charset="-128"/>
              </a:rPr>
              <a:t>今年度の活動</a:t>
            </a:r>
            <a:endParaRPr kumimoji="1" lang="ja-JP" altLang="en-US" sz="6600" dirty="0">
              <a:latin typeface="HGP明朝E" pitchFamily="18" charset="-128"/>
              <a:ea typeface="HGP明朝E" pitchFamily="18" charset="-128"/>
            </a:endParaRPr>
          </a:p>
        </p:txBody>
      </p:sp>
      <p:sp>
        <p:nvSpPr>
          <p:cNvPr id="3" name="サブタイトル 2"/>
          <p:cNvSpPr>
            <a:spLocks noGrp="1"/>
          </p:cNvSpPr>
          <p:nvPr>
            <p:ph type="subTitle" idx="1"/>
          </p:nvPr>
        </p:nvSpPr>
        <p:spPr>
          <a:xfrm>
            <a:off x="784225" y="3357562"/>
            <a:ext cx="5781675" cy="1643074"/>
          </a:xfrm>
        </p:spPr>
        <p:txBody>
          <a:bodyPr>
            <a:noAutofit/>
          </a:bodyPr>
          <a:lstStyle/>
          <a:p>
            <a:r>
              <a:rPr kumimoji="1" lang="en-US" altLang="ja-JP" dirty="0" smtClean="0"/>
              <a:t>2010/04/28 </a:t>
            </a:r>
            <a:endParaRPr kumimoji="1" lang="ja-JP" alt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今年度の活動</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ja-JP" altLang="en-US" dirty="0" smtClean="0"/>
              <a:t>週</a:t>
            </a:r>
            <a:r>
              <a:rPr lang="en-US" altLang="ja-JP" dirty="0" smtClean="0"/>
              <a:t>1</a:t>
            </a:r>
            <a:r>
              <a:rPr lang="ja-JP" altLang="en-US" dirty="0" smtClean="0"/>
              <a:t>回の定例ミーティング</a:t>
            </a:r>
            <a:endParaRPr lang="en-US" altLang="ja-JP" dirty="0" smtClean="0"/>
          </a:p>
          <a:p>
            <a:pPr lvl="1"/>
            <a:r>
              <a:rPr lang="ja-JP" altLang="en-US" dirty="0" smtClean="0"/>
              <a:t>水曜</a:t>
            </a:r>
            <a:r>
              <a:rPr lang="en-US" altLang="ja-JP" dirty="0" smtClean="0"/>
              <a:t>16:00</a:t>
            </a:r>
            <a:r>
              <a:rPr lang="ja-JP" altLang="en-US" dirty="0" smtClean="0"/>
              <a:t>～</a:t>
            </a:r>
            <a:endParaRPr lang="en-US" altLang="ja-JP" dirty="0" smtClean="0"/>
          </a:p>
          <a:p>
            <a:pPr lvl="1"/>
            <a:r>
              <a:rPr lang="ja-JP" altLang="en-US" dirty="0" smtClean="0"/>
              <a:t>進捗報告，研究</a:t>
            </a:r>
            <a:r>
              <a:rPr lang="en-US" altLang="ja-JP" dirty="0" smtClean="0"/>
              <a:t>TODO</a:t>
            </a:r>
            <a:r>
              <a:rPr lang="ja-JP" altLang="en-US" dirty="0" err="1" smtClean="0"/>
              <a:t>，</a:t>
            </a:r>
            <a:r>
              <a:rPr lang="ja-JP" altLang="en-US" dirty="0" smtClean="0"/>
              <a:t>最新の研究動向</a:t>
            </a:r>
            <a:r>
              <a:rPr lang="en-US" altLang="ja-JP" dirty="0" smtClean="0"/>
              <a:t>…etc</a:t>
            </a:r>
          </a:p>
          <a:p>
            <a:r>
              <a:rPr lang="ja-JP" altLang="en-US" dirty="0" smtClean="0"/>
              <a:t>週</a:t>
            </a:r>
            <a:r>
              <a:rPr lang="en-US" altLang="ja-JP" dirty="0" smtClean="0"/>
              <a:t>1</a:t>
            </a:r>
            <a:r>
              <a:rPr lang="ja-JP" altLang="en-US" dirty="0" smtClean="0"/>
              <a:t>回の輪講</a:t>
            </a:r>
            <a:endParaRPr lang="en-US" altLang="ja-JP" dirty="0" smtClean="0"/>
          </a:p>
          <a:p>
            <a:pPr lvl="1"/>
            <a:r>
              <a:rPr lang="ja-JP" altLang="en-US" dirty="0" smtClean="0"/>
              <a:t>水曜</a:t>
            </a:r>
            <a:r>
              <a:rPr lang="en-US" altLang="ja-JP" dirty="0" smtClean="0"/>
              <a:t>16:00</a:t>
            </a:r>
            <a:r>
              <a:rPr lang="ja-JP" altLang="en-US" dirty="0" smtClean="0"/>
              <a:t>～</a:t>
            </a:r>
            <a:endParaRPr lang="en-US" altLang="ja-JP" dirty="0" smtClean="0"/>
          </a:p>
          <a:p>
            <a:pPr lvl="1"/>
            <a:r>
              <a:rPr lang="en-US" altLang="ja-JP" dirty="0" smtClean="0"/>
              <a:t>OSS</a:t>
            </a:r>
            <a:r>
              <a:rPr lang="ja-JP" altLang="en-US" dirty="0" smtClean="0"/>
              <a:t>の論文</a:t>
            </a:r>
            <a:endParaRPr lang="en-US" altLang="ja-JP" dirty="0" smtClean="0"/>
          </a:p>
          <a:p>
            <a:r>
              <a:rPr lang="ja-JP" altLang="en-US" dirty="0" smtClean="0"/>
              <a:t>成果発表</a:t>
            </a:r>
            <a:endParaRPr lang="en-US" altLang="ja-JP" dirty="0" smtClean="0"/>
          </a:p>
          <a:p>
            <a:pPr lvl="1">
              <a:tabLst>
                <a:tab pos="5646738" algn="l"/>
              </a:tabLst>
            </a:pPr>
            <a:r>
              <a:rPr lang="ja-JP" altLang="en-US" dirty="0" smtClean="0"/>
              <a:t>論文誌，国際会議，</a:t>
            </a:r>
            <a:endParaRPr lang="en-US" altLang="ja-JP" dirty="0" smtClean="0"/>
          </a:p>
          <a:p>
            <a:pPr lvl="1">
              <a:buNone/>
              <a:tabLst>
                <a:tab pos="5646738" algn="l"/>
              </a:tabLst>
            </a:pPr>
            <a:r>
              <a:rPr lang="ja-JP" altLang="en-US" dirty="0" smtClean="0"/>
              <a:t>　　各種国内研究会</a:t>
            </a:r>
            <a:endParaRPr lang="en-US" altLang="ja-JP" dirty="0" smtClean="0"/>
          </a:p>
          <a:p>
            <a:r>
              <a:rPr lang="ja-JP" altLang="en-US" dirty="0" smtClean="0"/>
              <a:t>お疲れ様宴会</a:t>
            </a:r>
            <a:endParaRPr lang="en-US" altLang="ja-JP" dirty="0" smtClean="0"/>
          </a:p>
          <a:p>
            <a:pPr lvl="1"/>
            <a:r>
              <a:rPr lang="ja-JP" altLang="en-US" dirty="0" smtClean="0"/>
              <a:t>論文を出した後，論文が採択された時に激しく開催</a:t>
            </a:r>
            <a:r>
              <a:rPr lang="en-US" altLang="ja-JP" dirty="0" smtClean="0"/>
              <a:t>!!</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13</a:t>
            </a:fld>
            <a:endParaRPr lang="en-US" altLang="ja-JP" dirty="0"/>
          </a:p>
        </p:txBody>
      </p:sp>
      <p:grpSp>
        <p:nvGrpSpPr>
          <p:cNvPr id="8" name="グループ化 7"/>
          <p:cNvGrpSpPr/>
          <p:nvPr/>
        </p:nvGrpSpPr>
        <p:grpSpPr>
          <a:xfrm>
            <a:off x="4214810" y="3000372"/>
            <a:ext cx="2555875" cy="2428892"/>
            <a:chOff x="6335645" y="2816980"/>
            <a:chExt cx="2555875" cy="2428892"/>
          </a:xfrm>
        </p:grpSpPr>
        <p:pic>
          <p:nvPicPr>
            <p:cNvPr id="6" name="Picture 2" descr="C:\Documents and Settings\akinori-i.SELAB\デスクトップ\CoCoIchi.jpg"/>
            <p:cNvPicPr>
              <a:picLocks noChangeAspect="1" noChangeArrowheads="1"/>
            </p:cNvPicPr>
            <p:nvPr/>
          </p:nvPicPr>
          <p:blipFill>
            <a:blip r:embed="rId3"/>
            <a:srcRect/>
            <a:stretch>
              <a:fillRect/>
            </a:stretch>
          </p:blipFill>
          <p:spPr bwMode="auto">
            <a:xfrm>
              <a:off x="6335645" y="2816980"/>
              <a:ext cx="2555875" cy="1914525"/>
            </a:xfrm>
            <a:prstGeom prst="rect">
              <a:avLst/>
            </a:prstGeom>
            <a:noFill/>
          </p:spPr>
        </p:pic>
        <p:sp>
          <p:nvSpPr>
            <p:cNvPr id="7" name="正方形/長方形 6"/>
            <p:cNvSpPr/>
            <p:nvPr/>
          </p:nvSpPr>
          <p:spPr bwMode="auto">
            <a:xfrm>
              <a:off x="6335645" y="4731505"/>
              <a:ext cx="2555875" cy="514367"/>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buNone/>
              </a:pPr>
              <a:r>
                <a:rPr lang="ja-JP" altLang="en-US" sz="1600" dirty="0" smtClean="0">
                  <a:ea typeface="ＭＳ Ｐゴシック" pitchFamily="50" charset="-128"/>
                </a:rPr>
                <a:t>国際会議投稿お疲れ様会</a:t>
              </a:r>
              <a:endParaRPr lang="en-US" altLang="ja-JP" sz="1600" dirty="0" smtClean="0">
                <a:ea typeface="ＭＳ Ｐゴシック" pitchFamily="50" charset="-128"/>
              </a:endParaRPr>
            </a:p>
            <a:p>
              <a:pPr algn="ctr">
                <a:buNone/>
              </a:pPr>
              <a:r>
                <a:rPr lang="ja-JP" altLang="en-US" sz="1600" dirty="0" smtClean="0">
                  <a:ea typeface="ＭＳ Ｐゴシック" pitchFamily="50" charset="-128"/>
                </a:rPr>
                <a:t>（</a:t>
              </a:r>
              <a:r>
                <a:rPr lang="en-US" altLang="ja-JP" sz="1600" dirty="0" err="1" smtClean="0">
                  <a:ea typeface="ＭＳ Ｐゴシック" pitchFamily="50" charset="-128"/>
                </a:rPr>
                <a:t>CoCo</a:t>
              </a:r>
              <a:r>
                <a:rPr lang="ja-JP" altLang="en-US" sz="1600" dirty="0" smtClean="0">
                  <a:ea typeface="ＭＳ Ｐゴシック" pitchFamily="50" charset="-128"/>
                </a:rPr>
                <a:t>壱で全トッピング）</a:t>
              </a:r>
            </a:p>
            <a:p>
              <a:pPr marL="0" marR="0" indent="0" algn="ctr" defTabSz="914400" rtl="0" eaLnBrk="1" fontAlgn="base" latinLnBrk="0" hangingPunct="1">
                <a:lnSpc>
                  <a:spcPct val="100000"/>
                </a:lnSpc>
                <a:spcBef>
                  <a:spcPct val="20000"/>
                </a:spcBef>
                <a:spcAft>
                  <a:spcPct val="0"/>
                </a:spcAft>
                <a:buClrTx/>
                <a:buSzTx/>
                <a:buNone/>
                <a:tabLst/>
              </a:pPr>
              <a:endParaRPr kumimoji="1" lang="ja-JP" altLang="en-US" sz="1600" b="0" i="0" u="none" strike="noStrike" cap="none" normalizeH="0" baseline="0" dirty="0" smtClean="0">
                <a:ln>
                  <a:noFill/>
                </a:ln>
                <a:solidFill>
                  <a:schemeClr val="tx1"/>
                </a:solidFill>
                <a:effectLst/>
                <a:latin typeface="Arial" charset="0"/>
                <a:ea typeface="ＭＳ Ｐゴシック" pitchFamily="50" charset="-128"/>
              </a:endParaRPr>
            </a:p>
          </p:txBody>
        </p:sp>
      </p:grpSp>
      <p:pic>
        <p:nvPicPr>
          <p:cNvPr id="52228" name="Picture 4" descr="\\selandisk-t\disk1\mmraid_backup\HOME\shoji-f\DSCF7603.JPG"/>
          <p:cNvPicPr>
            <a:picLocks noChangeAspect="1" noChangeArrowheads="1"/>
          </p:cNvPicPr>
          <p:nvPr/>
        </p:nvPicPr>
        <p:blipFill>
          <a:blip r:embed="rId4" cstate="print"/>
          <a:srcRect/>
          <a:stretch>
            <a:fillRect/>
          </a:stretch>
        </p:blipFill>
        <p:spPr bwMode="auto">
          <a:xfrm>
            <a:off x="7081779" y="3024210"/>
            <a:ext cx="1419311" cy="1890688"/>
          </a:xfrm>
          <a:prstGeom prst="rect">
            <a:avLst/>
          </a:prstGeom>
          <a:noFill/>
        </p:spPr>
      </p:pic>
      <p:sp>
        <p:nvSpPr>
          <p:cNvPr id="11" name="テキスト ボックス 10"/>
          <p:cNvSpPr txBox="1"/>
          <p:nvPr/>
        </p:nvSpPr>
        <p:spPr>
          <a:xfrm>
            <a:off x="6881361" y="4941269"/>
            <a:ext cx="2010227" cy="261610"/>
          </a:xfrm>
          <a:prstGeom prst="rect">
            <a:avLst/>
          </a:prstGeom>
          <a:noFill/>
        </p:spPr>
        <p:txBody>
          <a:bodyPr wrap="square" rtlCol="0">
            <a:spAutoFit/>
          </a:bodyPr>
          <a:lstStyle/>
          <a:p>
            <a:pPr>
              <a:buNone/>
            </a:pPr>
            <a:r>
              <a:rPr kumimoji="1" lang="ja-JP" altLang="en-US" sz="1100" dirty="0" smtClean="0"/>
              <a:t>その横で地味に</a:t>
            </a:r>
            <a:r>
              <a:rPr kumimoji="1" lang="en-US" altLang="ja-JP" sz="1100" dirty="0" smtClean="0"/>
              <a:t>10</a:t>
            </a:r>
            <a:r>
              <a:rPr lang="ja-JP" altLang="en-US" sz="1100" dirty="0" smtClean="0"/>
              <a:t>辛に挑戦</a:t>
            </a:r>
            <a:endParaRPr kumimoji="1" lang="ja-JP" altLang="en-US" sz="11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14</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昨年度の活動成果</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ja-JP" altLang="en-US" sz="1600" dirty="0" smtClean="0"/>
              <a:t>論文誌</a:t>
            </a:r>
            <a:endParaRPr lang="en-US" altLang="ja-JP" sz="1600" dirty="0" smtClean="0"/>
          </a:p>
          <a:p>
            <a:pPr lvl="1"/>
            <a:r>
              <a:rPr lang="ja-JP" altLang="en-US" sz="1600" dirty="0" smtClean="0"/>
              <a:t>まつ本 </a:t>
            </a:r>
            <a:r>
              <a:rPr lang="en-US" altLang="ja-JP" sz="1600" dirty="0" smtClean="0"/>
              <a:t>et al, `` OSS</a:t>
            </a:r>
            <a:r>
              <a:rPr lang="ja-JP" altLang="en-US" sz="1600" dirty="0" smtClean="0"/>
              <a:t>コミュニティにおけるオープンコラボレーションの理解</a:t>
            </a:r>
            <a:r>
              <a:rPr lang="en-US" altLang="ja-JP" sz="1600" dirty="0" smtClean="0"/>
              <a:t>‘’ </a:t>
            </a:r>
            <a:r>
              <a:rPr lang="ja-JP" altLang="en-US" sz="1600" dirty="0" smtClean="0"/>
              <a:t>情報社会学会学会誌</a:t>
            </a:r>
            <a:r>
              <a:rPr lang="en-US" altLang="ja-JP" sz="1600" dirty="0" smtClean="0"/>
              <a:t>, April 2009.</a:t>
            </a:r>
          </a:p>
          <a:p>
            <a:r>
              <a:rPr lang="ja-JP" altLang="en-US" sz="1600" dirty="0" smtClean="0"/>
              <a:t>国際会議</a:t>
            </a:r>
            <a:endParaRPr lang="en-US" altLang="ja-JP" sz="1800" dirty="0" smtClean="0"/>
          </a:p>
          <a:p>
            <a:pPr lvl="1"/>
            <a:r>
              <a:rPr lang="ja-JP" altLang="en-US" sz="1600" dirty="0" smtClean="0"/>
              <a:t>亀井 </a:t>
            </a:r>
            <a:r>
              <a:rPr lang="en-US" altLang="ja-JP" sz="1600" dirty="0" smtClean="0"/>
              <a:t>et al ``Analysis of Coordination between Developers and Users in the Apache Community‘’, OSS2008, September 2008.</a:t>
            </a:r>
          </a:p>
          <a:p>
            <a:pPr lvl="1"/>
            <a:r>
              <a:rPr lang="ja-JP" altLang="en-US" sz="1600" dirty="0" smtClean="0"/>
              <a:t>まつ本 </a:t>
            </a:r>
            <a:r>
              <a:rPr lang="en-US" altLang="ja-JP" sz="1600" dirty="0" smtClean="0"/>
              <a:t>et al ``A Comparison Study on the Coordination between Developers and Users in Foss Communities‘‘ STC 2008, May 2008.</a:t>
            </a:r>
          </a:p>
          <a:p>
            <a:r>
              <a:rPr lang="ja-JP" altLang="en-US" sz="1600" dirty="0" smtClean="0"/>
              <a:t>国内会議（査読付き）</a:t>
            </a:r>
            <a:endParaRPr lang="en-US" altLang="ja-JP" sz="1600" dirty="0" smtClean="0"/>
          </a:p>
          <a:p>
            <a:pPr lvl="1"/>
            <a:r>
              <a:rPr lang="ja-JP" altLang="en-US" sz="1600" dirty="0" smtClean="0"/>
              <a:t>大平 </a:t>
            </a:r>
            <a:r>
              <a:rPr lang="en-US" altLang="ja-JP" sz="1600" dirty="0" smtClean="0"/>
              <a:t>et al ``</a:t>
            </a:r>
            <a:r>
              <a:rPr lang="ja-JP" altLang="en-US" sz="1600" dirty="0" smtClean="0"/>
              <a:t>オープンメディアを活用した知識コミュニティのデザインに関する一考察</a:t>
            </a:r>
            <a:r>
              <a:rPr lang="en-US" altLang="ja-JP" sz="1600" dirty="0" smtClean="0"/>
              <a:t>,‘’ </a:t>
            </a:r>
            <a:r>
              <a:rPr lang="ja-JP" altLang="en-US" sz="1600" dirty="0" smtClean="0"/>
              <a:t>情報社会学会</a:t>
            </a:r>
            <a:r>
              <a:rPr lang="en-US" altLang="ja-JP" sz="1600" dirty="0" smtClean="0"/>
              <a:t>, November 2008.</a:t>
            </a:r>
          </a:p>
          <a:p>
            <a:pPr lvl="1"/>
            <a:r>
              <a:rPr lang="ja-JP" altLang="en-US" sz="1600" dirty="0" smtClean="0"/>
              <a:t>伊原 </a:t>
            </a:r>
            <a:r>
              <a:rPr lang="en-US" altLang="ja-JP" sz="1600" dirty="0" smtClean="0"/>
              <a:t>et al ``</a:t>
            </a:r>
            <a:r>
              <a:rPr lang="ja-JP" altLang="en-US" sz="1600" dirty="0" smtClean="0"/>
              <a:t>複数のサブコミュニティを有する</a:t>
            </a:r>
            <a:r>
              <a:rPr lang="en-US" altLang="ja-JP" sz="1600" dirty="0" smtClean="0"/>
              <a:t>OSS</a:t>
            </a:r>
            <a:r>
              <a:rPr lang="ja-JP" altLang="en-US" sz="1600" dirty="0" smtClean="0"/>
              <a:t>コミュニティを対象としたネットワーク分析</a:t>
            </a:r>
            <a:r>
              <a:rPr lang="en-US" altLang="ja-JP" sz="1600" dirty="0" smtClean="0"/>
              <a:t>,‘’DICOMO2008, July 2008.</a:t>
            </a:r>
            <a:endParaRPr lang="en-US" altLang="ja-JP" sz="1400"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15</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昨年度の活動成果</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ja-JP" altLang="en-US" sz="1600" dirty="0" smtClean="0"/>
              <a:t>国内会議（査読なし）</a:t>
            </a:r>
            <a:endParaRPr lang="en-US" altLang="ja-JP" sz="1600" dirty="0" smtClean="0"/>
          </a:p>
          <a:p>
            <a:pPr lvl="1"/>
            <a:r>
              <a:rPr lang="ja-JP" altLang="en-US" sz="1600" dirty="0" smtClean="0"/>
              <a:t>伊原 </a:t>
            </a:r>
            <a:r>
              <a:rPr lang="en-US" altLang="ja-JP" sz="1600" dirty="0" smtClean="0"/>
              <a:t>et al, ``</a:t>
            </a:r>
            <a:r>
              <a:rPr lang="ja-JP" altLang="en-US" sz="1600" dirty="0" smtClean="0"/>
              <a:t>障害管理システム利用時の修正遅延要因の分析</a:t>
            </a:r>
            <a:r>
              <a:rPr lang="en-US" altLang="ja-JP" sz="1600" dirty="0" smtClean="0"/>
              <a:t>,‘’ </a:t>
            </a:r>
            <a:r>
              <a:rPr lang="ja-JP" altLang="en-US" sz="1600" dirty="0" smtClean="0"/>
              <a:t>ソフトウェア信頼性研究会</a:t>
            </a:r>
            <a:r>
              <a:rPr lang="en-US" altLang="ja-JP" sz="1600" dirty="0" smtClean="0"/>
              <a:t>, March 2009.</a:t>
            </a:r>
          </a:p>
          <a:p>
            <a:pPr lvl="1"/>
            <a:r>
              <a:rPr lang="ja-JP" altLang="en-US" sz="1600" dirty="0" smtClean="0"/>
              <a:t>伊原 </a:t>
            </a:r>
            <a:r>
              <a:rPr lang="en-US" altLang="ja-JP" sz="1600" dirty="0" smtClean="0"/>
              <a:t>et al, ``OSS</a:t>
            </a:r>
            <a:r>
              <a:rPr lang="ja-JP" altLang="en-US" sz="1600" dirty="0" smtClean="0"/>
              <a:t>の障害修正における開発者ネットワークの分析</a:t>
            </a:r>
            <a:r>
              <a:rPr lang="en-US" altLang="ja-JP" sz="1600" dirty="0" smtClean="0"/>
              <a:t>,‘’ </a:t>
            </a:r>
            <a:r>
              <a:rPr lang="ja-JP" altLang="en-US" sz="1600" dirty="0" smtClean="0"/>
              <a:t>第</a:t>
            </a:r>
            <a:r>
              <a:rPr lang="en-US" altLang="ja-JP" sz="1600" dirty="0" smtClean="0"/>
              <a:t>5</a:t>
            </a:r>
            <a:r>
              <a:rPr lang="ja-JP" altLang="en-US" sz="1600" dirty="0" smtClean="0"/>
              <a:t>回ネットワーク生態学シンポジウム</a:t>
            </a:r>
            <a:r>
              <a:rPr lang="en-US" altLang="ja-JP" sz="1600" dirty="0" smtClean="0"/>
              <a:t>, March 2009. (</a:t>
            </a:r>
            <a:r>
              <a:rPr lang="ja-JP" altLang="en-US" sz="1600" dirty="0" smtClean="0"/>
              <a:t>沖縄県</a:t>
            </a:r>
            <a:r>
              <a:rPr lang="en-US" altLang="ja-JP" sz="1600" dirty="0" smtClean="0"/>
              <a:t>) </a:t>
            </a:r>
          </a:p>
          <a:p>
            <a:pPr lvl="1"/>
            <a:r>
              <a:rPr lang="ja-JP" altLang="en-US" sz="1600" dirty="0" smtClean="0"/>
              <a:t>大平 </a:t>
            </a:r>
            <a:r>
              <a:rPr lang="en-US" altLang="ja-JP" sz="1600" dirty="0" smtClean="0"/>
              <a:t>et al,</a:t>
            </a:r>
            <a:r>
              <a:rPr lang="ja-JP" altLang="en-US" sz="1600" dirty="0" smtClean="0"/>
              <a:t> </a:t>
            </a:r>
            <a:r>
              <a:rPr lang="en-US" altLang="ja-JP" sz="1600" dirty="0" smtClean="0"/>
              <a:t>``</a:t>
            </a:r>
            <a:r>
              <a:rPr lang="ja-JP" altLang="en-US" sz="1600" dirty="0" smtClean="0"/>
              <a:t>コミュニティ媒介性</a:t>
            </a:r>
            <a:r>
              <a:rPr lang="en-US" altLang="ja-JP" sz="1600" dirty="0" smtClean="0"/>
              <a:t>: OSS</a:t>
            </a:r>
            <a:r>
              <a:rPr lang="ja-JP" altLang="en-US" sz="1600" dirty="0" smtClean="0"/>
              <a:t>開発における協調作業への媒介度を評価する指標</a:t>
            </a:r>
            <a:r>
              <a:rPr lang="en-US" altLang="ja-JP" sz="1600" dirty="0" smtClean="0"/>
              <a:t>,‘‘ </a:t>
            </a:r>
            <a:r>
              <a:rPr lang="ja-JP" altLang="en-US" sz="1600" dirty="0" smtClean="0"/>
              <a:t>第</a:t>
            </a:r>
            <a:r>
              <a:rPr lang="en-US" altLang="ja-JP" sz="1600" dirty="0" smtClean="0"/>
              <a:t>5</a:t>
            </a:r>
            <a:r>
              <a:rPr lang="ja-JP" altLang="en-US" sz="1600" dirty="0" smtClean="0"/>
              <a:t>回ネットワーク生態学シンポジウム</a:t>
            </a:r>
            <a:r>
              <a:rPr lang="en-US" altLang="ja-JP" sz="1600" dirty="0" smtClean="0"/>
              <a:t>, March 2009. (</a:t>
            </a:r>
            <a:r>
              <a:rPr lang="ja-JP" altLang="en-US" sz="1600" dirty="0" smtClean="0"/>
              <a:t>沖縄県</a:t>
            </a:r>
            <a:r>
              <a:rPr lang="en-US" altLang="ja-JP" sz="1600" dirty="0" smtClean="0"/>
              <a:t>)</a:t>
            </a:r>
          </a:p>
          <a:p>
            <a:pPr lvl="1"/>
            <a:r>
              <a:rPr lang="ja-JP" altLang="en-US" sz="1600" dirty="0" smtClean="0"/>
              <a:t>伊原 </a:t>
            </a:r>
            <a:r>
              <a:rPr lang="en-US" altLang="ja-JP" sz="1600" dirty="0" smtClean="0"/>
              <a:t>et al, ``OSS</a:t>
            </a:r>
            <a:r>
              <a:rPr lang="ja-JP" altLang="en-US" sz="1600" dirty="0" smtClean="0"/>
              <a:t>プロジェクトにおける障害に関する情報共有の分析</a:t>
            </a:r>
            <a:r>
              <a:rPr lang="en-US" altLang="ja-JP" sz="1600" dirty="0" smtClean="0"/>
              <a:t>,‘’ </a:t>
            </a:r>
            <a:r>
              <a:rPr lang="ja-JP" altLang="en-US" sz="1600" dirty="0" smtClean="0"/>
              <a:t>平成</a:t>
            </a:r>
            <a:r>
              <a:rPr lang="en-US" altLang="ja-JP" sz="1600" dirty="0" smtClean="0"/>
              <a:t>20</a:t>
            </a:r>
            <a:r>
              <a:rPr lang="ja-JP" altLang="en-US" sz="1600" dirty="0" smtClean="0"/>
              <a:t>年度 情報処理学会関西</a:t>
            </a:r>
            <a:r>
              <a:rPr lang="ja-JP" altLang="en-US" sz="1600" dirty="0" err="1" smtClean="0"/>
              <a:t>支部支部</a:t>
            </a:r>
            <a:r>
              <a:rPr lang="ja-JP" altLang="en-US" sz="1600" dirty="0" smtClean="0"/>
              <a:t>大会</a:t>
            </a:r>
            <a:r>
              <a:rPr lang="en-US" altLang="ja-JP" sz="1600" dirty="0" smtClean="0"/>
              <a:t>, October 2008. (</a:t>
            </a:r>
            <a:r>
              <a:rPr lang="ja-JP" altLang="en-US" sz="1600" dirty="0" smtClean="0"/>
              <a:t>京都府</a:t>
            </a:r>
            <a:r>
              <a:rPr lang="en-US" altLang="ja-JP" sz="1600" dirty="0" smtClean="0"/>
              <a:t>)</a:t>
            </a:r>
          </a:p>
          <a:p>
            <a:r>
              <a:rPr lang="ja-JP" altLang="en-US" sz="1600" dirty="0" smtClean="0"/>
              <a:t>表彰・受賞</a:t>
            </a:r>
            <a:endParaRPr lang="en-US" altLang="ja-JP" sz="1600" dirty="0" smtClean="0"/>
          </a:p>
          <a:p>
            <a:pPr lvl="1"/>
            <a:r>
              <a:rPr lang="en-US" altLang="ja-JP" sz="1600" dirty="0" smtClean="0"/>
              <a:t> (</a:t>
            </a:r>
            <a:r>
              <a:rPr lang="ja-JP" altLang="en-US" sz="1600" dirty="0" smtClean="0"/>
              <a:t>学生奨励賞</a:t>
            </a:r>
            <a:r>
              <a:rPr lang="en-US" altLang="ja-JP" sz="1600" dirty="0" smtClean="0"/>
              <a:t>), </a:t>
            </a:r>
            <a:r>
              <a:rPr lang="ja-JP" altLang="en-US" sz="1600" dirty="0" smtClean="0"/>
              <a:t>伊原 </a:t>
            </a:r>
            <a:r>
              <a:rPr lang="en-US" altLang="ja-JP" sz="1600" dirty="0" smtClean="0"/>
              <a:t>et al, ``OSS</a:t>
            </a:r>
            <a:r>
              <a:rPr lang="ja-JP" altLang="en-US" sz="1600" dirty="0" smtClean="0"/>
              <a:t>プロジェクトにおける障害に関する情報共有の分析</a:t>
            </a:r>
            <a:r>
              <a:rPr lang="en-US" altLang="ja-JP" sz="1600" dirty="0" smtClean="0"/>
              <a:t>,‘’ </a:t>
            </a:r>
            <a:r>
              <a:rPr lang="ja-JP" altLang="en-US" sz="1600" dirty="0" smtClean="0"/>
              <a:t>平成</a:t>
            </a:r>
            <a:r>
              <a:rPr lang="en-US" altLang="ja-JP" sz="1600" dirty="0" smtClean="0"/>
              <a:t>20</a:t>
            </a:r>
            <a:r>
              <a:rPr lang="ja-JP" altLang="en-US" sz="1600" dirty="0" smtClean="0"/>
              <a:t>年度 情報処理学会関西</a:t>
            </a:r>
            <a:r>
              <a:rPr lang="ja-JP" altLang="en-US" sz="1600" dirty="0" err="1" smtClean="0"/>
              <a:t>支部支部</a:t>
            </a:r>
            <a:r>
              <a:rPr lang="ja-JP" altLang="en-US" sz="1600" dirty="0" smtClean="0"/>
              <a:t>大会</a:t>
            </a:r>
            <a:r>
              <a:rPr lang="en-US" altLang="ja-JP" sz="1600" dirty="0" smtClean="0"/>
              <a:t>, October 2008.</a:t>
            </a:r>
          </a:p>
          <a:p>
            <a:pPr lvl="1"/>
            <a:r>
              <a:rPr lang="en-US" altLang="ja-JP" sz="1600" dirty="0" smtClean="0"/>
              <a:t>(</a:t>
            </a:r>
            <a:r>
              <a:rPr lang="ja-JP" altLang="en-US" sz="1600" dirty="0" smtClean="0"/>
              <a:t>優秀プレゼンテーション賞</a:t>
            </a:r>
            <a:r>
              <a:rPr lang="en-US" altLang="ja-JP" sz="1600" dirty="0" smtClean="0"/>
              <a:t>)</a:t>
            </a:r>
            <a:r>
              <a:rPr lang="ja-JP" altLang="en-US" sz="1600" dirty="0" smtClean="0"/>
              <a:t>伊原</a:t>
            </a:r>
            <a:r>
              <a:rPr lang="en-US" altLang="ja-JP" sz="1600" dirty="0" smtClean="0"/>
              <a:t>, ``</a:t>
            </a:r>
            <a:r>
              <a:rPr lang="ja-JP" altLang="en-US" sz="1600" dirty="0" smtClean="0"/>
              <a:t>複数のサブコミュニティを有する</a:t>
            </a:r>
            <a:r>
              <a:rPr lang="en-US" altLang="ja-JP" sz="1600" dirty="0" smtClean="0"/>
              <a:t>OSS</a:t>
            </a:r>
            <a:r>
              <a:rPr lang="ja-JP" altLang="en-US" sz="1600" dirty="0" smtClean="0"/>
              <a:t>コミュニティを対象としたネットワーク分析</a:t>
            </a:r>
            <a:r>
              <a:rPr lang="en-US" altLang="ja-JP" sz="1600" dirty="0" smtClean="0"/>
              <a:t>,'' </a:t>
            </a:r>
            <a:r>
              <a:rPr lang="ja-JP" altLang="en-US" sz="1600" dirty="0" smtClean="0"/>
              <a:t>マルチメディア，分散，協調とモバイル </a:t>
            </a:r>
            <a:r>
              <a:rPr lang="en-US" altLang="ja-JP" sz="1600" dirty="0" smtClean="0"/>
              <a:t>(DICOMO2008) </a:t>
            </a:r>
            <a:r>
              <a:rPr lang="ja-JP" altLang="en-US" sz="1600" dirty="0" smtClean="0"/>
              <a:t>シンポジウム</a:t>
            </a:r>
            <a:r>
              <a:rPr lang="en-US" altLang="ja-JP" sz="1600" dirty="0" smtClean="0"/>
              <a:t>, pp.297--303, July 2008. </a:t>
            </a:r>
          </a:p>
          <a:p>
            <a:pPr lvl="1"/>
            <a:r>
              <a:rPr lang="en-US" altLang="ja-JP" sz="1600" dirty="0" smtClean="0"/>
              <a:t> [3]  </a:t>
            </a:r>
            <a:r>
              <a:rPr lang="ja-JP" altLang="en-US" sz="1600" dirty="0" smtClean="0"/>
              <a:t>伊原 彰紀</a:t>
            </a:r>
            <a:r>
              <a:rPr lang="en-US" altLang="ja-JP" sz="1600" dirty="0" smtClean="0"/>
              <a:t>, </a:t>
            </a:r>
            <a:r>
              <a:rPr lang="ja-JP" altLang="en-US" sz="1600" dirty="0" smtClean="0"/>
              <a:t>大平 雅雄</a:t>
            </a:r>
            <a:r>
              <a:rPr lang="en-US" altLang="ja-JP" sz="1600" dirty="0" smtClean="0"/>
              <a:t>, </a:t>
            </a:r>
            <a:r>
              <a:rPr lang="ja-JP" altLang="en-US" sz="1600" dirty="0" smtClean="0"/>
              <a:t>まつ本 真佑</a:t>
            </a:r>
            <a:r>
              <a:rPr lang="en-US" altLang="ja-JP" sz="1600" dirty="0" smtClean="0"/>
              <a:t>, </a:t>
            </a:r>
            <a:r>
              <a:rPr lang="ja-JP" altLang="en-US" sz="1600" dirty="0" smtClean="0"/>
              <a:t>亀井 靖高</a:t>
            </a:r>
            <a:r>
              <a:rPr lang="en-US" altLang="ja-JP" sz="1600" dirty="0" smtClean="0"/>
              <a:t>, </a:t>
            </a:r>
            <a:r>
              <a:rPr lang="ja-JP" altLang="en-US" sz="1600" dirty="0" smtClean="0"/>
              <a:t>松本 健一</a:t>
            </a:r>
            <a:r>
              <a:rPr lang="en-US" altLang="ja-JP" sz="1600" dirty="0" smtClean="0"/>
              <a:t>, ``</a:t>
            </a:r>
            <a:r>
              <a:rPr lang="ja-JP" altLang="en-US" sz="1600" dirty="0" smtClean="0"/>
              <a:t>複数のサブコミュニティを有する</a:t>
            </a:r>
            <a:r>
              <a:rPr lang="en-US" altLang="ja-JP" sz="1600" dirty="0" smtClean="0"/>
              <a:t>OSS</a:t>
            </a:r>
            <a:r>
              <a:rPr lang="ja-JP" altLang="en-US" sz="1600" dirty="0" smtClean="0"/>
              <a:t>コミュニティを対象としたネットワーク分析</a:t>
            </a:r>
            <a:r>
              <a:rPr lang="en-US" altLang="ja-JP" sz="1600" dirty="0" smtClean="0"/>
              <a:t>,'' </a:t>
            </a:r>
            <a:r>
              <a:rPr lang="ja-JP" altLang="en-US" sz="1600" dirty="0" smtClean="0"/>
              <a:t>マルチメディア，分散，協調とモバイル </a:t>
            </a:r>
            <a:r>
              <a:rPr lang="en-US" altLang="ja-JP" sz="1600" dirty="0" smtClean="0"/>
              <a:t>(DICOMO2008) </a:t>
            </a:r>
            <a:r>
              <a:rPr lang="ja-JP" altLang="en-US" sz="1600" dirty="0" smtClean="0"/>
              <a:t>シンポジウム</a:t>
            </a:r>
            <a:r>
              <a:rPr lang="en-US" altLang="ja-JP" sz="1600" dirty="0" smtClean="0"/>
              <a:t>, pp.297--303, July 2008. (</a:t>
            </a:r>
            <a:r>
              <a:rPr lang="ja-JP" altLang="en-US" sz="1600" dirty="0" smtClean="0"/>
              <a:t>優秀論文</a:t>
            </a:r>
            <a:r>
              <a:rPr lang="en-US" altLang="ja-JP" sz="1600" dirty="0" smtClean="0"/>
              <a:t>)</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16</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昨年度の活動</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17</a:t>
            </a:fld>
            <a:endParaRPr lang="en-US" altLang="ja-JP" dirty="0"/>
          </a:p>
        </p:txBody>
      </p:sp>
      <p:grpSp>
        <p:nvGrpSpPr>
          <p:cNvPr id="4" name="グループ化 14"/>
          <p:cNvGrpSpPr/>
          <p:nvPr/>
        </p:nvGrpSpPr>
        <p:grpSpPr>
          <a:xfrm>
            <a:off x="2214546" y="2847599"/>
            <a:ext cx="4714909" cy="3653235"/>
            <a:chOff x="0" y="0"/>
            <a:chExt cx="9144000" cy="7085011"/>
          </a:xfrm>
        </p:grpSpPr>
        <p:pic>
          <p:nvPicPr>
            <p:cNvPr id="6" name="Picture 2" descr="C:\Documents and Settings\akinori-i\デスクトップ\aaa.bmp"/>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8" name="テキスト ボックス 3"/>
            <p:cNvSpPr txBox="1">
              <a:spLocks noChangeArrowheads="1"/>
            </p:cNvSpPr>
            <p:nvPr/>
          </p:nvSpPr>
          <p:spPr bwMode="auto">
            <a:xfrm>
              <a:off x="4714874" y="0"/>
              <a:ext cx="2062163" cy="596897"/>
            </a:xfrm>
            <a:prstGeom prst="rect">
              <a:avLst/>
            </a:prstGeom>
            <a:noFill/>
            <a:ln w="9525">
              <a:noFill/>
              <a:miter lim="800000"/>
              <a:headEnd/>
              <a:tailEnd/>
            </a:ln>
          </p:spPr>
          <p:txBody>
            <a:bodyPr>
              <a:spAutoFit/>
            </a:bodyPr>
            <a:lstStyle/>
            <a:p>
              <a:pPr>
                <a:buNone/>
              </a:pPr>
              <a:r>
                <a:rPr lang="en-US" altLang="ja-JP" sz="1400" b="1" dirty="0">
                  <a:latin typeface="Calibri" pitchFamily="34" charset="0"/>
                </a:rPr>
                <a:t>bug</a:t>
              </a:r>
              <a:endParaRPr lang="ja-JP" altLang="en-US" sz="1400" b="1" dirty="0">
                <a:latin typeface="Calibri" pitchFamily="34" charset="0"/>
              </a:endParaRPr>
            </a:p>
          </p:txBody>
        </p:sp>
        <p:sp>
          <p:nvSpPr>
            <p:cNvPr id="9" name="テキスト ボックス 4"/>
            <p:cNvSpPr txBox="1">
              <a:spLocks noChangeArrowheads="1"/>
            </p:cNvSpPr>
            <p:nvPr/>
          </p:nvSpPr>
          <p:spPr bwMode="auto">
            <a:xfrm>
              <a:off x="6095999" y="1308104"/>
              <a:ext cx="2893435" cy="596896"/>
            </a:xfrm>
            <a:prstGeom prst="rect">
              <a:avLst/>
            </a:prstGeom>
            <a:noFill/>
            <a:ln w="9525">
              <a:noFill/>
              <a:miter lim="800000"/>
              <a:headEnd/>
              <a:tailEnd/>
            </a:ln>
          </p:spPr>
          <p:txBody>
            <a:bodyPr wrap="square">
              <a:spAutoFit/>
            </a:bodyPr>
            <a:lstStyle/>
            <a:p>
              <a:pPr>
                <a:buNone/>
              </a:pPr>
              <a:r>
                <a:rPr lang="en-US" altLang="ja-JP" sz="1400" b="1" dirty="0">
                  <a:latin typeface="Calibri" pitchFamily="34" charset="0"/>
                </a:rPr>
                <a:t>P(user</a:t>
              </a:r>
              <a:r>
                <a:rPr lang="ja-JP" altLang="en-US" sz="1400" b="1" dirty="0">
                  <a:latin typeface="Calibri" pitchFamily="34" charset="0"/>
                </a:rPr>
                <a:t>∧</a:t>
              </a:r>
              <a:r>
                <a:rPr lang="en-US" altLang="ja-JP" sz="1400" b="1" dirty="0">
                  <a:latin typeface="Calibri" pitchFamily="34" charset="0"/>
                </a:rPr>
                <a:t>bug)</a:t>
              </a:r>
            </a:p>
          </p:txBody>
        </p:sp>
        <p:sp>
          <p:nvSpPr>
            <p:cNvPr id="10" name="テキスト ボックス 5"/>
            <p:cNvSpPr txBox="1">
              <a:spLocks noChangeArrowheads="1"/>
            </p:cNvSpPr>
            <p:nvPr/>
          </p:nvSpPr>
          <p:spPr bwMode="auto">
            <a:xfrm>
              <a:off x="8143875" y="6488114"/>
              <a:ext cx="1000125" cy="596897"/>
            </a:xfrm>
            <a:prstGeom prst="rect">
              <a:avLst/>
            </a:prstGeom>
            <a:noFill/>
            <a:ln w="9525">
              <a:noFill/>
              <a:miter lim="800000"/>
              <a:headEnd/>
              <a:tailEnd/>
            </a:ln>
          </p:spPr>
          <p:txBody>
            <a:bodyPr>
              <a:spAutoFit/>
            </a:bodyPr>
            <a:lstStyle/>
            <a:p>
              <a:pPr>
                <a:buNone/>
              </a:pPr>
              <a:r>
                <a:rPr lang="en-US" altLang="ja-JP" sz="1400" b="1" dirty="0">
                  <a:latin typeface="Calibri" pitchFamily="34" charset="0"/>
                </a:rPr>
                <a:t>user</a:t>
              </a:r>
            </a:p>
          </p:txBody>
        </p:sp>
        <p:sp>
          <p:nvSpPr>
            <p:cNvPr id="11" name="テキスト ボックス 6"/>
            <p:cNvSpPr txBox="1">
              <a:spLocks noChangeArrowheads="1"/>
            </p:cNvSpPr>
            <p:nvPr/>
          </p:nvSpPr>
          <p:spPr bwMode="auto">
            <a:xfrm>
              <a:off x="0" y="6488114"/>
              <a:ext cx="1000125" cy="596897"/>
            </a:xfrm>
            <a:prstGeom prst="rect">
              <a:avLst/>
            </a:prstGeom>
            <a:noFill/>
            <a:ln w="9525">
              <a:noFill/>
              <a:miter lim="800000"/>
              <a:headEnd/>
              <a:tailEnd/>
            </a:ln>
          </p:spPr>
          <p:txBody>
            <a:bodyPr>
              <a:spAutoFit/>
            </a:bodyPr>
            <a:lstStyle/>
            <a:p>
              <a:pPr>
                <a:buNone/>
              </a:pPr>
              <a:r>
                <a:rPr lang="en-US" altLang="ja-JP" sz="1400" b="1" dirty="0">
                  <a:latin typeface="Calibri" pitchFamily="34" charset="0"/>
                </a:rPr>
                <a:t>dev</a:t>
              </a:r>
            </a:p>
          </p:txBody>
        </p:sp>
        <p:sp>
          <p:nvSpPr>
            <p:cNvPr id="12" name="テキスト ボックス 7"/>
            <p:cNvSpPr txBox="1">
              <a:spLocks noChangeArrowheads="1"/>
            </p:cNvSpPr>
            <p:nvPr/>
          </p:nvSpPr>
          <p:spPr bwMode="auto">
            <a:xfrm>
              <a:off x="3505718" y="6488114"/>
              <a:ext cx="2523259" cy="596897"/>
            </a:xfrm>
            <a:prstGeom prst="rect">
              <a:avLst/>
            </a:prstGeom>
            <a:noFill/>
            <a:ln w="9525">
              <a:noFill/>
              <a:miter lim="800000"/>
              <a:headEnd/>
              <a:tailEnd/>
            </a:ln>
          </p:spPr>
          <p:txBody>
            <a:bodyPr wrap="square">
              <a:spAutoFit/>
            </a:bodyPr>
            <a:lstStyle/>
            <a:p>
              <a:pPr>
                <a:buNone/>
              </a:pPr>
              <a:r>
                <a:rPr lang="en-US" altLang="ja-JP" sz="1400" b="1" dirty="0">
                  <a:latin typeface="Calibri" pitchFamily="34" charset="0"/>
                </a:rPr>
                <a:t>P(dev</a:t>
              </a:r>
              <a:r>
                <a:rPr lang="ja-JP" altLang="en-US" sz="1400" b="1" dirty="0">
                  <a:latin typeface="Calibri" pitchFamily="34" charset="0"/>
                </a:rPr>
                <a:t>∧</a:t>
              </a:r>
              <a:r>
                <a:rPr lang="en-US" altLang="ja-JP" sz="1400" b="1" dirty="0">
                  <a:latin typeface="Calibri" pitchFamily="34" charset="0"/>
                </a:rPr>
                <a:t>user)</a:t>
              </a:r>
            </a:p>
          </p:txBody>
        </p:sp>
        <p:sp>
          <p:nvSpPr>
            <p:cNvPr id="13" name="テキスト ボックス 8"/>
            <p:cNvSpPr txBox="1">
              <a:spLocks noChangeArrowheads="1"/>
            </p:cNvSpPr>
            <p:nvPr/>
          </p:nvSpPr>
          <p:spPr bwMode="auto">
            <a:xfrm>
              <a:off x="552017" y="1350819"/>
              <a:ext cx="2357437" cy="596896"/>
            </a:xfrm>
            <a:prstGeom prst="rect">
              <a:avLst/>
            </a:prstGeom>
            <a:noFill/>
            <a:ln w="9525">
              <a:noFill/>
              <a:miter lim="800000"/>
              <a:headEnd/>
              <a:tailEnd/>
            </a:ln>
          </p:spPr>
          <p:txBody>
            <a:bodyPr wrap="square">
              <a:spAutoFit/>
            </a:bodyPr>
            <a:lstStyle/>
            <a:p>
              <a:pPr>
                <a:buNone/>
              </a:pPr>
              <a:r>
                <a:rPr lang="en-US" altLang="ja-JP" sz="1400" b="1" dirty="0">
                  <a:latin typeface="Calibri" pitchFamily="34" charset="0"/>
                </a:rPr>
                <a:t>P(dev</a:t>
              </a:r>
              <a:r>
                <a:rPr lang="ja-JP" altLang="en-US" sz="1400" b="1" dirty="0">
                  <a:latin typeface="Calibri" pitchFamily="34" charset="0"/>
                </a:rPr>
                <a:t>∧</a:t>
              </a:r>
              <a:r>
                <a:rPr lang="en-US" altLang="ja-JP" sz="1400" b="1" dirty="0">
                  <a:latin typeface="Calibri" pitchFamily="34" charset="0"/>
                </a:rPr>
                <a:t>bug)</a:t>
              </a:r>
            </a:p>
          </p:txBody>
        </p:sp>
        <p:sp>
          <p:nvSpPr>
            <p:cNvPr id="14" name="テキスト ボックス 9"/>
            <p:cNvSpPr txBox="1">
              <a:spLocks noChangeArrowheads="1"/>
            </p:cNvSpPr>
            <p:nvPr/>
          </p:nvSpPr>
          <p:spPr bwMode="auto">
            <a:xfrm>
              <a:off x="2770909" y="2924081"/>
              <a:ext cx="3636816" cy="596896"/>
            </a:xfrm>
            <a:prstGeom prst="rect">
              <a:avLst/>
            </a:prstGeom>
            <a:solidFill>
              <a:schemeClr val="bg1">
                <a:alpha val="65097"/>
              </a:schemeClr>
            </a:solidFill>
            <a:ln w="9525">
              <a:noFill/>
              <a:miter lim="800000"/>
              <a:headEnd/>
              <a:tailEnd/>
            </a:ln>
          </p:spPr>
          <p:txBody>
            <a:bodyPr wrap="square">
              <a:spAutoFit/>
            </a:bodyPr>
            <a:lstStyle/>
            <a:p>
              <a:pPr>
                <a:buNone/>
              </a:pPr>
              <a:r>
                <a:rPr lang="en-US" altLang="ja-JP" sz="1400" b="1" dirty="0">
                  <a:latin typeface="Calibri" pitchFamily="34" charset="0"/>
                </a:rPr>
                <a:t>P(dev</a:t>
              </a:r>
              <a:r>
                <a:rPr lang="ja-JP" altLang="en-US" sz="1400" b="1" dirty="0">
                  <a:latin typeface="Calibri" pitchFamily="34" charset="0"/>
                </a:rPr>
                <a:t>∧</a:t>
              </a:r>
              <a:r>
                <a:rPr lang="en-US" altLang="ja-JP" sz="1400" b="1" dirty="0">
                  <a:latin typeface="Calibri" pitchFamily="34" charset="0"/>
                </a:rPr>
                <a:t>user</a:t>
              </a:r>
              <a:r>
                <a:rPr lang="ja-JP" altLang="en-US" sz="1400" b="1" dirty="0">
                  <a:latin typeface="Calibri" pitchFamily="34" charset="0"/>
                </a:rPr>
                <a:t> ∧ </a:t>
              </a:r>
              <a:r>
                <a:rPr lang="en-US" altLang="ja-JP" sz="1400" b="1" dirty="0">
                  <a:latin typeface="Calibri" pitchFamily="34" charset="0"/>
                </a:rPr>
                <a:t>bug)</a:t>
              </a:r>
            </a:p>
          </p:txBody>
        </p:sp>
      </p:gr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pPr marL="342900" lvl="1" indent="-342900">
              <a:buFont typeface="Wingdings" pitchFamily="2" charset="2"/>
              <a:buChar char="n"/>
            </a:pPr>
            <a:r>
              <a:rPr lang="ja-JP" altLang="en-US" sz="2800" dirty="0" smtClean="0"/>
              <a:t>バグの滞留時間遅延要因の分析（伊原）</a:t>
            </a:r>
            <a:endParaRPr lang="en-US" altLang="ja-JP" sz="2800" dirty="0" smtClean="0"/>
          </a:p>
          <a:p>
            <a:pPr marL="742950" lvl="2" indent="-342900">
              <a:buFont typeface="Wingdings" pitchFamily="2" charset="2"/>
              <a:buChar char="Ø"/>
            </a:pPr>
            <a:r>
              <a:rPr lang="ja-JP" altLang="en-US" sz="2400" dirty="0" smtClean="0"/>
              <a:t>滞留時間を</a:t>
            </a:r>
            <a:r>
              <a:rPr lang="ja-JP" altLang="en-US" sz="2400" dirty="0" smtClean="0">
                <a:solidFill>
                  <a:srgbClr val="FF0000"/>
                </a:solidFill>
              </a:rPr>
              <a:t>未対応時間</a:t>
            </a:r>
            <a:r>
              <a:rPr lang="ja-JP" altLang="en-US" sz="2400" dirty="0" smtClean="0"/>
              <a:t>と</a:t>
            </a:r>
            <a:r>
              <a:rPr lang="ja-JP" altLang="en-US" sz="2400" dirty="0" smtClean="0">
                <a:solidFill>
                  <a:srgbClr val="FF0000"/>
                </a:solidFill>
              </a:rPr>
              <a:t>修正時間</a:t>
            </a:r>
            <a:r>
              <a:rPr lang="ja-JP" altLang="en-US" sz="2400" dirty="0" smtClean="0"/>
              <a:t>に分けることでバグの修正に要する分析を詳細にできる</a:t>
            </a:r>
            <a:endParaRPr lang="en-US" altLang="ja-JP" sz="2400" dirty="0" smtClean="0"/>
          </a:p>
          <a:p>
            <a:pPr marL="742950" lvl="2" indent="-342900">
              <a:buFont typeface="Wingdings" pitchFamily="2" charset="2"/>
              <a:buChar char="Ø"/>
            </a:pPr>
            <a:endParaRPr lang="en-US" altLang="ja-JP" dirty="0" smtClean="0"/>
          </a:p>
          <a:p>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18</a:t>
            </a:fld>
            <a:endParaRPr lang="en-US" altLang="ja-JP" dirty="0"/>
          </a:p>
        </p:txBody>
      </p:sp>
      <p:grpSp>
        <p:nvGrpSpPr>
          <p:cNvPr id="2" name="グループ化 100"/>
          <p:cNvGrpSpPr/>
          <p:nvPr/>
        </p:nvGrpSpPr>
        <p:grpSpPr>
          <a:xfrm>
            <a:off x="1501721" y="2554105"/>
            <a:ext cx="5627840" cy="1803589"/>
            <a:chOff x="1327039" y="2866938"/>
            <a:chExt cx="5643970" cy="1808759"/>
          </a:xfrm>
        </p:grpSpPr>
        <p:sp>
          <p:nvSpPr>
            <p:cNvPr id="6" name="円/楕円 5"/>
            <p:cNvSpPr>
              <a:spLocks noChangeAspect="1"/>
            </p:cNvSpPr>
            <p:nvPr/>
          </p:nvSpPr>
          <p:spPr>
            <a:xfrm>
              <a:off x="6580704" y="3591455"/>
              <a:ext cx="178343" cy="17834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3" name="テキスト ボックス 12"/>
            <p:cNvSpPr txBox="1"/>
            <p:nvPr/>
          </p:nvSpPr>
          <p:spPr>
            <a:xfrm rot="18635705">
              <a:off x="2629002" y="3164518"/>
              <a:ext cx="806923" cy="264033"/>
            </a:xfrm>
            <a:prstGeom prst="rect">
              <a:avLst/>
            </a:prstGeom>
            <a:noFill/>
          </p:spPr>
          <p:txBody>
            <a:bodyPr wrap="square" rtlCol="0">
              <a:spAutoFit/>
            </a:bodyPr>
            <a:lstStyle/>
            <a:p>
              <a:pPr>
                <a:buNone/>
              </a:pPr>
              <a:r>
                <a:rPr lang="ja-JP" altLang="en-US" sz="1100" dirty="0" smtClean="0"/>
                <a:t>障害</a:t>
              </a:r>
              <a:r>
                <a:rPr kumimoji="1" lang="ja-JP" altLang="en-US" sz="1100" dirty="0" smtClean="0"/>
                <a:t>発見</a:t>
              </a:r>
              <a:endParaRPr kumimoji="1" lang="ja-JP" altLang="en-US" sz="1100" dirty="0"/>
            </a:p>
          </p:txBody>
        </p:sp>
        <p:sp>
          <p:nvSpPr>
            <p:cNvPr id="14" name="テキスト ボックス 13"/>
            <p:cNvSpPr txBox="1"/>
            <p:nvPr/>
          </p:nvSpPr>
          <p:spPr>
            <a:xfrm rot="18635705">
              <a:off x="3375303" y="3166827"/>
              <a:ext cx="813039" cy="264033"/>
            </a:xfrm>
            <a:prstGeom prst="rect">
              <a:avLst/>
            </a:prstGeom>
            <a:noFill/>
          </p:spPr>
          <p:txBody>
            <a:bodyPr wrap="square" rtlCol="0">
              <a:spAutoFit/>
            </a:bodyPr>
            <a:lstStyle/>
            <a:p>
              <a:pPr>
                <a:buNone/>
              </a:pPr>
              <a:r>
                <a:rPr lang="ja-JP" altLang="en-US" sz="1100" dirty="0" smtClean="0"/>
                <a:t>障害</a:t>
              </a:r>
              <a:r>
                <a:rPr kumimoji="1" lang="ja-JP" altLang="en-US" sz="1100" dirty="0" smtClean="0"/>
                <a:t>報告</a:t>
              </a:r>
              <a:endParaRPr kumimoji="1" lang="ja-JP" altLang="en-US" sz="1100" dirty="0"/>
            </a:p>
          </p:txBody>
        </p:sp>
        <p:sp>
          <p:nvSpPr>
            <p:cNvPr id="15" name="円/楕円 14"/>
            <p:cNvSpPr>
              <a:spLocks noChangeAspect="1"/>
            </p:cNvSpPr>
            <p:nvPr/>
          </p:nvSpPr>
          <p:spPr>
            <a:xfrm>
              <a:off x="2765460" y="3593437"/>
              <a:ext cx="171484" cy="171484"/>
            </a:xfrm>
            <a:prstGeom prst="ellipse">
              <a:avLst/>
            </a:prstGeom>
            <a:solidFill>
              <a:schemeClr val="bg1">
                <a:lumMod val="6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6" name="円/楕円 15"/>
            <p:cNvSpPr/>
            <p:nvPr/>
          </p:nvSpPr>
          <p:spPr>
            <a:xfrm>
              <a:off x="3508497" y="3612352"/>
              <a:ext cx="132917" cy="1329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cxnSp>
          <p:nvCxnSpPr>
            <p:cNvPr id="17" name="直線矢印コネクタ 16"/>
            <p:cNvCxnSpPr>
              <a:stCxn id="15" idx="6"/>
              <a:endCxn id="16" idx="2"/>
            </p:cNvCxnSpPr>
            <p:nvPr/>
          </p:nvCxnSpPr>
          <p:spPr>
            <a:xfrm flipV="1">
              <a:off x="2936944" y="3678811"/>
              <a:ext cx="571556" cy="369"/>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a:stCxn id="16" idx="6"/>
              <a:endCxn id="19" idx="2"/>
            </p:cNvCxnSpPr>
            <p:nvPr/>
          </p:nvCxnSpPr>
          <p:spPr>
            <a:xfrm flipV="1">
              <a:off x="3641413" y="3676827"/>
              <a:ext cx="615780" cy="1983"/>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9" name="円/楕円 18"/>
            <p:cNvSpPr/>
            <p:nvPr/>
          </p:nvSpPr>
          <p:spPr>
            <a:xfrm>
              <a:off x="4257194" y="3610368"/>
              <a:ext cx="132917" cy="1329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cxnSp>
          <p:nvCxnSpPr>
            <p:cNvPr id="28" name="直線矢印コネクタ 27"/>
            <p:cNvCxnSpPr>
              <a:stCxn id="19" idx="6"/>
              <a:endCxn id="29" idx="2"/>
            </p:cNvCxnSpPr>
            <p:nvPr/>
          </p:nvCxnSpPr>
          <p:spPr>
            <a:xfrm>
              <a:off x="4390110" y="3676827"/>
              <a:ext cx="628212" cy="1983"/>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9" name="円/楕円 28"/>
            <p:cNvSpPr/>
            <p:nvPr/>
          </p:nvSpPr>
          <p:spPr>
            <a:xfrm>
              <a:off x="5018322" y="3612352"/>
              <a:ext cx="132917" cy="1329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30" name="テキスト ボックス 29"/>
            <p:cNvSpPr txBox="1"/>
            <p:nvPr/>
          </p:nvSpPr>
          <p:spPr>
            <a:xfrm rot="18635705">
              <a:off x="4115001" y="3170481"/>
              <a:ext cx="796443" cy="264033"/>
            </a:xfrm>
            <a:prstGeom prst="rect">
              <a:avLst/>
            </a:prstGeom>
            <a:noFill/>
          </p:spPr>
          <p:txBody>
            <a:bodyPr wrap="square" rtlCol="0">
              <a:spAutoFit/>
            </a:bodyPr>
            <a:lstStyle/>
            <a:p>
              <a:pPr>
                <a:buNone/>
              </a:pPr>
              <a:r>
                <a:rPr kumimoji="1" lang="ja-JP" altLang="en-US" sz="1100" dirty="0" smtClean="0"/>
                <a:t>修正開始</a:t>
              </a:r>
              <a:endParaRPr kumimoji="1" lang="ja-JP" altLang="en-US" sz="1100" dirty="0"/>
            </a:p>
          </p:txBody>
        </p:sp>
        <p:sp>
          <p:nvSpPr>
            <p:cNvPr id="31" name="テキスト ボックス 30"/>
            <p:cNvSpPr txBox="1"/>
            <p:nvPr/>
          </p:nvSpPr>
          <p:spPr>
            <a:xfrm rot="18635705">
              <a:off x="4883025" y="3163888"/>
              <a:ext cx="813806" cy="264033"/>
            </a:xfrm>
            <a:prstGeom prst="rect">
              <a:avLst/>
            </a:prstGeom>
            <a:noFill/>
          </p:spPr>
          <p:txBody>
            <a:bodyPr wrap="square" rtlCol="0">
              <a:spAutoFit/>
            </a:bodyPr>
            <a:lstStyle/>
            <a:p>
              <a:pPr>
                <a:buNone/>
              </a:pPr>
              <a:r>
                <a:rPr kumimoji="1" lang="ja-JP" altLang="en-US" sz="1100" dirty="0" smtClean="0"/>
                <a:t>修正完了</a:t>
              </a:r>
              <a:endParaRPr kumimoji="1" lang="ja-JP" altLang="en-US" sz="1100" dirty="0"/>
            </a:p>
          </p:txBody>
        </p:sp>
        <p:cxnSp>
          <p:nvCxnSpPr>
            <p:cNvPr id="37" name="直線矢印コネクタ 36"/>
            <p:cNvCxnSpPr>
              <a:stCxn id="29" idx="6"/>
              <a:endCxn id="38" idx="2"/>
            </p:cNvCxnSpPr>
            <p:nvPr/>
          </p:nvCxnSpPr>
          <p:spPr>
            <a:xfrm>
              <a:off x="5151239" y="3678810"/>
              <a:ext cx="651621" cy="1983"/>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38" name="円/楕円 37"/>
            <p:cNvSpPr/>
            <p:nvPr/>
          </p:nvSpPr>
          <p:spPr>
            <a:xfrm>
              <a:off x="5802860" y="3614335"/>
              <a:ext cx="132917" cy="1329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cxnSp>
          <p:nvCxnSpPr>
            <p:cNvPr id="39" name="直線矢印コネクタ 38"/>
            <p:cNvCxnSpPr>
              <a:stCxn id="38" idx="6"/>
              <a:endCxn id="6" idx="2"/>
            </p:cNvCxnSpPr>
            <p:nvPr/>
          </p:nvCxnSpPr>
          <p:spPr>
            <a:xfrm flipV="1">
              <a:off x="5935777" y="3680627"/>
              <a:ext cx="644928" cy="167"/>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40" name="円/楕円 39"/>
            <p:cNvSpPr>
              <a:spLocks noChangeAspect="1"/>
            </p:cNvSpPr>
            <p:nvPr/>
          </p:nvSpPr>
          <p:spPr>
            <a:xfrm>
              <a:off x="6617294" y="3622805"/>
              <a:ext cx="108991" cy="1089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41" name="テキスト ボックス 40"/>
            <p:cNvSpPr txBox="1"/>
            <p:nvPr/>
          </p:nvSpPr>
          <p:spPr>
            <a:xfrm rot="18635705">
              <a:off x="5665494" y="3149129"/>
              <a:ext cx="802867" cy="264033"/>
            </a:xfrm>
            <a:prstGeom prst="rect">
              <a:avLst/>
            </a:prstGeom>
            <a:noFill/>
          </p:spPr>
          <p:txBody>
            <a:bodyPr wrap="square" rtlCol="0">
              <a:spAutoFit/>
            </a:bodyPr>
            <a:lstStyle/>
            <a:p>
              <a:pPr>
                <a:buNone/>
              </a:pPr>
              <a:r>
                <a:rPr kumimoji="1" lang="ja-JP" altLang="en-US" sz="1100" dirty="0" smtClean="0"/>
                <a:t>修正確認</a:t>
              </a:r>
              <a:endParaRPr kumimoji="1" lang="ja-JP" altLang="en-US" sz="1100" dirty="0"/>
            </a:p>
          </p:txBody>
        </p:sp>
        <p:sp>
          <p:nvSpPr>
            <p:cNvPr id="42" name="テキスト ボックス 41"/>
            <p:cNvSpPr txBox="1"/>
            <p:nvPr/>
          </p:nvSpPr>
          <p:spPr>
            <a:xfrm rot="18635705">
              <a:off x="6440671" y="3133243"/>
              <a:ext cx="796643" cy="264033"/>
            </a:xfrm>
            <a:prstGeom prst="rect">
              <a:avLst/>
            </a:prstGeom>
            <a:noFill/>
          </p:spPr>
          <p:txBody>
            <a:bodyPr wrap="square" rtlCol="0">
              <a:spAutoFit/>
            </a:bodyPr>
            <a:lstStyle/>
            <a:p>
              <a:pPr>
                <a:buNone/>
              </a:pPr>
              <a:r>
                <a:rPr lang="ja-JP" altLang="en-US" sz="1100" dirty="0" smtClean="0"/>
                <a:t>対応完了</a:t>
              </a:r>
              <a:endParaRPr kumimoji="1" lang="ja-JP" altLang="en-US" sz="1100" dirty="0"/>
            </a:p>
          </p:txBody>
        </p:sp>
        <p:sp>
          <p:nvSpPr>
            <p:cNvPr id="45" name="テキスト ボックス 44"/>
            <p:cNvSpPr txBox="1"/>
            <p:nvPr/>
          </p:nvSpPr>
          <p:spPr>
            <a:xfrm>
              <a:off x="1327039" y="3528189"/>
              <a:ext cx="1644405" cy="277793"/>
            </a:xfrm>
            <a:prstGeom prst="rect">
              <a:avLst/>
            </a:prstGeom>
            <a:noFill/>
            <a:ln>
              <a:noFill/>
            </a:ln>
          </p:spPr>
          <p:txBody>
            <a:bodyPr wrap="square" rtlCol="0">
              <a:spAutoFit/>
            </a:bodyPr>
            <a:lstStyle/>
            <a:p>
              <a:pPr>
                <a:buNone/>
              </a:pPr>
              <a:r>
                <a:rPr lang="ja-JP" altLang="en-US" sz="1200" dirty="0" smtClean="0"/>
                <a:t>障害</a:t>
              </a:r>
              <a:r>
                <a:rPr kumimoji="1" lang="ja-JP" altLang="en-US" sz="1200" dirty="0" smtClean="0"/>
                <a:t>修正プロセス</a:t>
              </a:r>
              <a:endParaRPr kumimoji="1" lang="ja-JP" altLang="en-US" sz="1200" dirty="0"/>
            </a:p>
          </p:txBody>
        </p:sp>
        <p:sp>
          <p:nvSpPr>
            <p:cNvPr id="54" name="左中かっこ 53"/>
            <p:cNvSpPr/>
            <p:nvPr/>
          </p:nvSpPr>
          <p:spPr>
            <a:xfrm rot="16200000">
              <a:off x="3859288" y="3536396"/>
              <a:ext cx="177223" cy="797500"/>
            </a:xfrm>
            <a:prstGeom prst="leftBrace">
              <a:avLst>
                <a:gd name="adj1" fmla="val 8333"/>
                <a:gd name="adj2" fmla="val 47312"/>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100"/>
            </a:p>
          </p:txBody>
        </p:sp>
        <p:sp>
          <p:nvSpPr>
            <p:cNvPr id="55" name="左中かっこ 54"/>
            <p:cNvSpPr/>
            <p:nvPr/>
          </p:nvSpPr>
          <p:spPr>
            <a:xfrm rot="16200000">
              <a:off x="4667775" y="3569715"/>
              <a:ext cx="177222" cy="73086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100"/>
            </a:p>
          </p:txBody>
        </p:sp>
        <p:sp>
          <p:nvSpPr>
            <p:cNvPr id="56" name="テキスト ボックス 55"/>
            <p:cNvSpPr txBox="1"/>
            <p:nvPr/>
          </p:nvSpPr>
          <p:spPr>
            <a:xfrm>
              <a:off x="3357554" y="4023758"/>
              <a:ext cx="1316570" cy="277793"/>
            </a:xfrm>
            <a:prstGeom prst="rect">
              <a:avLst/>
            </a:prstGeom>
            <a:noFill/>
            <a:ln>
              <a:noFill/>
            </a:ln>
          </p:spPr>
          <p:txBody>
            <a:bodyPr wrap="square" rtlCol="0">
              <a:spAutoFit/>
            </a:bodyPr>
            <a:lstStyle/>
            <a:p>
              <a:pPr>
                <a:buNone/>
              </a:pPr>
              <a:r>
                <a:rPr lang="ja-JP" altLang="en-US" sz="1200" dirty="0" smtClean="0"/>
                <a:t>未対応</a:t>
              </a:r>
              <a:r>
                <a:rPr kumimoji="1" lang="ja-JP" altLang="en-US" sz="1200" dirty="0" smtClean="0"/>
                <a:t>時間</a:t>
              </a:r>
              <a:endParaRPr kumimoji="1" lang="ja-JP" altLang="en-US" sz="1200" dirty="0"/>
            </a:p>
          </p:txBody>
        </p:sp>
        <p:sp>
          <p:nvSpPr>
            <p:cNvPr id="57" name="テキスト ボックス 56"/>
            <p:cNvSpPr txBox="1"/>
            <p:nvPr/>
          </p:nvSpPr>
          <p:spPr>
            <a:xfrm>
              <a:off x="4145205" y="4013248"/>
              <a:ext cx="1329168" cy="277793"/>
            </a:xfrm>
            <a:prstGeom prst="rect">
              <a:avLst/>
            </a:prstGeom>
            <a:noFill/>
            <a:ln>
              <a:noFill/>
            </a:ln>
          </p:spPr>
          <p:txBody>
            <a:bodyPr wrap="square" rtlCol="0">
              <a:spAutoFit/>
            </a:bodyPr>
            <a:lstStyle/>
            <a:p>
              <a:pPr algn="ctr">
                <a:buNone/>
              </a:pPr>
              <a:r>
                <a:rPr kumimoji="1" lang="ja-JP" altLang="en-US" sz="1200" dirty="0" smtClean="0"/>
                <a:t>対応時間</a:t>
              </a:r>
              <a:endParaRPr kumimoji="1" lang="ja-JP" altLang="en-US" sz="1200" dirty="0"/>
            </a:p>
          </p:txBody>
        </p:sp>
        <p:sp>
          <p:nvSpPr>
            <p:cNvPr id="58" name="テキスト ボックス 57"/>
            <p:cNvSpPr txBox="1"/>
            <p:nvPr/>
          </p:nvSpPr>
          <p:spPr>
            <a:xfrm>
              <a:off x="4031103" y="4397904"/>
              <a:ext cx="1506389" cy="277793"/>
            </a:xfrm>
            <a:prstGeom prst="rect">
              <a:avLst/>
            </a:prstGeom>
            <a:noFill/>
            <a:ln>
              <a:noFill/>
            </a:ln>
          </p:spPr>
          <p:txBody>
            <a:bodyPr wrap="square" rtlCol="0">
              <a:spAutoFit/>
            </a:bodyPr>
            <a:lstStyle/>
            <a:p>
              <a:pPr>
                <a:buNone/>
              </a:pPr>
              <a:r>
                <a:rPr lang="ja-JP" altLang="en-US" sz="1200" dirty="0" smtClean="0"/>
                <a:t>滞留</a:t>
              </a:r>
              <a:r>
                <a:rPr kumimoji="1" lang="ja-JP" altLang="en-US" sz="1200" dirty="0" smtClean="0"/>
                <a:t>時間</a:t>
              </a:r>
              <a:endParaRPr kumimoji="1" lang="ja-JP" altLang="en-US" sz="1200" dirty="0"/>
            </a:p>
          </p:txBody>
        </p:sp>
        <p:sp>
          <p:nvSpPr>
            <p:cNvPr id="59" name="左大かっこ 58"/>
            <p:cNvSpPr/>
            <p:nvPr/>
          </p:nvSpPr>
          <p:spPr>
            <a:xfrm rot="16200000">
              <a:off x="4294884" y="3517728"/>
              <a:ext cx="109116" cy="1578602"/>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100"/>
            </a:p>
          </p:txBody>
        </p:sp>
      </p:grpSp>
      <p:sp>
        <p:nvSpPr>
          <p:cNvPr id="34" name="正方形/長方形 33"/>
          <p:cNvSpPr/>
          <p:nvPr/>
        </p:nvSpPr>
        <p:spPr bwMode="auto">
          <a:xfrm>
            <a:off x="1103108" y="-1173257"/>
            <a:ext cx="394514" cy="18256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grpSp>
        <p:nvGrpSpPr>
          <p:cNvPr id="5" name="グループ化 45"/>
          <p:cNvGrpSpPr/>
          <p:nvPr/>
        </p:nvGrpSpPr>
        <p:grpSpPr>
          <a:xfrm>
            <a:off x="1785918" y="4280284"/>
            <a:ext cx="4436678" cy="2506302"/>
            <a:chOff x="2671318" y="3929066"/>
            <a:chExt cx="4931949" cy="2786082"/>
          </a:xfrm>
        </p:grpSpPr>
        <p:graphicFrame>
          <p:nvGraphicFramePr>
            <p:cNvPr id="33" name="グラフ 32"/>
            <p:cNvGraphicFramePr/>
            <p:nvPr/>
          </p:nvGraphicFramePr>
          <p:xfrm>
            <a:off x="2671318" y="3929066"/>
            <a:ext cx="3714776" cy="2786082"/>
          </p:xfrm>
          <a:graphic>
            <a:graphicData uri="http://schemas.openxmlformats.org/drawingml/2006/chart">
              <c:chart xmlns:c="http://schemas.openxmlformats.org/drawingml/2006/chart" xmlns:r="http://schemas.openxmlformats.org/officeDocument/2006/relationships" r:id="rId3"/>
            </a:graphicData>
          </a:graphic>
        </p:graphicFrame>
        <p:sp>
          <p:nvSpPr>
            <p:cNvPr id="36" name="円/楕円 35"/>
            <p:cNvSpPr/>
            <p:nvPr/>
          </p:nvSpPr>
          <p:spPr bwMode="auto">
            <a:xfrm>
              <a:off x="3286116" y="5786454"/>
              <a:ext cx="2955862" cy="500066"/>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43" name="正方形/長方形 42"/>
            <p:cNvSpPr/>
            <p:nvPr/>
          </p:nvSpPr>
          <p:spPr bwMode="auto">
            <a:xfrm>
              <a:off x="4576473" y="4071942"/>
              <a:ext cx="3026794" cy="171451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grpSp>
      <p:sp>
        <p:nvSpPr>
          <p:cNvPr id="35" name="AutoShape 6"/>
          <p:cNvSpPr>
            <a:spLocks/>
          </p:cNvSpPr>
          <p:nvPr/>
        </p:nvSpPr>
        <p:spPr bwMode="auto">
          <a:xfrm>
            <a:off x="5572132" y="4694636"/>
            <a:ext cx="2794568" cy="612000"/>
          </a:xfrm>
          <a:prstGeom prst="borderCallout2">
            <a:avLst>
              <a:gd name="adj1" fmla="val 15861"/>
              <a:gd name="adj2" fmla="val -1963"/>
              <a:gd name="adj3" fmla="val 15861"/>
              <a:gd name="adj4" fmla="val -20148"/>
              <a:gd name="adj5" fmla="val 215894"/>
              <a:gd name="adj6" fmla="val -40992"/>
            </a:avLst>
          </a:prstGeom>
          <a:solidFill>
            <a:schemeClr val="bg1"/>
          </a:solidFill>
          <a:ln w="9525" algn="ctr">
            <a:solidFill>
              <a:schemeClr val="tx1"/>
            </a:solidFill>
            <a:miter lim="800000"/>
            <a:headEnd/>
            <a:tailEnd/>
          </a:ln>
        </p:spPr>
        <p:txBody>
          <a:bodyPr lIns="0" tIns="0" rIns="0" bIns="0"/>
          <a:lstStyle/>
          <a:p>
            <a:pPr>
              <a:buNone/>
            </a:pPr>
            <a:r>
              <a:rPr lang="ja-JP" altLang="en-US" sz="2000" dirty="0" smtClean="0"/>
              <a:t>修正に取り掛かるまでに長い時間がかかっている</a:t>
            </a:r>
            <a:endParaRPr lang="en-US" altLang="ja-JP" sz="2000" dirty="0"/>
          </a:p>
        </p:txBody>
      </p:sp>
      <p:sp>
        <p:nvSpPr>
          <p:cNvPr id="47" name="正方形/長方形 46"/>
          <p:cNvSpPr/>
          <p:nvPr/>
        </p:nvSpPr>
        <p:spPr bwMode="auto">
          <a:xfrm>
            <a:off x="1142976" y="2508794"/>
            <a:ext cx="6929486" cy="1746874"/>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50" name="タイトル 1"/>
          <p:cNvSpPr>
            <a:spLocks noGrp="1"/>
          </p:cNvSpPr>
          <p:nvPr>
            <p:ph type="title"/>
          </p:nvPr>
        </p:nvSpPr>
        <p:spPr>
          <a:xfrm>
            <a:off x="317500" y="142852"/>
            <a:ext cx="8574088" cy="709620"/>
          </a:xfrm>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昨年度までの活動</a:t>
            </a:r>
            <a:endParaRPr kumimoji="1" lang="ja-JP" altLang="en-US" dirty="0">
              <a:latin typeface="HGP明朝E" pitchFamily="18" charset="-128"/>
              <a:ea typeface="HGP明朝E" pitchFamily="18" charset="-128"/>
            </a:endParaRPr>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昨年度までの活動</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ja-JP" altLang="en-US" dirty="0" smtClean="0"/>
              <a:t>成功コミュニティと衰退コミュニティのコーディネータのコミュニケーション構造の比較（まつしん）</a:t>
            </a:r>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19</a:t>
            </a:fld>
            <a:endParaRPr lang="en-US" altLang="ja-JP" dirty="0"/>
          </a:p>
        </p:txBody>
      </p:sp>
      <p:pic>
        <p:nvPicPr>
          <p:cNvPr id="6" name="Picture 4" descr="i_result_apache_both"/>
          <p:cNvPicPr>
            <a:picLocks noChangeAspect="1" noChangeArrowheads="1"/>
          </p:cNvPicPr>
          <p:nvPr/>
        </p:nvPicPr>
        <p:blipFill>
          <a:blip r:embed="rId3"/>
          <a:srcRect/>
          <a:stretch>
            <a:fillRect/>
          </a:stretch>
        </p:blipFill>
        <p:spPr bwMode="auto">
          <a:xfrm>
            <a:off x="755650" y="2915083"/>
            <a:ext cx="3695700" cy="3063875"/>
          </a:xfrm>
          <a:prstGeom prst="rect">
            <a:avLst/>
          </a:prstGeom>
          <a:noFill/>
          <a:ln w="9525">
            <a:noFill/>
            <a:miter lim="800000"/>
            <a:headEnd/>
            <a:tailEnd/>
          </a:ln>
        </p:spPr>
      </p:pic>
      <p:pic>
        <p:nvPicPr>
          <p:cNvPr id="7" name="Picture 5" descr="i_result_netscape_both"/>
          <p:cNvPicPr>
            <a:picLocks noChangeAspect="1" noChangeArrowheads="1"/>
          </p:cNvPicPr>
          <p:nvPr/>
        </p:nvPicPr>
        <p:blipFill>
          <a:blip r:embed="rId4"/>
          <a:srcRect/>
          <a:stretch>
            <a:fillRect/>
          </a:stretch>
        </p:blipFill>
        <p:spPr bwMode="auto">
          <a:xfrm>
            <a:off x="4556125" y="2932545"/>
            <a:ext cx="3832225" cy="2990850"/>
          </a:xfrm>
          <a:prstGeom prst="rect">
            <a:avLst/>
          </a:prstGeom>
          <a:noFill/>
          <a:ln w="9525">
            <a:noFill/>
            <a:miter lim="800000"/>
            <a:headEnd/>
            <a:tailEnd/>
          </a:ln>
        </p:spPr>
      </p:pic>
      <p:sp>
        <p:nvSpPr>
          <p:cNvPr id="8" name="AutoShape 6"/>
          <p:cNvSpPr>
            <a:spLocks/>
          </p:cNvSpPr>
          <p:nvPr/>
        </p:nvSpPr>
        <p:spPr bwMode="auto">
          <a:xfrm>
            <a:off x="3994150" y="2362216"/>
            <a:ext cx="3884612" cy="612000"/>
          </a:xfrm>
          <a:prstGeom prst="borderCallout2">
            <a:avLst>
              <a:gd name="adj1" fmla="val 15861"/>
              <a:gd name="adj2" fmla="val -1963"/>
              <a:gd name="adj3" fmla="val 15861"/>
              <a:gd name="adj4" fmla="val -20148"/>
              <a:gd name="adj5" fmla="val 264711"/>
              <a:gd name="adj6" fmla="val -38076"/>
            </a:avLst>
          </a:prstGeom>
          <a:solidFill>
            <a:schemeClr val="bg1"/>
          </a:solidFill>
          <a:ln w="9525" algn="ctr">
            <a:solidFill>
              <a:schemeClr val="tx1"/>
            </a:solidFill>
            <a:miter lim="800000"/>
            <a:headEnd/>
            <a:tailEnd/>
          </a:ln>
        </p:spPr>
        <p:txBody>
          <a:bodyPr lIns="0" tIns="0" rIns="0" bIns="0"/>
          <a:lstStyle/>
          <a:p>
            <a:pPr>
              <a:buNone/>
            </a:pPr>
            <a:r>
              <a:rPr lang="ja-JP" altLang="en-US" sz="2000" dirty="0" smtClean="0"/>
              <a:t>両方のコミュニティに多くのメッセージを送っている</a:t>
            </a:r>
            <a:endParaRPr lang="en-US" altLang="ja-JP" sz="2000" dirty="0"/>
          </a:p>
        </p:txBody>
      </p:sp>
      <p:sp>
        <p:nvSpPr>
          <p:cNvPr id="9" name="AutoShape 7"/>
          <p:cNvSpPr>
            <a:spLocks/>
          </p:cNvSpPr>
          <p:nvPr/>
        </p:nvSpPr>
        <p:spPr bwMode="auto">
          <a:xfrm>
            <a:off x="625644" y="6113987"/>
            <a:ext cx="4248150" cy="315409"/>
          </a:xfrm>
          <a:prstGeom prst="borderCallout2">
            <a:avLst>
              <a:gd name="adj1" fmla="val 15861"/>
              <a:gd name="adj2" fmla="val 101792"/>
              <a:gd name="adj3" fmla="val 15861"/>
              <a:gd name="adj4" fmla="val 121153"/>
              <a:gd name="adj5" fmla="val -371417"/>
              <a:gd name="adj6" fmla="val 140189"/>
            </a:avLst>
          </a:prstGeom>
          <a:solidFill>
            <a:schemeClr val="bg1"/>
          </a:solidFill>
          <a:ln w="9525" algn="ctr">
            <a:solidFill>
              <a:schemeClr val="tx1"/>
            </a:solidFill>
            <a:miter lim="800000"/>
            <a:headEnd/>
            <a:tailEnd/>
          </a:ln>
        </p:spPr>
        <p:txBody>
          <a:bodyPr lIns="0" tIns="0" rIns="0" bIns="0"/>
          <a:lstStyle/>
          <a:p>
            <a:pPr>
              <a:buNone/>
            </a:pPr>
            <a:r>
              <a:rPr lang="ja-JP" altLang="en-US" sz="2000" dirty="0" smtClean="0"/>
              <a:t>メッセージ数が少ない</a:t>
            </a:r>
            <a:r>
              <a:rPr lang="en-US" altLang="ja-JP" sz="2000" dirty="0" smtClean="0"/>
              <a:t>               </a:t>
            </a:r>
            <a:endParaRPr lang="en-US" altLang="ja-JP" sz="2000" dirty="0"/>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昨年度までの活動</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pPr marL="342900" lvl="1" indent="-342900">
              <a:buFont typeface="Wingdings" pitchFamily="2" charset="2"/>
              <a:buChar char="n"/>
            </a:pPr>
            <a:r>
              <a:rPr lang="ja-JP" altLang="en-US" dirty="0" smtClean="0"/>
              <a:t>開発者の代謝分析（小山）</a:t>
            </a:r>
            <a:endParaRPr lang="en-US" altLang="ja-JP" dirty="0" smtClean="0"/>
          </a:p>
          <a:p>
            <a:pPr marL="742950" lvl="2" indent="-342900">
              <a:buFont typeface="Wingdings" pitchFamily="2" charset="2"/>
              <a:buChar char="Ø"/>
            </a:pPr>
            <a:r>
              <a:rPr lang="ja-JP" altLang="en-US" dirty="0" smtClean="0"/>
              <a:t>プロジェクトで中心的に活動する開発者の活動状況を分析</a:t>
            </a:r>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20</a:t>
            </a:fld>
            <a:endParaRPr lang="en-US" altLang="ja-JP" dirty="0"/>
          </a:p>
        </p:txBody>
      </p:sp>
      <p:graphicFrame>
        <p:nvGraphicFramePr>
          <p:cNvPr id="13" name="Object 3"/>
          <p:cNvGraphicFramePr>
            <a:graphicFrameLocks noChangeAspect="1"/>
          </p:cNvGraphicFramePr>
          <p:nvPr/>
        </p:nvGraphicFramePr>
        <p:xfrm>
          <a:off x="4440229" y="3500438"/>
          <a:ext cx="4297629" cy="2670749"/>
        </p:xfrm>
        <a:graphic>
          <a:graphicData uri="http://schemas.openxmlformats.org/drawingml/2006/chart">
            <c:chart xmlns:c="http://schemas.openxmlformats.org/drawingml/2006/chart" xmlns:r="http://schemas.openxmlformats.org/officeDocument/2006/relationships" r:id="rId3"/>
          </a:graphicData>
        </a:graphic>
      </p:graphicFrame>
      <p:cxnSp>
        <p:nvCxnSpPr>
          <p:cNvPr id="18" name="直線コネクタ 17"/>
          <p:cNvCxnSpPr/>
          <p:nvPr/>
        </p:nvCxnSpPr>
        <p:spPr bwMode="auto">
          <a:xfrm rot="5400000" flipH="1" flipV="1">
            <a:off x="4803742" y="5072074"/>
            <a:ext cx="2428892" cy="1588"/>
          </a:xfrm>
          <a:prstGeom prst="line">
            <a:avLst/>
          </a:prstGeom>
          <a:noFill/>
          <a:ln w="9525" cap="flat" cmpd="sng" algn="ctr">
            <a:solidFill>
              <a:srgbClr val="FF8585"/>
            </a:solidFill>
            <a:prstDash val="solid"/>
            <a:round/>
            <a:headEnd type="none" w="med" len="med"/>
            <a:tailEnd type="none" w="med" len="med"/>
          </a:ln>
          <a:effectLst/>
        </p:spPr>
      </p:cxnSp>
      <p:sp>
        <p:nvSpPr>
          <p:cNvPr id="23" name="テキスト ボックス 22"/>
          <p:cNvSpPr txBox="1"/>
          <p:nvPr/>
        </p:nvSpPr>
        <p:spPr>
          <a:xfrm>
            <a:off x="5660995" y="3580629"/>
            <a:ext cx="1000132" cy="276999"/>
          </a:xfrm>
          <a:prstGeom prst="rect">
            <a:avLst/>
          </a:prstGeom>
          <a:noFill/>
        </p:spPr>
        <p:txBody>
          <a:bodyPr wrap="square" rtlCol="0">
            <a:spAutoFit/>
          </a:bodyPr>
          <a:lstStyle/>
          <a:p>
            <a:pPr>
              <a:buNone/>
            </a:pPr>
            <a:r>
              <a:rPr kumimoji="1" lang="en-US" altLang="ja-JP" sz="1200" dirty="0" smtClean="0">
                <a:solidFill>
                  <a:srgbClr val="FF6565"/>
                </a:solidFill>
              </a:rPr>
              <a:t>ASF</a:t>
            </a:r>
            <a:r>
              <a:rPr kumimoji="1" lang="ja-JP" altLang="en-US" sz="1200" dirty="0" smtClean="0">
                <a:solidFill>
                  <a:srgbClr val="FF6565"/>
                </a:solidFill>
              </a:rPr>
              <a:t>設立</a:t>
            </a:r>
            <a:endParaRPr kumimoji="1" lang="ja-JP" altLang="en-US" sz="1200" dirty="0">
              <a:solidFill>
                <a:srgbClr val="FF6565"/>
              </a:solidFill>
            </a:endParaRPr>
          </a:p>
        </p:txBody>
      </p:sp>
      <p:cxnSp>
        <p:nvCxnSpPr>
          <p:cNvPr id="25" name="直線コネクタ 24"/>
          <p:cNvCxnSpPr/>
          <p:nvPr/>
        </p:nvCxnSpPr>
        <p:spPr bwMode="auto">
          <a:xfrm rot="5400000">
            <a:off x="4731507" y="5285594"/>
            <a:ext cx="2000264" cy="1589"/>
          </a:xfrm>
          <a:prstGeom prst="line">
            <a:avLst/>
          </a:prstGeom>
          <a:noFill/>
          <a:ln w="9525" cap="flat" cmpd="sng" algn="ctr">
            <a:solidFill>
              <a:srgbClr val="C0C0C0"/>
            </a:solidFill>
            <a:prstDash val="solid"/>
            <a:round/>
            <a:headEnd type="none" w="med" len="med"/>
            <a:tailEnd type="none" w="med" len="med"/>
          </a:ln>
          <a:effectLst/>
        </p:spPr>
      </p:cxnSp>
      <p:sp>
        <p:nvSpPr>
          <p:cNvPr id="27" name="テキスト ボックス 26"/>
          <p:cNvSpPr txBox="1"/>
          <p:nvPr/>
        </p:nvSpPr>
        <p:spPr>
          <a:xfrm>
            <a:off x="5303805" y="4000504"/>
            <a:ext cx="1000132" cy="276999"/>
          </a:xfrm>
          <a:prstGeom prst="rect">
            <a:avLst/>
          </a:prstGeom>
          <a:noFill/>
        </p:spPr>
        <p:txBody>
          <a:bodyPr wrap="square" rtlCol="0">
            <a:spAutoFit/>
          </a:bodyPr>
          <a:lstStyle/>
          <a:p>
            <a:pPr>
              <a:buNone/>
            </a:pPr>
            <a:r>
              <a:rPr lang="en-US" altLang="ja-JP" sz="1200" dirty="0" smtClean="0">
                <a:solidFill>
                  <a:srgbClr val="C0C0C0"/>
                </a:solidFill>
              </a:rPr>
              <a:t>Ver.1.3.0</a:t>
            </a:r>
            <a:endParaRPr kumimoji="1" lang="ja-JP" altLang="en-US" sz="1200" dirty="0">
              <a:solidFill>
                <a:srgbClr val="C0C0C0"/>
              </a:solidFill>
            </a:endParaRPr>
          </a:p>
        </p:txBody>
      </p:sp>
      <p:sp>
        <p:nvSpPr>
          <p:cNvPr id="28" name="テキスト ボックス 27"/>
          <p:cNvSpPr txBox="1"/>
          <p:nvPr/>
        </p:nvSpPr>
        <p:spPr>
          <a:xfrm>
            <a:off x="6446813" y="3429000"/>
            <a:ext cx="1000132" cy="276999"/>
          </a:xfrm>
          <a:prstGeom prst="rect">
            <a:avLst/>
          </a:prstGeom>
          <a:noFill/>
        </p:spPr>
        <p:txBody>
          <a:bodyPr wrap="square" rtlCol="0">
            <a:spAutoFit/>
          </a:bodyPr>
          <a:lstStyle/>
          <a:p>
            <a:pPr>
              <a:buNone/>
            </a:pPr>
            <a:r>
              <a:rPr lang="en-US" altLang="ja-JP" sz="1200" dirty="0" smtClean="0">
                <a:solidFill>
                  <a:srgbClr val="C0C0C0"/>
                </a:solidFill>
              </a:rPr>
              <a:t>Ver.2.0.0</a:t>
            </a:r>
            <a:endParaRPr kumimoji="1" lang="ja-JP" altLang="en-US" sz="1200" dirty="0">
              <a:solidFill>
                <a:srgbClr val="C0C0C0"/>
              </a:solidFill>
            </a:endParaRPr>
          </a:p>
        </p:txBody>
      </p:sp>
      <p:cxnSp>
        <p:nvCxnSpPr>
          <p:cNvPr id="31" name="直線コネクタ 30"/>
          <p:cNvCxnSpPr/>
          <p:nvPr/>
        </p:nvCxnSpPr>
        <p:spPr bwMode="auto">
          <a:xfrm rot="5400000">
            <a:off x="5515935" y="4998447"/>
            <a:ext cx="2576143" cy="1"/>
          </a:xfrm>
          <a:prstGeom prst="line">
            <a:avLst/>
          </a:prstGeom>
          <a:noFill/>
          <a:ln w="9525" cap="flat" cmpd="sng" algn="ctr">
            <a:solidFill>
              <a:srgbClr val="C0C0C0"/>
            </a:solidFill>
            <a:prstDash val="solid"/>
            <a:round/>
            <a:headEnd type="none" w="med" len="med"/>
            <a:tailEnd type="none" w="med" len="med"/>
          </a:ln>
          <a:effectLst/>
        </p:spPr>
      </p:cxnSp>
      <p:cxnSp>
        <p:nvCxnSpPr>
          <p:cNvPr id="36" name="直線コネクタ 35"/>
          <p:cNvCxnSpPr/>
          <p:nvPr/>
        </p:nvCxnSpPr>
        <p:spPr bwMode="auto">
          <a:xfrm rot="5400000">
            <a:off x="6516062" y="5002823"/>
            <a:ext cx="2576143" cy="1"/>
          </a:xfrm>
          <a:prstGeom prst="line">
            <a:avLst/>
          </a:prstGeom>
          <a:noFill/>
          <a:ln w="9525" cap="flat" cmpd="sng" algn="ctr">
            <a:solidFill>
              <a:srgbClr val="C0C0C0"/>
            </a:solidFill>
            <a:prstDash val="solid"/>
            <a:round/>
            <a:headEnd type="none" w="med" len="med"/>
            <a:tailEnd type="none" w="med" len="med"/>
          </a:ln>
          <a:effectLst/>
        </p:spPr>
      </p:cxnSp>
      <p:sp>
        <p:nvSpPr>
          <p:cNvPr id="37" name="テキスト ボックス 36"/>
          <p:cNvSpPr txBox="1"/>
          <p:nvPr/>
        </p:nvSpPr>
        <p:spPr>
          <a:xfrm>
            <a:off x="7375507" y="3429000"/>
            <a:ext cx="1000132" cy="276999"/>
          </a:xfrm>
          <a:prstGeom prst="rect">
            <a:avLst/>
          </a:prstGeom>
          <a:noFill/>
        </p:spPr>
        <p:txBody>
          <a:bodyPr wrap="square" rtlCol="0">
            <a:spAutoFit/>
          </a:bodyPr>
          <a:lstStyle/>
          <a:p>
            <a:pPr>
              <a:buNone/>
            </a:pPr>
            <a:r>
              <a:rPr lang="en-US" altLang="ja-JP" sz="1200" dirty="0" smtClean="0">
                <a:solidFill>
                  <a:srgbClr val="C0C0C0"/>
                </a:solidFill>
              </a:rPr>
              <a:t>Ver.2.2.0</a:t>
            </a:r>
            <a:endParaRPr kumimoji="1" lang="ja-JP" altLang="en-US" sz="1200" dirty="0">
              <a:solidFill>
                <a:srgbClr val="C0C0C0"/>
              </a:solidFill>
            </a:endParaRPr>
          </a:p>
        </p:txBody>
      </p:sp>
      <p:sp>
        <p:nvSpPr>
          <p:cNvPr id="40" name="テキスト ボックス 39"/>
          <p:cNvSpPr txBox="1"/>
          <p:nvPr/>
        </p:nvSpPr>
        <p:spPr>
          <a:xfrm>
            <a:off x="1951247" y="2214554"/>
            <a:ext cx="3500463" cy="584775"/>
          </a:xfrm>
          <a:prstGeom prst="rect">
            <a:avLst/>
          </a:prstGeom>
          <a:noFill/>
          <a:ln>
            <a:solidFill>
              <a:schemeClr val="tx1"/>
            </a:solidFill>
          </a:ln>
        </p:spPr>
        <p:txBody>
          <a:bodyPr wrap="square" rtlCol="0">
            <a:spAutoFit/>
          </a:bodyPr>
          <a:lstStyle/>
          <a:p>
            <a:pPr>
              <a:buNone/>
            </a:pPr>
            <a:r>
              <a:rPr lang="ja-JP" altLang="en-US" sz="1600" dirty="0" smtClean="0"/>
              <a:t>プロジェクトが盛り上がっている時期は</a:t>
            </a:r>
            <a:r>
              <a:rPr lang="ja-JP" altLang="en-US" sz="1600" dirty="0" smtClean="0">
                <a:solidFill>
                  <a:srgbClr val="0070C0"/>
                </a:solidFill>
              </a:rPr>
              <a:t>参加者</a:t>
            </a:r>
            <a:r>
              <a:rPr lang="ja-JP" altLang="en-US" sz="1600" dirty="0" smtClean="0"/>
              <a:t>が増加し</a:t>
            </a:r>
            <a:r>
              <a:rPr lang="ja-JP" altLang="en-US" sz="1600" dirty="0" smtClean="0">
                <a:solidFill>
                  <a:srgbClr val="FF0000"/>
                </a:solidFill>
              </a:rPr>
              <a:t>新人</a:t>
            </a:r>
            <a:r>
              <a:rPr lang="ja-JP" altLang="en-US" sz="1600" dirty="0" smtClean="0"/>
              <a:t>が多い</a:t>
            </a:r>
            <a:endParaRPr lang="en-US" altLang="ja-JP" sz="1600" dirty="0" smtClean="0"/>
          </a:p>
        </p:txBody>
      </p:sp>
      <p:sp>
        <p:nvSpPr>
          <p:cNvPr id="41" name="下矢印 40"/>
          <p:cNvSpPr/>
          <p:nvPr/>
        </p:nvSpPr>
        <p:spPr bwMode="auto">
          <a:xfrm rot="19073064">
            <a:off x="5271507" y="2776692"/>
            <a:ext cx="237558" cy="985655"/>
          </a:xfrm>
          <a:prstGeom prst="downArrow">
            <a:avLst/>
          </a:prstGeom>
          <a:solidFill>
            <a:srgbClr val="FFCE8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44" name="テキスト ボックス 43"/>
          <p:cNvSpPr txBox="1"/>
          <p:nvPr/>
        </p:nvSpPr>
        <p:spPr>
          <a:xfrm>
            <a:off x="5666025" y="2344159"/>
            <a:ext cx="3428991" cy="584775"/>
          </a:xfrm>
          <a:prstGeom prst="rect">
            <a:avLst/>
          </a:prstGeom>
          <a:noFill/>
          <a:ln>
            <a:solidFill>
              <a:schemeClr val="tx1"/>
            </a:solidFill>
          </a:ln>
        </p:spPr>
        <p:txBody>
          <a:bodyPr wrap="square" rtlCol="0">
            <a:spAutoFit/>
          </a:bodyPr>
          <a:lstStyle/>
          <a:p>
            <a:pPr>
              <a:buNone/>
            </a:pPr>
            <a:r>
              <a:rPr lang="ja-JP" altLang="en-US" sz="1600" dirty="0" smtClean="0"/>
              <a:t>プロジェクトが盛り下がっている時期は</a:t>
            </a:r>
            <a:r>
              <a:rPr lang="ja-JP" altLang="en-US" sz="1600" dirty="0" smtClean="0">
                <a:solidFill>
                  <a:srgbClr val="0070C0"/>
                </a:solidFill>
              </a:rPr>
              <a:t>参加者</a:t>
            </a:r>
            <a:r>
              <a:rPr lang="ja-JP" altLang="en-US" sz="1600" dirty="0" smtClean="0"/>
              <a:t>が減少し、</a:t>
            </a:r>
            <a:r>
              <a:rPr lang="ja-JP" altLang="en-US" sz="1600" dirty="0" smtClean="0">
                <a:solidFill>
                  <a:srgbClr val="00B050"/>
                </a:solidFill>
              </a:rPr>
              <a:t>辞める人</a:t>
            </a:r>
            <a:r>
              <a:rPr lang="ja-JP" altLang="en-US" sz="1600" dirty="0" smtClean="0"/>
              <a:t>が多い</a:t>
            </a:r>
            <a:endParaRPr lang="en-US" altLang="ja-JP" sz="1600" dirty="0" smtClean="0"/>
          </a:p>
        </p:txBody>
      </p:sp>
      <p:sp>
        <p:nvSpPr>
          <p:cNvPr id="45" name="下矢印 44"/>
          <p:cNvSpPr/>
          <p:nvPr/>
        </p:nvSpPr>
        <p:spPr bwMode="auto">
          <a:xfrm rot="1687683">
            <a:off x="7809719" y="3016022"/>
            <a:ext cx="270158" cy="1282272"/>
          </a:xfrm>
          <a:prstGeom prst="downArrow">
            <a:avLst/>
          </a:prstGeom>
          <a:solidFill>
            <a:srgbClr val="FFCE8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graphicFrame>
        <p:nvGraphicFramePr>
          <p:cNvPr id="29" name="Object 2"/>
          <p:cNvGraphicFramePr>
            <a:graphicFrameLocks noChangeAspect="1"/>
          </p:cNvGraphicFramePr>
          <p:nvPr/>
        </p:nvGraphicFramePr>
        <p:xfrm>
          <a:off x="-32" y="3468009"/>
          <a:ext cx="4386027" cy="2703178"/>
        </p:xfrm>
        <a:graphic>
          <a:graphicData uri="http://schemas.openxmlformats.org/drawingml/2006/chart">
            <c:chart xmlns:c="http://schemas.openxmlformats.org/drawingml/2006/chart" xmlns:r="http://schemas.openxmlformats.org/officeDocument/2006/relationships" r:id="rId4"/>
          </a:graphicData>
        </a:graphic>
      </p:graphicFrame>
      <p:sp>
        <p:nvSpPr>
          <p:cNvPr id="30" name="テキスト ボックス 29"/>
          <p:cNvSpPr txBox="1"/>
          <p:nvPr/>
        </p:nvSpPr>
        <p:spPr>
          <a:xfrm>
            <a:off x="1033201" y="3080732"/>
            <a:ext cx="3033704" cy="634020"/>
          </a:xfrm>
          <a:prstGeom prst="rect">
            <a:avLst/>
          </a:prstGeom>
          <a:noFill/>
          <a:ln>
            <a:solidFill>
              <a:schemeClr val="tx1"/>
            </a:solidFill>
          </a:ln>
        </p:spPr>
        <p:txBody>
          <a:bodyPr wrap="square" rtlCol="0">
            <a:spAutoFit/>
          </a:bodyPr>
          <a:lstStyle/>
          <a:p>
            <a:pPr>
              <a:buNone/>
            </a:pPr>
            <a:r>
              <a:rPr lang="ja-JP" altLang="en-US" sz="1600" dirty="0" smtClean="0">
                <a:ea typeface="ＭＳ Ｐゴシック" pitchFamily="50" charset="-128"/>
              </a:rPr>
              <a:t>・すぐに辞めていく開発者が多い</a:t>
            </a:r>
            <a:endParaRPr lang="en-US" altLang="ja-JP" sz="1600" dirty="0" smtClean="0">
              <a:ea typeface="ＭＳ Ｐゴシック" pitchFamily="50" charset="-128"/>
            </a:endParaRPr>
          </a:p>
          <a:p>
            <a:pPr>
              <a:buNone/>
            </a:pPr>
            <a:r>
              <a:rPr lang="ja-JP" altLang="en-US" sz="1600" dirty="0" smtClean="0">
                <a:ea typeface="ＭＳ Ｐゴシック" pitchFamily="50" charset="-128"/>
              </a:rPr>
              <a:t>・長年続けている開発者は少ない</a:t>
            </a:r>
          </a:p>
        </p:txBody>
      </p:sp>
      <p:cxnSp>
        <p:nvCxnSpPr>
          <p:cNvPr id="32" name="直線コネクタ 31"/>
          <p:cNvCxnSpPr/>
          <p:nvPr/>
        </p:nvCxnSpPr>
        <p:spPr bwMode="auto">
          <a:xfrm rot="5400000">
            <a:off x="2207332" y="5074261"/>
            <a:ext cx="2433267" cy="1"/>
          </a:xfrm>
          <a:prstGeom prst="line">
            <a:avLst/>
          </a:prstGeom>
          <a:noFill/>
          <a:ln w="9525" cap="flat" cmpd="sng" algn="ctr">
            <a:solidFill>
              <a:srgbClr val="C0C0C0"/>
            </a:solidFill>
            <a:prstDash val="solid"/>
            <a:round/>
            <a:headEnd type="none" w="med" len="med"/>
            <a:tailEnd type="none" w="med" len="med"/>
          </a:ln>
          <a:effectLst/>
        </p:spPr>
      </p:cxnSp>
      <p:cxnSp>
        <p:nvCxnSpPr>
          <p:cNvPr id="33" name="直線コネクタ 32"/>
          <p:cNvCxnSpPr/>
          <p:nvPr/>
        </p:nvCxnSpPr>
        <p:spPr bwMode="auto">
          <a:xfrm rot="5400000">
            <a:off x="1207200" y="5074261"/>
            <a:ext cx="2433267" cy="1"/>
          </a:xfrm>
          <a:prstGeom prst="line">
            <a:avLst/>
          </a:prstGeom>
          <a:noFill/>
          <a:ln w="9525" cap="flat" cmpd="sng" algn="ctr">
            <a:solidFill>
              <a:srgbClr val="C0C0C0"/>
            </a:solidFill>
            <a:prstDash val="solid"/>
            <a:round/>
            <a:headEnd type="none" w="med" len="med"/>
            <a:tailEnd type="none" w="med" len="med"/>
          </a:ln>
          <a:effectLst/>
        </p:spPr>
      </p:cxnSp>
      <p:cxnSp>
        <p:nvCxnSpPr>
          <p:cNvPr id="34" name="直線コネクタ 33"/>
          <p:cNvCxnSpPr/>
          <p:nvPr/>
        </p:nvCxnSpPr>
        <p:spPr bwMode="auto">
          <a:xfrm rot="5400000" flipH="1" flipV="1">
            <a:off x="420788" y="5072471"/>
            <a:ext cx="2429686" cy="1588"/>
          </a:xfrm>
          <a:prstGeom prst="line">
            <a:avLst/>
          </a:prstGeom>
          <a:noFill/>
          <a:ln w="9525" cap="flat" cmpd="sng" algn="ctr">
            <a:solidFill>
              <a:srgbClr val="FF8585"/>
            </a:solidFill>
            <a:prstDash val="solid"/>
            <a:round/>
            <a:headEnd type="none" w="med" len="med"/>
            <a:tailEnd type="none" w="med" len="med"/>
          </a:ln>
          <a:effectLst/>
        </p:spPr>
      </p:cxnSp>
      <p:cxnSp>
        <p:nvCxnSpPr>
          <p:cNvPr id="35" name="直線コネクタ 34"/>
          <p:cNvCxnSpPr/>
          <p:nvPr/>
        </p:nvCxnSpPr>
        <p:spPr bwMode="auto">
          <a:xfrm rot="16200000" flipH="1">
            <a:off x="136623" y="5072471"/>
            <a:ext cx="2428097" cy="1"/>
          </a:xfrm>
          <a:prstGeom prst="line">
            <a:avLst/>
          </a:prstGeom>
          <a:noFill/>
          <a:ln w="9525" cap="flat" cmpd="sng" algn="ctr">
            <a:solidFill>
              <a:srgbClr val="C0C0C0"/>
            </a:solidFill>
            <a:prstDash val="solid"/>
            <a:round/>
            <a:headEnd type="none" w="med" len="med"/>
            <a:tailEnd type="none" w="med" len="med"/>
          </a:ln>
          <a:effectLst/>
        </p:spPr>
      </p:cxnSp>
      <p:sp>
        <p:nvSpPr>
          <p:cNvPr id="38" name="テキスト ボックス 37"/>
          <p:cNvSpPr txBox="1"/>
          <p:nvPr/>
        </p:nvSpPr>
        <p:spPr>
          <a:xfrm>
            <a:off x="709319" y="6286520"/>
            <a:ext cx="1000132" cy="276999"/>
          </a:xfrm>
          <a:prstGeom prst="rect">
            <a:avLst/>
          </a:prstGeom>
          <a:noFill/>
        </p:spPr>
        <p:txBody>
          <a:bodyPr wrap="square" rtlCol="0">
            <a:spAutoFit/>
          </a:bodyPr>
          <a:lstStyle/>
          <a:p>
            <a:pPr>
              <a:buNone/>
            </a:pPr>
            <a:r>
              <a:rPr lang="en-US" altLang="ja-JP" sz="1200" dirty="0" smtClean="0">
                <a:solidFill>
                  <a:srgbClr val="C0C0C0"/>
                </a:solidFill>
              </a:rPr>
              <a:t>Ver.1.3.0</a:t>
            </a:r>
            <a:endParaRPr kumimoji="1" lang="ja-JP" altLang="en-US" sz="1200" dirty="0">
              <a:solidFill>
                <a:srgbClr val="C0C0C0"/>
              </a:solidFill>
            </a:endParaRPr>
          </a:p>
        </p:txBody>
      </p:sp>
      <p:sp>
        <p:nvSpPr>
          <p:cNvPr id="42" name="テキスト ボックス 41"/>
          <p:cNvSpPr txBox="1"/>
          <p:nvPr/>
        </p:nvSpPr>
        <p:spPr>
          <a:xfrm>
            <a:off x="1352261" y="6295273"/>
            <a:ext cx="1000132" cy="276999"/>
          </a:xfrm>
          <a:prstGeom prst="rect">
            <a:avLst/>
          </a:prstGeom>
          <a:noFill/>
        </p:spPr>
        <p:txBody>
          <a:bodyPr wrap="square" rtlCol="0">
            <a:spAutoFit/>
          </a:bodyPr>
          <a:lstStyle/>
          <a:p>
            <a:pPr>
              <a:buNone/>
            </a:pPr>
            <a:r>
              <a:rPr kumimoji="1" lang="en-US" altLang="ja-JP" sz="1200" dirty="0" smtClean="0">
                <a:solidFill>
                  <a:srgbClr val="FF6565"/>
                </a:solidFill>
              </a:rPr>
              <a:t>ASF</a:t>
            </a:r>
            <a:r>
              <a:rPr kumimoji="1" lang="ja-JP" altLang="en-US" sz="1200" dirty="0" smtClean="0">
                <a:solidFill>
                  <a:srgbClr val="FF6565"/>
                </a:solidFill>
              </a:rPr>
              <a:t>設立</a:t>
            </a:r>
            <a:endParaRPr kumimoji="1" lang="ja-JP" altLang="en-US" sz="1200" dirty="0">
              <a:solidFill>
                <a:srgbClr val="FF6565"/>
              </a:solidFill>
            </a:endParaRPr>
          </a:p>
        </p:txBody>
      </p:sp>
      <p:sp>
        <p:nvSpPr>
          <p:cNvPr id="43" name="テキスト ボックス 42"/>
          <p:cNvSpPr txBox="1"/>
          <p:nvPr/>
        </p:nvSpPr>
        <p:spPr>
          <a:xfrm>
            <a:off x="2066641" y="6295273"/>
            <a:ext cx="1000132" cy="276999"/>
          </a:xfrm>
          <a:prstGeom prst="rect">
            <a:avLst/>
          </a:prstGeom>
          <a:noFill/>
        </p:spPr>
        <p:txBody>
          <a:bodyPr wrap="square" rtlCol="0">
            <a:spAutoFit/>
          </a:bodyPr>
          <a:lstStyle/>
          <a:p>
            <a:pPr>
              <a:buNone/>
            </a:pPr>
            <a:r>
              <a:rPr lang="en-US" altLang="ja-JP" sz="1200" dirty="0" smtClean="0">
                <a:solidFill>
                  <a:srgbClr val="C0C0C0"/>
                </a:solidFill>
              </a:rPr>
              <a:t>Ver.2.0.0</a:t>
            </a:r>
            <a:endParaRPr kumimoji="1" lang="ja-JP" altLang="en-US" sz="1200" dirty="0">
              <a:solidFill>
                <a:srgbClr val="C0C0C0"/>
              </a:solidFill>
            </a:endParaRPr>
          </a:p>
        </p:txBody>
      </p:sp>
      <p:sp>
        <p:nvSpPr>
          <p:cNvPr id="49" name="テキスト ボックス 48"/>
          <p:cNvSpPr txBox="1"/>
          <p:nvPr/>
        </p:nvSpPr>
        <p:spPr>
          <a:xfrm>
            <a:off x="3138211" y="6286520"/>
            <a:ext cx="1000132" cy="276999"/>
          </a:xfrm>
          <a:prstGeom prst="rect">
            <a:avLst/>
          </a:prstGeom>
          <a:noFill/>
        </p:spPr>
        <p:txBody>
          <a:bodyPr wrap="square" rtlCol="0">
            <a:spAutoFit/>
          </a:bodyPr>
          <a:lstStyle/>
          <a:p>
            <a:pPr>
              <a:buNone/>
            </a:pPr>
            <a:r>
              <a:rPr lang="en-US" altLang="ja-JP" sz="1200" dirty="0" smtClean="0">
                <a:solidFill>
                  <a:srgbClr val="C0C0C0"/>
                </a:solidFill>
              </a:rPr>
              <a:t>Ver.2.2.0</a:t>
            </a:r>
            <a:endParaRPr kumimoji="1" lang="ja-JP" altLang="en-US" sz="1200" dirty="0">
              <a:solidFill>
                <a:srgbClr val="C0C0C0"/>
              </a:solidFill>
            </a:endParaRPr>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昨年度の活動</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a:xfrm>
            <a:off x="478004" y="1112390"/>
            <a:ext cx="8229600" cy="4929188"/>
          </a:xfrm>
        </p:spPr>
        <p:txBody>
          <a:bodyPr/>
          <a:lstStyle/>
          <a:p>
            <a:r>
              <a:rPr lang="en-US" altLang="ja-JP" dirty="0" smtClean="0"/>
              <a:t>OSS</a:t>
            </a:r>
            <a:r>
              <a:rPr lang="ja-JP" altLang="en-US" dirty="0" smtClean="0"/>
              <a:t>の開発形態の分析</a:t>
            </a:r>
            <a:endParaRPr lang="en-US" altLang="ja-JP" dirty="0" smtClean="0"/>
          </a:p>
          <a:p>
            <a:pPr lvl="1"/>
            <a:r>
              <a:rPr lang="ja-JP" altLang="en-US" sz="2000" dirty="0" smtClean="0"/>
              <a:t>レビュー（見直しが行われているか）の</a:t>
            </a:r>
            <a:r>
              <a:rPr lang="ja-JP" altLang="en-US" sz="2000" b="1" dirty="0" smtClean="0"/>
              <a:t>「差」</a:t>
            </a:r>
            <a:r>
              <a:rPr lang="ja-JP" altLang="en-US" sz="2000" dirty="0" smtClean="0"/>
              <a:t>で表した</a:t>
            </a:r>
            <a:endParaRPr lang="en-US" altLang="ja-JP" sz="2000" dirty="0" smtClean="0"/>
          </a:p>
          <a:p>
            <a:pPr lvl="2">
              <a:buClr>
                <a:schemeClr val="tx1"/>
              </a:buClr>
            </a:pPr>
            <a:r>
              <a:rPr lang="ja-JP" altLang="en-US" sz="1800" dirty="0" smtClean="0">
                <a:solidFill>
                  <a:srgbClr val="0000FF"/>
                </a:solidFill>
              </a:rPr>
              <a:t>新人</a:t>
            </a:r>
            <a:r>
              <a:rPr lang="ja-JP" altLang="en-US" sz="1800" dirty="0" smtClean="0"/>
              <a:t>の意見も同様にレビューされ開放的（図</a:t>
            </a:r>
            <a:r>
              <a:rPr lang="en-US" altLang="ja-JP" sz="1800" dirty="0" smtClean="0"/>
              <a:t>1</a:t>
            </a:r>
            <a:r>
              <a:rPr lang="ja-JP" altLang="en-US" sz="1800" dirty="0" smtClean="0"/>
              <a:t>）</a:t>
            </a:r>
          </a:p>
          <a:p>
            <a:pPr lvl="2">
              <a:buClr>
                <a:schemeClr val="tx1"/>
              </a:buClr>
            </a:pPr>
            <a:r>
              <a:rPr lang="ja-JP" altLang="en-US" sz="1800" dirty="0" smtClean="0">
                <a:solidFill>
                  <a:srgbClr val="FF0000"/>
                </a:solidFill>
              </a:rPr>
              <a:t>ベテラン</a:t>
            </a:r>
            <a:r>
              <a:rPr lang="ja-JP" altLang="en-US" sz="1800" dirty="0" smtClean="0"/>
              <a:t>の意見ばかりレビューされ非開放的（図</a:t>
            </a:r>
            <a:r>
              <a:rPr lang="en-US" altLang="ja-JP" sz="1800" dirty="0" smtClean="0"/>
              <a:t>2</a:t>
            </a:r>
            <a:r>
              <a:rPr lang="ja-JP" altLang="en-US" sz="1800" dirty="0" smtClean="0"/>
              <a:t>）</a:t>
            </a:r>
            <a:endParaRPr lang="en-US" altLang="ja-JP" sz="1800"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21</a:t>
            </a:fld>
            <a:endParaRPr lang="en-US" altLang="ja-JP" dirty="0"/>
          </a:p>
        </p:txBody>
      </p:sp>
      <p:grpSp>
        <p:nvGrpSpPr>
          <p:cNvPr id="4" name="グループ化 772"/>
          <p:cNvGrpSpPr/>
          <p:nvPr/>
        </p:nvGrpSpPr>
        <p:grpSpPr>
          <a:xfrm>
            <a:off x="179758" y="3049798"/>
            <a:ext cx="4809853" cy="3115902"/>
            <a:chOff x="317501" y="3092355"/>
            <a:chExt cx="4683128" cy="3033808"/>
          </a:xfrm>
        </p:grpSpPr>
        <p:graphicFrame>
          <p:nvGraphicFramePr>
            <p:cNvPr id="657" name="グラフ 656"/>
            <p:cNvGraphicFramePr/>
            <p:nvPr/>
          </p:nvGraphicFramePr>
          <p:xfrm>
            <a:off x="317501" y="3092355"/>
            <a:ext cx="4683128" cy="3033808"/>
          </p:xfrm>
          <a:graphic>
            <a:graphicData uri="http://schemas.openxmlformats.org/drawingml/2006/chart">
              <c:chart xmlns:c="http://schemas.openxmlformats.org/drawingml/2006/chart" xmlns:r="http://schemas.openxmlformats.org/officeDocument/2006/relationships" r:id="rId3"/>
            </a:graphicData>
          </a:graphic>
        </p:graphicFrame>
        <p:sp>
          <p:nvSpPr>
            <p:cNvPr id="661" name="正方形/長方形 660"/>
            <p:cNvSpPr/>
            <p:nvPr/>
          </p:nvSpPr>
          <p:spPr bwMode="auto">
            <a:xfrm>
              <a:off x="783423" y="3165537"/>
              <a:ext cx="2071702" cy="2489679"/>
            </a:xfrm>
            <a:prstGeom prst="rect">
              <a:avLst/>
            </a:prstGeom>
            <a:solidFill>
              <a:schemeClr val="bg2">
                <a:lumMod val="20000"/>
                <a:lumOff val="80000"/>
                <a:alpha val="30196"/>
              </a:schemeClr>
            </a:solidFill>
            <a:ln>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662" name="正方形/長方形 661"/>
            <p:cNvSpPr/>
            <p:nvPr/>
          </p:nvSpPr>
          <p:spPr bwMode="auto">
            <a:xfrm>
              <a:off x="2857487" y="3153898"/>
              <a:ext cx="2071702" cy="2489679"/>
            </a:xfrm>
            <a:prstGeom prst="rect">
              <a:avLst/>
            </a:prstGeom>
            <a:solidFill>
              <a:srgbClr val="FF99CC">
                <a:alpha val="20000"/>
              </a:srgbClr>
            </a:solidFill>
            <a:ln>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cxnSp>
          <p:nvCxnSpPr>
            <p:cNvPr id="664" name="直線矢印コネクタ 663"/>
            <p:cNvCxnSpPr/>
            <p:nvPr/>
          </p:nvCxnSpPr>
          <p:spPr bwMode="auto">
            <a:xfrm rot="5400000">
              <a:off x="3687574" y="4715192"/>
              <a:ext cx="1428760" cy="1588"/>
            </a:xfrm>
            <a:prstGeom prst="straightConnector1">
              <a:avLst/>
            </a:prstGeom>
            <a:ln w="28575">
              <a:headEnd type="arrow"/>
              <a:tailEnd type="arrow"/>
            </a:ln>
          </p:spPr>
          <p:style>
            <a:lnRef idx="1">
              <a:schemeClr val="dk1"/>
            </a:lnRef>
            <a:fillRef idx="0">
              <a:schemeClr val="dk1"/>
            </a:fillRef>
            <a:effectRef idx="0">
              <a:schemeClr val="dk1"/>
            </a:effectRef>
            <a:fontRef idx="minor">
              <a:schemeClr val="tx1"/>
            </a:fontRef>
          </p:style>
        </p:cxnSp>
        <p:cxnSp>
          <p:nvCxnSpPr>
            <p:cNvPr id="666" name="直線矢印コネクタ 665"/>
            <p:cNvCxnSpPr/>
            <p:nvPr/>
          </p:nvCxnSpPr>
          <p:spPr bwMode="auto">
            <a:xfrm rot="5400000">
              <a:off x="1812050" y="4650893"/>
              <a:ext cx="572606" cy="1588"/>
            </a:xfrm>
            <a:prstGeom prst="straightConnector1">
              <a:avLst/>
            </a:prstGeom>
            <a:ln w="28575">
              <a:headEnd type="arrow"/>
              <a:tailEnd type="arrow"/>
            </a:ln>
          </p:spPr>
          <p:style>
            <a:lnRef idx="1">
              <a:schemeClr val="dk1"/>
            </a:lnRef>
            <a:fillRef idx="0">
              <a:schemeClr val="dk1"/>
            </a:fillRef>
            <a:effectRef idx="0">
              <a:schemeClr val="dk1"/>
            </a:effectRef>
            <a:fontRef idx="minor">
              <a:schemeClr val="tx1"/>
            </a:fontRef>
          </p:style>
        </p:cxnSp>
      </p:grpSp>
      <p:grpSp>
        <p:nvGrpSpPr>
          <p:cNvPr id="6" name="グループ化 770"/>
          <p:cNvGrpSpPr/>
          <p:nvPr/>
        </p:nvGrpSpPr>
        <p:grpSpPr>
          <a:xfrm>
            <a:off x="5509930" y="4949806"/>
            <a:ext cx="2665900" cy="1638220"/>
            <a:chOff x="5683197" y="4714885"/>
            <a:chExt cx="3088901" cy="2235356"/>
          </a:xfrm>
        </p:grpSpPr>
        <p:grpSp>
          <p:nvGrpSpPr>
            <p:cNvPr id="7" name="グループ化 769"/>
            <p:cNvGrpSpPr/>
            <p:nvPr/>
          </p:nvGrpSpPr>
          <p:grpSpPr>
            <a:xfrm>
              <a:off x="5683197" y="4714885"/>
              <a:ext cx="3088901" cy="1928863"/>
              <a:chOff x="5683197" y="4714885"/>
              <a:chExt cx="3088901" cy="1928863"/>
            </a:xfrm>
          </p:grpSpPr>
          <p:sp>
            <p:nvSpPr>
              <p:cNvPr id="737" name="正方形/長方形 736"/>
              <p:cNvSpPr/>
              <p:nvPr/>
            </p:nvSpPr>
            <p:spPr bwMode="auto">
              <a:xfrm>
                <a:off x="5683197" y="4714885"/>
                <a:ext cx="3003603" cy="1857389"/>
              </a:xfrm>
              <a:prstGeom prst="rect">
                <a:avLst/>
              </a:prstGeom>
              <a:solidFill>
                <a:srgbClr val="FF99CC">
                  <a:alpha val="20000"/>
                </a:srgbClr>
              </a:solidFill>
              <a:ln>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grpSp>
            <p:nvGrpSpPr>
              <p:cNvPr id="8" name="Group 6"/>
              <p:cNvGrpSpPr>
                <a:grpSpLocks noChangeAspect="1"/>
              </p:cNvGrpSpPr>
              <p:nvPr/>
            </p:nvGrpSpPr>
            <p:grpSpPr bwMode="auto">
              <a:xfrm>
                <a:off x="6259537" y="4786322"/>
                <a:ext cx="1812925" cy="1058862"/>
                <a:chOff x="3915" y="3087"/>
                <a:chExt cx="1142" cy="667"/>
              </a:xfrm>
            </p:grpSpPr>
            <p:sp>
              <p:nvSpPr>
                <p:cNvPr id="1029" name="AutoShape 5"/>
                <p:cNvSpPr>
                  <a:spLocks noChangeAspect="1" noChangeArrowheads="1" noTextEdit="1"/>
                </p:cNvSpPr>
                <p:nvPr/>
              </p:nvSpPr>
              <p:spPr bwMode="auto">
                <a:xfrm>
                  <a:off x="3915" y="3087"/>
                  <a:ext cx="1142" cy="6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1" name="Freeform 7"/>
                <p:cNvSpPr>
                  <a:spLocks/>
                </p:cNvSpPr>
                <p:nvPr/>
              </p:nvSpPr>
              <p:spPr bwMode="auto">
                <a:xfrm>
                  <a:off x="4790" y="3332"/>
                  <a:ext cx="213" cy="259"/>
                </a:xfrm>
                <a:custGeom>
                  <a:avLst/>
                  <a:gdLst/>
                  <a:ahLst/>
                  <a:cxnLst>
                    <a:cxn ang="0">
                      <a:pos x="2" y="26"/>
                    </a:cxn>
                    <a:cxn ang="0">
                      <a:pos x="12" y="15"/>
                    </a:cxn>
                    <a:cxn ang="0">
                      <a:pos x="27" y="7"/>
                    </a:cxn>
                    <a:cxn ang="0">
                      <a:pos x="47" y="3"/>
                    </a:cxn>
                    <a:cxn ang="0">
                      <a:pos x="71" y="0"/>
                    </a:cxn>
                    <a:cxn ang="0">
                      <a:pos x="99" y="0"/>
                    </a:cxn>
                    <a:cxn ang="0">
                      <a:pos x="128" y="3"/>
                    </a:cxn>
                    <a:cxn ang="0">
                      <a:pos x="159" y="6"/>
                    </a:cxn>
                    <a:cxn ang="0">
                      <a:pos x="190" y="11"/>
                    </a:cxn>
                    <a:cxn ang="0">
                      <a:pos x="221" y="16"/>
                    </a:cxn>
                    <a:cxn ang="0">
                      <a:pos x="250" y="22"/>
                    </a:cxn>
                    <a:cxn ang="0">
                      <a:pos x="277" y="28"/>
                    </a:cxn>
                    <a:cxn ang="0">
                      <a:pos x="301" y="34"/>
                    </a:cxn>
                    <a:cxn ang="0">
                      <a:pos x="322" y="38"/>
                    </a:cxn>
                    <a:cxn ang="0">
                      <a:pos x="337" y="43"/>
                    </a:cxn>
                    <a:cxn ang="0">
                      <a:pos x="348" y="45"/>
                    </a:cxn>
                    <a:cxn ang="0">
                      <a:pos x="351" y="46"/>
                    </a:cxn>
                    <a:cxn ang="0">
                      <a:pos x="351" y="45"/>
                    </a:cxn>
                    <a:cxn ang="0">
                      <a:pos x="352" y="43"/>
                    </a:cxn>
                    <a:cxn ang="0">
                      <a:pos x="354" y="39"/>
                    </a:cxn>
                    <a:cxn ang="0">
                      <a:pos x="359" y="35"/>
                    </a:cxn>
                    <a:cxn ang="0">
                      <a:pos x="364" y="30"/>
                    </a:cxn>
                    <a:cxn ang="0">
                      <a:pos x="371" y="27"/>
                    </a:cxn>
                    <a:cxn ang="0">
                      <a:pos x="380" y="24"/>
                    </a:cxn>
                    <a:cxn ang="0">
                      <a:pos x="391" y="23"/>
                    </a:cxn>
                    <a:cxn ang="0">
                      <a:pos x="402" y="24"/>
                    </a:cxn>
                    <a:cxn ang="0">
                      <a:pos x="410" y="26"/>
                    </a:cxn>
                    <a:cxn ang="0">
                      <a:pos x="416" y="29"/>
                    </a:cxn>
                    <a:cxn ang="0">
                      <a:pos x="420" y="31"/>
                    </a:cxn>
                    <a:cxn ang="0">
                      <a:pos x="422" y="35"/>
                    </a:cxn>
                    <a:cxn ang="0">
                      <a:pos x="425" y="38"/>
                    </a:cxn>
                    <a:cxn ang="0">
                      <a:pos x="426" y="39"/>
                    </a:cxn>
                    <a:cxn ang="0">
                      <a:pos x="426" y="41"/>
                    </a:cxn>
                    <a:cxn ang="0">
                      <a:pos x="426" y="517"/>
                    </a:cxn>
                    <a:cxn ang="0">
                      <a:pos x="351" y="517"/>
                    </a:cxn>
                    <a:cxn ang="0">
                      <a:pos x="351" y="484"/>
                    </a:cxn>
                    <a:cxn ang="0">
                      <a:pos x="351" y="411"/>
                    </a:cxn>
                    <a:cxn ang="0">
                      <a:pos x="351" y="339"/>
                    </a:cxn>
                    <a:cxn ang="0">
                      <a:pos x="351" y="305"/>
                    </a:cxn>
                    <a:cxn ang="0">
                      <a:pos x="339" y="301"/>
                    </a:cxn>
                    <a:cxn ang="0">
                      <a:pos x="323" y="296"/>
                    </a:cxn>
                    <a:cxn ang="0">
                      <a:pos x="306" y="290"/>
                    </a:cxn>
                    <a:cxn ang="0">
                      <a:pos x="285" y="285"/>
                    </a:cxn>
                    <a:cxn ang="0">
                      <a:pos x="263" y="279"/>
                    </a:cxn>
                    <a:cxn ang="0">
                      <a:pos x="240" y="272"/>
                    </a:cxn>
                    <a:cxn ang="0">
                      <a:pos x="215" y="265"/>
                    </a:cxn>
                    <a:cxn ang="0">
                      <a:pos x="190" y="258"/>
                    </a:cxn>
                    <a:cxn ang="0">
                      <a:pos x="163" y="251"/>
                    </a:cxn>
                    <a:cxn ang="0">
                      <a:pos x="137" y="244"/>
                    </a:cxn>
                    <a:cxn ang="0">
                      <a:pos x="111" y="237"/>
                    </a:cxn>
                    <a:cxn ang="0">
                      <a:pos x="86" y="232"/>
                    </a:cxn>
                    <a:cxn ang="0">
                      <a:pos x="62" y="226"/>
                    </a:cxn>
                    <a:cxn ang="0">
                      <a:pos x="39" y="220"/>
                    </a:cxn>
                    <a:cxn ang="0">
                      <a:pos x="18" y="216"/>
                    </a:cxn>
                    <a:cxn ang="0">
                      <a:pos x="0" y="212"/>
                    </a:cxn>
                    <a:cxn ang="0">
                      <a:pos x="2" y="26"/>
                    </a:cxn>
                  </a:cxnLst>
                  <a:rect l="0" t="0" r="r" b="b"/>
                  <a:pathLst>
                    <a:path w="426" h="517">
                      <a:moveTo>
                        <a:pt x="2" y="26"/>
                      </a:moveTo>
                      <a:lnTo>
                        <a:pt x="12" y="15"/>
                      </a:lnTo>
                      <a:lnTo>
                        <a:pt x="27" y="7"/>
                      </a:lnTo>
                      <a:lnTo>
                        <a:pt x="47" y="3"/>
                      </a:lnTo>
                      <a:lnTo>
                        <a:pt x="71" y="0"/>
                      </a:lnTo>
                      <a:lnTo>
                        <a:pt x="99" y="0"/>
                      </a:lnTo>
                      <a:lnTo>
                        <a:pt x="128" y="3"/>
                      </a:lnTo>
                      <a:lnTo>
                        <a:pt x="159" y="6"/>
                      </a:lnTo>
                      <a:lnTo>
                        <a:pt x="190" y="11"/>
                      </a:lnTo>
                      <a:lnTo>
                        <a:pt x="221" y="16"/>
                      </a:lnTo>
                      <a:lnTo>
                        <a:pt x="250" y="22"/>
                      </a:lnTo>
                      <a:lnTo>
                        <a:pt x="277" y="28"/>
                      </a:lnTo>
                      <a:lnTo>
                        <a:pt x="301" y="34"/>
                      </a:lnTo>
                      <a:lnTo>
                        <a:pt x="322" y="38"/>
                      </a:lnTo>
                      <a:lnTo>
                        <a:pt x="337" y="43"/>
                      </a:lnTo>
                      <a:lnTo>
                        <a:pt x="348" y="45"/>
                      </a:lnTo>
                      <a:lnTo>
                        <a:pt x="351" y="46"/>
                      </a:lnTo>
                      <a:lnTo>
                        <a:pt x="351" y="45"/>
                      </a:lnTo>
                      <a:lnTo>
                        <a:pt x="352" y="43"/>
                      </a:lnTo>
                      <a:lnTo>
                        <a:pt x="354" y="39"/>
                      </a:lnTo>
                      <a:lnTo>
                        <a:pt x="359" y="35"/>
                      </a:lnTo>
                      <a:lnTo>
                        <a:pt x="364" y="30"/>
                      </a:lnTo>
                      <a:lnTo>
                        <a:pt x="371" y="27"/>
                      </a:lnTo>
                      <a:lnTo>
                        <a:pt x="380" y="24"/>
                      </a:lnTo>
                      <a:lnTo>
                        <a:pt x="391" y="23"/>
                      </a:lnTo>
                      <a:lnTo>
                        <a:pt x="402" y="24"/>
                      </a:lnTo>
                      <a:lnTo>
                        <a:pt x="410" y="26"/>
                      </a:lnTo>
                      <a:lnTo>
                        <a:pt x="416" y="29"/>
                      </a:lnTo>
                      <a:lnTo>
                        <a:pt x="420" y="31"/>
                      </a:lnTo>
                      <a:lnTo>
                        <a:pt x="422" y="35"/>
                      </a:lnTo>
                      <a:lnTo>
                        <a:pt x="425" y="38"/>
                      </a:lnTo>
                      <a:lnTo>
                        <a:pt x="426" y="39"/>
                      </a:lnTo>
                      <a:lnTo>
                        <a:pt x="426" y="41"/>
                      </a:lnTo>
                      <a:lnTo>
                        <a:pt x="426" y="517"/>
                      </a:lnTo>
                      <a:lnTo>
                        <a:pt x="351" y="517"/>
                      </a:lnTo>
                      <a:lnTo>
                        <a:pt x="351" y="484"/>
                      </a:lnTo>
                      <a:lnTo>
                        <a:pt x="351" y="411"/>
                      </a:lnTo>
                      <a:lnTo>
                        <a:pt x="351" y="339"/>
                      </a:lnTo>
                      <a:lnTo>
                        <a:pt x="351" y="305"/>
                      </a:lnTo>
                      <a:lnTo>
                        <a:pt x="339" y="301"/>
                      </a:lnTo>
                      <a:lnTo>
                        <a:pt x="323" y="296"/>
                      </a:lnTo>
                      <a:lnTo>
                        <a:pt x="306" y="290"/>
                      </a:lnTo>
                      <a:lnTo>
                        <a:pt x="285" y="285"/>
                      </a:lnTo>
                      <a:lnTo>
                        <a:pt x="263" y="279"/>
                      </a:lnTo>
                      <a:lnTo>
                        <a:pt x="240" y="272"/>
                      </a:lnTo>
                      <a:lnTo>
                        <a:pt x="215" y="265"/>
                      </a:lnTo>
                      <a:lnTo>
                        <a:pt x="190" y="258"/>
                      </a:lnTo>
                      <a:lnTo>
                        <a:pt x="163" y="251"/>
                      </a:lnTo>
                      <a:lnTo>
                        <a:pt x="137" y="244"/>
                      </a:lnTo>
                      <a:lnTo>
                        <a:pt x="111" y="237"/>
                      </a:lnTo>
                      <a:lnTo>
                        <a:pt x="86" y="232"/>
                      </a:lnTo>
                      <a:lnTo>
                        <a:pt x="62" y="226"/>
                      </a:lnTo>
                      <a:lnTo>
                        <a:pt x="39" y="220"/>
                      </a:lnTo>
                      <a:lnTo>
                        <a:pt x="18" y="216"/>
                      </a:lnTo>
                      <a:lnTo>
                        <a:pt x="0" y="212"/>
                      </a:lnTo>
                      <a:lnTo>
                        <a:pt x="2"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2" name="Freeform 8"/>
                <p:cNvSpPr>
                  <a:spLocks/>
                </p:cNvSpPr>
                <p:nvPr/>
              </p:nvSpPr>
              <p:spPr bwMode="auto">
                <a:xfrm>
                  <a:off x="4737" y="3279"/>
                  <a:ext cx="120" cy="107"/>
                </a:xfrm>
                <a:custGeom>
                  <a:avLst/>
                  <a:gdLst/>
                  <a:ahLst/>
                  <a:cxnLst>
                    <a:cxn ang="0">
                      <a:pos x="240" y="215"/>
                    </a:cxn>
                    <a:cxn ang="0">
                      <a:pos x="240" y="0"/>
                    </a:cxn>
                    <a:cxn ang="0">
                      <a:pos x="0" y="50"/>
                    </a:cxn>
                    <a:cxn ang="0">
                      <a:pos x="0" y="215"/>
                    </a:cxn>
                    <a:cxn ang="0">
                      <a:pos x="240" y="215"/>
                    </a:cxn>
                  </a:cxnLst>
                  <a:rect l="0" t="0" r="r" b="b"/>
                  <a:pathLst>
                    <a:path w="240" h="215">
                      <a:moveTo>
                        <a:pt x="240" y="215"/>
                      </a:moveTo>
                      <a:lnTo>
                        <a:pt x="240" y="0"/>
                      </a:lnTo>
                      <a:lnTo>
                        <a:pt x="0" y="50"/>
                      </a:lnTo>
                      <a:lnTo>
                        <a:pt x="0" y="215"/>
                      </a:lnTo>
                      <a:lnTo>
                        <a:pt x="240" y="2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3" name="Freeform 9"/>
                <p:cNvSpPr>
                  <a:spLocks/>
                </p:cNvSpPr>
                <p:nvPr/>
              </p:nvSpPr>
              <p:spPr bwMode="auto">
                <a:xfrm>
                  <a:off x="4752" y="3308"/>
                  <a:ext cx="87" cy="128"/>
                </a:xfrm>
                <a:custGeom>
                  <a:avLst/>
                  <a:gdLst/>
                  <a:ahLst/>
                  <a:cxnLst>
                    <a:cxn ang="0">
                      <a:pos x="175" y="0"/>
                    </a:cxn>
                    <a:cxn ang="0">
                      <a:pos x="0" y="1"/>
                    </a:cxn>
                    <a:cxn ang="0">
                      <a:pos x="0" y="251"/>
                    </a:cxn>
                    <a:cxn ang="0">
                      <a:pos x="63" y="257"/>
                    </a:cxn>
                    <a:cxn ang="0">
                      <a:pos x="175" y="250"/>
                    </a:cxn>
                    <a:cxn ang="0">
                      <a:pos x="175" y="0"/>
                    </a:cxn>
                  </a:cxnLst>
                  <a:rect l="0" t="0" r="r" b="b"/>
                  <a:pathLst>
                    <a:path w="175" h="257">
                      <a:moveTo>
                        <a:pt x="175" y="0"/>
                      </a:moveTo>
                      <a:lnTo>
                        <a:pt x="0" y="1"/>
                      </a:lnTo>
                      <a:lnTo>
                        <a:pt x="0" y="251"/>
                      </a:lnTo>
                      <a:lnTo>
                        <a:pt x="63" y="257"/>
                      </a:lnTo>
                      <a:lnTo>
                        <a:pt x="175" y="250"/>
                      </a:lnTo>
                      <a:lnTo>
                        <a:pt x="17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4" name="Freeform 10"/>
                <p:cNvSpPr>
                  <a:spLocks/>
                </p:cNvSpPr>
                <p:nvPr/>
              </p:nvSpPr>
              <p:spPr bwMode="auto">
                <a:xfrm>
                  <a:off x="4658" y="3341"/>
                  <a:ext cx="298" cy="236"/>
                </a:xfrm>
                <a:custGeom>
                  <a:avLst/>
                  <a:gdLst/>
                  <a:ahLst/>
                  <a:cxnLst>
                    <a:cxn ang="0">
                      <a:pos x="133" y="1"/>
                    </a:cxn>
                    <a:cxn ang="0">
                      <a:pos x="128" y="1"/>
                    </a:cxn>
                    <a:cxn ang="0">
                      <a:pos x="121" y="2"/>
                    </a:cxn>
                    <a:cxn ang="0">
                      <a:pos x="112" y="3"/>
                    </a:cxn>
                    <a:cxn ang="0">
                      <a:pos x="101" y="8"/>
                    </a:cxn>
                    <a:cxn ang="0">
                      <a:pos x="88" y="12"/>
                    </a:cxn>
                    <a:cxn ang="0">
                      <a:pos x="76" y="20"/>
                    </a:cxn>
                    <a:cxn ang="0">
                      <a:pos x="62" y="29"/>
                    </a:cxn>
                    <a:cxn ang="0">
                      <a:pos x="47" y="40"/>
                    </a:cxn>
                    <a:cxn ang="0">
                      <a:pos x="29" y="69"/>
                    </a:cxn>
                    <a:cxn ang="0">
                      <a:pos x="16" y="118"/>
                    </a:cxn>
                    <a:cxn ang="0">
                      <a:pos x="7" y="179"/>
                    </a:cxn>
                    <a:cxn ang="0">
                      <a:pos x="2" y="247"/>
                    </a:cxn>
                    <a:cxn ang="0">
                      <a:pos x="0" y="312"/>
                    </a:cxn>
                    <a:cxn ang="0">
                      <a:pos x="0" y="368"/>
                    </a:cxn>
                    <a:cxn ang="0">
                      <a:pos x="1" y="406"/>
                    </a:cxn>
                    <a:cxn ang="0">
                      <a:pos x="1" y="421"/>
                    </a:cxn>
                    <a:cxn ang="0">
                      <a:pos x="526" y="472"/>
                    </a:cxn>
                    <a:cxn ang="0">
                      <a:pos x="514" y="339"/>
                    </a:cxn>
                    <a:cxn ang="0">
                      <a:pos x="516" y="337"/>
                    </a:cxn>
                    <a:cxn ang="0">
                      <a:pos x="520" y="334"/>
                    </a:cxn>
                    <a:cxn ang="0">
                      <a:pos x="525" y="330"/>
                    </a:cxn>
                    <a:cxn ang="0">
                      <a:pos x="530" y="327"/>
                    </a:cxn>
                    <a:cxn ang="0">
                      <a:pos x="535" y="323"/>
                    </a:cxn>
                    <a:cxn ang="0">
                      <a:pos x="541" y="319"/>
                    </a:cxn>
                    <a:cxn ang="0">
                      <a:pos x="547" y="315"/>
                    </a:cxn>
                    <a:cxn ang="0">
                      <a:pos x="553" y="311"/>
                    </a:cxn>
                    <a:cxn ang="0">
                      <a:pos x="564" y="300"/>
                    </a:cxn>
                    <a:cxn ang="0">
                      <a:pos x="576" y="290"/>
                    </a:cxn>
                    <a:cxn ang="0">
                      <a:pos x="584" y="278"/>
                    </a:cxn>
                    <a:cxn ang="0">
                      <a:pos x="591" y="266"/>
                    </a:cxn>
                    <a:cxn ang="0">
                      <a:pos x="595" y="252"/>
                    </a:cxn>
                    <a:cxn ang="0">
                      <a:pos x="596" y="237"/>
                    </a:cxn>
                    <a:cxn ang="0">
                      <a:pos x="595" y="220"/>
                    </a:cxn>
                    <a:cxn ang="0">
                      <a:pos x="591" y="199"/>
                    </a:cxn>
                    <a:cxn ang="0">
                      <a:pos x="588" y="193"/>
                    </a:cxn>
                    <a:cxn ang="0">
                      <a:pos x="580" y="176"/>
                    </a:cxn>
                    <a:cxn ang="0">
                      <a:pos x="568" y="151"/>
                    </a:cxn>
                    <a:cxn ang="0">
                      <a:pos x="550" y="121"/>
                    </a:cxn>
                    <a:cxn ang="0">
                      <a:pos x="530" y="90"/>
                    </a:cxn>
                    <a:cxn ang="0">
                      <a:pos x="503" y="58"/>
                    </a:cxn>
                    <a:cxn ang="0">
                      <a:pos x="474" y="32"/>
                    </a:cxn>
                    <a:cxn ang="0">
                      <a:pos x="441" y="12"/>
                    </a:cxn>
                    <a:cxn ang="0">
                      <a:pos x="435" y="10"/>
                    </a:cxn>
                    <a:cxn ang="0">
                      <a:pos x="427" y="8"/>
                    </a:cxn>
                    <a:cxn ang="0">
                      <a:pos x="418" y="5"/>
                    </a:cxn>
                    <a:cxn ang="0">
                      <a:pos x="408" y="3"/>
                    </a:cxn>
                    <a:cxn ang="0">
                      <a:pos x="396" y="2"/>
                    </a:cxn>
                    <a:cxn ang="0">
                      <a:pos x="385" y="1"/>
                    </a:cxn>
                    <a:cxn ang="0">
                      <a:pos x="373" y="0"/>
                    </a:cxn>
                    <a:cxn ang="0">
                      <a:pos x="363" y="0"/>
                    </a:cxn>
                    <a:cxn ang="0">
                      <a:pos x="261" y="123"/>
                    </a:cxn>
                    <a:cxn ang="0">
                      <a:pos x="185" y="1"/>
                    </a:cxn>
                    <a:cxn ang="0">
                      <a:pos x="133" y="1"/>
                    </a:cxn>
                  </a:cxnLst>
                  <a:rect l="0" t="0" r="r" b="b"/>
                  <a:pathLst>
                    <a:path w="596" h="472">
                      <a:moveTo>
                        <a:pt x="133" y="1"/>
                      </a:moveTo>
                      <a:lnTo>
                        <a:pt x="128" y="1"/>
                      </a:lnTo>
                      <a:lnTo>
                        <a:pt x="121" y="2"/>
                      </a:lnTo>
                      <a:lnTo>
                        <a:pt x="112" y="3"/>
                      </a:lnTo>
                      <a:lnTo>
                        <a:pt x="101" y="8"/>
                      </a:lnTo>
                      <a:lnTo>
                        <a:pt x="88" y="12"/>
                      </a:lnTo>
                      <a:lnTo>
                        <a:pt x="76" y="20"/>
                      </a:lnTo>
                      <a:lnTo>
                        <a:pt x="62" y="29"/>
                      </a:lnTo>
                      <a:lnTo>
                        <a:pt x="47" y="40"/>
                      </a:lnTo>
                      <a:lnTo>
                        <a:pt x="29" y="69"/>
                      </a:lnTo>
                      <a:lnTo>
                        <a:pt x="16" y="118"/>
                      </a:lnTo>
                      <a:lnTo>
                        <a:pt x="7" y="179"/>
                      </a:lnTo>
                      <a:lnTo>
                        <a:pt x="2" y="247"/>
                      </a:lnTo>
                      <a:lnTo>
                        <a:pt x="0" y="312"/>
                      </a:lnTo>
                      <a:lnTo>
                        <a:pt x="0" y="368"/>
                      </a:lnTo>
                      <a:lnTo>
                        <a:pt x="1" y="406"/>
                      </a:lnTo>
                      <a:lnTo>
                        <a:pt x="1" y="421"/>
                      </a:lnTo>
                      <a:lnTo>
                        <a:pt x="526" y="472"/>
                      </a:lnTo>
                      <a:lnTo>
                        <a:pt x="514" y="339"/>
                      </a:lnTo>
                      <a:lnTo>
                        <a:pt x="516" y="337"/>
                      </a:lnTo>
                      <a:lnTo>
                        <a:pt x="520" y="334"/>
                      </a:lnTo>
                      <a:lnTo>
                        <a:pt x="525" y="330"/>
                      </a:lnTo>
                      <a:lnTo>
                        <a:pt x="530" y="327"/>
                      </a:lnTo>
                      <a:lnTo>
                        <a:pt x="535" y="323"/>
                      </a:lnTo>
                      <a:lnTo>
                        <a:pt x="541" y="319"/>
                      </a:lnTo>
                      <a:lnTo>
                        <a:pt x="547" y="315"/>
                      </a:lnTo>
                      <a:lnTo>
                        <a:pt x="553" y="311"/>
                      </a:lnTo>
                      <a:lnTo>
                        <a:pt x="564" y="300"/>
                      </a:lnTo>
                      <a:lnTo>
                        <a:pt x="576" y="290"/>
                      </a:lnTo>
                      <a:lnTo>
                        <a:pt x="584" y="278"/>
                      </a:lnTo>
                      <a:lnTo>
                        <a:pt x="591" y="266"/>
                      </a:lnTo>
                      <a:lnTo>
                        <a:pt x="595" y="252"/>
                      </a:lnTo>
                      <a:lnTo>
                        <a:pt x="596" y="237"/>
                      </a:lnTo>
                      <a:lnTo>
                        <a:pt x="595" y="220"/>
                      </a:lnTo>
                      <a:lnTo>
                        <a:pt x="591" y="199"/>
                      </a:lnTo>
                      <a:lnTo>
                        <a:pt x="588" y="193"/>
                      </a:lnTo>
                      <a:lnTo>
                        <a:pt x="580" y="176"/>
                      </a:lnTo>
                      <a:lnTo>
                        <a:pt x="568" y="151"/>
                      </a:lnTo>
                      <a:lnTo>
                        <a:pt x="550" y="121"/>
                      </a:lnTo>
                      <a:lnTo>
                        <a:pt x="530" y="90"/>
                      </a:lnTo>
                      <a:lnTo>
                        <a:pt x="503" y="58"/>
                      </a:lnTo>
                      <a:lnTo>
                        <a:pt x="474" y="32"/>
                      </a:lnTo>
                      <a:lnTo>
                        <a:pt x="441" y="12"/>
                      </a:lnTo>
                      <a:lnTo>
                        <a:pt x="435" y="10"/>
                      </a:lnTo>
                      <a:lnTo>
                        <a:pt x="427" y="8"/>
                      </a:lnTo>
                      <a:lnTo>
                        <a:pt x="418" y="5"/>
                      </a:lnTo>
                      <a:lnTo>
                        <a:pt x="408" y="3"/>
                      </a:lnTo>
                      <a:lnTo>
                        <a:pt x="396" y="2"/>
                      </a:lnTo>
                      <a:lnTo>
                        <a:pt x="385" y="1"/>
                      </a:lnTo>
                      <a:lnTo>
                        <a:pt x="373" y="0"/>
                      </a:lnTo>
                      <a:lnTo>
                        <a:pt x="363" y="0"/>
                      </a:lnTo>
                      <a:lnTo>
                        <a:pt x="261" y="123"/>
                      </a:lnTo>
                      <a:lnTo>
                        <a:pt x="185" y="1"/>
                      </a:lnTo>
                      <a:lnTo>
                        <a:pt x="133"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5" name="Freeform 11"/>
                <p:cNvSpPr>
                  <a:spLocks/>
                </p:cNvSpPr>
                <p:nvPr/>
              </p:nvSpPr>
              <p:spPr bwMode="auto">
                <a:xfrm>
                  <a:off x="4670" y="3351"/>
                  <a:ext cx="271" cy="225"/>
                </a:xfrm>
                <a:custGeom>
                  <a:avLst/>
                  <a:gdLst/>
                  <a:ahLst/>
                  <a:cxnLst>
                    <a:cxn ang="0">
                      <a:pos x="2" y="390"/>
                    </a:cxn>
                    <a:cxn ang="0">
                      <a:pos x="0" y="281"/>
                    </a:cxn>
                    <a:cxn ang="0">
                      <a:pos x="1" y="197"/>
                    </a:cxn>
                    <a:cxn ang="0">
                      <a:pos x="6" y="136"/>
                    </a:cxn>
                    <a:cxn ang="0">
                      <a:pos x="12" y="94"/>
                    </a:cxn>
                    <a:cxn ang="0">
                      <a:pos x="18" y="67"/>
                    </a:cxn>
                    <a:cxn ang="0">
                      <a:pos x="25" y="52"/>
                    </a:cxn>
                    <a:cxn ang="0">
                      <a:pos x="29" y="45"/>
                    </a:cxn>
                    <a:cxn ang="0">
                      <a:pos x="31" y="44"/>
                    </a:cxn>
                    <a:cxn ang="0">
                      <a:pos x="37" y="37"/>
                    </a:cxn>
                    <a:cxn ang="0">
                      <a:pos x="44" y="31"/>
                    </a:cxn>
                    <a:cxn ang="0">
                      <a:pos x="52" y="26"/>
                    </a:cxn>
                    <a:cxn ang="0">
                      <a:pos x="60" y="20"/>
                    </a:cxn>
                    <a:cxn ang="0">
                      <a:pos x="68" y="15"/>
                    </a:cxn>
                    <a:cxn ang="0">
                      <a:pos x="77" y="11"/>
                    </a:cxn>
                    <a:cxn ang="0">
                      <a:pos x="86" y="7"/>
                    </a:cxn>
                    <a:cxn ang="0">
                      <a:pos x="96" y="4"/>
                    </a:cxn>
                    <a:cxn ang="0">
                      <a:pos x="152" y="0"/>
                    </a:cxn>
                    <a:cxn ang="0">
                      <a:pos x="235" y="135"/>
                    </a:cxn>
                    <a:cxn ang="0">
                      <a:pos x="347" y="0"/>
                    </a:cxn>
                    <a:cxn ang="0">
                      <a:pos x="387" y="0"/>
                    </a:cxn>
                    <a:cxn ang="0">
                      <a:pos x="410" y="7"/>
                    </a:cxn>
                    <a:cxn ang="0">
                      <a:pos x="434" y="24"/>
                    </a:cxn>
                    <a:cxn ang="0">
                      <a:pos x="458" y="49"/>
                    </a:cxn>
                    <a:cxn ang="0">
                      <a:pos x="481" y="75"/>
                    </a:cxn>
                    <a:cxn ang="0">
                      <a:pos x="500" y="103"/>
                    </a:cxn>
                    <a:cxn ang="0">
                      <a:pos x="516" y="127"/>
                    </a:cxn>
                    <a:cxn ang="0">
                      <a:pos x="526" y="143"/>
                    </a:cxn>
                    <a:cxn ang="0">
                      <a:pos x="530" y="150"/>
                    </a:cxn>
                    <a:cxn ang="0">
                      <a:pos x="533" y="157"/>
                    </a:cxn>
                    <a:cxn ang="0">
                      <a:pos x="540" y="175"/>
                    </a:cxn>
                    <a:cxn ang="0">
                      <a:pos x="542" y="199"/>
                    </a:cxn>
                    <a:cxn ang="0">
                      <a:pos x="536" y="225"/>
                    </a:cxn>
                    <a:cxn ang="0">
                      <a:pos x="525" y="241"/>
                    </a:cxn>
                    <a:cxn ang="0">
                      <a:pos x="513" y="257"/>
                    </a:cxn>
                    <a:cxn ang="0">
                      <a:pos x="500" y="271"/>
                    </a:cxn>
                    <a:cxn ang="0">
                      <a:pos x="487" y="283"/>
                    </a:cxn>
                    <a:cxn ang="0">
                      <a:pos x="476" y="294"/>
                    </a:cxn>
                    <a:cxn ang="0">
                      <a:pos x="466" y="301"/>
                    </a:cxn>
                    <a:cxn ang="0">
                      <a:pos x="461" y="306"/>
                    </a:cxn>
                    <a:cxn ang="0">
                      <a:pos x="458" y="308"/>
                    </a:cxn>
                    <a:cxn ang="0">
                      <a:pos x="476" y="449"/>
                    </a:cxn>
                    <a:cxn ang="0">
                      <a:pos x="2" y="390"/>
                    </a:cxn>
                  </a:cxnLst>
                  <a:rect l="0" t="0" r="r" b="b"/>
                  <a:pathLst>
                    <a:path w="542" h="449">
                      <a:moveTo>
                        <a:pt x="2" y="390"/>
                      </a:moveTo>
                      <a:lnTo>
                        <a:pt x="0" y="281"/>
                      </a:lnTo>
                      <a:lnTo>
                        <a:pt x="1" y="197"/>
                      </a:lnTo>
                      <a:lnTo>
                        <a:pt x="6" y="136"/>
                      </a:lnTo>
                      <a:lnTo>
                        <a:pt x="12" y="94"/>
                      </a:lnTo>
                      <a:lnTo>
                        <a:pt x="18" y="67"/>
                      </a:lnTo>
                      <a:lnTo>
                        <a:pt x="25" y="52"/>
                      </a:lnTo>
                      <a:lnTo>
                        <a:pt x="29" y="45"/>
                      </a:lnTo>
                      <a:lnTo>
                        <a:pt x="31" y="44"/>
                      </a:lnTo>
                      <a:lnTo>
                        <a:pt x="37" y="37"/>
                      </a:lnTo>
                      <a:lnTo>
                        <a:pt x="44" y="31"/>
                      </a:lnTo>
                      <a:lnTo>
                        <a:pt x="52" y="26"/>
                      </a:lnTo>
                      <a:lnTo>
                        <a:pt x="60" y="20"/>
                      </a:lnTo>
                      <a:lnTo>
                        <a:pt x="68" y="15"/>
                      </a:lnTo>
                      <a:lnTo>
                        <a:pt x="77" y="11"/>
                      </a:lnTo>
                      <a:lnTo>
                        <a:pt x="86" y="7"/>
                      </a:lnTo>
                      <a:lnTo>
                        <a:pt x="96" y="4"/>
                      </a:lnTo>
                      <a:lnTo>
                        <a:pt x="152" y="0"/>
                      </a:lnTo>
                      <a:lnTo>
                        <a:pt x="235" y="135"/>
                      </a:lnTo>
                      <a:lnTo>
                        <a:pt x="347" y="0"/>
                      </a:lnTo>
                      <a:lnTo>
                        <a:pt x="387" y="0"/>
                      </a:lnTo>
                      <a:lnTo>
                        <a:pt x="410" y="7"/>
                      </a:lnTo>
                      <a:lnTo>
                        <a:pt x="434" y="24"/>
                      </a:lnTo>
                      <a:lnTo>
                        <a:pt x="458" y="49"/>
                      </a:lnTo>
                      <a:lnTo>
                        <a:pt x="481" y="75"/>
                      </a:lnTo>
                      <a:lnTo>
                        <a:pt x="500" y="103"/>
                      </a:lnTo>
                      <a:lnTo>
                        <a:pt x="516" y="127"/>
                      </a:lnTo>
                      <a:lnTo>
                        <a:pt x="526" y="143"/>
                      </a:lnTo>
                      <a:lnTo>
                        <a:pt x="530" y="150"/>
                      </a:lnTo>
                      <a:lnTo>
                        <a:pt x="533" y="157"/>
                      </a:lnTo>
                      <a:lnTo>
                        <a:pt x="540" y="175"/>
                      </a:lnTo>
                      <a:lnTo>
                        <a:pt x="542" y="199"/>
                      </a:lnTo>
                      <a:lnTo>
                        <a:pt x="536" y="225"/>
                      </a:lnTo>
                      <a:lnTo>
                        <a:pt x="525" y="241"/>
                      </a:lnTo>
                      <a:lnTo>
                        <a:pt x="513" y="257"/>
                      </a:lnTo>
                      <a:lnTo>
                        <a:pt x="500" y="271"/>
                      </a:lnTo>
                      <a:lnTo>
                        <a:pt x="487" y="283"/>
                      </a:lnTo>
                      <a:lnTo>
                        <a:pt x="476" y="294"/>
                      </a:lnTo>
                      <a:lnTo>
                        <a:pt x="466" y="301"/>
                      </a:lnTo>
                      <a:lnTo>
                        <a:pt x="461" y="306"/>
                      </a:lnTo>
                      <a:lnTo>
                        <a:pt x="458" y="308"/>
                      </a:lnTo>
                      <a:lnTo>
                        <a:pt x="476" y="449"/>
                      </a:lnTo>
                      <a:lnTo>
                        <a:pt x="2" y="390"/>
                      </a:lnTo>
                      <a:close/>
                    </a:path>
                  </a:pathLst>
                </a:custGeom>
                <a:solidFill>
                  <a:srgbClr val="3366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6" name="Freeform 12"/>
                <p:cNvSpPr>
                  <a:spLocks/>
                </p:cNvSpPr>
                <p:nvPr/>
              </p:nvSpPr>
              <p:spPr bwMode="auto">
                <a:xfrm>
                  <a:off x="4730" y="3452"/>
                  <a:ext cx="199" cy="88"/>
                </a:xfrm>
                <a:custGeom>
                  <a:avLst/>
                  <a:gdLst/>
                  <a:ahLst/>
                  <a:cxnLst>
                    <a:cxn ang="0">
                      <a:pos x="151" y="175"/>
                    </a:cxn>
                    <a:cxn ang="0">
                      <a:pos x="160" y="176"/>
                    </a:cxn>
                    <a:cxn ang="0">
                      <a:pos x="173" y="175"/>
                    </a:cxn>
                    <a:cxn ang="0">
                      <a:pos x="188" y="172"/>
                    </a:cxn>
                    <a:cxn ang="0">
                      <a:pos x="204" y="170"/>
                    </a:cxn>
                    <a:cxn ang="0">
                      <a:pos x="221" y="165"/>
                    </a:cxn>
                    <a:cxn ang="0">
                      <a:pos x="239" y="161"/>
                    </a:cxn>
                    <a:cxn ang="0">
                      <a:pos x="259" y="155"/>
                    </a:cxn>
                    <a:cxn ang="0">
                      <a:pos x="279" y="148"/>
                    </a:cxn>
                    <a:cxn ang="0">
                      <a:pos x="298" y="141"/>
                    </a:cxn>
                    <a:cxn ang="0">
                      <a:pos x="317" y="134"/>
                    </a:cxn>
                    <a:cxn ang="0">
                      <a:pos x="335" y="126"/>
                    </a:cxn>
                    <a:cxn ang="0">
                      <a:pos x="352" y="118"/>
                    </a:cxn>
                    <a:cxn ang="0">
                      <a:pos x="366" y="111"/>
                    </a:cxn>
                    <a:cxn ang="0">
                      <a:pos x="380" y="103"/>
                    </a:cxn>
                    <a:cxn ang="0">
                      <a:pos x="390" y="95"/>
                    </a:cxn>
                    <a:cxn ang="0">
                      <a:pos x="397" y="87"/>
                    </a:cxn>
                    <a:cxn ang="0">
                      <a:pos x="323" y="0"/>
                    </a:cxn>
                    <a:cxn ang="0">
                      <a:pos x="320" y="8"/>
                    </a:cxn>
                    <a:cxn ang="0">
                      <a:pos x="317" y="14"/>
                    </a:cxn>
                    <a:cxn ang="0">
                      <a:pos x="312" y="19"/>
                    </a:cxn>
                    <a:cxn ang="0">
                      <a:pos x="307" y="24"/>
                    </a:cxn>
                    <a:cxn ang="0">
                      <a:pos x="302" y="27"/>
                    </a:cxn>
                    <a:cxn ang="0">
                      <a:pos x="297" y="31"/>
                    </a:cxn>
                    <a:cxn ang="0">
                      <a:pos x="290" y="34"/>
                    </a:cxn>
                    <a:cxn ang="0">
                      <a:pos x="283" y="38"/>
                    </a:cxn>
                    <a:cxn ang="0">
                      <a:pos x="270" y="45"/>
                    </a:cxn>
                    <a:cxn ang="0">
                      <a:pos x="254" y="52"/>
                    </a:cxn>
                    <a:cxn ang="0">
                      <a:pos x="235" y="58"/>
                    </a:cxn>
                    <a:cxn ang="0">
                      <a:pos x="215" y="64"/>
                    </a:cxn>
                    <a:cxn ang="0">
                      <a:pos x="193" y="70"/>
                    </a:cxn>
                    <a:cxn ang="0">
                      <a:pos x="173" y="73"/>
                    </a:cxn>
                    <a:cxn ang="0">
                      <a:pos x="152" y="76"/>
                    </a:cxn>
                    <a:cxn ang="0">
                      <a:pos x="133" y="77"/>
                    </a:cxn>
                    <a:cxn ang="0">
                      <a:pos x="124" y="62"/>
                    </a:cxn>
                    <a:cxn ang="0">
                      <a:pos x="115" y="49"/>
                    </a:cxn>
                    <a:cxn ang="0">
                      <a:pos x="108" y="38"/>
                    </a:cxn>
                    <a:cxn ang="0">
                      <a:pos x="101" y="29"/>
                    </a:cxn>
                    <a:cxn ang="0">
                      <a:pos x="93" y="23"/>
                    </a:cxn>
                    <a:cxn ang="0">
                      <a:pos x="86" y="18"/>
                    </a:cxn>
                    <a:cxn ang="0">
                      <a:pos x="78" y="17"/>
                    </a:cxn>
                    <a:cxn ang="0">
                      <a:pos x="69" y="19"/>
                    </a:cxn>
                    <a:cxn ang="0">
                      <a:pos x="63" y="30"/>
                    </a:cxn>
                    <a:cxn ang="0">
                      <a:pos x="63" y="48"/>
                    </a:cxn>
                    <a:cxn ang="0">
                      <a:pos x="65" y="66"/>
                    </a:cxn>
                    <a:cxn ang="0">
                      <a:pos x="67" y="75"/>
                    </a:cxn>
                    <a:cxn ang="0">
                      <a:pos x="0" y="65"/>
                    </a:cxn>
                    <a:cxn ang="0">
                      <a:pos x="19" y="171"/>
                    </a:cxn>
                    <a:cxn ang="0">
                      <a:pos x="33" y="172"/>
                    </a:cxn>
                    <a:cxn ang="0">
                      <a:pos x="53" y="174"/>
                    </a:cxn>
                    <a:cxn ang="0">
                      <a:pos x="73" y="174"/>
                    </a:cxn>
                    <a:cxn ang="0">
                      <a:pos x="97" y="175"/>
                    </a:cxn>
                    <a:cxn ang="0">
                      <a:pos x="117" y="175"/>
                    </a:cxn>
                    <a:cxn ang="0">
                      <a:pos x="135" y="175"/>
                    </a:cxn>
                    <a:cxn ang="0">
                      <a:pos x="146" y="175"/>
                    </a:cxn>
                    <a:cxn ang="0">
                      <a:pos x="151" y="175"/>
                    </a:cxn>
                  </a:cxnLst>
                  <a:rect l="0" t="0" r="r" b="b"/>
                  <a:pathLst>
                    <a:path w="397" h="176">
                      <a:moveTo>
                        <a:pt x="151" y="175"/>
                      </a:moveTo>
                      <a:lnTo>
                        <a:pt x="160" y="176"/>
                      </a:lnTo>
                      <a:lnTo>
                        <a:pt x="173" y="175"/>
                      </a:lnTo>
                      <a:lnTo>
                        <a:pt x="188" y="172"/>
                      </a:lnTo>
                      <a:lnTo>
                        <a:pt x="204" y="170"/>
                      </a:lnTo>
                      <a:lnTo>
                        <a:pt x="221" y="165"/>
                      </a:lnTo>
                      <a:lnTo>
                        <a:pt x="239" y="161"/>
                      </a:lnTo>
                      <a:lnTo>
                        <a:pt x="259" y="155"/>
                      </a:lnTo>
                      <a:lnTo>
                        <a:pt x="279" y="148"/>
                      </a:lnTo>
                      <a:lnTo>
                        <a:pt x="298" y="141"/>
                      </a:lnTo>
                      <a:lnTo>
                        <a:pt x="317" y="134"/>
                      </a:lnTo>
                      <a:lnTo>
                        <a:pt x="335" y="126"/>
                      </a:lnTo>
                      <a:lnTo>
                        <a:pt x="352" y="118"/>
                      </a:lnTo>
                      <a:lnTo>
                        <a:pt x="366" y="111"/>
                      </a:lnTo>
                      <a:lnTo>
                        <a:pt x="380" y="103"/>
                      </a:lnTo>
                      <a:lnTo>
                        <a:pt x="390" y="95"/>
                      </a:lnTo>
                      <a:lnTo>
                        <a:pt x="397" y="87"/>
                      </a:lnTo>
                      <a:lnTo>
                        <a:pt x="323" y="0"/>
                      </a:lnTo>
                      <a:lnTo>
                        <a:pt x="320" y="8"/>
                      </a:lnTo>
                      <a:lnTo>
                        <a:pt x="317" y="14"/>
                      </a:lnTo>
                      <a:lnTo>
                        <a:pt x="312" y="19"/>
                      </a:lnTo>
                      <a:lnTo>
                        <a:pt x="307" y="24"/>
                      </a:lnTo>
                      <a:lnTo>
                        <a:pt x="302" y="27"/>
                      </a:lnTo>
                      <a:lnTo>
                        <a:pt x="297" y="31"/>
                      </a:lnTo>
                      <a:lnTo>
                        <a:pt x="290" y="34"/>
                      </a:lnTo>
                      <a:lnTo>
                        <a:pt x="283" y="38"/>
                      </a:lnTo>
                      <a:lnTo>
                        <a:pt x="270" y="45"/>
                      </a:lnTo>
                      <a:lnTo>
                        <a:pt x="254" y="52"/>
                      </a:lnTo>
                      <a:lnTo>
                        <a:pt x="235" y="58"/>
                      </a:lnTo>
                      <a:lnTo>
                        <a:pt x="215" y="64"/>
                      </a:lnTo>
                      <a:lnTo>
                        <a:pt x="193" y="70"/>
                      </a:lnTo>
                      <a:lnTo>
                        <a:pt x="173" y="73"/>
                      </a:lnTo>
                      <a:lnTo>
                        <a:pt x="152" y="76"/>
                      </a:lnTo>
                      <a:lnTo>
                        <a:pt x="133" y="77"/>
                      </a:lnTo>
                      <a:lnTo>
                        <a:pt x="124" y="62"/>
                      </a:lnTo>
                      <a:lnTo>
                        <a:pt x="115" y="49"/>
                      </a:lnTo>
                      <a:lnTo>
                        <a:pt x="108" y="38"/>
                      </a:lnTo>
                      <a:lnTo>
                        <a:pt x="101" y="29"/>
                      </a:lnTo>
                      <a:lnTo>
                        <a:pt x="93" y="23"/>
                      </a:lnTo>
                      <a:lnTo>
                        <a:pt x="86" y="18"/>
                      </a:lnTo>
                      <a:lnTo>
                        <a:pt x="78" y="17"/>
                      </a:lnTo>
                      <a:lnTo>
                        <a:pt x="69" y="19"/>
                      </a:lnTo>
                      <a:lnTo>
                        <a:pt x="63" y="30"/>
                      </a:lnTo>
                      <a:lnTo>
                        <a:pt x="63" y="48"/>
                      </a:lnTo>
                      <a:lnTo>
                        <a:pt x="65" y="66"/>
                      </a:lnTo>
                      <a:lnTo>
                        <a:pt x="67" y="75"/>
                      </a:lnTo>
                      <a:lnTo>
                        <a:pt x="0" y="65"/>
                      </a:lnTo>
                      <a:lnTo>
                        <a:pt x="19" y="171"/>
                      </a:lnTo>
                      <a:lnTo>
                        <a:pt x="33" y="172"/>
                      </a:lnTo>
                      <a:lnTo>
                        <a:pt x="53" y="174"/>
                      </a:lnTo>
                      <a:lnTo>
                        <a:pt x="73" y="174"/>
                      </a:lnTo>
                      <a:lnTo>
                        <a:pt x="97" y="175"/>
                      </a:lnTo>
                      <a:lnTo>
                        <a:pt x="117" y="175"/>
                      </a:lnTo>
                      <a:lnTo>
                        <a:pt x="135" y="175"/>
                      </a:lnTo>
                      <a:lnTo>
                        <a:pt x="146" y="175"/>
                      </a:lnTo>
                      <a:lnTo>
                        <a:pt x="151"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7" name="Freeform 13"/>
                <p:cNvSpPr>
                  <a:spLocks/>
                </p:cNvSpPr>
                <p:nvPr/>
              </p:nvSpPr>
              <p:spPr bwMode="auto">
                <a:xfrm>
                  <a:off x="4802" y="3434"/>
                  <a:ext cx="142" cy="94"/>
                </a:xfrm>
                <a:custGeom>
                  <a:avLst/>
                  <a:gdLst/>
                  <a:ahLst/>
                  <a:cxnLst>
                    <a:cxn ang="0">
                      <a:pos x="23" y="189"/>
                    </a:cxn>
                    <a:cxn ang="0">
                      <a:pos x="33" y="188"/>
                    </a:cxn>
                    <a:cxn ang="0">
                      <a:pos x="45" y="187"/>
                    </a:cxn>
                    <a:cxn ang="0">
                      <a:pos x="58" y="184"/>
                    </a:cxn>
                    <a:cxn ang="0">
                      <a:pos x="73" y="180"/>
                    </a:cxn>
                    <a:cxn ang="0">
                      <a:pos x="88" y="175"/>
                    </a:cxn>
                    <a:cxn ang="0">
                      <a:pos x="105" y="170"/>
                    </a:cxn>
                    <a:cxn ang="0">
                      <a:pos x="122" y="165"/>
                    </a:cxn>
                    <a:cxn ang="0">
                      <a:pos x="139" y="159"/>
                    </a:cxn>
                    <a:cxn ang="0">
                      <a:pos x="155" y="152"/>
                    </a:cxn>
                    <a:cxn ang="0">
                      <a:pos x="171" y="145"/>
                    </a:cxn>
                    <a:cxn ang="0">
                      <a:pos x="186" y="139"/>
                    </a:cxn>
                    <a:cxn ang="0">
                      <a:pos x="201" y="132"/>
                    </a:cxn>
                    <a:cxn ang="0">
                      <a:pos x="214" y="127"/>
                    </a:cxn>
                    <a:cxn ang="0">
                      <a:pos x="226" y="120"/>
                    </a:cxn>
                    <a:cxn ang="0">
                      <a:pos x="235" y="114"/>
                    </a:cxn>
                    <a:cxn ang="0">
                      <a:pos x="242" y="109"/>
                    </a:cxn>
                    <a:cxn ang="0">
                      <a:pos x="257" y="97"/>
                    </a:cxn>
                    <a:cxn ang="0">
                      <a:pos x="268" y="85"/>
                    </a:cxn>
                    <a:cxn ang="0">
                      <a:pos x="276" y="74"/>
                    </a:cxn>
                    <a:cxn ang="0">
                      <a:pos x="282" y="61"/>
                    </a:cxn>
                    <a:cxn ang="0">
                      <a:pos x="283" y="50"/>
                    </a:cxn>
                    <a:cxn ang="0">
                      <a:pos x="282" y="35"/>
                    </a:cxn>
                    <a:cxn ang="0">
                      <a:pos x="278" y="18"/>
                    </a:cxn>
                    <a:cxn ang="0">
                      <a:pos x="272" y="0"/>
                    </a:cxn>
                    <a:cxn ang="0">
                      <a:pos x="197" y="32"/>
                    </a:cxn>
                    <a:cxn ang="0">
                      <a:pos x="197" y="46"/>
                    </a:cxn>
                    <a:cxn ang="0">
                      <a:pos x="192" y="60"/>
                    </a:cxn>
                    <a:cxn ang="0">
                      <a:pos x="183" y="71"/>
                    </a:cxn>
                    <a:cxn ang="0">
                      <a:pos x="174" y="79"/>
                    </a:cxn>
                    <a:cxn ang="0">
                      <a:pos x="147" y="92"/>
                    </a:cxn>
                    <a:cxn ang="0">
                      <a:pos x="121" y="102"/>
                    </a:cxn>
                    <a:cxn ang="0">
                      <a:pos x="95" y="111"/>
                    </a:cxn>
                    <a:cxn ang="0">
                      <a:pos x="72" y="117"/>
                    </a:cxn>
                    <a:cxn ang="0">
                      <a:pos x="50" y="122"/>
                    </a:cxn>
                    <a:cxn ang="0">
                      <a:pos x="31" y="126"/>
                    </a:cxn>
                    <a:cxn ang="0">
                      <a:pos x="14" y="127"/>
                    </a:cxn>
                    <a:cxn ang="0">
                      <a:pos x="0" y="128"/>
                    </a:cxn>
                    <a:cxn ang="0">
                      <a:pos x="23" y="189"/>
                    </a:cxn>
                  </a:cxnLst>
                  <a:rect l="0" t="0" r="r" b="b"/>
                  <a:pathLst>
                    <a:path w="283" h="189">
                      <a:moveTo>
                        <a:pt x="23" y="189"/>
                      </a:moveTo>
                      <a:lnTo>
                        <a:pt x="33" y="188"/>
                      </a:lnTo>
                      <a:lnTo>
                        <a:pt x="45" y="187"/>
                      </a:lnTo>
                      <a:lnTo>
                        <a:pt x="58" y="184"/>
                      </a:lnTo>
                      <a:lnTo>
                        <a:pt x="73" y="180"/>
                      </a:lnTo>
                      <a:lnTo>
                        <a:pt x="88" y="175"/>
                      </a:lnTo>
                      <a:lnTo>
                        <a:pt x="105" y="170"/>
                      </a:lnTo>
                      <a:lnTo>
                        <a:pt x="122" y="165"/>
                      </a:lnTo>
                      <a:lnTo>
                        <a:pt x="139" y="159"/>
                      </a:lnTo>
                      <a:lnTo>
                        <a:pt x="155" y="152"/>
                      </a:lnTo>
                      <a:lnTo>
                        <a:pt x="171" y="145"/>
                      </a:lnTo>
                      <a:lnTo>
                        <a:pt x="186" y="139"/>
                      </a:lnTo>
                      <a:lnTo>
                        <a:pt x="201" y="132"/>
                      </a:lnTo>
                      <a:lnTo>
                        <a:pt x="214" y="127"/>
                      </a:lnTo>
                      <a:lnTo>
                        <a:pt x="226" y="120"/>
                      </a:lnTo>
                      <a:lnTo>
                        <a:pt x="235" y="114"/>
                      </a:lnTo>
                      <a:lnTo>
                        <a:pt x="242" y="109"/>
                      </a:lnTo>
                      <a:lnTo>
                        <a:pt x="257" y="97"/>
                      </a:lnTo>
                      <a:lnTo>
                        <a:pt x="268" y="85"/>
                      </a:lnTo>
                      <a:lnTo>
                        <a:pt x="276" y="74"/>
                      </a:lnTo>
                      <a:lnTo>
                        <a:pt x="282" y="61"/>
                      </a:lnTo>
                      <a:lnTo>
                        <a:pt x="283" y="50"/>
                      </a:lnTo>
                      <a:lnTo>
                        <a:pt x="282" y="35"/>
                      </a:lnTo>
                      <a:lnTo>
                        <a:pt x="278" y="18"/>
                      </a:lnTo>
                      <a:lnTo>
                        <a:pt x="272" y="0"/>
                      </a:lnTo>
                      <a:lnTo>
                        <a:pt x="197" y="32"/>
                      </a:lnTo>
                      <a:lnTo>
                        <a:pt x="197" y="46"/>
                      </a:lnTo>
                      <a:lnTo>
                        <a:pt x="192" y="60"/>
                      </a:lnTo>
                      <a:lnTo>
                        <a:pt x="183" y="71"/>
                      </a:lnTo>
                      <a:lnTo>
                        <a:pt x="174" y="79"/>
                      </a:lnTo>
                      <a:lnTo>
                        <a:pt x="147" y="92"/>
                      </a:lnTo>
                      <a:lnTo>
                        <a:pt x="121" y="102"/>
                      </a:lnTo>
                      <a:lnTo>
                        <a:pt x="95" y="111"/>
                      </a:lnTo>
                      <a:lnTo>
                        <a:pt x="72" y="117"/>
                      </a:lnTo>
                      <a:lnTo>
                        <a:pt x="50" y="122"/>
                      </a:lnTo>
                      <a:lnTo>
                        <a:pt x="31" y="126"/>
                      </a:lnTo>
                      <a:lnTo>
                        <a:pt x="14" y="127"/>
                      </a:lnTo>
                      <a:lnTo>
                        <a:pt x="0" y="128"/>
                      </a:lnTo>
                      <a:lnTo>
                        <a:pt x="23" y="189"/>
                      </a:lnTo>
                      <a:close/>
                    </a:path>
                  </a:pathLst>
                </a:custGeom>
                <a:solidFill>
                  <a:srgbClr val="3366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8" name="Freeform 14"/>
                <p:cNvSpPr>
                  <a:spLocks/>
                </p:cNvSpPr>
                <p:nvPr/>
              </p:nvSpPr>
              <p:spPr bwMode="auto">
                <a:xfrm>
                  <a:off x="4743" y="3473"/>
                  <a:ext cx="55" cy="55"/>
                </a:xfrm>
                <a:custGeom>
                  <a:avLst/>
                  <a:gdLst/>
                  <a:ahLst/>
                  <a:cxnLst>
                    <a:cxn ang="0">
                      <a:pos x="93" y="51"/>
                    </a:cxn>
                    <a:cxn ang="0">
                      <a:pos x="89" y="42"/>
                    </a:cxn>
                    <a:cxn ang="0">
                      <a:pos x="84" y="34"/>
                    </a:cxn>
                    <a:cxn ang="0">
                      <a:pos x="78" y="24"/>
                    </a:cxn>
                    <a:cxn ang="0">
                      <a:pos x="74" y="16"/>
                    </a:cxn>
                    <a:cxn ang="0">
                      <a:pos x="68" y="11"/>
                    </a:cxn>
                    <a:cxn ang="0">
                      <a:pos x="63" y="5"/>
                    </a:cxn>
                    <a:cxn ang="0">
                      <a:pos x="59" y="1"/>
                    </a:cxn>
                    <a:cxn ang="0">
                      <a:pos x="55" y="0"/>
                    </a:cxn>
                    <a:cxn ang="0">
                      <a:pos x="53" y="8"/>
                    </a:cxn>
                    <a:cxn ang="0">
                      <a:pos x="57" y="25"/>
                    </a:cxn>
                    <a:cxn ang="0">
                      <a:pos x="61" y="42"/>
                    </a:cxn>
                    <a:cxn ang="0">
                      <a:pos x="63" y="50"/>
                    </a:cxn>
                    <a:cxn ang="0">
                      <a:pos x="0" y="50"/>
                    </a:cxn>
                    <a:cxn ang="0">
                      <a:pos x="9" y="110"/>
                    </a:cxn>
                    <a:cxn ang="0">
                      <a:pos x="17" y="111"/>
                    </a:cxn>
                    <a:cxn ang="0">
                      <a:pos x="27" y="111"/>
                    </a:cxn>
                    <a:cxn ang="0">
                      <a:pos x="37" y="111"/>
                    </a:cxn>
                    <a:cxn ang="0">
                      <a:pos x="45" y="111"/>
                    </a:cxn>
                    <a:cxn ang="0">
                      <a:pos x="54" y="111"/>
                    </a:cxn>
                    <a:cxn ang="0">
                      <a:pos x="61" y="110"/>
                    </a:cxn>
                    <a:cxn ang="0">
                      <a:pos x="67" y="110"/>
                    </a:cxn>
                    <a:cxn ang="0">
                      <a:pos x="70" y="110"/>
                    </a:cxn>
                    <a:cxn ang="0">
                      <a:pos x="76" y="110"/>
                    </a:cxn>
                    <a:cxn ang="0">
                      <a:pos x="81" y="110"/>
                    </a:cxn>
                    <a:cxn ang="0">
                      <a:pos x="87" y="108"/>
                    </a:cxn>
                    <a:cxn ang="0">
                      <a:pos x="91" y="106"/>
                    </a:cxn>
                    <a:cxn ang="0">
                      <a:pos x="96" y="105"/>
                    </a:cxn>
                    <a:cxn ang="0">
                      <a:pos x="100" y="103"/>
                    </a:cxn>
                    <a:cxn ang="0">
                      <a:pos x="106" y="100"/>
                    </a:cxn>
                    <a:cxn ang="0">
                      <a:pos x="111" y="98"/>
                    </a:cxn>
                    <a:cxn ang="0">
                      <a:pos x="93" y="51"/>
                    </a:cxn>
                  </a:cxnLst>
                  <a:rect l="0" t="0" r="r" b="b"/>
                  <a:pathLst>
                    <a:path w="111" h="111">
                      <a:moveTo>
                        <a:pt x="93" y="51"/>
                      </a:moveTo>
                      <a:lnTo>
                        <a:pt x="89" y="42"/>
                      </a:lnTo>
                      <a:lnTo>
                        <a:pt x="84" y="34"/>
                      </a:lnTo>
                      <a:lnTo>
                        <a:pt x="78" y="24"/>
                      </a:lnTo>
                      <a:lnTo>
                        <a:pt x="74" y="16"/>
                      </a:lnTo>
                      <a:lnTo>
                        <a:pt x="68" y="11"/>
                      </a:lnTo>
                      <a:lnTo>
                        <a:pt x="63" y="5"/>
                      </a:lnTo>
                      <a:lnTo>
                        <a:pt x="59" y="1"/>
                      </a:lnTo>
                      <a:lnTo>
                        <a:pt x="55" y="0"/>
                      </a:lnTo>
                      <a:lnTo>
                        <a:pt x="53" y="8"/>
                      </a:lnTo>
                      <a:lnTo>
                        <a:pt x="57" y="25"/>
                      </a:lnTo>
                      <a:lnTo>
                        <a:pt x="61" y="42"/>
                      </a:lnTo>
                      <a:lnTo>
                        <a:pt x="63" y="50"/>
                      </a:lnTo>
                      <a:lnTo>
                        <a:pt x="0" y="50"/>
                      </a:lnTo>
                      <a:lnTo>
                        <a:pt x="9" y="110"/>
                      </a:lnTo>
                      <a:lnTo>
                        <a:pt x="17" y="111"/>
                      </a:lnTo>
                      <a:lnTo>
                        <a:pt x="27" y="111"/>
                      </a:lnTo>
                      <a:lnTo>
                        <a:pt x="37" y="111"/>
                      </a:lnTo>
                      <a:lnTo>
                        <a:pt x="45" y="111"/>
                      </a:lnTo>
                      <a:lnTo>
                        <a:pt x="54" y="111"/>
                      </a:lnTo>
                      <a:lnTo>
                        <a:pt x="61" y="110"/>
                      </a:lnTo>
                      <a:lnTo>
                        <a:pt x="67" y="110"/>
                      </a:lnTo>
                      <a:lnTo>
                        <a:pt x="70" y="110"/>
                      </a:lnTo>
                      <a:lnTo>
                        <a:pt x="76" y="110"/>
                      </a:lnTo>
                      <a:lnTo>
                        <a:pt x="81" y="110"/>
                      </a:lnTo>
                      <a:lnTo>
                        <a:pt x="87" y="108"/>
                      </a:lnTo>
                      <a:lnTo>
                        <a:pt x="91" y="106"/>
                      </a:lnTo>
                      <a:lnTo>
                        <a:pt x="96" y="105"/>
                      </a:lnTo>
                      <a:lnTo>
                        <a:pt x="100" y="103"/>
                      </a:lnTo>
                      <a:lnTo>
                        <a:pt x="106" y="100"/>
                      </a:lnTo>
                      <a:lnTo>
                        <a:pt x="111" y="98"/>
                      </a:lnTo>
                      <a:lnTo>
                        <a:pt x="93" y="5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9" name="Freeform 15"/>
                <p:cNvSpPr>
                  <a:spLocks/>
                </p:cNvSpPr>
                <p:nvPr/>
              </p:nvSpPr>
              <p:spPr bwMode="auto">
                <a:xfrm>
                  <a:off x="4689" y="3087"/>
                  <a:ext cx="226" cy="228"/>
                </a:xfrm>
                <a:custGeom>
                  <a:avLst/>
                  <a:gdLst/>
                  <a:ahLst/>
                  <a:cxnLst>
                    <a:cxn ang="0">
                      <a:pos x="351" y="49"/>
                    </a:cxn>
                    <a:cxn ang="0">
                      <a:pos x="306" y="25"/>
                    </a:cxn>
                    <a:cxn ang="0">
                      <a:pos x="264" y="9"/>
                    </a:cxn>
                    <a:cxn ang="0">
                      <a:pos x="222" y="1"/>
                    </a:cxn>
                    <a:cxn ang="0">
                      <a:pos x="183" y="0"/>
                    </a:cxn>
                    <a:cxn ang="0">
                      <a:pos x="146" y="3"/>
                    </a:cxn>
                    <a:cxn ang="0">
                      <a:pos x="115" y="9"/>
                    </a:cxn>
                    <a:cxn ang="0">
                      <a:pos x="89" y="17"/>
                    </a:cxn>
                    <a:cxn ang="0">
                      <a:pos x="56" y="33"/>
                    </a:cxn>
                    <a:cxn ang="0">
                      <a:pos x="25" y="64"/>
                    </a:cxn>
                    <a:cxn ang="0">
                      <a:pos x="8" y="101"/>
                    </a:cxn>
                    <a:cxn ang="0">
                      <a:pos x="1" y="144"/>
                    </a:cxn>
                    <a:cxn ang="0">
                      <a:pos x="1" y="182"/>
                    </a:cxn>
                    <a:cxn ang="0">
                      <a:pos x="8" y="214"/>
                    </a:cxn>
                    <a:cxn ang="0">
                      <a:pos x="22" y="243"/>
                    </a:cxn>
                    <a:cxn ang="0">
                      <a:pos x="43" y="269"/>
                    </a:cxn>
                    <a:cxn ang="0">
                      <a:pos x="69" y="291"/>
                    </a:cxn>
                    <a:cxn ang="0">
                      <a:pos x="100" y="310"/>
                    </a:cxn>
                    <a:cxn ang="0">
                      <a:pos x="137" y="322"/>
                    </a:cxn>
                    <a:cxn ang="0">
                      <a:pos x="179" y="328"/>
                    </a:cxn>
                    <a:cxn ang="0">
                      <a:pos x="212" y="329"/>
                    </a:cxn>
                    <a:cxn ang="0">
                      <a:pos x="236" y="328"/>
                    </a:cxn>
                    <a:cxn ang="0">
                      <a:pos x="258" y="327"/>
                    </a:cxn>
                    <a:cxn ang="0">
                      <a:pos x="279" y="325"/>
                    </a:cxn>
                    <a:cxn ang="0">
                      <a:pos x="284" y="375"/>
                    </a:cxn>
                    <a:cxn ang="0">
                      <a:pos x="288" y="445"/>
                    </a:cxn>
                    <a:cxn ang="0">
                      <a:pos x="313" y="456"/>
                    </a:cxn>
                    <a:cxn ang="0">
                      <a:pos x="359" y="452"/>
                    </a:cxn>
                    <a:cxn ang="0">
                      <a:pos x="408" y="442"/>
                    </a:cxn>
                    <a:cxn ang="0">
                      <a:pos x="442" y="419"/>
                    </a:cxn>
                    <a:cxn ang="0">
                      <a:pos x="453" y="378"/>
                    </a:cxn>
                    <a:cxn ang="0">
                      <a:pos x="448" y="290"/>
                    </a:cxn>
                    <a:cxn ang="0">
                      <a:pos x="431" y="183"/>
                    </a:cxn>
                    <a:cxn ang="0">
                      <a:pos x="397" y="92"/>
                    </a:cxn>
                  </a:cxnLst>
                  <a:rect l="0" t="0" r="r" b="b"/>
                  <a:pathLst>
                    <a:path w="453" h="456">
                      <a:moveTo>
                        <a:pt x="373" y="64"/>
                      </a:moveTo>
                      <a:lnTo>
                        <a:pt x="351" y="49"/>
                      </a:lnTo>
                      <a:lnTo>
                        <a:pt x="328" y="37"/>
                      </a:lnTo>
                      <a:lnTo>
                        <a:pt x="306" y="25"/>
                      </a:lnTo>
                      <a:lnTo>
                        <a:pt x="284" y="16"/>
                      </a:lnTo>
                      <a:lnTo>
                        <a:pt x="264" y="9"/>
                      </a:lnTo>
                      <a:lnTo>
                        <a:pt x="243" y="5"/>
                      </a:lnTo>
                      <a:lnTo>
                        <a:pt x="222" y="1"/>
                      </a:lnTo>
                      <a:lnTo>
                        <a:pt x="203" y="0"/>
                      </a:lnTo>
                      <a:lnTo>
                        <a:pt x="183" y="0"/>
                      </a:lnTo>
                      <a:lnTo>
                        <a:pt x="164" y="1"/>
                      </a:lnTo>
                      <a:lnTo>
                        <a:pt x="146" y="3"/>
                      </a:lnTo>
                      <a:lnTo>
                        <a:pt x="130" y="6"/>
                      </a:lnTo>
                      <a:lnTo>
                        <a:pt x="115" y="9"/>
                      </a:lnTo>
                      <a:lnTo>
                        <a:pt x="101" y="13"/>
                      </a:lnTo>
                      <a:lnTo>
                        <a:pt x="89" y="17"/>
                      </a:lnTo>
                      <a:lnTo>
                        <a:pt x="77" y="22"/>
                      </a:lnTo>
                      <a:lnTo>
                        <a:pt x="56" y="33"/>
                      </a:lnTo>
                      <a:lnTo>
                        <a:pt x="39" y="48"/>
                      </a:lnTo>
                      <a:lnTo>
                        <a:pt x="25" y="64"/>
                      </a:lnTo>
                      <a:lnTo>
                        <a:pt x="15" y="82"/>
                      </a:lnTo>
                      <a:lnTo>
                        <a:pt x="8" y="101"/>
                      </a:lnTo>
                      <a:lnTo>
                        <a:pt x="3" y="122"/>
                      </a:lnTo>
                      <a:lnTo>
                        <a:pt x="1" y="144"/>
                      </a:lnTo>
                      <a:lnTo>
                        <a:pt x="0" y="166"/>
                      </a:lnTo>
                      <a:lnTo>
                        <a:pt x="1" y="182"/>
                      </a:lnTo>
                      <a:lnTo>
                        <a:pt x="3" y="198"/>
                      </a:lnTo>
                      <a:lnTo>
                        <a:pt x="8" y="214"/>
                      </a:lnTo>
                      <a:lnTo>
                        <a:pt x="14" y="229"/>
                      </a:lnTo>
                      <a:lnTo>
                        <a:pt x="22" y="243"/>
                      </a:lnTo>
                      <a:lnTo>
                        <a:pt x="31" y="257"/>
                      </a:lnTo>
                      <a:lnTo>
                        <a:pt x="43" y="269"/>
                      </a:lnTo>
                      <a:lnTo>
                        <a:pt x="55" y="281"/>
                      </a:lnTo>
                      <a:lnTo>
                        <a:pt x="69" y="291"/>
                      </a:lnTo>
                      <a:lnTo>
                        <a:pt x="84" y="302"/>
                      </a:lnTo>
                      <a:lnTo>
                        <a:pt x="100" y="310"/>
                      </a:lnTo>
                      <a:lnTo>
                        <a:pt x="119" y="317"/>
                      </a:lnTo>
                      <a:lnTo>
                        <a:pt x="137" y="322"/>
                      </a:lnTo>
                      <a:lnTo>
                        <a:pt x="157" y="326"/>
                      </a:lnTo>
                      <a:lnTo>
                        <a:pt x="179" y="328"/>
                      </a:lnTo>
                      <a:lnTo>
                        <a:pt x="200" y="329"/>
                      </a:lnTo>
                      <a:lnTo>
                        <a:pt x="212" y="329"/>
                      </a:lnTo>
                      <a:lnTo>
                        <a:pt x="225" y="329"/>
                      </a:lnTo>
                      <a:lnTo>
                        <a:pt x="236" y="328"/>
                      </a:lnTo>
                      <a:lnTo>
                        <a:pt x="246" y="328"/>
                      </a:lnTo>
                      <a:lnTo>
                        <a:pt x="258" y="327"/>
                      </a:lnTo>
                      <a:lnTo>
                        <a:pt x="268" y="326"/>
                      </a:lnTo>
                      <a:lnTo>
                        <a:pt x="279" y="325"/>
                      </a:lnTo>
                      <a:lnTo>
                        <a:pt x="289" y="323"/>
                      </a:lnTo>
                      <a:lnTo>
                        <a:pt x="284" y="375"/>
                      </a:lnTo>
                      <a:lnTo>
                        <a:pt x="284" y="417"/>
                      </a:lnTo>
                      <a:lnTo>
                        <a:pt x="288" y="445"/>
                      </a:lnTo>
                      <a:lnTo>
                        <a:pt x="296" y="456"/>
                      </a:lnTo>
                      <a:lnTo>
                        <a:pt x="313" y="456"/>
                      </a:lnTo>
                      <a:lnTo>
                        <a:pt x="335" y="455"/>
                      </a:lnTo>
                      <a:lnTo>
                        <a:pt x="359" y="452"/>
                      </a:lnTo>
                      <a:lnTo>
                        <a:pt x="384" y="449"/>
                      </a:lnTo>
                      <a:lnTo>
                        <a:pt x="408" y="442"/>
                      </a:lnTo>
                      <a:lnTo>
                        <a:pt x="427" y="432"/>
                      </a:lnTo>
                      <a:lnTo>
                        <a:pt x="442" y="419"/>
                      </a:lnTo>
                      <a:lnTo>
                        <a:pt x="450" y="401"/>
                      </a:lnTo>
                      <a:lnTo>
                        <a:pt x="453" y="378"/>
                      </a:lnTo>
                      <a:lnTo>
                        <a:pt x="452" y="338"/>
                      </a:lnTo>
                      <a:lnTo>
                        <a:pt x="448" y="290"/>
                      </a:lnTo>
                      <a:lnTo>
                        <a:pt x="441" y="237"/>
                      </a:lnTo>
                      <a:lnTo>
                        <a:pt x="431" y="183"/>
                      </a:lnTo>
                      <a:lnTo>
                        <a:pt x="416" y="132"/>
                      </a:lnTo>
                      <a:lnTo>
                        <a:pt x="397" y="92"/>
                      </a:lnTo>
                      <a:lnTo>
                        <a:pt x="373" y="6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0" name="Freeform 16"/>
                <p:cNvSpPr>
                  <a:spLocks/>
                </p:cNvSpPr>
                <p:nvPr/>
              </p:nvSpPr>
              <p:spPr bwMode="auto">
                <a:xfrm>
                  <a:off x="4662" y="3119"/>
                  <a:ext cx="244" cy="214"/>
                </a:xfrm>
                <a:custGeom>
                  <a:avLst/>
                  <a:gdLst/>
                  <a:ahLst/>
                  <a:cxnLst>
                    <a:cxn ang="0">
                      <a:pos x="482" y="186"/>
                    </a:cxn>
                    <a:cxn ang="0">
                      <a:pos x="487" y="207"/>
                    </a:cxn>
                    <a:cxn ang="0">
                      <a:pos x="487" y="237"/>
                    </a:cxn>
                    <a:cxn ang="0">
                      <a:pos x="476" y="270"/>
                    </a:cxn>
                    <a:cxn ang="0">
                      <a:pos x="457" y="295"/>
                    </a:cxn>
                    <a:cxn ang="0">
                      <a:pos x="431" y="308"/>
                    </a:cxn>
                    <a:cxn ang="0">
                      <a:pos x="416" y="310"/>
                    </a:cxn>
                    <a:cxn ang="0">
                      <a:pos x="412" y="310"/>
                    </a:cxn>
                    <a:cxn ang="0">
                      <a:pos x="404" y="323"/>
                    </a:cxn>
                    <a:cxn ang="0">
                      <a:pos x="387" y="348"/>
                    </a:cxn>
                    <a:cxn ang="0">
                      <a:pos x="367" y="370"/>
                    </a:cxn>
                    <a:cxn ang="0">
                      <a:pos x="344" y="388"/>
                    </a:cxn>
                    <a:cxn ang="0">
                      <a:pos x="319" y="404"/>
                    </a:cxn>
                    <a:cxn ang="0">
                      <a:pos x="292" y="416"/>
                    </a:cxn>
                    <a:cxn ang="0">
                      <a:pos x="262" y="425"/>
                    </a:cxn>
                    <a:cxn ang="0">
                      <a:pos x="233" y="430"/>
                    </a:cxn>
                    <a:cxn ang="0">
                      <a:pos x="195" y="428"/>
                    </a:cxn>
                    <a:cxn ang="0">
                      <a:pos x="152" y="420"/>
                    </a:cxn>
                    <a:cxn ang="0">
                      <a:pos x="113" y="403"/>
                    </a:cxn>
                    <a:cxn ang="0">
                      <a:pos x="78" y="380"/>
                    </a:cxn>
                    <a:cxn ang="0">
                      <a:pos x="49" y="351"/>
                    </a:cxn>
                    <a:cxn ang="0">
                      <a:pos x="26" y="317"/>
                    </a:cxn>
                    <a:cxn ang="0">
                      <a:pos x="9" y="278"/>
                    </a:cxn>
                    <a:cxn ang="0">
                      <a:pos x="1" y="235"/>
                    </a:cxn>
                    <a:cxn ang="0">
                      <a:pos x="1" y="195"/>
                    </a:cxn>
                    <a:cxn ang="0">
                      <a:pos x="10" y="145"/>
                    </a:cxn>
                    <a:cxn ang="0">
                      <a:pos x="29" y="106"/>
                    </a:cxn>
                    <a:cxn ang="0">
                      <a:pos x="46" y="81"/>
                    </a:cxn>
                    <a:cxn ang="0">
                      <a:pos x="53" y="72"/>
                    </a:cxn>
                    <a:cxn ang="0">
                      <a:pos x="62" y="62"/>
                    </a:cxn>
                    <a:cxn ang="0">
                      <a:pos x="71" y="54"/>
                    </a:cxn>
                    <a:cxn ang="0">
                      <a:pos x="80" y="45"/>
                    </a:cxn>
                    <a:cxn ang="0">
                      <a:pos x="94" y="35"/>
                    </a:cxn>
                    <a:cxn ang="0">
                      <a:pos x="127" y="19"/>
                    </a:cxn>
                    <a:cxn ang="0">
                      <a:pos x="171" y="5"/>
                    </a:cxn>
                    <a:cxn ang="0">
                      <a:pos x="228" y="0"/>
                    </a:cxn>
                    <a:cxn ang="0">
                      <a:pos x="274" y="5"/>
                    </a:cxn>
                    <a:cxn ang="0">
                      <a:pos x="303" y="15"/>
                    </a:cxn>
                    <a:cxn ang="0">
                      <a:pos x="333" y="30"/>
                    </a:cxn>
                    <a:cxn ang="0">
                      <a:pos x="360" y="52"/>
                    </a:cxn>
                    <a:cxn ang="0">
                      <a:pos x="382" y="71"/>
                    </a:cxn>
                    <a:cxn ang="0">
                      <a:pos x="405" y="94"/>
                    </a:cxn>
                    <a:cxn ang="0">
                      <a:pos x="434" y="125"/>
                    </a:cxn>
                    <a:cxn ang="0">
                      <a:pos x="465" y="159"/>
                    </a:cxn>
                  </a:cxnLst>
                  <a:rect l="0" t="0" r="r" b="b"/>
                  <a:pathLst>
                    <a:path w="488" h="430">
                      <a:moveTo>
                        <a:pt x="479" y="175"/>
                      </a:moveTo>
                      <a:lnTo>
                        <a:pt x="482" y="186"/>
                      </a:lnTo>
                      <a:lnTo>
                        <a:pt x="486" y="196"/>
                      </a:lnTo>
                      <a:lnTo>
                        <a:pt x="487" y="207"/>
                      </a:lnTo>
                      <a:lnTo>
                        <a:pt x="488" y="219"/>
                      </a:lnTo>
                      <a:lnTo>
                        <a:pt x="487" y="237"/>
                      </a:lnTo>
                      <a:lnTo>
                        <a:pt x="482" y="255"/>
                      </a:lnTo>
                      <a:lnTo>
                        <a:pt x="476" y="270"/>
                      </a:lnTo>
                      <a:lnTo>
                        <a:pt x="467" y="283"/>
                      </a:lnTo>
                      <a:lnTo>
                        <a:pt x="457" y="295"/>
                      </a:lnTo>
                      <a:lnTo>
                        <a:pt x="444" y="303"/>
                      </a:lnTo>
                      <a:lnTo>
                        <a:pt x="431" y="308"/>
                      </a:lnTo>
                      <a:lnTo>
                        <a:pt x="417" y="310"/>
                      </a:lnTo>
                      <a:lnTo>
                        <a:pt x="416" y="310"/>
                      </a:lnTo>
                      <a:lnTo>
                        <a:pt x="413" y="310"/>
                      </a:lnTo>
                      <a:lnTo>
                        <a:pt x="412" y="310"/>
                      </a:lnTo>
                      <a:lnTo>
                        <a:pt x="411" y="310"/>
                      </a:lnTo>
                      <a:lnTo>
                        <a:pt x="404" y="323"/>
                      </a:lnTo>
                      <a:lnTo>
                        <a:pt x="396" y="335"/>
                      </a:lnTo>
                      <a:lnTo>
                        <a:pt x="387" y="348"/>
                      </a:lnTo>
                      <a:lnTo>
                        <a:pt x="378" y="358"/>
                      </a:lnTo>
                      <a:lnTo>
                        <a:pt x="367" y="370"/>
                      </a:lnTo>
                      <a:lnTo>
                        <a:pt x="356" y="379"/>
                      </a:lnTo>
                      <a:lnTo>
                        <a:pt x="344" y="388"/>
                      </a:lnTo>
                      <a:lnTo>
                        <a:pt x="333" y="396"/>
                      </a:lnTo>
                      <a:lnTo>
                        <a:pt x="319" y="404"/>
                      </a:lnTo>
                      <a:lnTo>
                        <a:pt x="306" y="410"/>
                      </a:lnTo>
                      <a:lnTo>
                        <a:pt x="292" y="416"/>
                      </a:lnTo>
                      <a:lnTo>
                        <a:pt x="277" y="420"/>
                      </a:lnTo>
                      <a:lnTo>
                        <a:pt x="262" y="425"/>
                      </a:lnTo>
                      <a:lnTo>
                        <a:pt x="248" y="427"/>
                      </a:lnTo>
                      <a:lnTo>
                        <a:pt x="233" y="430"/>
                      </a:lnTo>
                      <a:lnTo>
                        <a:pt x="216" y="430"/>
                      </a:lnTo>
                      <a:lnTo>
                        <a:pt x="195" y="428"/>
                      </a:lnTo>
                      <a:lnTo>
                        <a:pt x="173" y="425"/>
                      </a:lnTo>
                      <a:lnTo>
                        <a:pt x="152" y="420"/>
                      </a:lnTo>
                      <a:lnTo>
                        <a:pt x="132" y="412"/>
                      </a:lnTo>
                      <a:lnTo>
                        <a:pt x="113" y="403"/>
                      </a:lnTo>
                      <a:lnTo>
                        <a:pt x="95" y="393"/>
                      </a:lnTo>
                      <a:lnTo>
                        <a:pt x="78" y="380"/>
                      </a:lnTo>
                      <a:lnTo>
                        <a:pt x="63" y="366"/>
                      </a:lnTo>
                      <a:lnTo>
                        <a:pt x="49" y="351"/>
                      </a:lnTo>
                      <a:lnTo>
                        <a:pt x="37" y="334"/>
                      </a:lnTo>
                      <a:lnTo>
                        <a:pt x="26" y="317"/>
                      </a:lnTo>
                      <a:lnTo>
                        <a:pt x="17" y="297"/>
                      </a:lnTo>
                      <a:lnTo>
                        <a:pt x="9" y="278"/>
                      </a:lnTo>
                      <a:lnTo>
                        <a:pt x="4" y="257"/>
                      </a:lnTo>
                      <a:lnTo>
                        <a:pt x="1" y="235"/>
                      </a:lnTo>
                      <a:lnTo>
                        <a:pt x="0" y="213"/>
                      </a:lnTo>
                      <a:lnTo>
                        <a:pt x="1" y="195"/>
                      </a:lnTo>
                      <a:lnTo>
                        <a:pt x="4" y="171"/>
                      </a:lnTo>
                      <a:lnTo>
                        <a:pt x="10" y="145"/>
                      </a:lnTo>
                      <a:lnTo>
                        <a:pt x="19" y="123"/>
                      </a:lnTo>
                      <a:lnTo>
                        <a:pt x="29" y="106"/>
                      </a:lnTo>
                      <a:lnTo>
                        <a:pt x="38" y="91"/>
                      </a:lnTo>
                      <a:lnTo>
                        <a:pt x="46" y="81"/>
                      </a:lnTo>
                      <a:lnTo>
                        <a:pt x="49" y="76"/>
                      </a:lnTo>
                      <a:lnTo>
                        <a:pt x="53" y="72"/>
                      </a:lnTo>
                      <a:lnTo>
                        <a:pt x="57" y="67"/>
                      </a:lnTo>
                      <a:lnTo>
                        <a:pt x="62" y="62"/>
                      </a:lnTo>
                      <a:lnTo>
                        <a:pt x="67" y="58"/>
                      </a:lnTo>
                      <a:lnTo>
                        <a:pt x="71" y="54"/>
                      </a:lnTo>
                      <a:lnTo>
                        <a:pt x="76" y="50"/>
                      </a:lnTo>
                      <a:lnTo>
                        <a:pt x="80" y="45"/>
                      </a:lnTo>
                      <a:lnTo>
                        <a:pt x="85" y="42"/>
                      </a:lnTo>
                      <a:lnTo>
                        <a:pt x="94" y="35"/>
                      </a:lnTo>
                      <a:lnTo>
                        <a:pt x="108" y="27"/>
                      </a:lnTo>
                      <a:lnTo>
                        <a:pt x="127" y="19"/>
                      </a:lnTo>
                      <a:lnTo>
                        <a:pt x="147" y="11"/>
                      </a:lnTo>
                      <a:lnTo>
                        <a:pt x="171" y="5"/>
                      </a:lnTo>
                      <a:lnTo>
                        <a:pt x="199" y="1"/>
                      </a:lnTo>
                      <a:lnTo>
                        <a:pt x="228" y="0"/>
                      </a:lnTo>
                      <a:lnTo>
                        <a:pt x="259" y="1"/>
                      </a:lnTo>
                      <a:lnTo>
                        <a:pt x="274" y="5"/>
                      </a:lnTo>
                      <a:lnTo>
                        <a:pt x="289" y="10"/>
                      </a:lnTo>
                      <a:lnTo>
                        <a:pt x="303" y="15"/>
                      </a:lnTo>
                      <a:lnTo>
                        <a:pt x="318" y="22"/>
                      </a:lnTo>
                      <a:lnTo>
                        <a:pt x="333" y="30"/>
                      </a:lnTo>
                      <a:lnTo>
                        <a:pt x="347" y="41"/>
                      </a:lnTo>
                      <a:lnTo>
                        <a:pt x="360" y="52"/>
                      </a:lnTo>
                      <a:lnTo>
                        <a:pt x="374" y="65"/>
                      </a:lnTo>
                      <a:lnTo>
                        <a:pt x="382" y="71"/>
                      </a:lnTo>
                      <a:lnTo>
                        <a:pt x="393" y="81"/>
                      </a:lnTo>
                      <a:lnTo>
                        <a:pt x="405" y="94"/>
                      </a:lnTo>
                      <a:lnTo>
                        <a:pt x="420" y="108"/>
                      </a:lnTo>
                      <a:lnTo>
                        <a:pt x="434" y="125"/>
                      </a:lnTo>
                      <a:lnTo>
                        <a:pt x="450" y="142"/>
                      </a:lnTo>
                      <a:lnTo>
                        <a:pt x="465" y="159"/>
                      </a:lnTo>
                      <a:lnTo>
                        <a:pt x="479"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1" name="Freeform 17"/>
                <p:cNvSpPr>
                  <a:spLocks/>
                </p:cNvSpPr>
                <p:nvPr/>
              </p:nvSpPr>
              <p:spPr bwMode="auto">
                <a:xfrm>
                  <a:off x="4679" y="3134"/>
                  <a:ext cx="214" cy="183"/>
                </a:xfrm>
                <a:custGeom>
                  <a:avLst/>
                  <a:gdLst/>
                  <a:ahLst/>
                  <a:cxnLst>
                    <a:cxn ang="0">
                      <a:pos x="387" y="140"/>
                    </a:cxn>
                    <a:cxn ang="0">
                      <a:pos x="380" y="141"/>
                    </a:cxn>
                    <a:cxn ang="0">
                      <a:pos x="373" y="142"/>
                    </a:cxn>
                    <a:cxn ang="0">
                      <a:pos x="368" y="145"/>
                    </a:cxn>
                    <a:cxn ang="0">
                      <a:pos x="362" y="150"/>
                    </a:cxn>
                    <a:cxn ang="0">
                      <a:pos x="354" y="119"/>
                    </a:cxn>
                    <a:cxn ang="0">
                      <a:pos x="340" y="90"/>
                    </a:cxn>
                    <a:cxn ang="0">
                      <a:pos x="322" y="65"/>
                    </a:cxn>
                    <a:cxn ang="0">
                      <a:pos x="300" y="43"/>
                    </a:cxn>
                    <a:cxn ang="0">
                      <a:pos x="274" y="26"/>
                    </a:cxn>
                    <a:cxn ang="0">
                      <a:pos x="246" y="12"/>
                    </a:cxn>
                    <a:cxn ang="0">
                      <a:pos x="216" y="4"/>
                    </a:cxn>
                    <a:cxn ang="0">
                      <a:pos x="182" y="0"/>
                    </a:cxn>
                    <a:cxn ang="0">
                      <a:pos x="145" y="4"/>
                    </a:cxn>
                    <a:cxn ang="0">
                      <a:pos x="112" y="14"/>
                    </a:cxn>
                    <a:cxn ang="0">
                      <a:pos x="81" y="31"/>
                    </a:cxn>
                    <a:cxn ang="0">
                      <a:pos x="53" y="53"/>
                    </a:cxn>
                    <a:cxn ang="0">
                      <a:pos x="31" y="81"/>
                    </a:cxn>
                    <a:cxn ang="0">
                      <a:pos x="14" y="112"/>
                    </a:cxn>
                    <a:cxn ang="0">
                      <a:pos x="4" y="145"/>
                    </a:cxn>
                    <a:cxn ang="0">
                      <a:pos x="0" y="182"/>
                    </a:cxn>
                    <a:cxn ang="0">
                      <a:pos x="4" y="219"/>
                    </a:cxn>
                    <a:cxn ang="0">
                      <a:pos x="14" y="254"/>
                    </a:cxn>
                    <a:cxn ang="0">
                      <a:pos x="31" y="285"/>
                    </a:cxn>
                    <a:cxn ang="0">
                      <a:pos x="53" y="311"/>
                    </a:cxn>
                    <a:cxn ang="0">
                      <a:pos x="81" y="334"/>
                    </a:cxn>
                    <a:cxn ang="0">
                      <a:pos x="112" y="351"/>
                    </a:cxn>
                    <a:cxn ang="0">
                      <a:pos x="145" y="362"/>
                    </a:cxn>
                    <a:cxn ang="0">
                      <a:pos x="182" y="365"/>
                    </a:cxn>
                    <a:cxn ang="0">
                      <a:pos x="213" y="363"/>
                    </a:cxn>
                    <a:cxn ang="0">
                      <a:pos x="242" y="355"/>
                    </a:cxn>
                    <a:cxn ang="0">
                      <a:pos x="270" y="343"/>
                    </a:cxn>
                    <a:cxn ang="0">
                      <a:pos x="294" y="327"/>
                    </a:cxn>
                    <a:cxn ang="0">
                      <a:pos x="316" y="307"/>
                    </a:cxn>
                    <a:cxn ang="0">
                      <a:pos x="334" y="285"/>
                    </a:cxn>
                    <a:cxn ang="0">
                      <a:pos x="348" y="258"/>
                    </a:cxn>
                    <a:cxn ang="0">
                      <a:pos x="358" y="231"/>
                    </a:cxn>
                    <a:cxn ang="0">
                      <a:pos x="364" y="236"/>
                    </a:cxn>
                    <a:cxn ang="0">
                      <a:pos x="371" y="241"/>
                    </a:cxn>
                    <a:cxn ang="0">
                      <a:pos x="379" y="244"/>
                    </a:cxn>
                    <a:cxn ang="0">
                      <a:pos x="387" y="246"/>
                    </a:cxn>
                    <a:cxn ang="0">
                      <a:pos x="395" y="244"/>
                    </a:cxn>
                    <a:cxn ang="0">
                      <a:pos x="403" y="241"/>
                    </a:cxn>
                    <a:cxn ang="0">
                      <a:pos x="410" y="236"/>
                    </a:cxn>
                    <a:cxn ang="0">
                      <a:pos x="417" y="229"/>
                    </a:cxn>
                    <a:cxn ang="0">
                      <a:pos x="422" y="223"/>
                    </a:cxn>
                    <a:cxn ang="0">
                      <a:pos x="425" y="213"/>
                    </a:cxn>
                    <a:cxn ang="0">
                      <a:pos x="428" y="203"/>
                    </a:cxn>
                    <a:cxn ang="0">
                      <a:pos x="429" y="193"/>
                    </a:cxn>
                    <a:cxn ang="0">
                      <a:pos x="428" y="182"/>
                    </a:cxn>
                    <a:cxn ang="0">
                      <a:pos x="425" y="172"/>
                    </a:cxn>
                    <a:cxn ang="0">
                      <a:pos x="422" y="163"/>
                    </a:cxn>
                    <a:cxn ang="0">
                      <a:pos x="417" y="155"/>
                    </a:cxn>
                    <a:cxn ang="0">
                      <a:pos x="410" y="149"/>
                    </a:cxn>
                    <a:cxn ang="0">
                      <a:pos x="403" y="144"/>
                    </a:cxn>
                    <a:cxn ang="0">
                      <a:pos x="395" y="141"/>
                    </a:cxn>
                    <a:cxn ang="0">
                      <a:pos x="387" y="140"/>
                    </a:cxn>
                  </a:cxnLst>
                  <a:rect l="0" t="0" r="r" b="b"/>
                  <a:pathLst>
                    <a:path w="429" h="365">
                      <a:moveTo>
                        <a:pt x="387" y="140"/>
                      </a:moveTo>
                      <a:lnTo>
                        <a:pt x="380" y="141"/>
                      </a:lnTo>
                      <a:lnTo>
                        <a:pt x="373" y="142"/>
                      </a:lnTo>
                      <a:lnTo>
                        <a:pt x="368" y="145"/>
                      </a:lnTo>
                      <a:lnTo>
                        <a:pt x="362" y="150"/>
                      </a:lnTo>
                      <a:lnTo>
                        <a:pt x="354" y="119"/>
                      </a:lnTo>
                      <a:lnTo>
                        <a:pt x="340" y="90"/>
                      </a:lnTo>
                      <a:lnTo>
                        <a:pt x="322" y="65"/>
                      </a:lnTo>
                      <a:lnTo>
                        <a:pt x="300" y="43"/>
                      </a:lnTo>
                      <a:lnTo>
                        <a:pt x="274" y="26"/>
                      </a:lnTo>
                      <a:lnTo>
                        <a:pt x="246" y="12"/>
                      </a:lnTo>
                      <a:lnTo>
                        <a:pt x="216" y="4"/>
                      </a:lnTo>
                      <a:lnTo>
                        <a:pt x="182" y="0"/>
                      </a:lnTo>
                      <a:lnTo>
                        <a:pt x="145" y="4"/>
                      </a:lnTo>
                      <a:lnTo>
                        <a:pt x="112" y="14"/>
                      </a:lnTo>
                      <a:lnTo>
                        <a:pt x="81" y="31"/>
                      </a:lnTo>
                      <a:lnTo>
                        <a:pt x="53" y="53"/>
                      </a:lnTo>
                      <a:lnTo>
                        <a:pt x="31" y="81"/>
                      </a:lnTo>
                      <a:lnTo>
                        <a:pt x="14" y="112"/>
                      </a:lnTo>
                      <a:lnTo>
                        <a:pt x="4" y="145"/>
                      </a:lnTo>
                      <a:lnTo>
                        <a:pt x="0" y="182"/>
                      </a:lnTo>
                      <a:lnTo>
                        <a:pt x="4" y="219"/>
                      </a:lnTo>
                      <a:lnTo>
                        <a:pt x="14" y="254"/>
                      </a:lnTo>
                      <a:lnTo>
                        <a:pt x="31" y="285"/>
                      </a:lnTo>
                      <a:lnTo>
                        <a:pt x="53" y="311"/>
                      </a:lnTo>
                      <a:lnTo>
                        <a:pt x="81" y="334"/>
                      </a:lnTo>
                      <a:lnTo>
                        <a:pt x="112" y="351"/>
                      </a:lnTo>
                      <a:lnTo>
                        <a:pt x="145" y="362"/>
                      </a:lnTo>
                      <a:lnTo>
                        <a:pt x="182" y="365"/>
                      </a:lnTo>
                      <a:lnTo>
                        <a:pt x="213" y="363"/>
                      </a:lnTo>
                      <a:lnTo>
                        <a:pt x="242" y="355"/>
                      </a:lnTo>
                      <a:lnTo>
                        <a:pt x="270" y="343"/>
                      </a:lnTo>
                      <a:lnTo>
                        <a:pt x="294" y="327"/>
                      </a:lnTo>
                      <a:lnTo>
                        <a:pt x="316" y="307"/>
                      </a:lnTo>
                      <a:lnTo>
                        <a:pt x="334" y="285"/>
                      </a:lnTo>
                      <a:lnTo>
                        <a:pt x="348" y="258"/>
                      </a:lnTo>
                      <a:lnTo>
                        <a:pt x="358" y="231"/>
                      </a:lnTo>
                      <a:lnTo>
                        <a:pt x="364" y="236"/>
                      </a:lnTo>
                      <a:lnTo>
                        <a:pt x="371" y="241"/>
                      </a:lnTo>
                      <a:lnTo>
                        <a:pt x="379" y="244"/>
                      </a:lnTo>
                      <a:lnTo>
                        <a:pt x="387" y="246"/>
                      </a:lnTo>
                      <a:lnTo>
                        <a:pt x="395" y="244"/>
                      </a:lnTo>
                      <a:lnTo>
                        <a:pt x="403" y="241"/>
                      </a:lnTo>
                      <a:lnTo>
                        <a:pt x="410" y="236"/>
                      </a:lnTo>
                      <a:lnTo>
                        <a:pt x="417" y="229"/>
                      </a:lnTo>
                      <a:lnTo>
                        <a:pt x="422" y="223"/>
                      </a:lnTo>
                      <a:lnTo>
                        <a:pt x="425" y="213"/>
                      </a:lnTo>
                      <a:lnTo>
                        <a:pt x="428" y="203"/>
                      </a:lnTo>
                      <a:lnTo>
                        <a:pt x="429" y="193"/>
                      </a:lnTo>
                      <a:lnTo>
                        <a:pt x="428" y="182"/>
                      </a:lnTo>
                      <a:lnTo>
                        <a:pt x="425" y="172"/>
                      </a:lnTo>
                      <a:lnTo>
                        <a:pt x="422" y="163"/>
                      </a:lnTo>
                      <a:lnTo>
                        <a:pt x="417" y="155"/>
                      </a:lnTo>
                      <a:lnTo>
                        <a:pt x="410" y="149"/>
                      </a:lnTo>
                      <a:lnTo>
                        <a:pt x="403" y="144"/>
                      </a:lnTo>
                      <a:lnTo>
                        <a:pt x="395" y="141"/>
                      </a:lnTo>
                      <a:lnTo>
                        <a:pt x="387" y="14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2" name="Freeform 18"/>
                <p:cNvSpPr>
                  <a:spLocks/>
                </p:cNvSpPr>
                <p:nvPr/>
              </p:nvSpPr>
              <p:spPr bwMode="auto">
                <a:xfrm>
                  <a:off x="4724" y="3261"/>
                  <a:ext cx="88" cy="30"/>
                </a:xfrm>
                <a:custGeom>
                  <a:avLst/>
                  <a:gdLst/>
                  <a:ahLst/>
                  <a:cxnLst>
                    <a:cxn ang="0">
                      <a:pos x="0" y="0"/>
                    </a:cxn>
                    <a:cxn ang="0">
                      <a:pos x="4" y="12"/>
                    </a:cxn>
                    <a:cxn ang="0">
                      <a:pos x="8" y="24"/>
                    </a:cxn>
                    <a:cxn ang="0">
                      <a:pos x="16" y="36"/>
                    </a:cxn>
                    <a:cxn ang="0">
                      <a:pos x="31" y="48"/>
                    </a:cxn>
                    <a:cxn ang="0">
                      <a:pos x="42" y="54"/>
                    </a:cxn>
                    <a:cxn ang="0">
                      <a:pos x="53" y="57"/>
                    </a:cxn>
                    <a:cxn ang="0">
                      <a:pos x="65" y="59"/>
                    </a:cxn>
                    <a:cxn ang="0">
                      <a:pos x="76" y="61"/>
                    </a:cxn>
                    <a:cxn ang="0">
                      <a:pos x="85" y="61"/>
                    </a:cxn>
                    <a:cxn ang="0">
                      <a:pos x="92" y="61"/>
                    </a:cxn>
                    <a:cxn ang="0">
                      <a:pos x="97" y="59"/>
                    </a:cxn>
                    <a:cxn ang="0">
                      <a:pos x="99" y="59"/>
                    </a:cxn>
                    <a:cxn ang="0">
                      <a:pos x="175" y="0"/>
                    </a:cxn>
                    <a:cxn ang="0">
                      <a:pos x="0" y="0"/>
                    </a:cxn>
                  </a:cxnLst>
                  <a:rect l="0" t="0" r="r" b="b"/>
                  <a:pathLst>
                    <a:path w="175" h="61">
                      <a:moveTo>
                        <a:pt x="0" y="0"/>
                      </a:moveTo>
                      <a:lnTo>
                        <a:pt x="4" y="12"/>
                      </a:lnTo>
                      <a:lnTo>
                        <a:pt x="8" y="24"/>
                      </a:lnTo>
                      <a:lnTo>
                        <a:pt x="16" y="36"/>
                      </a:lnTo>
                      <a:lnTo>
                        <a:pt x="31" y="48"/>
                      </a:lnTo>
                      <a:lnTo>
                        <a:pt x="42" y="54"/>
                      </a:lnTo>
                      <a:lnTo>
                        <a:pt x="53" y="57"/>
                      </a:lnTo>
                      <a:lnTo>
                        <a:pt x="65" y="59"/>
                      </a:lnTo>
                      <a:lnTo>
                        <a:pt x="76" y="61"/>
                      </a:lnTo>
                      <a:lnTo>
                        <a:pt x="85" y="61"/>
                      </a:lnTo>
                      <a:lnTo>
                        <a:pt x="92" y="61"/>
                      </a:lnTo>
                      <a:lnTo>
                        <a:pt x="97" y="59"/>
                      </a:lnTo>
                      <a:lnTo>
                        <a:pt x="99" y="59"/>
                      </a:lnTo>
                      <a:lnTo>
                        <a:pt x="175"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3" name="Freeform 19"/>
                <p:cNvSpPr>
                  <a:spLocks/>
                </p:cNvSpPr>
                <p:nvPr/>
              </p:nvSpPr>
              <p:spPr bwMode="auto">
                <a:xfrm>
                  <a:off x="4736" y="3268"/>
                  <a:ext cx="51" cy="9"/>
                </a:xfrm>
                <a:custGeom>
                  <a:avLst/>
                  <a:gdLst/>
                  <a:ahLst/>
                  <a:cxnLst>
                    <a:cxn ang="0">
                      <a:pos x="0" y="0"/>
                    </a:cxn>
                    <a:cxn ang="0">
                      <a:pos x="8" y="19"/>
                    </a:cxn>
                    <a:cxn ang="0">
                      <a:pos x="77" y="19"/>
                    </a:cxn>
                    <a:cxn ang="0">
                      <a:pos x="103" y="0"/>
                    </a:cxn>
                    <a:cxn ang="0">
                      <a:pos x="0" y="0"/>
                    </a:cxn>
                  </a:cxnLst>
                  <a:rect l="0" t="0" r="r" b="b"/>
                  <a:pathLst>
                    <a:path w="103" h="19">
                      <a:moveTo>
                        <a:pt x="0" y="0"/>
                      </a:moveTo>
                      <a:lnTo>
                        <a:pt x="8" y="19"/>
                      </a:lnTo>
                      <a:lnTo>
                        <a:pt x="77" y="19"/>
                      </a:lnTo>
                      <a:lnTo>
                        <a:pt x="103"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044" name="Freeform 20"/>
                <p:cNvSpPr>
                  <a:spLocks/>
                </p:cNvSpPr>
                <p:nvPr/>
              </p:nvSpPr>
              <p:spPr bwMode="auto">
                <a:xfrm>
                  <a:off x="4676" y="3099"/>
                  <a:ext cx="175" cy="58"/>
                </a:xfrm>
                <a:custGeom>
                  <a:avLst/>
                  <a:gdLst/>
                  <a:ahLst/>
                  <a:cxnLst>
                    <a:cxn ang="0">
                      <a:pos x="283" y="20"/>
                    </a:cxn>
                    <a:cxn ang="0">
                      <a:pos x="278" y="20"/>
                    </a:cxn>
                    <a:cxn ang="0">
                      <a:pos x="270" y="19"/>
                    </a:cxn>
                    <a:cxn ang="0">
                      <a:pos x="260" y="17"/>
                    </a:cxn>
                    <a:cxn ang="0">
                      <a:pos x="248" y="16"/>
                    </a:cxn>
                    <a:cxn ang="0">
                      <a:pos x="234" y="15"/>
                    </a:cxn>
                    <a:cxn ang="0">
                      <a:pos x="221" y="14"/>
                    </a:cxn>
                    <a:cxn ang="0">
                      <a:pos x="205" y="12"/>
                    </a:cxn>
                    <a:cxn ang="0">
                      <a:pos x="190" y="9"/>
                    </a:cxn>
                    <a:cxn ang="0">
                      <a:pos x="173" y="8"/>
                    </a:cxn>
                    <a:cxn ang="0">
                      <a:pos x="158" y="6"/>
                    </a:cxn>
                    <a:cxn ang="0">
                      <a:pos x="143" y="5"/>
                    </a:cxn>
                    <a:cxn ang="0">
                      <a:pos x="130" y="4"/>
                    </a:cxn>
                    <a:cxn ang="0">
                      <a:pos x="117" y="2"/>
                    </a:cxn>
                    <a:cxn ang="0">
                      <a:pos x="108" y="1"/>
                    </a:cxn>
                    <a:cxn ang="0">
                      <a:pos x="100" y="0"/>
                    </a:cxn>
                    <a:cxn ang="0">
                      <a:pos x="94" y="0"/>
                    </a:cxn>
                    <a:cxn ang="0">
                      <a:pos x="77" y="4"/>
                    </a:cxn>
                    <a:cxn ang="0">
                      <a:pos x="59" y="12"/>
                    </a:cxn>
                    <a:cxn ang="0">
                      <a:pos x="43" y="24"/>
                    </a:cxn>
                    <a:cxn ang="0">
                      <a:pos x="29" y="39"/>
                    </a:cxn>
                    <a:cxn ang="0">
                      <a:pos x="17" y="55"/>
                    </a:cxn>
                    <a:cxn ang="0">
                      <a:pos x="8" y="72"/>
                    </a:cxn>
                    <a:cxn ang="0">
                      <a:pos x="2" y="86"/>
                    </a:cxn>
                    <a:cxn ang="0">
                      <a:pos x="0" y="98"/>
                    </a:cxn>
                    <a:cxn ang="0">
                      <a:pos x="3" y="103"/>
                    </a:cxn>
                    <a:cxn ang="0">
                      <a:pos x="13" y="106"/>
                    </a:cxn>
                    <a:cxn ang="0">
                      <a:pos x="29" y="108"/>
                    </a:cxn>
                    <a:cxn ang="0">
                      <a:pos x="49" y="111"/>
                    </a:cxn>
                    <a:cxn ang="0">
                      <a:pos x="73" y="113"/>
                    </a:cxn>
                    <a:cxn ang="0">
                      <a:pos x="101" y="114"/>
                    </a:cxn>
                    <a:cxn ang="0">
                      <a:pos x="130" y="115"/>
                    </a:cxn>
                    <a:cxn ang="0">
                      <a:pos x="161" y="115"/>
                    </a:cxn>
                    <a:cxn ang="0">
                      <a:pos x="191" y="115"/>
                    </a:cxn>
                    <a:cxn ang="0">
                      <a:pos x="221" y="115"/>
                    </a:cxn>
                    <a:cxn ang="0">
                      <a:pos x="248" y="115"/>
                    </a:cxn>
                    <a:cxn ang="0">
                      <a:pos x="274" y="115"/>
                    </a:cxn>
                    <a:cxn ang="0">
                      <a:pos x="297" y="115"/>
                    </a:cxn>
                    <a:cxn ang="0">
                      <a:pos x="314" y="114"/>
                    </a:cxn>
                    <a:cxn ang="0">
                      <a:pos x="327" y="114"/>
                    </a:cxn>
                    <a:cxn ang="0">
                      <a:pos x="332" y="114"/>
                    </a:cxn>
                    <a:cxn ang="0">
                      <a:pos x="345" y="110"/>
                    </a:cxn>
                    <a:cxn ang="0">
                      <a:pos x="351" y="99"/>
                    </a:cxn>
                    <a:cxn ang="0">
                      <a:pos x="350" y="84"/>
                    </a:cxn>
                    <a:cxn ang="0">
                      <a:pos x="343" y="67"/>
                    </a:cxn>
                    <a:cxn ang="0">
                      <a:pos x="331" y="50"/>
                    </a:cxn>
                    <a:cxn ang="0">
                      <a:pos x="316" y="35"/>
                    </a:cxn>
                    <a:cxn ang="0">
                      <a:pos x="300" y="24"/>
                    </a:cxn>
                    <a:cxn ang="0">
                      <a:pos x="283" y="20"/>
                    </a:cxn>
                  </a:cxnLst>
                  <a:rect l="0" t="0" r="r" b="b"/>
                  <a:pathLst>
                    <a:path w="351" h="115">
                      <a:moveTo>
                        <a:pt x="283" y="20"/>
                      </a:moveTo>
                      <a:lnTo>
                        <a:pt x="278" y="20"/>
                      </a:lnTo>
                      <a:lnTo>
                        <a:pt x="270" y="19"/>
                      </a:lnTo>
                      <a:lnTo>
                        <a:pt x="260" y="17"/>
                      </a:lnTo>
                      <a:lnTo>
                        <a:pt x="248" y="16"/>
                      </a:lnTo>
                      <a:lnTo>
                        <a:pt x="234" y="15"/>
                      </a:lnTo>
                      <a:lnTo>
                        <a:pt x="221" y="14"/>
                      </a:lnTo>
                      <a:lnTo>
                        <a:pt x="205" y="12"/>
                      </a:lnTo>
                      <a:lnTo>
                        <a:pt x="190" y="9"/>
                      </a:lnTo>
                      <a:lnTo>
                        <a:pt x="173" y="8"/>
                      </a:lnTo>
                      <a:lnTo>
                        <a:pt x="158" y="6"/>
                      </a:lnTo>
                      <a:lnTo>
                        <a:pt x="143" y="5"/>
                      </a:lnTo>
                      <a:lnTo>
                        <a:pt x="130" y="4"/>
                      </a:lnTo>
                      <a:lnTo>
                        <a:pt x="117" y="2"/>
                      </a:lnTo>
                      <a:lnTo>
                        <a:pt x="108" y="1"/>
                      </a:lnTo>
                      <a:lnTo>
                        <a:pt x="100" y="0"/>
                      </a:lnTo>
                      <a:lnTo>
                        <a:pt x="94" y="0"/>
                      </a:lnTo>
                      <a:lnTo>
                        <a:pt x="77" y="4"/>
                      </a:lnTo>
                      <a:lnTo>
                        <a:pt x="59" y="12"/>
                      </a:lnTo>
                      <a:lnTo>
                        <a:pt x="43" y="24"/>
                      </a:lnTo>
                      <a:lnTo>
                        <a:pt x="29" y="39"/>
                      </a:lnTo>
                      <a:lnTo>
                        <a:pt x="17" y="55"/>
                      </a:lnTo>
                      <a:lnTo>
                        <a:pt x="8" y="72"/>
                      </a:lnTo>
                      <a:lnTo>
                        <a:pt x="2" y="86"/>
                      </a:lnTo>
                      <a:lnTo>
                        <a:pt x="0" y="98"/>
                      </a:lnTo>
                      <a:lnTo>
                        <a:pt x="3" y="103"/>
                      </a:lnTo>
                      <a:lnTo>
                        <a:pt x="13" y="106"/>
                      </a:lnTo>
                      <a:lnTo>
                        <a:pt x="29" y="108"/>
                      </a:lnTo>
                      <a:lnTo>
                        <a:pt x="49" y="111"/>
                      </a:lnTo>
                      <a:lnTo>
                        <a:pt x="73" y="113"/>
                      </a:lnTo>
                      <a:lnTo>
                        <a:pt x="101" y="114"/>
                      </a:lnTo>
                      <a:lnTo>
                        <a:pt x="130" y="115"/>
                      </a:lnTo>
                      <a:lnTo>
                        <a:pt x="161" y="115"/>
                      </a:lnTo>
                      <a:lnTo>
                        <a:pt x="191" y="115"/>
                      </a:lnTo>
                      <a:lnTo>
                        <a:pt x="221" y="115"/>
                      </a:lnTo>
                      <a:lnTo>
                        <a:pt x="248" y="115"/>
                      </a:lnTo>
                      <a:lnTo>
                        <a:pt x="274" y="115"/>
                      </a:lnTo>
                      <a:lnTo>
                        <a:pt x="297" y="115"/>
                      </a:lnTo>
                      <a:lnTo>
                        <a:pt x="314" y="114"/>
                      </a:lnTo>
                      <a:lnTo>
                        <a:pt x="327" y="114"/>
                      </a:lnTo>
                      <a:lnTo>
                        <a:pt x="332" y="114"/>
                      </a:lnTo>
                      <a:lnTo>
                        <a:pt x="345" y="110"/>
                      </a:lnTo>
                      <a:lnTo>
                        <a:pt x="351" y="99"/>
                      </a:lnTo>
                      <a:lnTo>
                        <a:pt x="350" y="84"/>
                      </a:lnTo>
                      <a:lnTo>
                        <a:pt x="343" y="67"/>
                      </a:lnTo>
                      <a:lnTo>
                        <a:pt x="331" y="50"/>
                      </a:lnTo>
                      <a:lnTo>
                        <a:pt x="316" y="35"/>
                      </a:lnTo>
                      <a:lnTo>
                        <a:pt x="300" y="24"/>
                      </a:lnTo>
                      <a:lnTo>
                        <a:pt x="283"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5" name="Freeform 21"/>
                <p:cNvSpPr>
                  <a:spLocks/>
                </p:cNvSpPr>
                <p:nvPr/>
              </p:nvSpPr>
              <p:spPr bwMode="auto">
                <a:xfrm>
                  <a:off x="4865" y="3236"/>
                  <a:ext cx="13" cy="13"/>
                </a:xfrm>
                <a:custGeom>
                  <a:avLst/>
                  <a:gdLst/>
                  <a:ahLst/>
                  <a:cxnLst>
                    <a:cxn ang="0">
                      <a:pos x="13" y="27"/>
                    </a:cxn>
                    <a:cxn ang="0">
                      <a:pos x="19" y="25"/>
                    </a:cxn>
                    <a:cxn ang="0">
                      <a:pos x="23" y="23"/>
                    </a:cxn>
                    <a:cxn ang="0">
                      <a:pos x="26" y="19"/>
                    </a:cxn>
                    <a:cxn ang="0">
                      <a:pos x="27" y="14"/>
                    </a:cxn>
                    <a:cxn ang="0">
                      <a:pos x="26" y="9"/>
                    </a:cxn>
                    <a:cxn ang="0">
                      <a:pos x="23" y="5"/>
                    </a:cxn>
                    <a:cxn ang="0">
                      <a:pos x="19" y="1"/>
                    </a:cxn>
                    <a:cxn ang="0">
                      <a:pos x="13" y="0"/>
                    </a:cxn>
                    <a:cxn ang="0">
                      <a:pos x="9" y="1"/>
                    </a:cxn>
                    <a:cxn ang="0">
                      <a:pos x="4" y="5"/>
                    </a:cxn>
                    <a:cxn ang="0">
                      <a:pos x="2" y="9"/>
                    </a:cxn>
                    <a:cxn ang="0">
                      <a:pos x="0" y="14"/>
                    </a:cxn>
                    <a:cxn ang="0">
                      <a:pos x="2" y="19"/>
                    </a:cxn>
                    <a:cxn ang="0">
                      <a:pos x="4" y="23"/>
                    </a:cxn>
                    <a:cxn ang="0">
                      <a:pos x="9" y="25"/>
                    </a:cxn>
                    <a:cxn ang="0">
                      <a:pos x="13" y="27"/>
                    </a:cxn>
                  </a:cxnLst>
                  <a:rect l="0" t="0" r="r" b="b"/>
                  <a:pathLst>
                    <a:path w="27" h="27">
                      <a:moveTo>
                        <a:pt x="13" y="27"/>
                      </a:moveTo>
                      <a:lnTo>
                        <a:pt x="19" y="25"/>
                      </a:lnTo>
                      <a:lnTo>
                        <a:pt x="23" y="23"/>
                      </a:lnTo>
                      <a:lnTo>
                        <a:pt x="26" y="19"/>
                      </a:lnTo>
                      <a:lnTo>
                        <a:pt x="27" y="14"/>
                      </a:lnTo>
                      <a:lnTo>
                        <a:pt x="26" y="9"/>
                      </a:lnTo>
                      <a:lnTo>
                        <a:pt x="23" y="5"/>
                      </a:lnTo>
                      <a:lnTo>
                        <a:pt x="19" y="1"/>
                      </a:lnTo>
                      <a:lnTo>
                        <a:pt x="13" y="0"/>
                      </a:lnTo>
                      <a:lnTo>
                        <a:pt x="9" y="1"/>
                      </a:lnTo>
                      <a:lnTo>
                        <a:pt x="4" y="5"/>
                      </a:lnTo>
                      <a:lnTo>
                        <a:pt x="2" y="9"/>
                      </a:lnTo>
                      <a:lnTo>
                        <a:pt x="0" y="14"/>
                      </a:lnTo>
                      <a:lnTo>
                        <a:pt x="2" y="19"/>
                      </a:lnTo>
                      <a:lnTo>
                        <a:pt x="4" y="23"/>
                      </a:lnTo>
                      <a:lnTo>
                        <a:pt x="9" y="25"/>
                      </a:lnTo>
                      <a:lnTo>
                        <a:pt x="13" y="2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6" name="Freeform 22"/>
                <p:cNvSpPr>
                  <a:spLocks/>
                </p:cNvSpPr>
                <p:nvPr/>
              </p:nvSpPr>
              <p:spPr bwMode="auto">
                <a:xfrm>
                  <a:off x="4720" y="3343"/>
                  <a:ext cx="150" cy="92"/>
                </a:xfrm>
                <a:custGeom>
                  <a:avLst/>
                  <a:gdLst/>
                  <a:ahLst/>
                  <a:cxnLst>
                    <a:cxn ang="0">
                      <a:pos x="290" y="101"/>
                    </a:cxn>
                    <a:cxn ang="0">
                      <a:pos x="262" y="69"/>
                    </a:cxn>
                    <a:cxn ang="0">
                      <a:pos x="301" y="41"/>
                    </a:cxn>
                    <a:cxn ang="0">
                      <a:pos x="269" y="3"/>
                    </a:cxn>
                    <a:cxn ang="0">
                      <a:pos x="249" y="3"/>
                    </a:cxn>
                    <a:cxn ang="0">
                      <a:pos x="275" y="38"/>
                    </a:cxn>
                    <a:cxn ang="0">
                      <a:pos x="237" y="66"/>
                    </a:cxn>
                    <a:cxn ang="0">
                      <a:pos x="242" y="70"/>
                    </a:cxn>
                    <a:cxn ang="0">
                      <a:pos x="250" y="81"/>
                    </a:cxn>
                    <a:cxn ang="0">
                      <a:pos x="259" y="91"/>
                    </a:cxn>
                    <a:cxn ang="0">
                      <a:pos x="262" y="94"/>
                    </a:cxn>
                    <a:cxn ang="0">
                      <a:pos x="128" y="166"/>
                    </a:cxn>
                    <a:cxn ang="0">
                      <a:pos x="36" y="92"/>
                    </a:cxn>
                    <a:cxn ang="0">
                      <a:pos x="58" y="66"/>
                    </a:cxn>
                    <a:cxn ang="0">
                      <a:pos x="23" y="39"/>
                    </a:cxn>
                    <a:cxn ang="0">
                      <a:pos x="44" y="0"/>
                    </a:cxn>
                    <a:cxn ang="0">
                      <a:pos x="26" y="1"/>
                    </a:cxn>
                    <a:cxn ang="0">
                      <a:pos x="0" y="43"/>
                    </a:cxn>
                    <a:cxn ang="0">
                      <a:pos x="36" y="68"/>
                    </a:cxn>
                    <a:cxn ang="0">
                      <a:pos x="8" y="97"/>
                    </a:cxn>
                    <a:cxn ang="0">
                      <a:pos x="125" y="184"/>
                    </a:cxn>
                    <a:cxn ang="0">
                      <a:pos x="290" y="101"/>
                    </a:cxn>
                  </a:cxnLst>
                  <a:rect l="0" t="0" r="r" b="b"/>
                  <a:pathLst>
                    <a:path w="301" h="184">
                      <a:moveTo>
                        <a:pt x="290" y="101"/>
                      </a:moveTo>
                      <a:lnTo>
                        <a:pt x="262" y="69"/>
                      </a:lnTo>
                      <a:lnTo>
                        <a:pt x="301" y="41"/>
                      </a:lnTo>
                      <a:lnTo>
                        <a:pt x="269" y="3"/>
                      </a:lnTo>
                      <a:lnTo>
                        <a:pt x="249" y="3"/>
                      </a:lnTo>
                      <a:lnTo>
                        <a:pt x="275" y="38"/>
                      </a:lnTo>
                      <a:lnTo>
                        <a:pt x="237" y="66"/>
                      </a:lnTo>
                      <a:lnTo>
                        <a:pt x="242" y="70"/>
                      </a:lnTo>
                      <a:lnTo>
                        <a:pt x="250" y="81"/>
                      </a:lnTo>
                      <a:lnTo>
                        <a:pt x="259" y="91"/>
                      </a:lnTo>
                      <a:lnTo>
                        <a:pt x="262" y="94"/>
                      </a:lnTo>
                      <a:lnTo>
                        <a:pt x="128" y="166"/>
                      </a:lnTo>
                      <a:lnTo>
                        <a:pt x="36" y="92"/>
                      </a:lnTo>
                      <a:lnTo>
                        <a:pt x="58" y="66"/>
                      </a:lnTo>
                      <a:lnTo>
                        <a:pt x="23" y="39"/>
                      </a:lnTo>
                      <a:lnTo>
                        <a:pt x="44" y="0"/>
                      </a:lnTo>
                      <a:lnTo>
                        <a:pt x="26" y="1"/>
                      </a:lnTo>
                      <a:lnTo>
                        <a:pt x="0" y="43"/>
                      </a:lnTo>
                      <a:lnTo>
                        <a:pt x="36" y="68"/>
                      </a:lnTo>
                      <a:lnTo>
                        <a:pt x="8" y="97"/>
                      </a:lnTo>
                      <a:lnTo>
                        <a:pt x="125" y="184"/>
                      </a:lnTo>
                      <a:lnTo>
                        <a:pt x="29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7" name="Freeform 23"/>
                <p:cNvSpPr>
                  <a:spLocks/>
                </p:cNvSpPr>
                <p:nvPr/>
              </p:nvSpPr>
              <p:spPr bwMode="auto">
                <a:xfrm>
                  <a:off x="4689" y="3420"/>
                  <a:ext cx="9" cy="118"/>
                </a:xfrm>
                <a:custGeom>
                  <a:avLst/>
                  <a:gdLst/>
                  <a:ahLst/>
                  <a:cxnLst>
                    <a:cxn ang="0">
                      <a:pos x="0" y="236"/>
                    </a:cxn>
                    <a:cxn ang="0">
                      <a:pos x="0" y="35"/>
                    </a:cxn>
                    <a:cxn ang="0">
                      <a:pos x="17" y="0"/>
                    </a:cxn>
                    <a:cxn ang="0">
                      <a:pos x="17" y="234"/>
                    </a:cxn>
                    <a:cxn ang="0">
                      <a:pos x="0" y="236"/>
                    </a:cxn>
                  </a:cxnLst>
                  <a:rect l="0" t="0" r="r" b="b"/>
                  <a:pathLst>
                    <a:path w="17" h="236">
                      <a:moveTo>
                        <a:pt x="0" y="236"/>
                      </a:moveTo>
                      <a:lnTo>
                        <a:pt x="0" y="35"/>
                      </a:lnTo>
                      <a:lnTo>
                        <a:pt x="17" y="0"/>
                      </a:lnTo>
                      <a:lnTo>
                        <a:pt x="17" y="234"/>
                      </a:lnTo>
                      <a:lnTo>
                        <a:pt x="0" y="2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8" name="Freeform 24"/>
                <p:cNvSpPr>
                  <a:spLocks/>
                </p:cNvSpPr>
                <p:nvPr/>
              </p:nvSpPr>
              <p:spPr bwMode="auto">
                <a:xfrm>
                  <a:off x="3951" y="3334"/>
                  <a:ext cx="213" cy="259"/>
                </a:xfrm>
                <a:custGeom>
                  <a:avLst/>
                  <a:gdLst/>
                  <a:ahLst/>
                  <a:cxnLst>
                    <a:cxn ang="0">
                      <a:pos x="424" y="24"/>
                    </a:cxn>
                    <a:cxn ang="0">
                      <a:pos x="414" y="14"/>
                    </a:cxn>
                    <a:cxn ang="0">
                      <a:pos x="399" y="7"/>
                    </a:cxn>
                    <a:cxn ang="0">
                      <a:pos x="378" y="2"/>
                    </a:cxn>
                    <a:cxn ang="0">
                      <a:pos x="354" y="0"/>
                    </a:cxn>
                    <a:cxn ang="0">
                      <a:pos x="328" y="1"/>
                    </a:cxn>
                    <a:cxn ang="0">
                      <a:pos x="298" y="3"/>
                    </a:cxn>
                    <a:cxn ang="0">
                      <a:pos x="266" y="7"/>
                    </a:cxn>
                    <a:cxn ang="0">
                      <a:pos x="235" y="13"/>
                    </a:cxn>
                    <a:cxn ang="0">
                      <a:pos x="204" y="18"/>
                    </a:cxn>
                    <a:cxn ang="0">
                      <a:pos x="174" y="24"/>
                    </a:cxn>
                    <a:cxn ang="0">
                      <a:pos x="147" y="30"/>
                    </a:cxn>
                    <a:cxn ang="0">
                      <a:pos x="123" y="37"/>
                    </a:cxn>
                    <a:cxn ang="0">
                      <a:pos x="102" y="41"/>
                    </a:cxn>
                    <a:cxn ang="0">
                      <a:pos x="87" y="46"/>
                    </a:cxn>
                    <a:cxn ang="0">
                      <a:pos x="76" y="48"/>
                    </a:cxn>
                    <a:cxn ang="0">
                      <a:pos x="73" y="49"/>
                    </a:cxn>
                    <a:cxn ang="0">
                      <a:pos x="73" y="48"/>
                    </a:cxn>
                    <a:cxn ang="0">
                      <a:pos x="72" y="46"/>
                    </a:cxn>
                    <a:cxn ang="0">
                      <a:pos x="71" y="41"/>
                    </a:cxn>
                    <a:cxn ang="0">
                      <a:pos x="68" y="37"/>
                    </a:cxn>
                    <a:cxn ang="0">
                      <a:pos x="64" y="33"/>
                    </a:cxn>
                    <a:cxn ang="0">
                      <a:pos x="57" y="29"/>
                    </a:cxn>
                    <a:cxn ang="0">
                      <a:pos x="48" y="26"/>
                    </a:cxn>
                    <a:cxn ang="0">
                      <a:pos x="35" y="25"/>
                    </a:cxn>
                    <a:cxn ang="0">
                      <a:pos x="25" y="26"/>
                    </a:cxn>
                    <a:cxn ang="0">
                      <a:pos x="17" y="28"/>
                    </a:cxn>
                    <a:cxn ang="0">
                      <a:pos x="11" y="30"/>
                    </a:cxn>
                    <a:cxn ang="0">
                      <a:pos x="6" y="32"/>
                    </a:cxn>
                    <a:cxn ang="0">
                      <a:pos x="4" y="34"/>
                    </a:cxn>
                    <a:cxn ang="0">
                      <a:pos x="2" y="37"/>
                    </a:cxn>
                    <a:cxn ang="0">
                      <a:pos x="0" y="38"/>
                    </a:cxn>
                    <a:cxn ang="0">
                      <a:pos x="0" y="39"/>
                    </a:cxn>
                    <a:cxn ang="0">
                      <a:pos x="0" y="517"/>
                    </a:cxn>
                    <a:cxn ang="0">
                      <a:pos x="73" y="514"/>
                    </a:cxn>
                    <a:cxn ang="0">
                      <a:pos x="73" y="481"/>
                    </a:cxn>
                    <a:cxn ang="0">
                      <a:pos x="73" y="407"/>
                    </a:cxn>
                    <a:cxn ang="0">
                      <a:pos x="73" y="335"/>
                    </a:cxn>
                    <a:cxn ang="0">
                      <a:pos x="73" y="301"/>
                    </a:cxn>
                    <a:cxn ang="0">
                      <a:pos x="84" y="297"/>
                    </a:cxn>
                    <a:cxn ang="0">
                      <a:pos x="101" y="292"/>
                    </a:cxn>
                    <a:cxn ang="0">
                      <a:pos x="118" y="288"/>
                    </a:cxn>
                    <a:cxn ang="0">
                      <a:pos x="139" y="282"/>
                    </a:cxn>
                    <a:cxn ang="0">
                      <a:pos x="161" y="275"/>
                    </a:cxn>
                    <a:cxn ang="0">
                      <a:pos x="185" y="268"/>
                    </a:cxn>
                    <a:cxn ang="0">
                      <a:pos x="210" y="262"/>
                    </a:cxn>
                    <a:cxn ang="0">
                      <a:pos x="235" y="255"/>
                    </a:cxn>
                    <a:cxn ang="0">
                      <a:pos x="262" y="249"/>
                    </a:cxn>
                    <a:cxn ang="0">
                      <a:pos x="288" y="242"/>
                    </a:cxn>
                    <a:cxn ang="0">
                      <a:pos x="315" y="236"/>
                    </a:cxn>
                    <a:cxn ang="0">
                      <a:pos x="340" y="229"/>
                    </a:cxn>
                    <a:cxn ang="0">
                      <a:pos x="364" y="223"/>
                    </a:cxn>
                    <a:cxn ang="0">
                      <a:pos x="387" y="219"/>
                    </a:cxn>
                    <a:cxn ang="0">
                      <a:pos x="408" y="214"/>
                    </a:cxn>
                    <a:cxn ang="0">
                      <a:pos x="427" y="211"/>
                    </a:cxn>
                    <a:cxn ang="0">
                      <a:pos x="424" y="24"/>
                    </a:cxn>
                  </a:cxnLst>
                  <a:rect l="0" t="0" r="r" b="b"/>
                  <a:pathLst>
                    <a:path w="427" h="517">
                      <a:moveTo>
                        <a:pt x="424" y="24"/>
                      </a:moveTo>
                      <a:lnTo>
                        <a:pt x="414" y="14"/>
                      </a:lnTo>
                      <a:lnTo>
                        <a:pt x="399" y="7"/>
                      </a:lnTo>
                      <a:lnTo>
                        <a:pt x="378" y="2"/>
                      </a:lnTo>
                      <a:lnTo>
                        <a:pt x="354" y="0"/>
                      </a:lnTo>
                      <a:lnTo>
                        <a:pt x="328" y="1"/>
                      </a:lnTo>
                      <a:lnTo>
                        <a:pt x="298" y="3"/>
                      </a:lnTo>
                      <a:lnTo>
                        <a:pt x="266" y="7"/>
                      </a:lnTo>
                      <a:lnTo>
                        <a:pt x="235" y="13"/>
                      </a:lnTo>
                      <a:lnTo>
                        <a:pt x="204" y="18"/>
                      </a:lnTo>
                      <a:lnTo>
                        <a:pt x="174" y="24"/>
                      </a:lnTo>
                      <a:lnTo>
                        <a:pt x="147" y="30"/>
                      </a:lnTo>
                      <a:lnTo>
                        <a:pt x="123" y="37"/>
                      </a:lnTo>
                      <a:lnTo>
                        <a:pt x="102" y="41"/>
                      </a:lnTo>
                      <a:lnTo>
                        <a:pt x="87" y="46"/>
                      </a:lnTo>
                      <a:lnTo>
                        <a:pt x="76" y="48"/>
                      </a:lnTo>
                      <a:lnTo>
                        <a:pt x="73" y="49"/>
                      </a:lnTo>
                      <a:lnTo>
                        <a:pt x="73" y="48"/>
                      </a:lnTo>
                      <a:lnTo>
                        <a:pt x="72" y="46"/>
                      </a:lnTo>
                      <a:lnTo>
                        <a:pt x="71" y="41"/>
                      </a:lnTo>
                      <a:lnTo>
                        <a:pt x="68" y="37"/>
                      </a:lnTo>
                      <a:lnTo>
                        <a:pt x="64" y="33"/>
                      </a:lnTo>
                      <a:lnTo>
                        <a:pt x="57" y="29"/>
                      </a:lnTo>
                      <a:lnTo>
                        <a:pt x="48" y="26"/>
                      </a:lnTo>
                      <a:lnTo>
                        <a:pt x="35" y="25"/>
                      </a:lnTo>
                      <a:lnTo>
                        <a:pt x="25" y="26"/>
                      </a:lnTo>
                      <a:lnTo>
                        <a:pt x="17" y="28"/>
                      </a:lnTo>
                      <a:lnTo>
                        <a:pt x="11" y="30"/>
                      </a:lnTo>
                      <a:lnTo>
                        <a:pt x="6" y="32"/>
                      </a:lnTo>
                      <a:lnTo>
                        <a:pt x="4" y="34"/>
                      </a:lnTo>
                      <a:lnTo>
                        <a:pt x="2" y="37"/>
                      </a:lnTo>
                      <a:lnTo>
                        <a:pt x="0" y="38"/>
                      </a:lnTo>
                      <a:lnTo>
                        <a:pt x="0" y="39"/>
                      </a:lnTo>
                      <a:lnTo>
                        <a:pt x="0" y="517"/>
                      </a:lnTo>
                      <a:lnTo>
                        <a:pt x="73" y="514"/>
                      </a:lnTo>
                      <a:lnTo>
                        <a:pt x="73" y="481"/>
                      </a:lnTo>
                      <a:lnTo>
                        <a:pt x="73" y="407"/>
                      </a:lnTo>
                      <a:lnTo>
                        <a:pt x="73" y="335"/>
                      </a:lnTo>
                      <a:lnTo>
                        <a:pt x="73" y="301"/>
                      </a:lnTo>
                      <a:lnTo>
                        <a:pt x="84" y="297"/>
                      </a:lnTo>
                      <a:lnTo>
                        <a:pt x="101" y="292"/>
                      </a:lnTo>
                      <a:lnTo>
                        <a:pt x="118" y="288"/>
                      </a:lnTo>
                      <a:lnTo>
                        <a:pt x="139" y="282"/>
                      </a:lnTo>
                      <a:lnTo>
                        <a:pt x="161" y="275"/>
                      </a:lnTo>
                      <a:lnTo>
                        <a:pt x="185" y="268"/>
                      </a:lnTo>
                      <a:lnTo>
                        <a:pt x="210" y="262"/>
                      </a:lnTo>
                      <a:lnTo>
                        <a:pt x="235" y="255"/>
                      </a:lnTo>
                      <a:lnTo>
                        <a:pt x="262" y="249"/>
                      </a:lnTo>
                      <a:lnTo>
                        <a:pt x="288" y="242"/>
                      </a:lnTo>
                      <a:lnTo>
                        <a:pt x="315" y="236"/>
                      </a:lnTo>
                      <a:lnTo>
                        <a:pt x="340" y="229"/>
                      </a:lnTo>
                      <a:lnTo>
                        <a:pt x="364" y="223"/>
                      </a:lnTo>
                      <a:lnTo>
                        <a:pt x="387" y="219"/>
                      </a:lnTo>
                      <a:lnTo>
                        <a:pt x="408" y="214"/>
                      </a:lnTo>
                      <a:lnTo>
                        <a:pt x="427" y="211"/>
                      </a:lnTo>
                      <a:lnTo>
                        <a:pt x="424" y="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9" name="Freeform 25"/>
                <p:cNvSpPr>
                  <a:spLocks/>
                </p:cNvSpPr>
                <p:nvPr/>
              </p:nvSpPr>
              <p:spPr bwMode="auto">
                <a:xfrm>
                  <a:off x="3915" y="3523"/>
                  <a:ext cx="1142" cy="231"/>
                </a:xfrm>
                <a:custGeom>
                  <a:avLst/>
                  <a:gdLst/>
                  <a:ahLst/>
                  <a:cxnLst>
                    <a:cxn ang="0">
                      <a:pos x="176" y="69"/>
                    </a:cxn>
                    <a:cxn ang="0">
                      <a:pos x="243" y="58"/>
                    </a:cxn>
                    <a:cxn ang="0">
                      <a:pos x="317" y="46"/>
                    </a:cxn>
                    <a:cxn ang="0">
                      <a:pos x="400" y="36"/>
                    </a:cxn>
                    <a:cxn ang="0">
                      <a:pos x="488" y="27"/>
                    </a:cxn>
                    <a:cxn ang="0">
                      <a:pos x="584" y="19"/>
                    </a:cxn>
                    <a:cxn ang="0">
                      <a:pos x="685" y="13"/>
                    </a:cxn>
                    <a:cxn ang="0">
                      <a:pos x="791" y="7"/>
                    </a:cxn>
                    <a:cxn ang="0">
                      <a:pos x="903" y="4"/>
                    </a:cxn>
                    <a:cxn ang="0">
                      <a:pos x="1018" y="1"/>
                    </a:cxn>
                    <a:cxn ang="0">
                      <a:pos x="1137" y="0"/>
                    </a:cxn>
                    <a:cxn ang="0">
                      <a:pos x="1288" y="1"/>
                    </a:cxn>
                    <a:cxn ang="0">
                      <a:pos x="1434" y="5"/>
                    </a:cxn>
                    <a:cxn ang="0">
                      <a:pos x="1572" y="12"/>
                    </a:cxn>
                    <a:cxn ang="0">
                      <a:pos x="1702" y="20"/>
                    </a:cxn>
                    <a:cxn ang="0">
                      <a:pos x="1822" y="31"/>
                    </a:cxn>
                    <a:cxn ang="0">
                      <a:pos x="1915" y="41"/>
                    </a:cxn>
                    <a:cxn ang="0">
                      <a:pos x="1991" y="51"/>
                    </a:cxn>
                    <a:cxn ang="0">
                      <a:pos x="2061" y="61"/>
                    </a:cxn>
                    <a:cxn ang="0">
                      <a:pos x="2122" y="74"/>
                    </a:cxn>
                    <a:cxn ang="0">
                      <a:pos x="2173" y="87"/>
                    </a:cxn>
                    <a:cxn ang="0">
                      <a:pos x="2218" y="103"/>
                    </a:cxn>
                    <a:cxn ang="0">
                      <a:pos x="2253" y="121"/>
                    </a:cxn>
                    <a:cxn ang="0">
                      <a:pos x="2277" y="145"/>
                    </a:cxn>
                    <a:cxn ang="0">
                      <a:pos x="2276" y="306"/>
                    </a:cxn>
                    <a:cxn ang="0">
                      <a:pos x="2222" y="342"/>
                    </a:cxn>
                    <a:cxn ang="0">
                      <a:pos x="2152" y="373"/>
                    </a:cxn>
                    <a:cxn ang="0">
                      <a:pos x="2107" y="386"/>
                    </a:cxn>
                    <a:cxn ang="0">
                      <a:pos x="2069" y="395"/>
                    </a:cxn>
                    <a:cxn ang="0">
                      <a:pos x="2029" y="403"/>
                    </a:cxn>
                    <a:cxn ang="0">
                      <a:pos x="1988" y="411"/>
                    </a:cxn>
                    <a:cxn ang="0">
                      <a:pos x="1942" y="418"/>
                    </a:cxn>
                    <a:cxn ang="0">
                      <a:pos x="1884" y="425"/>
                    </a:cxn>
                    <a:cxn ang="0">
                      <a:pos x="1809" y="433"/>
                    </a:cxn>
                    <a:cxn ang="0">
                      <a:pos x="1730" y="440"/>
                    </a:cxn>
                    <a:cxn ang="0">
                      <a:pos x="1646" y="447"/>
                    </a:cxn>
                    <a:cxn ang="0">
                      <a:pos x="1558" y="451"/>
                    </a:cxn>
                    <a:cxn ang="0">
                      <a:pos x="1466" y="456"/>
                    </a:cxn>
                    <a:cxn ang="0">
                      <a:pos x="1406" y="458"/>
                    </a:cxn>
                    <a:cxn ang="0">
                      <a:pos x="1346" y="461"/>
                    </a:cxn>
                    <a:cxn ang="0">
                      <a:pos x="1284" y="462"/>
                    </a:cxn>
                    <a:cxn ang="0">
                      <a:pos x="1222" y="463"/>
                    </a:cxn>
                    <a:cxn ang="0">
                      <a:pos x="1159" y="463"/>
                    </a:cxn>
                    <a:cxn ang="0">
                      <a:pos x="1095" y="463"/>
                    </a:cxn>
                    <a:cxn ang="0">
                      <a:pos x="1033" y="462"/>
                    </a:cxn>
                    <a:cxn ang="0">
                      <a:pos x="972" y="461"/>
                    </a:cxn>
                    <a:cxn ang="0">
                      <a:pos x="911" y="460"/>
                    </a:cxn>
                    <a:cxn ang="0">
                      <a:pos x="852" y="457"/>
                    </a:cxn>
                    <a:cxn ang="0">
                      <a:pos x="764" y="454"/>
                    </a:cxn>
                    <a:cxn ang="0">
                      <a:pos x="623" y="447"/>
                    </a:cxn>
                    <a:cxn ang="0">
                      <a:pos x="498" y="437"/>
                    </a:cxn>
                    <a:cxn ang="0">
                      <a:pos x="386" y="425"/>
                    </a:cxn>
                    <a:cxn ang="0">
                      <a:pos x="287" y="411"/>
                    </a:cxn>
                    <a:cxn ang="0">
                      <a:pos x="198" y="394"/>
                    </a:cxn>
                    <a:cxn ang="0">
                      <a:pos x="137" y="378"/>
                    </a:cxn>
                    <a:cxn ang="0">
                      <a:pos x="88" y="361"/>
                    </a:cxn>
                    <a:cxn ang="0">
                      <a:pos x="50" y="341"/>
                    </a:cxn>
                    <a:cxn ang="0">
                      <a:pos x="22" y="323"/>
                    </a:cxn>
                    <a:cxn ang="0">
                      <a:pos x="3" y="305"/>
                    </a:cxn>
                    <a:cxn ang="0">
                      <a:pos x="8" y="141"/>
                    </a:cxn>
                    <a:cxn ang="0">
                      <a:pos x="39" y="108"/>
                    </a:cxn>
                    <a:cxn ang="0">
                      <a:pos x="104" y="87"/>
                    </a:cxn>
                  </a:cxnLst>
                  <a:rect l="0" t="0" r="r" b="b"/>
                  <a:pathLst>
                    <a:path w="2284" h="463">
                      <a:moveTo>
                        <a:pt x="137" y="79"/>
                      </a:moveTo>
                      <a:lnTo>
                        <a:pt x="157" y="74"/>
                      </a:lnTo>
                      <a:lnTo>
                        <a:pt x="176" y="69"/>
                      </a:lnTo>
                      <a:lnTo>
                        <a:pt x="198" y="66"/>
                      </a:lnTo>
                      <a:lnTo>
                        <a:pt x="220" y="61"/>
                      </a:lnTo>
                      <a:lnTo>
                        <a:pt x="243" y="58"/>
                      </a:lnTo>
                      <a:lnTo>
                        <a:pt x="267" y="53"/>
                      </a:lnTo>
                      <a:lnTo>
                        <a:pt x="291" y="50"/>
                      </a:lnTo>
                      <a:lnTo>
                        <a:pt x="317" y="46"/>
                      </a:lnTo>
                      <a:lnTo>
                        <a:pt x="343" y="43"/>
                      </a:lnTo>
                      <a:lnTo>
                        <a:pt x="371" y="39"/>
                      </a:lnTo>
                      <a:lnTo>
                        <a:pt x="400" y="36"/>
                      </a:lnTo>
                      <a:lnTo>
                        <a:pt x="428" y="33"/>
                      </a:lnTo>
                      <a:lnTo>
                        <a:pt x="458" y="30"/>
                      </a:lnTo>
                      <a:lnTo>
                        <a:pt x="488" y="27"/>
                      </a:lnTo>
                      <a:lnTo>
                        <a:pt x="519" y="24"/>
                      </a:lnTo>
                      <a:lnTo>
                        <a:pt x="552" y="22"/>
                      </a:lnTo>
                      <a:lnTo>
                        <a:pt x="584" y="19"/>
                      </a:lnTo>
                      <a:lnTo>
                        <a:pt x="617" y="16"/>
                      </a:lnTo>
                      <a:lnTo>
                        <a:pt x="651" y="14"/>
                      </a:lnTo>
                      <a:lnTo>
                        <a:pt x="685" y="13"/>
                      </a:lnTo>
                      <a:lnTo>
                        <a:pt x="720" y="11"/>
                      </a:lnTo>
                      <a:lnTo>
                        <a:pt x="756" y="10"/>
                      </a:lnTo>
                      <a:lnTo>
                        <a:pt x="791" y="7"/>
                      </a:lnTo>
                      <a:lnTo>
                        <a:pt x="828" y="6"/>
                      </a:lnTo>
                      <a:lnTo>
                        <a:pt x="865" y="5"/>
                      </a:lnTo>
                      <a:lnTo>
                        <a:pt x="903" y="4"/>
                      </a:lnTo>
                      <a:lnTo>
                        <a:pt x="941" y="3"/>
                      </a:lnTo>
                      <a:lnTo>
                        <a:pt x="979" y="1"/>
                      </a:lnTo>
                      <a:lnTo>
                        <a:pt x="1018" y="1"/>
                      </a:lnTo>
                      <a:lnTo>
                        <a:pt x="1057" y="0"/>
                      </a:lnTo>
                      <a:lnTo>
                        <a:pt x="1097" y="0"/>
                      </a:lnTo>
                      <a:lnTo>
                        <a:pt x="1137" y="0"/>
                      </a:lnTo>
                      <a:lnTo>
                        <a:pt x="1187" y="0"/>
                      </a:lnTo>
                      <a:lnTo>
                        <a:pt x="1238" y="1"/>
                      </a:lnTo>
                      <a:lnTo>
                        <a:pt x="1288" y="1"/>
                      </a:lnTo>
                      <a:lnTo>
                        <a:pt x="1337" y="3"/>
                      </a:lnTo>
                      <a:lnTo>
                        <a:pt x="1386" y="4"/>
                      </a:lnTo>
                      <a:lnTo>
                        <a:pt x="1434" y="5"/>
                      </a:lnTo>
                      <a:lnTo>
                        <a:pt x="1480" y="7"/>
                      </a:lnTo>
                      <a:lnTo>
                        <a:pt x="1526" y="10"/>
                      </a:lnTo>
                      <a:lnTo>
                        <a:pt x="1572" y="12"/>
                      </a:lnTo>
                      <a:lnTo>
                        <a:pt x="1616" y="14"/>
                      </a:lnTo>
                      <a:lnTo>
                        <a:pt x="1660" y="18"/>
                      </a:lnTo>
                      <a:lnTo>
                        <a:pt x="1702" y="20"/>
                      </a:lnTo>
                      <a:lnTo>
                        <a:pt x="1743" y="23"/>
                      </a:lnTo>
                      <a:lnTo>
                        <a:pt x="1783" y="27"/>
                      </a:lnTo>
                      <a:lnTo>
                        <a:pt x="1822" y="31"/>
                      </a:lnTo>
                      <a:lnTo>
                        <a:pt x="1860" y="35"/>
                      </a:lnTo>
                      <a:lnTo>
                        <a:pt x="1888" y="38"/>
                      </a:lnTo>
                      <a:lnTo>
                        <a:pt x="1915" y="41"/>
                      </a:lnTo>
                      <a:lnTo>
                        <a:pt x="1941" y="44"/>
                      </a:lnTo>
                      <a:lnTo>
                        <a:pt x="1966" y="47"/>
                      </a:lnTo>
                      <a:lnTo>
                        <a:pt x="1991" y="51"/>
                      </a:lnTo>
                      <a:lnTo>
                        <a:pt x="2016" y="54"/>
                      </a:lnTo>
                      <a:lnTo>
                        <a:pt x="2039" y="58"/>
                      </a:lnTo>
                      <a:lnTo>
                        <a:pt x="2061" y="61"/>
                      </a:lnTo>
                      <a:lnTo>
                        <a:pt x="2081" y="66"/>
                      </a:lnTo>
                      <a:lnTo>
                        <a:pt x="2102" y="69"/>
                      </a:lnTo>
                      <a:lnTo>
                        <a:pt x="2122" y="74"/>
                      </a:lnTo>
                      <a:lnTo>
                        <a:pt x="2140" y="77"/>
                      </a:lnTo>
                      <a:lnTo>
                        <a:pt x="2157" y="82"/>
                      </a:lnTo>
                      <a:lnTo>
                        <a:pt x="2173" y="87"/>
                      </a:lnTo>
                      <a:lnTo>
                        <a:pt x="2190" y="92"/>
                      </a:lnTo>
                      <a:lnTo>
                        <a:pt x="2203" y="97"/>
                      </a:lnTo>
                      <a:lnTo>
                        <a:pt x="2218" y="103"/>
                      </a:lnTo>
                      <a:lnTo>
                        <a:pt x="2231" y="108"/>
                      </a:lnTo>
                      <a:lnTo>
                        <a:pt x="2243" y="114"/>
                      </a:lnTo>
                      <a:lnTo>
                        <a:pt x="2253" y="121"/>
                      </a:lnTo>
                      <a:lnTo>
                        <a:pt x="2261" y="128"/>
                      </a:lnTo>
                      <a:lnTo>
                        <a:pt x="2269" y="136"/>
                      </a:lnTo>
                      <a:lnTo>
                        <a:pt x="2277" y="145"/>
                      </a:lnTo>
                      <a:lnTo>
                        <a:pt x="2284" y="156"/>
                      </a:lnTo>
                      <a:lnTo>
                        <a:pt x="2284" y="297"/>
                      </a:lnTo>
                      <a:lnTo>
                        <a:pt x="2276" y="306"/>
                      </a:lnTo>
                      <a:lnTo>
                        <a:pt x="2262" y="317"/>
                      </a:lnTo>
                      <a:lnTo>
                        <a:pt x="2243" y="329"/>
                      </a:lnTo>
                      <a:lnTo>
                        <a:pt x="2222" y="342"/>
                      </a:lnTo>
                      <a:lnTo>
                        <a:pt x="2198" y="354"/>
                      </a:lnTo>
                      <a:lnTo>
                        <a:pt x="2175" y="365"/>
                      </a:lnTo>
                      <a:lnTo>
                        <a:pt x="2152" y="373"/>
                      </a:lnTo>
                      <a:lnTo>
                        <a:pt x="2132" y="380"/>
                      </a:lnTo>
                      <a:lnTo>
                        <a:pt x="2119" y="384"/>
                      </a:lnTo>
                      <a:lnTo>
                        <a:pt x="2107" y="386"/>
                      </a:lnTo>
                      <a:lnTo>
                        <a:pt x="2094" y="389"/>
                      </a:lnTo>
                      <a:lnTo>
                        <a:pt x="2081" y="393"/>
                      </a:lnTo>
                      <a:lnTo>
                        <a:pt x="2069" y="395"/>
                      </a:lnTo>
                      <a:lnTo>
                        <a:pt x="2056" y="399"/>
                      </a:lnTo>
                      <a:lnTo>
                        <a:pt x="2042" y="401"/>
                      </a:lnTo>
                      <a:lnTo>
                        <a:pt x="2029" y="403"/>
                      </a:lnTo>
                      <a:lnTo>
                        <a:pt x="2016" y="407"/>
                      </a:lnTo>
                      <a:lnTo>
                        <a:pt x="2002" y="409"/>
                      </a:lnTo>
                      <a:lnTo>
                        <a:pt x="1988" y="411"/>
                      </a:lnTo>
                      <a:lnTo>
                        <a:pt x="1973" y="414"/>
                      </a:lnTo>
                      <a:lnTo>
                        <a:pt x="1958" y="416"/>
                      </a:lnTo>
                      <a:lnTo>
                        <a:pt x="1942" y="418"/>
                      </a:lnTo>
                      <a:lnTo>
                        <a:pt x="1926" y="420"/>
                      </a:lnTo>
                      <a:lnTo>
                        <a:pt x="1909" y="423"/>
                      </a:lnTo>
                      <a:lnTo>
                        <a:pt x="1884" y="425"/>
                      </a:lnTo>
                      <a:lnTo>
                        <a:pt x="1860" y="428"/>
                      </a:lnTo>
                      <a:lnTo>
                        <a:pt x="1835" y="431"/>
                      </a:lnTo>
                      <a:lnTo>
                        <a:pt x="1809" y="433"/>
                      </a:lnTo>
                      <a:lnTo>
                        <a:pt x="1784" y="435"/>
                      </a:lnTo>
                      <a:lnTo>
                        <a:pt x="1758" y="438"/>
                      </a:lnTo>
                      <a:lnTo>
                        <a:pt x="1730" y="440"/>
                      </a:lnTo>
                      <a:lnTo>
                        <a:pt x="1702" y="442"/>
                      </a:lnTo>
                      <a:lnTo>
                        <a:pt x="1675" y="445"/>
                      </a:lnTo>
                      <a:lnTo>
                        <a:pt x="1646" y="447"/>
                      </a:lnTo>
                      <a:lnTo>
                        <a:pt x="1617" y="448"/>
                      </a:lnTo>
                      <a:lnTo>
                        <a:pt x="1587" y="450"/>
                      </a:lnTo>
                      <a:lnTo>
                        <a:pt x="1558" y="451"/>
                      </a:lnTo>
                      <a:lnTo>
                        <a:pt x="1527" y="454"/>
                      </a:lnTo>
                      <a:lnTo>
                        <a:pt x="1497" y="455"/>
                      </a:lnTo>
                      <a:lnTo>
                        <a:pt x="1466" y="456"/>
                      </a:lnTo>
                      <a:lnTo>
                        <a:pt x="1447" y="457"/>
                      </a:lnTo>
                      <a:lnTo>
                        <a:pt x="1427" y="457"/>
                      </a:lnTo>
                      <a:lnTo>
                        <a:pt x="1406" y="458"/>
                      </a:lnTo>
                      <a:lnTo>
                        <a:pt x="1387" y="460"/>
                      </a:lnTo>
                      <a:lnTo>
                        <a:pt x="1366" y="460"/>
                      </a:lnTo>
                      <a:lnTo>
                        <a:pt x="1346" y="461"/>
                      </a:lnTo>
                      <a:lnTo>
                        <a:pt x="1326" y="461"/>
                      </a:lnTo>
                      <a:lnTo>
                        <a:pt x="1305" y="461"/>
                      </a:lnTo>
                      <a:lnTo>
                        <a:pt x="1284" y="462"/>
                      </a:lnTo>
                      <a:lnTo>
                        <a:pt x="1264" y="462"/>
                      </a:lnTo>
                      <a:lnTo>
                        <a:pt x="1243" y="462"/>
                      </a:lnTo>
                      <a:lnTo>
                        <a:pt x="1222" y="463"/>
                      </a:lnTo>
                      <a:lnTo>
                        <a:pt x="1200" y="463"/>
                      </a:lnTo>
                      <a:lnTo>
                        <a:pt x="1179" y="463"/>
                      </a:lnTo>
                      <a:lnTo>
                        <a:pt x="1159" y="463"/>
                      </a:lnTo>
                      <a:lnTo>
                        <a:pt x="1137" y="463"/>
                      </a:lnTo>
                      <a:lnTo>
                        <a:pt x="1116" y="463"/>
                      </a:lnTo>
                      <a:lnTo>
                        <a:pt x="1095" y="463"/>
                      </a:lnTo>
                      <a:lnTo>
                        <a:pt x="1075" y="463"/>
                      </a:lnTo>
                      <a:lnTo>
                        <a:pt x="1054" y="463"/>
                      </a:lnTo>
                      <a:lnTo>
                        <a:pt x="1033" y="462"/>
                      </a:lnTo>
                      <a:lnTo>
                        <a:pt x="1012" y="462"/>
                      </a:lnTo>
                      <a:lnTo>
                        <a:pt x="992" y="462"/>
                      </a:lnTo>
                      <a:lnTo>
                        <a:pt x="972" y="461"/>
                      </a:lnTo>
                      <a:lnTo>
                        <a:pt x="951" y="461"/>
                      </a:lnTo>
                      <a:lnTo>
                        <a:pt x="931" y="461"/>
                      </a:lnTo>
                      <a:lnTo>
                        <a:pt x="911" y="460"/>
                      </a:lnTo>
                      <a:lnTo>
                        <a:pt x="891" y="460"/>
                      </a:lnTo>
                      <a:lnTo>
                        <a:pt x="872" y="458"/>
                      </a:lnTo>
                      <a:lnTo>
                        <a:pt x="852" y="457"/>
                      </a:lnTo>
                      <a:lnTo>
                        <a:pt x="833" y="457"/>
                      </a:lnTo>
                      <a:lnTo>
                        <a:pt x="813" y="456"/>
                      </a:lnTo>
                      <a:lnTo>
                        <a:pt x="764" y="454"/>
                      </a:lnTo>
                      <a:lnTo>
                        <a:pt x="715" y="451"/>
                      </a:lnTo>
                      <a:lnTo>
                        <a:pt x="668" y="449"/>
                      </a:lnTo>
                      <a:lnTo>
                        <a:pt x="623" y="447"/>
                      </a:lnTo>
                      <a:lnTo>
                        <a:pt x="581" y="443"/>
                      </a:lnTo>
                      <a:lnTo>
                        <a:pt x="538" y="440"/>
                      </a:lnTo>
                      <a:lnTo>
                        <a:pt x="498" y="437"/>
                      </a:lnTo>
                      <a:lnTo>
                        <a:pt x="460" y="433"/>
                      </a:lnTo>
                      <a:lnTo>
                        <a:pt x="423" y="430"/>
                      </a:lnTo>
                      <a:lnTo>
                        <a:pt x="386" y="425"/>
                      </a:lnTo>
                      <a:lnTo>
                        <a:pt x="351" y="420"/>
                      </a:lnTo>
                      <a:lnTo>
                        <a:pt x="319" y="416"/>
                      </a:lnTo>
                      <a:lnTo>
                        <a:pt x="287" y="411"/>
                      </a:lnTo>
                      <a:lnTo>
                        <a:pt x="256" y="405"/>
                      </a:lnTo>
                      <a:lnTo>
                        <a:pt x="227" y="400"/>
                      </a:lnTo>
                      <a:lnTo>
                        <a:pt x="198" y="394"/>
                      </a:lnTo>
                      <a:lnTo>
                        <a:pt x="176" y="389"/>
                      </a:lnTo>
                      <a:lnTo>
                        <a:pt x="157" y="384"/>
                      </a:lnTo>
                      <a:lnTo>
                        <a:pt x="137" y="378"/>
                      </a:lnTo>
                      <a:lnTo>
                        <a:pt x="120" y="372"/>
                      </a:lnTo>
                      <a:lnTo>
                        <a:pt x="103" y="366"/>
                      </a:lnTo>
                      <a:lnTo>
                        <a:pt x="88" y="361"/>
                      </a:lnTo>
                      <a:lnTo>
                        <a:pt x="74" y="354"/>
                      </a:lnTo>
                      <a:lnTo>
                        <a:pt x="61" y="348"/>
                      </a:lnTo>
                      <a:lnTo>
                        <a:pt x="50" y="341"/>
                      </a:lnTo>
                      <a:lnTo>
                        <a:pt x="39" y="335"/>
                      </a:lnTo>
                      <a:lnTo>
                        <a:pt x="30" y="329"/>
                      </a:lnTo>
                      <a:lnTo>
                        <a:pt x="22" y="323"/>
                      </a:lnTo>
                      <a:lnTo>
                        <a:pt x="15" y="317"/>
                      </a:lnTo>
                      <a:lnTo>
                        <a:pt x="8" y="311"/>
                      </a:lnTo>
                      <a:lnTo>
                        <a:pt x="3" y="305"/>
                      </a:lnTo>
                      <a:lnTo>
                        <a:pt x="0" y="301"/>
                      </a:lnTo>
                      <a:lnTo>
                        <a:pt x="0" y="156"/>
                      </a:lnTo>
                      <a:lnTo>
                        <a:pt x="8" y="141"/>
                      </a:lnTo>
                      <a:lnTo>
                        <a:pt x="16" y="128"/>
                      </a:lnTo>
                      <a:lnTo>
                        <a:pt x="26" y="118"/>
                      </a:lnTo>
                      <a:lnTo>
                        <a:pt x="39" y="108"/>
                      </a:lnTo>
                      <a:lnTo>
                        <a:pt x="55" y="100"/>
                      </a:lnTo>
                      <a:lnTo>
                        <a:pt x="77" y="94"/>
                      </a:lnTo>
                      <a:lnTo>
                        <a:pt x="104" y="87"/>
                      </a:lnTo>
                      <a:lnTo>
                        <a:pt x="137" y="7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0" name="Freeform 26"/>
                <p:cNvSpPr>
                  <a:spLocks/>
                </p:cNvSpPr>
                <p:nvPr/>
              </p:nvSpPr>
              <p:spPr bwMode="auto">
                <a:xfrm>
                  <a:off x="3934" y="3536"/>
                  <a:ext cx="1101" cy="134"/>
                </a:xfrm>
                <a:custGeom>
                  <a:avLst/>
                  <a:gdLst/>
                  <a:ahLst/>
                  <a:cxnLst>
                    <a:cxn ang="0">
                      <a:pos x="2086" y="194"/>
                    </a:cxn>
                    <a:cxn ang="0">
                      <a:pos x="1983" y="214"/>
                    </a:cxn>
                    <a:cxn ang="0">
                      <a:pos x="1854" y="231"/>
                    </a:cxn>
                    <a:cxn ang="0">
                      <a:pos x="1702" y="246"/>
                    </a:cxn>
                    <a:cxn ang="0">
                      <a:pos x="1528" y="258"/>
                    </a:cxn>
                    <a:cxn ang="0">
                      <a:pos x="1386" y="265"/>
                    </a:cxn>
                    <a:cxn ang="0">
                      <a:pos x="1330" y="266"/>
                    </a:cxn>
                    <a:cxn ang="0">
                      <a:pos x="1274" y="267"/>
                    </a:cxn>
                    <a:cxn ang="0">
                      <a:pos x="1217" y="268"/>
                    </a:cxn>
                    <a:cxn ang="0">
                      <a:pos x="1159" y="268"/>
                    </a:cxn>
                    <a:cxn ang="0">
                      <a:pos x="1101" y="268"/>
                    </a:cxn>
                    <a:cxn ang="0">
                      <a:pos x="1017" y="268"/>
                    </a:cxn>
                    <a:cxn ang="0">
                      <a:pos x="935" y="267"/>
                    </a:cxn>
                    <a:cxn ang="0">
                      <a:pos x="855" y="265"/>
                    </a:cxn>
                    <a:cxn ang="0">
                      <a:pos x="777" y="262"/>
                    </a:cxn>
                    <a:cxn ang="0">
                      <a:pos x="701" y="259"/>
                    </a:cxn>
                    <a:cxn ang="0">
                      <a:pos x="612" y="254"/>
                    </a:cxn>
                    <a:cxn ang="0">
                      <a:pos x="517" y="247"/>
                    </a:cxn>
                    <a:cxn ang="0">
                      <a:pos x="428" y="240"/>
                    </a:cxn>
                    <a:cxn ang="0">
                      <a:pos x="347" y="232"/>
                    </a:cxn>
                    <a:cxn ang="0">
                      <a:pos x="272" y="223"/>
                    </a:cxn>
                    <a:cxn ang="0">
                      <a:pos x="214" y="214"/>
                    </a:cxn>
                    <a:cxn ang="0">
                      <a:pos x="176" y="207"/>
                    </a:cxn>
                    <a:cxn ang="0">
                      <a:pos x="142" y="200"/>
                    </a:cxn>
                    <a:cxn ang="0">
                      <a:pos x="75" y="183"/>
                    </a:cxn>
                    <a:cxn ang="0">
                      <a:pos x="20" y="160"/>
                    </a:cxn>
                    <a:cxn ang="0">
                      <a:pos x="0" y="134"/>
                    </a:cxn>
                    <a:cxn ang="0">
                      <a:pos x="14" y="113"/>
                    </a:cxn>
                    <a:cxn ang="0">
                      <a:pos x="55" y="92"/>
                    </a:cxn>
                    <a:cxn ang="0">
                      <a:pos x="120" y="73"/>
                    </a:cxn>
                    <a:cxn ang="0">
                      <a:pos x="208" y="56"/>
                    </a:cxn>
                    <a:cxn ang="0">
                      <a:pos x="316" y="40"/>
                    </a:cxn>
                    <a:cxn ang="0">
                      <a:pos x="432" y="27"/>
                    </a:cxn>
                    <a:cxn ang="0">
                      <a:pos x="557" y="17"/>
                    </a:cxn>
                    <a:cxn ang="0">
                      <a:pos x="695" y="9"/>
                    </a:cxn>
                    <a:cxn ang="0">
                      <a:pos x="840" y="3"/>
                    </a:cxn>
                    <a:cxn ang="0">
                      <a:pos x="994" y="1"/>
                    </a:cxn>
                    <a:cxn ang="0">
                      <a:pos x="1145" y="0"/>
                    </a:cxn>
                    <a:cxn ang="0">
                      <a:pos x="1273" y="1"/>
                    </a:cxn>
                    <a:cxn ang="0">
                      <a:pos x="1397" y="4"/>
                    </a:cxn>
                    <a:cxn ang="0">
                      <a:pos x="1515" y="10"/>
                    </a:cxn>
                    <a:cxn ang="0">
                      <a:pos x="1626" y="16"/>
                    </a:cxn>
                    <a:cxn ang="0">
                      <a:pos x="1731" y="24"/>
                    </a:cxn>
                    <a:cxn ang="0">
                      <a:pos x="1827" y="33"/>
                    </a:cxn>
                    <a:cxn ang="0">
                      <a:pos x="1914" y="44"/>
                    </a:cxn>
                    <a:cxn ang="0">
                      <a:pos x="1991" y="55"/>
                    </a:cxn>
                    <a:cxn ang="0">
                      <a:pos x="2058" y="68"/>
                    </a:cxn>
                    <a:cxn ang="0">
                      <a:pos x="2112" y="81"/>
                    </a:cxn>
                    <a:cxn ang="0">
                      <a:pos x="2160" y="98"/>
                    </a:cxn>
                    <a:cxn ang="0">
                      <a:pos x="2191" y="116"/>
                    </a:cxn>
                    <a:cxn ang="0">
                      <a:pos x="2201" y="134"/>
                    </a:cxn>
                    <a:cxn ang="0">
                      <a:pos x="2192" y="152"/>
                    </a:cxn>
                    <a:cxn ang="0">
                      <a:pos x="2165" y="169"/>
                    </a:cxn>
                  </a:cxnLst>
                  <a:rect l="0" t="0" r="r" b="b"/>
                  <a:pathLst>
                    <a:path w="2201" h="268">
                      <a:moveTo>
                        <a:pt x="2138" y="179"/>
                      </a:moveTo>
                      <a:lnTo>
                        <a:pt x="2114" y="186"/>
                      </a:lnTo>
                      <a:lnTo>
                        <a:pt x="2086" y="194"/>
                      </a:lnTo>
                      <a:lnTo>
                        <a:pt x="2055" y="201"/>
                      </a:lnTo>
                      <a:lnTo>
                        <a:pt x="2021" y="208"/>
                      </a:lnTo>
                      <a:lnTo>
                        <a:pt x="1983" y="214"/>
                      </a:lnTo>
                      <a:lnTo>
                        <a:pt x="1943" y="221"/>
                      </a:lnTo>
                      <a:lnTo>
                        <a:pt x="1900" y="227"/>
                      </a:lnTo>
                      <a:lnTo>
                        <a:pt x="1854" y="231"/>
                      </a:lnTo>
                      <a:lnTo>
                        <a:pt x="1806" y="237"/>
                      </a:lnTo>
                      <a:lnTo>
                        <a:pt x="1755" y="241"/>
                      </a:lnTo>
                      <a:lnTo>
                        <a:pt x="1702" y="246"/>
                      </a:lnTo>
                      <a:lnTo>
                        <a:pt x="1646" y="251"/>
                      </a:lnTo>
                      <a:lnTo>
                        <a:pt x="1588" y="254"/>
                      </a:lnTo>
                      <a:lnTo>
                        <a:pt x="1528" y="258"/>
                      </a:lnTo>
                      <a:lnTo>
                        <a:pt x="1467" y="261"/>
                      </a:lnTo>
                      <a:lnTo>
                        <a:pt x="1404" y="263"/>
                      </a:lnTo>
                      <a:lnTo>
                        <a:pt x="1386" y="265"/>
                      </a:lnTo>
                      <a:lnTo>
                        <a:pt x="1367" y="265"/>
                      </a:lnTo>
                      <a:lnTo>
                        <a:pt x="1349" y="265"/>
                      </a:lnTo>
                      <a:lnTo>
                        <a:pt x="1330" y="266"/>
                      </a:lnTo>
                      <a:lnTo>
                        <a:pt x="1312" y="266"/>
                      </a:lnTo>
                      <a:lnTo>
                        <a:pt x="1293" y="267"/>
                      </a:lnTo>
                      <a:lnTo>
                        <a:pt x="1274" y="267"/>
                      </a:lnTo>
                      <a:lnTo>
                        <a:pt x="1255" y="267"/>
                      </a:lnTo>
                      <a:lnTo>
                        <a:pt x="1236" y="267"/>
                      </a:lnTo>
                      <a:lnTo>
                        <a:pt x="1217" y="268"/>
                      </a:lnTo>
                      <a:lnTo>
                        <a:pt x="1198" y="268"/>
                      </a:lnTo>
                      <a:lnTo>
                        <a:pt x="1178" y="268"/>
                      </a:lnTo>
                      <a:lnTo>
                        <a:pt x="1159" y="268"/>
                      </a:lnTo>
                      <a:lnTo>
                        <a:pt x="1140" y="268"/>
                      </a:lnTo>
                      <a:lnTo>
                        <a:pt x="1121" y="268"/>
                      </a:lnTo>
                      <a:lnTo>
                        <a:pt x="1101" y="268"/>
                      </a:lnTo>
                      <a:lnTo>
                        <a:pt x="1073" y="268"/>
                      </a:lnTo>
                      <a:lnTo>
                        <a:pt x="1045" y="268"/>
                      </a:lnTo>
                      <a:lnTo>
                        <a:pt x="1017" y="268"/>
                      </a:lnTo>
                      <a:lnTo>
                        <a:pt x="989" y="267"/>
                      </a:lnTo>
                      <a:lnTo>
                        <a:pt x="962" y="267"/>
                      </a:lnTo>
                      <a:lnTo>
                        <a:pt x="935" y="267"/>
                      </a:lnTo>
                      <a:lnTo>
                        <a:pt x="908" y="266"/>
                      </a:lnTo>
                      <a:lnTo>
                        <a:pt x="881" y="266"/>
                      </a:lnTo>
                      <a:lnTo>
                        <a:pt x="855" y="265"/>
                      </a:lnTo>
                      <a:lnTo>
                        <a:pt x="829" y="263"/>
                      </a:lnTo>
                      <a:lnTo>
                        <a:pt x="803" y="263"/>
                      </a:lnTo>
                      <a:lnTo>
                        <a:pt x="777" y="262"/>
                      </a:lnTo>
                      <a:lnTo>
                        <a:pt x="752" y="261"/>
                      </a:lnTo>
                      <a:lnTo>
                        <a:pt x="727" y="260"/>
                      </a:lnTo>
                      <a:lnTo>
                        <a:pt x="701" y="259"/>
                      </a:lnTo>
                      <a:lnTo>
                        <a:pt x="677" y="258"/>
                      </a:lnTo>
                      <a:lnTo>
                        <a:pt x="644" y="255"/>
                      </a:lnTo>
                      <a:lnTo>
                        <a:pt x="612" y="254"/>
                      </a:lnTo>
                      <a:lnTo>
                        <a:pt x="579" y="252"/>
                      </a:lnTo>
                      <a:lnTo>
                        <a:pt x="548" y="250"/>
                      </a:lnTo>
                      <a:lnTo>
                        <a:pt x="517" y="247"/>
                      </a:lnTo>
                      <a:lnTo>
                        <a:pt x="487" y="245"/>
                      </a:lnTo>
                      <a:lnTo>
                        <a:pt x="457" y="243"/>
                      </a:lnTo>
                      <a:lnTo>
                        <a:pt x="428" y="240"/>
                      </a:lnTo>
                      <a:lnTo>
                        <a:pt x="401" y="238"/>
                      </a:lnTo>
                      <a:lnTo>
                        <a:pt x="373" y="235"/>
                      </a:lnTo>
                      <a:lnTo>
                        <a:pt x="347" y="232"/>
                      </a:lnTo>
                      <a:lnTo>
                        <a:pt x="321" y="229"/>
                      </a:lnTo>
                      <a:lnTo>
                        <a:pt x="296" y="227"/>
                      </a:lnTo>
                      <a:lnTo>
                        <a:pt x="272" y="223"/>
                      </a:lnTo>
                      <a:lnTo>
                        <a:pt x="249" y="220"/>
                      </a:lnTo>
                      <a:lnTo>
                        <a:pt x="227" y="216"/>
                      </a:lnTo>
                      <a:lnTo>
                        <a:pt x="214" y="214"/>
                      </a:lnTo>
                      <a:lnTo>
                        <a:pt x="200" y="212"/>
                      </a:lnTo>
                      <a:lnTo>
                        <a:pt x="189" y="209"/>
                      </a:lnTo>
                      <a:lnTo>
                        <a:pt x="176" y="207"/>
                      </a:lnTo>
                      <a:lnTo>
                        <a:pt x="165" y="205"/>
                      </a:lnTo>
                      <a:lnTo>
                        <a:pt x="153" y="202"/>
                      </a:lnTo>
                      <a:lnTo>
                        <a:pt x="142" y="200"/>
                      </a:lnTo>
                      <a:lnTo>
                        <a:pt x="131" y="198"/>
                      </a:lnTo>
                      <a:lnTo>
                        <a:pt x="101" y="191"/>
                      </a:lnTo>
                      <a:lnTo>
                        <a:pt x="75" y="183"/>
                      </a:lnTo>
                      <a:lnTo>
                        <a:pt x="53" y="176"/>
                      </a:lnTo>
                      <a:lnTo>
                        <a:pt x="35" y="168"/>
                      </a:lnTo>
                      <a:lnTo>
                        <a:pt x="20" y="160"/>
                      </a:lnTo>
                      <a:lnTo>
                        <a:pt x="9" y="152"/>
                      </a:lnTo>
                      <a:lnTo>
                        <a:pt x="2" y="142"/>
                      </a:lnTo>
                      <a:lnTo>
                        <a:pt x="0" y="134"/>
                      </a:lnTo>
                      <a:lnTo>
                        <a:pt x="1" y="128"/>
                      </a:lnTo>
                      <a:lnTo>
                        <a:pt x="6" y="119"/>
                      </a:lnTo>
                      <a:lnTo>
                        <a:pt x="14" y="113"/>
                      </a:lnTo>
                      <a:lnTo>
                        <a:pt x="25" y="106"/>
                      </a:lnTo>
                      <a:lnTo>
                        <a:pt x="38" y="99"/>
                      </a:lnTo>
                      <a:lnTo>
                        <a:pt x="55" y="92"/>
                      </a:lnTo>
                      <a:lnTo>
                        <a:pt x="74" y="86"/>
                      </a:lnTo>
                      <a:lnTo>
                        <a:pt x="96" y="79"/>
                      </a:lnTo>
                      <a:lnTo>
                        <a:pt x="120" y="73"/>
                      </a:lnTo>
                      <a:lnTo>
                        <a:pt x="147" y="67"/>
                      </a:lnTo>
                      <a:lnTo>
                        <a:pt x="176" y="61"/>
                      </a:lnTo>
                      <a:lnTo>
                        <a:pt x="208" y="56"/>
                      </a:lnTo>
                      <a:lnTo>
                        <a:pt x="242" y="50"/>
                      </a:lnTo>
                      <a:lnTo>
                        <a:pt x="278" y="45"/>
                      </a:lnTo>
                      <a:lnTo>
                        <a:pt x="316" y="40"/>
                      </a:lnTo>
                      <a:lnTo>
                        <a:pt x="356" y="35"/>
                      </a:lnTo>
                      <a:lnTo>
                        <a:pt x="394" y="32"/>
                      </a:lnTo>
                      <a:lnTo>
                        <a:pt x="432" y="27"/>
                      </a:lnTo>
                      <a:lnTo>
                        <a:pt x="472" y="24"/>
                      </a:lnTo>
                      <a:lnTo>
                        <a:pt x="515" y="20"/>
                      </a:lnTo>
                      <a:lnTo>
                        <a:pt x="557" y="17"/>
                      </a:lnTo>
                      <a:lnTo>
                        <a:pt x="602" y="15"/>
                      </a:lnTo>
                      <a:lnTo>
                        <a:pt x="647" y="12"/>
                      </a:lnTo>
                      <a:lnTo>
                        <a:pt x="695" y="9"/>
                      </a:lnTo>
                      <a:lnTo>
                        <a:pt x="742" y="7"/>
                      </a:lnTo>
                      <a:lnTo>
                        <a:pt x="790" y="6"/>
                      </a:lnTo>
                      <a:lnTo>
                        <a:pt x="840" y="3"/>
                      </a:lnTo>
                      <a:lnTo>
                        <a:pt x="890" y="2"/>
                      </a:lnTo>
                      <a:lnTo>
                        <a:pt x="942" y="1"/>
                      </a:lnTo>
                      <a:lnTo>
                        <a:pt x="994" y="1"/>
                      </a:lnTo>
                      <a:lnTo>
                        <a:pt x="1047" y="0"/>
                      </a:lnTo>
                      <a:lnTo>
                        <a:pt x="1101" y="0"/>
                      </a:lnTo>
                      <a:lnTo>
                        <a:pt x="1145" y="0"/>
                      </a:lnTo>
                      <a:lnTo>
                        <a:pt x="1188" y="0"/>
                      </a:lnTo>
                      <a:lnTo>
                        <a:pt x="1231" y="1"/>
                      </a:lnTo>
                      <a:lnTo>
                        <a:pt x="1273" y="1"/>
                      </a:lnTo>
                      <a:lnTo>
                        <a:pt x="1314" y="2"/>
                      </a:lnTo>
                      <a:lnTo>
                        <a:pt x="1356" y="3"/>
                      </a:lnTo>
                      <a:lnTo>
                        <a:pt x="1397" y="4"/>
                      </a:lnTo>
                      <a:lnTo>
                        <a:pt x="1436" y="7"/>
                      </a:lnTo>
                      <a:lnTo>
                        <a:pt x="1475" y="8"/>
                      </a:lnTo>
                      <a:lnTo>
                        <a:pt x="1515" y="10"/>
                      </a:lnTo>
                      <a:lnTo>
                        <a:pt x="1553" y="11"/>
                      </a:lnTo>
                      <a:lnTo>
                        <a:pt x="1589" y="14"/>
                      </a:lnTo>
                      <a:lnTo>
                        <a:pt x="1626" y="16"/>
                      </a:lnTo>
                      <a:lnTo>
                        <a:pt x="1662" y="18"/>
                      </a:lnTo>
                      <a:lnTo>
                        <a:pt x="1697" y="22"/>
                      </a:lnTo>
                      <a:lnTo>
                        <a:pt x="1731" y="24"/>
                      </a:lnTo>
                      <a:lnTo>
                        <a:pt x="1763" y="27"/>
                      </a:lnTo>
                      <a:lnTo>
                        <a:pt x="1796" y="30"/>
                      </a:lnTo>
                      <a:lnTo>
                        <a:pt x="1827" y="33"/>
                      </a:lnTo>
                      <a:lnTo>
                        <a:pt x="1857" y="37"/>
                      </a:lnTo>
                      <a:lnTo>
                        <a:pt x="1885" y="40"/>
                      </a:lnTo>
                      <a:lnTo>
                        <a:pt x="1914" y="44"/>
                      </a:lnTo>
                      <a:lnTo>
                        <a:pt x="1941" y="47"/>
                      </a:lnTo>
                      <a:lnTo>
                        <a:pt x="1967" y="52"/>
                      </a:lnTo>
                      <a:lnTo>
                        <a:pt x="1991" y="55"/>
                      </a:lnTo>
                      <a:lnTo>
                        <a:pt x="2014" y="60"/>
                      </a:lnTo>
                      <a:lnTo>
                        <a:pt x="2038" y="63"/>
                      </a:lnTo>
                      <a:lnTo>
                        <a:pt x="2058" y="68"/>
                      </a:lnTo>
                      <a:lnTo>
                        <a:pt x="2078" y="72"/>
                      </a:lnTo>
                      <a:lnTo>
                        <a:pt x="2096" y="77"/>
                      </a:lnTo>
                      <a:lnTo>
                        <a:pt x="2112" y="81"/>
                      </a:lnTo>
                      <a:lnTo>
                        <a:pt x="2129" y="86"/>
                      </a:lnTo>
                      <a:lnTo>
                        <a:pt x="2145" y="92"/>
                      </a:lnTo>
                      <a:lnTo>
                        <a:pt x="2160" y="98"/>
                      </a:lnTo>
                      <a:lnTo>
                        <a:pt x="2172" y="103"/>
                      </a:lnTo>
                      <a:lnTo>
                        <a:pt x="2183" y="109"/>
                      </a:lnTo>
                      <a:lnTo>
                        <a:pt x="2191" y="116"/>
                      </a:lnTo>
                      <a:lnTo>
                        <a:pt x="2196" y="122"/>
                      </a:lnTo>
                      <a:lnTo>
                        <a:pt x="2200" y="128"/>
                      </a:lnTo>
                      <a:lnTo>
                        <a:pt x="2201" y="134"/>
                      </a:lnTo>
                      <a:lnTo>
                        <a:pt x="2200" y="140"/>
                      </a:lnTo>
                      <a:lnTo>
                        <a:pt x="2196" y="146"/>
                      </a:lnTo>
                      <a:lnTo>
                        <a:pt x="2192" y="152"/>
                      </a:lnTo>
                      <a:lnTo>
                        <a:pt x="2185" y="157"/>
                      </a:lnTo>
                      <a:lnTo>
                        <a:pt x="2176" y="163"/>
                      </a:lnTo>
                      <a:lnTo>
                        <a:pt x="2165" y="169"/>
                      </a:lnTo>
                      <a:lnTo>
                        <a:pt x="2153" y="174"/>
                      </a:lnTo>
                      <a:lnTo>
                        <a:pt x="2138" y="17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1" name="Freeform 27"/>
                <p:cNvSpPr>
                  <a:spLocks/>
                </p:cNvSpPr>
                <p:nvPr/>
              </p:nvSpPr>
              <p:spPr bwMode="auto">
                <a:xfrm>
                  <a:off x="3928" y="3622"/>
                  <a:ext cx="1115" cy="113"/>
                </a:xfrm>
                <a:custGeom>
                  <a:avLst/>
                  <a:gdLst/>
                  <a:ahLst/>
                  <a:cxnLst>
                    <a:cxn ang="0">
                      <a:pos x="2204" y="99"/>
                    </a:cxn>
                    <a:cxn ang="0">
                      <a:pos x="2136" y="133"/>
                    </a:cxn>
                    <a:cxn ang="0">
                      <a:pos x="2060" y="156"/>
                    </a:cxn>
                    <a:cxn ang="0">
                      <a:pos x="1970" y="173"/>
                    </a:cxn>
                    <a:cxn ang="0">
                      <a:pos x="1866" y="188"/>
                    </a:cxn>
                    <a:cxn ang="0">
                      <a:pos x="1749" y="201"/>
                    </a:cxn>
                    <a:cxn ang="0">
                      <a:pos x="1619" y="210"/>
                    </a:cxn>
                    <a:cxn ang="0">
                      <a:pos x="1476" y="218"/>
                    </a:cxn>
                    <a:cxn ang="0">
                      <a:pos x="1389" y="221"/>
                    </a:cxn>
                    <a:cxn ang="0">
                      <a:pos x="1333" y="223"/>
                    </a:cxn>
                    <a:cxn ang="0">
                      <a:pos x="1277" y="225"/>
                    </a:cxn>
                    <a:cxn ang="0">
                      <a:pos x="1219" y="225"/>
                    </a:cxn>
                    <a:cxn ang="0">
                      <a:pos x="1160" y="226"/>
                    </a:cxn>
                    <a:cxn ang="0">
                      <a:pos x="1092" y="226"/>
                    </a:cxn>
                    <a:cxn ang="0">
                      <a:pos x="1008" y="225"/>
                    </a:cxn>
                    <a:cxn ang="0">
                      <a:pos x="926" y="224"/>
                    </a:cxn>
                    <a:cxn ang="0">
                      <a:pos x="846" y="221"/>
                    </a:cxn>
                    <a:cxn ang="0">
                      <a:pos x="769" y="218"/>
                    </a:cxn>
                    <a:cxn ang="0">
                      <a:pos x="693" y="213"/>
                    </a:cxn>
                    <a:cxn ang="0">
                      <a:pos x="594" y="208"/>
                    </a:cxn>
                    <a:cxn ang="0">
                      <a:pos x="501" y="200"/>
                    </a:cxn>
                    <a:cxn ang="0">
                      <a:pos x="414" y="191"/>
                    </a:cxn>
                    <a:cxn ang="0">
                      <a:pos x="334" y="181"/>
                    </a:cxn>
                    <a:cxn ang="0">
                      <a:pos x="262" y="170"/>
                    </a:cxn>
                    <a:cxn ang="0">
                      <a:pos x="212" y="162"/>
                    </a:cxn>
                    <a:cxn ang="0">
                      <a:pos x="175" y="155"/>
                    </a:cxn>
                    <a:cxn ang="0">
                      <a:pos x="142" y="147"/>
                    </a:cxn>
                    <a:cxn ang="0">
                      <a:pos x="58" y="117"/>
                    </a:cxn>
                    <a:cxn ang="0">
                      <a:pos x="12" y="87"/>
                    </a:cxn>
                    <a:cxn ang="0">
                      <a:pos x="0" y="57"/>
                    </a:cxn>
                    <a:cxn ang="0">
                      <a:pos x="1" y="2"/>
                    </a:cxn>
                    <a:cxn ang="0">
                      <a:pos x="31" y="23"/>
                    </a:cxn>
                    <a:cxn ang="0">
                      <a:pos x="86" y="45"/>
                    </a:cxn>
                    <a:cxn ang="0">
                      <a:pos x="144" y="61"/>
                    </a:cxn>
                    <a:cxn ang="0">
                      <a:pos x="179" y="69"/>
                    </a:cxn>
                    <a:cxn ang="0">
                      <a:pos x="217" y="78"/>
                    </a:cxn>
                    <a:cxn ang="0">
                      <a:pos x="276" y="88"/>
                    </a:cxn>
                    <a:cxn ang="0">
                      <a:pos x="352" y="98"/>
                    </a:cxn>
                    <a:cxn ang="0">
                      <a:pos x="435" y="107"/>
                    </a:cxn>
                    <a:cxn ang="0">
                      <a:pos x="524" y="116"/>
                    </a:cxn>
                    <a:cxn ang="0">
                      <a:pos x="621" y="122"/>
                    </a:cxn>
                    <a:cxn ang="0">
                      <a:pos x="713" y="128"/>
                    </a:cxn>
                    <a:cxn ang="0">
                      <a:pos x="790" y="133"/>
                    </a:cxn>
                    <a:cxn ang="0">
                      <a:pos x="870" y="135"/>
                    </a:cxn>
                    <a:cxn ang="0">
                      <a:pos x="952" y="137"/>
                    </a:cxn>
                    <a:cxn ang="0">
                      <a:pos x="1036" y="140"/>
                    </a:cxn>
                    <a:cxn ang="0">
                      <a:pos x="1121" y="140"/>
                    </a:cxn>
                    <a:cxn ang="0">
                      <a:pos x="1181" y="140"/>
                    </a:cxn>
                    <a:cxn ang="0">
                      <a:pos x="1240" y="139"/>
                    </a:cxn>
                    <a:cxn ang="0">
                      <a:pos x="1297" y="137"/>
                    </a:cxn>
                    <a:cxn ang="0">
                      <a:pos x="1355" y="136"/>
                    </a:cxn>
                    <a:cxn ang="0">
                      <a:pos x="1411" y="135"/>
                    </a:cxn>
                    <a:cxn ang="0">
                      <a:pos x="1556" y="128"/>
                    </a:cxn>
                    <a:cxn ang="0">
                      <a:pos x="1730" y="114"/>
                    </a:cxn>
                    <a:cxn ang="0">
                      <a:pos x="1882" y="98"/>
                    </a:cxn>
                    <a:cxn ang="0">
                      <a:pos x="2009" y="78"/>
                    </a:cxn>
                    <a:cxn ang="0">
                      <a:pos x="2109" y="53"/>
                    </a:cxn>
                    <a:cxn ang="0">
                      <a:pos x="2169" y="31"/>
                    </a:cxn>
                    <a:cxn ang="0">
                      <a:pos x="2200" y="18"/>
                    </a:cxn>
                    <a:cxn ang="0">
                      <a:pos x="2227" y="4"/>
                    </a:cxn>
                  </a:cxnLst>
                  <a:rect l="0" t="0" r="r" b="b"/>
                  <a:pathLst>
                    <a:path w="2231" h="226">
                      <a:moveTo>
                        <a:pt x="2231" y="74"/>
                      </a:moveTo>
                      <a:lnTo>
                        <a:pt x="2220" y="87"/>
                      </a:lnTo>
                      <a:lnTo>
                        <a:pt x="2204" y="99"/>
                      </a:lnTo>
                      <a:lnTo>
                        <a:pt x="2184" y="112"/>
                      </a:lnTo>
                      <a:lnTo>
                        <a:pt x="2161" y="122"/>
                      </a:lnTo>
                      <a:lnTo>
                        <a:pt x="2136" y="133"/>
                      </a:lnTo>
                      <a:lnTo>
                        <a:pt x="2110" y="142"/>
                      </a:lnTo>
                      <a:lnTo>
                        <a:pt x="2084" y="149"/>
                      </a:lnTo>
                      <a:lnTo>
                        <a:pt x="2060" y="156"/>
                      </a:lnTo>
                      <a:lnTo>
                        <a:pt x="2031" y="162"/>
                      </a:lnTo>
                      <a:lnTo>
                        <a:pt x="2002" y="168"/>
                      </a:lnTo>
                      <a:lnTo>
                        <a:pt x="1970" y="173"/>
                      </a:lnTo>
                      <a:lnTo>
                        <a:pt x="1936" y="179"/>
                      </a:lnTo>
                      <a:lnTo>
                        <a:pt x="1902" y="183"/>
                      </a:lnTo>
                      <a:lnTo>
                        <a:pt x="1866" y="188"/>
                      </a:lnTo>
                      <a:lnTo>
                        <a:pt x="1828" y="193"/>
                      </a:lnTo>
                      <a:lnTo>
                        <a:pt x="1789" y="196"/>
                      </a:lnTo>
                      <a:lnTo>
                        <a:pt x="1749" y="201"/>
                      </a:lnTo>
                      <a:lnTo>
                        <a:pt x="1706" y="204"/>
                      </a:lnTo>
                      <a:lnTo>
                        <a:pt x="1664" y="208"/>
                      </a:lnTo>
                      <a:lnTo>
                        <a:pt x="1619" y="210"/>
                      </a:lnTo>
                      <a:lnTo>
                        <a:pt x="1573" y="213"/>
                      </a:lnTo>
                      <a:lnTo>
                        <a:pt x="1525" y="216"/>
                      </a:lnTo>
                      <a:lnTo>
                        <a:pt x="1476" y="218"/>
                      </a:lnTo>
                      <a:lnTo>
                        <a:pt x="1426" y="220"/>
                      </a:lnTo>
                      <a:lnTo>
                        <a:pt x="1408" y="221"/>
                      </a:lnTo>
                      <a:lnTo>
                        <a:pt x="1389" y="221"/>
                      </a:lnTo>
                      <a:lnTo>
                        <a:pt x="1371" y="223"/>
                      </a:lnTo>
                      <a:lnTo>
                        <a:pt x="1353" y="223"/>
                      </a:lnTo>
                      <a:lnTo>
                        <a:pt x="1333" y="223"/>
                      </a:lnTo>
                      <a:lnTo>
                        <a:pt x="1315" y="224"/>
                      </a:lnTo>
                      <a:lnTo>
                        <a:pt x="1295" y="224"/>
                      </a:lnTo>
                      <a:lnTo>
                        <a:pt x="1277" y="225"/>
                      </a:lnTo>
                      <a:lnTo>
                        <a:pt x="1257" y="225"/>
                      </a:lnTo>
                      <a:lnTo>
                        <a:pt x="1237" y="225"/>
                      </a:lnTo>
                      <a:lnTo>
                        <a:pt x="1219" y="225"/>
                      </a:lnTo>
                      <a:lnTo>
                        <a:pt x="1199" y="226"/>
                      </a:lnTo>
                      <a:lnTo>
                        <a:pt x="1180" y="226"/>
                      </a:lnTo>
                      <a:lnTo>
                        <a:pt x="1160" y="226"/>
                      </a:lnTo>
                      <a:lnTo>
                        <a:pt x="1141" y="226"/>
                      </a:lnTo>
                      <a:lnTo>
                        <a:pt x="1121" y="226"/>
                      </a:lnTo>
                      <a:lnTo>
                        <a:pt x="1092" y="226"/>
                      </a:lnTo>
                      <a:lnTo>
                        <a:pt x="1065" y="226"/>
                      </a:lnTo>
                      <a:lnTo>
                        <a:pt x="1037" y="226"/>
                      </a:lnTo>
                      <a:lnTo>
                        <a:pt x="1008" y="225"/>
                      </a:lnTo>
                      <a:lnTo>
                        <a:pt x="981" y="225"/>
                      </a:lnTo>
                      <a:lnTo>
                        <a:pt x="954" y="224"/>
                      </a:lnTo>
                      <a:lnTo>
                        <a:pt x="926" y="224"/>
                      </a:lnTo>
                      <a:lnTo>
                        <a:pt x="900" y="223"/>
                      </a:lnTo>
                      <a:lnTo>
                        <a:pt x="872" y="221"/>
                      </a:lnTo>
                      <a:lnTo>
                        <a:pt x="846" y="221"/>
                      </a:lnTo>
                      <a:lnTo>
                        <a:pt x="820" y="220"/>
                      </a:lnTo>
                      <a:lnTo>
                        <a:pt x="794" y="219"/>
                      </a:lnTo>
                      <a:lnTo>
                        <a:pt x="769" y="218"/>
                      </a:lnTo>
                      <a:lnTo>
                        <a:pt x="743" y="216"/>
                      </a:lnTo>
                      <a:lnTo>
                        <a:pt x="718" y="215"/>
                      </a:lnTo>
                      <a:lnTo>
                        <a:pt x="693" y="213"/>
                      </a:lnTo>
                      <a:lnTo>
                        <a:pt x="659" y="211"/>
                      </a:lnTo>
                      <a:lnTo>
                        <a:pt x="626" y="210"/>
                      </a:lnTo>
                      <a:lnTo>
                        <a:pt x="594" y="208"/>
                      </a:lnTo>
                      <a:lnTo>
                        <a:pt x="562" y="205"/>
                      </a:lnTo>
                      <a:lnTo>
                        <a:pt x="531" y="203"/>
                      </a:lnTo>
                      <a:lnTo>
                        <a:pt x="501" y="200"/>
                      </a:lnTo>
                      <a:lnTo>
                        <a:pt x="471" y="197"/>
                      </a:lnTo>
                      <a:lnTo>
                        <a:pt x="443" y="194"/>
                      </a:lnTo>
                      <a:lnTo>
                        <a:pt x="414" y="191"/>
                      </a:lnTo>
                      <a:lnTo>
                        <a:pt x="386" y="188"/>
                      </a:lnTo>
                      <a:lnTo>
                        <a:pt x="360" y="185"/>
                      </a:lnTo>
                      <a:lnTo>
                        <a:pt x="334" y="181"/>
                      </a:lnTo>
                      <a:lnTo>
                        <a:pt x="309" y="178"/>
                      </a:lnTo>
                      <a:lnTo>
                        <a:pt x="285" y="174"/>
                      </a:lnTo>
                      <a:lnTo>
                        <a:pt x="262" y="170"/>
                      </a:lnTo>
                      <a:lnTo>
                        <a:pt x="239" y="166"/>
                      </a:lnTo>
                      <a:lnTo>
                        <a:pt x="226" y="164"/>
                      </a:lnTo>
                      <a:lnTo>
                        <a:pt x="212" y="162"/>
                      </a:lnTo>
                      <a:lnTo>
                        <a:pt x="200" y="159"/>
                      </a:lnTo>
                      <a:lnTo>
                        <a:pt x="188" y="157"/>
                      </a:lnTo>
                      <a:lnTo>
                        <a:pt x="175" y="155"/>
                      </a:lnTo>
                      <a:lnTo>
                        <a:pt x="164" y="151"/>
                      </a:lnTo>
                      <a:lnTo>
                        <a:pt x="154" y="149"/>
                      </a:lnTo>
                      <a:lnTo>
                        <a:pt x="142" y="147"/>
                      </a:lnTo>
                      <a:lnTo>
                        <a:pt x="110" y="137"/>
                      </a:lnTo>
                      <a:lnTo>
                        <a:pt x="82" y="127"/>
                      </a:lnTo>
                      <a:lnTo>
                        <a:pt x="58" y="117"/>
                      </a:lnTo>
                      <a:lnTo>
                        <a:pt x="38" y="106"/>
                      </a:lnTo>
                      <a:lnTo>
                        <a:pt x="23" y="97"/>
                      </a:lnTo>
                      <a:lnTo>
                        <a:pt x="12" y="87"/>
                      </a:lnTo>
                      <a:lnTo>
                        <a:pt x="4" y="76"/>
                      </a:lnTo>
                      <a:lnTo>
                        <a:pt x="0" y="67"/>
                      </a:lnTo>
                      <a:lnTo>
                        <a:pt x="0" y="57"/>
                      </a:lnTo>
                      <a:lnTo>
                        <a:pt x="0" y="35"/>
                      </a:lnTo>
                      <a:lnTo>
                        <a:pt x="0" y="12"/>
                      </a:lnTo>
                      <a:lnTo>
                        <a:pt x="1" y="2"/>
                      </a:lnTo>
                      <a:lnTo>
                        <a:pt x="8" y="8"/>
                      </a:lnTo>
                      <a:lnTo>
                        <a:pt x="19" y="17"/>
                      </a:lnTo>
                      <a:lnTo>
                        <a:pt x="31" y="23"/>
                      </a:lnTo>
                      <a:lnTo>
                        <a:pt x="48" y="31"/>
                      </a:lnTo>
                      <a:lnTo>
                        <a:pt x="65" y="38"/>
                      </a:lnTo>
                      <a:lnTo>
                        <a:pt x="86" y="45"/>
                      </a:lnTo>
                      <a:lnTo>
                        <a:pt x="109" y="52"/>
                      </a:lnTo>
                      <a:lnTo>
                        <a:pt x="133" y="59"/>
                      </a:lnTo>
                      <a:lnTo>
                        <a:pt x="144" y="61"/>
                      </a:lnTo>
                      <a:lnTo>
                        <a:pt x="155" y="64"/>
                      </a:lnTo>
                      <a:lnTo>
                        <a:pt x="166" y="67"/>
                      </a:lnTo>
                      <a:lnTo>
                        <a:pt x="179" y="69"/>
                      </a:lnTo>
                      <a:lnTo>
                        <a:pt x="190" y="72"/>
                      </a:lnTo>
                      <a:lnTo>
                        <a:pt x="203" y="74"/>
                      </a:lnTo>
                      <a:lnTo>
                        <a:pt x="217" y="78"/>
                      </a:lnTo>
                      <a:lnTo>
                        <a:pt x="230" y="80"/>
                      </a:lnTo>
                      <a:lnTo>
                        <a:pt x="253" y="83"/>
                      </a:lnTo>
                      <a:lnTo>
                        <a:pt x="276" y="88"/>
                      </a:lnTo>
                      <a:lnTo>
                        <a:pt x="300" y="91"/>
                      </a:lnTo>
                      <a:lnTo>
                        <a:pt x="325" y="95"/>
                      </a:lnTo>
                      <a:lnTo>
                        <a:pt x="352" y="98"/>
                      </a:lnTo>
                      <a:lnTo>
                        <a:pt x="379" y="102"/>
                      </a:lnTo>
                      <a:lnTo>
                        <a:pt x="407" y="104"/>
                      </a:lnTo>
                      <a:lnTo>
                        <a:pt x="435" y="107"/>
                      </a:lnTo>
                      <a:lnTo>
                        <a:pt x="465" y="110"/>
                      </a:lnTo>
                      <a:lnTo>
                        <a:pt x="494" y="113"/>
                      </a:lnTo>
                      <a:lnTo>
                        <a:pt x="524" y="116"/>
                      </a:lnTo>
                      <a:lnTo>
                        <a:pt x="557" y="118"/>
                      </a:lnTo>
                      <a:lnTo>
                        <a:pt x="588" y="120"/>
                      </a:lnTo>
                      <a:lnTo>
                        <a:pt x="621" y="122"/>
                      </a:lnTo>
                      <a:lnTo>
                        <a:pt x="655" y="125"/>
                      </a:lnTo>
                      <a:lnTo>
                        <a:pt x="688" y="127"/>
                      </a:lnTo>
                      <a:lnTo>
                        <a:pt x="713" y="128"/>
                      </a:lnTo>
                      <a:lnTo>
                        <a:pt x="739" y="129"/>
                      </a:lnTo>
                      <a:lnTo>
                        <a:pt x="764" y="132"/>
                      </a:lnTo>
                      <a:lnTo>
                        <a:pt x="790" y="133"/>
                      </a:lnTo>
                      <a:lnTo>
                        <a:pt x="817" y="134"/>
                      </a:lnTo>
                      <a:lnTo>
                        <a:pt x="843" y="135"/>
                      </a:lnTo>
                      <a:lnTo>
                        <a:pt x="870" y="135"/>
                      </a:lnTo>
                      <a:lnTo>
                        <a:pt x="898" y="136"/>
                      </a:lnTo>
                      <a:lnTo>
                        <a:pt x="924" y="137"/>
                      </a:lnTo>
                      <a:lnTo>
                        <a:pt x="952" y="137"/>
                      </a:lnTo>
                      <a:lnTo>
                        <a:pt x="979" y="139"/>
                      </a:lnTo>
                      <a:lnTo>
                        <a:pt x="1007" y="139"/>
                      </a:lnTo>
                      <a:lnTo>
                        <a:pt x="1036" y="140"/>
                      </a:lnTo>
                      <a:lnTo>
                        <a:pt x="1063" y="140"/>
                      </a:lnTo>
                      <a:lnTo>
                        <a:pt x="1092" y="140"/>
                      </a:lnTo>
                      <a:lnTo>
                        <a:pt x="1121" y="140"/>
                      </a:lnTo>
                      <a:lnTo>
                        <a:pt x="1141" y="140"/>
                      </a:lnTo>
                      <a:lnTo>
                        <a:pt x="1160" y="140"/>
                      </a:lnTo>
                      <a:lnTo>
                        <a:pt x="1181" y="140"/>
                      </a:lnTo>
                      <a:lnTo>
                        <a:pt x="1201" y="140"/>
                      </a:lnTo>
                      <a:lnTo>
                        <a:pt x="1220" y="139"/>
                      </a:lnTo>
                      <a:lnTo>
                        <a:pt x="1240" y="139"/>
                      </a:lnTo>
                      <a:lnTo>
                        <a:pt x="1258" y="139"/>
                      </a:lnTo>
                      <a:lnTo>
                        <a:pt x="1278" y="139"/>
                      </a:lnTo>
                      <a:lnTo>
                        <a:pt x="1297" y="137"/>
                      </a:lnTo>
                      <a:lnTo>
                        <a:pt x="1317" y="137"/>
                      </a:lnTo>
                      <a:lnTo>
                        <a:pt x="1335" y="136"/>
                      </a:lnTo>
                      <a:lnTo>
                        <a:pt x="1355" y="136"/>
                      </a:lnTo>
                      <a:lnTo>
                        <a:pt x="1373" y="136"/>
                      </a:lnTo>
                      <a:lnTo>
                        <a:pt x="1393" y="135"/>
                      </a:lnTo>
                      <a:lnTo>
                        <a:pt x="1411" y="135"/>
                      </a:lnTo>
                      <a:lnTo>
                        <a:pt x="1430" y="134"/>
                      </a:lnTo>
                      <a:lnTo>
                        <a:pt x="1494" y="132"/>
                      </a:lnTo>
                      <a:lnTo>
                        <a:pt x="1556" y="128"/>
                      </a:lnTo>
                      <a:lnTo>
                        <a:pt x="1616" y="124"/>
                      </a:lnTo>
                      <a:lnTo>
                        <a:pt x="1674" y="120"/>
                      </a:lnTo>
                      <a:lnTo>
                        <a:pt x="1730" y="114"/>
                      </a:lnTo>
                      <a:lnTo>
                        <a:pt x="1783" y="110"/>
                      </a:lnTo>
                      <a:lnTo>
                        <a:pt x="1834" y="104"/>
                      </a:lnTo>
                      <a:lnTo>
                        <a:pt x="1882" y="98"/>
                      </a:lnTo>
                      <a:lnTo>
                        <a:pt x="1927" y="91"/>
                      </a:lnTo>
                      <a:lnTo>
                        <a:pt x="1970" y="84"/>
                      </a:lnTo>
                      <a:lnTo>
                        <a:pt x="2009" y="78"/>
                      </a:lnTo>
                      <a:lnTo>
                        <a:pt x="2046" y="69"/>
                      </a:lnTo>
                      <a:lnTo>
                        <a:pt x="2079" y="61"/>
                      </a:lnTo>
                      <a:lnTo>
                        <a:pt x="2109" y="53"/>
                      </a:lnTo>
                      <a:lnTo>
                        <a:pt x="2137" y="44"/>
                      </a:lnTo>
                      <a:lnTo>
                        <a:pt x="2160" y="35"/>
                      </a:lnTo>
                      <a:lnTo>
                        <a:pt x="2169" y="31"/>
                      </a:lnTo>
                      <a:lnTo>
                        <a:pt x="2178" y="27"/>
                      </a:lnTo>
                      <a:lnTo>
                        <a:pt x="2190" y="22"/>
                      </a:lnTo>
                      <a:lnTo>
                        <a:pt x="2200" y="18"/>
                      </a:lnTo>
                      <a:lnTo>
                        <a:pt x="2209" y="13"/>
                      </a:lnTo>
                      <a:lnTo>
                        <a:pt x="2219" y="8"/>
                      </a:lnTo>
                      <a:lnTo>
                        <a:pt x="2227" y="4"/>
                      </a:lnTo>
                      <a:lnTo>
                        <a:pt x="2231" y="0"/>
                      </a:lnTo>
                      <a:lnTo>
                        <a:pt x="2231" y="74"/>
                      </a:lnTo>
                      <a:close/>
                    </a:path>
                  </a:pathLst>
                </a:custGeom>
                <a:solidFill>
                  <a:srgbClr val="D8D8D8"/>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2" name="Freeform 28"/>
                <p:cNvSpPr>
                  <a:spLocks/>
                </p:cNvSpPr>
                <p:nvPr/>
              </p:nvSpPr>
              <p:spPr bwMode="auto">
                <a:xfrm>
                  <a:off x="4179" y="3551"/>
                  <a:ext cx="236" cy="75"/>
                </a:xfrm>
                <a:custGeom>
                  <a:avLst/>
                  <a:gdLst/>
                  <a:ahLst/>
                  <a:cxnLst>
                    <a:cxn ang="0">
                      <a:pos x="243" y="0"/>
                    </a:cxn>
                    <a:cxn ang="0">
                      <a:pos x="473" y="109"/>
                    </a:cxn>
                    <a:cxn ang="0">
                      <a:pos x="117" y="150"/>
                    </a:cxn>
                    <a:cxn ang="0">
                      <a:pos x="0" y="16"/>
                    </a:cxn>
                    <a:cxn ang="0">
                      <a:pos x="243" y="0"/>
                    </a:cxn>
                  </a:cxnLst>
                  <a:rect l="0" t="0" r="r" b="b"/>
                  <a:pathLst>
                    <a:path w="473" h="150">
                      <a:moveTo>
                        <a:pt x="243" y="0"/>
                      </a:moveTo>
                      <a:lnTo>
                        <a:pt x="473" y="109"/>
                      </a:lnTo>
                      <a:lnTo>
                        <a:pt x="117" y="150"/>
                      </a:lnTo>
                      <a:lnTo>
                        <a:pt x="0" y="16"/>
                      </a:lnTo>
                      <a:lnTo>
                        <a:pt x="24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3" name="Freeform 29"/>
                <p:cNvSpPr>
                  <a:spLocks/>
                </p:cNvSpPr>
                <p:nvPr/>
              </p:nvSpPr>
              <p:spPr bwMode="auto">
                <a:xfrm>
                  <a:off x="4197" y="3557"/>
                  <a:ext cx="188" cy="59"/>
                </a:xfrm>
                <a:custGeom>
                  <a:avLst/>
                  <a:gdLst/>
                  <a:ahLst/>
                  <a:cxnLst>
                    <a:cxn ang="0">
                      <a:pos x="206" y="0"/>
                    </a:cxn>
                    <a:cxn ang="0">
                      <a:pos x="377" y="89"/>
                    </a:cxn>
                    <a:cxn ang="0">
                      <a:pos x="97" y="118"/>
                    </a:cxn>
                    <a:cxn ang="0">
                      <a:pos x="0" y="15"/>
                    </a:cxn>
                    <a:cxn ang="0">
                      <a:pos x="206" y="0"/>
                    </a:cxn>
                  </a:cxnLst>
                  <a:rect l="0" t="0" r="r" b="b"/>
                  <a:pathLst>
                    <a:path w="377" h="118">
                      <a:moveTo>
                        <a:pt x="206" y="0"/>
                      </a:moveTo>
                      <a:lnTo>
                        <a:pt x="377" y="89"/>
                      </a:lnTo>
                      <a:lnTo>
                        <a:pt x="97" y="118"/>
                      </a:lnTo>
                      <a:lnTo>
                        <a:pt x="0" y="15"/>
                      </a:lnTo>
                      <a:lnTo>
                        <a:pt x="206" y="0"/>
                      </a:lnTo>
                      <a:close/>
                    </a:path>
                  </a:pathLst>
                </a:custGeom>
                <a:solidFill>
                  <a:srgbClr val="D6F9F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4" name="Freeform 30"/>
                <p:cNvSpPr>
                  <a:spLocks/>
                </p:cNvSpPr>
                <p:nvPr/>
              </p:nvSpPr>
              <p:spPr bwMode="auto">
                <a:xfrm>
                  <a:off x="4094" y="3135"/>
                  <a:ext cx="40" cy="66"/>
                </a:xfrm>
                <a:custGeom>
                  <a:avLst/>
                  <a:gdLst/>
                  <a:ahLst/>
                  <a:cxnLst>
                    <a:cxn ang="0">
                      <a:pos x="15" y="131"/>
                    </a:cxn>
                    <a:cxn ang="0">
                      <a:pos x="5" y="120"/>
                    </a:cxn>
                    <a:cxn ang="0">
                      <a:pos x="0" y="103"/>
                    </a:cxn>
                    <a:cxn ang="0">
                      <a:pos x="3" y="80"/>
                    </a:cxn>
                    <a:cxn ang="0">
                      <a:pos x="9" y="54"/>
                    </a:cxn>
                    <a:cxn ang="0">
                      <a:pos x="15" y="41"/>
                    </a:cxn>
                    <a:cxn ang="0">
                      <a:pos x="22" y="29"/>
                    </a:cxn>
                    <a:cxn ang="0">
                      <a:pos x="29" y="19"/>
                    </a:cxn>
                    <a:cxn ang="0">
                      <a:pos x="36" y="11"/>
                    </a:cxn>
                    <a:cxn ang="0">
                      <a:pos x="44" y="5"/>
                    </a:cxn>
                    <a:cxn ang="0">
                      <a:pos x="52" y="1"/>
                    </a:cxn>
                    <a:cxn ang="0">
                      <a:pos x="59" y="0"/>
                    </a:cxn>
                    <a:cxn ang="0">
                      <a:pos x="66" y="1"/>
                    </a:cxn>
                    <a:cxn ang="0">
                      <a:pos x="76" y="11"/>
                    </a:cxn>
                    <a:cxn ang="0">
                      <a:pos x="81" y="28"/>
                    </a:cxn>
                    <a:cxn ang="0">
                      <a:pos x="79" y="51"/>
                    </a:cxn>
                    <a:cxn ang="0">
                      <a:pos x="72" y="78"/>
                    </a:cxn>
                    <a:cxn ang="0">
                      <a:pos x="66" y="90"/>
                    </a:cxn>
                    <a:cxn ang="0">
                      <a:pos x="59" y="102"/>
                    </a:cxn>
                    <a:cxn ang="0">
                      <a:pos x="51" y="112"/>
                    </a:cxn>
                    <a:cxn ang="0">
                      <a:pos x="44" y="120"/>
                    </a:cxn>
                    <a:cxn ang="0">
                      <a:pos x="36" y="126"/>
                    </a:cxn>
                    <a:cxn ang="0">
                      <a:pos x="29" y="131"/>
                    </a:cxn>
                    <a:cxn ang="0">
                      <a:pos x="22" y="132"/>
                    </a:cxn>
                    <a:cxn ang="0">
                      <a:pos x="15" y="131"/>
                    </a:cxn>
                  </a:cxnLst>
                  <a:rect l="0" t="0" r="r" b="b"/>
                  <a:pathLst>
                    <a:path w="81" h="132">
                      <a:moveTo>
                        <a:pt x="15" y="131"/>
                      </a:moveTo>
                      <a:lnTo>
                        <a:pt x="5" y="120"/>
                      </a:lnTo>
                      <a:lnTo>
                        <a:pt x="0" y="103"/>
                      </a:lnTo>
                      <a:lnTo>
                        <a:pt x="3" y="80"/>
                      </a:lnTo>
                      <a:lnTo>
                        <a:pt x="9" y="54"/>
                      </a:lnTo>
                      <a:lnTo>
                        <a:pt x="15" y="41"/>
                      </a:lnTo>
                      <a:lnTo>
                        <a:pt x="22" y="29"/>
                      </a:lnTo>
                      <a:lnTo>
                        <a:pt x="29" y="19"/>
                      </a:lnTo>
                      <a:lnTo>
                        <a:pt x="36" y="11"/>
                      </a:lnTo>
                      <a:lnTo>
                        <a:pt x="44" y="5"/>
                      </a:lnTo>
                      <a:lnTo>
                        <a:pt x="52" y="1"/>
                      </a:lnTo>
                      <a:lnTo>
                        <a:pt x="59" y="0"/>
                      </a:lnTo>
                      <a:lnTo>
                        <a:pt x="66" y="1"/>
                      </a:lnTo>
                      <a:lnTo>
                        <a:pt x="76" y="11"/>
                      </a:lnTo>
                      <a:lnTo>
                        <a:pt x="81" y="28"/>
                      </a:lnTo>
                      <a:lnTo>
                        <a:pt x="79" y="51"/>
                      </a:lnTo>
                      <a:lnTo>
                        <a:pt x="72" y="78"/>
                      </a:lnTo>
                      <a:lnTo>
                        <a:pt x="66" y="90"/>
                      </a:lnTo>
                      <a:lnTo>
                        <a:pt x="59" y="102"/>
                      </a:lnTo>
                      <a:lnTo>
                        <a:pt x="51" y="112"/>
                      </a:lnTo>
                      <a:lnTo>
                        <a:pt x="44" y="120"/>
                      </a:lnTo>
                      <a:lnTo>
                        <a:pt x="36" y="126"/>
                      </a:lnTo>
                      <a:lnTo>
                        <a:pt x="29" y="131"/>
                      </a:lnTo>
                      <a:lnTo>
                        <a:pt x="22" y="132"/>
                      </a:lnTo>
                      <a:lnTo>
                        <a:pt x="15" y="1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5" name="Freeform 31"/>
                <p:cNvSpPr>
                  <a:spLocks/>
                </p:cNvSpPr>
                <p:nvPr/>
              </p:nvSpPr>
              <p:spPr bwMode="auto">
                <a:xfrm>
                  <a:off x="4123" y="3283"/>
                  <a:ext cx="120" cy="108"/>
                </a:xfrm>
                <a:custGeom>
                  <a:avLst/>
                  <a:gdLst/>
                  <a:ahLst/>
                  <a:cxnLst>
                    <a:cxn ang="0">
                      <a:pos x="0" y="210"/>
                    </a:cxn>
                    <a:cxn ang="0">
                      <a:pos x="0" y="0"/>
                    </a:cxn>
                    <a:cxn ang="0">
                      <a:pos x="241" y="52"/>
                    </a:cxn>
                    <a:cxn ang="0">
                      <a:pos x="241" y="217"/>
                    </a:cxn>
                    <a:cxn ang="0">
                      <a:pos x="0" y="210"/>
                    </a:cxn>
                  </a:cxnLst>
                  <a:rect l="0" t="0" r="r" b="b"/>
                  <a:pathLst>
                    <a:path w="241" h="217">
                      <a:moveTo>
                        <a:pt x="0" y="210"/>
                      </a:moveTo>
                      <a:lnTo>
                        <a:pt x="0" y="0"/>
                      </a:lnTo>
                      <a:lnTo>
                        <a:pt x="241" y="52"/>
                      </a:lnTo>
                      <a:lnTo>
                        <a:pt x="241" y="217"/>
                      </a:lnTo>
                      <a:lnTo>
                        <a:pt x="0" y="2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6" name="Rectangle 32"/>
                <p:cNvSpPr>
                  <a:spLocks noChangeArrowheads="1"/>
                </p:cNvSpPr>
                <p:nvPr/>
              </p:nvSpPr>
              <p:spPr bwMode="auto">
                <a:xfrm>
                  <a:off x="4139" y="3301"/>
                  <a:ext cx="93" cy="4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7" name="Freeform 33"/>
                <p:cNvSpPr>
                  <a:spLocks/>
                </p:cNvSpPr>
                <p:nvPr/>
              </p:nvSpPr>
              <p:spPr bwMode="auto">
                <a:xfrm>
                  <a:off x="4073" y="3120"/>
                  <a:ext cx="246" cy="218"/>
                </a:xfrm>
                <a:custGeom>
                  <a:avLst/>
                  <a:gdLst/>
                  <a:ahLst/>
                  <a:cxnLst>
                    <a:cxn ang="0">
                      <a:pos x="79" y="116"/>
                    </a:cxn>
                    <a:cxn ang="0">
                      <a:pos x="79" y="116"/>
                    </a:cxn>
                    <a:cxn ang="0">
                      <a:pos x="88" y="102"/>
                    </a:cxn>
                    <a:cxn ang="0">
                      <a:pos x="107" y="77"/>
                    </a:cxn>
                    <a:cxn ang="0">
                      <a:pos x="129" y="55"/>
                    </a:cxn>
                    <a:cxn ang="0">
                      <a:pos x="153" y="35"/>
                    </a:cxn>
                    <a:cxn ang="0">
                      <a:pos x="181" y="20"/>
                    </a:cxn>
                    <a:cxn ang="0">
                      <a:pos x="211" y="9"/>
                    </a:cxn>
                    <a:cxn ang="0">
                      <a:pos x="242" y="2"/>
                    </a:cxn>
                    <a:cxn ang="0">
                      <a:pos x="274" y="0"/>
                    </a:cxn>
                    <a:cxn ang="0">
                      <a:pos x="312" y="4"/>
                    </a:cxn>
                    <a:cxn ang="0">
                      <a:pos x="354" y="16"/>
                    </a:cxn>
                    <a:cxn ang="0">
                      <a:pos x="391" y="36"/>
                    </a:cxn>
                    <a:cxn ang="0">
                      <a:pos x="425" y="63"/>
                    </a:cxn>
                    <a:cxn ang="0">
                      <a:pos x="451" y="94"/>
                    </a:cxn>
                    <a:cxn ang="0">
                      <a:pos x="472" y="131"/>
                    </a:cxn>
                    <a:cxn ang="0">
                      <a:pos x="485" y="171"/>
                    </a:cxn>
                    <a:cxn ang="0">
                      <a:pos x="490" y="215"/>
                    </a:cxn>
                    <a:cxn ang="0">
                      <a:pos x="486" y="259"/>
                    </a:cxn>
                    <a:cxn ang="0">
                      <a:pos x="474" y="300"/>
                    </a:cxn>
                    <a:cxn ang="0">
                      <a:pos x="455" y="338"/>
                    </a:cxn>
                    <a:cxn ang="0">
                      <a:pos x="428" y="370"/>
                    </a:cxn>
                    <a:cxn ang="0">
                      <a:pos x="396" y="398"/>
                    </a:cxn>
                    <a:cxn ang="0">
                      <a:pos x="360" y="419"/>
                    </a:cxn>
                    <a:cxn ang="0">
                      <a:pos x="320" y="431"/>
                    </a:cxn>
                    <a:cxn ang="0">
                      <a:pos x="276" y="437"/>
                    </a:cxn>
                    <a:cxn ang="0">
                      <a:pos x="238" y="434"/>
                    </a:cxn>
                    <a:cxn ang="0">
                      <a:pos x="208" y="427"/>
                    </a:cxn>
                    <a:cxn ang="0">
                      <a:pos x="179" y="416"/>
                    </a:cxn>
                    <a:cxn ang="0">
                      <a:pos x="153" y="401"/>
                    </a:cxn>
                    <a:cxn ang="0">
                      <a:pos x="129" y="383"/>
                    </a:cxn>
                    <a:cxn ang="0">
                      <a:pos x="108" y="362"/>
                    </a:cxn>
                    <a:cxn ang="0">
                      <a:pos x="90" y="338"/>
                    </a:cxn>
                    <a:cxn ang="0">
                      <a:pos x="75" y="313"/>
                    </a:cxn>
                    <a:cxn ang="0">
                      <a:pos x="68" y="299"/>
                    </a:cxn>
                    <a:cxn ang="0">
                      <a:pos x="64" y="299"/>
                    </a:cxn>
                    <a:cxn ang="0">
                      <a:pos x="49" y="295"/>
                    </a:cxn>
                    <a:cxn ang="0">
                      <a:pos x="25" y="279"/>
                    </a:cxn>
                    <a:cxn ang="0">
                      <a:pos x="8" y="253"/>
                    </a:cxn>
                    <a:cxn ang="0">
                      <a:pos x="0" y="219"/>
                    </a:cxn>
                    <a:cxn ang="0">
                      <a:pos x="3" y="183"/>
                    </a:cxn>
                    <a:cxn ang="0">
                      <a:pos x="16" y="150"/>
                    </a:cxn>
                    <a:cxn ang="0">
                      <a:pos x="38" y="127"/>
                    </a:cxn>
                    <a:cxn ang="0">
                      <a:pos x="63" y="116"/>
                    </a:cxn>
                  </a:cxnLst>
                  <a:rect l="0" t="0" r="r" b="b"/>
                  <a:pathLst>
                    <a:path w="490" h="437">
                      <a:moveTo>
                        <a:pt x="78" y="115"/>
                      </a:moveTo>
                      <a:lnTo>
                        <a:pt x="79" y="116"/>
                      </a:lnTo>
                      <a:lnTo>
                        <a:pt x="79" y="116"/>
                      </a:lnTo>
                      <a:lnTo>
                        <a:pt x="79" y="116"/>
                      </a:lnTo>
                      <a:lnTo>
                        <a:pt x="80" y="116"/>
                      </a:lnTo>
                      <a:lnTo>
                        <a:pt x="88" y="102"/>
                      </a:lnTo>
                      <a:lnTo>
                        <a:pt x="96" y="89"/>
                      </a:lnTo>
                      <a:lnTo>
                        <a:pt x="107" y="77"/>
                      </a:lnTo>
                      <a:lnTo>
                        <a:pt x="117" y="65"/>
                      </a:lnTo>
                      <a:lnTo>
                        <a:pt x="129" y="55"/>
                      </a:lnTo>
                      <a:lnTo>
                        <a:pt x="140" y="44"/>
                      </a:lnTo>
                      <a:lnTo>
                        <a:pt x="153" y="35"/>
                      </a:lnTo>
                      <a:lnTo>
                        <a:pt x="167" y="27"/>
                      </a:lnTo>
                      <a:lnTo>
                        <a:pt x="181" y="20"/>
                      </a:lnTo>
                      <a:lnTo>
                        <a:pt x="196" y="15"/>
                      </a:lnTo>
                      <a:lnTo>
                        <a:pt x="211" y="9"/>
                      </a:lnTo>
                      <a:lnTo>
                        <a:pt x="225" y="5"/>
                      </a:lnTo>
                      <a:lnTo>
                        <a:pt x="242" y="2"/>
                      </a:lnTo>
                      <a:lnTo>
                        <a:pt x="257" y="1"/>
                      </a:lnTo>
                      <a:lnTo>
                        <a:pt x="274" y="0"/>
                      </a:lnTo>
                      <a:lnTo>
                        <a:pt x="290" y="1"/>
                      </a:lnTo>
                      <a:lnTo>
                        <a:pt x="312" y="4"/>
                      </a:lnTo>
                      <a:lnTo>
                        <a:pt x="334" y="9"/>
                      </a:lnTo>
                      <a:lnTo>
                        <a:pt x="354" y="16"/>
                      </a:lnTo>
                      <a:lnTo>
                        <a:pt x="374" y="25"/>
                      </a:lnTo>
                      <a:lnTo>
                        <a:pt x="391" y="36"/>
                      </a:lnTo>
                      <a:lnTo>
                        <a:pt x="409" y="48"/>
                      </a:lnTo>
                      <a:lnTo>
                        <a:pt x="425" y="63"/>
                      </a:lnTo>
                      <a:lnTo>
                        <a:pt x="439" y="78"/>
                      </a:lnTo>
                      <a:lnTo>
                        <a:pt x="451" y="94"/>
                      </a:lnTo>
                      <a:lnTo>
                        <a:pt x="463" y="112"/>
                      </a:lnTo>
                      <a:lnTo>
                        <a:pt x="472" y="131"/>
                      </a:lnTo>
                      <a:lnTo>
                        <a:pt x="480" y="150"/>
                      </a:lnTo>
                      <a:lnTo>
                        <a:pt x="485" y="171"/>
                      </a:lnTo>
                      <a:lnTo>
                        <a:pt x="488" y="193"/>
                      </a:lnTo>
                      <a:lnTo>
                        <a:pt x="490" y="215"/>
                      </a:lnTo>
                      <a:lnTo>
                        <a:pt x="489" y="237"/>
                      </a:lnTo>
                      <a:lnTo>
                        <a:pt x="486" y="259"/>
                      </a:lnTo>
                      <a:lnTo>
                        <a:pt x="481" y="280"/>
                      </a:lnTo>
                      <a:lnTo>
                        <a:pt x="474" y="300"/>
                      </a:lnTo>
                      <a:lnTo>
                        <a:pt x="465" y="320"/>
                      </a:lnTo>
                      <a:lnTo>
                        <a:pt x="455" y="338"/>
                      </a:lnTo>
                      <a:lnTo>
                        <a:pt x="442" y="355"/>
                      </a:lnTo>
                      <a:lnTo>
                        <a:pt x="428" y="370"/>
                      </a:lnTo>
                      <a:lnTo>
                        <a:pt x="413" y="385"/>
                      </a:lnTo>
                      <a:lnTo>
                        <a:pt x="396" y="398"/>
                      </a:lnTo>
                      <a:lnTo>
                        <a:pt x="379" y="409"/>
                      </a:lnTo>
                      <a:lnTo>
                        <a:pt x="360" y="419"/>
                      </a:lnTo>
                      <a:lnTo>
                        <a:pt x="340" y="425"/>
                      </a:lnTo>
                      <a:lnTo>
                        <a:pt x="320" y="431"/>
                      </a:lnTo>
                      <a:lnTo>
                        <a:pt x="298" y="435"/>
                      </a:lnTo>
                      <a:lnTo>
                        <a:pt x="276" y="437"/>
                      </a:lnTo>
                      <a:lnTo>
                        <a:pt x="254" y="436"/>
                      </a:lnTo>
                      <a:lnTo>
                        <a:pt x="238" y="434"/>
                      </a:lnTo>
                      <a:lnTo>
                        <a:pt x="223" y="431"/>
                      </a:lnTo>
                      <a:lnTo>
                        <a:pt x="208" y="427"/>
                      </a:lnTo>
                      <a:lnTo>
                        <a:pt x="193" y="422"/>
                      </a:lnTo>
                      <a:lnTo>
                        <a:pt x="179" y="416"/>
                      </a:lnTo>
                      <a:lnTo>
                        <a:pt x="166" y="409"/>
                      </a:lnTo>
                      <a:lnTo>
                        <a:pt x="153" y="401"/>
                      </a:lnTo>
                      <a:lnTo>
                        <a:pt x="140" y="392"/>
                      </a:lnTo>
                      <a:lnTo>
                        <a:pt x="129" y="383"/>
                      </a:lnTo>
                      <a:lnTo>
                        <a:pt x="118" y="373"/>
                      </a:lnTo>
                      <a:lnTo>
                        <a:pt x="108" y="362"/>
                      </a:lnTo>
                      <a:lnTo>
                        <a:pt x="99" y="351"/>
                      </a:lnTo>
                      <a:lnTo>
                        <a:pt x="90" y="338"/>
                      </a:lnTo>
                      <a:lnTo>
                        <a:pt x="82" y="325"/>
                      </a:lnTo>
                      <a:lnTo>
                        <a:pt x="75" y="313"/>
                      </a:lnTo>
                      <a:lnTo>
                        <a:pt x="69" y="299"/>
                      </a:lnTo>
                      <a:lnTo>
                        <a:pt x="68" y="299"/>
                      </a:lnTo>
                      <a:lnTo>
                        <a:pt x="67" y="299"/>
                      </a:lnTo>
                      <a:lnTo>
                        <a:pt x="64" y="299"/>
                      </a:lnTo>
                      <a:lnTo>
                        <a:pt x="63" y="299"/>
                      </a:lnTo>
                      <a:lnTo>
                        <a:pt x="49" y="295"/>
                      </a:lnTo>
                      <a:lnTo>
                        <a:pt x="37" y="290"/>
                      </a:lnTo>
                      <a:lnTo>
                        <a:pt x="25" y="279"/>
                      </a:lnTo>
                      <a:lnTo>
                        <a:pt x="15" y="268"/>
                      </a:lnTo>
                      <a:lnTo>
                        <a:pt x="8" y="253"/>
                      </a:lnTo>
                      <a:lnTo>
                        <a:pt x="2" y="237"/>
                      </a:lnTo>
                      <a:lnTo>
                        <a:pt x="0" y="219"/>
                      </a:lnTo>
                      <a:lnTo>
                        <a:pt x="0" y="201"/>
                      </a:lnTo>
                      <a:lnTo>
                        <a:pt x="3" y="183"/>
                      </a:lnTo>
                      <a:lnTo>
                        <a:pt x="9" y="165"/>
                      </a:lnTo>
                      <a:lnTo>
                        <a:pt x="16" y="150"/>
                      </a:lnTo>
                      <a:lnTo>
                        <a:pt x="26" y="138"/>
                      </a:lnTo>
                      <a:lnTo>
                        <a:pt x="38" y="127"/>
                      </a:lnTo>
                      <a:lnTo>
                        <a:pt x="50" y="120"/>
                      </a:lnTo>
                      <a:lnTo>
                        <a:pt x="63" y="116"/>
                      </a:lnTo>
                      <a:lnTo>
                        <a:pt x="78" y="1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8" name="Freeform 34"/>
                <p:cNvSpPr>
                  <a:spLocks/>
                </p:cNvSpPr>
                <p:nvPr/>
              </p:nvSpPr>
              <p:spPr bwMode="auto">
                <a:xfrm>
                  <a:off x="4087" y="3138"/>
                  <a:ext cx="214" cy="183"/>
                </a:xfrm>
                <a:custGeom>
                  <a:avLst/>
                  <a:gdLst/>
                  <a:ahLst/>
                  <a:cxnLst>
                    <a:cxn ang="0">
                      <a:pos x="52" y="123"/>
                    </a:cxn>
                    <a:cxn ang="0">
                      <a:pos x="65" y="130"/>
                    </a:cxn>
                    <a:cxn ang="0">
                      <a:pos x="74" y="121"/>
                    </a:cxn>
                    <a:cxn ang="0">
                      <a:pos x="88" y="91"/>
                    </a:cxn>
                    <a:cxn ang="0">
                      <a:pos x="106" y="66"/>
                    </a:cxn>
                    <a:cxn ang="0">
                      <a:pos x="128" y="44"/>
                    </a:cxn>
                    <a:cxn ang="0">
                      <a:pos x="155" y="26"/>
                    </a:cxn>
                    <a:cxn ang="0">
                      <a:pos x="183" y="12"/>
                    </a:cxn>
                    <a:cxn ang="0">
                      <a:pos x="213" y="3"/>
                    </a:cxn>
                    <a:cxn ang="0">
                      <a:pos x="246" y="0"/>
                    </a:cxn>
                    <a:cxn ang="0">
                      <a:pos x="300" y="7"/>
                    </a:cxn>
                    <a:cxn ang="0">
                      <a:pos x="363" y="41"/>
                    </a:cxn>
                    <a:cxn ang="0">
                      <a:pos x="408" y="95"/>
                    </a:cxn>
                    <a:cxn ang="0">
                      <a:pos x="430" y="163"/>
                    </a:cxn>
                    <a:cxn ang="0">
                      <a:pos x="428" y="218"/>
                    </a:cxn>
                    <a:cxn ang="0">
                      <a:pos x="417" y="254"/>
                    </a:cxn>
                    <a:cxn ang="0">
                      <a:pos x="401" y="285"/>
                    </a:cxn>
                    <a:cxn ang="0">
                      <a:pos x="379" y="312"/>
                    </a:cxn>
                    <a:cxn ang="0">
                      <a:pos x="352" y="335"/>
                    </a:cxn>
                    <a:cxn ang="0">
                      <a:pos x="320" y="352"/>
                    </a:cxn>
                    <a:cxn ang="0">
                      <a:pos x="287" y="363"/>
                    </a:cxn>
                    <a:cxn ang="0">
                      <a:pos x="250" y="367"/>
                    </a:cxn>
                    <a:cxn ang="0">
                      <a:pos x="201" y="362"/>
                    </a:cxn>
                    <a:cxn ang="0">
                      <a:pos x="147" y="336"/>
                    </a:cxn>
                    <a:cxn ang="0">
                      <a:pos x="103" y="297"/>
                    </a:cxn>
                    <a:cxn ang="0">
                      <a:pos x="74" y="245"/>
                    </a:cxn>
                    <a:cxn ang="0">
                      <a:pos x="59" y="222"/>
                    </a:cxn>
                    <a:cxn ang="0">
                      <a:pos x="44" y="229"/>
                    </a:cxn>
                    <a:cxn ang="0">
                      <a:pos x="28" y="227"/>
                    </a:cxn>
                    <a:cxn ang="0">
                      <a:pos x="14" y="218"/>
                    </a:cxn>
                    <a:cxn ang="0">
                      <a:pos x="4" y="203"/>
                    </a:cxn>
                    <a:cxn ang="0">
                      <a:pos x="0" y="183"/>
                    </a:cxn>
                    <a:cxn ang="0">
                      <a:pos x="1" y="163"/>
                    </a:cxn>
                    <a:cxn ang="0">
                      <a:pos x="9" y="143"/>
                    </a:cxn>
                    <a:cxn ang="0">
                      <a:pos x="21" y="130"/>
                    </a:cxn>
                    <a:cxn ang="0">
                      <a:pos x="37" y="123"/>
                    </a:cxn>
                  </a:cxnLst>
                  <a:rect l="0" t="0" r="r" b="b"/>
                  <a:pathLst>
                    <a:path w="430" h="367">
                      <a:moveTo>
                        <a:pt x="45" y="122"/>
                      </a:moveTo>
                      <a:lnTo>
                        <a:pt x="52" y="123"/>
                      </a:lnTo>
                      <a:lnTo>
                        <a:pt x="59" y="127"/>
                      </a:lnTo>
                      <a:lnTo>
                        <a:pt x="65" y="130"/>
                      </a:lnTo>
                      <a:lnTo>
                        <a:pt x="69" y="136"/>
                      </a:lnTo>
                      <a:lnTo>
                        <a:pt x="74" y="121"/>
                      </a:lnTo>
                      <a:lnTo>
                        <a:pt x="81" y="106"/>
                      </a:lnTo>
                      <a:lnTo>
                        <a:pt x="88" y="91"/>
                      </a:lnTo>
                      <a:lnTo>
                        <a:pt x="97" y="79"/>
                      </a:lnTo>
                      <a:lnTo>
                        <a:pt x="106" y="66"/>
                      </a:lnTo>
                      <a:lnTo>
                        <a:pt x="117" y="54"/>
                      </a:lnTo>
                      <a:lnTo>
                        <a:pt x="128" y="44"/>
                      </a:lnTo>
                      <a:lnTo>
                        <a:pt x="141" y="34"/>
                      </a:lnTo>
                      <a:lnTo>
                        <a:pt x="155" y="26"/>
                      </a:lnTo>
                      <a:lnTo>
                        <a:pt x="168" y="18"/>
                      </a:lnTo>
                      <a:lnTo>
                        <a:pt x="183" y="12"/>
                      </a:lnTo>
                      <a:lnTo>
                        <a:pt x="198" y="7"/>
                      </a:lnTo>
                      <a:lnTo>
                        <a:pt x="213" y="3"/>
                      </a:lnTo>
                      <a:lnTo>
                        <a:pt x="229" y="0"/>
                      </a:lnTo>
                      <a:lnTo>
                        <a:pt x="246" y="0"/>
                      </a:lnTo>
                      <a:lnTo>
                        <a:pt x="263" y="0"/>
                      </a:lnTo>
                      <a:lnTo>
                        <a:pt x="300" y="7"/>
                      </a:lnTo>
                      <a:lnTo>
                        <a:pt x="333" y="21"/>
                      </a:lnTo>
                      <a:lnTo>
                        <a:pt x="363" y="41"/>
                      </a:lnTo>
                      <a:lnTo>
                        <a:pt x="388" y="65"/>
                      </a:lnTo>
                      <a:lnTo>
                        <a:pt x="408" y="95"/>
                      </a:lnTo>
                      <a:lnTo>
                        <a:pt x="422" y="127"/>
                      </a:lnTo>
                      <a:lnTo>
                        <a:pt x="430" y="163"/>
                      </a:lnTo>
                      <a:lnTo>
                        <a:pt x="430" y="199"/>
                      </a:lnTo>
                      <a:lnTo>
                        <a:pt x="428" y="218"/>
                      </a:lnTo>
                      <a:lnTo>
                        <a:pt x="423" y="236"/>
                      </a:lnTo>
                      <a:lnTo>
                        <a:pt x="417" y="254"/>
                      </a:lnTo>
                      <a:lnTo>
                        <a:pt x="410" y="270"/>
                      </a:lnTo>
                      <a:lnTo>
                        <a:pt x="401" y="285"/>
                      </a:lnTo>
                      <a:lnTo>
                        <a:pt x="391" y="300"/>
                      </a:lnTo>
                      <a:lnTo>
                        <a:pt x="379" y="312"/>
                      </a:lnTo>
                      <a:lnTo>
                        <a:pt x="365" y="324"/>
                      </a:lnTo>
                      <a:lnTo>
                        <a:pt x="352" y="335"/>
                      </a:lnTo>
                      <a:lnTo>
                        <a:pt x="337" y="344"/>
                      </a:lnTo>
                      <a:lnTo>
                        <a:pt x="320" y="352"/>
                      </a:lnTo>
                      <a:lnTo>
                        <a:pt x="304" y="358"/>
                      </a:lnTo>
                      <a:lnTo>
                        <a:pt x="287" y="363"/>
                      </a:lnTo>
                      <a:lnTo>
                        <a:pt x="269" y="366"/>
                      </a:lnTo>
                      <a:lnTo>
                        <a:pt x="250" y="367"/>
                      </a:lnTo>
                      <a:lnTo>
                        <a:pt x="232" y="366"/>
                      </a:lnTo>
                      <a:lnTo>
                        <a:pt x="201" y="362"/>
                      </a:lnTo>
                      <a:lnTo>
                        <a:pt x="173" y="351"/>
                      </a:lnTo>
                      <a:lnTo>
                        <a:pt x="147" y="336"/>
                      </a:lnTo>
                      <a:lnTo>
                        <a:pt x="123" y="319"/>
                      </a:lnTo>
                      <a:lnTo>
                        <a:pt x="103" y="297"/>
                      </a:lnTo>
                      <a:lnTo>
                        <a:pt x="87" y="273"/>
                      </a:lnTo>
                      <a:lnTo>
                        <a:pt x="74" y="245"/>
                      </a:lnTo>
                      <a:lnTo>
                        <a:pt x="66" y="217"/>
                      </a:lnTo>
                      <a:lnTo>
                        <a:pt x="59" y="222"/>
                      </a:lnTo>
                      <a:lnTo>
                        <a:pt x="52" y="226"/>
                      </a:lnTo>
                      <a:lnTo>
                        <a:pt x="44" y="229"/>
                      </a:lnTo>
                      <a:lnTo>
                        <a:pt x="36" y="229"/>
                      </a:lnTo>
                      <a:lnTo>
                        <a:pt x="28" y="227"/>
                      </a:lnTo>
                      <a:lnTo>
                        <a:pt x="21" y="224"/>
                      </a:lnTo>
                      <a:lnTo>
                        <a:pt x="14" y="218"/>
                      </a:lnTo>
                      <a:lnTo>
                        <a:pt x="8" y="211"/>
                      </a:lnTo>
                      <a:lnTo>
                        <a:pt x="4" y="203"/>
                      </a:lnTo>
                      <a:lnTo>
                        <a:pt x="1" y="194"/>
                      </a:lnTo>
                      <a:lnTo>
                        <a:pt x="0" y="183"/>
                      </a:lnTo>
                      <a:lnTo>
                        <a:pt x="0" y="173"/>
                      </a:lnTo>
                      <a:lnTo>
                        <a:pt x="1" y="163"/>
                      </a:lnTo>
                      <a:lnTo>
                        <a:pt x="5" y="152"/>
                      </a:lnTo>
                      <a:lnTo>
                        <a:pt x="9" y="143"/>
                      </a:lnTo>
                      <a:lnTo>
                        <a:pt x="15" y="136"/>
                      </a:lnTo>
                      <a:lnTo>
                        <a:pt x="21" y="130"/>
                      </a:lnTo>
                      <a:lnTo>
                        <a:pt x="29" y="126"/>
                      </a:lnTo>
                      <a:lnTo>
                        <a:pt x="37" y="123"/>
                      </a:lnTo>
                      <a:lnTo>
                        <a:pt x="45" y="12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9" name="Freeform 35"/>
                <p:cNvSpPr>
                  <a:spLocks/>
                </p:cNvSpPr>
                <p:nvPr/>
              </p:nvSpPr>
              <p:spPr bwMode="auto">
                <a:xfrm>
                  <a:off x="4161" y="3262"/>
                  <a:ext cx="88" cy="34"/>
                </a:xfrm>
                <a:custGeom>
                  <a:avLst/>
                  <a:gdLst/>
                  <a:ahLst/>
                  <a:cxnLst>
                    <a:cxn ang="0">
                      <a:pos x="175" y="15"/>
                    </a:cxn>
                    <a:cxn ang="0">
                      <a:pos x="173" y="21"/>
                    </a:cxn>
                    <a:cxn ang="0">
                      <a:pos x="170" y="26"/>
                    </a:cxn>
                    <a:cxn ang="0">
                      <a:pos x="168" y="32"/>
                    </a:cxn>
                    <a:cxn ang="0">
                      <a:pos x="165" y="38"/>
                    </a:cxn>
                    <a:cxn ang="0">
                      <a:pos x="160" y="44"/>
                    </a:cxn>
                    <a:cxn ang="0">
                      <a:pos x="154" y="51"/>
                    </a:cxn>
                    <a:cxn ang="0">
                      <a:pos x="147" y="55"/>
                    </a:cxn>
                    <a:cxn ang="0">
                      <a:pos x="139" y="61"/>
                    </a:cxn>
                    <a:cxn ang="0">
                      <a:pos x="128" y="66"/>
                    </a:cxn>
                    <a:cxn ang="0">
                      <a:pos x="116" y="69"/>
                    </a:cxn>
                    <a:cxn ang="0">
                      <a:pos x="105" y="69"/>
                    </a:cxn>
                    <a:cxn ang="0">
                      <a:pos x="94" y="69"/>
                    </a:cxn>
                    <a:cxn ang="0">
                      <a:pos x="84" y="68"/>
                    </a:cxn>
                    <a:cxn ang="0">
                      <a:pos x="77" y="67"/>
                    </a:cxn>
                    <a:cxn ang="0">
                      <a:pos x="73" y="66"/>
                    </a:cxn>
                    <a:cxn ang="0">
                      <a:pos x="70" y="66"/>
                    </a:cxn>
                    <a:cxn ang="0">
                      <a:pos x="0" y="0"/>
                    </a:cxn>
                    <a:cxn ang="0">
                      <a:pos x="175" y="15"/>
                    </a:cxn>
                  </a:cxnLst>
                  <a:rect l="0" t="0" r="r" b="b"/>
                  <a:pathLst>
                    <a:path w="175" h="69">
                      <a:moveTo>
                        <a:pt x="175" y="15"/>
                      </a:moveTo>
                      <a:lnTo>
                        <a:pt x="173" y="21"/>
                      </a:lnTo>
                      <a:lnTo>
                        <a:pt x="170" y="26"/>
                      </a:lnTo>
                      <a:lnTo>
                        <a:pt x="168" y="32"/>
                      </a:lnTo>
                      <a:lnTo>
                        <a:pt x="165" y="38"/>
                      </a:lnTo>
                      <a:lnTo>
                        <a:pt x="160" y="44"/>
                      </a:lnTo>
                      <a:lnTo>
                        <a:pt x="154" y="51"/>
                      </a:lnTo>
                      <a:lnTo>
                        <a:pt x="147" y="55"/>
                      </a:lnTo>
                      <a:lnTo>
                        <a:pt x="139" y="61"/>
                      </a:lnTo>
                      <a:lnTo>
                        <a:pt x="128" y="66"/>
                      </a:lnTo>
                      <a:lnTo>
                        <a:pt x="116" y="69"/>
                      </a:lnTo>
                      <a:lnTo>
                        <a:pt x="105" y="69"/>
                      </a:lnTo>
                      <a:lnTo>
                        <a:pt x="94" y="69"/>
                      </a:lnTo>
                      <a:lnTo>
                        <a:pt x="84" y="68"/>
                      </a:lnTo>
                      <a:lnTo>
                        <a:pt x="77" y="67"/>
                      </a:lnTo>
                      <a:lnTo>
                        <a:pt x="73" y="66"/>
                      </a:lnTo>
                      <a:lnTo>
                        <a:pt x="70" y="66"/>
                      </a:lnTo>
                      <a:lnTo>
                        <a:pt x="0" y="0"/>
                      </a:lnTo>
                      <a:lnTo>
                        <a:pt x="175"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0" name="Freeform 36"/>
                <p:cNvSpPr>
                  <a:spLocks/>
                </p:cNvSpPr>
                <p:nvPr/>
              </p:nvSpPr>
              <p:spPr bwMode="auto">
                <a:xfrm>
                  <a:off x="4185" y="3271"/>
                  <a:ext cx="52" cy="13"/>
                </a:xfrm>
                <a:custGeom>
                  <a:avLst/>
                  <a:gdLst/>
                  <a:ahLst/>
                  <a:cxnLst>
                    <a:cxn ang="0">
                      <a:pos x="104" y="8"/>
                    </a:cxn>
                    <a:cxn ang="0">
                      <a:pos x="93" y="26"/>
                    </a:cxn>
                    <a:cxn ang="0">
                      <a:pos x="24" y="20"/>
                    </a:cxn>
                    <a:cxn ang="0">
                      <a:pos x="0" y="0"/>
                    </a:cxn>
                    <a:cxn ang="0">
                      <a:pos x="104" y="8"/>
                    </a:cxn>
                  </a:cxnLst>
                  <a:rect l="0" t="0" r="r" b="b"/>
                  <a:pathLst>
                    <a:path w="104" h="26">
                      <a:moveTo>
                        <a:pt x="104" y="8"/>
                      </a:moveTo>
                      <a:lnTo>
                        <a:pt x="93" y="26"/>
                      </a:lnTo>
                      <a:lnTo>
                        <a:pt x="24" y="20"/>
                      </a:lnTo>
                      <a:lnTo>
                        <a:pt x="0" y="0"/>
                      </a:lnTo>
                      <a:lnTo>
                        <a:pt x="104" y="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1" name="Freeform 37"/>
                <p:cNvSpPr>
                  <a:spLocks/>
                </p:cNvSpPr>
                <p:nvPr/>
              </p:nvSpPr>
              <p:spPr bwMode="auto">
                <a:xfrm>
                  <a:off x="4113" y="3092"/>
                  <a:ext cx="197" cy="63"/>
                </a:xfrm>
                <a:custGeom>
                  <a:avLst/>
                  <a:gdLst/>
                  <a:ahLst/>
                  <a:cxnLst>
                    <a:cxn ang="0">
                      <a:pos x="47" y="31"/>
                    </a:cxn>
                    <a:cxn ang="0">
                      <a:pos x="58" y="29"/>
                    </a:cxn>
                    <a:cxn ang="0">
                      <a:pos x="68" y="27"/>
                    </a:cxn>
                    <a:cxn ang="0">
                      <a:pos x="78" y="27"/>
                    </a:cxn>
                    <a:cxn ang="0">
                      <a:pos x="88" y="22"/>
                    </a:cxn>
                    <a:cxn ang="0">
                      <a:pos x="100" y="14"/>
                    </a:cxn>
                    <a:cxn ang="0">
                      <a:pos x="116" y="8"/>
                    </a:cxn>
                    <a:cxn ang="0">
                      <a:pos x="135" y="7"/>
                    </a:cxn>
                    <a:cxn ang="0">
                      <a:pos x="149" y="7"/>
                    </a:cxn>
                    <a:cxn ang="0">
                      <a:pos x="157" y="9"/>
                    </a:cxn>
                    <a:cxn ang="0">
                      <a:pos x="166" y="8"/>
                    </a:cxn>
                    <a:cxn ang="0">
                      <a:pos x="179" y="4"/>
                    </a:cxn>
                    <a:cxn ang="0">
                      <a:pos x="194" y="0"/>
                    </a:cxn>
                    <a:cxn ang="0">
                      <a:pos x="209" y="0"/>
                    </a:cxn>
                    <a:cxn ang="0">
                      <a:pos x="228" y="1"/>
                    </a:cxn>
                    <a:cxn ang="0">
                      <a:pos x="249" y="7"/>
                    </a:cxn>
                    <a:cxn ang="0">
                      <a:pos x="266" y="16"/>
                    </a:cxn>
                    <a:cxn ang="0">
                      <a:pos x="280" y="28"/>
                    </a:cxn>
                    <a:cxn ang="0">
                      <a:pos x="293" y="32"/>
                    </a:cxn>
                    <a:cxn ang="0">
                      <a:pos x="309" y="32"/>
                    </a:cxn>
                    <a:cxn ang="0">
                      <a:pos x="333" y="35"/>
                    </a:cxn>
                    <a:cxn ang="0">
                      <a:pos x="362" y="45"/>
                    </a:cxn>
                    <a:cxn ang="0">
                      <a:pos x="384" y="60"/>
                    </a:cxn>
                    <a:cxn ang="0">
                      <a:pos x="394" y="77"/>
                    </a:cxn>
                    <a:cxn ang="0">
                      <a:pos x="393" y="96"/>
                    </a:cxn>
                    <a:cxn ang="0">
                      <a:pos x="379" y="112"/>
                    </a:cxn>
                    <a:cxn ang="0">
                      <a:pos x="355" y="123"/>
                    </a:cxn>
                    <a:cxn ang="0">
                      <a:pos x="325" y="128"/>
                    </a:cxn>
                    <a:cxn ang="0">
                      <a:pos x="301" y="126"/>
                    </a:cxn>
                    <a:cxn ang="0">
                      <a:pos x="286" y="123"/>
                    </a:cxn>
                    <a:cxn ang="0">
                      <a:pos x="271" y="119"/>
                    </a:cxn>
                    <a:cxn ang="0">
                      <a:pos x="259" y="113"/>
                    </a:cxn>
                    <a:cxn ang="0">
                      <a:pos x="249" y="111"/>
                    </a:cxn>
                    <a:cxn ang="0">
                      <a:pos x="238" y="114"/>
                    </a:cxn>
                    <a:cxn ang="0">
                      <a:pos x="226" y="115"/>
                    </a:cxn>
                    <a:cxn ang="0">
                      <a:pos x="212" y="115"/>
                    </a:cxn>
                    <a:cxn ang="0">
                      <a:pos x="196" y="113"/>
                    </a:cxn>
                    <a:cxn ang="0">
                      <a:pos x="180" y="111"/>
                    </a:cxn>
                    <a:cxn ang="0">
                      <a:pos x="167" y="106"/>
                    </a:cxn>
                    <a:cxn ang="0">
                      <a:pos x="156" y="100"/>
                    </a:cxn>
                    <a:cxn ang="0">
                      <a:pos x="147" y="98"/>
                    </a:cxn>
                    <a:cxn ang="0">
                      <a:pos x="141" y="98"/>
                    </a:cxn>
                    <a:cxn ang="0">
                      <a:pos x="128" y="96"/>
                    </a:cxn>
                    <a:cxn ang="0">
                      <a:pos x="112" y="92"/>
                    </a:cxn>
                    <a:cxn ang="0">
                      <a:pos x="99" y="95"/>
                    </a:cxn>
                    <a:cxn ang="0">
                      <a:pos x="84" y="105"/>
                    </a:cxn>
                    <a:cxn ang="0">
                      <a:pos x="63" y="114"/>
                    </a:cxn>
                    <a:cxn ang="0">
                      <a:pos x="40" y="116"/>
                    </a:cxn>
                    <a:cxn ang="0">
                      <a:pos x="21" y="113"/>
                    </a:cxn>
                    <a:cxn ang="0">
                      <a:pos x="7" y="103"/>
                    </a:cxn>
                    <a:cxn ang="0">
                      <a:pos x="0" y="88"/>
                    </a:cxn>
                    <a:cxn ang="0">
                      <a:pos x="2" y="70"/>
                    </a:cxn>
                    <a:cxn ang="0">
                      <a:pos x="14" y="54"/>
                    </a:cxn>
                    <a:cxn ang="0">
                      <a:pos x="31" y="39"/>
                    </a:cxn>
                  </a:cxnLst>
                  <a:rect l="0" t="0" r="r" b="b"/>
                  <a:pathLst>
                    <a:path w="395" h="128">
                      <a:moveTo>
                        <a:pt x="43" y="34"/>
                      </a:moveTo>
                      <a:lnTo>
                        <a:pt x="47" y="31"/>
                      </a:lnTo>
                      <a:lnTo>
                        <a:pt x="53" y="30"/>
                      </a:lnTo>
                      <a:lnTo>
                        <a:pt x="58" y="29"/>
                      </a:lnTo>
                      <a:lnTo>
                        <a:pt x="63" y="28"/>
                      </a:lnTo>
                      <a:lnTo>
                        <a:pt x="68" y="27"/>
                      </a:lnTo>
                      <a:lnTo>
                        <a:pt x="74" y="27"/>
                      </a:lnTo>
                      <a:lnTo>
                        <a:pt x="78" y="27"/>
                      </a:lnTo>
                      <a:lnTo>
                        <a:pt x="83" y="27"/>
                      </a:lnTo>
                      <a:lnTo>
                        <a:pt x="88" y="22"/>
                      </a:lnTo>
                      <a:lnTo>
                        <a:pt x="93" y="17"/>
                      </a:lnTo>
                      <a:lnTo>
                        <a:pt x="100" y="14"/>
                      </a:lnTo>
                      <a:lnTo>
                        <a:pt x="108" y="11"/>
                      </a:lnTo>
                      <a:lnTo>
                        <a:pt x="116" y="8"/>
                      </a:lnTo>
                      <a:lnTo>
                        <a:pt x="124" y="7"/>
                      </a:lnTo>
                      <a:lnTo>
                        <a:pt x="135" y="7"/>
                      </a:lnTo>
                      <a:lnTo>
                        <a:pt x="144" y="7"/>
                      </a:lnTo>
                      <a:lnTo>
                        <a:pt x="149" y="7"/>
                      </a:lnTo>
                      <a:lnTo>
                        <a:pt x="152" y="8"/>
                      </a:lnTo>
                      <a:lnTo>
                        <a:pt x="157" y="9"/>
                      </a:lnTo>
                      <a:lnTo>
                        <a:pt x="160" y="11"/>
                      </a:lnTo>
                      <a:lnTo>
                        <a:pt x="166" y="8"/>
                      </a:lnTo>
                      <a:lnTo>
                        <a:pt x="173" y="5"/>
                      </a:lnTo>
                      <a:lnTo>
                        <a:pt x="179" y="4"/>
                      </a:lnTo>
                      <a:lnTo>
                        <a:pt x="187" y="1"/>
                      </a:lnTo>
                      <a:lnTo>
                        <a:pt x="194" y="0"/>
                      </a:lnTo>
                      <a:lnTo>
                        <a:pt x="202" y="0"/>
                      </a:lnTo>
                      <a:lnTo>
                        <a:pt x="209" y="0"/>
                      </a:lnTo>
                      <a:lnTo>
                        <a:pt x="217" y="0"/>
                      </a:lnTo>
                      <a:lnTo>
                        <a:pt x="228" y="1"/>
                      </a:lnTo>
                      <a:lnTo>
                        <a:pt x="238" y="4"/>
                      </a:lnTo>
                      <a:lnTo>
                        <a:pt x="249" y="7"/>
                      </a:lnTo>
                      <a:lnTo>
                        <a:pt x="258" y="12"/>
                      </a:lnTo>
                      <a:lnTo>
                        <a:pt x="266" y="16"/>
                      </a:lnTo>
                      <a:lnTo>
                        <a:pt x="273" y="21"/>
                      </a:lnTo>
                      <a:lnTo>
                        <a:pt x="280" y="28"/>
                      </a:lnTo>
                      <a:lnTo>
                        <a:pt x="285" y="34"/>
                      </a:lnTo>
                      <a:lnTo>
                        <a:pt x="293" y="32"/>
                      </a:lnTo>
                      <a:lnTo>
                        <a:pt x="301" y="32"/>
                      </a:lnTo>
                      <a:lnTo>
                        <a:pt x="309" y="32"/>
                      </a:lnTo>
                      <a:lnTo>
                        <a:pt x="317" y="32"/>
                      </a:lnTo>
                      <a:lnTo>
                        <a:pt x="333" y="35"/>
                      </a:lnTo>
                      <a:lnTo>
                        <a:pt x="348" y="39"/>
                      </a:lnTo>
                      <a:lnTo>
                        <a:pt x="362" y="45"/>
                      </a:lnTo>
                      <a:lnTo>
                        <a:pt x="373" y="52"/>
                      </a:lnTo>
                      <a:lnTo>
                        <a:pt x="384" y="60"/>
                      </a:lnTo>
                      <a:lnTo>
                        <a:pt x="391" y="68"/>
                      </a:lnTo>
                      <a:lnTo>
                        <a:pt x="394" y="77"/>
                      </a:lnTo>
                      <a:lnTo>
                        <a:pt x="395" y="87"/>
                      </a:lnTo>
                      <a:lnTo>
                        <a:pt x="393" y="96"/>
                      </a:lnTo>
                      <a:lnTo>
                        <a:pt x="387" y="105"/>
                      </a:lnTo>
                      <a:lnTo>
                        <a:pt x="379" y="112"/>
                      </a:lnTo>
                      <a:lnTo>
                        <a:pt x="367" y="119"/>
                      </a:lnTo>
                      <a:lnTo>
                        <a:pt x="355" y="123"/>
                      </a:lnTo>
                      <a:lnTo>
                        <a:pt x="341" y="126"/>
                      </a:lnTo>
                      <a:lnTo>
                        <a:pt x="325" y="128"/>
                      </a:lnTo>
                      <a:lnTo>
                        <a:pt x="309" y="127"/>
                      </a:lnTo>
                      <a:lnTo>
                        <a:pt x="301" y="126"/>
                      </a:lnTo>
                      <a:lnTo>
                        <a:pt x="293" y="125"/>
                      </a:lnTo>
                      <a:lnTo>
                        <a:pt x="286" y="123"/>
                      </a:lnTo>
                      <a:lnTo>
                        <a:pt x="278" y="121"/>
                      </a:lnTo>
                      <a:lnTo>
                        <a:pt x="271" y="119"/>
                      </a:lnTo>
                      <a:lnTo>
                        <a:pt x="265" y="116"/>
                      </a:lnTo>
                      <a:lnTo>
                        <a:pt x="259" y="113"/>
                      </a:lnTo>
                      <a:lnTo>
                        <a:pt x="253" y="110"/>
                      </a:lnTo>
                      <a:lnTo>
                        <a:pt x="249" y="111"/>
                      </a:lnTo>
                      <a:lnTo>
                        <a:pt x="243" y="113"/>
                      </a:lnTo>
                      <a:lnTo>
                        <a:pt x="238" y="114"/>
                      </a:lnTo>
                      <a:lnTo>
                        <a:pt x="232" y="114"/>
                      </a:lnTo>
                      <a:lnTo>
                        <a:pt x="226" y="115"/>
                      </a:lnTo>
                      <a:lnTo>
                        <a:pt x="219" y="115"/>
                      </a:lnTo>
                      <a:lnTo>
                        <a:pt x="212" y="115"/>
                      </a:lnTo>
                      <a:lnTo>
                        <a:pt x="205" y="114"/>
                      </a:lnTo>
                      <a:lnTo>
                        <a:pt x="196" y="113"/>
                      </a:lnTo>
                      <a:lnTo>
                        <a:pt x="188" y="112"/>
                      </a:lnTo>
                      <a:lnTo>
                        <a:pt x="180" y="111"/>
                      </a:lnTo>
                      <a:lnTo>
                        <a:pt x="173" y="108"/>
                      </a:lnTo>
                      <a:lnTo>
                        <a:pt x="167" y="106"/>
                      </a:lnTo>
                      <a:lnTo>
                        <a:pt x="161" y="104"/>
                      </a:lnTo>
                      <a:lnTo>
                        <a:pt x="156" y="100"/>
                      </a:lnTo>
                      <a:lnTo>
                        <a:pt x="152" y="97"/>
                      </a:lnTo>
                      <a:lnTo>
                        <a:pt x="147" y="98"/>
                      </a:lnTo>
                      <a:lnTo>
                        <a:pt x="144" y="98"/>
                      </a:lnTo>
                      <a:lnTo>
                        <a:pt x="141" y="98"/>
                      </a:lnTo>
                      <a:lnTo>
                        <a:pt x="136" y="97"/>
                      </a:lnTo>
                      <a:lnTo>
                        <a:pt x="128" y="96"/>
                      </a:lnTo>
                      <a:lnTo>
                        <a:pt x="120" y="95"/>
                      </a:lnTo>
                      <a:lnTo>
                        <a:pt x="112" y="92"/>
                      </a:lnTo>
                      <a:lnTo>
                        <a:pt x="105" y="89"/>
                      </a:lnTo>
                      <a:lnTo>
                        <a:pt x="99" y="95"/>
                      </a:lnTo>
                      <a:lnTo>
                        <a:pt x="92" y="100"/>
                      </a:lnTo>
                      <a:lnTo>
                        <a:pt x="84" y="105"/>
                      </a:lnTo>
                      <a:lnTo>
                        <a:pt x="75" y="110"/>
                      </a:lnTo>
                      <a:lnTo>
                        <a:pt x="63" y="114"/>
                      </a:lnTo>
                      <a:lnTo>
                        <a:pt x="52" y="116"/>
                      </a:lnTo>
                      <a:lnTo>
                        <a:pt x="40" y="116"/>
                      </a:lnTo>
                      <a:lnTo>
                        <a:pt x="30" y="116"/>
                      </a:lnTo>
                      <a:lnTo>
                        <a:pt x="21" y="113"/>
                      </a:lnTo>
                      <a:lnTo>
                        <a:pt x="13" y="110"/>
                      </a:lnTo>
                      <a:lnTo>
                        <a:pt x="7" y="103"/>
                      </a:lnTo>
                      <a:lnTo>
                        <a:pt x="2" y="96"/>
                      </a:lnTo>
                      <a:lnTo>
                        <a:pt x="0" y="88"/>
                      </a:lnTo>
                      <a:lnTo>
                        <a:pt x="0" y="80"/>
                      </a:lnTo>
                      <a:lnTo>
                        <a:pt x="2" y="70"/>
                      </a:lnTo>
                      <a:lnTo>
                        <a:pt x="7" y="62"/>
                      </a:lnTo>
                      <a:lnTo>
                        <a:pt x="14" y="54"/>
                      </a:lnTo>
                      <a:lnTo>
                        <a:pt x="22" y="46"/>
                      </a:lnTo>
                      <a:lnTo>
                        <a:pt x="31" y="39"/>
                      </a:lnTo>
                      <a:lnTo>
                        <a:pt x="43"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2" name="Freeform 38"/>
                <p:cNvSpPr>
                  <a:spLocks/>
                </p:cNvSpPr>
                <p:nvPr/>
              </p:nvSpPr>
              <p:spPr bwMode="auto">
                <a:xfrm>
                  <a:off x="4293" y="3553"/>
                  <a:ext cx="258" cy="77"/>
                </a:xfrm>
                <a:custGeom>
                  <a:avLst/>
                  <a:gdLst/>
                  <a:ahLst/>
                  <a:cxnLst>
                    <a:cxn ang="0">
                      <a:pos x="233" y="0"/>
                    </a:cxn>
                    <a:cxn ang="0">
                      <a:pos x="517" y="99"/>
                    </a:cxn>
                    <a:cxn ang="0">
                      <a:pos x="164" y="156"/>
                    </a:cxn>
                    <a:cxn ang="0">
                      <a:pos x="0" y="31"/>
                    </a:cxn>
                    <a:cxn ang="0">
                      <a:pos x="233" y="0"/>
                    </a:cxn>
                  </a:cxnLst>
                  <a:rect l="0" t="0" r="r" b="b"/>
                  <a:pathLst>
                    <a:path w="517" h="156">
                      <a:moveTo>
                        <a:pt x="233" y="0"/>
                      </a:moveTo>
                      <a:lnTo>
                        <a:pt x="517" y="99"/>
                      </a:lnTo>
                      <a:lnTo>
                        <a:pt x="164" y="156"/>
                      </a:lnTo>
                      <a:lnTo>
                        <a:pt x="0" y="31"/>
                      </a:lnTo>
                      <a:lnTo>
                        <a:pt x="23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3" name="Freeform 39"/>
                <p:cNvSpPr>
                  <a:spLocks/>
                </p:cNvSpPr>
                <p:nvPr/>
              </p:nvSpPr>
              <p:spPr bwMode="auto">
                <a:xfrm>
                  <a:off x="4315" y="3562"/>
                  <a:ext cx="204" cy="58"/>
                </a:xfrm>
                <a:custGeom>
                  <a:avLst/>
                  <a:gdLst/>
                  <a:ahLst/>
                  <a:cxnLst>
                    <a:cxn ang="0">
                      <a:pos x="188" y="0"/>
                    </a:cxn>
                    <a:cxn ang="0">
                      <a:pos x="408" y="74"/>
                    </a:cxn>
                    <a:cxn ang="0">
                      <a:pos x="126" y="116"/>
                    </a:cxn>
                    <a:cxn ang="0">
                      <a:pos x="0" y="26"/>
                    </a:cxn>
                    <a:cxn ang="0">
                      <a:pos x="188" y="0"/>
                    </a:cxn>
                  </a:cxnLst>
                  <a:rect l="0" t="0" r="r" b="b"/>
                  <a:pathLst>
                    <a:path w="408" h="116">
                      <a:moveTo>
                        <a:pt x="188" y="0"/>
                      </a:moveTo>
                      <a:lnTo>
                        <a:pt x="408" y="74"/>
                      </a:lnTo>
                      <a:lnTo>
                        <a:pt x="126" y="116"/>
                      </a:lnTo>
                      <a:lnTo>
                        <a:pt x="0" y="26"/>
                      </a:lnTo>
                      <a:lnTo>
                        <a:pt x="188" y="0"/>
                      </a:lnTo>
                      <a:close/>
                    </a:path>
                  </a:pathLst>
                </a:custGeom>
                <a:solidFill>
                  <a:srgbClr val="D6F9F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4" name="Freeform 40"/>
                <p:cNvSpPr>
                  <a:spLocks/>
                </p:cNvSpPr>
                <p:nvPr/>
              </p:nvSpPr>
              <p:spPr bwMode="auto">
                <a:xfrm>
                  <a:off x="4008" y="3342"/>
                  <a:ext cx="421" cy="253"/>
                </a:xfrm>
                <a:custGeom>
                  <a:avLst/>
                  <a:gdLst/>
                  <a:ahLst/>
                  <a:cxnLst>
                    <a:cxn ang="0">
                      <a:pos x="64" y="77"/>
                    </a:cxn>
                    <a:cxn ang="0">
                      <a:pos x="86" y="53"/>
                    </a:cxn>
                    <a:cxn ang="0">
                      <a:pos x="112" y="34"/>
                    </a:cxn>
                    <a:cxn ang="0">
                      <a:pos x="140" y="21"/>
                    </a:cxn>
                    <a:cxn ang="0">
                      <a:pos x="155" y="15"/>
                    </a:cxn>
                    <a:cxn ang="0">
                      <a:pos x="173" y="11"/>
                    </a:cxn>
                    <a:cxn ang="0">
                      <a:pos x="199" y="6"/>
                    </a:cxn>
                    <a:cxn ang="0">
                      <a:pos x="219" y="1"/>
                    </a:cxn>
                    <a:cxn ang="0">
                      <a:pos x="227" y="0"/>
                    </a:cxn>
                    <a:cxn ang="0">
                      <a:pos x="247" y="0"/>
                    </a:cxn>
                    <a:cxn ang="0">
                      <a:pos x="280" y="0"/>
                    </a:cxn>
                    <a:cxn ang="0">
                      <a:pos x="322" y="0"/>
                    </a:cxn>
                    <a:cxn ang="0">
                      <a:pos x="366" y="0"/>
                    </a:cxn>
                    <a:cxn ang="0">
                      <a:pos x="408" y="0"/>
                    </a:cxn>
                    <a:cxn ang="0">
                      <a:pos x="442" y="0"/>
                    </a:cxn>
                    <a:cxn ang="0">
                      <a:pos x="461" y="0"/>
                    </a:cxn>
                    <a:cxn ang="0">
                      <a:pos x="469" y="0"/>
                    </a:cxn>
                    <a:cxn ang="0">
                      <a:pos x="490" y="3"/>
                    </a:cxn>
                    <a:cxn ang="0">
                      <a:pos x="519" y="9"/>
                    </a:cxn>
                    <a:cxn ang="0">
                      <a:pos x="546" y="18"/>
                    </a:cxn>
                    <a:cxn ang="0">
                      <a:pos x="569" y="30"/>
                    </a:cxn>
                    <a:cxn ang="0">
                      <a:pos x="588" y="45"/>
                    </a:cxn>
                    <a:cxn ang="0">
                      <a:pos x="604" y="59"/>
                    </a:cxn>
                    <a:cxn ang="0">
                      <a:pos x="613" y="68"/>
                    </a:cxn>
                    <a:cxn ang="0">
                      <a:pos x="629" y="90"/>
                    </a:cxn>
                    <a:cxn ang="0">
                      <a:pos x="670" y="154"/>
                    </a:cxn>
                    <a:cxn ang="0">
                      <a:pos x="713" y="236"/>
                    </a:cxn>
                    <a:cxn ang="0">
                      <a:pos x="750" y="318"/>
                    </a:cxn>
                    <a:cxn ang="0">
                      <a:pos x="844" y="453"/>
                    </a:cxn>
                    <a:cxn ang="0">
                      <a:pos x="734" y="464"/>
                    </a:cxn>
                    <a:cxn ang="0">
                      <a:pos x="732" y="483"/>
                    </a:cxn>
                    <a:cxn ang="0">
                      <a:pos x="715" y="505"/>
                    </a:cxn>
                    <a:cxn ang="0">
                      <a:pos x="703" y="504"/>
                    </a:cxn>
                    <a:cxn ang="0">
                      <a:pos x="695" y="498"/>
                    </a:cxn>
                    <a:cxn ang="0">
                      <a:pos x="688" y="465"/>
                    </a:cxn>
                    <a:cxn ang="0">
                      <a:pos x="674" y="387"/>
                    </a:cxn>
                    <a:cxn ang="0">
                      <a:pos x="657" y="384"/>
                    </a:cxn>
                    <a:cxn ang="0">
                      <a:pos x="642" y="349"/>
                    </a:cxn>
                    <a:cxn ang="0">
                      <a:pos x="610" y="293"/>
                    </a:cxn>
                    <a:cxn ang="0">
                      <a:pos x="558" y="235"/>
                    </a:cxn>
                    <a:cxn ang="0">
                      <a:pos x="546" y="382"/>
                    </a:cxn>
                    <a:cxn ang="0">
                      <a:pos x="138" y="229"/>
                    </a:cxn>
                    <a:cxn ang="0">
                      <a:pos x="124" y="280"/>
                    </a:cxn>
                    <a:cxn ang="0">
                      <a:pos x="121" y="418"/>
                    </a:cxn>
                    <a:cxn ang="0">
                      <a:pos x="7" y="426"/>
                    </a:cxn>
                    <a:cxn ang="0">
                      <a:pos x="0" y="364"/>
                    </a:cxn>
                    <a:cxn ang="0">
                      <a:pos x="3" y="263"/>
                    </a:cxn>
                    <a:cxn ang="0">
                      <a:pos x="28" y="147"/>
                    </a:cxn>
                  </a:cxnLst>
                  <a:rect l="0" t="0" r="r" b="b"/>
                  <a:pathLst>
                    <a:path w="844" h="505">
                      <a:moveTo>
                        <a:pt x="55" y="91"/>
                      </a:moveTo>
                      <a:lnTo>
                        <a:pt x="64" y="77"/>
                      </a:lnTo>
                      <a:lnTo>
                        <a:pt x="74" y="64"/>
                      </a:lnTo>
                      <a:lnTo>
                        <a:pt x="86" y="53"/>
                      </a:lnTo>
                      <a:lnTo>
                        <a:pt x="98" y="42"/>
                      </a:lnTo>
                      <a:lnTo>
                        <a:pt x="112" y="34"/>
                      </a:lnTo>
                      <a:lnTo>
                        <a:pt x="126" y="26"/>
                      </a:lnTo>
                      <a:lnTo>
                        <a:pt x="140" y="21"/>
                      </a:lnTo>
                      <a:lnTo>
                        <a:pt x="152" y="16"/>
                      </a:lnTo>
                      <a:lnTo>
                        <a:pt x="155" y="15"/>
                      </a:lnTo>
                      <a:lnTo>
                        <a:pt x="163" y="14"/>
                      </a:lnTo>
                      <a:lnTo>
                        <a:pt x="173" y="11"/>
                      </a:lnTo>
                      <a:lnTo>
                        <a:pt x="186" y="8"/>
                      </a:lnTo>
                      <a:lnTo>
                        <a:pt x="199" y="6"/>
                      </a:lnTo>
                      <a:lnTo>
                        <a:pt x="210" y="3"/>
                      </a:lnTo>
                      <a:lnTo>
                        <a:pt x="219" y="1"/>
                      </a:lnTo>
                      <a:lnTo>
                        <a:pt x="225" y="0"/>
                      </a:lnTo>
                      <a:lnTo>
                        <a:pt x="227" y="0"/>
                      </a:lnTo>
                      <a:lnTo>
                        <a:pt x="235" y="0"/>
                      </a:lnTo>
                      <a:lnTo>
                        <a:pt x="247" y="0"/>
                      </a:lnTo>
                      <a:lnTo>
                        <a:pt x="262" y="0"/>
                      </a:lnTo>
                      <a:lnTo>
                        <a:pt x="280" y="0"/>
                      </a:lnTo>
                      <a:lnTo>
                        <a:pt x="300" y="0"/>
                      </a:lnTo>
                      <a:lnTo>
                        <a:pt x="322" y="0"/>
                      </a:lnTo>
                      <a:lnTo>
                        <a:pt x="344" y="0"/>
                      </a:lnTo>
                      <a:lnTo>
                        <a:pt x="366" y="0"/>
                      </a:lnTo>
                      <a:lnTo>
                        <a:pt x="387" y="0"/>
                      </a:lnTo>
                      <a:lnTo>
                        <a:pt x="408" y="0"/>
                      </a:lnTo>
                      <a:lnTo>
                        <a:pt x="425" y="0"/>
                      </a:lnTo>
                      <a:lnTo>
                        <a:pt x="442" y="0"/>
                      </a:lnTo>
                      <a:lnTo>
                        <a:pt x="453" y="0"/>
                      </a:lnTo>
                      <a:lnTo>
                        <a:pt x="461" y="0"/>
                      </a:lnTo>
                      <a:lnTo>
                        <a:pt x="463" y="0"/>
                      </a:lnTo>
                      <a:lnTo>
                        <a:pt x="469" y="0"/>
                      </a:lnTo>
                      <a:lnTo>
                        <a:pt x="478" y="1"/>
                      </a:lnTo>
                      <a:lnTo>
                        <a:pt x="490" y="3"/>
                      </a:lnTo>
                      <a:lnTo>
                        <a:pt x="504" y="6"/>
                      </a:lnTo>
                      <a:lnTo>
                        <a:pt x="519" y="9"/>
                      </a:lnTo>
                      <a:lnTo>
                        <a:pt x="533" y="14"/>
                      </a:lnTo>
                      <a:lnTo>
                        <a:pt x="546" y="18"/>
                      </a:lnTo>
                      <a:lnTo>
                        <a:pt x="559" y="24"/>
                      </a:lnTo>
                      <a:lnTo>
                        <a:pt x="569" y="30"/>
                      </a:lnTo>
                      <a:lnTo>
                        <a:pt x="579" y="37"/>
                      </a:lnTo>
                      <a:lnTo>
                        <a:pt x="588" y="45"/>
                      </a:lnTo>
                      <a:lnTo>
                        <a:pt x="597" y="52"/>
                      </a:lnTo>
                      <a:lnTo>
                        <a:pt x="604" y="59"/>
                      </a:lnTo>
                      <a:lnTo>
                        <a:pt x="610" y="64"/>
                      </a:lnTo>
                      <a:lnTo>
                        <a:pt x="613" y="68"/>
                      </a:lnTo>
                      <a:lnTo>
                        <a:pt x="614" y="69"/>
                      </a:lnTo>
                      <a:lnTo>
                        <a:pt x="629" y="90"/>
                      </a:lnTo>
                      <a:lnTo>
                        <a:pt x="648" y="120"/>
                      </a:lnTo>
                      <a:lnTo>
                        <a:pt x="670" y="154"/>
                      </a:lnTo>
                      <a:lnTo>
                        <a:pt x="692" y="193"/>
                      </a:lnTo>
                      <a:lnTo>
                        <a:pt x="713" y="236"/>
                      </a:lnTo>
                      <a:lnTo>
                        <a:pt x="734" y="277"/>
                      </a:lnTo>
                      <a:lnTo>
                        <a:pt x="750" y="318"/>
                      </a:lnTo>
                      <a:lnTo>
                        <a:pt x="763" y="353"/>
                      </a:lnTo>
                      <a:lnTo>
                        <a:pt x="844" y="453"/>
                      </a:lnTo>
                      <a:lnTo>
                        <a:pt x="777" y="501"/>
                      </a:lnTo>
                      <a:lnTo>
                        <a:pt x="734" y="464"/>
                      </a:lnTo>
                      <a:lnTo>
                        <a:pt x="734" y="469"/>
                      </a:lnTo>
                      <a:lnTo>
                        <a:pt x="732" y="483"/>
                      </a:lnTo>
                      <a:lnTo>
                        <a:pt x="725" y="498"/>
                      </a:lnTo>
                      <a:lnTo>
                        <a:pt x="715" y="505"/>
                      </a:lnTo>
                      <a:lnTo>
                        <a:pt x="709" y="505"/>
                      </a:lnTo>
                      <a:lnTo>
                        <a:pt x="703" y="504"/>
                      </a:lnTo>
                      <a:lnTo>
                        <a:pt x="697" y="502"/>
                      </a:lnTo>
                      <a:lnTo>
                        <a:pt x="695" y="498"/>
                      </a:lnTo>
                      <a:lnTo>
                        <a:pt x="693" y="489"/>
                      </a:lnTo>
                      <a:lnTo>
                        <a:pt x="688" y="465"/>
                      </a:lnTo>
                      <a:lnTo>
                        <a:pt x="682" y="429"/>
                      </a:lnTo>
                      <a:lnTo>
                        <a:pt x="674" y="387"/>
                      </a:lnTo>
                      <a:lnTo>
                        <a:pt x="659" y="390"/>
                      </a:lnTo>
                      <a:lnTo>
                        <a:pt x="657" y="384"/>
                      </a:lnTo>
                      <a:lnTo>
                        <a:pt x="652" y="371"/>
                      </a:lnTo>
                      <a:lnTo>
                        <a:pt x="642" y="349"/>
                      </a:lnTo>
                      <a:lnTo>
                        <a:pt x="628" y="322"/>
                      </a:lnTo>
                      <a:lnTo>
                        <a:pt x="610" y="293"/>
                      </a:lnTo>
                      <a:lnTo>
                        <a:pt x="587" y="262"/>
                      </a:lnTo>
                      <a:lnTo>
                        <a:pt x="558" y="235"/>
                      </a:lnTo>
                      <a:lnTo>
                        <a:pt x="525" y="209"/>
                      </a:lnTo>
                      <a:lnTo>
                        <a:pt x="546" y="382"/>
                      </a:lnTo>
                      <a:lnTo>
                        <a:pt x="142" y="417"/>
                      </a:lnTo>
                      <a:lnTo>
                        <a:pt x="138" y="229"/>
                      </a:lnTo>
                      <a:lnTo>
                        <a:pt x="133" y="242"/>
                      </a:lnTo>
                      <a:lnTo>
                        <a:pt x="124" y="280"/>
                      </a:lnTo>
                      <a:lnTo>
                        <a:pt x="118" y="339"/>
                      </a:lnTo>
                      <a:lnTo>
                        <a:pt x="121" y="418"/>
                      </a:lnTo>
                      <a:lnTo>
                        <a:pt x="9" y="435"/>
                      </a:lnTo>
                      <a:lnTo>
                        <a:pt x="7" y="426"/>
                      </a:lnTo>
                      <a:lnTo>
                        <a:pt x="4" y="402"/>
                      </a:lnTo>
                      <a:lnTo>
                        <a:pt x="0" y="364"/>
                      </a:lnTo>
                      <a:lnTo>
                        <a:pt x="0" y="316"/>
                      </a:lnTo>
                      <a:lnTo>
                        <a:pt x="3" y="263"/>
                      </a:lnTo>
                      <a:lnTo>
                        <a:pt x="12" y="205"/>
                      </a:lnTo>
                      <a:lnTo>
                        <a:pt x="28" y="147"/>
                      </a:lnTo>
                      <a:lnTo>
                        <a:pt x="55"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5" name="Freeform 41"/>
                <p:cNvSpPr>
                  <a:spLocks/>
                </p:cNvSpPr>
                <p:nvPr/>
              </p:nvSpPr>
              <p:spPr bwMode="auto">
                <a:xfrm>
                  <a:off x="4353" y="3527"/>
                  <a:ext cx="62" cy="56"/>
                </a:xfrm>
                <a:custGeom>
                  <a:avLst/>
                  <a:gdLst/>
                  <a:ahLst/>
                  <a:cxnLst>
                    <a:cxn ang="0">
                      <a:pos x="0" y="13"/>
                    </a:cxn>
                    <a:cxn ang="0">
                      <a:pos x="3" y="38"/>
                    </a:cxn>
                    <a:cxn ang="0">
                      <a:pos x="10" y="72"/>
                    </a:cxn>
                    <a:cxn ang="0">
                      <a:pos x="16" y="100"/>
                    </a:cxn>
                    <a:cxn ang="0">
                      <a:pos x="22" y="112"/>
                    </a:cxn>
                    <a:cxn ang="0">
                      <a:pos x="28" y="105"/>
                    </a:cxn>
                    <a:cxn ang="0">
                      <a:pos x="31" y="88"/>
                    </a:cxn>
                    <a:cxn ang="0">
                      <a:pos x="34" y="71"/>
                    </a:cxn>
                    <a:cxn ang="0">
                      <a:pos x="35" y="63"/>
                    </a:cxn>
                    <a:cxn ang="0">
                      <a:pos x="88" y="104"/>
                    </a:cxn>
                    <a:cxn ang="0">
                      <a:pos x="126" y="76"/>
                    </a:cxn>
                    <a:cxn ang="0">
                      <a:pos x="61" y="0"/>
                    </a:cxn>
                    <a:cxn ang="0">
                      <a:pos x="0" y="13"/>
                    </a:cxn>
                  </a:cxnLst>
                  <a:rect l="0" t="0" r="r" b="b"/>
                  <a:pathLst>
                    <a:path w="126" h="112">
                      <a:moveTo>
                        <a:pt x="0" y="13"/>
                      </a:moveTo>
                      <a:lnTo>
                        <a:pt x="3" y="38"/>
                      </a:lnTo>
                      <a:lnTo>
                        <a:pt x="10" y="72"/>
                      </a:lnTo>
                      <a:lnTo>
                        <a:pt x="16" y="100"/>
                      </a:lnTo>
                      <a:lnTo>
                        <a:pt x="22" y="112"/>
                      </a:lnTo>
                      <a:lnTo>
                        <a:pt x="28" y="105"/>
                      </a:lnTo>
                      <a:lnTo>
                        <a:pt x="31" y="88"/>
                      </a:lnTo>
                      <a:lnTo>
                        <a:pt x="34" y="71"/>
                      </a:lnTo>
                      <a:lnTo>
                        <a:pt x="35" y="63"/>
                      </a:lnTo>
                      <a:lnTo>
                        <a:pt x="88" y="104"/>
                      </a:lnTo>
                      <a:lnTo>
                        <a:pt x="126" y="76"/>
                      </a:lnTo>
                      <a:lnTo>
                        <a:pt x="61" y="0"/>
                      </a:lnTo>
                      <a:lnTo>
                        <a:pt x="0"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6" name="Freeform 42"/>
                <p:cNvSpPr>
                  <a:spLocks/>
                </p:cNvSpPr>
                <p:nvPr/>
              </p:nvSpPr>
              <p:spPr bwMode="auto">
                <a:xfrm>
                  <a:off x="4019" y="3355"/>
                  <a:ext cx="358" cy="198"/>
                </a:xfrm>
                <a:custGeom>
                  <a:avLst/>
                  <a:gdLst/>
                  <a:ahLst/>
                  <a:cxnLst>
                    <a:cxn ang="0">
                      <a:pos x="533" y="22"/>
                    </a:cxn>
                    <a:cxn ang="0">
                      <a:pos x="515" y="14"/>
                    </a:cxn>
                    <a:cxn ang="0">
                      <a:pos x="493" y="7"/>
                    </a:cxn>
                    <a:cxn ang="0">
                      <a:pos x="472" y="3"/>
                    </a:cxn>
                    <a:cxn ang="0">
                      <a:pos x="404" y="0"/>
                    </a:cxn>
                    <a:cxn ang="0">
                      <a:pos x="231" y="0"/>
                    </a:cxn>
                    <a:cxn ang="0">
                      <a:pos x="163" y="4"/>
                    </a:cxn>
                    <a:cxn ang="0">
                      <a:pos x="129" y="14"/>
                    </a:cxn>
                    <a:cxn ang="0">
                      <a:pos x="97" y="29"/>
                    </a:cxn>
                    <a:cxn ang="0">
                      <a:pos x="71" y="51"/>
                    </a:cxn>
                    <a:cxn ang="0">
                      <a:pos x="30" y="116"/>
                    </a:cxn>
                    <a:cxn ang="0">
                      <a:pos x="4" y="227"/>
                    </a:cxn>
                    <a:cxn ang="0">
                      <a:pos x="2" y="326"/>
                    </a:cxn>
                    <a:cxn ang="0">
                      <a:pos x="10" y="387"/>
                    </a:cxn>
                    <a:cxn ang="0">
                      <a:pos x="75" y="386"/>
                    </a:cxn>
                    <a:cxn ang="0">
                      <a:pos x="81" y="258"/>
                    </a:cxn>
                    <a:cxn ang="0">
                      <a:pos x="102" y="190"/>
                    </a:cxn>
                    <a:cxn ang="0">
                      <a:pos x="123" y="165"/>
                    </a:cxn>
                    <a:cxn ang="0">
                      <a:pos x="133" y="160"/>
                    </a:cxn>
                    <a:cxn ang="0">
                      <a:pos x="146" y="379"/>
                    </a:cxn>
                    <a:cxn ang="0">
                      <a:pos x="179" y="375"/>
                    </a:cxn>
                    <a:cxn ang="0">
                      <a:pos x="233" y="370"/>
                    </a:cxn>
                    <a:cxn ang="0">
                      <a:pos x="295" y="364"/>
                    </a:cxn>
                    <a:cxn ang="0">
                      <a:pos x="353" y="359"/>
                    </a:cxn>
                    <a:cxn ang="0">
                      <a:pos x="413" y="355"/>
                    </a:cxn>
                    <a:cxn ang="0">
                      <a:pos x="463" y="350"/>
                    </a:cxn>
                    <a:cxn ang="0">
                      <a:pos x="496" y="348"/>
                    </a:cxn>
                    <a:cxn ang="0">
                      <a:pos x="481" y="153"/>
                    </a:cxn>
                    <a:cxn ang="0">
                      <a:pos x="499" y="160"/>
                    </a:cxn>
                    <a:cxn ang="0">
                      <a:pos x="545" y="188"/>
                    </a:cxn>
                    <a:cxn ang="0">
                      <a:pos x="599" y="243"/>
                    </a:cxn>
                    <a:cxn ang="0">
                      <a:pos x="645" y="337"/>
                    </a:cxn>
                    <a:cxn ang="0">
                      <a:pos x="686" y="245"/>
                    </a:cxn>
                    <a:cxn ang="0">
                      <a:pos x="625" y="129"/>
                    </a:cxn>
                    <a:cxn ang="0">
                      <a:pos x="573" y="60"/>
                    </a:cxn>
                    <a:cxn ang="0">
                      <a:pos x="543" y="29"/>
                    </a:cxn>
                  </a:cxnLst>
                  <a:rect l="0" t="0" r="r" b="b"/>
                  <a:pathLst>
                    <a:path w="717" h="396">
                      <a:moveTo>
                        <a:pt x="538" y="26"/>
                      </a:moveTo>
                      <a:lnTo>
                        <a:pt x="533" y="22"/>
                      </a:lnTo>
                      <a:lnTo>
                        <a:pt x="526" y="17"/>
                      </a:lnTo>
                      <a:lnTo>
                        <a:pt x="515" y="14"/>
                      </a:lnTo>
                      <a:lnTo>
                        <a:pt x="505" y="11"/>
                      </a:lnTo>
                      <a:lnTo>
                        <a:pt x="493" y="7"/>
                      </a:lnTo>
                      <a:lnTo>
                        <a:pt x="482" y="5"/>
                      </a:lnTo>
                      <a:lnTo>
                        <a:pt x="472" y="3"/>
                      </a:lnTo>
                      <a:lnTo>
                        <a:pt x="462" y="0"/>
                      </a:lnTo>
                      <a:lnTo>
                        <a:pt x="404" y="0"/>
                      </a:lnTo>
                      <a:lnTo>
                        <a:pt x="334" y="187"/>
                      </a:lnTo>
                      <a:lnTo>
                        <a:pt x="231" y="0"/>
                      </a:lnTo>
                      <a:lnTo>
                        <a:pt x="179" y="0"/>
                      </a:lnTo>
                      <a:lnTo>
                        <a:pt x="163" y="4"/>
                      </a:lnTo>
                      <a:lnTo>
                        <a:pt x="146" y="8"/>
                      </a:lnTo>
                      <a:lnTo>
                        <a:pt x="129" y="14"/>
                      </a:lnTo>
                      <a:lnTo>
                        <a:pt x="113" y="20"/>
                      </a:lnTo>
                      <a:lnTo>
                        <a:pt x="97" y="29"/>
                      </a:lnTo>
                      <a:lnTo>
                        <a:pt x="83" y="38"/>
                      </a:lnTo>
                      <a:lnTo>
                        <a:pt x="71" y="51"/>
                      </a:lnTo>
                      <a:lnTo>
                        <a:pt x="59" y="65"/>
                      </a:lnTo>
                      <a:lnTo>
                        <a:pt x="30" y="116"/>
                      </a:lnTo>
                      <a:lnTo>
                        <a:pt x="13" y="172"/>
                      </a:lnTo>
                      <a:lnTo>
                        <a:pt x="4" y="227"/>
                      </a:lnTo>
                      <a:lnTo>
                        <a:pt x="0" y="280"/>
                      </a:lnTo>
                      <a:lnTo>
                        <a:pt x="2" y="326"/>
                      </a:lnTo>
                      <a:lnTo>
                        <a:pt x="5" y="363"/>
                      </a:lnTo>
                      <a:lnTo>
                        <a:pt x="10" y="387"/>
                      </a:lnTo>
                      <a:lnTo>
                        <a:pt x="11" y="396"/>
                      </a:lnTo>
                      <a:lnTo>
                        <a:pt x="75" y="386"/>
                      </a:lnTo>
                      <a:lnTo>
                        <a:pt x="75" y="313"/>
                      </a:lnTo>
                      <a:lnTo>
                        <a:pt x="81" y="258"/>
                      </a:lnTo>
                      <a:lnTo>
                        <a:pt x="90" y="218"/>
                      </a:lnTo>
                      <a:lnTo>
                        <a:pt x="102" y="190"/>
                      </a:lnTo>
                      <a:lnTo>
                        <a:pt x="113" y="174"/>
                      </a:lnTo>
                      <a:lnTo>
                        <a:pt x="123" y="165"/>
                      </a:lnTo>
                      <a:lnTo>
                        <a:pt x="131" y="161"/>
                      </a:lnTo>
                      <a:lnTo>
                        <a:pt x="133" y="160"/>
                      </a:lnTo>
                      <a:lnTo>
                        <a:pt x="141" y="379"/>
                      </a:lnTo>
                      <a:lnTo>
                        <a:pt x="146" y="379"/>
                      </a:lnTo>
                      <a:lnTo>
                        <a:pt x="159" y="377"/>
                      </a:lnTo>
                      <a:lnTo>
                        <a:pt x="179" y="375"/>
                      </a:lnTo>
                      <a:lnTo>
                        <a:pt x="204" y="373"/>
                      </a:lnTo>
                      <a:lnTo>
                        <a:pt x="233" y="370"/>
                      </a:lnTo>
                      <a:lnTo>
                        <a:pt x="264" y="367"/>
                      </a:lnTo>
                      <a:lnTo>
                        <a:pt x="295" y="364"/>
                      </a:lnTo>
                      <a:lnTo>
                        <a:pt x="324" y="362"/>
                      </a:lnTo>
                      <a:lnTo>
                        <a:pt x="353" y="359"/>
                      </a:lnTo>
                      <a:lnTo>
                        <a:pt x="383" y="357"/>
                      </a:lnTo>
                      <a:lnTo>
                        <a:pt x="413" y="355"/>
                      </a:lnTo>
                      <a:lnTo>
                        <a:pt x="440" y="352"/>
                      </a:lnTo>
                      <a:lnTo>
                        <a:pt x="463" y="350"/>
                      </a:lnTo>
                      <a:lnTo>
                        <a:pt x="483" y="349"/>
                      </a:lnTo>
                      <a:lnTo>
                        <a:pt x="496" y="348"/>
                      </a:lnTo>
                      <a:lnTo>
                        <a:pt x="500" y="348"/>
                      </a:lnTo>
                      <a:lnTo>
                        <a:pt x="481" y="153"/>
                      </a:lnTo>
                      <a:lnTo>
                        <a:pt x="485" y="154"/>
                      </a:lnTo>
                      <a:lnTo>
                        <a:pt x="499" y="160"/>
                      </a:lnTo>
                      <a:lnTo>
                        <a:pt x="520" y="171"/>
                      </a:lnTo>
                      <a:lnTo>
                        <a:pt x="545" y="188"/>
                      </a:lnTo>
                      <a:lnTo>
                        <a:pt x="572" y="211"/>
                      </a:lnTo>
                      <a:lnTo>
                        <a:pt x="599" y="243"/>
                      </a:lnTo>
                      <a:lnTo>
                        <a:pt x="625" y="286"/>
                      </a:lnTo>
                      <a:lnTo>
                        <a:pt x="645" y="337"/>
                      </a:lnTo>
                      <a:lnTo>
                        <a:pt x="717" y="324"/>
                      </a:lnTo>
                      <a:lnTo>
                        <a:pt x="686" y="245"/>
                      </a:lnTo>
                      <a:lnTo>
                        <a:pt x="655" y="181"/>
                      </a:lnTo>
                      <a:lnTo>
                        <a:pt x="625" y="129"/>
                      </a:lnTo>
                      <a:lnTo>
                        <a:pt x="597" y="90"/>
                      </a:lnTo>
                      <a:lnTo>
                        <a:pt x="573" y="60"/>
                      </a:lnTo>
                      <a:lnTo>
                        <a:pt x="554" y="40"/>
                      </a:lnTo>
                      <a:lnTo>
                        <a:pt x="543" y="29"/>
                      </a:lnTo>
                      <a:lnTo>
                        <a:pt x="538" y="26"/>
                      </a:lnTo>
                      <a:close/>
                    </a:path>
                  </a:pathLst>
                </a:custGeom>
                <a:solidFill>
                  <a:srgbClr val="597C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7" name="Freeform 43"/>
                <p:cNvSpPr>
                  <a:spLocks/>
                </p:cNvSpPr>
                <p:nvPr/>
              </p:nvSpPr>
              <p:spPr bwMode="auto">
                <a:xfrm>
                  <a:off x="4106" y="3348"/>
                  <a:ext cx="142" cy="99"/>
                </a:xfrm>
                <a:custGeom>
                  <a:avLst/>
                  <a:gdLst/>
                  <a:ahLst/>
                  <a:cxnLst>
                    <a:cxn ang="0">
                      <a:pos x="37" y="65"/>
                    </a:cxn>
                    <a:cxn ang="0">
                      <a:pos x="0" y="39"/>
                    </a:cxn>
                    <a:cxn ang="0">
                      <a:pos x="30" y="3"/>
                    </a:cxn>
                    <a:cxn ang="0">
                      <a:pos x="49" y="3"/>
                    </a:cxn>
                    <a:cxn ang="0">
                      <a:pos x="25" y="35"/>
                    </a:cxn>
                    <a:cxn ang="0">
                      <a:pos x="59" y="62"/>
                    </a:cxn>
                    <a:cxn ang="0">
                      <a:pos x="56" y="66"/>
                    </a:cxn>
                    <a:cxn ang="0">
                      <a:pos x="48" y="76"/>
                    </a:cxn>
                    <a:cxn ang="0">
                      <a:pos x="40" y="85"/>
                    </a:cxn>
                    <a:cxn ang="0">
                      <a:pos x="37" y="89"/>
                    </a:cxn>
                    <a:cxn ang="0">
                      <a:pos x="158" y="176"/>
                    </a:cxn>
                    <a:cxn ang="0">
                      <a:pos x="250" y="87"/>
                    </a:cxn>
                    <a:cxn ang="0">
                      <a:pos x="230" y="61"/>
                    </a:cxn>
                    <a:cxn ang="0">
                      <a:pos x="263" y="36"/>
                    </a:cxn>
                    <a:cxn ang="0">
                      <a:pos x="243" y="0"/>
                    </a:cxn>
                    <a:cxn ang="0">
                      <a:pos x="261" y="1"/>
                    </a:cxn>
                    <a:cxn ang="0">
                      <a:pos x="284" y="40"/>
                    </a:cxn>
                    <a:cxn ang="0">
                      <a:pos x="250" y="64"/>
                    </a:cxn>
                    <a:cxn ang="0">
                      <a:pos x="276" y="90"/>
                    </a:cxn>
                    <a:cxn ang="0">
                      <a:pos x="160" y="198"/>
                    </a:cxn>
                    <a:cxn ang="0">
                      <a:pos x="10" y="95"/>
                    </a:cxn>
                    <a:cxn ang="0">
                      <a:pos x="37" y="65"/>
                    </a:cxn>
                  </a:cxnLst>
                  <a:rect l="0" t="0" r="r" b="b"/>
                  <a:pathLst>
                    <a:path w="284" h="198">
                      <a:moveTo>
                        <a:pt x="37" y="65"/>
                      </a:moveTo>
                      <a:lnTo>
                        <a:pt x="0" y="39"/>
                      </a:lnTo>
                      <a:lnTo>
                        <a:pt x="30" y="3"/>
                      </a:lnTo>
                      <a:lnTo>
                        <a:pt x="49" y="3"/>
                      </a:lnTo>
                      <a:lnTo>
                        <a:pt x="25" y="35"/>
                      </a:lnTo>
                      <a:lnTo>
                        <a:pt x="59" y="62"/>
                      </a:lnTo>
                      <a:lnTo>
                        <a:pt x="56" y="66"/>
                      </a:lnTo>
                      <a:lnTo>
                        <a:pt x="48" y="76"/>
                      </a:lnTo>
                      <a:lnTo>
                        <a:pt x="40" y="85"/>
                      </a:lnTo>
                      <a:lnTo>
                        <a:pt x="37" y="89"/>
                      </a:lnTo>
                      <a:lnTo>
                        <a:pt x="158" y="176"/>
                      </a:lnTo>
                      <a:lnTo>
                        <a:pt x="250" y="87"/>
                      </a:lnTo>
                      <a:lnTo>
                        <a:pt x="230" y="61"/>
                      </a:lnTo>
                      <a:lnTo>
                        <a:pt x="263" y="36"/>
                      </a:lnTo>
                      <a:lnTo>
                        <a:pt x="243" y="0"/>
                      </a:lnTo>
                      <a:lnTo>
                        <a:pt x="261" y="1"/>
                      </a:lnTo>
                      <a:lnTo>
                        <a:pt x="284" y="40"/>
                      </a:lnTo>
                      <a:lnTo>
                        <a:pt x="250" y="64"/>
                      </a:lnTo>
                      <a:lnTo>
                        <a:pt x="276" y="90"/>
                      </a:lnTo>
                      <a:lnTo>
                        <a:pt x="160" y="198"/>
                      </a:lnTo>
                      <a:lnTo>
                        <a:pt x="10" y="95"/>
                      </a:lnTo>
                      <a:lnTo>
                        <a:pt x="37"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8" name="Freeform 44"/>
                <p:cNvSpPr>
                  <a:spLocks/>
                </p:cNvSpPr>
                <p:nvPr/>
              </p:nvSpPr>
              <p:spPr bwMode="auto">
                <a:xfrm>
                  <a:off x="4145" y="3353"/>
                  <a:ext cx="66" cy="76"/>
                </a:xfrm>
                <a:custGeom>
                  <a:avLst/>
                  <a:gdLst/>
                  <a:ahLst/>
                  <a:cxnLst>
                    <a:cxn ang="0">
                      <a:pos x="131" y="0"/>
                    </a:cxn>
                    <a:cxn ang="0">
                      <a:pos x="0" y="0"/>
                    </a:cxn>
                    <a:cxn ang="0">
                      <a:pos x="77" y="151"/>
                    </a:cxn>
                    <a:cxn ang="0">
                      <a:pos x="131" y="0"/>
                    </a:cxn>
                  </a:cxnLst>
                  <a:rect l="0" t="0" r="r" b="b"/>
                  <a:pathLst>
                    <a:path w="131" h="151">
                      <a:moveTo>
                        <a:pt x="131" y="0"/>
                      </a:moveTo>
                      <a:lnTo>
                        <a:pt x="0" y="0"/>
                      </a:lnTo>
                      <a:lnTo>
                        <a:pt x="77" y="151"/>
                      </a:lnTo>
                      <a:lnTo>
                        <a:pt x="13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9" name="Freeform 45"/>
                <p:cNvSpPr>
                  <a:spLocks/>
                </p:cNvSpPr>
                <p:nvPr/>
              </p:nvSpPr>
              <p:spPr bwMode="auto">
                <a:xfrm>
                  <a:off x="4164" y="3347"/>
                  <a:ext cx="31" cy="89"/>
                </a:xfrm>
                <a:custGeom>
                  <a:avLst/>
                  <a:gdLst/>
                  <a:ahLst/>
                  <a:cxnLst>
                    <a:cxn ang="0">
                      <a:pos x="38" y="178"/>
                    </a:cxn>
                    <a:cxn ang="0">
                      <a:pos x="0" y="103"/>
                    </a:cxn>
                    <a:cxn ang="0">
                      <a:pos x="21" y="38"/>
                    </a:cxn>
                    <a:cxn ang="0">
                      <a:pos x="18" y="35"/>
                    </a:cxn>
                    <a:cxn ang="0">
                      <a:pos x="15" y="31"/>
                    </a:cxn>
                    <a:cxn ang="0">
                      <a:pos x="13" y="27"/>
                    </a:cxn>
                    <a:cxn ang="0">
                      <a:pos x="12" y="21"/>
                    </a:cxn>
                    <a:cxn ang="0">
                      <a:pos x="13" y="13"/>
                    </a:cxn>
                    <a:cxn ang="0">
                      <a:pos x="18" y="6"/>
                    </a:cxn>
                    <a:cxn ang="0">
                      <a:pos x="25" y="1"/>
                    </a:cxn>
                    <a:cxn ang="0">
                      <a:pos x="33" y="0"/>
                    </a:cxn>
                    <a:cxn ang="0">
                      <a:pos x="41" y="1"/>
                    </a:cxn>
                    <a:cxn ang="0">
                      <a:pos x="48" y="6"/>
                    </a:cxn>
                    <a:cxn ang="0">
                      <a:pos x="53" y="13"/>
                    </a:cxn>
                    <a:cxn ang="0">
                      <a:pos x="54" y="21"/>
                    </a:cxn>
                    <a:cxn ang="0">
                      <a:pos x="53" y="27"/>
                    </a:cxn>
                    <a:cxn ang="0">
                      <a:pos x="50" y="31"/>
                    </a:cxn>
                    <a:cxn ang="0">
                      <a:pos x="48" y="36"/>
                    </a:cxn>
                    <a:cxn ang="0">
                      <a:pos x="43" y="39"/>
                    </a:cxn>
                    <a:cxn ang="0">
                      <a:pos x="63" y="102"/>
                    </a:cxn>
                    <a:cxn ang="0">
                      <a:pos x="38" y="178"/>
                    </a:cxn>
                  </a:cxnLst>
                  <a:rect l="0" t="0" r="r" b="b"/>
                  <a:pathLst>
                    <a:path w="63" h="178">
                      <a:moveTo>
                        <a:pt x="38" y="178"/>
                      </a:moveTo>
                      <a:lnTo>
                        <a:pt x="0" y="103"/>
                      </a:lnTo>
                      <a:lnTo>
                        <a:pt x="21" y="38"/>
                      </a:lnTo>
                      <a:lnTo>
                        <a:pt x="18" y="35"/>
                      </a:lnTo>
                      <a:lnTo>
                        <a:pt x="15" y="31"/>
                      </a:lnTo>
                      <a:lnTo>
                        <a:pt x="13" y="27"/>
                      </a:lnTo>
                      <a:lnTo>
                        <a:pt x="12" y="21"/>
                      </a:lnTo>
                      <a:lnTo>
                        <a:pt x="13" y="13"/>
                      </a:lnTo>
                      <a:lnTo>
                        <a:pt x="18" y="6"/>
                      </a:lnTo>
                      <a:lnTo>
                        <a:pt x="25" y="1"/>
                      </a:lnTo>
                      <a:lnTo>
                        <a:pt x="33" y="0"/>
                      </a:lnTo>
                      <a:lnTo>
                        <a:pt x="41" y="1"/>
                      </a:lnTo>
                      <a:lnTo>
                        <a:pt x="48" y="6"/>
                      </a:lnTo>
                      <a:lnTo>
                        <a:pt x="53" y="13"/>
                      </a:lnTo>
                      <a:lnTo>
                        <a:pt x="54" y="21"/>
                      </a:lnTo>
                      <a:lnTo>
                        <a:pt x="53" y="27"/>
                      </a:lnTo>
                      <a:lnTo>
                        <a:pt x="50" y="31"/>
                      </a:lnTo>
                      <a:lnTo>
                        <a:pt x="48" y="36"/>
                      </a:lnTo>
                      <a:lnTo>
                        <a:pt x="43" y="39"/>
                      </a:lnTo>
                      <a:lnTo>
                        <a:pt x="63" y="102"/>
                      </a:lnTo>
                      <a:lnTo>
                        <a:pt x="38" y="1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0" name="Freeform 46"/>
                <p:cNvSpPr>
                  <a:spLocks/>
                </p:cNvSpPr>
                <p:nvPr/>
              </p:nvSpPr>
              <p:spPr bwMode="auto">
                <a:xfrm>
                  <a:off x="4178" y="3464"/>
                  <a:ext cx="17" cy="18"/>
                </a:xfrm>
                <a:custGeom>
                  <a:avLst/>
                  <a:gdLst/>
                  <a:ahLst/>
                  <a:cxnLst>
                    <a:cxn ang="0">
                      <a:pos x="18" y="36"/>
                    </a:cxn>
                    <a:cxn ang="0">
                      <a:pos x="25" y="34"/>
                    </a:cxn>
                    <a:cxn ang="0">
                      <a:pos x="30" y="30"/>
                    </a:cxn>
                    <a:cxn ang="0">
                      <a:pos x="34" y="24"/>
                    </a:cxn>
                    <a:cxn ang="0">
                      <a:pos x="35" y="17"/>
                    </a:cxn>
                    <a:cxn ang="0">
                      <a:pos x="34" y="10"/>
                    </a:cxn>
                    <a:cxn ang="0">
                      <a:pos x="30" y="5"/>
                    </a:cxn>
                    <a:cxn ang="0">
                      <a:pos x="25" y="1"/>
                    </a:cxn>
                    <a:cxn ang="0">
                      <a:pos x="18" y="0"/>
                    </a:cxn>
                    <a:cxn ang="0">
                      <a:pos x="11" y="1"/>
                    </a:cxn>
                    <a:cxn ang="0">
                      <a:pos x="6" y="5"/>
                    </a:cxn>
                    <a:cxn ang="0">
                      <a:pos x="2" y="10"/>
                    </a:cxn>
                    <a:cxn ang="0">
                      <a:pos x="0" y="17"/>
                    </a:cxn>
                    <a:cxn ang="0">
                      <a:pos x="2" y="24"/>
                    </a:cxn>
                    <a:cxn ang="0">
                      <a:pos x="6" y="30"/>
                    </a:cxn>
                    <a:cxn ang="0">
                      <a:pos x="11" y="34"/>
                    </a:cxn>
                    <a:cxn ang="0">
                      <a:pos x="18" y="36"/>
                    </a:cxn>
                  </a:cxnLst>
                  <a:rect l="0" t="0" r="r" b="b"/>
                  <a:pathLst>
                    <a:path w="35" h="36">
                      <a:moveTo>
                        <a:pt x="18" y="36"/>
                      </a:moveTo>
                      <a:lnTo>
                        <a:pt x="25" y="34"/>
                      </a:lnTo>
                      <a:lnTo>
                        <a:pt x="30" y="30"/>
                      </a:lnTo>
                      <a:lnTo>
                        <a:pt x="34" y="24"/>
                      </a:lnTo>
                      <a:lnTo>
                        <a:pt x="35" y="17"/>
                      </a:lnTo>
                      <a:lnTo>
                        <a:pt x="34" y="10"/>
                      </a:lnTo>
                      <a:lnTo>
                        <a:pt x="30" y="5"/>
                      </a:lnTo>
                      <a:lnTo>
                        <a:pt x="25" y="1"/>
                      </a:lnTo>
                      <a:lnTo>
                        <a:pt x="18" y="0"/>
                      </a:lnTo>
                      <a:lnTo>
                        <a:pt x="11" y="1"/>
                      </a:lnTo>
                      <a:lnTo>
                        <a:pt x="6" y="5"/>
                      </a:lnTo>
                      <a:lnTo>
                        <a:pt x="2" y="10"/>
                      </a:lnTo>
                      <a:lnTo>
                        <a:pt x="0" y="17"/>
                      </a:lnTo>
                      <a:lnTo>
                        <a:pt x="2" y="24"/>
                      </a:lnTo>
                      <a:lnTo>
                        <a:pt x="6" y="30"/>
                      </a:lnTo>
                      <a:lnTo>
                        <a:pt x="11" y="34"/>
                      </a:lnTo>
                      <a:lnTo>
                        <a:pt x="18"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1" name="Freeform 47"/>
                <p:cNvSpPr>
                  <a:spLocks/>
                </p:cNvSpPr>
                <p:nvPr/>
              </p:nvSpPr>
              <p:spPr bwMode="auto">
                <a:xfrm>
                  <a:off x="4178" y="3498"/>
                  <a:ext cx="17" cy="18"/>
                </a:xfrm>
                <a:custGeom>
                  <a:avLst/>
                  <a:gdLst/>
                  <a:ahLst/>
                  <a:cxnLst>
                    <a:cxn ang="0">
                      <a:pos x="18" y="36"/>
                    </a:cxn>
                    <a:cxn ang="0">
                      <a:pos x="25" y="34"/>
                    </a:cxn>
                    <a:cxn ang="0">
                      <a:pos x="30" y="30"/>
                    </a:cxn>
                    <a:cxn ang="0">
                      <a:pos x="34" y="24"/>
                    </a:cxn>
                    <a:cxn ang="0">
                      <a:pos x="35" y="17"/>
                    </a:cxn>
                    <a:cxn ang="0">
                      <a:pos x="34" y="10"/>
                    </a:cxn>
                    <a:cxn ang="0">
                      <a:pos x="30" y="5"/>
                    </a:cxn>
                    <a:cxn ang="0">
                      <a:pos x="25" y="1"/>
                    </a:cxn>
                    <a:cxn ang="0">
                      <a:pos x="18" y="0"/>
                    </a:cxn>
                    <a:cxn ang="0">
                      <a:pos x="11" y="1"/>
                    </a:cxn>
                    <a:cxn ang="0">
                      <a:pos x="6" y="5"/>
                    </a:cxn>
                    <a:cxn ang="0">
                      <a:pos x="2" y="10"/>
                    </a:cxn>
                    <a:cxn ang="0">
                      <a:pos x="0" y="17"/>
                    </a:cxn>
                    <a:cxn ang="0">
                      <a:pos x="2" y="24"/>
                    </a:cxn>
                    <a:cxn ang="0">
                      <a:pos x="6" y="30"/>
                    </a:cxn>
                    <a:cxn ang="0">
                      <a:pos x="11" y="34"/>
                    </a:cxn>
                    <a:cxn ang="0">
                      <a:pos x="18" y="36"/>
                    </a:cxn>
                  </a:cxnLst>
                  <a:rect l="0" t="0" r="r" b="b"/>
                  <a:pathLst>
                    <a:path w="35" h="36">
                      <a:moveTo>
                        <a:pt x="18" y="36"/>
                      </a:moveTo>
                      <a:lnTo>
                        <a:pt x="25" y="34"/>
                      </a:lnTo>
                      <a:lnTo>
                        <a:pt x="30" y="30"/>
                      </a:lnTo>
                      <a:lnTo>
                        <a:pt x="34" y="24"/>
                      </a:lnTo>
                      <a:lnTo>
                        <a:pt x="35" y="17"/>
                      </a:lnTo>
                      <a:lnTo>
                        <a:pt x="34" y="10"/>
                      </a:lnTo>
                      <a:lnTo>
                        <a:pt x="30" y="5"/>
                      </a:lnTo>
                      <a:lnTo>
                        <a:pt x="25" y="1"/>
                      </a:lnTo>
                      <a:lnTo>
                        <a:pt x="18" y="0"/>
                      </a:lnTo>
                      <a:lnTo>
                        <a:pt x="11" y="1"/>
                      </a:lnTo>
                      <a:lnTo>
                        <a:pt x="6" y="5"/>
                      </a:lnTo>
                      <a:lnTo>
                        <a:pt x="2" y="10"/>
                      </a:lnTo>
                      <a:lnTo>
                        <a:pt x="0" y="17"/>
                      </a:lnTo>
                      <a:lnTo>
                        <a:pt x="2" y="24"/>
                      </a:lnTo>
                      <a:lnTo>
                        <a:pt x="6" y="30"/>
                      </a:lnTo>
                      <a:lnTo>
                        <a:pt x="11" y="34"/>
                      </a:lnTo>
                      <a:lnTo>
                        <a:pt x="18"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2" name="Freeform 48"/>
                <p:cNvSpPr>
                  <a:spLocks/>
                </p:cNvSpPr>
                <p:nvPr/>
              </p:nvSpPr>
              <p:spPr bwMode="auto">
                <a:xfrm>
                  <a:off x="4198" y="3175"/>
                  <a:ext cx="52" cy="68"/>
                </a:xfrm>
                <a:custGeom>
                  <a:avLst/>
                  <a:gdLst/>
                  <a:ahLst/>
                  <a:cxnLst>
                    <a:cxn ang="0">
                      <a:pos x="77" y="116"/>
                    </a:cxn>
                    <a:cxn ang="0">
                      <a:pos x="39" y="31"/>
                    </a:cxn>
                    <a:cxn ang="0">
                      <a:pos x="41" y="0"/>
                    </a:cxn>
                    <a:cxn ang="0">
                      <a:pos x="103" y="136"/>
                    </a:cxn>
                    <a:cxn ang="0">
                      <a:pos x="0" y="127"/>
                    </a:cxn>
                    <a:cxn ang="0">
                      <a:pos x="2" y="109"/>
                    </a:cxn>
                    <a:cxn ang="0">
                      <a:pos x="77" y="116"/>
                    </a:cxn>
                  </a:cxnLst>
                  <a:rect l="0" t="0" r="r" b="b"/>
                  <a:pathLst>
                    <a:path w="103" h="136">
                      <a:moveTo>
                        <a:pt x="77" y="116"/>
                      </a:moveTo>
                      <a:lnTo>
                        <a:pt x="39" y="31"/>
                      </a:lnTo>
                      <a:lnTo>
                        <a:pt x="41" y="0"/>
                      </a:lnTo>
                      <a:lnTo>
                        <a:pt x="103" y="136"/>
                      </a:lnTo>
                      <a:lnTo>
                        <a:pt x="0" y="127"/>
                      </a:lnTo>
                      <a:lnTo>
                        <a:pt x="2" y="109"/>
                      </a:lnTo>
                      <a:lnTo>
                        <a:pt x="77" y="1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3" name="Freeform 49"/>
                <p:cNvSpPr>
                  <a:spLocks/>
                </p:cNvSpPr>
                <p:nvPr/>
              </p:nvSpPr>
              <p:spPr bwMode="auto">
                <a:xfrm>
                  <a:off x="4240" y="3177"/>
                  <a:ext cx="19" cy="27"/>
                </a:xfrm>
                <a:custGeom>
                  <a:avLst/>
                  <a:gdLst/>
                  <a:ahLst/>
                  <a:cxnLst>
                    <a:cxn ang="0">
                      <a:pos x="7" y="55"/>
                    </a:cxn>
                    <a:cxn ang="0">
                      <a:pos x="2" y="50"/>
                    </a:cxn>
                    <a:cxn ang="0">
                      <a:pos x="0" y="42"/>
                    </a:cxn>
                    <a:cxn ang="0">
                      <a:pos x="0" y="33"/>
                    </a:cxn>
                    <a:cxn ang="0">
                      <a:pos x="2" y="21"/>
                    </a:cxn>
                    <a:cxn ang="0">
                      <a:pos x="8" y="11"/>
                    </a:cxn>
                    <a:cxn ang="0">
                      <a:pos x="14" y="3"/>
                    </a:cxn>
                    <a:cxn ang="0">
                      <a:pos x="22" y="0"/>
                    </a:cxn>
                    <a:cxn ang="0">
                      <a:pos x="29" y="0"/>
                    </a:cxn>
                    <a:cxn ang="0">
                      <a:pos x="33" y="4"/>
                    </a:cxn>
                    <a:cxn ang="0">
                      <a:pos x="37" y="12"/>
                    </a:cxn>
                    <a:cxn ang="0">
                      <a:pos x="35" y="21"/>
                    </a:cxn>
                    <a:cxn ang="0">
                      <a:pos x="33" y="33"/>
                    </a:cxn>
                    <a:cxn ang="0">
                      <a:pos x="27" y="43"/>
                    </a:cxn>
                    <a:cxn ang="0">
                      <a:pos x="22" y="50"/>
                    </a:cxn>
                    <a:cxn ang="0">
                      <a:pos x="14" y="55"/>
                    </a:cxn>
                    <a:cxn ang="0">
                      <a:pos x="7" y="55"/>
                    </a:cxn>
                  </a:cxnLst>
                  <a:rect l="0" t="0" r="r" b="b"/>
                  <a:pathLst>
                    <a:path w="37" h="55">
                      <a:moveTo>
                        <a:pt x="7" y="55"/>
                      </a:moveTo>
                      <a:lnTo>
                        <a:pt x="2" y="50"/>
                      </a:lnTo>
                      <a:lnTo>
                        <a:pt x="0" y="42"/>
                      </a:lnTo>
                      <a:lnTo>
                        <a:pt x="0" y="33"/>
                      </a:lnTo>
                      <a:lnTo>
                        <a:pt x="2" y="21"/>
                      </a:lnTo>
                      <a:lnTo>
                        <a:pt x="8" y="11"/>
                      </a:lnTo>
                      <a:lnTo>
                        <a:pt x="14" y="3"/>
                      </a:lnTo>
                      <a:lnTo>
                        <a:pt x="22" y="0"/>
                      </a:lnTo>
                      <a:lnTo>
                        <a:pt x="29" y="0"/>
                      </a:lnTo>
                      <a:lnTo>
                        <a:pt x="33" y="4"/>
                      </a:lnTo>
                      <a:lnTo>
                        <a:pt x="37" y="12"/>
                      </a:lnTo>
                      <a:lnTo>
                        <a:pt x="35" y="21"/>
                      </a:lnTo>
                      <a:lnTo>
                        <a:pt x="33" y="33"/>
                      </a:lnTo>
                      <a:lnTo>
                        <a:pt x="27" y="43"/>
                      </a:lnTo>
                      <a:lnTo>
                        <a:pt x="22" y="50"/>
                      </a:lnTo>
                      <a:lnTo>
                        <a:pt x="14" y="55"/>
                      </a:lnTo>
                      <a:lnTo>
                        <a:pt x="7"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4" name="Freeform 50"/>
                <p:cNvSpPr>
                  <a:spLocks/>
                </p:cNvSpPr>
                <p:nvPr/>
              </p:nvSpPr>
              <p:spPr bwMode="auto">
                <a:xfrm>
                  <a:off x="4185" y="3166"/>
                  <a:ext cx="19" cy="30"/>
                </a:xfrm>
                <a:custGeom>
                  <a:avLst/>
                  <a:gdLst/>
                  <a:ahLst/>
                  <a:cxnLst>
                    <a:cxn ang="0">
                      <a:pos x="8" y="60"/>
                    </a:cxn>
                    <a:cxn ang="0">
                      <a:pos x="2" y="55"/>
                    </a:cxn>
                    <a:cxn ang="0">
                      <a:pos x="0" y="47"/>
                    </a:cxn>
                    <a:cxn ang="0">
                      <a:pos x="0" y="36"/>
                    </a:cxn>
                    <a:cxn ang="0">
                      <a:pos x="2" y="24"/>
                    </a:cxn>
                    <a:cxn ang="0">
                      <a:pos x="8" y="12"/>
                    </a:cxn>
                    <a:cxn ang="0">
                      <a:pos x="16" y="4"/>
                    </a:cxn>
                    <a:cxn ang="0">
                      <a:pos x="23" y="0"/>
                    </a:cxn>
                    <a:cxn ang="0">
                      <a:pos x="30" y="0"/>
                    </a:cxn>
                    <a:cxn ang="0">
                      <a:pos x="36" y="4"/>
                    </a:cxn>
                    <a:cxn ang="0">
                      <a:pos x="38" y="12"/>
                    </a:cxn>
                    <a:cxn ang="0">
                      <a:pos x="38" y="24"/>
                    </a:cxn>
                    <a:cxn ang="0">
                      <a:pos x="36" y="36"/>
                    </a:cxn>
                    <a:cxn ang="0">
                      <a:pos x="30" y="47"/>
                    </a:cxn>
                    <a:cxn ang="0">
                      <a:pos x="23" y="55"/>
                    </a:cxn>
                    <a:cxn ang="0">
                      <a:pos x="15" y="60"/>
                    </a:cxn>
                    <a:cxn ang="0">
                      <a:pos x="8" y="60"/>
                    </a:cxn>
                  </a:cxnLst>
                  <a:rect l="0" t="0" r="r" b="b"/>
                  <a:pathLst>
                    <a:path w="38" h="60">
                      <a:moveTo>
                        <a:pt x="8" y="60"/>
                      </a:moveTo>
                      <a:lnTo>
                        <a:pt x="2" y="55"/>
                      </a:lnTo>
                      <a:lnTo>
                        <a:pt x="0" y="47"/>
                      </a:lnTo>
                      <a:lnTo>
                        <a:pt x="0" y="36"/>
                      </a:lnTo>
                      <a:lnTo>
                        <a:pt x="2" y="24"/>
                      </a:lnTo>
                      <a:lnTo>
                        <a:pt x="8" y="12"/>
                      </a:lnTo>
                      <a:lnTo>
                        <a:pt x="16" y="4"/>
                      </a:lnTo>
                      <a:lnTo>
                        <a:pt x="23" y="0"/>
                      </a:lnTo>
                      <a:lnTo>
                        <a:pt x="30" y="0"/>
                      </a:lnTo>
                      <a:lnTo>
                        <a:pt x="36" y="4"/>
                      </a:lnTo>
                      <a:lnTo>
                        <a:pt x="38" y="12"/>
                      </a:lnTo>
                      <a:lnTo>
                        <a:pt x="38" y="24"/>
                      </a:lnTo>
                      <a:lnTo>
                        <a:pt x="36" y="36"/>
                      </a:lnTo>
                      <a:lnTo>
                        <a:pt x="30" y="47"/>
                      </a:lnTo>
                      <a:lnTo>
                        <a:pt x="23" y="55"/>
                      </a:lnTo>
                      <a:lnTo>
                        <a:pt x="15" y="60"/>
                      </a:lnTo>
                      <a:lnTo>
                        <a:pt x="8" y="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5" name="Freeform 51"/>
                <p:cNvSpPr>
                  <a:spLocks/>
                </p:cNvSpPr>
                <p:nvPr/>
              </p:nvSpPr>
              <p:spPr bwMode="auto">
                <a:xfrm>
                  <a:off x="4724" y="3175"/>
                  <a:ext cx="52" cy="65"/>
                </a:xfrm>
                <a:custGeom>
                  <a:avLst/>
                  <a:gdLst/>
                  <a:ahLst/>
                  <a:cxnLst>
                    <a:cxn ang="0">
                      <a:pos x="28" y="112"/>
                    </a:cxn>
                    <a:cxn ang="0">
                      <a:pos x="74" y="30"/>
                    </a:cxn>
                    <a:cxn ang="0">
                      <a:pos x="74" y="0"/>
                    </a:cxn>
                    <a:cxn ang="0">
                      <a:pos x="0" y="129"/>
                    </a:cxn>
                    <a:cxn ang="0">
                      <a:pos x="104" y="129"/>
                    </a:cxn>
                    <a:cxn ang="0">
                      <a:pos x="104" y="112"/>
                    </a:cxn>
                    <a:cxn ang="0">
                      <a:pos x="28" y="112"/>
                    </a:cxn>
                  </a:cxnLst>
                  <a:rect l="0" t="0" r="r" b="b"/>
                  <a:pathLst>
                    <a:path w="104" h="129">
                      <a:moveTo>
                        <a:pt x="28" y="112"/>
                      </a:moveTo>
                      <a:lnTo>
                        <a:pt x="74" y="30"/>
                      </a:lnTo>
                      <a:lnTo>
                        <a:pt x="74" y="0"/>
                      </a:lnTo>
                      <a:lnTo>
                        <a:pt x="0" y="129"/>
                      </a:lnTo>
                      <a:lnTo>
                        <a:pt x="104" y="129"/>
                      </a:lnTo>
                      <a:lnTo>
                        <a:pt x="104" y="112"/>
                      </a:lnTo>
                      <a:lnTo>
                        <a:pt x="28" y="1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6" name="Freeform 52"/>
                <p:cNvSpPr>
                  <a:spLocks/>
                </p:cNvSpPr>
                <p:nvPr/>
              </p:nvSpPr>
              <p:spPr bwMode="auto">
                <a:xfrm>
                  <a:off x="4718" y="3170"/>
                  <a:ext cx="16" cy="30"/>
                </a:xfrm>
                <a:custGeom>
                  <a:avLst/>
                  <a:gdLst/>
                  <a:ahLst/>
                  <a:cxnLst>
                    <a:cxn ang="0">
                      <a:pos x="12" y="59"/>
                    </a:cxn>
                    <a:cxn ang="0">
                      <a:pos x="18" y="57"/>
                    </a:cxn>
                    <a:cxn ang="0">
                      <a:pos x="24" y="52"/>
                    </a:cxn>
                    <a:cxn ang="0">
                      <a:pos x="29" y="42"/>
                    </a:cxn>
                    <a:cxn ang="0">
                      <a:pos x="32" y="31"/>
                    </a:cxn>
                    <a:cxn ang="0">
                      <a:pos x="32" y="19"/>
                    </a:cxn>
                    <a:cxn ang="0">
                      <a:pos x="30" y="10"/>
                    </a:cxn>
                    <a:cxn ang="0">
                      <a:pos x="25" y="3"/>
                    </a:cxn>
                    <a:cxn ang="0">
                      <a:pos x="19" y="0"/>
                    </a:cxn>
                    <a:cxn ang="0">
                      <a:pos x="12" y="1"/>
                    </a:cxn>
                    <a:cxn ang="0">
                      <a:pos x="7" y="7"/>
                    </a:cxn>
                    <a:cxn ang="0">
                      <a:pos x="2" y="15"/>
                    </a:cxn>
                    <a:cxn ang="0">
                      <a:pos x="0" y="26"/>
                    </a:cxn>
                    <a:cxn ang="0">
                      <a:pos x="0" y="39"/>
                    </a:cxn>
                    <a:cxn ang="0">
                      <a:pos x="2" y="48"/>
                    </a:cxn>
                    <a:cxn ang="0">
                      <a:pos x="7" y="55"/>
                    </a:cxn>
                    <a:cxn ang="0">
                      <a:pos x="12" y="59"/>
                    </a:cxn>
                  </a:cxnLst>
                  <a:rect l="0" t="0" r="r" b="b"/>
                  <a:pathLst>
                    <a:path w="32" h="59">
                      <a:moveTo>
                        <a:pt x="12" y="59"/>
                      </a:moveTo>
                      <a:lnTo>
                        <a:pt x="18" y="57"/>
                      </a:lnTo>
                      <a:lnTo>
                        <a:pt x="24" y="52"/>
                      </a:lnTo>
                      <a:lnTo>
                        <a:pt x="29" y="42"/>
                      </a:lnTo>
                      <a:lnTo>
                        <a:pt x="32" y="31"/>
                      </a:lnTo>
                      <a:lnTo>
                        <a:pt x="32" y="19"/>
                      </a:lnTo>
                      <a:lnTo>
                        <a:pt x="30" y="10"/>
                      </a:lnTo>
                      <a:lnTo>
                        <a:pt x="25" y="3"/>
                      </a:lnTo>
                      <a:lnTo>
                        <a:pt x="19" y="0"/>
                      </a:lnTo>
                      <a:lnTo>
                        <a:pt x="12" y="1"/>
                      </a:lnTo>
                      <a:lnTo>
                        <a:pt x="7" y="7"/>
                      </a:lnTo>
                      <a:lnTo>
                        <a:pt x="2" y="15"/>
                      </a:lnTo>
                      <a:lnTo>
                        <a:pt x="0" y="26"/>
                      </a:lnTo>
                      <a:lnTo>
                        <a:pt x="0" y="39"/>
                      </a:lnTo>
                      <a:lnTo>
                        <a:pt x="2" y="48"/>
                      </a:lnTo>
                      <a:lnTo>
                        <a:pt x="7" y="55"/>
                      </a:lnTo>
                      <a:lnTo>
                        <a:pt x="12" y="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7" name="Freeform 53"/>
                <p:cNvSpPr>
                  <a:spLocks/>
                </p:cNvSpPr>
                <p:nvPr/>
              </p:nvSpPr>
              <p:spPr bwMode="auto">
                <a:xfrm>
                  <a:off x="4780" y="3171"/>
                  <a:ext cx="18" cy="32"/>
                </a:xfrm>
                <a:custGeom>
                  <a:avLst/>
                  <a:gdLst/>
                  <a:ahLst/>
                  <a:cxnLst>
                    <a:cxn ang="0">
                      <a:pos x="13" y="65"/>
                    </a:cxn>
                    <a:cxn ang="0">
                      <a:pos x="21" y="62"/>
                    </a:cxn>
                    <a:cxn ang="0">
                      <a:pos x="26" y="56"/>
                    </a:cxn>
                    <a:cxn ang="0">
                      <a:pos x="32" y="47"/>
                    </a:cxn>
                    <a:cxn ang="0">
                      <a:pos x="36" y="35"/>
                    </a:cxn>
                    <a:cxn ang="0">
                      <a:pos x="36" y="22"/>
                    </a:cxn>
                    <a:cxn ang="0">
                      <a:pos x="33" y="12"/>
                    </a:cxn>
                    <a:cxn ang="0">
                      <a:pos x="29" y="3"/>
                    </a:cxn>
                    <a:cxn ang="0">
                      <a:pos x="22" y="0"/>
                    </a:cxn>
                    <a:cxn ang="0">
                      <a:pos x="15" y="1"/>
                    </a:cxn>
                    <a:cxn ang="0">
                      <a:pos x="8" y="8"/>
                    </a:cxn>
                    <a:cxn ang="0">
                      <a:pos x="3" y="17"/>
                    </a:cxn>
                    <a:cxn ang="0">
                      <a:pos x="0" y="30"/>
                    </a:cxn>
                    <a:cxn ang="0">
                      <a:pos x="0" y="43"/>
                    </a:cxn>
                    <a:cxn ang="0">
                      <a:pos x="2" y="53"/>
                    </a:cxn>
                    <a:cxn ang="0">
                      <a:pos x="7" y="61"/>
                    </a:cxn>
                    <a:cxn ang="0">
                      <a:pos x="13" y="65"/>
                    </a:cxn>
                  </a:cxnLst>
                  <a:rect l="0" t="0" r="r" b="b"/>
                  <a:pathLst>
                    <a:path w="36" h="65">
                      <a:moveTo>
                        <a:pt x="13" y="65"/>
                      </a:moveTo>
                      <a:lnTo>
                        <a:pt x="21" y="62"/>
                      </a:lnTo>
                      <a:lnTo>
                        <a:pt x="26" y="56"/>
                      </a:lnTo>
                      <a:lnTo>
                        <a:pt x="32" y="47"/>
                      </a:lnTo>
                      <a:lnTo>
                        <a:pt x="36" y="35"/>
                      </a:lnTo>
                      <a:lnTo>
                        <a:pt x="36" y="22"/>
                      </a:lnTo>
                      <a:lnTo>
                        <a:pt x="33" y="12"/>
                      </a:lnTo>
                      <a:lnTo>
                        <a:pt x="29" y="3"/>
                      </a:lnTo>
                      <a:lnTo>
                        <a:pt x="22" y="0"/>
                      </a:lnTo>
                      <a:lnTo>
                        <a:pt x="15" y="1"/>
                      </a:lnTo>
                      <a:lnTo>
                        <a:pt x="8" y="8"/>
                      </a:lnTo>
                      <a:lnTo>
                        <a:pt x="3" y="17"/>
                      </a:lnTo>
                      <a:lnTo>
                        <a:pt x="0" y="30"/>
                      </a:lnTo>
                      <a:lnTo>
                        <a:pt x="0" y="43"/>
                      </a:lnTo>
                      <a:lnTo>
                        <a:pt x="2" y="53"/>
                      </a:lnTo>
                      <a:lnTo>
                        <a:pt x="7" y="61"/>
                      </a:lnTo>
                      <a:lnTo>
                        <a:pt x="13"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grpSp>
          <p:sp>
            <p:nvSpPr>
              <p:cNvPr id="759" name="円/楕円 758"/>
              <p:cNvSpPr/>
              <p:nvPr/>
            </p:nvSpPr>
            <p:spPr bwMode="auto">
              <a:xfrm>
                <a:off x="5691419" y="5211776"/>
                <a:ext cx="914399" cy="1099833"/>
              </a:xfrm>
              <a:prstGeom prst="ellipse">
                <a:avLst/>
              </a:prstGeom>
              <a:noFill/>
              <a:ln w="28575"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761" name="円/楕円 760"/>
              <p:cNvSpPr/>
              <p:nvPr/>
            </p:nvSpPr>
            <p:spPr bwMode="auto">
              <a:xfrm>
                <a:off x="7918678" y="5211774"/>
                <a:ext cx="853420" cy="1083741"/>
              </a:xfrm>
              <a:prstGeom prst="ellipse">
                <a:avLst/>
              </a:prstGeom>
              <a:noFill/>
              <a:ln w="28575"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763" name="テキスト ボックス 762"/>
              <p:cNvSpPr txBox="1"/>
              <p:nvPr/>
            </p:nvSpPr>
            <p:spPr>
              <a:xfrm>
                <a:off x="5691421" y="6265782"/>
                <a:ext cx="841752" cy="377966"/>
              </a:xfrm>
              <a:prstGeom prst="rect">
                <a:avLst/>
              </a:prstGeom>
              <a:noFill/>
            </p:spPr>
            <p:txBody>
              <a:bodyPr wrap="none" rtlCol="0">
                <a:spAutoFit/>
              </a:bodyPr>
              <a:lstStyle/>
              <a:p>
                <a:pPr>
                  <a:buNone/>
                </a:pPr>
                <a:r>
                  <a:rPr lang="ja-JP" altLang="en-US" sz="1200" b="1" dirty="0" smtClean="0">
                    <a:solidFill>
                      <a:srgbClr val="FF0000"/>
                    </a:solidFill>
                  </a:rPr>
                  <a:t>ベテラン</a:t>
                </a:r>
                <a:endParaRPr kumimoji="1" lang="ja-JP" altLang="en-US" sz="1200" b="1" dirty="0">
                  <a:solidFill>
                    <a:srgbClr val="FF0000"/>
                  </a:solidFill>
                </a:endParaRPr>
              </a:p>
            </p:txBody>
          </p:sp>
          <p:sp>
            <p:nvSpPr>
              <p:cNvPr id="764" name="テキスト ボックス 763"/>
              <p:cNvSpPr txBox="1"/>
              <p:nvPr/>
            </p:nvSpPr>
            <p:spPr>
              <a:xfrm>
                <a:off x="7893349" y="6258346"/>
                <a:ext cx="841752" cy="377966"/>
              </a:xfrm>
              <a:prstGeom prst="rect">
                <a:avLst/>
              </a:prstGeom>
              <a:noFill/>
            </p:spPr>
            <p:txBody>
              <a:bodyPr wrap="none" rtlCol="0">
                <a:spAutoFit/>
              </a:bodyPr>
              <a:lstStyle/>
              <a:p>
                <a:pPr>
                  <a:buNone/>
                </a:pPr>
                <a:r>
                  <a:rPr lang="ja-JP" altLang="en-US" sz="1200" b="1" dirty="0" smtClean="0">
                    <a:solidFill>
                      <a:srgbClr val="FF0000"/>
                    </a:solidFill>
                  </a:rPr>
                  <a:t>ベテラン</a:t>
                </a:r>
                <a:endParaRPr kumimoji="1" lang="ja-JP" altLang="en-US" sz="1200" b="1" dirty="0">
                  <a:solidFill>
                    <a:srgbClr val="FF0000"/>
                  </a:solidFill>
                </a:endParaRPr>
              </a:p>
            </p:txBody>
          </p:sp>
        </p:grpSp>
        <p:sp>
          <p:nvSpPr>
            <p:cNvPr id="768" name="テキスト ボックス 767"/>
            <p:cNvSpPr txBox="1"/>
            <p:nvPr/>
          </p:nvSpPr>
          <p:spPr>
            <a:xfrm>
              <a:off x="5755266" y="6572275"/>
              <a:ext cx="2868124" cy="377966"/>
            </a:xfrm>
            <a:prstGeom prst="rect">
              <a:avLst/>
            </a:prstGeom>
            <a:noFill/>
          </p:spPr>
          <p:txBody>
            <a:bodyPr wrap="none" rtlCol="0">
              <a:spAutoFit/>
            </a:bodyPr>
            <a:lstStyle/>
            <a:p>
              <a:pPr>
                <a:buNone/>
              </a:pPr>
              <a:r>
                <a:rPr lang="ja-JP" altLang="en-US" sz="1200" b="1" dirty="0" smtClean="0"/>
                <a:t>図</a:t>
              </a:r>
              <a:r>
                <a:rPr lang="en-US" altLang="ja-JP" sz="1200" b="1" dirty="0" smtClean="0"/>
                <a:t>2</a:t>
              </a:r>
              <a:r>
                <a:rPr lang="ja-JP" altLang="en-US" sz="1200" b="1" dirty="0" smtClean="0"/>
                <a:t>　コミュニティが非開放的な状態</a:t>
              </a:r>
              <a:endParaRPr kumimoji="1" lang="ja-JP" altLang="en-US" sz="1200" b="1" dirty="0"/>
            </a:p>
          </p:txBody>
        </p:sp>
      </p:grpSp>
      <p:grpSp>
        <p:nvGrpSpPr>
          <p:cNvPr id="9" name="グループ化 771"/>
          <p:cNvGrpSpPr/>
          <p:nvPr/>
        </p:nvGrpSpPr>
        <p:grpSpPr>
          <a:xfrm>
            <a:off x="5399418" y="2561706"/>
            <a:ext cx="2776416" cy="1628763"/>
            <a:chOff x="5620462" y="2643182"/>
            <a:chExt cx="3203740" cy="2151921"/>
          </a:xfrm>
        </p:grpSpPr>
        <p:sp>
          <p:nvSpPr>
            <p:cNvPr id="681" name="正方形/長方形 680"/>
            <p:cNvSpPr/>
            <p:nvPr/>
          </p:nvSpPr>
          <p:spPr bwMode="auto">
            <a:xfrm>
              <a:off x="5683194" y="2643182"/>
              <a:ext cx="3014623" cy="1785950"/>
            </a:xfrm>
            <a:prstGeom prst="rect">
              <a:avLst/>
            </a:prstGeom>
            <a:solidFill>
              <a:schemeClr val="bg2">
                <a:lumMod val="20000"/>
                <a:lumOff val="80000"/>
                <a:alpha val="30196"/>
              </a:schemeClr>
            </a:solidFill>
            <a:ln>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pic>
          <p:nvPicPr>
            <p:cNvPr id="1027" name="Picture 3" descr="C:\Documents and Settings\mizuki-y\Local Settings\Temporary Internet Files\Content.IE5\T4ASB9ZB\MCj03355220000[1].wmf"/>
            <p:cNvPicPr>
              <a:picLocks noChangeAspect="1" noChangeArrowheads="1"/>
            </p:cNvPicPr>
            <p:nvPr/>
          </p:nvPicPr>
          <p:blipFill>
            <a:blip r:embed="rId4"/>
            <a:srcRect/>
            <a:stretch>
              <a:fillRect/>
            </a:stretch>
          </p:blipFill>
          <p:spPr bwMode="auto">
            <a:xfrm>
              <a:off x="6259207" y="2744688"/>
              <a:ext cx="1813255" cy="1059790"/>
            </a:xfrm>
            <a:prstGeom prst="rect">
              <a:avLst/>
            </a:prstGeom>
            <a:noFill/>
          </p:spPr>
        </p:pic>
        <p:sp>
          <p:nvSpPr>
            <p:cNvPr id="739" name="円/楕円 738"/>
            <p:cNvSpPr/>
            <p:nvPr/>
          </p:nvSpPr>
          <p:spPr bwMode="auto">
            <a:xfrm>
              <a:off x="5620462" y="3162132"/>
              <a:ext cx="914400" cy="993168"/>
            </a:xfrm>
            <a:prstGeom prst="ellipse">
              <a:avLst/>
            </a:prstGeom>
            <a:noFill/>
            <a:ln w="28575"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740" name="テキスト ボックス 739"/>
            <p:cNvSpPr txBox="1"/>
            <p:nvPr/>
          </p:nvSpPr>
          <p:spPr>
            <a:xfrm>
              <a:off x="5672175" y="4158424"/>
              <a:ext cx="838295" cy="365971"/>
            </a:xfrm>
            <a:prstGeom prst="rect">
              <a:avLst/>
            </a:prstGeom>
            <a:noFill/>
          </p:spPr>
          <p:txBody>
            <a:bodyPr wrap="none" rtlCol="0">
              <a:spAutoFit/>
            </a:bodyPr>
            <a:lstStyle/>
            <a:p>
              <a:pPr>
                <a:buNone/>
              </a:pPr>
              <a:r>
                <a:rPr lang="ja-JP" altLang="en-US" sz="1200" b="1" dirty="0" smtClean="0">
                  <a:solidFill>
                    <a:srgbClr val="FF0000"/>
                  </a:solidFill>
                </a:rPr>
                <a:t>ベテラン</a:t>
              </a:r>
              <a:endParaRPr kumimoji="1" lang="ja-JP" altLang="en-US" sz="1200" b="1" dirty="0">
                <a:solidFill>
                  <a:srgbClr val="FF0000"/>
                </a:solidFill>
              </a:endParaRPr>
            </a:p>
          </p:txBody>
        </p:sp>
        <p:sp>
          <p:nvSpPr>
            <p:cNvPr id="746" name="円/楕円 745"/>
            <p:cNvSpPr/>
            <p:nvPr/>
          </p:nvSpPr>
          <p:spPr bwMode="auto">
            <a:xfrm>
              <a:off x="7948789" y="3171201"/>
              <a:ext cx="875413" cy="993168"/>
            </a:xfrm>
            <a:prstGeom prst="ellipse">
              <a:avLst/>
            </a:prstGeom>
            <a:noFill/>
            <a:ln w="28575" cap="flat" cmpd="sng" algn="ctr">
              <a:solidFill>
                <a:srgbClr val="0033CC"/>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769" name="テキスト ボックス 768"/>
            <p:cNvSpPr txBox="1"/>
            <p:nvPr/>
          </p:nvSpPr>
          <p:spPr>
            <a:xfrm>
              <a:off x="5902192" y="4429132"/>
              <a:ext cx="2678771" cy="365971"/>
            </a:xfrm>
            <a:prstGeom prst="rect">
              <a:avLst/>
            </a:prstGeom>
            <a:noFill/>
          </p:spPr>
          <p:txBody>
            <a:bodyPr wrap="none" rtlCol="0">
              <a:spAutoFit/>
            </a:bodyPr>
            <a:lstStyle/>
            <a:p>
              <a:pPr>
                <a:buNone/>
              </a:pPr>
              <a:r>
                <a:rPr lang="ja-JP" altLang="en-US" sz="1200" b="1" dirty="0" smtClean="0"/>
                <a:t>図</a:t>
              </a:r>
              <a:r>
                <a:rPr lang="en-US" altLang="ja-JP" sz="1200" b="1" dirty="0" smtClean="0"/>
                <a:t>1</a:t>
              </a:r>
              <a:r>
                <a:rPr lang="ja-JP" altLang="en-US" sz="1200" b="1" dirty="0" smtClean="0"/>
                <a:t>　コミュニティが開放的な状態</a:t>
              </a:r>
              <a:endParaRPr kumimoji="1" lang="ja-JP" altLang="en-US" sz="1200" b="1" dirty="0"/>
            </a:p>
          </p:txBody>
        </p:sp>
        <p:sp>
          <p:nvSpPr>
            <p:cNvPr id="758" name="テキスト ボックス 757"/>
            <p:cNvSpPr txBox="1"/>
            <p:nvPr/>
          </p:nvSpPr>
          <p:spPr>
            <a:xfrm>
              <a:off x="8152130" y="4155300"/>
              <a:ext cx="568236" cy="365971"/>
            </a:xfrm>
            <a:prstGeom prst="rect">
              <a:avLst/>
            </a:prstGeom>
            <a:noFill/>
          </p:spPr>
          <p:txBody>
            <a:bodyPr wrap="none" rtlCol="0">
              <a:spAutoFit/>
            </a:bodyPr>
            <a:lstStyle/>
            <a:p>
              <a:pPr>
                <a:buNone/>
              </a:pPr>
              <a:r>
                <a:rPr kumimoji="1" lang="ja-JP" altLang="en-US" sz="1200" b="1" dirty="0" smtClean="0">
                  <a:solidFill>
                    <a:srgbClr val="0033CC"/>
                  </a:solidFill>
                </a:rPr>
                <a:t>新人</a:t>
              </a:r>
              <a:endParaRPr kumimoji="1" lang="ja-JP" altLang="en-US" sz="1200" b="1" dirty="0">
                <a:solidFill>
                  <a:srgbClr val="0033CC"/>
                </a:solidFill>
              </a:endParaRPr>
            </a:p>
          </p:txBody>
        </p:sp>
      </p:grpSp>
      <p:sp>
        <p:nvSpPr>
          <p:cNvPr id="774" name="下矢印 773"/>
          <p:cNvSpPr/>
          <p:nvPr/>
        </p:nvSpPr>
        <p:spPr bwMode="auto">
          <a:xfrm>
            <a:off x="6572264" y="4245918"/>
            <a:ext cx="464531" cy="683280"/>
          </a:xfrm>
          <a:prstGeom prst="downArrow">
            <a:avLst/>
          </a:prstGeom>
          <a:gradFill flip="none" rotWithShape="1">
            <a:gsLst>
              <a:gs pos="100000">
                <a:schemeClr val="bg1">
                  <a:lumMod val="85000"/>
                  <a:alpha val="40000"/>
                </a:schemeClr>
              </a:gs>
              <a:gs pos="50000">
                <a:srgbClr val="DFD3DE">
                  <a:alpha val="68000"/>
                </a:srgbClr>
              </a:gs>
              <a:gs pos="0">
                <a:srgbClr val="FFCCCC"/>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775" name="テキスト ボックス 774"/>
          <p:cNvSpPr txBox="1"/>
          <p:nvPr/>
        </p:nvSpPr>
        <p:spPr>
          <a:xfrm>
            <a:off x="7115763" y="4357275"/>
            <a:ext cx="1127355" cy="369332"/>
          </a:xfrm>
          <a:prstGeom prst="rect">
            <a:avLst/>
          </a:prstGeom>
          <a:noFill/>
        </p:spPr>
        <p:txBody>
          <a:bodyPr wrap="square" rtlCol="0">
            <a:spAutoFit/>
          </a:bodyPr>
          <a:lstStyle/>
          <a:p>
            <a:pPr>
              <a:buNone/>
            </a:pPr>
            <a:r>
              <a:rPr lang="ja-JP" altLang="en-US" dirty="0" smtClean="0"/>
              <a:t>時間経過</a:t>
            </a:r>
            <a:endParaRPr kumimoji="1" lang="ja-JP" altLang="en-US" dirty="0"/>
          </a:p>
        </p:txBody>
      </p:sp>
      <p:grpSp>
        <p:nvGrpSpPr>
          <p:cNvPr id="10" name="グループ化 135"/>
          <p:cNvGrpSpPr/>
          <p:nvPr/>
        </p:nvGrpSpPr>
        <p:grpSpPr>
          <a:xfrm>
            <a:off x="5531305" y="2977519"/>
            <a:ext cx="547687" cy="690563"/>
            <a:chOff x="7075508" y="-1190625"/>
            <a:chExt cx="669925" cy="798513"/>
          </a:xfrm>
        </p:grpSpPr>
        <p:sp>
          <p:nvSpPr>
            <p:cNvPr id="673" name="Freeform 32"/>
            <p:cNvSpPr>
              <a:spLocks/>
            </p:cNvSpPr>
            <p:nvPr/>
          </p:nvSpPr>
          <p:spPr bwMode="auto">
            <a:xfrm>
              <a:off x="7212033" y="-1122362"/>
              <a:ext cx="65088" cy="104775"/>
            </a:xfrm>
            <a:custGeom>
              <a:avLst/>
              <a:gdLst/>
              <a:ahLst/>
              <a:cxnLst>
                <a:cxn ang="0">
                  <a:pos x="15" y="131"/>
                </a:cxn>
                <a:cxn ang="0">
                  <a:pos x="4" y="121"/>
                </a:cxn>
                <a:cxn ang="0">
                  <a:pos x="0" y="103"/>
                </a:cxn>
                <a:cxn ang="0">
                  <a:pos x="2" y="80"/>
                </a:cxn>
                <a:cxn ang="0">
                  <a:pos x="9" y="54"/>
                </a:cxn>
                <a:cxn ang="0">
                  <a:pos x="15" y="41"/>
                </a:cxn>
                <a:cxn ang="0">
                  <a:pos x="21" y="30"/>
                </a:cxn>
                <a:cxn ang="0">
                  <a:pos x="28" y="19"/>
                </a:cxn>
                <a:cxn ang="0">
                  <a:pos x="35" y="11"/>
                </a:cxn>
                <a:cxn ang="0">
                  <a:pos x="43" y="5"/>
                </a:cxn>
                <a:cxn ang="0">
                  <a:pos x="51" y="1"/>
                </a:cxn>
                <a:cxn ang="0">
                  <a:pos x="58" y="0"/>
                </a:cxn>
                <a:cxn ang="0">
                  <a:pos x="65" y="1"/>
                </a:cxn>
                <a:cxn ang="0">
                  <a:pos x="76" y="11"/>
                </a:cxn>
                <a:cxn ang="0">
                  <a:pos x="80" y="28"/>
                </a:cxn>
                <a:cxn ang="0">
                  <a:pos x="78" y="52"/>
                </a:cxn>
                <a:cxn ang="0">
                  <a:pos x="71" y="78"/>
                </a:cxn>
                <a:cxn ang="0">
                  <a:pos x="65" y="91"/>
                </a:cxn>
                <a:cxn ang="0">
                  <a:pos x="58" y="102"/>
                </a:cxn>
                <a:cxn ang="0">
                  <a:pos x="50" y="113"/>
                </a:cxn>
                <a:cxn ang="0">
                  <a:pos x="43" y="121"/>
                </a:cxn>
                <a:cxn ang="0">
                  <a:pos x="35" y="126"/>
                </a:cxn>
                <a:cxn ang="0">
                  <a:pos x="28" y="131"/>
                </a:cxn>
                <a:cxn ang="0">
                  <a:pos x="21" y="132"/>
                </a:cxn>
                <a:cxn ang="0">
                  <a:pos x="15" y="131"/>
                </a:cxn>
              </a:cxnLst>
              <a:rect l="0" t="0" r="r" b="b"/>
              <a:pathLst>
                <a:path w="80" h="132">
                  <a:moveTo>
                    <a:pt x="15" y="131"/>
                  </a:moveTo>
                  <a:lnTo>
                    <a:pt x="4" y="121"/>
                  </a:lnTo>
                  <a:lnTo>
                    <a:pt x="0" y="103"/>
                  </a:lnTo>
                  <a:lnTo>
                    <a:pt x="2" y="80"/>
                  </a:lnTo>
                  <a:lnTo>
                    <a:pt x="9" y="54"/>
                  </a:lnTo>
                  <a:lnTo>
                    <a:pt x="15" y="41"/>
                  </a:lnTo>
                  <a:lnTo>
                    <a:pt x="21" y="30"/>
                  </a:lnTo>
                  <a:lnTo>
                    <a:pt x="28" y="19"/>
                  </a:lnTo>
                  <a:lnTo>
                    <a:pt x="35" y="11"/>
                  </a:lnTo>
                  <a:lnTo>
                    <a:pt x="43" y="5"/>
                  </a:lnTo>
                  <a:lnTo>
                    <a:pt x="51" y="1"/>
                  </a:lnTo>
                  <a:lnTo>
                    <a:pt x="58" y="0"/>
                  </a:lnTo>
                  <a:lnTo>
                    <a:pt x="65" y="1"/>
                  </a:lnTo>
                  <a:lnTo>
                    <a:pt x="76" y="11"/>
                  </a:lnTo>
                  <a:lnTo>
                    <a:pt x="80" y="28"/>
                  </a:lnTo>
                  <a:lnTo>
                    <a:pt x="78" y="52"/>
                  </a:lnTo>
                  <a:lnTo>
                    <a:pt x="71" y="78"/>
                  </a:lnTo>
                  <a:lnTo>
                    <a:pt x="65" y="91"/>
                  </a:lnTo>
                  <a:lnTo>
                    <a:pt x="58" y="102"/>
                  </a:lnTo>
                  <a:lnTo>
                    <a:pt x="50" y="113"/>
                  </a:lnTo>
                  <a:lnTo>
                    <a:pt x="43" y="121"/>
                  </a:lnTo>
                  <a:lnTo>
                    <a:pt x="35" y="126"/>
                  </a:lnTo>
                  <a:lnTo>
                    <a:pt x="28" y="131"/>
                  </a:lnTo>
                  <a:lnTo>
                    <a:pt x="21" y="132"/>
                  </a:lnTo>
                  <a:lnTo>
                    <a:pt x="15" y="1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74" name="Freeform 33"/>
            <p:cNvSpPr>
              <a:spLocks/>
            </p:cNvSpPr>
            <p:nvPr/>
          </p:nvSpPr>
          <p:spPr bwMode="auto">
            <a:xfrm>
              <a:off x="7258070" y="-887412"/>
              <a:ext cx="192088" cy="171450"/>
            </a:xfrm>
            <a:custGeom>
              <a:avLst/>
              <a:gdLst/>
              <a:ahLst/>
              <a:cxnLst>
                <a:cxn ang="0">
                  <a:pos x="0" y="210"/>
                </a:cxn>
                <a:cxn ang="0">
                  <a:pos x="0" y="0"/>
                </a:cxn>
                <a:cxn ang="0">
                  <a:pos x="241" y="52"/>
                </a:cxn>
                <a:cxn ang="0">
                  <a:pos x="241" y="217"/>
                </a:cxn>
                <a:cxn ang="0">
                  <a:pos x="0" y="210"/>
                </a:cxn>
              </a:cxnLst>
              <a:rect l="0" t="0" r="r" b="b"/>
              <a:pathLst>
                <a:path w="241" h="217">
                  <a:moveTo>
                    <a:pt x="0" y="210"/>
                  </a:moveTo>
                  <a:lnTo>
                    <a:pt x="0" y="0"/>
                  </a:lnTo>
                  <a:lnTo>
                    <a:pt x="241" y="52"/>
                  </a:lnTo>
                  <a:lnTo>
                    <a:pt x="241" y="217"/>
                  </a:lnTo>
                  <a:lnTo>
                    <a:pt x="0" y="2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75" name="Rectangle 34"/>
            <p:cNvSpPr>
              <a:spLocks noChangeArrowheads="1"/>
            </p:cNvSpPr>
            <p:nvPr/>
          </p:nvSpPr>
          <p:spPr bwMode="auto">
            <a:xfrm>
              <a:off x="7283470" y="-858837"/>
              <a:ext cx="147638" cy="762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76" name="Freeform 35"/>
            <p:cNvSpPr>
              <a:spLocks/>
            </p:cNvSpPr>
            <p:nvPr/>
          </p:nvSpPr>
          <p:spPr bwMode="auto">
            <a:xfrm>
              <a:off x="7180283" y="-1146175"/>
              <a:ext cx="388938" cy="347663"/>
            </a:xfrm>
            <a:custGeom>
              <a:avLst/>
              <a:gdLst/>
              <a:ahLst/>
              <a:cxnLst>
                <a:cxn ang="0">
                  <a:pos x="80" y="116"/>
                </a:cxn>
                <a:cxn ang="0">
                  <a:pos x="80" y="116"/>
                </a:cxn>
                <a:cxn ang="0">
                  <a:pos x="89" y="102"/>
                </a:cxn>
                <a:cxn ang="0">
                  <a:pos x="107" y="77"/>
                </a:cxn>
                <a:cxn ang="0">
                  <a:pos x="129" y="55"/>
                </a:cxn>
                <a:cxn ang="0">
                  <a:pos x="153" y="35"/>
                </a:cxn>
                <a:cxn ang="0">
                  <a:pos x="181" y="20"/>
                </a:cxn>
                <a:cxn ang="0">
                  <a:pos x="211" y="9"/>
                </a:cxn>
                <a:cxn ang="0">
                  <a:pos x="242" y="2"/>
                </a:cxn>
                <a:cxn ang="0">
                  <a:pos x="274" y="0"/>
                </a:cxn>
                <a:cxn ang="0">
                  <a:pos x="312" y="4"/>
                </a:cxn>
                <a:cxn ang="0">
                  <a:pos x="355" y="16"/>
                </a:cxn>
                <a:cxn ang="0">
                  <a:pos x="392" y="37"/>
                </a:cxn>
                <a:cxn ang="0">
                  <a:pos x="425" y="63"/>
                </a:cxn>
                <a:cxn ang="0">
                  <a:pos x="452" y="94"/>
                </a:cxn>
                <a:cxn ang="0">
                  <a:pos x="473" y="131"/>
                </a:cxn>
                <a:cxn ang="0">
                  <a:pos x="485" y="171"/>
                </a:cxn>
                <a:cxn ang="0">
                  <a:pos x="491" y="215"/>
                </a:cxn>
                <a:cxn ang="0">
                  <a:pos x="487" y="259"/>
                </a:cxn>
                <a:cxn ang="0">
                  <a:pos x="475" y="301"/>
                </a:cxn>
                <a:cxn ang="0">
                  <a:pos x="455" y="339"/>
                </a:cxn>
                <a:cxn ang="0">
                  <a:pos x="429" y="371"/>
                </a:cxn>
                <a:cxn ang="0">
                  <a:pos x="397" y="399"/>
                </a:cxn>
                <a:cxn ang="0">
                  <a:pos x="361" y="419"/>
                </a:cxn>
                <a:cxn ang="0">
                  <a:pos x="320" y="432"/>
                </a:cxn>
                <a:cxn ang="0">
                  <a:pos x="277" y="438"/>
                </a:cxn>
                <a:cxn ang="0">
                  <a:pos x="239" y="434"/>
                </a:cxn>
                <a:cxn ang="0">
                  <a:pos x="209" y="427"/>
                </a:cxn>
                <a:cxn ang="0">
                  <a:pos x="180" y="417"/>
                </a:cxn>
                <a:cxn ang="0">
                  <a:pos x="153" y="402"/>
                </a:cxn>
                <a:cxn ang="0">
                  <a:pos x="129" y="384"/>
                </a:cxn>
                <a:cxn ang="0">
                  <a:pos x="108" y="363"/>
                </a:cxn>
                <a:cxn ang="0">
                  <a:pos x="90" y="339"/>
                </a:cxn>
                <a:cxn ang="0">
                  <a:pos x="75" y="313"/>
                </a:cxn>
                <a:cxn ang="0">
                  <a:pos x="68" y="299"/>
                </a:cxn>
                <a:cxn ang="0">
                  <a:pos x="65" y="299"/>
                </a:cxn>
                <a:cxn ang="0">
                  <a:pos x="50" y="296"/>
                </a:cxn>
                <a:cxn ang="0">
                  <a:pos x="25" y="280"/>
                </a:cxn>
                <a:cxn ang="0">
                  <a:pos x="8" y="253"/>
                </a:cxn>
                <a:cxn ang="0">
                  <a:pos x="0" y="220"/>
                </a:cxn>
                <a:cxn ang="0">
                  <a:pos x="3" y="183"/>
                </a:cxn>
                <a:cxn ang="0">
                  <a:pos x="16" y="151"/>
                </a:cxn>
                <a:cxn ang="0">
                  <a:pos x="38" y="128"/>
                </a:cxn>
                <a:cxn ang="0">
                  <a:pos x="63" y="116"/>
                </a:cxn>
              </a:cxnLst>
              <a:rect l="0" t="0" r="r" b="b"/>
              <a:pathLst>
                <a:path w="491" h="438">
                  <a:moveTo>
                    <a:pt x="78" y="115"/>
                  </a:moveTo>
                  <a:lnTo>
                    <a:pt x="80" y="116"/>
                  </a:lnTo>
                  <a:lnTo>
                    <a:pt x="80" y="116"/>
                  </a:lnTo>
                  <a:lnTo>
                    <a:pt x="80" y="116"/>
                  </a:lnTo>
                  <a:lnTo>
                    <a:pt x="81" y="116"/>
                  </a:lnTo>
                  <a:lnTo>
                    <a:pt x="89" y="102"/>
                  </a:lnTo>
                  <a:lnTo>
                    <a:pt x="97" y="90"/>
                  </a:lnTo>
                  <a:lnTo>
                    <a:pt x="107" y="77"/>
                  </a:lnTo>
                  <a:lnTo>
                    <a:pt x="118" y="65"/>
                  </a:lnTo>
                  <a:lnTo>
                    <a:pt x="129" y="55"/>
                  </a:lnTo>
                  <a:lnTo>
                    <a:pt x="141" y="45"/>
                  </a:lnTo>
                  <a:lnTo>
                    <a:pt x="153" y="35"/>
                  </a:lnTo>
                  <a:lnTo>
                    <a:pt x="167" y="27"/>
                  </a:lnTo>
                  <a:lnTo>
                    <a:pt x="181" y="20"/>
                  </a:lnTo>
                  <a:lnTo>
                    <a:pt x="196" y="15"/>
                  </a:lnTo>
                  <a:lnTo>
                    <a:pt x="211" y="9"/>
                  </a:lnTo>
                  <a:lnTo>
                    <a:pt x="226" y="5"/>
                  </a:lnTo>
                  <a:lnTo>
                    <a:pt x="242" y="2"/>
                  </a:lnTo>
                  <a:lnTo>
                    <a:pt x="257" y="1"/>
                  </a:lnTo>
                  <a:lnTo>
                    <a:pt x="274" y="0"/>
                  </a:lnTo>
                  <a:lnTo>
                    <a:pt x="291" y="1"/>
                  </a:lnTo>
                  <a:lnTo>
                    <a:pt x="312" y="4"/>
                  </a:lnTo>
                  <a:lnTo>
                    <a:pt x="334" y="9"/>
                  </a:lnTo>
                  <a:lnTo>
                    <a:pt x="355" y="16"/>
                  </a:lnTo>
                  <a:lnTo>
                    <a:pt x="375" y="25"/>
                  </a:lnTo>
                  <a:lnTo>
                    <a:pt x="392" y="37"/>
                  </a:lnTo>
                  <a:lnTo>
                    <a:pt x="409" y="48"/>
                  </a:lnTo>
                  <a:lnTo>
                    <a:pt x="425" y="63"/>
                  </a:lnTo>
                  <a:lnTo>
                    <a:pt x="439" y="78"/>
                  </a:lnTo>
                  <a:lnTo>
                    <a:pt x="452" y="94"/>
                  </a:lnTo>
                  <a:lnTo>
                    <a:pt x="463" y="113"/>
                  </a:lnTo>
                  <a:lnTo>
                    <a:pt x="473" y="131"/>
                  </a:lnTo>
                  <a:lnTo>
                    <a:pt x="481" y="151"/>
                  </a:lnTo>
                  <a:lnTo>
                    <a:pt x="485" y="171"/>
                  </a:lnTo>
                  <a:lnTo>
                    <a:pt x="489" y="193"/>
                  </a:lnTo>
                  <a:lnTo>
                    <a:pt x="491" y="215"/>
                  </a:lnTo>
                  <a:lnTo>
                    <a:pt x="490" y="237"/>
                  </a:lnTo>
                  <a:lnTo>
                    <a:pt x="487" y="259"/>
                  </a:lnTo>
                  <a:lnTo>
                    <a:pt x="482" y="281"/>
                  </a:lnTo>
                  <a:lnTo>
                    <a:pt x="475" y="301"/>
                  </a:lnTo>
                  <a:lnTo>
                    <a:pt x="466" y="320"/>
                  </a:lnTo>
                  <a:lnTo>
                    <a:pt x="455" y="339"/>
                  </a:lnTo>
                  <a:lnTo>
                    <a:pt x="443" y="356"/>
                  </a:lnTo>
                  <a:lnTo>
                    <a:pt x="429" y="371"/>
                  </a:lnTo>
                  <a:lnTo>
                    <a:pt x="414" y="386"/>
                  </a:lnTo>
                  <a:lnTo>
                    <a:pt x="397" y="399"/>
                  </a:lnTo>
                  <a:lnTo>
                    <a:pt x="379" y="410"/>
                  </a:lnTo>
                  <a:lnTo>
                    <a:pt x="361" y="419"/>
                  </a:lnTo>
                  <a:lnTo>
                    <a:pt x="340" y="426"/>
                  </a:lnTo>
                  <a:lnTo>
                    <a:pt x="320" y="432"/>
                  </a:lnTo>
                  <a:lnTo>
                    <a:pt x="299" y="435"/>
                  </a:lnTo>
                  <a:lnTo>
                    <a:pt x="277" y="438"/>
                  </a:lnTo>
                  <a:lnTo>
                    <a:pt x="255" y="437"/>
                  </a:lnTo>
                  <a:lnTo>
                    <a:pt x="239" y="434"/>
                  </a:lnTo>
                  <a:lnTo>
                    <a:pt x="224" y="432"/>
                  </a:lnTo>
                  <a:lnTo>
                    <a:pt x="209" y="427"/>
                  </a:lnTo>
                  <a:lnTo>
                    <a:pt x="194" y="423"/>
                  </a:lnTo>
                  <a:lnTo>
                    <a:pt x="180" y="417"/>
                  </a:lnTo>
                  <a:lnTo>
                    <a:pt x="166" y="410"/>
                  </a:lnTo>
                  <a:lnTo>
                    <a:pt x="153" y="402"/>
                  </a:lnTo>
                  <a:lnTo>
                    <a:pt x="141" y="393"/>
                  </a:lnTo>
                  <a:lnTo>
                    <a:pt x="129" y="384"/>
                  </a:lnTo>
                  <a:lnTo>
                    <a:pt x="119" y="373"/>
                  </a:lnTo>
                  <a:lnTo>
                    <a:pt x="108" y="363"/>
                  </a:lnTo>
                  <a:lnTo>
                    <a:pt x="99" y="351"/>
                  </a:lnTo>
                  <a:lnTo>
                    <a:pt x="90" y="339"/>
                  </a:lnTo>
                  <a:lnTo>
                    <a:pt x="82" y="326"/>
                  </a:lnTo>
                  <a:lnTo>
                    <a:pt x="75" y="313"/>
                  </a:lnTo>
                  <a:lnTo>
                    <a:pt x="69" y="299"/>
                  </a:lnTo>
                  <a:lnTo>
                    <a:pt x="68" y="299"/>
                  </a:lnTo>
                  <a:lnTo>
                    <a:pt x="67" y="299"/>
                  </a:lnTo>
                  <a:lnTo>
                    <a:pt x="65" y="299"/>
                  </a:lnTo>
                  <a:lnTo>
                    <a:pt x="63" y="299"/>
                  </a:lnTo>
                  <a:lnTo>
                    <a:pt x="50" y="296"/>
                  </a:lnTo>
                  <a:lnTo>
                    <a:pt x="37" y="290"/>
                  </a:lnTo>
                  <a:lnTo>
                    <a:pt x="25" y="280"/>
                  </a:lnTo>
                  <a:lnTo>
                    <a:pt x="15" y="268"/>
                  </a:lnTo>
                  <a:lnTo>
                    <a:pt x="8" y="253"/>
                  </a:lnTo>
                  <a:lnTo>
                    <a:pt x="2" y="237"/>
                  </a:lnTo>
                  <a:lnTo>
                    <a:pt x="0" y="220"/>
                  </a:lnTo>
                  <a:lnTo>
                    <a:pt x="0" y="201"/>
                  </a:lnTo>
                  <a:lnTo>
                    <a:pt x="3" y="183"/>
                  </a:lnTo>
                  <a:lnTo>
                    <a:pt x="9" y="166"/>
                  </a:lnTo>
                  <a:lnTo>
                    <a:pt x="16" y="151"/>
                  </a:lnTo>
                  <a:lnTo>
                    <a:pt x="27" y="138"/>
                  </a:lnTo>
                  <a:lnTo>
                    <a:pt x="38" y="128"/>
                  </a:lnTo>
                  <a:lnTo>
                    <a:pt x="51" y="121"/>
                  </a:lnTo>
                  <a:lnTo>
                    <a:pt x="63" y="116"/>
                  </a:lnTo>
                  <a:lnTo>
                    <a:pt x="78" y="1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77" name="Freeform 36"/>
            <p:cNvSpPr>
              <a:spLocks/>
            </p:cNvSpPr>
            <p:nvPr/>
          </p:nvSpPr>
          <p:spPr bwMode="auto">
            <a:xfrm>
              <a:off x="7200920" y="-1117600"/>
              <a:ext cx="341313" cy="292100"/>
            </a:xfrm>
            <a:custGeom>
              <a:avLst/>
              <a:gdLst/>
              <a:ahLst/>
              <a:cxnLst>
                <a:cxn ang="0">
                  <a:pos x="51" y="124"/>
                </a:cxn>
                <a:cxn ang="0">
                  <a:pos x="64" y="131"/>
                </a:cxn>
                <a:cxn ang="0">
                  <a:pos x="73" y="121"/>
                </a:cxn>
                <a:cxn ang="0">
                  <a:pos x="87" y="92"/>
                </a:cxn>
                <a:cxn ang="0">
                  <a:pos x="106" y="66"/>
                </a:cxn>
                <a:cxn ang="0">
                  <a:pos x="127" y="44"/>
                </a:cxn>
                <a:cxn ang="0">
                  <a:pos x="154" y="26"/>
                </a:cxn>
                <a:cxn ang="0">
                  <a:pos x="183" y="12"/>
                </a:cxn>
                <a:cxn ang="0">
                  <a:pos x="213" y="3"/>
                </a:cxn>
                <a:cxn ang="0">
                  <a:pos x="245" y="0"/>
                </a:cxn>
                <a:cxn ang="0">
                  <a:pos x="299" y="7"/>
                </a:cxn>
                <a:cxn ang="0">
                  <a:pos x="363" y="41"/>
                </a:cxn>
                <a:cxn ang="0">
                  <a:pos x="408" y="95"/>
                </a:cxn>
                <a:cxn ang="0">
                  <a:pos x="430" y="163"/>
                </a:cxn>
                <a:cxn ang="0">
                  <a:pos x="427" y="218"/>
                </a:cxn>
                <a:cxn ang="0">
                  <a:pos x="417" y="254"/>
                </a:cxn>
                <a:cxn ang="0">
                  <a:pos x="401" y="285"/>
                </a:cxn>
                <a:cxn ang="0">
                  <a:pos x="379" y="313"/>
                </a:cxn>
                <a:cxn ang="0">
                  <a:pos x="351" y="336"/>
                </a:cxn>
                <a:cxn ang="0">
                  <a:pos x="320" y="353"/>
                </a:cxn>
                <a:cxn ang="0">
                  <a:pos x="287" y="364"/>
                </a:cxn>
                <a:cxn ang="0">
                  <a:pos x="250" y="368"/>
                </a:cxn>
                <a:cxn ang="0">
                  <a:pos x="200" y="362"/>
                </a:cxn>
                <a:cxn ang="0">
                  <a:pos x="146" y="337"/>
                </a:cxn>
                <a:cxn ang="0">
                  <a:pos x="102" y="298"/>
                </a:cxn>
                <a:cxn ang="0">
                  <a:pos x="73" y="246"/>
                </a:cxn>
                <a:cxn ang="0">
                  <a:pos x="58" y="223"/>
                </a:cxn>
                <a:cxn ang="0">
                  <a:pos x="43" y="230"/>
                </a:cxn>
                <a:cxn ang="0">
                  <a:pos x="27" y="228"/>
                </a:cxn>
                <a:cxn ang="0">
                  <a:pos x="13" y="218"/>
                </a:cxn>
                <a:cxn ang="0">
                  <a:pos x="3" y="203"/>
                </a:cxn>
                <a:cxn ang="0">
                  <a:pos x="0" y="184"/>
                </a:cxn>
                <a:cxn ang="0">
                  <a:pos x="1" y="163"/>
                </a:cxn>
                <a:cxn ang="0">
                  <a:pos x="9" y="143"/>
                </a:cxn>
                <a:cxn ang="0">
                  <a:pos x="20" y="131"/>
                </a:cxn>
                <a:cxn ang="0">
                  <a:pos x="36" y="124"/>
                </a:cxn>
              </a:cxnLst>
              <a:rect l="0" t="0" r="r" b="b"/>
              <a:pathLst>
                <a:path w="430" h="368">
                  <a:moveTo>
                    <a:pt x="44" y="123"/>
                  </a:moveTo>
                  <a:lnTo>
                    <a:pt x="51" y="124"/>
                  </a:lnTo>
                  <a:lnTo>
                    <a:pt x="58" y="127"/>
                  </a:lnTo>
                  <a:lnTo>
                    <a:pt x="64" y="131"/>
                  </a:lnTo>
                  <a:lnTo>
                    <a:pt x="69" y="136"/>
                  </a:lnTo>
                  <a:lnTo>
                    <a:pt x="73" y="121"/>
                  </a:lnTo>
                  <a:lnTo>
                    <a:pt x="80" y="106"/>
                  </a:lnTo>
                  <a:lnTo>
                    <a:pt x="87" y="92"/>
                  </a:lnTo>
                  <a:lnTo>
                    <a:pt x="96" y="79"/>
                  </a:lnTo>
                  <a:lnTo>
                    <a:pt x="106" y="66"/>
                  </a:lnTo>
                  <a:lnTo>
                    <a:pt x="116" y="55"/>
                  </a:lnTo>
                  <a:lnTo>
                    <a:pt x="127" y="44"/>
                  </a:lnTo>
                  <a:lnTo>
                    <a:pt x="140" y="34"/>
                  </a:lnTo>
                  <a:lnTo>
                    <a:pt x="154" y="26"/>
                  </a:lnTo>
                  <a:lnTo>
                    <a:pt x="168" y="18"/>
                  </a:lnTo>
                  <a:lnTo>
                    <a:pt x="183" y="12"/>
                  </a:lnTo>
                  <a:lnTo>
                    <a:pt x="198" y="7"/>
                  </a:lnTo>
                  <a:lnTo>
                    <a:pt x="213" y="3"/>
                  </a:lnTo>
                  <a:lnTo>
                    <a:pt x="229" y="0"/>
                  </a:lnTo>
                  <a:lnTo>
                    <a:pt x="245" y="0"/>
                  </a:lnTo>
                  <a:lnTo>
                    <a:pt x="262" y="0"/>
                  </a:lnTo>
                  <a:lnTo>
                    <a:pt x="299" y="7"/>
                  </a:lnTo>
                  <a:lnTo>
                    <a:pt x="333" y="21"/>
                  </a:lnTo>
                  <a:lnTo>
                    <a:pt x="363" y="41"/>
                  </a:lnTo>
                  <a:lnTo>
                    <a:pt x="388" y="65"/>
                  </a:lnTo>
                  <a:lnTo>
                    <a:pt x="408" y="95"/>
                  </a:lnTo>
                  <a:lnTo>
                    <a:pt x="421" y="127"/>
                  </a:lnTo>
                  <a:lnTo>
                    <a:pt x="430" y="163"/>
                  </a:lnTo>
                  <a:lnTo>
                    <a:pt x="430" y="200"/>
                  </a:lnTo>
                  <a:lnTo>
                    <a:pt x="427" y="218"/>
                  </a:lnTo>
                  <a:lnTo>
                    <a:pt x="423" y="237"/>
                  </a:lnTo>
                  <a:lnTo>
                    <a:pt x="417" y="254"/>
                  </a:lnTo>
                  <a:lnTo>
                    <a:pt x="410" y="270"/>
                  </a:lnTo>
                  <a:lnTo>
                    <a:pt x="401" y="285"/>
                  </a:lnTo>
                  <a:lnTo>
                    <a:pt x="390" y="300"/>
                  </a:lnTo>
                  <a:lnTo>
                    <a:pt x="379" y="313"/>
                  </a:lnTo>
                  <a:lnTo>
                    <a:pt x="365" y="324"/>
                  </a:lnTo>
                  <a:lnTo>
                    <a:pt x="351" y="336"/>
                  </a:lnTo>
                  <a:lnTo>
                    <a:pt x="336" y="345"/>
                  </a:lnTo>
                  <a:lnTo>
                    <a:pt x="320" y="353"/>
                  </a:lnTo>
                  <a:lnTo>
                    <a:pt x="304" y="359"/>
                  </a:lnTo>
                  <a:lnTo>
                    <a:pt x="287" y="364"/>
                  </a:lnTo>
                  <a:lnTo>
                    <a:pt x="268" y="367"/>
                  </a:lnTo>
                  <a:lnTo>
                    <a:pt x="250" y="368"/>
                  </a:lnTo>
                  <a:lnTo>
                    <a:pt x="231" y="367"/>
                  </a:lnTo>
                  <a:lnTo>
                    <a:pt x="200" y="362"/>
                  </a:lnTo>
                  <a:lnTo>
                    <a:pt x="172" y="352"/>
                  </a:lnTo>
                  <a:lnTo>
                    <a:pt x="146" y="337"/>
                  </a:lnTo>
                  <a:lnTo>
                    <a:pt x="123" y="320"/>
                  </a:lnTo>
                  <a:lnTo>
                    <a:pt x="102" y="298"/>
                  </a:lnTo>
                  <a:lnTo>
                    <a:pt x="86" y="274"/>
                  </a:lnTo>
                  <a:lnTo>
                    <a:pt x="73" y="246"/>
                  </a:lnTo>
                  <a:lnTo>
                    <a:pt x="65" y="217"/>
                  </a:lnTo>
                  <a:lnTo>
                    <a:pt x="58" y="223"/>
                  </a:lnTo>
                  <a:lnTo>
                    <a:pt x="51" y="226"/>
                  </a:lnTo>
                  <a:lnTo>
                    <a:pt x="43" y="230"/>
                  </a:lnTo>
                  <a:lnTo>
                    <a:pt x="35" y="230"/>
                  </a:lnTo>
                  <a:lnTo>
                    <a:pt x="27" y="228"/>
                  </a:lnTo>
                  <a:lnTo>
                    <a:pt x="20" y="224"/>
                  </a:lnTo>
                  <a:lnTo>
                    <a:pt x="13" y="218"/>
                  </a:lnTo>
                  <a:lnTo>
                    <a:pt x="8" y="211"/>
                  </a:lnTo>
                  <a:lnTo>
                    <a:pt x="3" y="203"/>
                  </a:lnTo>
                  <a:lnTo>
                    <a:pt x="1" y="194"/>
                  </a:lnTo>
                  <a:lnTo>
                    <a:pt x="0" y="184"/>
                  </a:lnTo>
                  <a:lnTo>
                    <a:pt x="0" y="173"/>
                  </a:lnTo>
                  <a:lnTo>
                    <a:pt x="1" y="163"/>
                  </a:lnTo>
                  <a:lnTo>
                    <a:pt x="4" y="153"/>
                  </a:lnTo>
                  <a:lnTo>
                    <a:pt x="9" y="143"/>
                  </a:lnTo>
                  <a:lnTo>
                    <a:pt x="15" y="136"/>
                  </a:lnTo>
                  <a:lnTo>
                    <a:pt x="20" y="131"/>
                  </a:lnTo>
                  <a:lnTo>
                    <a:pt x="28" y="126"/>
                  </a:lnTo>
                  <a:lnTo>
                    <a:pt x="36" y="124"/>
                  </a:lnTo>
                  <a:lnTo>
                    <a:pt x="44" y="12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78" name="Freeform 37"/>
            <p:cNvSpPr>
              <a:spLocks/>
            </p:cNvSpPr>
            <p:nvPr/>
          </p:nvSpPr>
          <p:spPr bwMode="auto">
            <a:xfrm>
              <a:off x="7319983" y="-920750"/>
              <a:ext cx="138113" cy="55563"/>
            </a:xfrm>
            <a:custGeom>
              <a:avLst/>
              <a:gdLst/>
              <a:ahLst/>
              <a:cxnLst>
                <a:cxn ang="0">
                  <a:pos x="176" y="15"/>
                </a:cxn>
                <a:cxn ang="0">
                  <a:pos x="173" y="21"/>
                </a:cxn>
                <a:cxn ang="0">
                  <a:pos x="171" y="27"/>
                </a:cxn>
                <a:cxn ang="0">
                  <a:pos x="169" y="33"/>
                </a:cxn>
                <a:cxn ang="0">
                  <a:pos x="165" y="38"/>
                </a:cxn>
                <a:cxn ang="0">
                  <a:pos x="161" y="44"/>
                </a:cxn>
                <a:cxn ang="0">
                  <a:pos x="155" y="51"/>
                </a:cxn>
                <a:cxn ang="0">
                  <a:pos x="148" y="56"/>
                </a:cxn>
                <a:cxn ang="0">
                  <a:pos x="140" y="62"/>
                </a:cxn>
                <a:cxn ang="0">
                  <a:pos x="128" y="66"/>
                </a:cxn>
                <a:cxn ang="0">
                  <a:pos x="117" y="70"/>
                </a:cxn>
                <a:cxn ang="0">
                  <a:pos x="105" y="70"/>
                </a:cxn>
                <a:cxn ang="0">
                  <a:pos x="95" y="70"/>
                </a:cxn>
                <a:cxn ang="0">
                  <a:pos x="85" y="68"/>
                </a:cxn>
                <a:cxn ang="0">
                  <a:pos x="78" y="67"/>
                </a:cxn>
                <a:cxn ang="0">
                  <a:pos x="73" y="66"/>
                </a:cxn>
                <a:cxn ang="0">
                  <a:pos x="71" y="66"/>
                </a:cxn>
                <a:cxn ang="0">
                  <a:pos x="0" y="0"/>
                </a:cxn>
                <a:cxn ang="0">
                  <a:pos x="176" y="15"/>
                </a:cxn>
              </a:cxnLst>
              <a:rect l="0" t="0" r="r" b="b"/>
              <a:pathLst>
                <a:path w="176" h="70">
                  <a:moveTo>
                    <a:pt x="176" y="15"/>
                  </a:moveTo>
                  <a:lnTo>
                    <a:pt x="173" y="21"/>
                  </a:lnTo>
                  <a:lnTo>
                    <a:pt x="171" y="27"/>
                  </a:lnTo>
                  <a:lnTo>
                    <a:pt x="169" y="33"/>
                  </a:lnTo>
                  <a:lnTo>
                    <a:pt x="165" y="38"/>
                  </a:lnTo>
                  <a:lnTo>
                    <a:pt x="161" y="44"/>
                  </a:lnTo>
                  <a:lnTo>
                    <a:pt x="155" y="51"/>
                  </a:lnTo>
                  <a:lnTo>
                    <a:pt x="148" y="56"/>
                  </a:lnTo>
                  <a:lnTo>
                    <a:pt x="140" y="62"/>
                  </a:lnTo>
                  <a:lnTo>
                    <a:pt x="128" y="66"/>
                  </a:lnTo>
                  <a:lnTo>
                    <a:pt x="117" y="70"/>
                  </a:lnTo>
                  <a:lnTo>
                    <a:pt x="105" y="70"/>
                  </a:lnTo>
                  <a:lnTo>
                    <a:pt x="95" y="70"/>
                  </a:lnTo>
                  <a:lnTo>
                    <a:pt x="85" y="68"/>
                  </a:lnTo>
                  <a:lnTo>
                    <a:pt x="78" y="67"/>
                  </a:lnTo>
                  <a:lnTo>
                    <a:pt x="73" y="66"/>
                  </a:lnTo>
                  <a:lnTo>
                    <a:pt x="71" y="66"/>
                  </a:lnTo>
                  <a:lnTo>
                    <a:pt x="0" y="0"/>
                  </a:lnTo>
                  <a:lnTo>
                    <a:pt x="176"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79" name="Freeform 38"/>
            <p:cNvSpPr>
              <a:spLocks/>
            </p:cNvSpPr>
            <p:nvPr/>
          </p:nvSpPr>
          <p:spPr bwMode="auto">
            <a:xfrm>
              <a:off x="7356495" y="-906462"/>
              <a:ext cx="82550" cy="20638"/>
            </a:xfrm>
            <a:custGeom>
              <a:avLst/>
              <a:gdLst/>
              <a:ahLst/>
              <a:cxnLst>
                <a:cxn ang="0">
                  <a:pos x="103" y="8"/>
                </a:cxn>
                <a:cxn ang="0">
                  <a:pos x="93" y="25"/>
                </a:cxn>
                <a:cxn ang="0">
                  <a:pos x="24" y="19"/>
                </a:cxn>
                <a:cxn ang="0">
                  <a:pos x="0" y="0"/>
                </a:cxn>
                <a:cxn ang="0">
                  <a:pos x="103" y="8"/>
                </a:cxn>
              </a:cxnLst>
              <a:rect l="0" t="0" r="r" b="b"/>
              <a:pathLst>
                <a:path w="103" h="25">
                  <a:moveTo>
                    <a:pt x="103" y="8"/>
                  </a:moveTo>
                  <a:lnTo>
                    <a:pt x="93" y="25"/>
                  </a:lnTo>
                  <a:lnTo>
                    <a:pt x="24" y="19"/>
                  </a:lnTo>
                  <a:lnTo>
                    <a:pt x="0" y="0"/>
                  </a:lnTo>
                  <a:lnTo>
                    <a:pt x="103" y="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80" name="Freeform 39"/>
            <p:cNvSpPr>
              <a:spLocks/>
            </p:cNvSpPr>
            <p:nvPr/>
          </p:nvSpPr>
          <p:spPr bwMode="auto">
            <a:xfrm>
              <a:off x="7242195" y="-1190625"/>
              <a:ext cx="312738" cy="101600"/>
            </a:xfrm>
            <a:custGeom>
              <a:avLst/>
              <a:gdLst/>
              <a:ahLst/>
              <a:cxnLst>
                <a:cxn ang="0">
                  <a:pos x="48" y="31"/>
                </a:cxn>
                <a:cxn ang="0">
                  <a:pos x="58" y="29"/>
                </a:cxn>
                <a:cxn ang="0">
                  <a:pos x="68" y="27"/>
                </a:cxn>
                <a:cxn ang="0">
                  <a:pos x="79" y="27"/>
                </a:cxn>
                <a:cxn ang="0">
                  <a:pos x="88" y="22"/>
                </a:cxn>
                <a:cxn ang="0">
                  <a:pos x="101" y="14"/>
                </a:cxn>
                <a:cxn ang="0">
                  <a:pos x="117" y="8"/>
                </a:cxn>
                <a:cxn ang="0">
                  <a:pos x="135" y="7"/>
                </a:cxn>
                <a:cxn ang="0">
                  <a:pos x="149" y="7"/>
                </a:cxn>
                <a:cxn ang="0">
                  <a:pos x="157" y="9"/>
                </a:cxn>
                <a:cxn ang="0">
                  <a:pos x="166" y="8"/>
                </a:cxn>
                <a:cxn ang="0">
                  <a:pos x="179" y="4"/>
                </a:cxn>
                <a:cxn ang="0">
                  <a:pos x="194" y="0"/>
                </a:cxn>
                <a:cxn ang="0">
                  <a:pos x="209" y="0"/>
                </a:cxn>
                <a:cxn ang="0">
                  <a:pos x="229" y="1"/>
                </a:cxn>
                <a:cxn ang="0">
                  <a:pos x="249" y="7"/>
                </a:cxn>
                <a:cxn ang="0">
                  <a:pos x="267" y="16"/>
                </a:cxn>
                <a:cxn ang="0">
                  <a:pos x="281" y="28"/>
                </a:cxn>
                <a:cxn ang="0">
                  <a:pos x="293" y="32"/>
                </a:cxn>
                <a:cxn ang="0">
                  <a:pos x="309" y="32"/>
                </a:cxn>
                <a:cxn ang="0">
                  <a:pos x="334" y="35"/>
                </a:cxn>
                <a:cxn ang="0">
                  <a:pos x="362" y="45"/>
                </a:cxn>
                <a:cxn ang="0">
                  <a:pos x="384" y="60"/>
                </a:cxn>
                <a:cxn ang="0">
                  <a:pos x="395" y="77"/>
                </a:cxn>
                <a:cxn ang="0">
                  <a:pos x="394" y="96"/>
                </a:cxn>
                <a:cxn ang="0">
                  <a:pos x="380" y="112"/>
                </a:cxn>
                <a:cxn ang="0">
                  <a:pos x="355" y="124"/>
                </a:cxn>
                <a:cxn ang="0">
                  <a:pos x="325" y="128"/>
                </a:cxn>
                <a:cxn ang="0">
                  <a:pos x="301" y="126"/>
                </a:cxn>
                <a:cxn ang="0">
                  <a:pos x="286" y="124"/>
                </a:cxn>
                <a:cxn ang="0">
                  <a:pos x="271" y="119"/>
                </a:cxn>
                <a:cxn ang="0">
                  <a:pos x="260" y="113"/>
                </a:cxn>
                <a:cxn ang="0">
                  <a:pos x="249" y="111"/>
                </a:cxn>
                <a:cxn ang="0">
                  <a:pos x="239" y="114"/>
                </a:cxn>
                <a:cxn ang="0">
                  <a:pos x="226" y="115"/>
                </a:cxn>
                <a:cxn ang="0">
                  <a:pos x="213" y="115"/>
                </a:cxn>
                <a:cxn ang="0">
                  <a:pos x="196" y="113"/>
                </a:cxn>
                <a:cxn ang="0">
                  <a:pos x="180" y="111"/>
                </a:cxn>
                <a:cxn ang="0">
                  <a:pos x="168" y="106"/>
                </a:cxn>
                <a:cxn ang="0">
                  <a:pos x="156" y="101"/>
                </a:cxn>
                <a:cxn ang="0">
                  <a:pos x="148" y="98"/>
                </a:cxn>
                <a:cxn ang="0">
                  <a:pos x="141" y="98"/>
                </a:cxn>
                <a:cxn ang="0">
                  <a:pos x="128" y="96"/>
                </a:cxn>
                <a:cxn ang="0">
                  <a:pos x="112" y="92"/>
                </a:cxn>
                <a:cxn ang="0">
                  <a:pos x="100" y="95"/>
                </a:cxn>
                <a:cxn ang="0">
                  <a:pos x="85" y="105"/>
                </a:cxn>
                <a:cxn ang="0">
                  <a:pos x="64" y="114"/>
                </a:cxn>
                <a:cxn ang="0">
                  <a:pos x="41" y="117"/>
                </a:cxn>
                <a:cxn ang="0">
                  <a:pos x="21" y="113"/>
                </a:cxn>
                <a:cxn ang="0">
                  <a:pos x="7" y="103"/>
                </a:cxn>
                <a:cxn ang="0">
                  <a:pos x="0" y="88"/>
                </a:cxn>
                <a:cxn ang="0">
                  <a:pos x="3" y="71"/>
                </a:cxn>
                <a:cxn ang="0">
                  <a:pos x="14" y="54"/>
                </a:cxn>
                <a:cxn ang="0">
                  <a:pos x="32" y="39"/>
                </a:cxn>
              </a:cxnLst>
              <a:rect l="0" t="0" r="r" b="b"/>
              <a:pathLst>
                <a:path w="396" h="128">
                  <a:moveTo>
                    <a:pt x="43" y="34"/>
                  </a:moveTo>
                  <a:lnTo>
                    <a:pt x="48" y="31"/>
                  </a:lnTo>
                  <a:lnTo>
                    <a:pt x="53" y="30"/>
                  </a:lnTo>
                  <a:lnTo>
                    <a:pt x="58" y="29"/>
                  </a:lnTo>
                  <a:lnTo>
                    <a:pt x="64" y="28"/>
                  </a:lnTo>
                  <a:lnTo>
                    <a:pt x="68" y="27"/>
                  </a:lnTo>
                  <a:lnTo>
                    <a:pt x="74" y="27"/>
                  </a:lnTo>
                  <a:lnTo>
                    <a:pt x="79" y="27"/>
                  </a:lnTo>
                  <a:lnTo>
                    <a:pt x="83" y="27"/>
                  </a:lnTo>
                  <a:lnTo>
                    <a:pt x="88" y="22"/>
                  </a:lnTo>
                  <a:lnTo>
                    <a:pt x="94" y="18"/>
                  </a:lnTo>
                  <a:lnTo>
                    <a:pt x="101" y="14"/>
                  </a:lnTo>
                  <a:lnTo>
                    <a:pt x="109" y="11"/>
                  </a:lnTo>
                  <a:lnTo>
                    <a:pt x="117" y="8"/>
                  </a:lnTo>
                  <a:lnTo>
                    <a:pt x="125" y="7"/>
                  </a:lnTo>
                  <a:lnTo>
                    <a:pt x="135" y="7"/>
                  </a:lnTo>
                  <a:lnTo>
                    <a:pt x="145" y="7"/>
                  </a:lnTo>
                  <a:lnTo>
                    <a:pt x="149" y="7"/>
                  </a:lnTo>
                  <a:lnTo>
                    <a:pt x="153" y="8"/>
                  </a:lnTo>
                  <a:lnTo>
                    <a:pt x="157" y="9"/>
                  </a:lnTo>
                  <a:lnTo>
                    <a:pt x="161" y="11"/>
                  </a:lnTo>
                  <a:lnTo>
                    <a:pt x="166" y="8"/>
                  </a:lnTo>
                  <a:lnTo>
                    <a:pt x="173" y="5"/>
                  </a:lnTo>
                  <a:lnTo>
                    <a:pt x="179" y="4"/>
                  </a:lnTo>
                  <a:lnTo>
                    <a:pt x="187" y="1"/>
                  </a:lnTo>
                  <a:lnTo>
                    <a:pt x="194" y="0"/>
                  </a:lnTo>
                  <a:lnTo>
                    <a:pt x="202" y="0"/>
                  </a:lnTo>
                  <a:lnTo>
                    <a:pt x="209" y="0"/>
                  </a:lnTo>
                  <a:lnTo>
                    <a:pt x="217" y="0"/>
                  </a:lnTo>
                  <a:lnTo>
                    <a:pt x="229" y="1"/>
                  </a:lnTo>
                  <a:lnTo>
                    <a:pt x="239" y="4"/>
                  </a:lnTo>
                  <a:lnTo>
                    <a:pt x="249" y="7"/>
                  </a:lnTo>
                  <a:lnTo>
                    <a:pt x="259" y="12"/>
                  </a:lnTo>
                  <a:lnTo>
                    <a:pt x="267" y="16"/>
                  </a:lnTo>
                  <a:lnTo>
                    <a:pt x="274" y="21"/>
                  </a:lnTo>
                  <a:lnTo>
                    <a:pt x="281" y="28"/>
                  </a:lnTo>
                  <a:lnTo>
                    <a:pt x="285" y="34"/>
                  </a:lnTo>
                  <a:lnTo>
                    <a:pt x="293" y="32"/>
                  </a:lnTo>
                  <a:lnTo>
                    <a:pt x="301" y="32"/>
                  </a:lnTo>
                  <a:lnTo>
                    <a:pt x="309" y="32"/>
                  </a:lnTo>
                  <a:lnTo>
                    <a:pt x="317" y="32"/>
                  </a:lnTo>
                  <a:lnTo>
                    <a:pt x="334" y="35"/>
                  </a:lnTo>
                  <a:lnTo>
                    <a:pt x="349" y="39"/>
                  </a:lnTo>
                  <a:lnTo>
                    <a:pt x="362" y="45"/>
                  </a:lnTo>
                  <a:lnTo>
                    <a:pt x="374" y="52"/>
                  </a:lnTo>
                  <a:lnTo>
                    <a:pt x="384" y="60"/>
                  </a:lnTo>
                  <a:lnTo>
                    <a:pt x="391" y="68"/>
                  </a:lnTo>
                  <a:lnTo>
                    <a:pt x="395" y="77"/>
                  </a:lnTo>
                  <a:lnTo>
                    <a:pt x="396" y="87"/>
                  </a:lnTo>
                  <a:lnTo>
                    <a:pt x="394" y="96"/>
                  </a:lnTo>
                  <a:lnTo>
                    <a:pt x="388" y="105"/>
                  </a:lnTo>
                  <a:lnTo>
                    <a:pt x="380" y="112"/>
                  </a:lnTo>
                  <a:lnTo>
                    <a:pt x="368" y="119"/>
                  </a:lnTo>
                  <a:lnTo>
                    <a:pt x="355" y="124"/>
                  </a:lnTo>
                  <a:lnTo>
                    <a:pt x="342" y="126"/>
                  </a:lnTo>
                  <a:lnTo>
                    <a:pt x="325" y="128"/>
                  </a:lnTo>
                  <a:lnTo>
                    <a:pt x="309" y="127"/>
                  </a:lnTo>
                  <a:lnTo>
                    <a:pt x="301" y="126"/>
                  </a:lnTo>
                  <a:lnTo>
                    <a:pt x="293" y="125"/>
                  </a:lnTo>
                  <a:lnTo>
                    <a:pt x="286" y="124"/>
                  </a:lnTo>
                  <a:lnTo>
                    <a:pt x="278" y="121"/>
                  </a:lnTo>
                  <a:lnTo>
                    <a:pt x="271" y="119"/>
                  </a:lnTo>
                  <a:lnTo>
                    <a:pt x="266" y="117"/>
                  </a:lnTo>
                  <a:lnTo>
                    <a:pt x="260" y="113"/>
                  </a:lnTo>
                  <a:lnTo>
                    <a:pt x="254" y="110"/>
                  </a:lnTo>
                  <a:lnTo>
                    <a:pt x="249" y="111"/>
                  </a:lnTo>
                  <a:lnTo>
                    <a:pt x="244" y="113"/>
                  </a:lnTo>
                  <a:lnTo>
                    <a:pt x="239" y="114"/>
                  </a:lnTo>
                  <a:lnTo>
                    <a:pt x="232" y="114"/>
                  </a:lnTo>
                  <a:lnTo>
                    <a:pt x="226" y="115"/>
                  </a:lnTo>
                  <a:lnTo>
                    <a:pt x="219" y="115"/>
                  </a:lnTo>
                  <a:lnTo>
                    <a:pt x="213" y="115"/>
                  </a:lnTo>
                  <a:lnTo>
                    <a:pt x="206" y="114"/>
                  </a:lnTo>
                  <a:lnTo>
                    <a:pt x="196" y="113"/>
                  </a:lnTo>
                  <a:lnTo>
                    <a:pt x="188" y="112"/>
                  </a:lnTo>
                  <a:lnTo>
                    <a:pt x="180" y="111"/>
                  </a:lnTo>
                  <a:lnTo>
                    <a:pt x="173" y="109"/>
                  </a:lnTo>
                  <a:lnTo>
                    <a:pt x="168" y="106"/>
                  </a:lnTo>
                  <a:lnTo>
                    <a:pt x="162" y="104"/>
                  </a:lnTo>
                  <a:lnTo>
                    <a:pt x="156" y="101"/>
                  </a:lnTo>
                  <a:lnTo>
                    <a:pt x="153" y="97"/>
                  </a:lnTo>
                  <a:lnTo>
                    <a:pt x="148" y="98"/>
                  </a:lnTo>
                  <a:lnTo>
                    <a:pt x="145" y="98"/>
                  </a:lnTo>
                  <a:lnTo>
                    <a:pt x="141" y="98"/>
                  </a:lnTo>
                  <a:lnTo>
                    <a:pt x="136" y="97"/>
                  </a:lnTo>
                  <a:lnTo>
                    <a:pt x="128" y="96"/>
                  </a:lnTo>
                  <a:lnTo>
                    <a:pt x="120" y="95"/>
                  </a:lnTo>
                  <a:lnTo>
                    <a:pt x="112" y="92"/>
                  </a:lnTo>
                  <a:lnTo>
                    <a:pt x="105" y="89"/>
                  </a:lnTo>
                  <a:lnTo>
                    <a:pt x="100" y="95"/>
                  </a:lnTo>
                  <a:lnTo>
                    <a:pt x="93" y="101"/>
                  </a:lnTo>
                  <a:lnTo>
                    <a:pt x="85" y="105"/>
                  </a:lnTo>
                  <a:lnTo>
                    <a:pt x="75" y="110"/>
                  </a:lnTo>
                  <a:lnTo>
                    <a:pt x="64" y="114"/>
                  </a:lnTo>
                  <a:lnTo>
                    <a:pt x="52" y="117"/>
                  </a:lnTo>
                  <a:lnTo>
                    <a:pt x="41" y="117"/>
                  </a:lnTo>
                  <a:lnTo>
                    <a:pt x="30" y="117"/>
                  </a:lnTo>
                  <a:lnTo>
                    <a:pt x="21" y="113"/>
                  </a:lnTo>
                  <a:lnTo>
                    <a:pt x="13" y="110"/>
                  </a:lnTo>
                  <a:lnTo>
                    <a:pt x="7" y="103"/>
                  </a:lnTo>
                  <a:lnTo>
                    <a:pt x="3" y="96"/>
                  </a:lnTo>
                  <a:lnTo>
                    <a:pt x="0" y="88"/>
                  </a:lnTo>
                  <a:lnTo>
                    <a:pt x="0" y="80"/>
                  </a:lnTo>
                  <a:lnTo>
                    <a:pt x="3" y="71"/>
                  </a:lnTo>
                  <a:lnTo>
                    <a:pt x="7" y="62"/>
                  </a:lnTo>
                  <a:lnTo>
                    <a:pt x="14" y="54"/>
                  </a:lnTo>
                  <a:lnTo>
                    <a:pt x="22" y="46"/>
                  </a:lnTo>
                  <a:lnTo>
                    <a:pt x="32" y="39"/>
                  </a:lnTo>
                  <a:lnTo>
                    <a:pt x="43"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84" name="Freeform 42"/>
            <p:cNvSpPr>
              <a:spLocks/>
            </p:cNvSpPr>
            <p:nvPr/>
          </p:nvSpPr>
          <p:spPr bwMode="auto">
            <a:xfrm>
              <a:off x="7075508" y="-793750"/>
              <a:ext cx="669925" cy="401638"/>
            </a:xfrm>
            <a:custGeom>
              <a:avLst/>
              <a:gdLst/>
              <a:ahLst/>
              <a:cxnLst>
                <a:cxn ang="0">
                  <a:pos x="63" y="77"/>
                </a:cxn>
                <a:cxn ang="0">
                  <a:pos x="85" y="53"/>
                </a:cxn>
                <a:cxn ang="0">
                  <a:pos x="111" y="34"/>
                </a:cxn>
                <a:cxn ang="0">
                  <a:pos x="139" y="20"/>
                </a:cxn>
                <a:cxn ang="0">
                  <a:pos x="154" y="15"/>
                </a:cxn>
                <a:cxn ang="0">
                  <a:pos x="173" y="11"/>
                </a:cxn>
                <a:cxn ang="0">
                  <a:pos x="198" y="5"/>
                </a:cxn>
                <a:cxn ang="0">
                  <a:pos x="219" y="1"/>
                </a:cxn>
                <a:cxn ang="0">
                  <a:pos x="227" y="0"/>
                </a:cxn>
                <a:cxn ang="0">
                  <a:pos x="246" y="0"/>
                </a:cxn>
                <a:cxn ang="0">
                  <a:pos x="280" y="0"/>
                </a:cxn>
                <a:cxn ang="0">
                  <a:pos x="321" y="0"/>
                </a:cxn>
                <a:cxn ang="0">
                  <a:pos x="365" y="0"/>
                </a:cxn>
                <a:cxn ang="0">
                  <a:pos x="408" y="0"/>
                </a:cxn>
                <a:cxn ang="0">
                  <a:pos x="441" y="0"/>
                </a:cxn>
                <a:cxn ang="0">
                  <a:pos x="461" y="0"/>
                </a:cxn>
                <a:cxn ang="0">
                  <a:pos x="469" y="0"/>
                </a:cxn>
                <a:cxn ang="0">
                  <a:pos x="490" y="3"/>
                </a:cxn>
                <a:cxn ang="0">
                  <a:pos x="518" y="9"/>
                </a:cxn>
                <a:cxn ang="0">
                  <a:pos x="546" y="18"/>
                </a:cxn>
                <a:cxn ang="0">
                  <a:pos x="569" y="30"/>
                </a:cxn>
                <a:cxn ang="0">
                  <a:pos x="588" y="45"/>
                </a:cxn>
                <a:cxn ang="0">
                  <a:pos x="604" y="58"/>
                </a:cxn>
                <a:cxn ang="0">
                  <a:pos x="613" y="68"/>
                </a:cxn>
                <a:cxn ang="0">
                  <a:pos x="629" y="90"/>
                </a:cxn>
                <a:cxn ang="0">
                  <a:pos x="669" y="154"/>
                </a:cxn>
                <a:cxn ang="0">
                  <a:pos x="713" y="236"/>
                </a:cxn>
                <a:cxn ang="0">
                  <a:pos x="750" y="318"/>
                </a:cxn>
                <a:cxn ang="0">
                  <a:pos x="843" y="454"/>
                </a:cxn>
                <a:cxn ang="0">
                  <a:pos x="734" y="464"/>
                </a:cxn>
                <a:cxn ang="0">
                  <a:pos x="732" y="484"/>
                </a:cxn>
                <a:cxn ang="0">
                  <a:pos x="714" y="506"/>
                </a:cxn>
                <a:cxn ang="0">
                  <a:pos x="703" y="505"/>
                </a:cxn>
                <a:cxn ang="0">
                  <a:pos x="695" y="499"/>
                </a:cxn>
                <a:cxn ang="0">
                  <a:pos x="688" y="465"/>
                </a:cxn>
                <a:cxn ang="0">
                  <a:pos x="674" y="387"/>
                </a:cxn>
                <a:cxn ang="0">
                  <a:pos x="657" y="385"/>
                </a:cxn>
                <a:cxn ang="0">
                  <a:pos x="642" y="349"/>
                </a:cxn>
                <a:cxn ang="0">
                  <a:pos x="609" y="294"/>
                </a:cxn>
                <a:cxn ang="0">
                  <a:pos x="558" y="235"/>
                </a:cxn>
                <a:cxn ang="0">
                  <a:pos x="546" y="382"/>
                </a:cxn>
                <a:cxn ang="0">
                  <a:pos x="137" y="229"/>
                </a:cxn>
                <a:cxn ang="0">
                  <a:pos x="123" y="280"/>
                </a:cxn>
                <a:cxn ang="0">
                  <a:pos x="121" y="418"/>
                </a:cxn>
                <a:cxn ang="0">
                  <a:pos x="7" y="426"/>
                </a:cxn>
                <a:cxn ang="0">
                  <a:pos x="0" y="364"/>
                </a:cxn>
                <a:cxn ang="0">
                  <a:pos x="2" y="264"/>
                </a:cxn>
                <a:cxn ang="0">
                  <a:pos x="27" y="147"/>
                </a:cxn>
              </a:cxnLst>
              <a:rect l="0" t="0" r="r" b="b"/>
              <a:pathLst>
                <a:path w="843" h="506">
                  <a:moveTo>
                    <a:pt x="54" y="91"/>
                  </a:moveTo>
                  <a:lnTo>
                    <a:pt x="63" y="77"/>
                  </a:lnTo>
                  <a:lnTo>
                    <a:pt x="73" y="64"/>
                  </a:lnTo>
                  <a:lnTo>
                    <a:pt x="85" y="53"/>
                  </a:lnTo>
                  <a:lnTo>
                    <a:pt x="98" y="42"/>
                  </a:lnTo>
                  <a:lnTo>
                    <a:pt x="111" y="34"/>
                  </a:lnTo>
                  <a:lnTo>
                    <a:pt x="125" y="26"/>
                  </a:lnTo>
                  <a:lnTo>
                    <a:pt x="139" y="20"/>
                  </a:lnTo>
                  <a:lnTo>
                    <a:pt x="152" y="16"/>
                  </a:lnTo>
                  <a:lnTo>
                    <a:pt x="154" y="15"/>
                  </a:lnTo>
                  <a:lnTo>
                    <a:pt x="162" y="13"/>
                  </a:lnTo>
                  <a:lnTo>
                    <a:pt x="173" y="11"/>
                  </a:lnTo>
                  <a:lnTo>
                    <a:pt x="185" y="8"/>
                  </a:lnTo>
                  <a:lnTo>
                    <a:pt x="198" y="5"/>
                  </a:lnTo>
                  <a:lnTo>
                    <a:pt x="209" y="3"/>
                  </a:lnTo>
                  <a:lnTo>
                    <a:pt x="219" y="1"/>
                  </a:lnTo>
                  <a:lnTo>
                    <a:pt x="224" y="0"/>
                  </a:lnTo>
                  <a:lnTo>
                    <a:pt x="227" y="0"/>
                  </a:lnTo>
                  <a:lnTo>
                    <a:pt x="235" y="0"/>
                  </a:lnTo>
                  <a:lnTo>
                    <a:pt x="246" y="0"/>
                  </a:lnTo>
                  <a:lnTo>
                    <a:pt x="261" y="0"/>
                  </a:lnTo>
                  <a:lnTo>
                    <a:pt x="280" y="0"/>
                  </a:lnTo>
                  <a:lnTo>
                    <a:pt x="299" y="0"/>
                  </a:lnTo>
                  <a:lnTo>
                    <a:pt x="321" y="0"/>
                  </a:lnTo>
                  <a:lnTo>
                    <a:pt x="343" y="0"/>
                  </a:lnTo>
                  <a:lnTo>
                    <a:pt x="365" y="0"/>
                  </a:lnTo>
                  <a:lnTo>
                    <a:pt x="387" y="0"/>
                  </a:lnTo>
                  <a:lnTo>
                    <a:pt x="408" y="0"/>
                  </a:lnTo>
                  <a:lnTo>
                    <a:pt x="425" y="0"/>
                  </a:lnTo>
                  <a:lnTo>
                    <a:pt x="441" y="0"/>
                  </a:lnTo>
                  <a:lnTo>
                    <a:pt x="453" y="0"/>
                  </a:lnTo>
                  <a:lnTo>
                    <a:pt x="461" y="0"/>
                  </a:lnTo>
                  <a:lnTo>
                    <a:pt x="463" y="0"/>
                  </a:lnTo>
                  <a:lnTo>
                    <a:pt x="469" y="0"/>
                  </a:lnTo>
                  <a:lnTo>
                    <a:pt x="478" y="1"/>
                  </a:lnTo>
                  <a:lnTo>
                    <a:pt x="490" y="3"/>
                  </a:lnTo>
                  <a:lnTo>
                    <a:pt x="503" y="5"/>
                  </a:lnTo>
                  <a:lnTo>
                    <a:pt x="518" y="9"/>
                  </a:lnTo>
                  <a:lnTo>
                    <a:pt x="532" y="13"/>
                  </a:lnTo>
                  <a:lnTo>
                    <a:pt x="546" y="18"/>
                  </a:lnTo>
                  <a:lnTo>
                    <a:pt x="559" y="24"/>
                  </a:lnTo>
                  <a:lnTo>
                    <a:pt x="569" y="30"/>
                  </a:lnTo>
                  <a:lnTo>
                    <a:pt x="578" y="37"/>
                  </a:lnTo>
                  <a:lnTo>
                    <a:pt x="588" y="45"/>
                  </a:lnTo>
                  <a:lnTo>
                    <a:pt x="597" y="52"/>
                  </a:lnTo>
                  <a:lnTo>
                    <a:pt x="604" y="58"/>
                  </a:lnTo>
                  <a:lnTo>
                    <a:pt x="609" y="64"/>
                  </a:lnTo>
                  <a:lnTo>
                    <a:pt x="613" y="68"/>
                  </a:lnTo>
                  <a:lnTo>
                    <a:pt x="614" y="69"/>
                  </a:lnTo>
                  <a:lnTo>
                    <a:pt x="629" y="90"/>
                  </a:lnTo>
                  <a:lnTo>
                    <a:pt x="647" y="120"/>
                  </a:lnTo>
                  <a:lnTo>
                    <a:pt x="669" y="154"/>
                  </a:lnTo>
                  <a:lnTo>
                    <a:pt x="691" y="193"/>
                  </a:lnTo>
                  <a:lnTo>
                    <a:pt x="713" y="236"/>
                  </a:lnTo>
                  <a:lnTo>
                    <a:pt x="734" y="277"/>
                  </a:lnTo>
                  <a:lnTo>
                    <a:pt x="750" y="318"/>
                  </a:lnTo>
                  <a:lnTo>
                    <a:pt x="763" y="354"/>
                  </a:lnTo>
                  <a:lnTo>
                    <a:pt x="843" y="454"/>
                  </a:lnTo>
                  <a:lnTo>
                    <a:pt x="777" y="501"/>
                  </a:lnTo>
                  <a:lnTo>
                    <a:pt x="734" y="464"/>
                  </a:lnTo>
                  <a:lnTo>
                    <a:pt x="734" y="470"/>
                  </a:lnTo>
                  <a:lnTo>
                    <a:pt x="732" y="484"/>
                  </a:lnTo>
                  <a:lnTo>
                    <a:pt x="725" y="499"/>
                  </a:lnTo>
                  <a:lnTo>
                    <a:pt x="714" y="506"/>
                  </a:lnTo>
                  <a:lnTo>
                    <a:pt x="709" y="506"/>
                  </a:lnTo>
                  <a:lnTo>
                    <a:pt x="703" y="505"/>
                  </a:lnTo>
                  <a:lnTo>
                    <a:pt x="697" y="502"/>
                  </a:lnTo>
                  <a:lnTo>
                    <a:pt x="695" y="499"/>
                  </a:lnTo>
                  <a:lnTo>
                    <a:pt x="692" y="490"/>
                  </a:lnTo>
                  <a:lnTo>
                    <a:pt x="688" y="465"/>
                  </a:lnTo>
                  <a:lnTo>
                    <a:pt x="682" y="430"/>
                  </a:lnTo>
                  <a:lnTo>
                    <a:pt x="674" y="387"/>
                  </a:lnTo>
                  <a:lnTo>
                    <a:pt x="659" y="390"/>
                  </a:lnTo>
                  <a:lnTo>
                    <a:pt x="657" y="385"/>
                  </a:lnTo>
                  <a:lnTo>
                    <a:pt x="652" y="371"/>
                  </a:lnTo>
                  <a:lnTo>
                    <a:pt x="642" y="349"/>
                  </a:lnTo>
                  <a:lnTo>
                    <a:pt x="628" y="322"/>
                  </a:lnTo>
                  <a:lnTo>
                    <a:pt x="609" y="294"/>
                  </a:lnTo>
                  <a:lnTo>
                    <a:pt x="586" y="262"/>
                  </a:lnTo>
                  <a:lnTo>
                    <a:pt x="558" y="235"/>
                  </a:lnTo>
                  <a:lnTo>
                    <a:pt x="524" y="209"/>
                  </a:lnTo>
                  <a:lnTo>
                    <a:pt x="546" y="382"/>
                  </a:lnTo>
                  <a:lnTo>
                    <a:pt x="141" y="417"/>
                  </a:lnTo>
                  <a:lnTo>
                    <a:pt x="137" y="229"/>
                  </a:lnTo>
                  <a:lnTo>
                    <a:pt x="132" y="242"/>
                  </a:lnTo>
                  <a:lnTo>
                    <a:pt x="123" y="280"/>
                  </a:lnTo>
                  <a:lnTo>
                    <a:pt x="117" y="340"/>
                  </a:lnTo>
                  <a:lnTo>
                    <a:pt x="121" y="418"/>
                  </a:lnTo>
                  <a:lnTo>
                    <a:pt x="8" y="435"/>
                  </a:lnTo>
                  <a:lnTo>
                    <a:pt x="7" y="426"/>
                  </a:lnTo>
                  <a:lnTo>
                    <a:pt x="3" y="402"/>
                  </a:lnTo>
                  <a:lnTo>
                    <a:pt x="0" y="364"/>
                  </a:lnTo>
                  <a:lnTo>
                    <a:pt x="0" y="317"/>
                  </a:lnTo>
                  <a:lnTo>
                    <a:pt x="2" y="264"/>
                  </a:lnTo>
                  <a:lnTo>
                    <a:pt x="11" y="205"/>
                  </a:lnTo>
                  <a:lnTo>
                    <a:pt x="27" y="147"/>
                  </a:lnTo>
                  <a:lnTo>
                    <a:pt x="54"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85" name="Freeform 43"/>
            <p:cNvSpPr>
              <a:spLocks/>
            </p:cNvSpPr>
            <p:nvPr/>
          </p:nvSpPr>
          <p:spPr bwMode="auto">
            <a:xfrm>
              <a:off x="7623195" y="-500062"/>
              <a:ext cx="100013" cy="88900"/>
            </a:xfrm>
            <a:custGeom>
              <a:avLst/>
              <a:gdLst/>
              <a:ahLst/>
              <a:cxnLst>
                <a:cxn ang="0">
                  <a:pos x="0" y="12"/>
                </a:cxn>
                <a:cxn ang="0">
                  <a:pos x="2" y="38"/>
                </a:cxn>
                <a:cxn ang="0">
                  <a:pos x="9" y="71"/>
                </a:cxn>
                <a:cxn ang="0">
                  <a:pos x="16" y="100"/>
                </a:cxn>
                <a:cxn ang="0">
                  <a:pos x="22" y="111"/>
                </a:cxn>
                <a:cxn ang="0">
                  <a:pos x="28" y="105"/>
                </a:cxn>
                <a:cxn ang="0">
                  <a:pos x="31" y="87"/>
                </a:cxn>
                <a:cxn ang="0">
                  <a:pos x="34" y="70"/>
                </a:cxn>
                <a:cxn ang="0">
                  <a:pos x="35" y="62"/>
                </a:cxn>
                <a:cxn ang="0">
                  <a:pos x="88" y="103"/>
                </a:cxn>
                <a:cxn ang="0">
                  <a:pos x="126" y="76"/>
                </a:cxn>
                <a:cxn ang="0">
                  <a:pos x="61" y="0"/>
                </a:cxn>
                <a:cxn ang="0">
                  <a:pos x="0" y="12"/>
                </a:cxn>
              </a:cxnLst>
              <a:rect l="0" t="0" r="r" b="b"/>
              <a:pathLst>
                <a:path w="126" h="111">
                  <a:moveTo>
                    <a:pt x="0" y="12"/>
                  </a:moveTo>
                  <a:lnTo>
                    <a:pt x="2" y="38"/>
                  </a:lnTo>
                  <a:lnTo>
                    <a:pt x="9" y="71"/>
                  </a:lnTo>
                  <a:lnTo>
                    <a:pt x="16" y="100"/>
                  </a:lnTo>
                  <a:lnTo>
                    <a:pt x="22" y="111"/>
                  </a:lnTo>
                  <a:lnTo>
                    <a:pt x="28" y="105"/>
                  </a:lnTo>
                  <a:lnTo>
                    <a:pt x="31" y="87"/>
                  </a:lnTo>
                  <a:lnTo>
                    <a:pt x="34" y="70"/>
                  </a:lnTo>
                  <a:lnTo>
                    <a:pt x="35" y="62"/>
                  </a:lnTo>
                  <a:lnTo>
                    <a:pt x="88" y="103"/>
                  </a:lnTo>
                  <a:lnTo>
                    <a:pt x="126" y="76"/>
                  </a:lnTo>
                  <a:lnTo>
                    <a:pt x="61" y="0"/>
                  </a:lnTo>
                  <a:lnTo>
                    <a:pt x="0" y="1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686" name="Freeform 44"/>
            <p:cNvSpPr>
              <a:spLocks/>
            </p:cNvSpPr>
            <p:nvPr/>
          </p:nvSpPr>
          <p:spPr bwMode="auto">
            <a:xfrm>
              <a:off x="7092970" y="-773112"/>
              <a:ext cx="569913" cy="314325"/>
            </a:xfrm>
            <a:custGeom>
              <a:avLst/>
              <a:gdLst/>
              <a:ahLst/>
              <a:cxnLst>
                <a:cxn ang="0">
                  <a:pos x="532" y="22"/>
                </a:cxn>
                <a:cxn ang="0">
                  <a:pos x="515" y="14"/>
                </a:cxn>
                <a:cxn ang="0">
                  <a:pos x="493" y="7"/>
                </a:cxn>
                <a:cxn ang="0">
                  <a:pos x="471" y="2"/>
                </a:cxn>
                <a:cxn ang="0">
                  <a:pos x="403" y="0"/>
                </a:cxn>
                <a:cxn ang="0">
                  <a:pos x="230" y="0"/>
                </a:cxn>
                <a:cxn ang="0">
                  <a:pos x="162" y="3"/>
                </a:cxn>
                <a:cxn ang="0">
                  <a:pos x="129" y="14"/>
                </a:cxn>
                <a:cxn ang="0">
                  <a:pos x="96" y="29"/>
                </a:cxn>
                <a:cxn ang="0">
                  <a:pos x="70" y="51"/>
                </a:cxn>
                <a:cxn ang="0">
                  <a:pos x="30" y="116"/>
                </a:cxn>
                <a:cxn ang="0">
                  <a:pos x="3" y="227"/>
                </a:cxn>
                <a:cxn ang="0">
                  <a:pos x="1" y="326"/>
                </a:cxn>
                <a:cxn ang="0">
                  <a:pos x="9" y="387"/>
                </a:cxn>
                <a:cxn ang="0">
                  <a:pos x="75" y="386"/>
                </a:cxn>
                <a:cxn ang="0">
                  <a:pos x="80" y="258"/>
                </a:cxn>
                <a:cxn ang="0">
                  <a:pos x="101" y="190"/>
                </a:cxn>
                <a:cxn ang="0">
                  <a:pos x="122" y="165"/>
                </a:cxn>
                <a:cxn ang="0">
                  <a:pos x="132" y="160"/>
                </a:cxn>
                <a:cxn ang="0">
                  <a:pos x="145" y="379"/>
                </a:cxn>
                <a:cxn ang="0">
                  <a:pos x="178" y="376"/>
                </a:cxn>
                <a:cxn ang="0">
                  <a:pos x="233" y="370"/>
                </a:cxn>
                <a:cxn ang="0">
                  <a:pos x="295" y="364"/>
                </a:cxn>
                <a:cxn ang="0">
                  <a:pos x="352" y="360"/>
                </a:cxn>
                <a:cxn ang="0">
                  <a:pos x="412" y="355"/>
                </a:cxn>
                <a:cxn ang="0">
                  <a:pos x="463" y="350"/>
                </a:cxn>
                <a:cxn ang="0">
                  <a:pos x="495" y="348"/>
                </a:cxn>
                <a:cxn ang="0">
                  <a:pos x="480" y="153"/>
                </a:cxn>
                <a:cxn ang="0">
                  <a:pos x="499" y="160"/>
                </a:cxn>
                <a:cxn ang="0">
                  <a:pos x="545" y="188"/>
                </a:cxn>
                <a:cxn ang="0">
                  <a:pos x="599" y="243"/>
                </a:cxn>
                <a:cxn ang="0">
                  <a:pos x="645" y="338"/>
                </a:cxn>
                <a:cxn ang="0">
                  <a:pos x="686" y="246"/>
                </a:cxn>
                <a:cxn ang="0">
                  <a:pos x="624" y="129"/>
                </a:cxn>
                <a:cxn ang="0">
                  <a:pos x="573" y="60"/>
                </a:cxn>
                <a:cxn ang="0">
                  <a:pos x="543" y="29"/>
                </a:cxn>
              </a:cxnLst>
              <a:rect l="0" t="0" r="r" b="b"/>
              <a:pathLst>
                <a:path w="717" h="397">
                  <a:moveTo>
                    <a:pt x="538" y="25"/>
                  </a:moveTo>
                  <a:lnTo>
                    <a:pt x="532" y="22"/>
                  </a:lnTo>
                  <a:lnTo>
                    <a:pt x="525" y="17"/>
                  </a:lnTo>
                  <a:lnTo>
                    <a:pt x="515" y="14"/>
                  </a:lnTo>
                  <a:lnTo>
                    <a:pt x="505" y="10"/>
                  </a:lnTo>
                  <a:lnTo>
                    <a:pt x="493" y="7"/>
                  </a:lnTo>
                  <a:lnTo>
                    <a:pt x="482" y="5"/>
                  </a:lnTo>
                  <a:lnTo>
                    <a:pt x="471" y="2"/>
                  </a:lnTo>
                  <a:lnTo>
                    <a:pt x="462" y="0"/>
                  </a:lnTo>
                  <a:lnTo>
                    <a:pt x="403" y="0"/>
                  </a:lnTo>
                  <a:lnTo>
                    <a:pt x="334" y="187"/>
                  </a:lnTo>
                  <a:lnTo>
                    <a:pt x="230" y="0"/>
                  </a:lnTo>
                  <a:lnTo>
                    <a:pt x="178" y="0"/>
                  </a:lnTo>
                  <a:lnTo>
                    <a:pt x="162" y="3"/>
                  </a:lnTo>
                  <a:lnTo>
                    <a:pt x="145" y="8"/>
                  </a:lnTo>
                  <a:lnTo>
                    <a:pt x="129" y="14"/>
                  </a:lnTo>
                  <a:lnTo>
                    <a:pt x="113" y="20"/>
                  </a:lnTo>
                  <a:lnTo>
                    <a:pt x="96" y="29"/>
                  </a:lnTo>
                  <a:lnTo>
                    <a:pt x="83" y="38"/>
                  </a:lnTo>
                  <a:lnTo>
                    <a:pt x="70" y="51"/>
                  </a:lnTo>
                  <a:lnTo>
                    <a:pt x="58" y="65"/>
                  </a:lnTo>
                  <a:lnTo>
                    <a:pt x="30" y="116"/>
                  </a:lnTo>
                  <a:lnTo>
                    <a:pt x="12" y="172"/>
                  </a:lnTo>
                  <a:lnTo>
                    <a:pt x="3" y="227"/>
                  </a:lnTo>
                  <a:lnTo>
                    <a:pt x="0" y="280"/>
                  </a:lnTo>
                  <a:lnTo>
                    <a:pt x="1" y="326"/>
                  </a:lnTo>
                  <a:lnTo>
                    <a:pt x="4" y="363"/>
                  </a:lnTo>
                  <a:lnTo>
                    <a:pt x="9" y="387"/>
                  </a:lnTo>
                  <a:lnTo>
                    <a:pt x="10" y="397"/>
                  </a:lnTo>
                  <a:lnTo>
                    <a:pt x="75" y="386"/>
                  </a:lnTo>
                  <a:lnTo>
                    <a:pt x="75" y="314"/>
                  </a:lnTo>
                  <a:lnTo>
                    <a:pt x="80" y="258"/>
                  </a:lnTo>
                  <a:lnTo>
                    <a:pt x="90" y="218"/>
                  </a:lnTo>
                  <a:lnTo>
                    <a:pt x="101" y="190"/>
                  </a:lnTo>
                  <a:lnTo>
                    <a:pt x="113" y="174"/>
                  </a:lnTo>
                  <a:lnTo>
                    <a:pt x="122" y="165"/>
                  </a:lnTo>
                  <a:lnTo>
                    <a:pt x="130" y="161"/>
                  </a:lnTo>
                  <a:lnTo>
                    <a:pt x="132" y="160"/>
                  </a:lnTo>
                  <a:lnTo>
                    <a:pt x="140" y="379"/>
                  </a:lnTo>
                  <a:lnTo>
                    <a:pt x="145" y="379"/>
                  </a:lnTo>
                  <a:lnTo>
                    <a:pt x="159" y="377"/>
                  </a:lnTo>
                  <a:lnTo>
                    <a:pt x="178" y="376"/>
                  </a:lnTo>
                  <a:lnTo>
                    <a:pt x="204" y="373"/>
                  </a:lnTo>
                  <a:lnTo>
                    <a:pt x="233" y="370"/>
                  </a:lnTo>
                  <a:lnTo>
                    <a:pt x="264" y="368"/>
                  </a:lnTo>
                  <a:lnTo>
                    <a:pt x="295" y="364"/>
                  </a:lnTo>
                  <a:lnTo>
                    <a:pt x="324" y="362"/>
                  </a:lnTo>
                  <a:lnTo>
                    <a:pt x="352" y="360"/>
                  </a:lnTo>
                  <a:lnTo>
                    <a:pt x="382" y="357"/>
                  </a:lnTo>
                  <a:lnTo>
                    <a:pt x="412" y="355"/>
                  </a:lnTo>
                  <a:lnTo>
                    <a:pt x="440" y="353"/>
                  </a:lnTo>
                  <a:lnTo>
                    <a:pt x="463" y="350"/>
                  </a:lnTo>
                  <a:lnTo>
                    <a:pt x="483" y="349"/>
                  </a:lnTo>
                  <a:lnTo>
                    <a:pt x="495" y="348"/>
                  </a:lnTo>
                  <a:lnTo>
                    <a:pt x="500" y="348"/>
                  </a:lnTo>
                  <a:lnTo>
                    <a:pt x="480" y="153"/>
                  </a:lnTo>
                  <a:lnTo>
                    <a:pt x="485" y="154"/>
                  </a:lnTo>
                  <a:lnTo>
                    <a:pt x="499" y="160"/>
                  </a:lnTo>
                  <a:lnTo>
                    <a:pt x="520" y="171"/>
                  </a:lnTo>
                  <a:lnTo>
                    <a:pt x="545" y="188"/>
                  </a:lnTo>
                  <a:lnTo>
                    <a:pt x="571" y="211"/>
                  </a:lnTo>
                  <a:lnTo>
                    <a:pt x="599" y="243"/>
                  </a:lnTo>
                  <a:lnTo>
                    <a:pt x="624" y="286"/>
                  </a:lnTo>
                  <a:lnTo>
                    <a:pt x="645" y="338"/>
                  </a:lnTo>
                  <a:lnTo>
                    <a:pt x="717" y="324"/>
                  </a:lnTo>
                  <a:lnTo>
                    <a:pt x="686" y="246"/>
                  </a:lnTo>
                  <a:lnTo>
                    <a:pt x="654" y="181"/>
                  </a:lnTo>
                  <a:lnTo>
                    <a:pt x="624" y="129"/>
                  </a:lnTo>
                  <a:lnTo>
                    <a:pt x="597" y="90"/>
                  </a:lnTo>
                  <a:lnTo>
                    <a:pt x="573" y="60"/>
                  </a:lnTo>
                  <a:lnTo>
                    <a:pt x="554" y="40"/>
                  </a:lnTo>
                  <a:lnTo>
                    <a:pt x="543" y="29"/>
                  </a:lnTo>
                  <a:lnTo>
                    <a:pt x="538" y="25"/>
                  </a:lnTo>
                  <a:close/>
                </a:path>
              </a:pathLst>
            </a:custGeom>
            <a:solidFill>
              <a:srgbClr val="597C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87" name="Freeform 45"/>
            <p:cNvSpPr>
              <a:spLocks/>
            </p:cNvSpPr>
            <p:nvPr/>
          </p:nvSpPr>
          <p:spPr bwMode="auto">
            <a:xfrm>
              <a:off x="7231083" y="-782637"/>
              <a:ext cx="225425" cy="157163"/>
            </a:xfrm>
            <a:custGeom>
              <a:avLst/>
              <a:gdLst/>
              <a:ahLst/>
              <a:cxnLst>
                <a:cxn ang="0">
                  <a:pos x="37" y="66"/>
                </a:cxn>
                <a:cxn ang="0">
                  <a:pos x="0" y="40"/>
                </a:cxn>
                <a:cxn ang="0">
                  <a:pos x="30" y="4"/>
                </a:cxn>
                <a:cxn ang="0">
                  <a:pos x="48" y="4"/>
                </a:cxn>
                <a:cxn ang="0">
                  <a:pos x="24" y="36"/>
                </a:cxn>
                <a:cxn ang="0">
                  <a:pos x="59" y="63"/>
                </a:cxn>
                <a:cxn ang="0">
                  <a:pos x="55" y="67"/>
                </a:cxn>
                <a:cxn ang="0">
                  <a:pos x="47" y="76"/>
                </a:cxn>
                <a:cxn ang="0">
                  <a:pos x="39" y="86"/>
                </a:cxn>
                <a:cxn ang="0">
                  <a:pos x="37" y="90"/>
                </a:cxn>
                <a:cxn ang="0">
                  <a:pos x="158" y="177"/>
                </a:cxn>
                <a:cxn ang="0">
                  <a:pos x="250" y="88"/>
                </a:cxn>
                <a:cxn ang="0">
                  <a:pos x="229" y="61"/>
                </a:cxn>
                <a:cxn ang="0">
                  <a:pos x="263" y="37"/>
                </a:cxn>
                <a:cxn ang="0">
                  <a:pos x="243" y="0"/>
                </a:cxn>
                <a:cxn ang="0">
                  <a:pos x="260" y="1"/>
                </a:cxn>
                <a:cxn ang="0">
                  <a:pos x="283" y="41"/>
                </a:cxn>
                <a:cxn ang="0">
                  <a:pos x="250" y="65"/>
                </a:cxn>
                <a:cxn ang="0">
                  <a:pos x="275" y="91"/>
                </a:cxn>
                <a:cxn ang="0">
                  <a:pos x="160" y="199"/>
                </a:cxn>
                <a:cxn ang="0">
                  <a:pos x="9" y="96"/>
                </a:cxn>
                <a:cxn ang="0">
                  <a:pos x="37" y="66"/>
                </a:cxn>
              </a:cxnLst>
              <a:rect l="0" t="0" r="r" b="b"/>
              <a:pathLst>
                <a:path w="283" h="199">
                  <a:moveTo>
                    <a:pt x="37" y="66"/>
                  </a:moveTo>
                  <a:lnTo>
                    <a:pt x="0" y="40"/>
                  </a:lnTo>
                  <a:lnTo>
                    <a:pt x="30" y="4"/>
                  </a:lnTo>
                  <a:lnTo>
                    <a:pt x="48" y="4"/>
                  </a:lnTo>
                  <a:lnTo>
                    <a:pt x="24" y="36"/>
                  </a:lnTo>
                  <a:lnTo>
                    <a:pt x="59" y="63"/>
                  </a:lnTo>
                  <a:lnTo>
                    <a:pt x="55" y="67"/>
                  </a:lnTo>
                  <a:lnTo>
                    <a:pt x="47" y="76"/>
                  </a:lnTo>
                  <a:lnTo>
                    <a:pt x="39" y="86"/>
                  </a:lnTo>
                  <a:lnTo>
                    <a:pt x="37" y="90"/>
                  </a:lnTo>
                  <a:lnTo>
                    <a:pt x="158" y="177"/>
                  </a:lnTo>
                  <a:lnTo>
                    <a:pt x="250" y="88"/>
                  </a:lnTo>
                  <a:lnTo>
                    <a:pt x="229" y="61"/>
                  </a:lnTo>
                  <a:lnTo>
                    <a:pt x="263" y="37"/>
                  </a:lnTo>
                  <a:lnTo>
                    <a:pt x="243" y="0"/>
                  </a:lnTo>
                  <a:lnTo>
                    <a:pt x="260" y="1"/>
                  </a:lnTo>
                  <a:lnTo>
                    <a:pt x="283" y="41"/>
                  </a:lnTo>
                  <a:lnTo>
                    <a:pt x="250" y="65"/>
                  </a:lnTo>
                  <a:lnTo>
                    <a:pt x="275" y="91"/>
                  </a:lnTo>
                  <a:lnTo>
                    <a:pt x="160" y="199"/>
                  </a:lnTo>
                  <a:lnTo>
                    <a:pt x="9" y="96"/>
                  </a:lnTo>
                  <a:lnTo>
                    <a:pt x="37" y="6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88" name="Freeform 46"/>
            <p:cNvSpPr>
              <a:spLocks/>
            </p:cNvSpPr>
            <p:nvPr/>
          </p:nvSpPr>
          <p:spPr bwMode="auto">
            <a:xfrm>
              <a:off x="7294583" y="-774700"/>
              <a:ext cx="103188" cy="119063"/>
            </a:xfrm>
            <a:custGeom>
              <a:avLst/>
              <a:gdLst/>
              <a:ahLst/>
              <a:cxnLst>
                <a:cxn ang="0">
                  <a:pos x="132" y="0"/>
                </a:cxn>
                <a:cxn ang="0">
                  <a:pos x="0" y="0"/>
                </a:cxn>
                <a:cxn ang="0">
                  <a:pos x="77" y="151"/>
                </a:cxn>
                <a:cxn ang="0">
                  <a:pos x="132" y="0"/>
                </a:cxn>
              </a:cxnLst>
              <a:rect l="0" t="0" r="r" b="b"/>
              <a:pathLst>
                <a:path w="132" h="151">
                  <a:moveTo>
                    <a:pt x="132" y="0"/>
                  </a:moveTo>
                  <a:lnTo>
                    <a:pt x="0" y="0"/>
                  </a:lnTo>
                  <a:lnTo>
                    <a:pt x="77" y="151"/>
                  </a:lnTo>
                  <a:lnTo>
                    <a:pt x="13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89" name="Freeform 47"/>
            <p:cNvSpPr>
              <a:spLocks/>
            </p:cNvSpPr>
            <p:nvPr/>
          </p:nvSpPr>
          <p:spPr bwMode="auto">
            <a:xfrm>
              <a:off x="7323158" y="-784225"/>
              <a:ext cx="50800" cy="139700"/>
            </a:xfrm>
            <a:custGeom>
              <a:avLst/>
              <a:gdLst/>
              <a:ahLst/>
              <a:cxnLst>
                <a:cxn ang="0">
                  <a:pos x="38" y="178"/>
                </a:cxn>
                <a:cxn ang="0">
                  <a:pos x="0" y="103"/>
                </a:cxn>
                <a:cxn ang="0">
                  <a:pos x="22" y="38"/>
                </a:cxn>
                <a:cxn ang="0">
                  <a:pos x="18" y="35"/>
                </a:cxn>
                <a:cxn ang="0">
                  <a:pos x="15" y="31"/>
                </a:cxn>
                <a:cxn ang="0">
                  <a:pos x="14" y="27"/>
                </a:cxn>
                <a:cxn ang="0">
                  <a:pos x="13" y="21"/>
                </a:cxn>
                <a:cxn ang="0">
                  <a:pos x="14" y="13"/>
                </a:cxn>
                <a:cxn ang="0">
                  <a:pos x="18" y="6"/>
                </a:cxn>
                <a:cxn ang="0">
                  <a:pos x="25" y="1"/>
                </a:cxn>
                <a:cxn ang="0">
                  <a:pos x="33" y="0"/>
                </a:cxn>
                <a:cxn ang="0">
                  <a:pos x="42" y="1"/>
                </a:cxn>
                <a:cxn ang="0">
                  <a:pos x="48" y="6"/>
                </a:cxn>
                <a:cxn ang="0">
                  <a:pos x="53" y="13"/>
                </a:cxn>
                <a:cxn ang="0">
                  <a:pos x="54" y="21"/>
                </a:cxn>
                <a:cxn ang="0">
                  <a:pos x="53" y="27"/>
                </a:cxn>
                <a:cxn ang="0">
                  <a:pos x="51" y="31"/>
                </a:cxn>
                <a:cxn ang="0">
                  <a:pos x="48" y="36"/>
                </a:cxn>
                <a:cxn ang="0">
                  <a:pos x="44" y="39"/>
                </a:cxn>
                <a:cxn ang="0">
                  <a:pos x="63" y="101"/>
                </a:cxn>
                <a:cxn ang="0">
                  <a:pos x="38" y="178"/>
                </a:cxn>
              </a:cxnLst>
              <a:rect l="0" t="0" r="r" b="b"/>
              <a:pathLst>
                <a:path w="63" h="178">
                  <a:moveTo>
                    <a:pt x="38" y="178"/>
                  </a:moveTo>
                  <a:lnTo>
                    <a:pt x="0" y="103"/>
                  </a:lnTo>
                  <a:lnTo>
                    <a:pt x="22" y="38"/>
                  </a:lnTo>
                  <a:lnTo>
                    <a:pt x="18" y="35"/>
                  </a:lnTo>
                  <a:lnTo>
                    <a:pt x="15" y="31"/>
                  </a:lnTo>
                  <a:lnTo>
                    <a:pt x="14" y="27"/>
                  </a:lnTo>
                  <a:lnTo>
                    <a:pt x="13" y="21"/>
                  </a:lnTo>
                  <a:lnTo>
                    <a:pt x="14" y="13"/>
                  </a:lnTo>
                  <a:lnTo>
                    <a:pt x="18" y="6"/>
                  </a:lnTo>
                  <a:lnTo>
                    <a:pt x="25" y="1"/>
                  </a:lnTo>
                  <a:lnTo>
                    <a:pt x="33" y="0"/>
                  </a:lnTo>
                  <a:lnTo>
                    <a:pt x="42" y="1"/>
                  </a:lnTo>
                  <a:lnTo>
                    <a:pt x="48" y="6"/>
                  </a:lnTo>
                  <a:lnTo>
                    <a:pt x="53" y="13"/>
                  </a:lnTo>
                  <a:lnTo>
                    <a:pt x="54" y="21"/>
                  </a:lnTo>
                  <a:lnTo>
                    <a:pt x="53" y="27"/>
                  </a:lnTo>
                  <a:lnTo>
                    <a:pt x="51" y="31"/>
                  </a:lnTo>
                  <a:lnTo>
                    <a:pt x="48" y="36"/>
                  </a:lnTo>
                  <a:lnTo>
                    <a:pt x="44" y="39"/>
                  </a:lnTo>
                  <a:lnTo>
                    <a:pt x="63" y="101"/>
                  </a:lnTo>
                  <a:lnTo>
                    <a:pt x="38" y="1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90" name="Freeform 48"/>
            <p:cNvSpPr>
              <a:spLocks/>
            </p:cNvSpPr>
            <p:nvPr/>
          </p:nvSpPr>
          <p:spPr bwMode="auto">
            <a:xfrm>
              <a:off x="7345383" y="-598487"/>
              <a:ext cx="28575" cy="26988"/>
            </a:xfrm>
            <a:custGeom>
              <a:avLst/>
              <a:gdLst/>
              <a:ahLst/>
              <a:cxnLst>
                <a:cxn ang="0">
                  <a:pos x="17" y="36"/>
                </a:cxn>
                <a:cxn ang="0">
                  <a:pos x="24" y="35"/>
                </a:cxn>
                <a:cxn ang="0">
                  <a:pos x="30" y="30"/>
                </a:cxn>
                <a:cxn ang="0">
                  <a:pos x="33" y="24"/>
                </a:cxn>
                <a:cxn ang="0">
                  <a:pos x="34" y="17"/>
                </a:cxn>
                <a:cxn ang="0">
                  <a:pos x="33" y="10"/>
                </a:cxn>
                <a:cxn ang="0">
                  <a:pos x="30" y="5"/>
                </a:cxn>
                <a:cxn ang="0">
                  <a:pos x="24" y="1"/>
                </a:cxn>
                <a:cxn ang="0">
                  <a:pos x="17" y="0"/>
                </a:cxn>
                <a:cxn ang="0">
                  <a:pos x="10" y="1"/>
                </a:cxn>
                <a:cxn ang="0">
                  <a:pos x="6" y="5"/>
                </a:cxn>
                <a:cxn ang="0">
                  <a:pos x="1" y="10"/>
                </a:cxn>
                <a:cxn ang="0">
                  <a:pos x="0" y="17"/>
                </a:cxn>
                <a:cxn ang="0">
                  <a:pos x="1" y="24"/>
                </a:cxn>
                <a:cxn ang="0">
                  <a:pos x="6" y="30"/>
                </a:cxn>
                <a:cxn ang="0">
                  <a:pos x="10" y="35"/>
                </a:cxn>
                <a:cxn ang="0">
                  <a:pos x="17" y="36"/>
                </a:cxn>
              </a:cxnLst>
              <a:rect l="0" t="0" r="r" b="b"/>
              <a:pathLst>
                <a:path w="34" h="36">
                  <a:moveTo>
                    <a:pt x="17" y="36"/>
                  </a:moveTo>
                  <a:lnTo>
                    <a:pt x="24" y="35"/>
                  </a:lnTo>
                  <a:lnTo>
                    <a:pt x="30" y="30"/>
                  </a:lnTo>
                  <a:lnTo>
                    <a:pt x="33" y="24"/>
                  </a:lnTo>
                  <a:lnTo>
                    <a:pt x="34" y="17"/>
                  </a:lnTo>
                  <a:lnTo>
                    <a:pt x="33" y="10"/>
                  </a:lnTo>
                  <a:lnTo>
                    <a:pt x="30" y="5"/>
                  </a:lnTo>
                  <a:lnTo>
                    <a:pt x="24" y="1"/>
                  </a:lnTo>
                  <a:lnTo>
                    <a:pt x="17" y="0"/>
                  </a:lnTo>
                  <a:lnTo>
                    <a:pt x="10" y="1"/>
                  </a:lnTo>
                  <a:lnTo>
                    <a:pt x="6" y="5"/>
                  </a:lnTo>
                  <a:lnTo>
                    <a:pt x="1" y="10"/>
                  </a:lnTo>
                  <a:lnTo>
                    <a:pt x="0" y="17"/>
                  </a:lnTo>
                  <a:lnTo>
                    <a:pt x="1" y="24"/>
                  </a:lnTo>
                  <a:lnTo>
                    <a:pt x="6" y="30"/>
                  </a:lnTo>
                  <a:lnTo>
                    <a:pt x="10" y="35"/>
                  </a:lnTo>
                  <a:lnTo>
                    <a:pt x="17"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91" name="Freeform 49"/>
            <p:cNvSpPr>
              <a:spLocks/>
            </p:cNvSpPr>
            <p:nvPr/>
          </p:nvSpPr>
          <p:spPr bwMode="auto">
            <a:xfrm>
              <a:off x="7345383" y="-544512"/>
              <a:ext cx="28575" cy="28575"/>
            </a:xfrm>
            <a:custGeom>
              <a:avLst/>
              <a:gdLst/>
              <a:ahLst/>
              <a:cxnLst>
                <a:cxn ang="0">
                  <a:pos x="17" y="36"/>
                </a:cxn>
                <a:cxn ang="0">
                  <a:pos x="24" y="35"/>
                </a:cxn>
                <a:cxn ang="0">
                  <a:pos x="30" y="30"/>
                </a:cxn>
                <a:cxn ang="0">
                  <a:pos x="33" y="24"/>
                </a:cxn>
                <a:cxn ang="0">
                  <a:pos x="34" y="17"/>
                </a:cxn>
                <a:cxn ang="0">
                  <a:pos x="33" y="11"/>
                </a:cxn>
                <a:cxn ang="0">
                  <a:pos x="30" y="5"/>
                </a:cxn>
                <a:cxn ang="0">
                  <a:pos x="24" y="1"/>
                </a:cxn>
                <a:cxn ang="0">
                  <a:pos x="17" y="0"/>
                </a:cxn>
                <a:cxn ang="0">
                  <a:pos x="10" y="1"/>
                </a:cxn>
                <a:cxn ang="0">
                  <a:pos x="6" y="5"/>
                </a:cxn>
                <a:cxn ang="0">
                  <a:pos x="1" y="11"/>
                </a:cxn>
                <a:cxn ang="0">
                  <a:pos x="0" y="17"/>
                </a:cxn>
                <a:cxn ang="0">
                  <a:pos x="1" y="24"/>
                </a:cxn>
                <a:cxn ang="0">
                  <a:pos x="6" y="30"/>
                </a:cxn>
                <a:cxn ang="0">
                  <a:pos x="10" y="35"/>
                </a:cxn>
                <a:cxn ang="0">
                  <a:pos x="17" y="36"/>
                </a:cxn>
              </a:cxnLst>
              <a:rect l="0" t="0" r="r" b="b"/>
              <a:pathLst>
                <a:path w="34" h="36">
                  <a:moveTo>
                    <a:pt x="17" y="36"/>
                  </a:moveTo>
                  <a:lnTo>
                    <a:pt x="24" y="35"/>
                  </a:lnTo>
                  <a:lnTo>
                    <a:pt x="30" y="30"/>
                  </a:lnTo>
                  <a:lnTo>
                    <a:pt x="33" y="24"/>
                  </a:lnTo>
                  <a:lnTo>
                    <a:pt x="34" y="17"/>
                  </a:lnTo>
                  <a:lnTo>
                    <a:pt x="33" y="11"/>
                  </a:lnTo>
                  <a:lnTo>
                    <a:pt x="30" y="5"/>
                  </a:lnTo>
                  <a:lnTo>
                    <a:pt x="24" y="1"/>
                  </a:lnTo>
                  <a:lnTo>
                    <a:pt x="17" y="0"/>
                  </a:lnTo>
                  <a:lnTo>
                    <a:pt x="10" y="1"/>
                  </a:lnTo>
                  <a:lnTo>
                    <a:pt x="6" y="5"/>
                  </a:lnTo>
                  <a:lnTo>
                    <a:pt x="1" y="11"/>
                  </a:lnTo>
                  <a:lnTo>
                    <a:pt x="0" y="17"/>
                  </a:lnTo>
                  <a:lnTo>
                    <a:pt x="1" y="24"/>
                  </a:lnTo>
                  <a:lnTo>
                    <a:pt x="6" y="30"/>
                  </a:lnTo>
                  <a:lnTo>
                    <a:pt x="10" y="35"/>
                  </a:lnTo>
                  <a:lnTo>
                    <a:pt x="17"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692" name="Freeform 50"/>
            <p:cNvSpPr>
              <a:spLocks/>
            </p:cNvSpPr>
            <p:nvPr/>
          </p:nvSpPr>
          <p:spPr bwMode="auto">
            <a:xfrm>
              <a:off x="7377133" y="-1058862"/>
              <a:ext cx="82550" cy="107950"/>
            </a:xfrm>
            <a:custGeom>
              <a:avLst/>
              <a:gdLst/>
              <a:ahLst/>
              <a:cxnLst>
                <a:cxn ang="0">
                  <a:pos x="77" y="117"/>
                </a:cxn>
                <a:cxn ang="0">
                  <a:pos x="39" y="31"/>
                </a:cxn>
                <a:cxn ang="0">
                  <a:pos x="42" y="0"/>
                </a:cxn>
                <a:cxn ang="0">
                  <a:pos x="104" y="136"/>
                </a:cxn>
                <a:cxn ang="0">
                  <a:pos x="0" y="127"/>
                </a:cxn>
                <a:cxn ang="0">
                  <a:pos x="2" y="110"/>
                </a:cxn>
                <a:cxn ang="0">
                  <a:pos x="77" y="117"/>
                </a:cxn>
              </a:cxnLst>
              <a:rect l="0" t="0" r="r" b="b"/>
              <a:pathLst>
                <a:path w="104" h="136">
                  <a:moveTo>
                    <a:pt x="77" y="117"/>
                  </a:moveTo>
                  <a:lnTo>
                    <a:pt x="39" y="31"/>
                  </a:lnTo>
                  <a:lnTo>
                    <a:pt x="42" y="0"/>
                  </a:lnTo>
                  <a:lnTo>
                    <a:pt x="104" y="136"/>
                  </a:lnTo>
                  <a:lnTo>
                    <a:pt x="0" y="127"/>
                  </a:lnTo>
                  <a:lnTo>
                    <a:pt x="2" y="110"/>
                  </a:lnTo>
                  <a:lnTo>
                    <a:pt x="77" y="1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93" name="Freeform 51"/>
            <p:cNvSpPr>
              <a:spLocks/>
            </p:cNvSpPr>
            <p:nvPr/>
          </p:nvSpPr>
          <p:spPr bwMode="auto">
            <a:xfrm>
              <a:off x="7445395" y="-1055687"/>
              <a:ext cx="28575" cy="44450"/>
            </a:xfrm>
            <a:custGeom>
              <a:avLst/>
              <a:gdLst/>
              <a:ahLst/>
              <a:cxnLst>
                <a:cxn ang="0">
                  <a:pos x="7" y="55"/>
                </a:cxn>
                <a:cxn ang="0">
                  <a:pos x="3" y="51"/>
                </a:cxn>
                <a:cxn ang="0">
                  <a:pos x="0" y="42"/>
                </a:cxn>
                <a:cxn ang="0">
                  <a:pos x="0" y="33"/>
                </a:cxn>
                <a:cxn ang="0">
                  <a:pos x="3" y="22"/>
                </a:cxn>
                <a:cxn ang="0">
                  <a:pos x="8" y="11"/>
                </a:cxn>
                <a:cxn ang="0">
                  <a:pos x="14" y="3"/>
                </a:cxn>
                <a:cxn ang="0">
                  <a:pos x="22" y="0"/>
                </a:cxn>
                <a:cxn ang="0">
                  <a:pos x="29" y="0"/>
                </a:cxn>
                <a:cxn ang="0">
                  <a:pos x="34" y="4"/>
                </a:cxn>
                <a:cxn ang="0">
                  <a:pos x="37" y="13"/>
                </a:cxn>
                <a:cxn ang="0">
                  <a:pos x="36" y="22"/>
                </a:cxn>
                <a:cxn ang="0">
                  <a:pos x="34" y="33"/>
                </a:cxn>
                <a:cxn ang="0">
                  <a:pos x="28" y="44"/>
                </a:cxn>
                <a:cxn ang="0">
                  <a:pos x="22" y="51"/>
                </a:cxn>
                <a:cxn ang="0">
                  <a:pos x="14" y="55"/>
                </a:cxn>
                <a:cxn ang="0">
                  <a:pos x="7" y="55"/>
                </a:cxn>
              </a:cxnLst>
              <a:rect l="0" t="0" r="r" b="b"/>
              <a:pathLst>
                <a:path w="37" h="55">
                  <a:moveTo>
                    <a:pt x="7" y="55"/>
                  </a:moveTo>
                  <a:lnTo>
                    <a:pt x="3" y="51"/>
                  </a:lnTo>
                  <a:lnTo>
                    <a:pt x="0" y="42"/>
                  </a:lnTo>
                  <a:lnTo>
                    <a:pt x="0" y="33"/>
                  </a:lnTo>
                  <a:lnTo>
                    <a:pt x="3" y="22"/>
                  </a:lnTo>
                  <a:lnTo>
                    <a:pt x="8" y="11"/>
                  </a:lnTo>
                  <a:lnTo>
                    <a:pt x="14" y="3"/>
                  </a:lnTo>
                  <a:lnTo>
                    <a:pt x="22" y="0"/>
                  </a:lnTo>
                  <a:lnTo>
                    <a:pt x="29" y="0"/>
                  </a:lnTo>
                  <a:lnTo>
                    <a:pt x="34" y="4"/>
                  </a:lnTo>
                  <a:lnTo>
                    <a:pt x="37" y="13"/>
                  </a:lnTo>
                  <a:lnTo>
                    <a:pt x="36" y="22"/>
                  </a:lnTo>
                  <a:lnTo>
                    <a:pt x="34" y="33"/>
                  </a:lnTo>
                  <a:lnTo>
                    <a:pt x="28" y="44"/>
                  </a:lnTo>
                  <a:lnTo>
                    <a:pt x="22" y="51"/>
                  </a:lnTo>
                  <a:lnTo>
                    <a:pt x="14" y="55"/>
                  </a:lnTo>
                  <a:lnTo>
                    <a:pt x="7"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94" name="Freeform 52"/>
            <p:cNvSpPr>
              <a:spLocks/>
            </p:cNvSpPr>
            <p:nvPr/>
          </p:nvSpPr>
          <p:spPr bwMode="auto">
            <a:xfrm>
              <a:off x="7356495" y="-1071562"/>
              <a:ext cx="30163" cy="47625"/>
            </a:xfrm>
            <a:custGeom>
              <a:avLst/>
              <a:gdLst/>
              <a:ahLst/>
              <a:cxnLst>
                <a:cxn ang="0">
                  <a:pos x="8" y="60"/>
                </a:cxn>
                <a:cxn ang="0">
                  <a:pos x="2" y="55"/>
                </a:cxn>
                <a:cxn ang="0">
                  <a:pos x="0" y="47"/>
                </a:cxn>
                <a:cxn ang="0">
                  <a:pos x="0" y="36"/>
                </a:cxn>
                <a:cxn ang="0">
                  <a:pos x="2" y="24"/>
                </a:cxn>
                <a:cxn ang="0">
                  <a:pos x="8" y="13"/>
                </a:cxn>
                <a:cxn ang="0">
                  <a:pos x="16" y="5"/>
                </a:cxn>
                <a:cxn ang="0">
                  <a:pos x="23" y="0"/>
                </a:cxn>
                <a:cxn ang="0">
                  <a:pos x="29" y="0"/>
                </a:cxn>
                <a:cxn ang="0">
                  <a:pos x="35" y="5"/>
                </a:cxn>
                <a:cxn ang="0">
                  <a:pos x="38" y="13"/>
                </a:cxn>
                <a:cxn ang="0">
                  <a:pos x="38" y="24"/>
                </a:cxn>
                <a:cxn ang="0">
                  <a:pos x="35" y="36"/>
                </a:cxn>
                <a:cxn ang="0">
                  <a:pos x="29" y="47"/>
                </a:cxn>
                <a:cxn ang="0">
                  <a:pos x="23" y="55"/>
                </a:cxn>
                <a:cxn ang="0">
                  <a:pos x="14" y="60"/>
                </a:cxn>
                <a:cxn ang="0">
                  <a:pos x="8" y="60"/>
                </a:cxn>
              </a:cxnLst>
              <a:rect l="0" t="0" r="r" b="b"/>
              <a:pathLst>
                <a:path w="38" h="60">
                  <a:moveTo>
                    <a:pt x="8" y="60"/>
                  </a:moveTo>
                  <a:lnTo>
                    <a:pt x="2" y="55"/>
                  </a:lnTo>
                  <a:lnTo>
                    <a:pt x="0" y="47"/>
                  </a:lnTo>
                  <a:lnTo>
                    <a:pt x="0" y="36"/>
                  </a:lnTo>
                  <a:lnTo>
                    <a:pt x="2" y="24"/>
                  </a:lnTo>
                  <a:lnTo>
                    <a:pt x="8" y="13"/>
                  </a:lnTo>
                  <a:lnTo>
                    <a:pt x="16" y="5"/>
                  </a:lnTo>
                  <a:lnTo>
                    <a:pt x="23" y="0"/>
                  </a:lnTo>
                  <a:lnTo>
                    <a:pt x="29" y="0"/>
                  </a:lnTo>
                  <a:lnTo>
                    <a:pt x="35" y="5"/>
                  </a:lnTo>
                  <a:lnTo>
                    <a:pt x="38" y="13"/>
                  </a:lnTo>
                  <a:lnTo>
                    <a:pt x="38" y="24"/>
                  </a:lnTo>
                  <a:lnTo>
                    <a:pt x="35" y="36"/>
                  </a:lnTo>
                  <a:lnTo>
                    <a:pt x="29" y="47"/>
                  </a:lnTo>
                  <a:lnTo>
                    <a:pt x="23" y="55"/>
                  </a:lnTo>
                  <a:lnTo>
                    <a:pt x="14" y="60"/>
                  </a:lnTo>
                  <a:lnTo>
                    <a:pt x="8" y="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grpSp>
      <p:grpSp>
        <p:nvGrpSpPr>
          <p:cNvPr id="27" name="グループ化 136"/>
          <p:cNvGrpSpPr/>
          <p:nvPr/>
        </p:nvGrpSpPr>
        <p:grpSpPr>
          <a:xfrm>
            <a:off x="7668012" y="2977519"/>
            <a:ext cx="357613" cy="655928"/>
            <a:chOff x="8108970" y="-1198562"/>
            <a:chExt cx="473075" cy="779462"/>
          </a:xfrm>
        </p:grpSpPr>
        <p:sp>
          <p:nvSpPr>
            <p:cNvPr id="11" name="Freeform 10"/>
            <p:cNvSpPr>
              <a:spLocks/>
            </p:cNvSpPr>
            <p:nvPr/>
          </p:nvSpPr>
          <p:spPr bwMode="auto">
            <a:xfrm>
              <a:off x="8234383" y="-892175"/>
              <a:ext cx="190500" cy="169863"/>
            </a:xfrm>
            <a:custGeom>
              <a:avLst/>
              <a:gdLst/>
              <a:ahLst/>
              <a:cxnLst>
                <a:cxn ang="0">
                  <a:pos x="241" y="214"/>
                </a:cxn>
                <a:cxn ang="0">
                  <a:pos x="241" y="0"/>
                </a:cxn>
                <a:cxn ang="0">
                  <a:pos x="0" y="50"/>
                </a:cxn>
                <a:cxn ang="0">
                  <a:pos x="0" y="214"/>
                </a:cxn>
                <a:cxn ang="0">
                  <a:pos x="241" y="214"/>
                </a:cxn>
              </a:cxnLst>
              <a:rect l="0" t="0" r="r" b="b"/>
              <a:pathLst>
                <a:path w="241" h="214">
                  <a:moveTo>
                    <a:pt x="241" y="214"/>
                  </a:moveTo>
                  <a:lnTo>
                    <a:pt x="241" y="0"/>
                  </a:lnTo>
                  <a:lnTo>
                    <a:pt x="0" y="50"/>
                  </a:lnTo>
                  <a:lnTo>
                    <a:pt x="0" y="214"/>
                  </a:lnTo>
                  <a:lnTo>
                    <a:pt x="241" y="2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 name="Freeform 11"/>
            <p:cNvSpPr>
              <a:spLocks/>
            </p:cNvSpPr>
            <p:nvPr/>
          </p:nvSpPr>
          <p:spPr bwMode="auto">
            <a:xfrm>
              <a:off x="8258195" y="-847725"/>
              <a:ext cx="138113" cy="204788"/>
            </a:xfrm>
            <a:custGeom>
              <a:avLst/>
              <a:gdLst/>
              <a:ahLst/>
              <a:cxnLst>
                <a:cxn ang="0">
                  <a:pos x="175" y="0"/>
                </a:cxn>
                <a:cxn ang="0">
                  <a:pos x="0" y="1"/>
                </a:cxn>
                <a:cxn ang="0">
                  <a:pos x="0" y="251"/>
                </a:cxn>
                <a:cxn ang="0">
                  <a:pos x="63" y="257"/>
                </a:cxn>
                <a:cxn ang="0">
                  <a:pos x="175" y="250"/>
                </a:cxn>
                <a:cxn ang="0">
                  <a:pos x="175" y="0"/>
                </a:cxn>
              </a:cxnLst>
              <a:rect l="0" t="0" r="r" b="b"/>
              <a:pathLst>
                <a:path w="175" h="257">
                  <a:moveTo>
                    <a:pt x="175" y="0"/>
                  </a:moveTo>
                  <a:lnTo>
                    <a:pt x="0" y="1"/>
                  </a:lnTo>
                  <a:lnTo>
                    <a:pt x="0" y="251"/>
                  </a:lnTo>
                  <a:lnTo>
                    <a:pt x="63" y="257"/>
                  </a:lnTo>
                  <a:lnTo>
                    <a:pt x="175" y="250"/>
                  </a:lnTo>
                  <a:lnTo>
                    <a:pt x="17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3" name="Freeform 12"/>
            <p:cNvSpPr>
              <a:spLocks/>
            </p:cNvSpPr>
            <p:nvPr/>
          </p:nvSpPr>
          <p:spPr bwMode="auto">
            <a:xfrm>
              <a:off x="8108970" y="-793750"/>
              <a:ext cx="473075" cy="374650"/>
            </a:xfrm>
            <a:custGeom>
              <a:avLst/>
              <a:gdLst/>
              <a:ahLst/>
              <a:cxnLst>
                <a:cxn ang="0">
                  <a:pos x="134" y="1"/>
                </a:cxn>
                <a:cxn ang="0">
                  <a:pos x="128" y="1"/>
                </a:cxn>
                <a:cxn ang="0">
                  <a:pos x="121" y="2"/>
                </a:cxn>
                <a:cxn ang="0">
                  <a:pos x="112" y="3"/>
                </a:cxn>
                <a:cxn ang="0">
                  <a:pos x="102" y="8"/>
                </a:cxn>
                <a:cxn ang="0">
                  <a:pos x="89" y="12"/>
                </a:cxn>
                <a:cxn ang="0">
                  <a:pos x="76" y="20"/>
                </a:cxn>
                <a:cxn ang="0">
                  <a:pos x="62" y="28"/>
                </a:cxn>
                <a:cxn ang="0">
                  <a:pos x="47" y="40"/>
                </a:cxn>
                <a:cxn ang="0">
                  <a:pos x="29" y="69"/>
                </a:cxn>
                <a:cxn ang="0">
                  <a:pos x="16" y="118"/>
                </a:cxn>
                <a:cxn ang="0">
                  <a:pos x="7" y="179"/>
                </a:cxn>
                <a:cxn ang="0">
                  <a:pos x="2" y="247"/>
                </a:cxn>
                <a:cxn ang="0">
                  <a:pos x="0" y="312"/>
                </a:cxn>
                <a:cxn ang="0">
                  <a:pos x="0" y="368"/>
                </a:cxn>
                <a:cxn ang="0">
                  <a:pos x="1" y="406"/>
                </a:cxn>
                <a:cxn ang="0">
                  <a:pos x="1" y="421"/>
                </a:cxn>
                <a:cxn ang="0">
                  <a:pos x="527" y="472"/>
                </a:cxn>
                <a:cxn ang="0">
                  <a:pos x="514" y="340"/>
                </a:cxn>
                <a:cxn ang="0">
                  <a:pos x="517" y="337"/>
                </a:cxn>
                <a:cxn ang="0">
                  <a:pos x="521" y="334"/>
                </a:cxn>
                <a:cxn ang="0">
                  <a:pos x="526" y="330"/>
                </a:cxn>
                <a:cxn ang="0">
                  <a:pos x="530" y="327"/>
                </a:cxn>
                <a:cxn ang="0">
                  <a:pos x="536" y="323"/>
                </a:cxn>
                <a:cxn ang="0">
                  <a:pos x="542" y="319"/>
                </a:cxn>
                <a:cxn ang="0">
                  <a:pos x="548" y="315"/>
                </a:cxn>
                <a:cxn ang="0">
                  <a:pos x="553" y="311"/>
                </a:cxn>
                <a:cxn ang="0">
                  <a:pos x="565" y="300"/>
                </a:cxn>
                <a:cxn ang="0">
                  <a:pos x="577" y="290"/>
                </a:cxn>
                <a:cxn ang="0">
                  <a:pos x="585" y="278"/>
                </a:cxn>
                <a:cxn ang="0">
                  <a:pos x="591" y="266"/>
                </a:cxn>
                <a:cxn ang="0">
                  <a:pos x="596" y="252"/>
                </a:cxn>
                <a:cxn ang="0">
                  <a:pos x="597" y="237"/>
                </a:cxn>
                <a:cxn ang="0">
                  <a:pos x="596" y="220"/>
                </a:cxn>
                <a:cxn ang="0">
                  <a:pos x="591" y="199"/>
                </a:cxn>
                <a:cxn ang="0">
                  <a:pos x="589" y="193"/>
                </a:cxn>
                <a:cxn ang="0">
                  <a:pos x="581" y="176"/>
                </a:cxn>
                <a:cxn ang="0">
                  <a:pos x="568" y="151"/>
                </a:cxn>
                <a:cxn ang="0">
                  <a:pos x="551" y="121"/>
                </a:cxn>
                <a:cxn ang="0">
                  <a:pos x="530" y="89"/>
                </a:cxn>
                <a:cxn ang="0">
                  <a:pos x="504" y="58"/>
                </a:cxn>
                <a:cxn ang="0">
                  <a:pos x="475" y="32"/>
                </a:cxn>
                <a:cxn ang="0">
                  <a:pos x="442" y="12"/>
                </a:cxn>
                <a:cxn ang="0">
                  <a:pos x="436" y="10"/>
                </a:cxn>
                <a:cxn ang="0">
                  <a:pos x="428" y="8"/>
                </a:cxn>
                <a:cxn ang="0">
                  <a:pos x="419" y="5"/>
                </a:cxn>
                <a:cxn ang="0">
                  <a:pos x="408" y="3"/>
                </a:cxn>
                <a:cxn ang="0">
                  <a:pos x="397" y="2"/>
                </a:cxn>
                <a:cxn ang="0">
                  <a:pos x="385" y="1"/>
                </a:cxn>
                <a:cxn ang="0">
                  <a:pos x="374" y="0"/>
                </a:cxn>
                <a:cxn ang="0">
                  <a:pos x="363" y="0"/>
                </a:cxn>
                <a:cxn ang="0">
                  <a:pos x="262" y="123"/>
                </a:cxn>
                <a:cxn ang="0">
                  <a:pos x="186" y="1"/>
                </a:cxn>
                <a:cxn ang="0">
                  <a:pos x="134" y="1"/>
                </a:cxn>
              </a:cxnLst>
              <a:rect l="0" t="0" r="r" b="b"/>
              <a:pathLst>
                <a:path w="597" h="472">
                  <a:moveTo>
                    <a:pt x="134" y="1"/>
                  </a:moveTo>
                  <a:lnTo>
                    <a:pt x="128" y="1"/>
                  </a:lnTo>
                  <a:lnTo>
                    <a:pt x="121" y="2"/>
                  </a:lnTo>
                  <a:lnTo>
                    <a:pt x="112" y="3"/>
                  </a:lnTo>
                  <a:lnTo>
                    <a:pt x="102" y="8"/>
                  </a:lnTo>
                  <a:lnTo>
                    <a:pt x="89" y="12"/>
                  </a:lnTo>
                  <a:lnTo>
                    <a:pt x="76" y="20"/>
                  </a:lnTo>
                  <a:lnTo>
                    <a:pt x="62" y="28"/>
                  </a:lnTo>
                  <a:lnTo>
                    <a:pt x="47" y="40"/>
                  </a:lnTo>
                  <a:lnTo>
                    <a:pt x="29" y="69"/>
                  </a:lnTo>
                  <a:lnTo>
                    <a:pt x="16" y="118"/>
                  </a:lnTo>
                  <a:lnTo>
                    <a:pt x="7" y="179"/>
                  </a:lnTo>
                  <a:lnTo>
                    <a:pt x="2" y="247"/>
                  </a:lnTo>
                  <a:lnTo>
                    <a:pt x="0" y="312"/>
                  </a:lnTo>
                  <a:lnTo>
                    <a:pt x="0" y="368"/>
                  </a:lnTo>
                  <a:lnTo>
                    <a:pt x="1" y="406"/>
                  </a:lnTo>
                  <a:lnTo>
                    <a:pt x="1" y="421"/>
                  </a:lnTo>
                  <a:lnTo>
                    <a:pt x="527" y="472"/>
                  </a:lnTo>
                  <a:lnTo>
                    <a:pt x="514" y="340"/>
                  </a:lnTo>
                  <a:lnTo>
                    <a:pt x="517" y="337"/>
                  </a:lnTo>
                  <a:lnTo>
                    <a:pt x="521" y="334"/>
                  </a:lnTo>
                  <a:lnTo>
                    <a:pt x="526" y="330"/>
                  </a:lnTo>
                  <a:lnTo>
                    <a:pt x="530" y="327"/>
                  </a:lnTo>
                  <a:lnTo>
                    <a:pt x="536" y="323"/>
                  </a:lnTo>
                  <a:lnTo>
                    <a:pt x="542" y="319"/>
                  </a:lnTo>
                  <a:lnTo>
                    <a:pt x="548" y="315"/>
                  </a:lnTo>
                  <a:lnTo>
                    <a:pt x="553" y="311"/>
                  </a:lnTo>
                  <a:lnTo>
                    <a:pt x="565" y="300"/>
                  </a:lnTo>
                  <a:lnTo>
                    <a:pt x="577" y="290"/>
                  </a:lnTo>
                  <a:lnTo>
                    <a:pt x="585" y="278"/>
                  </a:lnTo>
                  <a:lnTo>
                    <a:pt x="591" y="266"/>
                  </a:lnTo>
                  <a:lnTo>
                    <a:pt x="596" y="252"/>
                  </a:lnTo>
                  <a:lnTo>
                    <a:pt x="597" y="237"/>
                  </a:lnTo>
                  <a:lnTo>
                    <a:pt x="596" y="220"/>
                  </a:lnTo>
                  <a:lnTo>
                    <a:pt x="591" y="199"/>
                  </a:lnTo>
                  <a:lnTo>
                    <a:pt x="589" y="193"/>
                  </a:lnTo>
                  <a:lnTo>
                    <a:pt x="581" y="176"/>
                  </a:lnTo>
                  <a:lnTo>
                    <a:pt x="568" y="151"/>
                  </a:lnTo>
                  <a:lnTo>
                    <a:pt x="551" y="121"/>
                  </a:lnTo>
                  <a:lnTo>
                    <a:pt x="530" y="89"/>
                  </a:lnTo>
                  <a:lnTo>
                    <a:pt x="504" y="58"/>
                  </a:lnTo>
                  <a:lnTo>
                    <a:pt x="475" y="32"/>
                  </a:lnTo>
                  <a:lnTo>
                    <a:pt x="442" y="12"/>
                  </a:lnTo>
                  <a:lnTo>
                    <a:pt x="436" y="10"/>
                  </a:lnTo>
                  <a:lnTo>
                    <a:pt x="428" y="8"/>
                  </a:lnTo>
                  <a:lnTo>
                    <a:pt x="419" y="5"/>
                  </a:lnTo>
                  <a:lnTo>
                    <a:pt x="408" y="3"/>
                  </a:lnTo>
                  <a:lnTo>
                    <a:pt x="397" y="2"/>
                  </a:lnTo>
                  <a:lnTo>
                    <a:pt x="385" y="1"/>
                  </a:lnTo>
                  <a:lnTo>
                    <a:pt x="374" y="0"/>
                  </a:lnTo>
                  <a:lnTo>
                    <a:pt x="363" y="0"/>
                  </a:lnTo>
                  <a:lnTo>
                    <a:pt x="262" y="123"/>
                  </a:lnTo>
                  <a:lnTo>
                    <a:pt x="186" y="1"/>
                  </a:lnTo>
                  <a:lnTo>
                    <a:pt x="13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 name="Freeform 13"/>
            <p:cNvSpPr>
              <a:spLocks/>
            </p:cNvSpPr>
            <p:nvPr/>
          </p:nvSpPr>
          <p:spPr bwMode="auto">
            <a:xfrm>
              <a:off x="8128020" y="-777875"/>
              <a:ext cx="430213" cy="355600"/>
            </a:xfrm>
            <a:custGeom>
              <a:avLst/>
              <a:gdLst/>
              <a:ahLst/>
              <a:cxnLst>
                <a:cxn ang="0">
                  <a:pos x="3" y="391"/>
                </a:cxn>
                <a:cxn ang="0">
                  <a:pos x="0" y="281"/>
                </a:cxn>
                <a:cxn ang="0">
                  <a:pos x="1" y="197"/>
                </a:cxn>
                <a:cxn ang="0">
                  <a:pos x="6" y="136"/>
                </a:cxn>
                <a:cxn ang="0">
                  <a:pos x="12" y="93"/>
                </a:cxn>
                <a:cxn ang="0">
                  <a:pos x="19" y="67"/>
                </a:cxn>
                <a:cxn ang="0">
                  <a:pos x="26" y="52"/>
                </a:cxn>
                <a:cxn ang="0">
                  <a:pos x="29" y="45"/>
                </a:cxn>
                <a:cxn ang="0">
                  <a:pos x="31" y="44"/>
                </a:cxn>
                <a:cxn ang="0">
                  <a:pos x="37" y="37"/>
                </a:cxn>
                <a:cxn ang="0">
                  <a:pos x="44" y="31"/>
                </a:cxn>
                <a:cxn ang="0">
                  <a:pos x="52" y="25"/>
                </a:cxn>
                <a:cxn ang="0">
                  <a:pos x="60" y="20"/>
                </a:cxn>
                <a:cxn ang="0">
                  <a:pos x="68" y="15"/>
                </a:cxn>
                <a:cxn ang="0">
                  <a:pos x="78" y="10"/>
                </a:cxn>
                <a:cxn ang="0">
                  <a:pos x="87" y="7"/>
                </a:cxn>
                <a:cxn ang="0">
                  <a:pos x="96" y="4"/>
                </a:cxn>
                <a:cxn ang="0">
                  <a:pos x="152" y="0"/>
                </a:cxn>
                <a:cxn ang="0">
                  <a:pos x="235" y="135"/>
                </a:cxn>
                <a:cxn ang="0">
                  <a:pos x="347" y="0"/>
                </a:cxn>
                <a:cxn ang="0">
                  <a:pos x="388" y="0"/>
                </a:cxn>
                <a:cxn ang="0">
                  <a:pos x="411" y="7"/>
                </a:cxn>
                <a:cxn ang="0">
                  <a:pos x="435" y="24"/>
                </a:cxn>
                <a:cxn ang="0">
                  <a:pos x="459" y="49"/>
                </a:cxn>
                <a:cxn ang="0">
                  <a:pos x="482" y="75"/>
                </a:cxn>
                <a:cxn ang="0">
                  <a:pos x="501" y="103"/>
                </a:cxn>
                <a:cxn ang="0">
                  <a:pos x="517" y="127"/>
                </a:cxn>
                <a:cxn ang="0">
                  <a:pos x="527" y="143"/>
                </a:cxn>
                <a:cxn ang="0">
                  <a:pos x="531" y="150"/>
                </a:cxn>
                <a:cxn ang="0">
                  <a:pos x="534" y="157"/>
                </a:cxn>
                <a:cxn ang="0">
                  <a:pos x="541" y="175"/>
                </a:cxn>
                <a:cxn ang="0">
                  <a:pos x="543" y="200"/>
                </a:cxn>
                <a:cxn ang="0">
                  <a:pos x="536" y="225"/>
                </a:cxn>
                <a:cxn ang="0">
                  <a:pos x="526" y="241"/>
                </a:cxn>
                <a:cxn ang="0">
                  <a:pos x="513" y="257"/>
                </a:cxn>
                <a:cxn ang="0">
                  <a:pos x="501" y="271"/>
                </a:cxn>
                <a:cxn ang="0">
                  <a:pos x="488" y="284"/>
                </a:cxn>
                <a:cxn ang="0">
                  <a:pos x="476" y="294"/>
                </a:cxn>
                <a:cxn ang="0">
                  <a:pos x="467" y="301"/>
                </a:cxn>
                <a:cxn ang="0">
                  <a:pos x="461" y="307"/>
                </a:cxn>
                <a:cxn ang="0">
                  <a:pos x="459" y="308"/>
                </a:cxn>
                <a:cxn ang="0">
                  <a:pos x="476" y="450"/>
                </a:cxn>
                <a:cxn ang="0">
                  <a:pos x="3" y="391"/>
                </a:cxn>
              </a:cxnLst>
              <a:rect l="0" t="0" r="r" b="b"/>
              <a:pathLst>
                <a:path w="543" h="450">
                  <a:moveTo>
                    <a:pt x="3" y="391"/>
                  </a:moveTo>
                  <a:lnTo>
                    <a:pt x="0" y="281"/>
                  </a:lnTo>
                  <a:lnTo>
                    <a:pt x="1" y="197"/>
                  </a:lnTo>
                  <a:lnTo>
                    <a:pt x="6" y="136"/>
                  </a:lnTo>
                  <a:lnTo>
                    <a:pt x="12" y="93"/>
                  </a:lnTo>
                  <a:lnTo>
                    <a:pt x="19" y="67"/>
                  </a:lnTo>
                  <a:lnTo>
                    <a:pt x="26" y="52"/>
                  </a:lnTo>
                  <a:lnTo>
                    <a:pt x="29" y="45"/>
                  </a:lnTo>
                  <a:lnTo>
                    <a:pt x="31" y="44"/>
                  </a:lnTo>
                  <a:lnTo>
                    <a:pt x="37" y="37"/>
                  </a:lnTo>
                  <a:lnTo>
                    <a:pt x="44" y="31"/>
                  </a:lnTo>
                  <a:lnTo>
                    <a:pt x="52" y="25"/>
                  </a:lnTo>
                  <a:lnTo>
                    <a:pt x="60" y="20"/>
                  </a:lnTo>
                  <a:lnTo>
                    <a:pt x="68" y="15"/>
                  </a:lnTo>
                  <a:lnTo>
                    <a:pt x="78" y="10"/>
                  </a:lnTo>
                  <a:lnTo>
                    <a:pt x="87" y="7"/>
                  </a:lnTo>
                  <a:lnTo>
                    <a:pt x="96" y="4"/>
                  </a:lnTo>
                  <a:lnTo>
                    <a:pt x="152" y="0"/>
                  </a:lnTo>
                  <a:lnTo>
                    <a:pt x="235" y="135"/>
                  </a:lnTo>
                  <a:lnTo>
                    <a:pt x="347" y="0"/>
                  </a:lnTo>
                  <a:lnTo>
                    <a:pt x="388" y="0"/>
                  </a:lnTo>
                  <a:lnTo>
                    <a:pt x="411" y="7"/>
                  </a:lnTo>
                  <a:lnTo>
                    <a:pt x="435" y="24"/>
                  </a:lnTo>
                  <a:lnTo>
                    <a:pt x="459" y="49"/>
                  </a:lnTo>
                  <a:lnTo>
                    <a:pt x="482" y="75"/>
                  </a:lnTo>
                  <a:lnTo>
                    <a:pt x="501" y="103"/>
                  </a:lnTo>
                  <a:lnTo>
                    <a:pt x="517" y="127"/>
                  </a:lnTo>
                  <a:lnTo>
                    <a:pt x="527" y="143"/>
                  </a:lnTo>
                  <a:lnTo>
                    <a:pt x="531" y="150"/>
                  </a:lnTo>
                  <a:lnTo>
                    <a:pt x="534" y="157"/>
                  </a:lnTo>
                  <a:lnTo>
                    <a:pt x="541" y="175"/>
                  </a:lnTo>
                  <a:lnTo>
                    <a:pt x="543" y="200"/>
                  </a:lnTo>
                  <a:lnTo>
                    <a:pt x="536" y="225"/>
                  </a:lnTo>
                  <a:lnTo>
                    <a:pt x="526" y="241"/>
                  </a:lnTo>
                  <a:lnTo>
                    <a:pt x="513" y="257"/>
                  </a:lnTo>
                  <a:lnTo>
                    <a:pt x="501" y="271"/>
                  </a:lnTo>
                  <a:lnTo>
                    <a:pt x="488" y="284"/>
                  </a:lnTo>
                  <a:lnTo>
                    <a:pt x="476" y="294"/>
                  </a:lnTo>
                  <a:lnTo>
                    <a:pt x="467" y="301"/>
                  </a:lnTo>
                  <a:lnTo>
                    <a:pt x="461" y="307"/>
                  </a:lnTo>
                  <a:lnTo>
                    <a:pt x="459" y="308"/>
                  </a:lnTo>
                  <a:lnTo>
                    <a:pt x="476" y="450"/>
                  </a:lnTo>
                  <a:lnTo>
                    <a:pt x="3" y="391"/>
                  </a:lnTo>
                  <a:close/>
                </a:path>
              </a:pathLst>
            </a:custGeom>
            <a:solidFill>
              <a:srgbClr val="FF9E5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 name="Freeform 14"/>
            <p:cNvSpPr>
              <a:spLocks/>
            </p:cNvSpPr>
            <p:nvPr/>
          </p:nvSpPr>
          <p:spPr bwMode="auto">
            <a:xfrm>
              <a:off x="8223270" y="-619125"/>
              <a:ext cx="314325" cy="141288"/>
            </a:xfrm>
            <a:custGeom>
              <a:avLst/>
              <a:gdLst/>
              <a:ahLst/>
              <a:cxnLst>
                <a:cxn ang="0">
                  <a:pos x="151" y="175"/>
                </a:cxn>
                <a:cxn ang="0">
                  <a:pos x="160" y="176"/>
                </a:cxn>
                <a:cxn ang="0">
                  <a:pos x="173" y="175"/>
                </a:cxn>
                <a:cxn ang="0">
                  <a:pos x="188" y="173"/>
                </a:cxn>
                <a:cxn ang="0">
                  <a:pos x="204" y="170"/>
                </a:cxn>
                <a:cxn ang="0">
                  <a:pos x="222" y="166"/>
                </a:cxn>
                <a:cxn ang="0">
                  <a:pos x="240" y="161"/>
                </a:cxn>
                <a:cxn ang="0">
                  <a:pos x="260" y="155"/>
                </a:cxn>
                <a:cxn ang="0">
                  <a:pos x="279" y="149"/>
                </a:cxn>
                <a:cxn ang="0">
                  <a:pos x="299" y="142"/>
                </a:cxn>
                <a:cxn ang="0">
                  <a:pos x="317" y="135"/>
                </a:cxn>
                <a:cxn ang="0">
                  <a:pos x="336" y="127"/>
                </a:cxn>
                <a:cxn ang="0">
                  <a:pos x="353" y="119"/>
                </a:cxn>
                <a:cxn ang="0">
                  <a:pos x="367" y="112"/>
                </a:cxn>
                <a:cxn ang="0">
                  <a:pos x="381" y="104"/>
                </a:cxn>
                <a:cxn ang="0">
                  <a:pos x="391" y="95"/>
                </a:cxn>
                <a:cxn ang="0">
                  <a:pos x="398" y="87"/>
                </a:cxn>
                <a:cxn ang="0">
                  <a:pos x="324" y="0"/>
                </a:cxn>
                <a:cxn ang="0">
                  <a:pos x="321" y="8"/>
                </a:cxn>
                <a:cxn ang="0">
                  <a:pos x="317" y="14"/>
                </a:cxn>
                <a:cxn ang="0">
                  <a:pos x="313" y="19"/>
                </a:cxn>
                <a:cxn ang="0">
                  <a:pos x="308" y="24"/>
                </a:cxn>
                <a:cxn ang="0">
                  <a:pos x="302" y="27"/>
                </a:cxn>
                <a:cxn ang="0">
                  <a:pos x="298" y="31"/>
                </a:cxn>
                <a:cxn ang="0">
                  <a:pos x="291" y="34"/>
                </a:cxn>
                <a:cxn ang="0">
                  <a:pos x="284" y="38"/>
                </a:cxn>
                <a:cxn ang="0">
                  <a:pos x="271" y="45"/>
                </a:cxn>
                <a:cxn ang="0">
                  <a:pos x="255" y="52"/>
                </a:cxn>
                <a:cxn ang="0">
                  <a:pos x="235" y="59"/>
                </a:cxn>
                <a:cxn ang="0">
                  <a:pos x="216" y="64"/>
                </a:cxn>
                <a:cxn ang="0">
                  <a:pos x="194" y="70"/>
                </a:cxn>
                <a:cxn ang="0">
                  <a:pos x="173" y="74"/>
                </a:cxn>
                <a:cxn ang="0">
                  <a:pos x="152" y="76"/>
                </a:cxn>
                <a:cxn ang="0">
                  <a:pos x="134" y="77"/>
                </a:cxn>
                <a:cxn ang="0">
                  <a:pos x="125" y="62"/>
                </a:cxn>
                <a:cxn ang="0">
                  <a:pos x="115" y="49"/>
                </a:cxn>
                <a:cxn ang="0">
                  <a:pos x="109" y="38"/>
                </a:cxn>
                <a:cxn ang="0">
                  <a:pos x="102" y="29"/>
                </a:cxn>
                <a:cxn ang="0">
                  <a:pos x="94" y="23"/>
                </a:cxn>
                <a:cxn ang="0">
                  <a:pos x="87" y="18"/>
                </a:cxn>
                <a:cxn ang="0">
                  <a:pos x="79" y="17"/>
                </a:cxn>
                <a:cxn ang="0">
                  <a:pos x="69" y="19"/>
                </a:cxn>
                <a:cxn ang="0">
                  <a:pos x="64" y="30"/>
                </a:cxn>
                <a:cxn ang="0">
                  <a:pos x="64" y="48"/>
                </a:cxn>
                <a:cxn ang="0">
                  <a:pos x="66" y="67"/>
                </a:cxn>
                <a:cxn ang="0">
                  <a:pos x="67" y="75"/>
                </a:cxn>
                <a:cxn ang="0">
                  <a:pos x="0" y="66"/>
                </a:cxn>
                <a:cxn ang="0">
                  <a:pos x="20" y="172"/>
                </a:cxn>
                <a:cxn ang="0">
                  <a:pos x="34" y="173"/>
                </a:cxn>
                <a:cxn ang="0">
                  <a:pos x="53" y="174"/>
                </a:cxn>
                <a:cxn ang="0">
                  <a:pos x="74" y="174"/>
                </a:cxn>
                <a:cxn ang="0">
                  <a:pos x="97" y="175"/>
                </a:cxn>
                <a:cxn ang="0">
                  <a:pos x="118" y="175"/>
                </a:cxn>
                <a:cxn ang="0">
                  <a:pos x="135" y="175"/>
                </a:cxn>
                <a:cxn ang="0">
                  <a:pos x="147" y="175"/>
                </a:cxn>
                <a:cxn ang="0">
                  <a:pos x="151" y="175"/>
                </a:cxn>
              </a:cxnLst>
              <a:rect l="0" t="0" r="r" b="b"/>
              <a:pathLst>
                <a:path w="398" h="176">
                  <a:moveTo>
                    <a:pt x="151" y="175"/>
                  </a:moveTo>
                  <a:lnTo>
                    <a:pt x="160" y="176"/>
                  </a:lnTo>
                  <a:lnTo>
                    <a:pt x="173" y="175"/>
                  </a:lnTo>
                  <a:lnTo>
                    <a:pt x="188" y="173"/>
                  </a:lnTo>
                  <a:lnTo>
                    <a:pt x="204" y="170"/>
                  </a:lnTo>
                  <a:lnTo>
                    <a:pt x="222" y="166"/>
                  </a:lnTo>
                  <a:lnTo>
                    <a:pt x="240" y="161"/>
                  </a:lnTo>
                  <a:lnTo>
                    <a:pt x="260" y="155"/>
                  </a:lnTo>
                  <a:lnTo>
                    <a:pt x="279" y="149"/>
                  </a:lnTo>
                  <a:lnTo>
                    <a:pt x="299" y="142"/>
                  </a:lnTo>
                  <a:lnTo>
                    <a:pt x="317" y="135"/>
                  </a:lnTo>
                  <a:lnTo>
                    <a:pt x="336" y="127"/>
                  </a:lnTo>
                  <a:lnTo>
                    <a:pt x="353" y="119"/>
                  </a:lnTo>
                  <a:lnTo>
                    <a:pt x="367" y="112"/>
                  </a:lnTo>
                  <a:lnTo>
                    <a:pt x="381" y="104"/>
                  </a:lnTo>
                  <a:lnTo>
                    <a:pt x="391" y="95"/>
                  </a:lnTo>
                  <a:lnTo>
                    <a:pt x="398" y="87"/>
                  </a:lnTo>
                  <a:lnTo>
                    <a:pt x="324" y="0"/>
                  </a:lnTo>
                  <a:lnTo>
                    <a:pt x="321" y="8"/>
                  </a:lnTo>
                  <a:lnTo>
                    <a:pt x="317" y="14"/>
                  </a:lnTo>
                  <a:lnTo>
                    <a:pt x="313" y="19"/>
                  </a:lnTo>
                  <a:lnTo>
                    <a:pt x="308" y="24"/>
                  </a:lnTo>
                  <a:lnTo>
                    <a:pt x="302" y="27"/>
                  </a:lnTo>
                  <a:lnTo>
                    <a:pt x="298" y="31"/>
                  </a:lnTo>
                  <a:lnTo>
                    <a:pt x="291" y="34"/>
                  </a:lnTo>
                  <a:lnTo>
                    <a:pt x="284" y="38"/>
                  </a:lnTo>
                  <a:lnTo>
                    <a:pt x="271" y="45"/>
                  </a:lnTo>
                  <a:lnTo>
                    <a:pt x="255" y="52"/>
                  </a:lnTo>
                  <a:lnTo>
                    <a:pt x="235" y="59"/>
                  </a:lnTo>
                  <a:lnTo>
                    <a:pt x="216" y="64"/>
                  </a:lnTo>
                  <a:lnTo>
                    <a:pt x="194" y="70"/>
                  </a:lnTo>
                  <a:lnTo>
                    <a:pt x="173" y="74"/>
                  </a:lnTo>
                  <a:lnTo>
                    <a:pt x="152" y="76"/>
                  </a:lnTo>
                  <a:lnTo>
                    <a:pt x="134" y="77"/>
                  </a:lnTo>
                  <a:lnTo>
                    <a:pt x="125" y="62"/>
                  </a:lnTo>
                  <a:lnTo>
                    <a:pt x="115" y="49"/>
                  </a:lnTo>
                  <a:lnTo>
                    <a:pt x="109" y="38"/>
                  </a:lnTo>
                  <a:lnTo>
                    <a:pt x="102" y="29"/>
                  </a:lnTo>
                  <a:lnTo>
                    <a:pt x="94" y="23"/>
                  </a:lnTo>
                  <a:lnTo>
                    <a:pt x="87" y="18"/>
                  </a:lnTo>
                  <a:lnTo>
                    <a:pt x="79" y="17"/>
                  </a:lnTo>
                  <a:lnTo>
                    <a:pt x="69" y="19"/>
                  </a:lnTo>
                  <a:lnTo>
                    <a:pt x="64" y="30"/>
                  </a:lnTo>
                  <a:lnTo>
                    <a:pt x="64" y="48"/>
                  </a:lnTo>
                  <a:lnTo>
                    <a:pt x="66" y="67"/>
                  </a:lnTo>
                  <a:lnTo>
                    <a:pt x="67" y="75"/>
                  </a:lnTo>
                  <a:lnTo>
                    <a:pt x="0" y="66"/>
                  </a:lnTo>
                  <a:lnTo>
                    <a:pt x="20" y="172"/>
                  </a:lnTo>
                  <a:lnTo>
                    <a:pt x="34" y="173"/>
                  </a:lnTo>
                  <a:lnTo>
                    <a:pt x="53" y="174"/>
                  </a:lnTo>
                  <a:lnTo>
                    <a:pt x="74" y="174"/>
                  </a:lnTo>
                  <a:lnTo>
                    <a:pt x="97" y="175"/>
                  </a:lnTo>
                  <a:lnTo>
                    <a:pt x="118" y="175"/>
                  </a:lnTo>
                  <a:lnTo>
                    <a:pt x="135" y="175"/>
                  </a:lnTo>
                  <a:lnTo>
                    <a:pt x="147" y="175"/>
                  </a:lnTo>
                  <a:lnTo>
                    <a:pt x="151"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 name="Freeform 15"/>
            <p:cNvSpPr>
              <a:spLocks/>
            </p:cNvSpPr>
            <p:nvPr/>
          </p:nvSpPr>
          <p:spPr bwMode="auto">
            <a:xfrm>
              <a:off x="8337570" y="-646112"/>
              <a:ext cx="223838" cy="149225"/>
            </a:xfrm>
            <a:custGeom>
              <a:avLst/>
              <a:gdLst/>
              <a:ahLst/>
              <a:cxnLst>
                <a:cxn ang="0">
                  <a:pos x="23" y="189"/>
                </a:cxn>
                <a:cxn ang="0">
                  <a:pos x="34" y="188"/>
                </a:cxn>
                <a:cxn ang="0">
                  <a:pos x="45" y="187"/>
                </a:cxn>
                <a:cxn ang="0">
                  <a:pos x="59" y="185"/>
                </a:cxn>
                <a:cxn ang="0">
                  <a:pos x="74" y="180"/>
                </a:cxn>
                <a:cxn ang="0">
                  <a:pos x="89" y="175"/>
                </a:cxn>
                <a:cxn ang="0">
                  <a:pos x="105" y="171"/>
                </a:cxn>
                <a:cxn ang="0">
                  <a:pos x="123" y="165"/>
                </a:cxn>
                <a:cxn ang="0">
                  <a:pos x="140" y="159"/>
                </a:cxn>
                <a:cxn ang="0">
                  <a:pos x="156" y="152"/>
                </a:cxn>
                <a:cxn ang="0">
                  <a:pos x="172" y="145"/>
                </a:cxn>
                <a:cxn ang="0">
                  <a:pos x="187" y="140"/>
                </a:cxn>
                <a:cxn ang="0">
                  <a:pos x="202" y="133"/>
                </a:cxn>
                <a:cxn ang="0">
                  <a:pos x="215" y="127"/>
                </a:cxn>
                <a:cxn ang="0">
                  <a:pos x="226" y="120"/>
                </a:cxn>
                <a:cxn ang="0">
                  <a:pos x="235" y="114"/>
                </a:cxn>
                <a:cxn ang="0">
                  <a:pos x="242" y="110"/>
                </a:cxn>
                <a:cxn ang="0">
                  <a:pos x="257" y="97"/>
                </a:cxn>
                <a:cxn ang="0">
                  <a:pos x="269" y="85"/>
                </a:cxn>
                <a:cxn ang="0">
                  <a:pos x="277" y="74"/>
                </a:cxn>
                <a:cxn ang="0">
                  <a:pos x="283" y="61"/>
                </a:cxn>
                <a:cxn ang="0">
                  <a:pos x="284" y="50"/>
                </a:cxn>
                <a:cxn ang="0">
                  <a:pos x="283" y="35"/>
                </a:cxn>
                <a:cxn ang="0">
                  <a:pos x="279" y="19"/>
                </a:cxn>
                <a:cxn ang="0">
                  <a:pos x="272" y="0"/>
                </a:cxn>
                <a:cxn ang="0">
                  <a:pos x="197" y="32"/>
                </a:cxn>
                <a:cxn ang="0">
                  <a:pos x="197" y="46"/>
                </a:cxn>
                <a:cxn ang="0">
                  <a:pos x="193" y="60"/>
                </a:cxn>
                <a:cxn ang="0">
                  <a:pos x="184" y="72"/>
                </a:cxn>
                <a:cxn ang="0">
                  <a:pos x="174" y="80"/>
                </a:cxn>
                <a:cxn ang="0">
                  <a:pos x="148" y="92"/>
                </a:cxn>
                <a:cxn ang="0">
                  <a:pos x="121" y="103"/>
                </a:cxn>
                <a:cxn ang="0">
                  <a:pos x="96" y="111"/>
                </a:cxn>
                <a:cxn ang="0">
                  <a:pos x="73" y="118"/>
                </a:cxn>
                <a:cxn ang="0">
                  <a:pos x="51" y="122"/>
                </a:cxn>
                <a:cxn ang="0">
                  <a:pos x="31" y="126"/>
                </a:cxn>
                <a:cxn ang="0">
                  <a:pos x="14" y="127"/>
                </a:cxn>
                <a:cxn ang="0">
                  <a:pos x="0" y="128"/>
                </a:cxn>
                <a:cxn ang="0">
                  <a:pos x="23" y="189"/>
                </a:cxn>
              </a:cxnLst>
              <a:rect l="0" t="0" r="r" b="b"/>
              <a:pathLst>
                <a:path w="284" h="189">
                  <a:moveTo>
                    <a:pt x="23" y="189"/>
                  </a:moveTo>
                  <a:lnTo>
                    <a:pt x="34" y="188"/>
                  </a:lnTo>
                  <a:lnTo>
                    <a:pt x="45" y="187"/>
                  </a:lnTo>
                  <a:lnTo>
                    <a:pt x="59" y="185"/>
                  </a:lnTo>
                  <a:lnTo>
                    <a:pt x="74" y="180"/>
                  </a:lnTo>
                  <a:lnTo>
                    <a:pt x="89" y="175"/>
                  </a:lnTo>
                  <a:lnTo>
                    <a:pt x="105" y="171"/>
                  </a:lnTo>
                  <a:lnTo>
                    <a:pt x="123" y="165"/>
                  </a:lnTo>
                  <a:lnTo>
                    <a:pt x="140" y="159"/>
                  </a:lnTo>
                  <a:lnTo>
                    <a:pt x="156" y="152"/>
                  </a:lnTo>
                  <a:lnTo>
                    <a:pt x="172" y="145"/>
                  </a:lnTo>
                  <a:lnTo>
                    <a:pt x="187" y="140"/>
                  </a:lnTo>
                  <a:lnTo>
                    <a:pt x="202" y="133"/>
                  </a:lnTo>
                  <a:lnTo>
                    <a:pt x="215" y="127"/>
                  </a:lnTo>
                  <a:lnTo>
                    <a:pt x="226" y="120"/>
                  </a:lnTo>
                  <a:lnTo>
                    <a:pt x="235" y="114"/>
                  </a:lnTo>
                  <a:lnTo>
                    <a:pt x="242" y="110"/>
                  </a:lnTo>
                  <a:lnTo>
                    <a:pt x="257" y="97"/>
                  </a:lnTo>
                  <a:lnTo>
                    <a:pt x="269" y="85"/>
                  </a:lnTo>
                  <a:lnTo>
                    <a:pt x="277" y="74"/>
                  </a:lnTo>
                  <a:lnTo>
                    <a:pt x="283" y="61"/>
                  </a:lnTo>
                  <a:lnTo>
                    <a:pt x="284" y="50"/>
                  </a:lnTo>
                  <a:lnTo>
                    <a:pt x="283" y="35"/>
                  </a:lnTo>
                  <a:lnTo>
                    <a:pt x="279" y="19"/>
                  </a:lnTo>
                  <a:lnTo>
                    <a:pt x="272" y="0"/>
                  </a:lnTo>
                  <a:lnTo>
                    <a:pt x="197" y="32"/>
                  </a:lnTo>
                  <a:lnTo>
                    <a:pt x="197" y="46"/>
                  </a:lnTo>
                  <a:lnTo>
                    <a:pt x="193" y="60"/>
                  </a:lnTo>
                  <a:lnTo>
                    <a:pt x="184" y="72"/>
                  </a:lnTo>
                  <a:lnTo>
                    <a:pt x="174" y="80"/>
                  </a:lnTo>
                  <a:lnTo>
                    <a:pt x="148" y="92"/>
                  </a:lnTo>
                  <a:lnTo>
                    <a:pt x="121" y="103"/>
                  </a:lnTo>
                  <a:lnTo>
                    <a:pt x="96" y="111"/>
                  </a:lnTo>
                  <a:lnTo>
                    <a:pt x="73" y="118"/>
                  </a:lnTo>
                  <a:lnTo>
                    <a:pt x="51" y="122"/>
                  </a:lnTo>
                  <a:lnTo>
                    <a:pt x="31" y="126"/>
                  </a:lnTo>
                  <a:lnTo>
                    <a:pt x="14" y="127"/>
                  </a:lnTo>
                  <a:lnTo>
                    <a:pt x="0" y="128"/>
                  </a:lnTo>
                  <a:lnTo>
                    <a:pt x="23" y="189"/>
                  </a:lnTo>
                  <a:close/>
                </a:path>
              </a:pathLst>
            </a:custGeom>
            <a:solidFill>
              <a:srgbClr val="FF9E5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 name="Freeform 16"/>
            <p:cNvSpPr>
              <a:spLocks/>
            </p:cNvSpPr>
            <p:nvPr/>
          </p:nvSpPr>
          <p:spPr bwMode="auto">
            <a:xfrm>
              <a:off x="8242320" y="-585787"/>
              <a:ext cx="88900" cy="87313"/>
            </a:xfrm>
            <a:custGeom>
              <a:avLst/>
              <a:gdLst/>
              <a:ahLst/>
              <a:cxnLst>
                <a:cxn ang="0">
                  <a:pos x="93" y="51"/>
                </a:cxn>
                <a:cxn ang="0">
                  <a:pos x="88" y="42"/>
                </a:cxn>
                <a:cxn ang="0">
                  <a:pos x="84" y="34"/>
                </a:cxn>
                <a:cxn ang="0">
                  <a:pos x="78" y="25"/>
                </a:cxn>
                <a:cxn ang="0">
                  <a:pos x="73" y="16"/>
                </a:cxn>
                <a:cxn ang="0">
                  <a:pos x="68" y="11"/>
                </a:cxn>
                <a:cxn ang="0">
                  <a:pos x="63" y="5"/>
                </a:cxn>
                <a:cxn ang="0">
                  <a:pos x="58" y="1"/>
                </a:cxn>
                <a:cxn ang="0">
                  <a:pos x="55" y="0"/>
                </a:cxn>
                <a:cxn ang="0">
                  <a:pos x="53" y="8"/>
                </a:cxn>
                <a:cxn ang="0">
                  <a:pos x="56" y="26"/>
                </a:cxn>
                <a:cxn ang="0">
                  <a:pos x="61" y="42"/>
                </a:cxn>
                <a:cxn ang="0">
                  <a:pos x="63" y="50"/>
                </a:cxn>
                <a:cxn ang="0">
                  <a:pos x="0" y="50"/>
                </a:cxn>
                <a:cxn ang="0">
                  <a:pos x="9" y="110"/>
                </a:cxn>
                <a:cxn ang="0">
                  <a:pos x="17" y="111"/>
                </a:cxn>
                <a:cxn ang="0">
                  <a:pos x="26" y="111"/>
                </a:cxn>
                <a:cxn ang="0">
                  <a:pos x="36" y="111"/>
                </a:cxn>
                <a:cxn ang="0">
                  <a:pos x="45" y="111"/>
                </a:cxn>
                <a:cxn ang="0">
                  <a:pos x="54" y="111"/>
                </a:cxn>
                <a:cxn ang="0">
                  <a:pos x="61" y="110"/>
                </a:cxn>
                <a:cxn ang="0">
                  <a:pos x="66" y="110"/>
                </a:cxn>
                <a:cxn ang="0">
                  <a:pos x="70" y="110"/>
                </a:cxn>
                <a:cxn ang="0">
                  <a:pos x="76" y="110"/>
                </a:cxn>
                <a:cxn ang="0">
                  <a:pos x="80" y="110"/>
                </a:cxn>
                <a:cxn ang="0">
                  <a:pos x="86" y="109"/>
                </a:cxn>
                <a:cxn ang="0">
                  <a:pos x="91" y="106"/>
                </a:cxn>
                <a:cxn ang="0">
                  <a:pos x="95" y="105"/>
                </a:cxn>
                <a:cxn ang="0">
                  <a:pos x="100" y="103"/>
                </a:cxn>
                <a:cxn ang="0">
                  <a:pos x="106" y="101"/>
                </a:cxn>
                <a:cxn ang="0">
                  <a:pos x="110" y="98"/>
                </a:cxn>
                <a:cxn ang="0">
                  <a:pos x="93" y="51"/>
                </a:cxn>
              </a:cxnLst>
              <a:rect l="0" t="0" r="r" b="b"/>
              <a:pathLst>
                <a:path w="110" h="111">
                  <a:moveTo>
                    <a:pt x="93" y="51"/>
                  </a:moveTo>
                  <a:lnTo>
                    <a:pt x="88" y="42"/>
                  </a:lnTo>
                  <a:lnTo>
                    <a:pt x="84" y="34"/>
                  </a:lnTo>
                  <a:lnTo>
                    <a:pt x="78" y="25"/>
                  </a:lnTo>
                  <a:lnTo>
                    <a:pt x="73" y="16"/>
                  </a:lnTo>
                  <a:lnTo>
                    <a:pt x="68" y="11"/>
                  </a:lnTo>
                  <a:lnTo>
                    <a:pt x="63" y="5"/>
                  </a:lnTo>
                  <a:lnTo>
                    <a:pt x="58" y="1"/>
                  </a:lnTo>
                  <a:lnTo>
                    <a:pt x="55" y="0"/>
                  </a:lnTo>
                  <a:lnTo>
                    <a:pt x="53" y="8"/>
                  </a:lnTo>
                  <a:lnTo>
                    <a:pt x="56" y="26"/>
                  </a:lnTo>
                  <a:lnTo>
                    <a:pt x="61" y="42"/>
                  </a:lnTo>
                  <a:lnTo>
                    <a:pt x="63" y="50"/>
                  </a:lnTo>
                  <a:lnTo>
                    <a:pt x="0" y="50"/>
                  </a:lnTo>
                  <a:lnTo>
                    <a:pt x="9" y="110"/>
                  </a:lnTo>
                  <a:lnTo>
                    <a:pt x="17" y="111"/>
                  </a:lnTo>
                  <a:lnTo>
                    <a:pt x="26" y="111"/>
                  </a:lnTo>
                  <a:lnTo>
                    <a:pt x="36" y="111"/>
                  </a:lnTo>
                  <a:lnTo>
                    <a:pt x="45" y="111"/>
                  </a:lnTo>
                  <a:lnTo>
                    <a:pt x="54" y="111"/>
                  </a:lnTo>
                  <a:lnTo>
                    <a:pt x="61" y="110"/>
                  </a:lnTo>
                  <a:lnTo>
                    <a:pt x="66" y="110"/>
                  </a:lnTo>
                  <a:lnTo>
                    <a:pt x="70" y="110"/>
                  </a:lnTo>
                  <a:lnTo>
                    <a:pt x="76" y="110"/>
                  </a:lnTo>
                  <a:lnTo>
                    <a:pt x="80" y="110"/>
                  </a:lnTo>
                  <a:lnTo>
                    <a:pt x="86" y="109"/>
                  </a:lnTo>
                  <a:lnTo>
                    <a:pt x="91" y="106"/>
                  </a:lnTo>
                  <a:lnTo>
                    <a:pt x="95" y="105"/>
                  </a:lnTo>
                  <a:lnTo>
                    <a:pt x="100" y="103"/>
                  </a:lnTo>
                  <a:lnTo>
                    <a:pt x="106" y="101"/>
                  </a:lnTo>
                  <a:lnTo>
                    <a:pt x="110" y="98"/>
                  </a:lnTo>
                  <a:lnTo>
                    <a:pt x="93" y="5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8" name="Freeform 17"/>
            <p:cNvSpPr>
              <a:spLocks/>
            </p:cNvSpPr>
            <p:nvPr/>
          </p:nvSpPr>
          <p:spPr bwMode="auto">
            <a:xfrm>
              <a:off x="8158183" y="-1198562"/>
              <a:ext cx="358775" cy="361950"/>
            </a:xfrm>
            <a:custGeom>
              <a:avLst/>
              <a:gdLst/>
              <a:ahLst/>
              <a:cxnLst>
                <a:cxn ang="0">
                  <a:pos x="352" y="50"/>
                </a:cxn>
                <a:cxn ang="0">
                  <a:pos x="307" y="25"/>
                </a:cxn>
                <a:cxn ang="0">
                  <a:pos x="264" y="9"/>
                </a:cxn>
                <a:cxn ang="0">
                  <a:pos x="223" y="1"/>
                </a:cxn>
                <a:cxn ang="0">
                  <a:pos x="184" y="0"/>
                </a:cxn>
                <a:cxn ang="0">
                  <a:pos x="147" y="3"/>
                </a:cxn>
                <a:cxn ang="0">
                  <a:pos x="116" y="9"/>
                </a:cxn>
                <a:cxn ang="0">
                  <a:pos x="89" y="17"/>
                </a:cxn>
                <a:cxn ang="0">
                  <a:pos x="57" y="33"/>
                </a:cxn>
                <a:cxn ang="0">
                  <a:pos x="26" y="65"/>
                </a:cxn>
                <a:cxn ang="0">
                  <a:pos x="8" y="101"/>
                </a:cxn>
                <a:cxn ang="0">
                  <a:pos x="2" y="144"/>
                </a:cxn>
                <a:cxn ang="0">
                  <a:pos x="2" y="182"/>
                </a:cxn>
                <a:cxn ang="0">
                  <a:pos x="8" y="214"/>
                </a:cxn>
                <a:cxn ang="0">
                  <a:pos x="22" y="243"/>
                </a:cxn>
                <a:cxn ang="0">
                  <a:pos x="43" y="270"/>
                </a:cxn>
                <a:cxn ang="0">
                  <a:pos x="70" y="292"/>
                </a:cxn>
                <a:cxn ang="0">
                  <a:pos x="101" y="310"/>
                </a:cxn>
                <a:cxn ang="0">
                  <a:pos x="138" y="323"/>
                </a:cxn>
                <a:cxn ang="0">
                  <a:pos x="179" y="329"/>
                </a:cxn>
                <a:cxn ang="0">
                  <a:pos x="212" y="330"/>
                </a:cxn>
                <a:cxn ang="0">
                  <a:pos x="237" y="329"/>
                </a:cxn>
                <a:cxn ang="0">
                  <a:pos x="259" y="327"/>
                </a:cxn>
                <a:cxn ang="0">
                  <a:pos x="279" y="325"/>
                </a:cxn>
                <a:cxn ang="0">
                  <a:pos x="285" y="376"/>
                </a:cxn>
                <a:cxn ang="0">
                  <a:pos x="289" y="446"/>
                </a:cxn>
                <a:cxn ang="0">
                  <a:pos x="314" y="456"/>
                </a:cxn>
                <a:cxn ang="0">
                  <a:pos x="360" y="453"/>
                </a:cxn>
                <a:cxn ang="0">
                  <a:pos x="408" y="443"/>
                </a:cxn>
                <a:cxn ang="0">
                  <a:pos x="443" y="420"/>
                </a:cxn>
                <a:cxn ang="0">
                  <a:pos x="453" y="378"/>
                </a:cxn>
                <a:cxn ang="0">
                  <a:pos x="449" y="290"/>
                </a:cxn>
                <a:cxn ang="0">
                  <a:pos x="432" y="183"/>
                </a:cxn>
                <a:cxn ang="0">
                  <a:pos x="398" y="92"/>
                </a:cxn>
              </a:cxnLst>
              <a:rect l="0" t="0" r="r" b="b"/>
              <a:pathLst>
                <a:path w="453" h="456">
                  <a:moveTo>
                    <a:pt x="374" y="65"/>
                  </a:moveTo>
                  <a:lnTo>
                    <a:pt x="352" y="50"/>
                  </a:lnTo>
                  <a:lnTo>
                    <a:pt x="329" y="37"/>
                  </a:lnTo>
                  <a:lnTo>
                    <a:pt x="307" y="25"/>
                  </a:lnTo>
                  <a:lnTo>
                    <a:pt x="285" y="16"/>
                  </a:lnTo>
                  <a:lnTo>
                    <a:pt x="264" y="9"/>
                  </a:lnTo>
                  <a:lnTo>
                    <a:pt x="244" y="5"/>
                  </a:lnTo>
                  <a:lnTo>
                    <a:pt x="223" y="1"/>
                  </a:lnTo>
                  <a:lnTo>
                    <a:pt x="203" y="0"/>
                  </a:lnTo>
                  <a:lnTo>
                    <a:pt x="184" y="0"/>
                  </a:lnTo>
                  <a:lnTo>
                    <a:pt x="164" y="1"/>
                  </a:lnTo>
                  <a:lnTo>
                    <a:pt x="147" y="3"/>
                  </a:lnTo>
                  <a:lnTo>
                    <a:pt x="131" y="6"/>
                  </a:lnTo>
                  <a:lnTo>
                    <a:pt x="116" y="9"/>
                  </a:lnTo>
                  <a:lnTo>
                    <a:pt x="102" y="13"/>
                  </a:lnTo>
                  <a:lnTo>
                    <a:pt x="89" y="17"/>
                  </a:lnTo>
                  <a:lnTo>
                    <a:pt x="78" y="22"/>
                  </a:lnTo>
                  <a:lnTo>
                    <a:pt x="57" y="33"/>
                  </a:lnTo>
                  <a:lnTo>
                    <a:pt x="40" y="48"/>
                  </a:lnTo>
                  <a:lnTo>
                    <a:pt x="26" y="65"/>
                  </a:lnTo>
                  <a:lnTo>
                    <a:pt x="15" y="82"/>
                  </a:lnTo>
                  <a:lnTo>
                    <a:pt x="8" y="101"/>
                  </a:lnTo>
                  <a:lnTo>
                    <a:pt x="4" y="122"/>
                  </a:lnTo>
                  <a:lnTo>
                    <a:pt x="2" y="144"/>
                  </a:lnTo>
                  <a:lnTo>
                    <a:pt x="0" y="166"/>
                  </a:lnTo>
                  <a:lnTo>
                    <a:pt x="2" y="182"/>
                  </a:lnTo>
                  <a:lnTo>
                    <a:pt x="4" y="198"/>
                  </a:lnTo>
                  <a:lnTo>
                    <a:pt x="8" y="214"/>
                  </a:lnTo>
                  <a:lnTo>
                    <a:pt x="14" y="229"/>
                  </a:lnTo>
                  <a:lnTo>
                    <a:pt x="22" y="243"/>
                  </a:lnTo>
                  <a:lnTo>
                    <a:pt x="31" y="257"/>
                  </a:lnTo>
                  <a:lnTo>
                    <a:pt x="43" y="270"/>
                  </a:lnTo>
                  <a:lnTo>
                    <a:pt x="56" y="281"/>
                  </a:lnTo>
                  <a:lnTo>
                    <a:pt x="70" y="292"/>
                  </a:lnTo>
                  <a:lnTo>
                    <a:pt x="85" y="302"/>
                  </a:lnTo>
                  <a:lnTo>
                    <a:pt x="101" y="310"/>
                  </a:lnTo>
                  <a:lnTo>
                    <a:pt x="119" y="317"/>
                  </a:lnTo>
                  <a:lnTo>
                    <a:pt x="138" y="323"/>
                  </a:lnTo>
                  <a:lnTo>
                    <a:pt x="157" y="326"/>
                  </a:lnTo>
                  <a:lnTo>
                    <a:pt x="179" y="329"/>
                  </a:lnTo>
                  <a:lnTo>
                    <a:pt x="201" y="330"/>
                  </a:lnTo>
                  <a:lnTo>
                    <a:pt x="212" y="330"/>
                  </a:lnTo>
                  <a:lnTo>
                    <a:pt x="225" y="330"/>
                  </a:lnTo>
                  <a:lnTo>
                    <a:pt x="237" y="329"/>
                  </a:lnTo>
                  <a:lnTo>
                    <a:pt x="247" y="329"/>
                  </a:lnTo>
                  <a:lnTo>
                    <a:pt x="259" y="327"/>
                  </a:lnTo>
                  <a:lnTo>
                    <a:pt x="269" y="326"/>
                  </a:lnTo>
                  <a:lnTo>
                    <a:pt x="279" y="325"/>
                  </a:lnTo>
                  <a:lnTo>
                    <a:pt x="290" y="324"/>
                  </a:lnTo>
                  <a:lnTo>
                    <a:pt x="285" y="376"/>
                  </a:lnTo>
                  <a:lnTo>
                    <a:pt x="285" y="417"/>
                  </a:lnTo>
                  <a:lnTo>
                    <a:pt x="289" y="446"/>
                  </a:lnTo>
                  <a:lnTo>
                    <a:pt x="297" y="456"/>
                  </a:lnTo>
                  <a:lnTo>
                    <a:pt x="314" y="456"/>
                  </a:lnTo>
                  <a:lnTo>
                    <a:pt x="336" y="455"/>
                  </a:lnTo>
                  <a:lnTo>
                    <a:pt x="360" y="453"/>
                  </a:lnTo>
                  <a:lnTo>
                    <a:pt x="384" y="450"/>
                  </a:lnTo>
                  <a:lnTo>
                    <a:pt x="408" y="443"/>
                  </a:lnTo>
                  <a:lnTo>
                    <a:pt x="428" y="432"/>
                  </a:lnTo>
                  <a:lnTo>
                    <a:pt x="443" y="420"/>
                  </a:lnTo>
                  <a:lnTo>
                    <a:pt x="451" y="401"/>
                  </a:lnTo>
                  <a:lnTo>
                    <a:pt x="453" y="378"/>
                  </a:lnTo>
                  <a:lnTo>
                    <a:pt x="452" y="339"/>
                  </a:lnTo>
                  <a:lnTo>
                    <a:pt x="449" y="290"/>
                  </a:lnTo>
                  <a:lnTo>
                    <a:pt x="442" y="237"/>
                  </a:lnTo>
                  <a:lnTo>
                    <a:pt x="432" y="183"/>
                  </a:lnTo>
                  <a:lnTo>
                    <a:pt x="417" y="133"/>
                  </a:lnTo>
                  <a:lnTo>
                    <a:pt x="398" y="92"/>
                  </a:lnTo>
                  <a:lnTo>
                    <a:pt x="374"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 name="Freeform 18"/>
            <p:cNvSpPr>
              <a:spLocks/>
            </p:cNvSpPr>
            <p:nvPr/>
          </p:nvSpPr>
          <p:spPr bwMode="auto">
            <a:xfrm>
              <a:off x="8115320" y="-1147762"/>
              <a:ext cx="387350" cy="341313"/>
            </a:xfrm>
            <a:custGeom>
              <a:avLst/>
              <a:gdLst/>
              <a:ahLst/>
              <a:cxnLst>
                <a:cxn ang="0">
                  <a:pos x="483" y="186"/>
                </a:cxn>
                <a:cxn ang="0">
                  <a:pos x="488" y="208"/>
                </a:cxn>
                <a:cxn ang="0">
                  <a:pos x="488" y="238"/>
                </a:cxn>
                <a:cxn ang="0">
                  <a:pos x="476" y="270"/>
                </a:cxn>
                <a:cxn ang="0">
                  <a:pos x="458" y="295"/>
                </a:cxn>
                <a:cxn ang="0">
                  <a:pos x="431" y="308"/>
                </a:cxn>
                <a:cxn ang="0">
                  <a:pos x="416" y="310"/>
                </a:cxn>
                <a:cxn ang="0">
                  <a:pos x="413" y="310"/>
                </a:cxn>
                <a:cxn ang="0">
                  <a:pos x="405" y="323"/>
                </a:cxn>
                <a:cxn ang="0">
                  <a:pos x="388" y="349"/>
                </a:cxn>
                <a:cxn ang="0">
                  <a:pos x="368" y="370"/>
                </a:cxn>
                <a:cxn ang="0">
                  <a:pos x="345" y="389"/>
                </a:cxn>
                <a:cxn ang="0">
                  <a:pos x="320" y="405"/>
                </a:cxn>
                <a:cxn ang="0">
                  <a:pos x="293" y="417"/>
                </a:cxn>
                <a:cxn ang="0">
                  <a:pos x="263" y="426"/>
                </a:cxn>
                <a:cxn ang="0">
                  <a:pos x="233" y="430"/>
                </a:cxn>
                <a:cxn ang="0">
                  <a:pos x="195" y="429"/>
                </a:cxn>
                <a:cxn ang="0">
                  <a:pos x="152" y="421"/>
                </a:cxn>
                <a:cxn ang="0">
                  <a:pos x="113" y="404"/>
                </a:cxn>
                <a:cxn ang="0">
                  <a:pos x="79" y="381"/>
                </a:cxn>
                <a:cxn ang="0">
                  <a:pos x="50" y="352"/>
                </a:cxn>
                <a:cxn ang="0">
                  <a:pos x="27" y="317"/>
                </a:cxn>
                <a:cxn ang="0">
                  <a:pos x="9" y="278"/>
                </a:cxn>
                <a:cxn ang="0">
                  <a:pos x="1" y="236"/>
                </a:cxn>
                <a:cxn ang="0">
                  <a:pos x="1" y="195"/>
                </a:cxn>
                <a:cxn ang="0">
                  <a:pos x="11" y="146"/>
                </a:cxn>
                <a:cxn ang="0">
                  <a:pos x="29" y="106"/>
                </a:cxn>
                <a:cxn ang="0">
                  <a:pos x="46" y="81"/>
                </a:cxn>
                <a:cxn ang="0">
                  <a:pos x="53" y="72"/>
                </a:cxn>
                <a:cxn ang="0">
                  <a:pos x="62" y="63"/>
                </a:cxn>
                <a:cxn ang="0">
                  <a:pos x="72" y="55"/>
                </a:cxn>
                <a:cxn ang="0">
                  <a:pos x="81" y="45"/>
                </a:cxn>
                <a:cxn ang="0">
                  <a:pos x="95" y="35"/>
                </a:cxn>
                <a:cxn ang="0">
                  <a:pos x="127" y="19"/>
                </a:cxn>
                <a:cxn ang="0">
                  <a:pos x="172" y="5"/>
                </a:cxn>
                <a:cxn ang="0">
                  <a:pos x="228" y="0"/>
                </a:cxn>
                <a:cxn ang="0">
                  <a:pos x="275" y="5"/>
                </a:cxn>
                <a:cxn ang="0">
                  <a:pos x="303" y="15"/>
                </a:cxn>
                <a:cxn ang="0">
                  <a:pos x="333" y="30"/>
                </a:cxn>
                <a:cxn ang="0">
                  <a:pos x="361" y="52"/>
                </a:cxn>
                <a:cxn ang="0">
                  <a:pos x="383" y="71"/>
                </a:cxn>
                <a:cxn ang="0">
                  <a:pos x="406" y="94"/>
                </a:cxn>
                <a:cxn ang="0">
                  <a:pos x="435" y="125"/>
                </a:cxn>
                <a:cxn ang="0">
                  <a:pos x="466" y="159"/>
                </a:cxn>
              </a:cxnLst>
              <a:rect l="0" t="0" r="r" b="b"/>
              <a:pathLst>
                <a:path w="489" h="430">
                  <a:moveTo>
                    <a:pt x="480" y="176"/>
                  </a:moveTo>
                  <a:lnTo>
                    <a:pt x="483" y="186"/>
                  </a:lnTo>
                  <a:lnTo>
                    <a:pt x="487" y="196"/>
                  </a:lnTo>
                  <a:lnTo>
                    <a:pt x="488" y="208"/>
                  </a:lnTo>
                  <a:lnTo>
                    <a:pt x="489" y="219"/>
                  </a:lnTo>
                  <a:lnTo>
                    <a:pt x="488" y="238"/>
                  </a:lnTo>
                  <a:lnTo>
                    <a:pt x="483" y="255"/>
                  </a:lnTo>
                  <a:lnTo>
                    <a:pt x="476" y="270"/>
                  </a:lnTo>
                  <a:lnTo>
                    <a:pt x="468" y="284"/>
                  </a:lnTo>
                  <a:lnTo>
                    <a:pt x="458" y="295"/>
                  </a:lnTo>
                  <a:lnTo>
                    <a:pt x="445" y="304"/>
                  </a:lnTo>
                  <a:lnTo>
                    <a:pt x="431" y="308"/>
                  </a:lnTo>
                  <a:lnTo>
                    <a:pt x="417" y="310"/>
                  </a:lnTo>
                  <a:lnTo>
                    <a:pt x="416" y="310"/>
                  </a:lnTo>
                  <a:lnTo>
                    <a:pt x="414" y="310"/>
                  </a:lnTo>
                  <a:lnTo>
                    <a:pt x="413" y="310"/>
                  </a:lnTo>
                  <a:lnTo>
                    <a:pt x="412" y="310"/>
                  </a:lnTo>
                  <a:lnTo>
                    <a:pt x="405" y="323"/>
                  </a:lnTo>
                  <a:lnTo>
                    <a:pt x="397" y="336"/>
                  </a:lnTo>
                  <a:lnTo>
                    <a:pt x="388" y="349"/>
                  </a:lnTo>
                  <a:lnTo>
                    <a:pt x="378" y="359"/>
                  </a:lnTo>
                  <a:lnTo>
                    <a:pt x="368" y="370"/>
                  </a:lnTo>
                  <a:lnTo>
                    <a:pt x="356" y="380"/>
                  </a:lnTo>
                  <a:lnTo>
                    <a:pt x="345" y="389"/>
                  </a:lnTo>
                  <a:lnTo>
                    <a:pt x="333" y="397"/>
                  </a:lnTo>
                  <a:lnTo>
                    <a:pt x="320" y="405"/>
                  </a:lnTo>
                  <a:lnTo>
                    <a:pt x="307" y="411"/>
                  </a:lnTo>
                  <a:lnTo>
                    <a:pt x="293" y="417"/>
                  </a:lnTo>
                  <a:lnTo>
                    <a:pt x="278" y="421"/>
                  </a:lnTo>
                  <a:lnTo>
                    <a:pt x="263" y="426"/>
                  </a:lnTo>
                  <a:lnTo>
                    <a:pt x="248" y="428"/>
                  </a:lnTo>
                  <a:lnTo>
                    <a:pt x="233" y="430"/>
                  </a:lnTo>
                  <a:lnTo>
                    <a:pt x="217" y="430"/>
                  </a:lnTo>
                  <a:lnTo>
                    <a:pt x="195" y="429"/>
                  </a:lnTo>
                  <a:lnTo>
                    <a:pt x="173" y="426"/>
                  </a:lnTo>
                  <a:lnTo>
                    <a:pt x="152" y="421"/>
                  </a:lnTo>
                  <a:lnTo>
                    <a:pt x="133" y="413"/>
                  </a:lnTo>
                  <a:lnTo>
                    <a:pt x="113" y="404"/>
                  </a:lnTo>
                  <a:lnTo>
                    <a:pt x="96" y="393"/>
                  </a:lnTo>
                  <a:lnTo>
                    <a:pt x="79" y="381"/>
                  </a:lnTo>
                  <a:lnTo>
                    <a:pt x="64" y="367"/>
                  </a:lnTo>
                  <a:lnTo>
                    <a:pt x="50" y="352"/>
                  </a:lnTo>
                  <a:lnTo>
                    <a:pt x="37" y="335"/>
                  </a:lnTo>
                  <a:lnTo>
                    <a:pt x="27" y="317"/>
                  </a:lnTo>
                  <a:lnTo>
                    <a:pt x="17" y="298"/>
                  </a:lnTo>
                  <a:lnTo>
                    <a:pt x="9" y="278"/>
                  </a:lnTo>
                  <a:lnTo>
                    <a:pt x="5" y="257"/>
                  </a:lnTo>
                  <a:lnTo>
                    <a:pt x="1" y="236"/>
                  </a:lnTo>
                  <a:lnTo>
                    <a:pt x="0" y="214"/>
                  </a:lnTo>
                  <a:lnTo>
                    <a:pt x="1" y="195"/>
                  </a:lnTo>
                  <a:lnTo>
                    <a:pt x="5" y="171"/>
                  </a:lnTo>
                  <a:lnTo>
                    <a:pt x="11" y="146"/>
                  </a:lnTo>
                  <a:lnTo>
                    <a:pt x="20" y="124"/>
                  </a:lnTo>
                  <a:lnTo>
                    <a:pt x="29" y="106"/>
                  </a:lnTo>
                  <a:lnTo>
                    <a:pt x="38" y="91"/>
                  </a:lnTo>
                  <a:lnTo>
                    <a:pt x="46" y="81"/>
                  </a:lnTo>
                  <a:lnTo>
                    <a:pt x="50" y="76"/>
                  </a:lnTo>
                  <a:lnTo>
                    <a:pt x="53" y="72"/>
                  </a:lnTo>
                  <a:lnTo>
                    <a:pt x="58" y="67"/>
                  </a:lnTo>
                  <a:lnTo>
                    <a:pt x="62" y="63"/>
                  </a:lnTo>
                  <a:lnTo>
                    <a:pt x="67" y="58"/>
                  </a:lnTo>
                  <a:lnTo>
                    <a:pt x="72" y="55"/>
                  </a:lnTo>
                  <a:lnTo>
                    <a:pt x="76" y="50"/>
                  </a:lnTo>
                  <a:lnTo>
                    <a:pt x="81" y="45"/>
                  </a:lnTo>
                  <a:lnTo>
                    <a:pt x="85" y="42"/>
                  </a:lnTo>
                  <a:lnTo>
                    <a:pt x="95" y="35"/>
                  </a:lnTo>
                  <a:lnTo>
                    <a:pt x="109" y="27"/>
                  </a:lnTo>
                  <a:lnTo>
                    <a:pt x="127" y="19"/>
                  </a:lnTo>
                  <a:lnTo>
                    <a:pt x="148" y="11"/>
                  </a:lnTo>
                  <a:lnTo>
                    <a:pt x="172" y="5"/>
                  </a:lnTo>
                  <a:lnTo>
                    <a:pt x="200" y="2"/>
                  </a:lnTo>
                  <a:lnTo>
                    <a:pt x="228" y="0"/>
                  </a:lnTo>
                  <a:lnTo>
                    <a:pt x="260" y="2"/>
                  </a:lnTo>
                  <a:lnTo>
                    <a:pt x="275" y="5"/>
                  </a:lnTo>
                  <a:lnTo>
                    <a:pt x="290" y="10"/>
                  </a:lnTo>
                  <a:lnTo>
                    <a:pt x="303" y="15"/>
                  </a:lnTo>
                  <a:lnTo>
                    <a:pt x="318" y="22"/>
                  </a:lnTo>
                  <a:lnTo>
                    <a:pt x="333" y="30"/>
                  </a:lnTo>
                  <a:lnTo>
                    <a:pt x="347" y="41"/>
                  </a:lnTo>
                  <a:lnTo>
                    <a:pt x="361" y="52"/>
                  </a:lnTo>
                  <a:lnTo>
                    <a:pt x="375" y="65"/>
                  </a:lnTo>
                  <a:lnTo>
                    <a:pt x="383" y="71"/>
                  </a:lnTo>
                  <a:lnTo>
                    <a:pt x="393" y="81"/>
                  </a:lnTo>
                  <a:lnTo>
                    <a:pt x="406" y="94"/>
                  </a:lnTo>
                  <a:lnTo>
                    <a:pt x="421" y="109"/>
                  </a:lnTo>
                  <a:lnTo>
                    <a:pt x="435" y="125"/>
                  </a:lnTo>
                  <a:lnTo>
                    <a:pt x="451" y="142"/>
                  </a:lnTo>
                  <a:lnTo>
                    <a:pt x="466" y="159"/>
                  </a:lnTo>
                  <a:lnTo>
                    <a:pt x="480" y="17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 name="Freeform 19"/>
            <p:cNvSpPr>
              <a:spLocks/>
            </p:cNvSpPr>
            <p:nvPr/>
          </p:nvSpPr>
          <p:spPr bwMode="auto">
            <a:xfrm>
              <a:off x="8140720" y="-1123950"/>
              <a:ext cx="341313" cy="290513"/>
            </a:xfrm>
            <a:custGeom>
              <a:avLst/>
              <a:gdLst/>
              <a:ahLst/>
              <a:cxnLst>
                <a:cxn ang="0">
                  <a:pos x="387" y="139"/>
                </a:cxn>
                <a:cxn ang="0">
                  <a:pos x="380" y="140"/>
                </a:cxn>
                <a:cxn ang="0">
                  <a:pos x="373" y="141"/>
                </a:cxn>
                <a:cxn ang="0">
                  <a:pos x="367" y="145"/>
                </a:cxn>
                <a:cxn ang="0">
                  <a:pos x="362" y="149"/>
                </a:cxn>
                <a:cxn ang="0">
                  <a:pos x="354" y="118"/>
                </a:cxn>
                <a:cxn ang="0">
                  <a:pos x="340" y="89"/>
                </a:cxn>
                <a:cxn ang="0">
                  <a:pos x="321" y="64"/>
                </a:cxn>
                <a:cxn ang="0">
                  <a:pos x="299" y="42"/>
                </a:cxn>
                <a:cxn ang="0">
                  <a:pos x="274" y="25"/>
                </a:cxn>
                <a:cxn ang="0">
                  <a:pos x="245" y="11"/>
                </a:cxn>
                <a:cxn ang="0">
                  <a:pos x="215" y="3"/>
                </a:cxn>
                <a:cxn ang="0">
                  <a:pos x="182" y="0"/>
                </a:cxn>
                <a:cxn ang="0">
                  <a:pos x="145" y="3"/>
                </a:cxn>
                <a:cxn ang="0">
                  <a:pos x="111" y="13"/>
                </a:cxn>
                <a:cxn ang="0">
                  <a:pos x="80" y="31"/>
                </a:cxn>
                <a:cxn ang="0">
                  <a:pos x="53" y="53"/>
                </a:cxn>
                <a:cxn ang="0">
                  <a:pos x="31" y="80"/>
                </a:cxn>
                <a:cxn ang="0">
                  <a:pos x="13" y="111"/>
                </a:cxn>
                <a:cxn ang="0">
                  <a:pos x="3" y="145"/>
                </a:cxn>
                <a:cxn ang="0">
                  <a:pos x="0" y="182"/>
                </a:cxn>
                <a:cxn ang="0">
                  <a:pos x="3" y="219"/>
                </a:cxn>
                <a:cxn ang="0">
                  <a:pos x="13" y="253"/>
                </a:cxn>
                <a:cxn ang="0">
                  <a:pos x="31" y="284"/>
                </a:cxn>
                <a:cxn ang="0">
                  <a:pos x="53" y="311"/>
                </a:cxn>
                <a:cxn ang="0">
                  <a:pos x="80" y="334"/>
                </a:cxn>
                <a:cxn ang="0">
                  <a:pos x="111" y="351"/>
                </a:cxn>
                <a:cxn ang="0">
                  <a:pos x="145" y="361"/>
                </a:cxn>
                <a:cxn ang="0">
                  <a:pos x="182" y="365"/>
                </a:cxn>
                <a:cxn ang="0">
                  <a:pos x="213" y="363"/>
                </a:cxn>
                <a:cxn ang="0">
                  <a:pos x="242" y="355"/>
                </a:cxn>
                <a:cxn ang="0">
                  <a:pos x="269" y="343"/>
                </a:cxn>
                <a:cxn ang="0">
                  <a:pos x="294" y="327"/>
                </a:cxn>
                <a:cxn ang="0">
                  <a:pos x="315" y="306"/>
                </a:cxn>
                <a:cxn ang="0">
                  <a:pos x="334" y="284"/>
                </a:cxn>
                <a:cxn ang="0">
                  <a:pos x="348" y="258"/>
                </a:cxn>
                <a:cxn ang="0">
                  <a:pos x="358" y="230"/>
                </a:cxn>
                <a:cxn ang="0">
                  <a:pos x="364" y="236"/>
                </a:cxn>
                <a:cxn ang="0">
                  <a:pos x="371" y="240"/>
                </a:cxn>
                <a:cxn ang="0">
                  <a:pos x="379" y="244"/>
                </a:cxn>
                <a:cxn ang="0">
                  <a:pos x="387" y="245"/>
                </a:cxn>
                <a:cxn ang="0">
                  <a:pos x="395" y="244"/>
                </a:cxn>
                <a:cxn ang="0">
                  <a:pos x="403" y="240"/>
                </a:cxn>
                <a:cxn ang="0">
                  <a:pos x="410" y="236"/>
                </a:cxn>
                <a:cxn ang="0">
                  <a:pos x="417" y="229"/>
                </a:cxn>
                <a:cxn ang="0">
                  <a:pos x="422" y="222"/>
                </a:cxn>
                <a:cxn ang="0">
                  <a:pos x="425" y="213"/>
                </a:cxn>
                <a:cxn ang="0">
                  <a:pos x="427" y="202"/>
                </a:cxn>
                <a:cxn ang="0">
                  <a:pos x="428" y="192"/>
                </a:cxn>
                <a:cxn ang="0">
                  <a:pos x="427" y="182"/>
                </a:cxn>
                <a:cxn ang="0">
                  <a:pos x="425" y="171"/>
                </a:cxn>
                <a:cxn ang="0">
                  <a:pos x="422" y="162"/>
                </a:cxn>
                <a:cxn ang="0">
                  <a:pos x="417" y="154"/>
                </a:cxn>
                <a:cxn ang="0">
                  <a:pos x="410" y="148"/>
                </a:cxn>
                <a:cxn ang="0">
                  <a:pos x="403" y="144"/>
                </a:cxn>
                <a:cxn ang="0">
                  <a:pos x="395" y="140"/>
                </a:cxn>
                <a:cxn ang="0">
                  <a:pos x="387" y="139"/>
                </a:cxn>
              </a:cxnLst>
              <a:rect l="0" t="0" r="r" b="b"/>
              <a:pathLst>
                <a:path w="428" h="365">
                  <a:moveTo>
                    <a:pt x="387" y="139"/>
                  </a:moveTo>
                  <a:lnTo>
                    <a:pt x="380" y="140"/>
                  </a:lnTo>
                  <a:lnTo>
                    <a:pt x="373" y="141"/>
                  </a:lnTo>
                  <a:lnTo>
                    <a:pt x="367" y="145"/>
                  </a:lnTo>
                  <a:lnTo>
                    <a:pt x="362" y="149"/>
                  </a:lnTo>
                  <a:lnTo>
                    <a:pt x="354" y="118"/>
                  </a:lnTo>
                  <a:lnTo>
                    <a:pt x="340" y="89"/>
                  </a:lnTo>
                  <a:lnTo>
                    <a:pt x="321" y="64"/>
                  </a:lnTo>
                  <a:lnTo>
                    <a:pt x="299" y="42"/>
                  </a:lnTo>
                  <a:lnTo>
                    <a:pt x="274" y="25"/>
                  </a:lnTo>
                  <a:lnTo>
                    <a:pt x="245" y="11"/>
                  </a:lnTo>
                  <a:lnTo>
                    <a:pt x="215" y="3"/>
                  </a:lnTo>
                  <a:lnTo>
                    <a:pt x="182" y="0"/>
                  </a:lnTo>
                  <a:lnTo>
                    <a:pt x="145" y="3"/>
                  </a:lnTo>
                  <a:lnTo>
                    <a:pt x="111" y="13"/>
                  </a:lnTo>
                  <a:lnTo>
                    <a:pt x="80" y="31"/>
                  </a:lnTo>
                  <a:lnTo>
                    <a:pt x="53" y="53"/>
                  </a:lnTo>
                  <a:lnTo>
                    <a:pt x="31" y="80"/>
                  </a:lnTo>
                  <a:lnTo>
                    <a:pt x="13" y="111"/>
                  </a:lnTo>
                  <a:lnTo>
                    <a:pt x="3" y="145"/>
                  </a:lnTo>
                  <a:lnTo>
                    <a:pt x="0" y="182"/>
                  </a:lnTo>
                  <a:lnTo>
                    <a:pt x="3" y="219"/>
                  </a:lnTo>
                  <a:lnTo>
                    <a:pt x="13" y="253"/>
                  </a:lnTo>
                  <a:lnTo>
                    <a:pt x="31" y="284"/>
                  </a:lnTo>
                  <a:lnTo>
                    <a:pt x="53" y="311"/>
                  </a:lnTo>
                  <a:lnTo>
                    <a:pt x="80" y="334"/>
                  </a:lnTo>
                  <a:lnTo>
                    <a:pt x="111" y="351"/>
                  </a:lnTo>
                  <a:lnTo>
                    <a:pt x="145" y="361"/>
                  </a:lnTo>
                  <a:lnTo>
                    <a:pt x="182" y="365"/>
                  </a:lnTo>
                  <a:lnTo>
                    <a:pt x="213" y="363"/>
                  </a:lnTo>
                  <a:lnTo>
                    <a:pt x="242" y="355"/>
                  </a:lnTo>
                  <a:lnTo>
                    <a:pt x="269" y="343"/>
                  </a:lnTo>
                  <a:lnTo>
                    <a:pt x="294" y="327"/>
                  </a:lnTo>
                  <a:lnTo>
                    <a:pt x="315" y="306"/>
                  </a:lnTo>
                  <a:lnTo>
                    <a:pt x="334" y="284"/>
                  </a:lnTo>
                  <a:lnTo>
                    <a:pt x="348" y="258"/>
                  </a:lnTo>
                  <a:lnTo>
                    <a:pt x="358" y="230"/>
                  </a:lnTo>
                  <a:lnTo>
                    <a:pt x="364" y="236"/>
                  </a:lnTo>
                  <a:lnTo>
                    <a:pt x="371" y="240"/>
                  </a:lnTo>
                  <a:lnTo>
                    <a:pt x="379" y="244"/>
                  </a:lnTo>
                  <a:lnTo>
                    <a:pt x="387" y="245"/>
                  </a:lnTo>
                  <a:lnTo>
                    <a:pt x="395" y="244"/>
                  </a:lnTo>
                  <a:lnTo>
                    <a:pt x="403" y="240"/>
                  </a:lnTo>
                  <a:lnTo>
                    <a:pt x="410" y="236"/>
                  </a:lnTo>
                  <a:lnTo>
                    <a:pt x="417" y="229"/>
                  </a:lnTo>
                  <a:lnTo>
                    <a:pt x="422" y="222"/>
                  </a:lnTo>
                  <a:lnTo>
                    <a:pt x="425" y="213"/>
                  </a:lnTo>
                  <a:lnTo>
                    <a:pt x="427" y="202"/>
                  </a:lnTo>
                  <a:lnTo>
                    <a:pt x="428" y="192"/>
                  </a:lnTo>
                  <a:lnTo>
                    <a:pt x="427" y="182"/>
                  </a:lnTo>
                  <a:lnTo>
                    <a:pt x="425" y="171"/>
                  </a:lnTo>
                  <a:lnTo>
                    <a:pt x="422" y="162"/>
                  </a:lnTo>
                  <a:lnTo>
                    <a:pt x="417" y="154"/>
                  </a:lnTo>
                  <a:lnTo>
                    <a:pt x="410" y="148"/>
                  </a:lnTo>
                  <a:lnTo>
                    <a:pt x="403" y="144"/>
                  </a:lnTo>
                  <a:lnTo>
                    <a:pt x="395" y="140"/>
                  </a:lnTo>
                  <a:lnTo>
                    <a:pt x="387" y="13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1" name="Freeform 20"/>
            <p:cNvSpPr>
              <a:spLocks/>
            </p:cNvSpPr>
            <p:nvPr/>
          </p:nvSpPr>
          <p:spPr bwMode="auto">
            <a:xfrm>
              <a:off x="8213745" y="-922337"/>
              <a:ext cx="138113" cy="49213"/>
            </a:xfrm>
            <a:custGeom>
              <a:avLst/>
              <a:gdLst/>
              <a:ahLst/>
              <a:cxnLst>
                <a:cxn ang="0">
                  <a:pos x="0" y="0"/>
                </a:cxn>
                <a:cxn ang="0">
                  <a:pos x="3" y="13"/>
                </a:cxn>
                <a:cxn ang="0">
                  <a:pos x="8" y="24"/>
                </a:cxn>
                <a:cxn ang="0">
                  <a:pos x="16" y="37"/>
                </a:cxn>
                <a:cxn ang="0">
                  <a:pos x="31" y="49"/>
                </a:cxn>
                <a:cxn ang="0">
                  <a:pos x="41" y="54"/>
                </a:cxn>
                <a:cxn ang="0">
                  <a:pos x="53" y="58"/>
                </a:cxn>
                <a:cxn ang="0">
                  <a:pos x="64" y="60"/>
                </a:cxn>
                <a:cxn ang="0">
                  <a:pos x="76" y="61"/>
                </a:cxn>
                <a:cxn ang="0">
                  <a:pos x="85" y="61"/>
                </a:cxn>
                <a:cxn ang="0">
                  <a:pos x="92" y="61"/>
                </a:cxn>
                <a:cxn ang="0">
                  <a:pos x="97" y="60"/>
                </a:cxn>
                <a:cxn ang="0">
                  <a:pos x="99" y="60"/>
                </a:cxn>
                <a:cxn ang="0">
                  <a:pos x="175" y="0"/>
                </a:cxn>
                <a:cxn ang="0">
                  <a:pos x="0" y="0"/>
                </a:cxn>
              </a:cxnLst>
              <a:rect l="0" t="0" r="r" b="b"/>
              <a:pathLst>
                <a:path w="175" h="61">
                  <a:moveTo>
                    <a:pt x="0" y="0"/>
                  </a:moveTo>
                  <a:lnTo>
                    <a:pt x="3" y="13"/>
                  </a:lnTo>
                  <a:lnTo>
                    <a:pt x="8" y="24"/>
                  </a:lnTo>
                  <a:lnTo>
                    <a:pt x="16" y="37"/>
                  </a:lnTo>
                  <a:lnTo>
                    <a:pt x="31" y="49"/>
                  </a:lnTo>
                  <a:lnTo>
                    <a:pt x="41" y="54"/>
                  </a:lnTo>
                  <a:lnTo>
                    <a:pt x="53" y="58"/>
                  </a:lnTo>
                  <a:lnTo>
                    <a:pt x="64" y="60"/>
                  </a:lnTo>
                  <a:lnTo>
                    <a:pt x="76" y="61"/>
                  </a:lnTo>
                  <a:lnTo>
                    <a:pt x="85" y="61"/>
                  </a:lnTo>
                  <a:lnTo>
                    <a:pt x="92" y="61"/>
                  </a:lnTo>
                  <a:lnTo>
                    <a:pt x="97" y="60"/>
                  </a:lnTo>
                  <a:lnTo>
                    <a:pt x="99" y="60"/>
                  </a:lnTo>
                  <a:lnTo>
                    <a:pt x="175"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 name="Freeform 21"/>
            <p:cNvSpPr>
              <a:spLocks/>
            </p:cNvSpPr>
            <p:nvPr/>
          </p:nvSpPr>
          <p:spPr bwMode="auto">
            <a:xfrm>
              <a:off x="8231208" y="-911225"/>
              <a:ext cx="82550" cy="14288"/>
            </a:xfrm>
            <a:custGeom>
              <a:avLst/>
              <a:gdLst/>
              <a:ahLst/>
              <a:cxnLst>
                <a:cxn ang="0">
                  <a:pos x="0" y="0"/>
                </a:cxn>
                <a:cxn ang="0">
                  <a:pos x="8" y="18"/>
                </a:cxn>
                <a:cxn ang="0">
                  <a:pos x="77" y="18"/>
                </a:cxn>
                <a:cxn ang="0">
                  <a:pos x="102" y="0"/>
                </a:cxn>
                <a:cxn ang="0">
                  <a:pos x="0" y="0"/>
                </a:cxn>
              </a:cxnLst>
              <a:rect l="0" t="0" r="r" b="b"/>
              <a:pathLst>
                <a:path w="102" h="18">
                  <a:moveTo>
                    <a:pt x="0" y="0"/>
                  </a:moveTo>
                  <a:lnTo>
                    <a:pt x="8" y="18"/>
                  </a:lnTo>
                  <a:lnTo>
                    <a:pt x="77" y="18"/>
                  </a:lnTo>
                  <a:lnTo>
                    <a:pt x="102"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3" name="Freeform 22"/>
            <p:cNvSpPr>
              <a:spLocks/>
            </p:cNvSpPr>
            <p:nvPr/>
          </p:nvSpPr>
          <p:spPr bwMode="auto">
            <a:xfrm>
              <a:off x="8135958" y="-1179512"/>
              <a:ext cx="279400" cy="92075"/>
            </a:xfrm>
            <a:custGeom>
              <a:avLst/>
              <a:gdLst/>
              <a:ahLst/>
              <a:cxnLst>
                <a:cxn ang="0">
                  <a:pos x="283" y="20"/>
                </a:cxn>
                <a:cxn ang="0">
                  <a:pos x="279" y="20"/>
                </a:cxn>
                <a:cxn ang="0">
                  <a:pos x="271" y="19"/>
                </a:cxn>
                <a:cxn ang="0">
                  <a:pos x="260" y="17"/>
                </a:cxn>
                <a:cxn ang="0">
                  <a:pos x="249" y="16"/>
                </a:cxn>
                <a:cxn ang="0">
                  <a:pos x="235" y="15"/>
                </a:cxn>
                <a:cxn ang="0">
                  <a:pos x="221" y="14"/>
                </a:cxn>
                <a:cxn ang="0">
                  <a:pos x="205" y="12"/>
                </a:cxn>
                <a:cxn ang="0">
                  <a:pos x="190" y="9"/>
                </a:cxn>
                <a:cxn ang="0">
                  <a:pos x="174" y="8"/>
                </a:cxn>
                <a:cxn ang="0">
                  <a:pos x="159" y="6"/>
                </a:cxn>
                <a:cxn ang="0">
                  <a:pos x="144" y="5"/>
                </a:cxn>
                <a:cxn ang="0">
                  <a:pos x="130" y="4"/>
                </a:cxn>
                <a:cxn ang="0">
                  <a:pos x="117" y="3"/>
                </a:cxn>
                <a:cxn ang="0">
                  <a:pos x="108" y="1"/>
                </a:cxn>
                <a:cxn ang="0">
                  <a:pos x="100" y="0"/>
                </a:cxn>
                <a:cxn ang="0">
                  <a:pos x="94" y="0"/>
                </a:cxn>
                <a:cxn ang="0">
                  <a:pos x="77" y="4"/>
                </a:cxn>
                <a:cxn ang="0">
                  <a:pos x="60" y="12"/>
                </a:cxn>
                <a:cxn ang="0">
                  <a:pos x="44" y="24"/>
                </a:cxn>
                <a:cxn ang="0">
                  <a:pos x="30" y="39"/>
                </a:cxn>
                <a:cxn ang="0">
                  <a:pos x="17" y="56"/>
                </a:cxn>
                <a:cxn ang="0">
                  <a:pos x="8" y="72"/>
                </a:cxn>
                <a:cxn ang="0">
                  <a:pos x="2" y="87"/>
                </a:cxn>
                <a:cxn ang="0">
                  <a:pos x="0" y="98"/>
                </a:cxn>
                <a:cxn ang="0">
                  <a:pos x="3" y="103"/>
                </a:cxn>
                <a:cxn ang="0">
                  <a:pos x="14" y="106"/>
                </a:cxn>
                <a:cxn ang="0">
                  <a:pos x="30" y="109"/>
                </a:cxn>
                <a:cxn ang="0">
                  <a:pos x="49" y="111"/>
                </a:cxn>
                <a:cxn ang="0">
                  <a:pos x="74" y="113"/>
                </a:cxn>
                <a:cxn ang="0">
                  <a:pos x="101" y="114"/>
                </a:cxn>
                <a:cxn ang="0">
                  <a:pos x="130" y="115"/>
                </a:cxn>
                <a:cxn ang="0">
                  <a:pos x="161" y="115"/>
                </a:cxn>
                <a:cxn ang="0">
                  <a:pos x="191" y="115"/>
                </a:cxn>
                <a:cxn ang="0">
                  <a:pos x="221" y="115"/>
                </a:cxn>
                <a:cxn ang="0">
                  <a:pos x="249" y="115"/>
                </a:cxn>
                <a:cxn ang="0">
                  <a:pos x="274" y="115"/>
                </a:cxn>
                <a:cxn ang="0">
                  <a:pos x="297" y="115"/>
                </a:cxn>
                <a:cxn ang="0">
                  <a:pos x="315" y="114"/>
                </a:cxn>
                <a:cxn ang="0">
                  <a:pos x="327" y="114"/>
                </a:cxn>
                <a:cxn ang="0">
                  <a:pos x="333" y="114"/>
                </a:cxn>
                <a:cxn ang="0">
                  <a:pos x="346" y="110"/>
                </a:cxn>
                <a:cxn ang="0">
                  <a:pos x="351" y="99"/>
                </a:cxn>
                <a:cxn ang="0">
                  <a:pos x="350" y="84"/>
                </a:cxn>
                <a:cxn ang="0">
                  <a:pos x="343" y="67"/>
                </a:cxn>
                <a:cxn ang="0">
                  <a:pos x="332" y="50"/>
                </a:cxn>
                <a:cxn ang="0">
                  <a:pos x="317" y="35"/>
                </a:cxn>
                <a:cxn ang="0">
                  <a:pos x="301" y="24"/>
                </a:cxn>
                <a:cxn ang="0">
                  <a:pos x="283" y="20"/>
                </a:cxn>
              </a:cxnLst>
              <a:rect l="0" t="0" r="r" b="b"/>
              <a:pathLst>
                <a:path w="351" h="115">
                  <a:moveTo>
                    <a:pt x="283" y="20"/>
                  </a:moveTo>
                  <a:lnTo>
                    <a:pt x="279" y="20"/>
                  </a:lnTo>
                  <a:lnTo>
                    <a:pt x="271" y="19"/>
                  </a:lnTo>
                  <a:lnTo>
                    <a:pt x="260" y="17"/>
                  </a:lnTo>
                  <a:lnTo>
                    <a:pt x="249" y="16"/>
                  </a:lnTo>
                  <a:lnTo>
                    <a:pt x="235" y="15"/>
                  </a:lnTo>
                  <a:lnTo>
                    <a:pt x="221" y="14"/>
                  </a:lnTo>
                  <a:lnTo>
                    <a:pt x="205" y="12"/>
                  </a:lnTo>
                  <a:lnTo>
                    <a:pt x="190" y="9"/>
                  </a:lnTo>
                  <a:lnTo>
                    <a:pt x="174" y="8"/>
                  </a:lnTo>
                  <a:lnTo>
                    <a:pt x="159" y="6"/>
                  </a:lnTo>
                  <a:lnTo>
                    <a:pt x="144" y="5"/>
                  </a:lnTo>
                  <a:lnTo>
                    <a:pt x="130" y="4"/>
                  </a:lnTo>
                  <a:lnTo>
                    <a:pt x="117" y="3"/>
                  </a:lnTo>
                  <a:lnTo>
                    <a:pt x="108" y="1"/>
                  </a:lnTo>
                  <a:lnTo>
                    <a:pt x="100" y="0"/>
                  </a:lnTo>
                  <a:lnTo>
                    <a:pt x="94" y="0"/>
                  </a:lnTo>
                  <a:lnTo>
                    <a:pt x="77" y="4"/>
                  </a:lnTo>
                  <a:lnTo>
                    <a:pt x="60" y="12"/>
                  </a:lnTo>
                  <a:lnTo>
                    <a:pt x="44" y="24"/>
                  </a:lnTo>
                  <a:lnTo>
                    <a:pt x="30" y="39"/>
                  </a:lnTo>
                  <a:lnTo>
                    <a:pt x="17" y="56"/>
                  </a:lnTo>
                  <a:lnTo>
                    <a:pt x="8" y="72"/>
                  </a:lnTo>
                  <a:lnTo>
                    <a:pt x="2" y="87"/>
                  </a:lnTo>
                  <a:lnTo>
                    <a:pt x="0" y="98"/>
                  </a:lnTo>
                  <a:lnTo>
                    <a:pt x="3" y="103"/>
                  </a:lnTo>
                  <a:lnTo>
                    <a:pt x="14" y="106"/>
                  </a:lnTo>
                  <a:lnTo>
                    <a:pt x="30" y="109"/>
                  </a:lnTo>
                  <a:lnTo>
                    <a:pt x="49" y="111"/>
                  </a:lnTo>
                  <a:lnTo>
                    <a:pt x="74" y="113"/>
                  </a:lnTo>
                  <a:lnTo>
                    <a:pt x="101" y="114"/>
                  </a:lnTo>
                  <a:lnTo>
                    <a:pt x="130" y="115"/>
                  </a:lnTo>
                  <a:lnTo>
                    <a:pt x="161" y="115"/>
                  </a:lnTo>
                  <a:lnTo>
                    <a:pt x="191" y="115"/>
                  </a:lnTo>
                  <a:lnTo>
                    <a:pt x="221" y="115"/>
                  </a:lnTo>
                  <a:lnTo>
                    <a:pt x="249" y="115"/>
                  </a:lnTo>
                  <a:lnTo>
                    <a:pt x="274" y="115"/>
                  </a:lnTo>
                  <a:lnTo>
                    <a:pt x="297" y="115"/>
                  </a:lnTo>
                  <a:lnTo>
                    <a:pt x="315" y="114"/>
                  </a:lnTo>
                  <a:lnTo>
                    <a:pt x="327" y="114"/>
                  </a:lnTo>
                  <a:lnTo>
                    <a:pt x="333" y="114"/>
                  </a:lnTo>
                  <a:lnTo>
                    <a:pt x="346" y="110"/>
                  </a:lnTo>
                  <a:lnTo>
                    <a:pt x="351" y="99"/>
                  </a:lnTo>
                  <a:lnTo>
                    <a:pt x="350" y="84"/>
                  </a:lnTo>
                  <a:lnTo>
                    <a:pt x="343" y="67"/>
                  </a:lnTo>
                  <a:lnTo>
                    <a:pt x="332" y="50"/>
                  </a:lnTo>
                  <a:lnTo>
                    <a:pt x="317" y="35"/>
                  </a:lnTo>
                  <a:lnTo>
                    <a:pt x="301" y="24"/>
                  </a:lnTo>
                  <a:lnTo>
                    <a:pt x="283"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4" name="Freeform 23"/>
            <p:cNvSpPr>
              <a:spLocks/>
            </p:cNvSpPr>
            <p:nvPr/>
          </p:nvSpPr>
          <p:spPr bwMode="auto">
            <a:xfrm>
              <a:off x="8437583" y="-962025"/>
              <a:ext cx="20638" cy="22225"/>
            </a:xfrm>
            <a:custGeom>
              <a:avLst/>
              <a:gdLst/>
              <a:ahLst/>
              <a:cxnLst>
                <a:cxn ang="0">
                  <a:pos x="13" y="26"/>
                </a:cxn>
                <a:cxn ang="0">
                  <a:pos x="19" y="25"/>
                </a:cxn>
                <a:cxn ang="0">
                  <a:pos x="23" y="23"/>
                </a:cxn>
                <a:cxn ang="0">
                  <a:pos x="25" y="18"/>
                </a:cxn>
                <a:cxn ang="0">
                  <a:pos x="27" y="13"/>
                </a:cxn>
                <a:cxn ang="0">
                  <a:pos x="25" y="9"/>
                </a:cxn>
                <a:cxn ang="0">
                  <a:pos x="23" y="4"/>
                </a:cxn>
                <a:cxn ang="0">
                  <a:pos x="19" y="1"/>
                </a:cxn>
                <a:cxn ang="0">
                  <a:pos x="13" y="0"/>
                </a:cxn>
                <a:cxn ang="0">
                  <a:pos x="8" y="1"/>
                </a:cxn>
                <a:cxn ang="0">
                  <a:pos x="4" y="4"/>
                </a:cxn>
                <a:cxn ang="0">
                  <a:pos x="1" y="9"/>
                </a:cxn>
                <a:cxn ang="0">
                  <a:pos x="0" y="13"/>
                </a:cxn>
                <a:cxn ang="0">
                  <a:pos x="1" y="18"/>
                </a:cxn>
                <a:cxn ang="0">
                  <a:pos x="4" y="23"/>
                </a:cxn>
                <a:cxn ang="0">
                  <a:pos x="8" y="25"/>
                </a:cxn>
                <a:cxn ang="0">
                  <a:pos x="13" y="26"/>
                </a:cxn>
              </a:cxnLst>
              <a:rect l="0" t="0" r="r" b="b"/>
              <a:pathLst>
                <a:path w="27" h="26">
                  <a:moveTo>
                    <a:pt x="13" y="26"/>
                  </a:moveTo>
                  <a:lnTo>
                    <a:pt x="19" y="25"/>
                  </a:lnTo>
                  <a:lnTo>
                    <a:pt x="23" y="23"/>
                  </a:lnTo>
                  <a:lnTo>
                    <a:pt x="25" y="18"/>
                  </a:lnTo>
                  <a:lnTo>
                    <a:pt x="27" y="13"/>
                  </a:lnTo>
                  <a:lnTo>
                    <a:pt x="25" y="9"/>
                  </a:lnTo>
                  <a:lnTo>
                    <a:pt x="23" y="4"/>
                  </a:lnTo>
                  <a:lnTo>
                    <a:pt x="19" y="1"/>
                  </a:lnTo>
                  <a:lnTo>
                    <a:pt x="13" y="0"/>
                  </a:lnTo>
                  <a:lnTo>
                    <a:pt x="8" y="1"/>
                  </a:lnTo>
                  <a:lnTo>
                    <a:pt x="4" y="4"/>
                  </a:lnTo>
                  <a:lnTo>
                    <a:pt x="1" y="9"/>
                  </a:lnTo>
                  <a:lnTo>
                    <a:pt x="0" y="13"/>
                  </a:lnTo>
                  <a:lnTo>
                    <a:pt x="1" y="18"/>
                  </a:lnTo>
                  <a:lnTo>
                    <a:pt x="4" y="23"/>
                  </a:lnTo>
                  <a:lnTo>
                    <a:pt x="8" y="25"/>
                  </a:lnTo>
                  <a:lnTo>
                    <a:pt x="13"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5" name="Freeform 24"/>
            <p:cNvSpPr>
              <a:spLocks/>
            </p:cNvSpPr>
            <p:nvPr/>
          </p:nvSpPr>
          <p:spPr bwMode="auto">
            <a:xfrm>
              <a:off x="8207395" y="-792162"/>
              <a:ext cx="238125" cy="146050"/>
            </a:xfrm>
            <a:custGeom>
              <a:avLst/>
              <a:gdLst/>
              <a:ahLst/>
              <a:cxnLst>
                <a:cxn ang="0">
                  <a:pos x="290" y="101"/>
                </a:cxn>
                <a:cxn ang="0">
                  <a:pos x="261" y="69"/>
                </a:cxn>
                <a:cxn ang="0">
                  <a:pos x="300" y="41"/>
                </a:cxn>
                <a:cxn ang="0">
                  <a:pos x="268" y="3"/>
                </a:cxn>
                <a:cxn ang="0">
                  <a:pos x="249" y="3"/>
                </a:cxn>
                <a:cxn ang="0">
                  <a:pos x="275" y="38"/>
                </a:cxn>
                <a:cxn ang="0">
                  <a:pos x="237" y="66"/>
                </a:cxn>
                <a:cxn ang="0">
                  <a:pos x="242" y="70"/>
                </a:cxn>
                <a:cxn ang="0">
                  <a:pos x="250" y="80"/>
                </a:cxn>
                <a:cxn ang="0">
                  <a:pos x="259" y="91"/>
                </a:cxn>
                <a:cxn ang="0">
                  <a:pos x="261" y="94"/>
                </a:cxn>
                <a:cxn ang="0">
                  <a:pos x="128" y="166"/>
                </a:cxn>
                <a:cxn ang="0">
                  <a:pos x="35" y="92"/>
                </a:cxn>
                <a:cxn ang="0">
                  <a:pos x="57" y="66"/>
                </a:cxn>
                <a:cxn ang="0">
                  <a:pos x="23" y="39"/>
                </a:cxn>
                <a:cxn ang="0">
                  <a:pos x="43" y="0"/>
                </a:cxn>
                <a:cxn ang="0">
                  <a:pos x="25" y="1"/>
                </a:cxn>
                <a:cxn ang="0">
                  <a:pos x="0" y="42"/>
                </a:cxn>
                <a:cxn ang="0">
                  <a:pos x="35" y="68"/>
                </a:cxn>
                <a:cxn ang="0">
                  <a:pos x="8" y="97"/>
                </a:cxn>
                <a:cxn ang="0">
                  <a:pos x="124" y="184"/>
                </a:cxn>
                <a:cxn ang="0">
                  <a:pos x="290" y="101"/>
                </a:cxn>
              </a:cxnLst>
              <a:rect l="0" t="0" r="r" b="b"/>
              <a:pathLst>
                <a:path w="300" h="184">
                  <a:moveTo>
                    <a:pt x="290" y="101"/>
                  </a:moveTo>
                  <a:lnTo>
                    <a:pt x="261" y="69"/>
                  </a:lnTo>
                  <a:lnTo>
                    <a:pt x="300" y="41"/>
                  </a:lnTo>
                  <a:lnTo>
                    <a:pt x="268" y="3"/>
                  </a:lnTo>
                  <a:lnTo>
                    <a:pt x="249" y="3"/>
                  </a:lnTo>
                  <a:lnTo>
                    <a:pt x="275" y="38"/>
                  </a:lnTo>
                  <a:lnTo>
                    <a:pt x="237" y="66"/>
                  </a:lnTo>
                  <a:lnTo>
                    <a:pt x="242" y="70"/>
                  </a:lnTo>
                  <a:lnTo>
                    <a:pt x="250" y="80"/>
                  </a:lnTo>
                  <a:lnTo>
                    <a:pt x="259" y="91"/>
                  </a:lnTo>
                  <a:lnTo>
                    <a:pt x="261" y="94"/>
                  </a:lnTo>
                  <a:lnTo>
                    <a:pt x="128" y="166"/>
                  </a:lnTo>
                  <a:lnTo>
                    <a:pt x="35" y="92"/>
                  </a:lnTo>
                  <a:lnTo>
                    <a:pt x="57" y="66"/>
                  </a:lnTo>
                  <a:lnTo>
                    <a:pt x="23" y="39"/>
                  </a:lnTo>
                  <a:lnTo>
                    <a:pt x="43" y="0"/>
                  </a:lnTo>
                  <a:lnTo>
                    <a:pt x="25" y="1"/>
                  </a:lnTo>
                  <a:lnTo>
                    <a:pt x="0" y="42"/>
                  </a:lnTo>
                  <a:lnTo>
                    <a:pt x="35" y="68"/>
                  </a:lnTo>
                  <a:lnTo>
                    <a:pt x="8" y="97"/>
                  </a:lnTo>
                  <a:lnTo>
                    <a:pt x="124" y="184"/>
                  </a:lnTo>
                  <a:lnTo>
                    <a:pt x="29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6" name="Freeform 25"/>
            <p:cNvSpPr>
              <a:spLocks/>
            </p:cNvSpPr>
            <p:nvPr/>
          </p:nvSpPr>
          <p:spPr bwMode="auto">
            <a:xfrm>
              <a:off x="8158183" y="-668337"/>
              <a:ext cx="12700" cy="187325"/>
            </a:xfrm>
            <a:custGeom>
              <a:avLst/>
              <a:gdLst/>
              <a:ahLst/>
              <a:cxnLst>
                <a:cxn ang="0">
                  <a:pos x="0" y="237"/>
                </a:cxn>
                <a:cxn ang="0">
                  <a:pos x="0" y="35"/>
                </a:cxn>
                <a:cxn ang="0">
                  <a:pos x="18" y="0"/>
                </a:cxn>
                <a:cxn ang="0">
                  <a:pos x="18" y="234"/>
                </a:cxn>
                <a:cxn ang="0">
                  <a:pos x="0" y="237"/>
                </a:cxn>
              </a:cxnLst>
              <a:rect l="0" t="0" r="r" b="b"/>
              <a:pathLst>
                <a:path w="18" h="237">
                  <a:moveTo>
                    <a:pt x="0" y="237"/>
                  </a:moveTo>
                  <a:lnTo>
                    <a:pt x="0" y="35"/>
                  </a:lnTo>
                  <a:lnTo>
                    <a:pt x="18" y="0"/>
                  </a:lnTo>
                  <a:lnTo>
                    <a:pt x="18" y="234"/>
                  </a:lnTo>
                  <a:lnTo>
                    <a:pt x="0" y="2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95" name="Freeform 53"/>
            <p:cNvSpPr>
              <a:spLocks/>
            </p:cNvSpPr>
            <p:nvPr/>
          </p:nvSpPr>
          <p:spPr bwMode="auto">
            <a:xfrm>
              <a:off x="8213745" y="-1058862"/>
              <a:ext cx="82550" cy="103188"/>
            </a:xfrm>
            <a:custGeom>
              <a:avLst/>
              <a:gdLst/>
              <a:ahLst/>
              <a:cxnLst>
                <a:cxn ang="0">
                  <a:pos x="27" y="112"/>
                </a:cxn>
                <a:cxn ang="0">
                  <a:pos x="73" y="30"/>
                </a:cxn>
                <a:cxn ang="0">
                  <a:pos x="73" y="0"/>
                </a:cxn>
                <a:cxn ang="0">
                  <a:pos x="0" y="129"/>
                </a:cxn>
                <a:cxn ang="0">
                  <a:pos x="103" y="129"/>
                </a:cxn>
                <a:cxn ang="0">
                  <a:pos x="103" y="112"/>
                </a:cxn>
                <a:cxn ang="0">
                  <a:pos x="27" y="112"/>
                </a:cxn>
              </a:cxnLst>
              <a:rect l="0" t="0" r="r" b="b"/>
              <a:pathLst>
                <a:path w="103" h="129">
                  <a:moveTo>
                    <a:pt x="27" y="112"/>
                  </a:moveTo>
                  <a:lnTo>
                    <a:pt x="73" y="30"/>
                  </a:lnTo>
                  <a:lnTo>
                    <a:pt x="73" y="0"/>
                  </a:lnTo>
                  <a:lnTo>
                    <a:pt x="0" y="129"/>
                  </a:lnTo>
                  <a:lnTo>
                    <a:pt x="103" y="129"/>
                  </a:lnTo>
                  <a:lnTo>
                    <a:pt x="103" y="112"/>
                  </a:lnTo>
                  <a:lnTo>
                    <a:pt x="27" y="1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078" name="Freeform 54"/>
            <p:cNvSpPr>
              <a:spLocks/>
            </p:cNvSpPr>
            <p:nvPr/>
          </p:nvSpPr>
          <p:spPr bwMode="auto">
            <a:xfrm>
              <a:off x="8204220" y="-1065212"/>
              <a:ext cx="25400" cy="46038"/>
            </a:xfrm>
            <a:custGeom>
              <a:avLst/>
              <a:gdLst/>
              <a:ahLst/>
              <a:cxnLst>
                <a:cxn ang="0">
                  <a:pos x="13" y="59"/>
                </a:cxn>
                <a:cxn ang="0">
                  <a:pos x="19" y="58"/>
                </a:cxn>
                <a:cxn ang="0">
                  <a:pos x="24" y="52"/>
                </a:cxn>
                <a:cxn ang="0">
                  <a:pos x="29" y="43"/>
                </a:cxn>
                <a:cxn ang="0">
                  <a:pos x="32" y="31"/>
                </a:cxn>
                <a:cxn ang="0">
                  <a:pos x="32" y="20"/>
                </a:cxn>
                <a:cxn ang="0">
                  <a:pos x="30" y="11"/>
                </a:cxn>
                <a:cxn ang="0">
                  <a:pos x="26" y="4"/>
                </a:cxn>
                <a:cxn ang="0">
                  <a:pos x="20" y="0"/>
                </a:cxn>
                <a:cxn ang="0">
                  <a:pos x="13" y="1"/>
                </a:cxn>
                <a:cxn ang="0">
                  <a:pos x="7" y="7"/>
                </a:cxn>
                <a:cxn ang="0">
                  <a:pos x="2" y="15"/>
                </a:cxn>
                <a:cxn ang="0">
                  <a:pos x="0" y="27"/>
                </a:cxn>
                <a:cxn ang="0">
                  <a:pos x="0" y="39"/>
                </a:cxn>
                <a:cxn ang="0">
                  <a:pos x="2" y="49"/>
                </a:cxn>
                <a:cxn ang="0">
                  <a:pos x="7" y="55"/>
                </a:cxn>
                <a:cxn ang="0">
                  <a:pos x="13" y="59"/>
                </a:cxn>
              </a:cxnLst>
              <a:rect l="0" t="0" r="r" b="b"/>
              <a:pathLst>
                <a:path w="32" h="59">
                  <a:moveTo>
                    <a:pt x="13" y="59"/>
                  </a:moveTo>
                  <a:lnTo>
                    <a:pt x="19" y="58"/>
                  </a:lnTo>
                  <a:lnTo>
                    <a:pt x="24" y="52"/>
                  </a:lnTo>
                  <a:lnTo>
                    <a:pt x="29" y="43"/>
                  </a:lnTo>
                  <a:lnTo>
                    <a:pt x="32" y="31"/>
                  </a:lnTo>
                  <a:lnTo>
                    <a:pt x="32" y="20"/>
                  </a:lnTo>
                  <a:lnTo>
                    <a:pt x="30" y="11"/>
                  </a:lnTo>
                  <a:lnTo>
                    <a:pt x="26" y="4"/>
                  </a:lnTo>
                  <a:lnTo>
                    <a:pt x="20" y="0"/>
                  </a:lnTo>
                  <a:lnTo>
                    <a:pt x="13" y="1"/>
                  </a:lnTo>
                  <a:lnTo>
                    <a:pt x="7" y="7"/>
                  </a:lnTo>
                  <a:lnTo>
                    <a:pt x="2" y="15"/>
                  </a:lnTo>
                  <a:lnTo>
                    <a:pt x="0" y="27"/>
                  </a:lnTo>
                  <a:lnTo>
                    <a:pt x="0" y="39"/>
                  </a:lnTo>
                  <a:lnTo>
                    <a:pt x="2" y="49"/>
                  </a:lnTo>
                  <a:lnTo>
                    <a:pt x="7" y="55"/>
                  </a:lnTo>
                  <a:lnTo>
                    <a:pt x="13" y="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079" name="Freeform 55"/>
            <p:cNvSpPr>
              <a:spLocks/>
            </p:cNvSpPr>
            <p:nvPr/>
          </p:nvSpPr>
          <p:spPr bwMode="auto">
            <a:xfrm>
              <a:off x="8302645" y="-1065212"/>
              <a:ext cx="28575" cy="50800"/>
            </a:xfrm>
            <a:custGeom>
              <a:avLst/>
              <a:gdLst/>
              <a:ahLst/>
              <a:cxnLst>
                <a:cxn ang="0">
                  <a:pos x="12" y="65"/>
                </a:cxn>
                <a:cxn ang="0">
                  <a:pos x="20" y="63"/>
                </a:cxn>
                <a:cxn ang="0">
                  <a:pos x="26" y="57"/>
                </a:cxn>
                <a:cxn ang="0">
                  <a:pos x="32" y="48"/>
                </a:cxn>
                <a:cxn ang="0">
                  <a:pos x="35" y="35"/>
                </a:cxn>
                <a:cxn ang="0">
                  <a:pos x="35" y="22"/>
                </a:cxn>
                <a:cxn ang="0">
                  <a:pos x="33" y="12"/>
                </a:cxn>
                <a:cxn ang="0">
                  <a:pos x="28" y="4"/>
                </a:cxn>
                <a:cxn ang="0">
                  <a:pos x="21" y="0"/>
                </a:cxn>
                <a:cxn ang="0">
                  <a:pos x="14" y="1"/>
                </a:cxn>
                <a:cxn ang="0">
                  <a:pos x="8" y="8"/>
                </a:cxn>
                <a:cxn ang="0">
                  <a:pos x="3" y="18"/>
                </a:cxn>
                <a:cxn ang="0">
                  <a:pos x="0" y="30"/>
                </a:cxn>
                <a:cxn ang="0">
                  <a:pos x="0" y="43"/>
                </a:cxn>
                <a:cxn ang="0">
                  <a:pos x="2" y="53"/>
                </a:cxn>
                <a:cxn ang="0">
                  <a:pos x="6" y="61"/>
                </a:cxn>
                <a:cxn ang="0">
                  <a:pos x="12" y="65"/>
                </a:cxn>
              </a:cxnLst>
              <a:rect l="0" t="0" r="r" b="b"/>
              <a:pathLst>
                <a:path w="35" h="65">
                  <a:moveTo>
                    <a:pt x="12" y="65"/>
                  </a:moveTo>
                  <a:lnTo>
                    <a:pt x="20" y="63"/>
                  </a:lnTo>
                  <a:lnTo>
                    <a:pt x="26" y="57"/>
                  </a:lnTo>
                  <a:lnTo>
                    <a:pt x="32" y="48"/>
                  </a:lnTo>
                  <a:lnTo>
                    <a:pt x="35" y="35"/>
                  </a:lnTo>
                  <a:lnTo>
                    <a:pt x="35" y="22"/>
                  </a:lnTo>
                  <a:lnTo>
                    <a:pt x="33" y="12"/>
                  </a:lnTo>
                  <a:lnTo>
                    <a:pt x="28" y="4"/>
                  </a:lnTo>
                  <a:lnTo>
                    <a:pt x="21" y="0"/>
                  </a:lnTo>
                  <a:lnTo>
                    <a:pt x="14" y="1"/>
                  </a:lnTo>
                  <a:lnTo>
                    <a:pt x="8" y="8"/>
                  </a:lnTo>
                  <a:lnTo>
                    <a:pt x="3" y="18"/>
                  </a:lnTo>
                  <a:lnTo>
                    <a:pt x="0" y="30"/>
                  </a:lnTo>
                  <a:lnTo>
                    <a:pt x="0" y="43"/>
                  </a:lnTo>
                  <a:lnTo>
                    <a:pt x="2" y="53"/>
                  </a:lnTo>
                  <a:lnTo>
                    <a:pt x="6" y="61"/>
                  </a:lnTo>
                  <a:lnTo>
                    <a:pt x="12"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grpSp>
      <p:grpSp>
        <p:nvGrpSpPr>
          <p:cNvPr id="28" name="グループ化 140"/>
          <p:cNvGrpSpPr/>
          <p:nvPr/>
        </p:nvGrpSpPr>
        <p:grpSpPr>
          <a:xfrm>
            <a:off x="5642919" y="5369402"/>
            <a:ext cx="547687" cy="690563"/>
            <a:chOff x="7075508" y="-1190625"/>
            <a:chExt cx="669925" cy="798513"/>
          </a:xfrm>
        </p:grpSpPr>
        <p:sp>
          <p:nvSpPr>
            <p:cNvPr id="142" name="Freeform 32"/>
            <p:cNvSpPr>
              <a:spLocks/>
            </p:cNvSpPr>
            <p:nvPr/>
          </p:nvSpPr>
          <p:spPr bwMode="auto">
            <a:xfrm>
              <a:off x="7212033" y="-1122362"/>
              <a:ext cx="65088" cy="104775"/>
            </a:xfrm>
            <a:custGeom>
              <a:avLst/>
              <a:gdLst/>
              <a:ahLst/>
              <a:cxnLst>
                <a:cxn ang="0">
                  <a:pos x="15" y="131"/>
                </a:cxn>
                <a:cxn ang="0">
                  <a:pos x="4" y="121"/>
                </a:cxn>
                <a:cxn ang="0">
                  <a:pos x="0" y="103"/>
                </a:cxn>
                <a:cxn ang="0">
                  <a:pos x="2" y="80"/>
                </a:cxn>
                <a:cxn ang="0">
                  <a:pos x="9" y="54"/>
                </a:cxn>
                <a:cxn ang="0">
                  <a:pos x="15" y="41"/>
                </a:cxn>
                <a:cxn ang="0">
                  <a:pos x="21" y="30"/>
                </a:cxn>
                <a:cxn ang="0">
                  <a:pos x="28" y="19"/>
                </a:cxn>
                <a:cxn ang="0">
                  <a:pos x="35" y="11"/>
                </a:cxn>
                <a:cxn ang="0">
                  <a:pos x="43" y="5"/>
                </a:cxn>
                <a:cxn ang="0">
                  <a:pos x="51" y="1"/>
                </a:cxn>
                <a:cxn ang="0">
                  <a:pos x="58" y="0"/>
                </a:cxn>
                <a:cxn ang="0">
                  <a:pos x="65" y="1"/>
                </a:cxn>
                <a:cxn ang="0">
                  <a:pos x="76" y="11"/>
                </a:cxn>
                <a:cxn ang="0">
                  <a:pos x="80" y="28"/>
                </a:cxn>
                <a:cxn ang="0">
                  <a:pos x="78" y="52"/>
                </a:cxn>
                <a:cxn ang="0">
                  <a:pos x="71" y="78"/>
                </a:cxn>
                <a:cxn ang="0">
                  <a:pos x="65" y="91"/>
                </a:cxn>
                <a:cxn ang="0">
                  <a:pos x="58" y="102"/>
                </a:cxn>
                <a:cxn ang="0">
                  <a:pos x="50" y="113"/>
                </a:cxn>
                <a:cxn ang="0">
                  <a:pos x="43" y="121"/>
                </a:cxn>
                <a:cxn ang="0">
                  <a:pos x="35" y="126"/>
                </a:cxn>
                <a:cxn ang="0">
                  <a:pos x="28" y="131"/>
                </a:cxn>
                <a:cxn ang="0">
                  <a:pos x="21" y="132"/>
                </a:cxn>
                <a:cxn ang="0">
                  <a:pos x="15" y="131"/>
                </a:cxn>
              </a:cxnLst>
              <a:rect l="0" t="0" r="r" b="b"/>
              <a:pathLst>
                <a:path w="80" h="132">
                  <a:moveTo>
                    <a:pt x="15" y="131"/>
                  </a:moveTo>
                  <a:lnTo>
                    <a:pt x="4" y="121"/>
                  </a:lnTo>
                  <a:lnTo>
                    <a:pt x="0" y="103"/>
                  </a:lnTo>
                  <a:lnTo>
                    <a:pt x="2" y="80"/>
                  </a:lnTo>
                  <a:lnTo>
                    <a:pt x="9" y="54"/>
                  </a:lnTo>
                  <a:lnTo>
                    <a:pt x="15" y="41"/>
                  </a:lnTo>
                  <a:lnTo>
                    <a:pt x="21" y="30"/>
                  </a:lnTo>
                  <a:lnTo>
                    <a:pt x="28" y="19"/>
                  </a:lnTo>
                  <a:lnTo>
                    <a:pt x="35" y="11"/>
                  </a:lnTo>
                  <a:lnTo>
                    <a:pt x="43" y="5"/>
                  </a:lnTo>
                  <a:lnTo>
                    <a:pt x="51" y="1"/>
                  </a:lnTo>
                  <a:lnTo>
                    <a:pt x="58" y="0"/>
                  </a:lnTo>
                  <a:lnTo>
                    <a:pt x="65" y="1"/>
                  </a:lnTo>
                  <a:lnTo>
                    <a:pt x="76" y="11"/>
                  </a:lnTo>
                  <a:lnTo>
                    <a:pt x="80" y="28"/>
                  </a:lnTo>
                  <a:lnTo>
                    <a:pt x="78" y="52"/>
                  </a:lnTo>
                  <a:lnTo>
                    <a:pt x="71" y="78"/>
                  </a:lnTo>
                  <a:lnTo>
                    <a:pt x="65" y="91"/>
                  </a:lnTo>
                  <a:lnTo>
                    <a:pt x="58" y="102"/>
                  </a:lnTo>
                  <a:lnTo>
                    <a:pt x="50" y="113"/>
                  </a:lnTo>
                  <a:lnTo>
                    <a:pt x="43" y="121"/>
                  </a:lnTo>
                  <a:lnTo>
                    <a:pt x="35" y="126"/>
                  </a:lnTo>
                  <a:lnTo>
                    <a:pt x="28" y="131"/>
                  </a:lnTo>
                  <a:lnTo>
                    <a:pt x="21" y="132"/>
                  </a:lnTo>
                  <a:lnTo>
                    <a:pt x="15" y="1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3" name="Freeform 33"/>
            <p:cNvSpPr>
              <a:spLocks/>
            </p:cNvSpPr>
            <p:nvPr/>
          </p:nvSpPr>
          <p:spPr bwMode="auto">
            <a:xfrm>
              <a:off x="7258070" y="-887412"/>
              <a:ext cx="192088" cy="171450"/>
            </a:xfrm>
            <a:custGeom>
              <a:avLst/>
              <a:gdLst/>
              <a:ahLst/>
              <a:cxnLst>
                <a:cxn ang="0">
                  <a:pos x="0" y="210"/>
                </a:cxn>
                <a:cxn ang="0">
                  <a:pos x="0" y="0"/>
                </a:cxn>
                <a:cxn ang="0">
                  <a:pos x="241" y="52"/>
                </a:cxn>
                <a:cxn ang="0">
                  <a:pos x="241" y="217"/>
                </a:cxn>
                <a:cxn ang="0">
                  <a:pos x="0" y="210"/>
                </a:cxn>
              </a:cxnLst>
              <a:rect l="0" t="0" r="r" b="b"/>
              <a:pathLst>
                <a:path w="241" h="217">
                  <a:moveTo>
                    <a:pt x="0" y="210"/>
                  </a:moveTo>
                  <a:lnTo>
                    <a:pt x="0" y="0"/>
                  </a:lnTo>
                  <a:lnTo>
                    <a:pt x="241" y="52"/>
                  </a:lnTo>
                  <a:lnTo>
                    <a:pt x="241" y="217"/>
                  </a:lnTo>
                  <a:lnTo>
                    <a:pt x="0" y="2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4" name="Rectangle 34"/>
            <p:cNvSpPr>
              <a:spLocks noChangeArrowheads="1"/>
            </p:cNvSpPr>
            <p:nvPr/>
          </p:nvSpPr>
          <p:spPr bwMode="auto">
            <a:xfrm>
              <a:off x="7283470" y="-858837"/>
              <a:ext cx="147638" cy="762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5" name="Freeform 35"/>
            <p:cNvSpPr>
              <a:spLocks/>
            </p:cNvSpPr>
            <p:nvPr/>
          </p:nvSpPr>
          <p:spPr bwMode="auto">
            <a:xfrm>
              <a:off x="7180283" y="-1146175"/>
              <a:ext cx="388938" cy="347663"/>
            </a:xfrm>
            <a:custGeom>
              <a:avLst/>
              <a:gdLst/>
              <a:ahLst/>
              <a:cxnLst>
                <a:cxn ang="0">
                  <a:pos x="80" y="116"/>
                </a:cxn>
                <a:cxn ang="0">
                  <a:pos x="80" y="116"/>
                </a:cxn>
                <a:cxn ang="0">
                  <a:pos x="89" y="102"/>
                </a:cxn>
                <a:cxn ang="0">
                  <a:pos x="107" y="77"/>
                </a:cxn>
                <a:cxn ang="0">
                  <a:pos x="129" y="55"/>
                </a:cxn>
                <a:cxn ang="0">
                  <a:pos x="153" y="35"/>
                </a:cxn>
                <a:cxn ang="0">
                  <a:pos x="181" y="20"/>
                </a:cxn>
                <a:cxn ang="0">
                  <a:pos x="211" y="9"/>
                </a:cxn>
                <a:cxn ang="0">
                  <a:pos x="242" y="2"/>
                </a:cxn>
                <a:cxn ang="0">
                  <a:pos x="274" y="0"/>
                </a:cxn>
                <a:cxn ang="0">
                  <a:pos x="312" y="4"/>
                </a:cxn>
                <a:cxn ang="0">
                  <a:pos x="355" y="16"/>
                </a:cxn>
                <a:cxn ang="0">
                  <a:pos x="392" y="37"/>
                </a:cxn>
                <a:cxn ang="0">
                  <a:pos x="425" y="63"/>
                </a:cxn>
                <a:cxn ang="0">
                  <a:pos x="452" y="94"/>
                </a:cxn>
                <a:cxn ang="0">
                  <a:pos x="473" y="131"/>
                </a:cxn>
                <a:cxn ang="0">
                  <a:pos x="485" y="171"/>
                </a:cxn>
                <a:cxn ang="0">
                  <a:pos x="491" y="215"/>
                </a:cxn>
                <a:cxn ang="0">
                  <a:pos x="487" y="259"/>
                </a:cxn>
                <a:cxn ang="0">
                  <a:pos x="475" y="301"/>
                </a:cxn>
                <a:cxn ang="0">
                  <a:pos x="455" y="339"/>
                </a:cxn>
                <a:cxn ang="0">
                  <a:pos x="429" y="371"/>
                </a:cxn>
                <a:cxn ang="0">
                  <a:pos x="397" y="399"/>
                </a:cxn>
                <a:cxn ang="0">
                  <a:pos x="361" y="419"/>
                </a:cxn>
                <a:cxn ang="0">
                  <a:pos x="320" y="432"/>
                </a:cxn>
                <a:cxn ang="0">
                  <a:pos x="277" y="438"/>
                </a:cxn>
                <a:cxn ang="0">
                  <a:pos x="239" y="434"/>
                </a:cxn>
                <a:cxn ang="0">
                  <a:pos x="209" y="427"/>
                </a:cxn>
                <a:cxn ang="0">
                  <a:pos x="180" y="417"/>
                </a:cxn>
                <a:cxn ang="0">
                  <a:pos x="153" y="402"/>
                </a:cxn>
                <a:cxn ang="0">
                  <a:pos x="129" y="384"/>
                </a:cxn>
                <a:cxn ang="0">
                  <a:pos x="108" y="363"/>
                </a:cxn>
                <a:cxn ang="0">
                  <a:pos x="90" y="339"/>
                </a:cxn>
                <a:cxn ang="0">
                  <a:pos x="75" y="313"/>
                </a:cxn>
                <a:cxn ang="0">
                  <a:pos x="68" y="299"/>
                </a:cxn>
                <a:cxn ang="0">
                  <a:pos x="65" y="299"/>
                </a:cxn>
                <a:cxn ang="0">
                  <a:pos x="50" y="296"/>
                </a:cxn>
                <a:cxn ang="0">
                  <a:pos x="25" y="280"/>
                </a:cxn>
                <a:cxn ang="0">
                  <a:pos x="8" y="253"/>
                </a:cxn>
                <a:cxn ang="0">
                  <a:pos x="0" y="220"/>
                </a:cxn>
                <a:cxn ang="0">
                  <a:pos x="3" y="183"/>
                </a:cxn>
                <a:cxn ang="0">
                  <a:pos x="16" y="151"/>
                </a:cxn>
                <a:cxn ang="0">
                  <a:pos x="38" y="128"/>
                </a:cxn>
                <a:cxn ang="0">
                  <a:pos x="63" y="116"/>
                </a:cxn>
              </a:cxnLst>
              <a:rect l="0" t="0" r="r" b="b"/>
              <a:pathLst>
                <a:path w="491" h="438">
                  <a:moveTo>
                    <a:pt x="78" y="115"/>
                  </a:moveTo>
                  <a:lnTo>
                    <a:pt x="80" y="116"/>
                  </a:lnTo>
                  <a:lnTo>
                    <a:pt x="80" y="116"/>
                  </a:lnTo>
                  <a:lnTo>
                    <a:pt x="80" y="116"/>
                  </a:lnTo>
                  <a:lnTo>
                    <a:pt x="81" y="116"/>
                  </a:lnTo>
                  <a:lnTo>
                    <a:pt x="89" y="102"/>
                  </a:lnTo>
                  <a:lnTo>
                    <a:pt x="97" y="90"/>
                  </a:lnTo>
                  <a:lnTo>
                    <a:pt x="107" y="77"/>
                  </a:lnTo>
                  <a:lnTo>
                    <a:pt x="118" y="65"/>
                  </a:lnTo>
                  <a:lnTo>
                    <a:pt x="129" y="55"/>
                  </a:lnTo>
                  <a:lnTo>
                    <a:pt x="141" y="45"/>
                  </a:lnTo>
                  <a:lnTo>
                    <a:pt x="153" y="35"/>
                  </a:lnTo>
                  <a:lnTo>
                    <a:pt x="167" y="27"/>
                  </a:lnTo>
                  <a:lnTo>
                    <a:pt x="181" y="20"/>
                  </a:lnTo>
                  <a:lnTo>
                    <a:pt x="196" y="15"/>
                  </a:lnTo>
                  <a:lnTo>
                    <a:pt x="211" y="9"/>
                  </a:lnTo>
                  <a:lnTo>
                    <a:pt x="226" y="5"/>
                  </a:lnTo>
                  <a:lnTo>
                    <a:pt x="242" y="2"/>
                  </a:lnTo>
                  <a:lnTo>
                    <a:pt x="257" y="1"/>
                  </a:lnTo>
                  <a:lnTo>
                    <a:pt x="274" y="0"/>
                  </a:lnTo>
                  <a:lnTo>
                    <a:pt x="291" y="1"/>
                  </a:lnTo>
                  <a:lnTo>
                    <a:pt x="312" y="4"/>
                  </a:lnTo>
                  <a:lnTo>
                    <a:pt x="334" y="9"/>
                  </a:lnTo>
                  <a:lnTo>
                    <a:pt x="355" y="16"/>
                  </a:lnTo>
                  <a:lnTo>
                    <a:pt x="375" y="25"/>
                  </a:lnTo>
                  <a:lnTo>
                    <a:pt x="392" y="37"/>
                  </a:lnTo>
                  <a:lnTo>
                    <a:pt x="409" y="48"/>
                  </a:lnTo>
                  <a:lnTo>
                    <a:pt x="425" y="63"/>
                  </a:lnTo>
                  <a:lnTo>
                    <a:pt x="439" y="78"/>
                  </a:lnTo>
                  <a:lnTo>
                    <a:pt x="452" y="94"/>
                  </a:lnTo>
                  <a:lnTo>
                    <a:pt x="463" y="113"/>
                  </a:lnTo>
                  <a:lnTo>
                    <a:pt x="473" y="131"/>
                  </a:lnTo>
                  <a:lnTo>
                    <a:pt x="481" y="151"/>
                  </a:lnTo>
                  <a:lnTo>
                    <a:pt x="485" y="171"/>
                  </a:lnTo>
                  <a:lnTo>
                    <a:pt x="489" y="193"/>
                  </a:lnTo>
                  <a:lnTo>
                    <a:pt x="491" y="215"/>
                  </a:lnTo>
                  <a:lnTo>
                    <a:pt x="490" y="237"/>
                  </a:lnTo>
                  <a:lnTo>
                    <a:pt x="487" y="259"/>
                  </a:lnTo>
                  <a:lnTo>
                    <a:pt x="482" y="281"/>
                  </a:lnTo>
                  <a:lnTo>
                    <a:pt x="475" y="301"/>
                  </a:lnTo>
                  <a:lnTo>
                    <a:pt x="466" y="320"/>
                  </a:lnTo>
                  <a:lnTo>
                    <a:pt x="455" y="339"/>
                  </a:lnTo>
                  <a:lnTo>
                    <a:pt x="443" y="356"/>
                  </a:lnTo>
                  <a:lnTo>
                    <a:pt x="429" y="371"/>
                  </a:lnTo>
                  <a:lnTo>
                    <a:pt x="414" y="386"/>
                  </a:lnTo>
                  <a:lnTo>
                    <a:pt x="397" y="399"/>
                  </a:lnTo>
                  <a:lnTo>
                    <a:pt x="379" y="410"/>
                  </a:lnTo>
                  <a:lnTo>
                    <a:pt x="361" y="419"/>
                  </a:lnTo>
                  <a:lnTo>
                    <a:pt x="340" y="426"/>
                  </a:lnTo>
                  <a:lnTo>
                    <a:pt x="320" y="432"/>
                  </a:lnTo>
                  <a:lnTo>
                    <a:pt x="299" y="435"/>
                  </a:lnTo>
                  <a:lnTo>
                    <a:pt x="277" y="438"/>
                  </a:lnTo>
                  <a:lnTo>
                    <a:pt x="255" y="437"/>
                  </a:lnTo>
                  <a:lnTo>
                    <a:pt x="239" y="434"/>
                  </a:lnTo>
                  <a:lnTo>
                    <a:pt x="224" y="432"/>
                  </a:lnTo>
                  <a:lnTo>
                    <a:pt x="209" y="427"/>
                  </a:lnTo>
                  <a:lnTo>
                    <a:pt x="194" y="423"/>
                  </a:lnTo>
                  <a:lnTo>
                    <a:pt x="180" y="417"/>
                  </a:lnTo>
                  <a:lnTo>
                    <a:pt x="166" y="410"/>
                  </a:lnTo>
                  <a:lnTo>
                    <a:pt x="153" y="402"/>
                  </a:lnTo>
                  <a:lnTo>
                    <a:pt x="141" y="393"/>
                  </a:lnTo>
                  <a:lnTo>
                    <a:pt x="129" y="384"/>
                  </a:lnTo>
                  <a:lnTo>
                    <a:pt x="119" y="373"/>
                  </a:lnTo>
                  <a:lnTo>
                    <a:pt x="108" y="363"/>
                  </a:lnTo>
                  <a:lnTo>
                    <a:pt x="99" y="351"/>
                  </a:lnTo>
                  <a:lnTo>
                    <a:pt x="90" y="339"/>
                  </a:lnTo>
                  <a:lnTo>
                    <a:pt x="82" y="326"/>
                  </a:lnTo>
                  <a:lnTo>
                    <a:pt x="75" y="313"/>
                  </a:lnTo>
                  <a:lnTo>
                    <a:pt x="69" y="299"/>
                  </a:lnTo>
                  <a:lnTo>
                    <a:pt x="68" y="299"/>
                  </a:lnTo>
                  <a:lnTo>
                    <a:pt x="67" y="299"/>
                  </a:lnTo>
                  <a:lnTo>
                    <a:pt x="65" y="299"/>
                  </a:lnTo>
                  <a:lnTo>
                    <a:pt x="63" y="299"/>
                  </a:lnTo>
                  <a:lnTo>
                    <a:pt x="50" y="296"/>
                  </a:lnTo>
                  <a:lnTo>
                    <a:pt x="37" y="290"/>
                  </a:lnTo>
                  <a:lnTo>
                    <a:pt x="25" y="280"/>
                  </a:lnTo>
                  <a:lnTo>
                    <a:pt x="15" y="268"/>
                  </a:lnTo>
                  <a:lnTo>
                    <a:pt x="8" y="253"/>
                  </a:lnTo>
                  <a:lnTo>
                    <a:pt x="2" y="237"/>
                  </a:lnTo>
                  <a:lnTo>
                    <a:pt x="0" y="220"/>
                  </a:lnTo>
                  <a:lnTo>
                    <a:pt x="0" y="201"/>
                  </a:lnTo>
                  <a:lnTo>
                    <a:pt x="3" y="183"/>
                  </a:lnTo>
                  <a:lnTo>
                    <a:pt x="9" y="166"/>
                  </a:lnTo>
                  <a:lnTo>
                    <a:pt x="16" y="151"/>
                  </a:lnTo>
                  <a:lnTo>
                    <a:pt x="27" y="138"/>
                  </a:lnTo>
                  <a:lnTo>
                    <a:pt x="38" y="128"/>
                  </a:lnTo>
                  <a:lnTo>
                    <a:pt x="51" y="121"/>
                  </a:lnTo>
                  <a:lnTo>
                    <a:pt x="63" y="116"/>
                  </a:lnTo>
                  <a:lnTo>
                    <a:pt x="78" y="1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6" name="Freeform 36"/>
            <p:cNvSpPr>
              <a:spLocks/>
            </p:cNvSpPr>
            <p:nvPr/>
          </p:nvSpPr>
          <p:spPr bwMode="auto">
            <a:xfrm>
              <a:off x="7200920" y="-1117600"/>
              <a:ext cx="341313" cy="292100"/>
            </a:xfrm>
            <a:custGeom>
              <a:avLst/>
              <a:gdLst/>
              <a:ahLst/>
              <a:cxnLst>
                <a:cxn ang="0">
                  <a:pos x="51" y="124"/>
                </a:cxn>
                <a:cxn ang="0">
                  <a:pos x="64" y="131"/>
                </a:cxn>
                <a:cxn ang="0">
                  <a:pos x="73" y="121"/>
                </a:cxn>
                <a:cxn ang="0">
                  <a:pos x="87" y="92"/>
                </a:cxn>
                <a:cxn ang="0">
                  <a:pos x="106" y="66"/>
                </a:cxn>
                <a:cxn ang="0">
                  <a:pos x="127" y="44"/>
                </a:cxn>
                <a:cxn ang="0">
                  <a:pos x="154" y="26"/>
                </a:cxn>
                <a:cxn ang="0">
                  <a:pos x="183" y="12"/>
                </a:cxn>
                <a:cxn ang="0">
                  <a:pos x="213" y="3"/>
                </a:cxn>
                <a:cxn ang="0">
                  <a:pos x="245" y="0"/>
                </a:cxn>
                <a:cxn ang="0">
                  <a:pos x="299" y="7"/>
                </a:cxn>
                <a:cxn ang="0">
                  <a:pos x="363" y="41"/>
                </a:cxn>
                <a:cxn ang="0">
                  <a:pos x="408" y="95"/>
                </a:cxn>
                <a:cxn ang="0">
                  <a:pos x="430" y="163"/>
                </a:cxn>
                <a:cxn ang="0">
                  <a:pos x="427" y="218"/>
                </a:cxn>
                <a:cxn ang="0">
                  <a:pos x="417" y="254"/>
                </a:cxn>
                <a:cxn ang="0">
                  <a:pos x="401" y="285"/>
                </a:cxn>
                <a:cxn ang="0">
                  <a:pos x="379" y="313"/>
                </a:cxn>
                <a:cxn ang="0">
                  <a:pos x="351" y="336"/>
                </a:cxn>
                <a:cxn ang="0">
                  <a:pos x="320" y="353"/>
                </a:cxn>
                <a:cxn ang="0">
                  <a:pos x="287" y="364"/>
                </a:cxn>
                <a:cxn ang="0">
                  <a:pos x="250" y="368"/>
                </a:cxn>
                <a:cxn ang="0">
                  <a:pos x="200" y="362"/>
                </a:cxn>
                <a:cxn ang="0">
                  <a:pos x="146" y="337"/>
                </a:cxn>
                <a:cxn ang="0">
                  <a:pos x="102" y="298"/>
                </a:cxn>
                <a:cxn ang="0">
                  <a:pos x="73" y="246"/>
                </a:cxn>
                <a:cxn ang="0">
                  <a:pos x="58" y="223"/>
                </a:cxn>
                <a:cxn ang="0">
                  <a:pos x="43" y="230"/>
                </a:cxn>
                <a:cxn ang="0">
                  <a:pos x="27" y="228"/>
                </a:cxn>
                <a:cxn ang="0">
                  <a:pos x="13" y="218"/>
                </a:cxn>
                <a:cxn ang="0">
                  <a:pos x="3" y="203"/>
                </a:cxn>
                <a:cxn ang="0">
                  <a:pos x="0" y="184"/>
                </a:cxn>
                <a:cxn ang="0">
                  <a:pos x="1" y="163"/>
                </a:cxn>
                <a:cxn ang="0">
                  <a:pos x="9" y="143"/>
                </a:cxn>
                <a:cxn ang="0">
                  <a:pos x="20" y="131"/>
                </a:cxn>
                <a:cxn ang="0">
                  <a:pos x="36" y="124"/>
                </a:cxn>
              </a:cxnLst>
              <a:rect l="0" t="0" r="r" b="b"/>
              <a:pathLst>
                <a:path w="430" h="368">
                  <a:moveTo>
                    <a:pt x="44" y="123"/>
                  </a:moveTo>
                  <a:lnTo>
                    <a:pt x="51" y="124"/>
                  </a:lnTo>
                  <a:lnTo>
                    <a:pt x="58" y="127"/>
                  </a:lnTo>
                  <a:lnTo>
                    <a:pt x="64" y="131"/>
                  </a:lnTo>
                  <a:lnTo>
                    <a:pt x="69" y="136"/>
                  </a:lnTo>
                  <a:lnTo>
                    <a:pt x="73" y="121"/>
                  </a:lnTo>
                  <a:lnTo>
                    <a:pt x="80" y="106"/>
                  </a:lnTo>
                  <a:lnTo>
                    <a:pt x="87" y="92"/>
                  </a:lnTo>
                  <a:lnTo>
                    <a:pt x="96" y="79"/>
                  </a:lnTo>
                  <a:lnTo>
                    <a:pt x="106" y="66"/>
                  </a:lnTo>
                  <a:lnTo>
                    <a:pt x="116" y="55"/>
                  </a:lnTo>
                  <a:lnTo>
                    <a:pt x="127" y="44"/>
                  </a:lnTo>
                  <a:lnTo>
                    <a:pt x="140" y="34"/>
                  </a:lnTo>
                  <a:lnTo>
                    <a:pt x="154" y="26"/>
                  </a:lnTo>
                  <a:lnTo>
                    <a:pt x="168" y="18"/>
                  </a:lnTo>
                  <a:lnTo>
                    <a:pt x="183" y="12"/>
                  </a:lnTo>
                  <a:lnTo>
                    <a:pt x="198" y="7"/>
                  </a:lnTo>
                  <a:lnTo>
                    <a:pt x="213" y="3"/>
                  </a:lnTo>
                  <a:lnTo>
                    <a:pt x="229" y="0"/>
                  </a:lnTo>
                  <a:lnTo>
                    <a:pt x="245" y="0"/>
                  </a:lnTo>
                  <a:lnTo>
                    <a:pt x="262" y="0"/>
                  </a:lnTo>
                  <a:lnTo>
                    <a:pt x="299" y="7"/>
                  </a:lnTo>
                  <a:lnTo>
                    <a:pt x="333" y="21"/>
                  </a:lnTo>
                  <a:lnTo>
                    <a:pt x="363" y="41"/>
                  </a:lnTo>
                  <a:lnTo>
                    <a:pt x="388" y="65"/>
                  </a:lnTo>
                  <a:lnTo>
                    <a:pt x="408" y="95"/>
                  </a:lnTo>
                  <a:lnTo>
                    <a:pt x="421" y="127"/>
                  </a:lnTo>
                  <a:lnTo>
                    <a:pt x="430" y="163"/>
                  </a:lnTo>
                  <a:lnTo>
                    <a:pt x="430" y="200"/>
                  </a:lnTo>
                  <a:lnTo>
                    <a:pt x="427" y="218"/>
                  </a:lnTo>
                  <a:lnTo>
                    <a:pt x="423" y="237"/>
                  </a:lnTo>
                  <a:lnTo>
                    <a:pt x="417" y="254"/>
                  </a:lnTo>
                  <a:lnTo>
                    <a:pt x="410" y="270"/>
                  </a:lnTo>
                  <a:lnTo>
                    <a:pt x="401" y="285"/>
                  </a:lnTo>
                  <a:lnTo>
                    <a:pt x="390" y="300"/>
                  </a:lnTo>
                  <a:lnTo>
                    <a:pt x="379" y="313"/>
                  </a:lnTo>
                  <a:lnTo>
                    <a:pt x="365" y="324"/>
                  </a:lnTo>
                  <a:lnTo>
                    <a:pt x="351" y="336"/>
                  </a:lnTo>
                  <a:lnTo>
                    <a:pt x="336" y="345"/>
                  </a:lnTo>
                  <a:lnTo>
                    <a:pt x="320" y="353"/>
                  </a:lnTo>
                  <a:lnTo>
                    <a:pt x="304" y="359"/>
                  </a:lnTo>
                  <a:lnTo>
                    <a:pt x="287" y="364"/>
                  </a:lnTo>
                  <a:lnTo>
                    <a:pt x="268" y="367"/>
                  </a:lnTo>
                  <a:lnTo>
                    <a:pt x="250" y="368"/>
                  </a:lnTo>
                  <a:lnTo>
                    <a:pt x="231" y="367"/>
                  </a:lnTo>
                  <a:lnTo>
                    <a:pt x="200" y="362"/>
                  </a:lnTo>
                  <a:lnTo>
                    <a:pt x="172" y="352"/>
                  </a:lnTo>
                  <a:lnTo>
                    <a:pt x="146" y="337"/>
                  </a:lnTo>
                  <a:lnTo>
                    <a:pt x="123" y="320"/>
                  </a:lnTo>
                  <a:lnTo>
                    <a:pt x="102" y="298"/>
                  </a:lnTo>
                  <a:lnTo>
                    <a:pt x="86" y="274"/>
                  </a:lnTo>
                  <a:lnTo>
                    <a:pt x="73" y="246"/>
                  </a:lnTo>
                  <a:lnTo>
                    <a:pt x="65" y="217"/>
                  </a:lnTo>
                  <a:lnTo>
                    <a:pt x="58" y="223"/>
                  </a:lnTo>
                  <a:lnTo>
                    <a:pt x="51" y="226"/>
                  </a:lnTo>
                  <a:lnTo>
                    <a:pt x="43" y="230"/>
                  </a:lnTo>
                  <a:lnTo>
                    <a:pt x="35" y="230"/>
                  </a:lnTo>
                  <a:lnTo>
                    <a:pt x="27" y="228"/>
                  </a:lnTo>
                  <a:lnTo>
                    <a:pt x="20" y="224"/>
                  </a:lnTo>
                  <a:lnTo>
                    <a:pt x="13" y="218"/>
                  </a:lnTo>
                  <a:lnTo>
                    <a:pt x="8" y="211"/>
                  </a:lnTo>
                  <a:lnTo>
                    <a:pt x="3" y="203"/>
                  </a:lnTo>
                  <a:lnTo>
                    <a:pt x="1" y="194"/>
                  </a:lnTo>
                  <a:lnTo>
                    <a:pt x="0" y="184"/>
                  </a:lnTo>
                  <a:lnTo>
                    <a:pt x="0" y="173"/>
                  </a:lnTo>
                  <a:lnTo>
                    <a:pt x="1" y="163"/>
                  </a:lnTo>
                  <a:lnTo>
                    <a:pt x="4" y="153"/>
                  </a:lnTo>
                  <a:lnTo>
                    <a:pt x="9" y="143"/>
                  </a:lnTo>
                  <a:lnTo>
                    <a:pt x="15" y="136"/>
                  </a:lnTo>
                  <a:lnTo>
                    <a:pt x="20" y="131"/>
                  </a:lnTo>
                  <a:lnTo>
                    <a:pt x="28" y="126"/>
                  </a:lnTo>
                  <a:lnTo>
                    <a:pt x="36" y="124"/>
                  </a:lnTo>
                  <a:lnTo>
                    <a:pt x="44" y="12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7" name="Freeform 37"/>
            <p:cNvSpPr>
              <a:spLocks/>
            </p:cNvSpPr>
            <p:nvPr/>
          </p:nvSpPr>
          <p:spPr bwMode="auto">
            <a:xfrm>
              <a:off x="7319983" y="-920750"/>
              <a:ext cx="138113" cy="55563"/>
            </a:xfrm>
            <a:custGeom>
              <a:avLst/>
              <a:gdLst/>
              <a:ahLst/>
              <a:cxnLst>
                <a:cxn ang="0">
                  <a:pos x="176" y="15"/>
                </a:cxn>
                <a:cxn ang="0">
                  <a:pos x="173" y="21"/>
                </a:cxn>
                <a:cxn ang="0">
                  <a:pos x="171" y="27"/>
                </a:cxn>
                <a:cxn ang="0">
                  <a:pos x="169" y="33"/>
                </a:cxn>
                <a:cxn ang="0">
                  <a:pos x="165" y="38"/>
                </a:cxn>
                <a:cxn ang="0">
                  <a:pos x="161" y="44"/>
                </a:cxn>
                <a:cxn ang="0">
                  <a:pos x="155" y="51"/>
                </a:cxn>
                <a:cxn ang="0">
                  <a:pos x="148" y="56"/>
                </a:cxn>
                <a:cxn ang="0">
                  <a:pos x="140" y="62"/>
                </a:cxn>
                <a:cxn ang="0">
                  <a:pos x="128" y="66"/>
                </a:cxn>
                <a:cxn ang="0">
                  <a:pos x="117" y="70"/>
                </a:cxn>
                <a:cxn ang="0">
                  <a:pos x="105" y="70"/>
                </a:cxn>
                <a:cxn ang="0">
                  <a:pos x="95" y="70"/>
                </a:cxn>
                <a:cxn ang="0">
                  <a:pos x="85" y="68"/>
                </a:cxn>
                <a:cxn ang="0">
                  <a:pos x="78" y="67"/>
                </a:cxn>
                <a:cxn ang="0">
                  <a:pos x="73" y="66"/>
                </a:cxn>
                <a:cxn ang="0">
                  <a:pos x="71" y="66"/>
                </a:cxn>
                <a:cxn ang="0">
                  <a:pos x="0" y="0"/>
                </a:cxn>
                <a:cxn ang="0">
                  <a:pos x="176" y="15"/>
                </a:cxn>
              </a:cxnLst>
              <a:rect l="0" t="0" r="r" b="b"/>
              <a:pathLst>
                <a:path w="176" h="70">
                  <a:moveTo>
                    <a:pt x="176" y="15"/>
                  </a:moveTo>
                  <a:lnTo>
                    <a:pt x="173" y="21"/>
                  </a:lnTo>
                  <a:lnTo>
                    <a:pt x="171" y="27"/>
                  </a:lnTo>
                  <a:lnTo>
                    <a:pt x="169" y="33"/>
                  </a:lnTo>
                  <a:lnTo>
                    <a:pt x="165" y="38"/>
                  </a:lnTo>
                  <a:lnTo>
                    <a:pt x="161" y="44"/>
                  </a:lnTo>
                  <a:lnTo>
                    <a:pt x="155" y="51"/>
                  </a:lnTo>
                  <a:lnTo>
                    <a:pt x="148" y="56"/>
                  </a:lnTo>
                  <a:lnTo>
                    <a:pt x="140" y="62"/>
                  </a:lnTo>
                  <a:lnTo>
                    <a:pt x="128" y="66"/>
                  </a:lnTo>
                  <a:lnTo>
                    <a:pt x="117" y="70"/>
                  </a:lnTo>
                  <a:lnTo>
                    <a:pt x="105" y="70"/>
                  </a:lnTo>
                  <a:lnTo>
                    <a:pt x="95" y="70"/>
                  </a:lnTo>
                  <a:lnTo>
                    <a:pt x="85" y="68"/>
                  </a:lnTo>
                  <a:lnTo>
                    <a:pt x="78" y="67"/>
                  </a:lnTo>
                  <a:lnTo>
                    <a:pt x="73" y="66"/>
                  </a:lnTo>
                  <a:lnTo>
                    <a:pt x="71" y="66"/>
                  </a:lnTo>
                  <a:lnTo>
                    <a:pt x="0" y="0"/>
                  </a:lnTo>
                  <a:lnTo>
                    <a:pt x="176"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8" name="Freeform 38"/>
            <p:cNvSpPr>
              <a:spLocks/>
            </p:cNvSpPr>
            <p:nvPr/>
          </p:nvSpPr>
          <p:spPr bwMode="auto">
            <a:xfrm>
              <a:off x="7356495" y="-906462"/>
              <a:ext cx="82550" cy="20638"/>
            </a:xfrm>
            <a:custGeom>
              <a:avLst/>
              <a:gdLst/>
              <a:ahLst/>
              <a:cxnLst>
                <a:cxn ang="0">
                  <a:pos x="103" y="8"/>
                </a:cxn>
                <a:cxn ang="0">
                  <a:pos x="93" y="25"/>
                </a:cxn>
                <a:cxn ang="0">
                  <a:pos x="24" y="19"/>
                </a:cxn>
                <a:cxn ang="0">
                  <a:pos x="0" y="0"/>
                </a:cxn>
                <a:cxn ang="0">
                  <a:pos x="103" y="8"/>
                </a:cxn>
              </a:cxnLst>
              <a:rect l="0" t="0" r="r" b="b"/>
              <a:pathLst>
                <a:path w="103" h="25">
                  <a:moveTo>
                    <a:pt x="103" y="8"/>
                  </a:moveTo>
                  <a:lnTo>
                    <a:pt x="93" y="25"/>
                  </a:lnTo>
                  <a:lnTo>
                    <a:pt x="24" y="19"/>
                  </a:lnTo>
                  <a:lnTo>
                    <a:pt x="0" y="0"/>
                  </a:lnTo>
                  <a:lnTo>
                    <a:pt x="103" y="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9" name="Freeform 39"/>
            <p:cNvSpPr>
              <a:spLocks/>
            </p:cNvSpPr>
            <p:nvPr/>
          </p:nvSpPr>
          <p:spPr bwMode="auto">
            <a:xfrm>
              <a:off x="7242195" y="-1190625"/>
              <a:ext cx="312738" cy="101600"/>
            </a:xfrm>
            <a:custGeom>
              <a:avLst/>
              <a:gdLst/>
              <a:ahLst/>
              <a:cxnLst>
                <a:cxn ang="0">
                  <a:pos x="48" y="31"/>
                </a:cxn>
                <a:cxn ang="0">
                  <a:pos x="58" y="29"/>
                </a:cxn>
                <a:cxn ang="0">
                  <a:pos x="68" y="27"/>
                </a:cxn>
                <a:cxn ang="0">
                  <a:pos x="79" y="27"/>
                </a:cxn>
                <a:cxn ang="0">
                  <a:pos x="88" y="22"/>
                </a:cxn>
                <a:cxn ang="0">
                  <a:pos x="101" y="14"/>
                </a:cxn>
                <a:cxn ang="0">
                  <a:pos x="117" y="8"/>
                </a:cxn>
                <a:cxn ang="0">
                  <a:pos x="135" y="7"/>
                </a:cxn>
                <a:cxn ang="0">
                  <a:pos x="149" y="7"/>
                </a:cxn>
                <a:cxn ang="0">
                  <a:pos x="157" y="9"/>
                </a:cxn>
                <a:cxn ang="0">
                  <a:pos x="166" y="8"/>
                </a:cxn>
                <a:cxn ang="0">
                  <a:pos x="179" y="4"/>
                </a:cxn>
                <a:cxn ang="0">
                  <a:pos x="194" y="0"/>
                </a:cxn>
                <a:cxn ang="0">
                  <a:pos x="209" y="0"/>
                </a:cxn>
                <a:cxn ang="0">
                  <a:pos x="229" y="1"/>
                </a:cxn>
                <a:cxn ang="0">
                  <a:pos x="249" y="7"/>
                </a:cxn>
                <a:cxn ang="0">
                  <a:pos x="267" y="16"/>
                </a:cxn>
                <a:cxn ang="0">
                  <a:pos x="281" y="28"/>
                </a:cxn>
                <a:cxn ang="0">
                  <a:pos x="293" y="32"/>
                </a:cxn>
                <a:cxn ang="0">
                  <a:pos x="309" y="32"/>
                </a:cxn>
                <a:cxn ang="0">
                  <a:pos x="334" y="35"/>
                </a:cxn>
                <a:cxn ang="0">
                  <a:pos x="362" y="45"/>
                </a:cxn>
                <a:cxn ang="0">
                  <a:pos x="384" y="60"/>
                </a:cxn>
                <a:cxn ang="0">
                  <a:pos x="395" y="77"/>
                </a:cxn>
                <a:cxn ang="0">
                  <a:pos x="394" y="96"/>
                </a:cxn>
                <a:cxn ang="0">
                  <a:pos x="380" y="112"/>
                </a:cxn>
                <a:cxn ang="0">
                  <a:pos x="355" y="124"/>
                </a:cxn>
                <a:cxn ang="0">
                  <a:pos x="325" y="128"/>
                </a:cxn>
                <a:cxn ang="0">
                  <a:pos x="301" y="126"/>
                </a:cxn>
                <a:cxn ang="0">
                  <a:pos x="286" y="124"/>
                </a:cxn>
                <a:cxn ang="0">
                  <a:pos x="271" y="119"/>
                </a:cxn>
                <a:cxn ang="0">
                  <a:pos x="260" y="113"/>
                </a:cxn>
                <a:cxn ang="0">
                  <a:pos x="249" y="111"/>
                </a:cxn>
                <a:cxn ang="0">
                  <a:pos x="239" y="114"/>
                </a:cxn>
                <a:cxn ang="0">
                  <a:pos x="226" y="115"/>
                </a:cxn>
                <a:cxn ang="0">
                  <a:pos x="213" y="115"/>
                </a:cxn>
                <a:cxn ang="0">
                  <a:pos x="196" y="113"/>
                </a:cxn>
                <a:cxn ang="0">
                  <a:pos x="180" y="111"/>
                </a:cxn>
                <a:cxn ang="0">
                  <a:pos x="168" y="106"/>
                </a:cxn>
                <a:cxn ang="0">
                  <a:pos x="156" y="101"/>
                </a:cxn>
                <a:cxn ang="0">
                  <a:pos x="148" y="98"/>
                </a:cxn>
                <a:cxn ang="0">
                  <a:pos x="141" y="98"/>
                </a:cxn>
                <a:cxn ang="0">
                  <a:pos x="128" y="96"/>
                </a:cxn>
                <a:cxn ang="0">
                  <a:pos x="112" y="92"/>
                </a:cxn>
                <a:cxn ang="0">
                  <a:pos x="100" y="95"/>
                </a:cxn>
                <a:cxn ang="0">
                  <a:pos x="85" y="105"/>
                </a:cxn>
                <a:cxn ang="0">
                  <a:pos x="64" y="114"/>
                </a:cxn>
                <a:cxn ang="0">
                  <a:pos x="41" y="117"/>
                </a:cxn>
                <a:cxn ang="0">
                  <a:pos x="21" y="113"/>
                </a:cxn>
                <a:cxn ang="0">
                  <a:pos x="7" y="103"/>
                </a:cxn>
                <a:cxn ang="0">
                  <a:pos x="0" y="88"/>
                </a:cxn>
                <a:cxn ang="0">
                  <a:pos x="3" y="71"/>
                </a:cxn>
                <a:cxn ang="0">
                  <a:pos x="14" y="54"/>
                </a:cxn>
                <a:cxn ang="0">
                  <a:pos x="32" y="39"/>
                </a:cxn>
              </a:cxnLst>
              <a:rect l="0" t="0" r="r" b="b"/>
              <a:pathLst>
                <a:path w="396" h="128">
                  <a:moveTo>
                    <a:pt x="43" y="34"/>
                  </a:moveTo>
                  <a:lnTo>
                    <a:pt x="48" y="31"/>
                  </a:lnTo>
                  <a:lnTo>
                    <a:pt x="53" y="30"/>
                  </a:lnTo>
                  <a:lnTo>
                    <a:pt x="58" y="29"/>
                  </a:lnTo>
                  <a:lnTo>
                    <a:pt x="64" y="28"/>
                  </a:lnTo>
                  <a:lnTo>
                    <a:pt x="68" y="27"/>
                  </a:lnTo>
                  <a:lnTo>
                    <a:pt x="74" y="27"/>
                  </a:lnTo>
                  <a:lnTo>
                    <a:pt x="79" y="27"/>
                  </a:lnTo>
                  <a:lnTo>
                    <a:pt x="83" y="27"/>
                  </a:lnTo>
                  <a:lnTo>
                    <a:pt x="88" y="22"/>
                  </a:lnTo>
                  <a:lnTo>
                    <a:pt x="94" y="18"/>
                  </a:lnTo>
                  <a:lnTo>
                    <a:pt x="101" y="14"/>
                  </a:lnTo>
                  <a:lnTo>
                    <a:pt x="109" y="11"/>
                  </a:lnTo>
                  <a:lnTo>
                    <a:pt x="117" y="8"/>
                  </a:lnTo>
                  <a:lnTo>
                    <a:pt x="125" y="7"/>
                  </a:lnTo>
                  <a:lnTo>
                    <a:pt x="135" y="7"/>
                  </a:lnTo>
                  <a:lnTo>
                    <a:pt x="145" y="7"/>
                  </a:lnTo>
                  <a:lnTo>
                    <a:pt x="149" y="7"/>
                  </a:lnTo>
                  <a:lnTo>
                    <a:pt x="153" y="8"/>
                  </a:lnTo>
                  <a:lnTo>
                    <a:pt x="157" y="9"/>
                  </a:lnTo>
                  <a:lnTo>
                    <a:pt x="161" y="11"/>
                  </a:lnTo>
                  <a:lnTo>
                    <a:pt x="166" y="8"/>
                  </a:lnTo>
                  <a:lnTo>
                    <a:pt x="173" y="5"/>
                  </a:lnTo>
                  <a:lnTo>
                    <a:pt x="179" y="4"/>
                  </a:lnTo>
                  <a:lnTo>
                    <a:pt x="187" y="1"/>
                  </a:lnTo>
                  <a:lnTo>
                    <a:pt x="194" y="0"/>
                  </a:lnTo>
                  <a:lnTo>
                    <a:pt x="202" y="0"/>
                  </a:lnTo>
                  <a:lnTo>
                    <a:pt x="209" y="0"/>
                  </a:lnTo>
                  <a:lnTo>
                    <a:pt x="217" y="0"/>
                  </a:lnTo>
                  <a:lnTo>
                    <a:pt x="229" y="1"/>
                  </a:lnTo>
                  <a:lnTo>
                    <a:pt x="239" y="4"/>
                  </a:lnTo>
                  <a:lnTo>
                    <a:pt x="249" y="7"/>
                  </a:lnTo>
                  <a:lnTo>
                    <a:pt x="259" y="12"/>
                  </a:lnTo>
                  <a:lnTo>
                    <a:pt x="267" y="16"/>
                  </a:lnTo>
                  <a:lnTo>
                    <a:pt x="274" y="21"/>
                  </a:lnTo>
                  <a:lnTo>
                    <a:pt x="281" y="28"/>
                  </a:lnTo>
                  <a:lnTo>
                    <a:pt x="285" y="34"/>
                  </a:lnTo>
                  <a:lnTo>
                    <a:pt x="293" y="32"/>
                  </a:lnTo>
                  <a:lnTo>
                    <a:pt x="301" y="32"/>
                  </a:lnTo>
                  <a:lnTo>
                    <a:pt x="309" y="32"/>
                  </a:lnTo>
                  <a:lnTo>
                    <a:pt x="317" y="32"/>
                  </a:lnTo>
                  <a:lnTo>
                    <a:pt x="334" y="35"/>
                  </a:lnTo>
                  <a:lnTo>
                    <a:pt x="349" y="39"/>
                  </a:lnTo>
                  <a:lnTo>
                    <a:pt x="362" y="45"/>
                  </a:lnTo>
                  <a:lnTo>
                    <a:pt x="374" y="52"/>
                  </a:lnTo>
                  <a:lnTo>
                    <a:pt x="384" y="60"/>
                  </a:lnTo>
                  <a:lnTo>
                    <a:pt x="391" y="68"/>
                  </a:lnTo>
                  <a:lnTo>
                    <a:pt x="395" y="77"/>
                  </a:lnTo>
                  <a:lnTo>
                    <a:pt x="396" y="87"/>
                  </a:lnTo>
                  <a:lnTo>
                    <a:pt x="394" y="96"/>
                  </a:lnTo>
                  <a:lnTo>
                    <a:pt x="388" y="105"/>
                  </a:lnTo>
                  <a:lnTo>
                    <a:pt x="380" y="112"/>
                  </a:lnTo>
                  <a:lnTo>
                    <a:pt x="368" y="119"/>
                  </a:lnTo>
                  <a:lnTo>
                    <a:pt x="355" y="124"/>
                  </a:lnTo>
                  <a:lnTo>
                    <a:pt x="342" y="126"/>
                  </a:lnTo>
                  <a:lnTo>
                    <a:pt x="325" y="128"/>
                  </a:lnTo>
                  <a:lnTo>
                    <a:pt x="309" y="127"/>
                  </a:lnTo>
                  <a:lnTo>
                    <a:pt x="301" y="126"/>
                  </a:lnTo>
                  <a:lnTo>
                    <a:pt x="293" y="125"/>
                  </a:lnTo>
                  <a:lnTo>
                    <a:pt x="286" y="124"/>
                  </a:lnTo>
                  <a:lnTo>
                    <a:pt x="278" y="121"/>
                  </a:lnTo>
                  <a:lnTo>
                    <a:pt x="271" y="119"/>
                  </a:lnTo>
                  <a:lnTo>
                    <a:pt x="266" y="117"/>
                  </a:lnTo>
                  <a:lnTo>
                    <a:pt x="260" y="113"/>
                  </a:lnTo>
                  <a:lnTo>
                    <a:pt x="254" y="110"/>
                  </a:lnTo>
                  <a:lnTo>
                    <a:pt x="249" y="111"/>
                  </a:lnTo>
                  <a:lnTo>
                    <a:pt x="244" y="113"/>
                  </a:lnTo>
                  <a:lnTo>
                    <a:pt x="239" y="114"/>
                  </a:lnTo>
                  <a:lnTo>
                    <a:pt x="232" y="114"/>
                  </a:lnTo>
                  <a:lnTo>
                    <a:pt x="226" y="115"/>
                  </a:lnTo>
                  <a:lnTo>
                    <a:pt x="219" y="115"/>
                  </a:lnTo>
                  <a:lnTo>
                    <a:pt x="213" y="115"/>
                  </a:lnTo>
                  <a:lnTo>
                    <a:pt x="206" y="114"/>
                  </a:lnTo>
                  <a:lnTo>
                    <a:pt x="196" y="113"/>
                  </a:lnTo>
                  <a:lnTo>
                    <a:pt x="188" y="112"/>
                  </a:lnTo>
                  <a:lnTo>
                    <a:pt x="180" y="111"/>
                  </a:lnTo>
                  <a:lnTo>
                    <a:pt x="173" y="109"/>
                  </a:lnTo>
                  <a:lnTo>
                    <a:pt x="168" y="106"/>
                  </a:lnTo>
                  <a:lnTo>
                    <a:pt x="162" y="104"/>
                  </a:lnTo>
                  <a:lnTo>
                    <a:pt x="156" y="101"/>
                  </a:lnTo>
                  <a:lnTo>
                    <a:pt x="153" y="97"/>
                  </a:lnTo>
                  <a:lnTo>
                    <a:pt x="148" y="98"/>
                  </a:lnTo>
                  <a:lnTo>
                    <a:pt x="145" y="98"/>
                  </a:lnTo>
                  <a:lnTo>
                    <a:pt x="141" y="98"/>
                  </a:lnTo>
                  <a:lnTo>
                    <a:pt x="136" y="97"/>
                  </a:lnTo>
                  <a:lnTo>
                    <a:pt x="128" y="96"/>
                  </a:lnTo>
                  <a:lnTo>
                    <a:pt x="120" y="95"/>
                  </a:lnTo>
                  <a:lnTo>
                    <a:pt x="112" y="92"/>
                  </a:lnTo>
                  <a:lnTo>
                    <a:pt x="105" y="89"/>
                  </a:lnTo>
                  <a:lnTo>
                    <a:pt x="100" y="95"/>
                  </a:lnTo>
                  <a:lnTo>
                    <a:pt x="93" y="101"/>
                  </a:lnTo>
                  <a:lnTo>
                    <a:pt x="85" y="105"/>
                  </a:lnTo>
                  <a:lnTo>
                    <a:pt x="75" y="110"/>
                  </a:lnTo>
                  <a:lnTo>
                    <a:pt x="64" y="114"/>
                  </a:lnTo>
                  <a:lnTo>
                    <a:pt x="52" y="117"/>
                  </a:lnTo>
                  <a:lnTo>
                    <a:pt x="41" y="117"/>
                  </a:lnTo>
                  <a:lnTo>
                    <a:pt x="30" y="117"/>
                  </a:lnTo>
                  <a:lnTo>
                    <a:pt x="21" y="113"/>
                  </a:lnTo>
                  <a:lnTo>
                    <a:pt x="13" y="110"/>
                  </a:lnTo>
                  <a:lnTo>
                    <a:pt x="7" y="103"/>
                  </a:lnTo>
                  <a:lnTo>
                    <a:pt x="3" y="96"/>
                  </a:lnTo>
                  <a:lnTo>
                    <a:pt x="0" y="88"/>
                  </a:lnTo>
                  <a:lnTo>
                    <a:pt x="0" y="80"/>
                  </a:lnTo>
                  <a:lnTo>
                    <a:pt x="3" y="71"/>
                  </a:lnTo>
                  <a:lnTo>
                    <a:pt x="7" y="62"/>
                  </a:lnTo>
                  <a:lnTo>
                    <a:pt x="14" y="54"/>
                  </a:lnTo>
                  <a:lnTo>
                    <a:pt x="22" y="46"/>
                  </a:lnTo>
                  <a:lnTo>
                    <a:pt x="32" y="39"/>
                  </a:lnTo>
                  <a:lnTo>
                    <a:pt x="43"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0" name="Freeform 42"/>
            <p:cNvSpPr>
              <a:spLocks/>
            </p:cNvSpPr>
            <p:nvPr/>
          </p:nvSpPr>
          <p:spPr bwMode="auto">
            <a:xfrm>
              <a:off x="7075508" y="-793750"/>
              <a:ext cx="669925" cy="401638"/>
            </a:xfrm>
            <a:custGeom>
              <a:avLst/>
              <a:gdLst/>
              <a:ahLst/>
              <a:cxnLst>
                <a:cxn ang="0">
                  <a:pos x="63" y="77"/>
                </a:cxn>
                <a:cxn ang="0">
                  <a:pos x="85" y="53"/>
                </a:cxn>
                <a:cxn ang="0">
                  <a:pos x="111" y="34"/>
                </a:cxn>
                <a:cxn ang="0">
                  <a:pos x="139" y="20"/>
                </a:cxn>
                <a:cxn ang="0">
                  <a:pos x="154" y="15"/>
                </a:cxn>
                <a:cxn ang="0">
                  <a:pos x="173" y="11"/>
                </a:cxn>
                <a:cxn ang="0">
                  <a:pos x="198" y="5"/>
                </a:cxn>
                <a:cxn ang="0">
                  <a:pos x="219" y="1"/>
                </a:cxn>
                <a:cxn ang="0">
                  <a:pos x="227" y="0"/>
                </a:cxn>
                <a:cxn ang="0">
                  <a:pos x="246" y="0"/>
                </a:cxn>
                <a:cxn ang="0">
                  <a:pos x="280" y="0"/>
                </a:cxn>
                <a:cxn ang="0">
                  <a:pos x="321" y="0"/>
                </a:cxn>
                <a:cxn ang="0">
                  <a:pos x="365" y="0"/>
                </a:cxn>
                <a:cxn ang="0">
                  <a:pos x="408" y="0"/>
                </a:cxn>
                <a:cxn ang="0">
                  <a:pos x="441" y="0"/>
                </a:cxn>
                <a:cxn ang="0">
                  <a:pos x="461" y="0"/>
                </a:cxn>
                <a:cxn ang="0">
                  <a:pos x="469" y="0"/>
                </a:cxn>
                <a:cxn ang="0">
                  <a:pos x="490" y="3"/>
                </a:cxn>
                <a:cxn ang="0">
                  <a:pos x="518" y="9"/>
                </a:cxn>
                <a:cxn ang="0">
                  <a:pos x="546" y="18"/>
                </a:cxn>
                <a:cxn ang="0">
                  <a:pos x="569" y="30"/>
                </a:cxn>
                <a:cxn ang="0">
                  <a:pos x="588" y="45"/>
                </a:cxn>
                <a:cxn ang="0">
                  <a:pos x="604" y="58"/>
                </a:cxn>
                <a:cxn ang="0">
                  <a:pos x="613" y="68"/>
                </a:cxn>
                <a:cxn ang="0">
                  <a:pos x="629" y="90"/>
                </a:cxn>
                <a:cxn ang="0">
                  <a:pos x="669" y="154"/>
                </a:cxn>
                <a:cxn ang="0">
                  <a:pos x="713" y="236"/>
                </a:cxn>
                <a:cxn ang="0">
                  <a:pos x="750" y="318"/>
                </a:cxn>
                <a:cxn ang="0">
                  <a:pos x="843" y="454"/>
                </a:cxn>
                <a:cxn ang="0">
                  <a:pos x="734" y="464"/>
                </a:cxn>
                <a:cxn ang="0">
                  <a:pos x="732" y="484"/>
                </a:cxn>
                <a:cxn ang="0">
                  <a:pos x="714" y="506"/>
                </a:cxn>
                <a:cxn ang="0">
                  <a:pos x="703" y="505"/>
                </a:cxn>
                <a:cxn ang="0">
                  <a:pos x="695" y="499"/>
                </a:cxn>
                <a:cxn ang="0">
                  <a:pos x="688" y="465"/>
                </a:cxn>
                <a:cxn ang="0">
                  <a:pos x="674" y="387"/>
                </a:cxn>
                <a:cxn ang="0">
                  <a:pos x="657" y="385"/>
                </a:cxn>
                <a:cxn ang="0">
                  <a:pos x="642" y="349"/>
                </a:cxn>
                <a:cxn ang="0">
                  <a:pos x="609" y="294"/>
                </a:cxn>
                <a:cxn ang="0">
                  <a:pos x="558" y="235"/>
                </a:cxn>
                <a:cxn ang="0">
                  <a:pos x="546" y="382"/>
                </a:cxn>
                <a:cxn ang="0">
                  <a:pos x="137" y="229"/>
                </a:cxn>
                <a:cxn ang="0">
                  <a:pos x="123" y="280"/>
                </a:cxn>
                <a:cxn ang="0">
                  <a:pos x="121" y="418"/>
                </a:cxn>
                <a:cxn ang="0">
                  <a:pos x="7" y="426"/>
                </a:cxn>
                <a:cxn ang="0">
                  <a:pos x="0" y="364"/>
                </a:cxn>
                <a:cxn ang="0">
                  <a:pos x="2" y="264"/>
                </a:cxn>
                <a:cxn ang="0">
                  <a:pos x="27" y="147"/>
                </a:cxn>
              </a:cxnLst>
              <a:rect l="0" t="0" r="r" b="b"/>
              <a:pathLst>
                <a:path w="843" h="506">
                  <a:moveTo>
                    <a:pt x="54" y="91"/>
                  </a:moveTo>
                  <a:lnTo>
                    <a:pt x="63" y="77"/>
                  </a:lnTo>
                  <a:lnTo>
                    <a:pt x="73" y="64"/>
                  </a:lnTo>
                  <a:lnTo>
                    <a:pt x="85" y="53"/>
                  </a:lnTo>
                  <a:lnTo>
                    <a:pt x="98" y="42"/>
                  </a:lnTo>
                  <a:lnTo>
                    <a:pt x="111" y="34"/>
                  </a:lnTo>
                  <a:lnTo>
                    <a:pt x="125" y="26"/>
                  </a:lnTo>
                  <a:lnTo>
                    <a:pt x="139" y="20"/>
                  </a:lnTo>
                  <a:lnTo>
                    <a:pt x="152" y="16"/>
                  </a:lnTo>
                  <a:lnTo>
                    <a:pt x="154" y="15"/>
                  </a:lnTo>
                  <a:lnTo>
                    <a:pt x="162" y="13"/>
                  </a:lnTo>
                  <a:lnTo>
                    <a:pt x="173" y="11"/>
                  </a:lnTo>
                  <a:lnTo>
                    <a:pt x="185" y="8"/>
                  </a:lnTo>
                  <a:lnTo>
                    <a:pt x="198" y="5"/>
                  </a:lnTo>
                  <a:lnTo>
                    <a:pt x="209" y="3"/>
                  </a:lnTo>
                  <a:lnTo>
                    <a:pt x="219" y="1"/>
                  </a:lnTo>
                  <a:lnTo>
                    <a:pt x="224" y="0"/>
                  </a:lnTo>
                  <a:lnTo>
                    <a:pt x="227" y="0"/>
                  </a:lnTo>
                  <a:lnTo>
                    <a:pt x="235" y="0"/>
                  </a:lnTo>
                  <a:lnTo>
                    <a:pt x="246" y="0"/>
                  </a:lnTo>
                  <a:lnTo>
                    <a:pt x="261" y="0"/>
                  </a:lnTo>
                  <a:lnTo>
                    <a:pt x="280" y="0"/>
                  </a:lnTo>
                  <a:lnTo>
                    <a:pt x="299" y="0"/>
                  </a:lnTo>
                  <a:lnTo>
                    <a:pt x="321" y="0"/>
                  </a:lnTo>
                  <a:lnTo>
                    <a:pt x="343" y="0"/>
                  </a:lnTo>
                  <a:lnTo>
                    <a:pt x="365" y="0"/>
                  </a:lnTo>
                  <a:lnTo>
                    <a:pt x="387" y="0"/>
                  </a:lnTo>
                  <a:lnTo>
                    <a:pt x="408" y="0"/>
                  </a:lnTo>
                  <a:lnTo>
                    <a:pt x="425" y="0"/>
                  </a:lnTo>
                  <a:lnTo>
                    <a:pt x="441" y="0"/>
                  </a:lnTo>
                  <a:lnTo>
                    <a:pt x="453" y="0"/>
                  </a:lnTo>
                  <a:lnTo>
                    <a:pt x="461" y="0"/>
                  </a:lnTo>
                  <a:lnTo>
                    <a:pt x="463" y="0"/>
                  </a:lnTo>
                  <a:lnTo>
                    <a:pt x="469" y="0"/>
                  </a:lnTo>
                  <a:lnTo>
                    <a:pt x="478" y="1"/>
                  </a:lnTo>
                  <a:lnTo>
                    <a:pt x="490" y="3"/>
                  </a:lnTo>
                  <a:lnTo>
                    <a:pt x="503" y="5"/>
                  </a:lnTo>
                  <a:lnTo>
                    <a:pt x="518" y="9"/>
                  </a:lnTo>
                  <a:lnTo>
                    <a:pt x="532" y="13"/>
                  </a:lnTo>
                  <a:lnTo>
                    <a:pt x="546" y="18"/>
                  </a:lnTo>
                  <a:lnTo>
                    <a:pt x="559" y="24"/>
                  </a:lnTo>
                  <a:lnTo>
                    <a:pt x="569" y="30"/>
                  </a:lnTo>
                  <a:lnTo>
                    <a:pt x="578" y="37"/>
                  </a:lnTo>
                  <a:lnTo>
                    <a:pt x="588" y="45"/>
                  </a:lnTo>
                  <a:lnTo>
                    <a:pt x="597" y="52"/>
                  </a:lnTo>
                  <a:lnTo>
                    <a:pt x="604" y="58"/>
                  </a:lnTo>
                  <a:lnTo>
                    <a:pt x="609" y="64"/>
                  </a:lnTo>
                  <a:lnTo>
                    <a:pt x="613" y="68"/>
                  </a:lnTo>
                  <a:lnTo>
                    <a:pt x="614" y="69"/>
                  </a:lnTo>
                  <a:lnTo>
                    <a:pt x="629" y="90"/>
                  </a:lnTo>
                  <a:lnTo>
                    <a:pt x="647" y="120"/>
                  </a:lnTo>
                  <a:lnTo>
                    <a:pt x="669" y="154"/>
                  </a:lnTo>
                  <a:lnTo>
                    <a:pt x="691" y="193"/>
                  </a:lnTo>
                  <a:lnTo>
                    <a:pt x="713" y="236"/>
                  </a:lnTo>
                  <a:lnTo>
                    <a:pt x="734" y="277"/>
                  </a:lnTo>
                  <a:lnTo>
                    <a:pt x="750" y="318"/>
                  </a:lnTo>
                  <a:lnTo>
                    <a:pt x="763" y="354"/>
                  </a:lnTo>
                  <a:lnTo>
                    <a:pt x="843" y="454"/>
                  </a:lnTo>
                  <a:lnTo>
                    <a:pt x="777" y="501"/>
                  </a:lnTo>
                  <a:lnTo>
                    <a:pt x="734" y="464"/>
                  </a:lnTo>
                  <a:lnTo>
                    <a:pt x="734" y="470"/>
                  </a:lnTo>
                  <a:lnTo>
                    <a:pt x="732" y="484"/>
                  </a:lnTo>
                  <a:lnTo>
                    <a:pt x="725" y="499"/>
                  </a:lnTo>
                  <a:lnTo>
                    <a:pt x="714" y="506"/>
                  </a:lnTo>
                  <a:lnTo>
                    <a:pt x="709" y="506"/>
                  </a:lnTo>
                  <a:lnTo>
                    <a:pt x="703" y="505"/>
                  </a:lnTo>
                  <a:lnTo>
                    <a:pt x="697" y="502"/>
                  </a:lnTo>
                  <a:lnTo>
                    <a:pt x="695" y="499"/>
                  </a:lnTo>
                  <a:lnTo>
                    <a:pt x="692" y="490"/>
                  </a:lnTo>
                  <a:lnTo>
                    <a:pt x="688" y="465"/>
                  </a:lnTo>
                  <a:lnTo>
                    <a:pt x="682" y="430"/>
                  </a:lnTo>
                  <a:lnTo>
                    <a:pt x="674" y="387"/>
                  </a:lnTo>
                  <a:lnTo>
                    <a:pt x="659" y="390"/>
                  </a:lnTo>
                  <a:lnTo>
                    <a:pt x="657" y="385"/>
                  </a:lnTo>
                  <a:lnTo>
                    <a:pt x="652" y="371"/>
                  </a:lnTo>
                  <a:lnTo>
                    <a:pt x="642" y="349"/>
                  </a:lnTo>
                  <a:lnTo>
                    <a:pt x="628" y="322"/>
                  </a:lnTo>
                  <a:lnTo>
                    <a:pt x="609" y="294"/>
                  </a:lnTo>
                  <a:lnTo>
                    <a:pt x="586" y="262"/>
                  </a:lnTo>
                  <a:lnTo>
                    <a:pt x="558" y="235"/>
                  </a:lnTo>
                  <a:lnTo>
                    <a:pt x="524" y="209"/>
                  </a:lnTo>
                  <a:lnTo>
                    <a:pt x="546" y="382"/>
                  </a:lnTo>
                  <a:lnTo>
                    <a:pt x="141" y="417"/>
                  </a:lnTo>
                  <a:lnTo>
                    <a:pt x="137" y="229"/>
                  </a:lnTo>
                  <a:lnTo>
                    <a:pt x="132" y="242"/>
                  </a:lnTo>
                  <a:lnTo>
                    <a:pt x="123" y="280"/>
                  </a:lnTo>
                  <a:lnTo>
                    <a:pt x="117" y="340"/>
                  </a:lnTo>
                  <a:lnTo>
                    <a:pt x="121" y="418"/>
                  </a:lnTo>
                  <a:lnTo>
                    <a:pt x="8" y="435"/>
                  </a:lnTo>
                  <a:lnTo>
                    <a:pt x="7" y="426"/>
                  </a:lnTo>
                  <a:lnTo>
                    <a:pt x="3" y="402"/>
                  </a:lnTo>
                  <a:lnTo>
                    <a:pt x="0" y="364"/>
                  </a:lnTo>
                  <a:lnTo>
                    <a:pt x="0" y="317"/>
                  </a:lnTo>
                  <a:lnTo>
                    <a:pt x="2" y="264"/>
                  </a:lnTo>
                  <a:lnTo>
                    <a:pt x="11" y="205"/>
                  </a:lnTo>
                  <a:lnTo>
                    <a:pt x="27" y="147"/>
                  </a:lnTo>
                  <a:lnTo>
                    <a:pt x="54"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1" name="Freeform 43"/>
            <p:cNvSpPr>
              <a:spLocks/>
            </p:cNvSpPr>
            <p:nvPr/>
          </p:nvSpPr>
          <p:spPr bwMode="auto">
            <a:xfrm>
              <a:off x="7623195" y="-500062"/>
              <a:ext cx="100013" cy="88900"/>
            </a:xfrm>
            <a:custGeom>
              <a:avLst/>
              <a:gdLst/>
              <a:ahLst/>
              <a:cxnLst>
                <a:cxn ang="0">
                  <a:pos x="0" y="12"/>
                </a:cxn>
                <a:cxn ang="0">
                  <a:pos x="2" y="38"/>
                </a:cxn>
                <a:cxn ang="0">
                  <a:pos x="9" y="71"/>
                </a:cxn>
                <a:cxn ang="0">
                  <a:pos x="16" y="100"/>
                </a:cxn>
                <a:cxn ang="0">
                  <a:pos x="22" y="111"/>
                </a:cxn>
                <a:cxn ang="0">
                  <a:pos x="28" y="105"/>
                </a:cxn>
                <a:cxn ang="0">
                  <a:pos x="31" y="87"/>
                </a:cxn>
                <a:cxn ang="0">
                  <a:pos x="34" y="70"/>
                </a:cxn>
                <a:cxn ang="0">
                  <a:pos x="35" y="62"/>
                </a:cxn>
                <a:cxn ang="0">
                  <a:pos x="88" y="103"/>
                </a:cxn>
                <a:cxn ang="0">
                  <a:pos x="126" y="76"/>
                </a:cxn>
                <a:cxn ang="0">
                  <a:pos x="61" y="0"/>
                </a:cxn>
                <a:cxn ang="0">
                  <a:pos x="0" y="12"/>
                </a:cxn>
              </a:cxnLst>
              <a:rect l="0" t="0" r="r" b="b"/>
              <a:pathLst>
                <a:path w="126" h="111">
                  <a:moveTo>
                    <a:pt x="0" y="12"/>
                  </a:moveTo>
                  <a:lnTo>
                    <a:pt x="2" y="38"/>
                  </a:lnTo>
                  <a:lnTo>
                    <a:pt x="9" y="71"/>
                  </a:lnTo>
                  <a:lnTo>
                    <a:pt x="16" y="100"/>
                  </a:lnTo>
                  <a:lnTo>
                    <a:pt x="22" y="111"/>
                  </a:lnTo>
                  <a:lnTo>
                    <a:pt x="28" y="105"/>
                  </a:lnTo>
                  <a:lnTo>
                    <a:pt x="31" y="87"/>
                  </a:lnTo>
                  <a:lnTo>
                    <a:pt x="34" y="70"/>
                  </a:lnTo>
                  <a:lnTo>
                    <a:pt x="35" y="62"/>
                  </a:lnTo>
                  <a:lnTo>
                    <a:pt x="88" y="103"/>
                  </a:lnTo>
                  <a:lnTo>
                    <a:pt x="126" y="76"/>
                  </a:lnTo>
                  <a:lnTo>
                    <a:pt x="61" y="0"/>
                  </a:lnTo>
                  <a:lnTo>
                    <a:pt x="0" y="1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52" name="Freeform 44"/>
            <p:cNvSpPr>
              <a:spLocks/>
            </p:cNvSpPr>
            <p:nvPr/>
          </p:nvSpPr>
          <p:spPr bwMode="auto">
            <a:xfrm>
              <a:off x="7092970" y="-773112"/>
              <a:ext cx="569913" cy="314325"/>
            </a:xfrm>
            <a:custGeom>
              <a:avLst/>
              <a:gdLst/>
              <a:ahLst/>
              <a:cxnLst>
                <a:cxn ang="0">
                  <a:pos x="532" y="22"/>
                </a:cxn>
                <a:cxn ang="0">
                  <a:pos x="515" y="14"/>
                </a:cxn>
                <a:cxn ang="0">
                  <a:pos x="493" y="7"/>
                </a:cxn>
                <a:cxn ang="0">
                  <a:pos x="471" y="2"/>
                </a:cxn>
                <a:cxn ang="0">
                  <a:pos x="403" y="0"/>
                </a:cxn>
                <a:cxn ang="0">
                  <a:pos x="230" y="0"/>
                </a:cxn>
                <a:cxn ang="0">
                  <a:pos x="162" y="3"/>
                </a:cxn>
                <a:cxn ang="0">
                  <a:pos x="129" y="14"/>
                </a:cxn>
                <a:cxn ang="0">
                  <a:pos x="96" y="29"/>
                </a:cxn>
                <a:cxn ang="0">
                  <a:pos x="70" y="51"/>
                </a:cxn>
                <a:cxn ang="0">
                  <a:pos x="30" y="116"/>
                </a:cxn>
                <a:cxn ang="0">
                  <a:pos x="3" y="227"/>
                </a:cxn>
                <a:cxn ang="0">
                  <a:pos x="1" y="326"/>
                </a:cxn>
                <a:cxn ang="0">
                  <a:pos x="9" y="387"/>
                </a:cxn>
                <a:cxn ang="0">
                  <a:pos x="75" y="386"/>
                </a:cxn>
                <a:cxn ang="0">
                  <a:pos x="80" y="258"/>
                </a:cxn>
                <a:cxn ang="0">
                  <a:pos x="101" y="190"/>
                </a:cxn>
                <a:cxn ang="0">
                  <a:pos x="122" y="165"/>
                </a:cxn>
                <a:cxn ang="0">
                  <a:pos x="132" y="160"/>
                </a:cxn>
                <a:cxn ang="0">
                  <a:pos x="145" y="379"/>
                </a:cxn>
                <a:cxn ang="0">
                  <a:pos x="178" y="376"/>
                </a:cxn>
                <a:cxn ang="0">
                  <a:pos x="233" y="370"/>
                </a:cxn>
                <a:cxn ang="0">
                  <a:pos x="295" y="364"/>
                </a:cxn>
                <a:cxn ang="0">
                  <a:pos x="352" y="360"/>
                </a:cxn>
                <a:cxn ang="0">
                  <a:pos x="412" y="355"/>
                </a:cxn>
                <a:cxn ang="0">
                  <a:pos x="463" y="350"/>
                </a:cxn>
                <a:cxn ang="0">
                  <a:pos x="495" y="348"/>
                </a:cxn>
                <a:cxn ang="0">
                  <a:pos x="480" y="153"/>
                </a:cxn>
                <a:cxn ang="0">
                  <a:pos x="499" y="160"/>
                </a:cxn>
                <a:cxn ang="0">
                  <a:pos x="545" y="188"/>
                </a:cxn>
                <a:cxn ang="0">
                  <a:pos x="599" y="243"/>
                </a:cxn>
                <a:cxn ang="0">
                  <a:pos x="645" y="338"/>
                </a:cxn>
                <a:cxn ang="0">
                  <a:pos x="686" y="246"/>
                </a:cxn>
                <a:cxn ang="0">
                  <a:pos x="624" y="129"/>
                </a:cxn>
                <a:cxn ang="0">
                  <a:pos x="573" y="60"/>
                </a:cxn>
                <a:cxn ang="0">
                  <a:pos x="543" y="29"/>
                </a:cxn>
              </a:cxnLst>
              <a:rect l="0" t="0" r="r" b="b"/>
              <a:pathLst>
                <a:path w="717" h="397">
                  <a:moveTo>
                    <a:pt x="538" y="25"/>
                  </a:moveTo>
                  <a:lnTo>
                    <a:pt x="532" y="22"/>
                  </a:lnTo>
                  <a:lnTo>
                    <a:pt x="525" y="17"/>
                  </a:lnTo>
                  <a:lnTo>
                    <a:pt x="515" y="14"/>
                  </a:lnTo>
                  <a:lnTo>
                    <a:pt x="505" y="10"/>
                  </a:lnTo>
                  <a:lnTo>
                    <a:pt x="493" y="7"/>
                  </a:lnTo>
                  <a:lnTo>
                    <a:pt x="482" y="5"/>
                  </a:lnTo>
                  <a:lnTo>
                    <a:pt x="471" y="2"/>
                  </a:lnTo>
                  <a:lnTo>
                    <a:pt x="462" y="0"/>
                  </a:lnTo>
                  <a:lnTo>
                    <a:pt x="403" y="0"/>
                  </a:lnTo>
                  <a:lnTo>
                    <a:pt x="334" y="187"/>
                  </a:lnTo>
                  <a:lnTo>
                    <a:pt x="230" y="0"/>
                  </a:lnTo>
                  <a:lnTo>
                    <a:pt x="178" y="0"/>
                  </a:lnTo>
                  <a:lnTo>
                    <a:pt x="162" y="3"/>
                  </a:lnTo>
                  <a:lnTo>
                    <a:pt x="145" y="8"/>
                  </a:lnTo>
                  <a:lnTo>
                    <a:pt x="129" y="14"/>
                  </a:lnTo>
                  <a:lnTo>
                    <a:pt x="113" y="20"/>
                  </a:lnTo>
                  <a:lnTo>
                    <a:pt x="96" y="29"/>
                  </a:lnTo>
                  <a:lnTo>
                    <a:pt x="83" y="38"/>
                  </a:lnTo>
                  <a:lnTo>
                    <a:pt x="70" y="51"/>
                  </a:lnTo>
                  <a:lnTo>
                    <a:pt x="58" y="65"/>
                  </a:lnTo>
                  <a:lnTo>
                    <a:pt x="30" y="116"/>
                  </a:lnTo>
                  <a:lnTo>
                    <a:pt x="12" y="172"/>
                  </a:lnTo>
                  <a:lnTo>
                    <a:pt x="3" y="227"/>
                  </a:lnTo>
                  <a:lnTo>
                    <a:pt x="0" y="280"/>
                  </a:lnTo>
                  <a:lnTo>
                    <a:pt x="1" y="326"/>
                  </a:lnTo>
                  <a:lnTo>
                    <a:pt x="4" y="363"/>
                  </a:lnTo>
                  <a:lnTo>
                    <a:pt x="9" y="387"/>
                  </a:lnTo>
                  <a:lnTo>
                    <a:pt x="10" y="397"/>
                  </a:lnTo>
                  <a:lnTo>
                    <a:pt x="75" y="386"/>
                  </a:lnTo>
                  <a:lnTo>
                    <a:pt x="75" y="314"/>
                  </a:lnTo>
                  <a:lnTo>
                    <a:pt x="80" y="258"/>
                  </a:lnTo>
                  <a:lnTo>
                    <a:pt x="90" y="218"/>
                  </a:lnTo>
                  <a:lnTo>
                    <a:pt x="101" y="190"/>
                  </a:lnTo>
                  <a:lnTo>
                    <a:pt x="113" y="174"/>
                  </a:lnTo>
                  <a:lnTo>
                    <a:pt x="122" y="165"/>
                  </a:lnTo>
                  <a:lnTo>
                    <a:pt x="130" y="161"/>
                  </a:lnTo>
                  <a:lnTo>
                    <a:pt x="132" y="160"/>
                  </a:lnTo>
                  <a:lnTo>
                    <a:pt x="140" y="379"/>
                  </a:lnTo>
                  <a:lnTo>
                    <a:pt x="145" y="379"/>
                  </a:lnTo>
                  <a:lnTo>
                    <a:pt x="159" y="377"/>
                  </a:lnTo>
                  <a:lnTo>
                    <a:pt x="178" y="376"/>
                  </a:lnTo>
                  <a:lnTo>
                    <a:pt x="204" y="373"/>
                  </a:lnTo>
                  <a:lnTo>
                    <a:pt x="233" y="370"/>
                  </a:lnTo>
                  <a:lnTo>
                    <a:pt x="264" y="368"/>
                  </a:lnTo>
                  <a:lnTo>
                    <a:pt x="295" y="364"/>
                  </a:lnTo>
                  <a:lnTo>
                    <a:pt x="324" y="362"/>
                  </a:lnTo>
                  <a:lnTo>
                    <a:pt x="352" y="360"/>
                  </a:lnTo>
                  <a:lnTo>
                    <a:pt x="382" y="357"/>
                  </a:lnTo>
                  <a:lnTo>
                    <a:pt x="412" y="355"/>
                  </a:lnTo>
                  <a:lnTo>
                    <a:pt x="440" y="353"/>
                  </a:lnTo>
                  <a:lnTo>
                    <a:pt x="463" y="350"/>
                  </a:lnTo>
                  <a:lnTo>
                    <a:pt x="483" y="349"/>
                  </a:lnTo>
                  <a:lnTo>
                    <a:pt x="495" y="348"/>
                  </a:lnTo>
                  <a:lnTo>
                    <a:pt x="500" y="348"/>
                  </a:lnTo>
                  <a:lnTo>
                    <a:pt x="480" y="153"/>
                  </a:lnTo>
                  <a:lnTo>
                    <a:pt x="485" y="154"/>
                  </a:lnTo>
                  <a:lnTo>
                    <a:pt x="499" y="160"/>
                  </a:lnTo>
                  <a:lnTo>
                    <a:pt x="520" y="171"/>
                  </a:lnTo>
                  <a:lnTo>
                    <a:pt x="545" y="188"/>
                  </a:lnTo>
                  <a:lnTo>
                    <a:pt x="571" y="211"/>
                  </a:lnTo>
                  <a:lnTo>
                    <a:pt x="599" y="243"/>
                  </a:lnTo>
                  <a:lnTo>
                    <a:pt x="624" y="286"/>
                  </a:lnTo>
                  <a:lnTo>
                    <a:pt x="645" y="338"/>
                  </a:lnTo>
                  <a:lnTo>
                    <a:pt x="717" y="324"/>
                  </a:lnTo>
                  <a:lnTo>
                    <a:pt x="686" y="246"/>
                  </a:lnTo>
                  <a:lnTo>
                    <a:pt x="654" y="181"/>
                  </a:lnTo>
                  <a:lnTo>
                    <a:pt x="624" y="129"/>
                  </a:lnTo>
                  <a:lnTo>
                    <a:pt x="597" y="90"/>
                  </a:lnTo>
                  <a:lnTo>
                    <a:pt x="573" y="60"/>
                  </a:lnTo>
                  <a:lnTo>
                    <a:pt x="554" y="40"/>
                  </a:lnTo>
                  <a:lnTo>
                    <a:pt x="543" y="29"/>
                  </a:lnTo>
                  <a:lnTo>
                    <a:pt x="538" y="25"/>
                  </a:lnTo>
                  <a:close/>
                </a:path>
              </a:pathLst>
            </a:custGeom>
            <a:solidFill>
              <a:srgbClr val="597C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3" name="Freeform 45"/>
            <p:cNvSpPr>
              <a:spLocks/>
            </p:cNvSpPr>
            <p:nvPr/>
          </p:nvSpPr>
          <p:spPr bwMode="auto">
            <a:xfrm>
              <a:off x="7231083" y="-782637"/>
              <a:ext cx="225425" cy="157163"/>
            </a:xfrm>
            <a:custGeom>
              <a:avLst/>
              <a:gdLst/>
              <a:ahLst/>
              <a:cxnLst>
                <a:cxn ang="0">
                  <a:pos x="37" y="66"/>
                </a:cxn>
                <a:cxn ang="0">
                  <a:pos x="0" y="40"/>
                </a:cxn>
                <a:cxn ang="0">
                  <a:pos x="30" y="4"/>
                </a:cxn>
                <a:cxn ang="0">
                  <a:pos x="48" y="4"/>
                </a:cxn>
                <a:cxn ang="0">
                  <a:pos x="24" y="36"/>
                </a:cxn>
                <a:cxn ang="0">
                  <a:pos x="59" y="63"/>
                </a:cxn>
                <a:cxn ang="0">
                  <a:pos x="55" y="67"/>
                </a:cxn>
                <a:cxn ang="0">
                  <a:pos x="47" y="76"/>
                </a:cxn>
                <a:cxn ang="0">
                  <a:pos x="39" y="86"/>
                </a:cxn>
                <a:cxn ang="0">
                  <a:pos x="37" y="90"/>
                </a:cxn>
                <a:cxn ang="0">
                  <a:pos x="158" y="177"/>
                </a:cxn>
                <a:cxn ang="0">
                  <a:pos x="250" y="88"/>
                </a:cxn>
                <a:cxn ang="0">
                  <a:pos x="229" y="61"/>
                </a:cxn>
                <a:cxn ang="0">
                  <a:pos x="263" y="37"/>
                </a:cxn>
                <a:cxn ang="0">
                  <a:pos x="243" y="0"/>
                </a:cxn>
                <a:cxn ang="0">
                  <a:pos x="260" y="1"/>
                </a:cxn>
                <a:cxn ang="0">
                  <a:pos x="283" y="41"/>
                </a:cxn>
                <a:cxn ang="0">
                  <a:pos x="250" y="65"/>
                </a:cxn>
                <a:cxn ang="0">
                  <a:pos x="275" y="91"/>
                </a:cxn>
                <a:cxn ang="0">
                  <a:pos x="160" y="199"/>
                </a:cxn>
                <a:cxn ang="0">
                  <a:pos x="9" y="96"/>
                </a:cxn>
                <a:cxn ang="0">
                  <a:pos x="37" y="66"/>
                </a:cxn>
              </a:cxnLst>
              <a:rect l="0" t="0" r="r" b="b"/>
              <a:pathLst>
                <a:path w="283" h="199">
                  <a:moveTo>
                    <a:pt x="37" y="66"/>
                  </a:moveTo>
                  <a:lnTo>
                    <a:pt x="0" y="40"/>
                  </a:lnTo>
                  <a:lnTo>
                    <a:pt x="30" y="4"/>
                  </a:lnTo>
                  <a:lnTo>
                    <a:pt x="48" y="4"/>
                  </a:lnTo>
                  <a:lnTo>
                    <a:pt x="24" y="36"/>
                  </a:lnTo>
                  <a:lnTo>
                    <a:pt x="59" y="63"/>
                  </a:lnTo>
                  <a:lnTo>
                    <a:pt x="55" y="67"/>
                  </a:lnTo>
                  <a:lnTo>
                    <a:pt x="47" y="76"/>
                  </a:lnTo>
                  <a:lnTo>
                    <a:pt x="39" y="86"/>
                  </a:lnTo>
                  <a:lnTo>
                    <a:pt x="37" y="90"/>
                  </a:lnTo>
                  <a:lnTo>
                    <a:pt x="158" y="177"/>
                  </a:lnTo>
                  <a:lnTo>
                    <a:pt x="250" y="88"/>
                  </a:lnTo>
                  <a:lnTo>
                    <a:pt x="229" y="61"/>
                  </a:lnTo>
                  <a:lnTo>
                    <a:pt x="263" y="37"/>
                  </a:lnTo>
                  <a:lnTo>
                    <a:pt x="243" y="0"/>
                  </a:lnTo>
                  <a:lnTo>
                    <a:pt x="260" y="1"/>
                  </a:lnTo>
                  <a:lnTo>
                    <a:pt x="283" y="41"/>
                  </a:lnTo>
                  <a:lnTo>
                    <a:pt x="250" y="65"/>
                  </a:lnTo>
                  <a:lnTo>
                    <a:pt x="275" y="91"/>
                  </a:lnTo>
                  <a:lnTo>
                    <a:pt x="160" y="199"/>
                  </a:lnTo>
                  <a:lnTo>
                    <a:pt x="9" y="96"/>
                  </a:lnTo>
                  <a:lnTo>
                    <a:pt x="37" y="6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4" name="Freeform 46"/>
            <p:cNvSpPr>
              <a:spLocks/>
            </p:cNvSpPr>
            <p:nvPr/>
          </p:nvSpPr>
          <p:spPr bwMode="auto">
            <a:xfrm>
              <a:off x="7294583" y="-774700"/>
              <a:ext cx="103188" cy="119063"/>
            </a:xfrm>
            <a:custGeom>
              <a:avLst/>
              <a:gdLst/>
              <a:ahLst/>
              <a:cxnLst>
                <a:cxn ang="0">
                  <a:pos x="132" y="0"/>
                </a:cxn>
                <a:cxn ang="0">
                  <a:pos x="0" y="0"/>
                </a:cxn>
                <a:cxn ang="0">
                  <a:pos x="77" y="151"/>
                </a:cxn>
                <a:cxn ang="0">
                  <a:pos x="132" y="0"/>
                </a:cxn>
              </a:cxnLst>
              <a:rect l="0" t="0" r="r" b="b"/>
              <a:pathLst>
                <a:path w="132" h="151">
                  <a:moveTo>
                    <a:pt x="132" y="0"/>
                  </a:moveTo>
                  <a:lnTo>
                    <a:pt x="0" y="0"/>
                  </a:lnTo>
                  <a:lnTo>
                    <a:pt x="77" y="151"/>
                  </a:lnTo>
                  <a:lnTo>
                    <a:pt x="13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5" name="Freeform 47"/>
            <p:cNvSpPr>
              <a:spLocks/>
            </p:cNvSpPr>
            <p:nvPr/>
          </p:nvSpPr>
          <p:spPr bwMode="auto">
            <a:xfrm>
              <a:off x="7323158" y="-784225"/>
              <a:ext cx="50800" cy="139700"/>
            </a:xfrm>
            <a:custGeom>
              <a:avLst/>
              <a:gdLst/>
              <a:ahLst/>
              <a:cxnLst>
                <a:cxn ang="0">
                  <a:pos x="38" y="178"/>
                </a:cxn>
                <a:cxn ang="0">
                  <a:pos x="0" y="103"/>
                </a:cxn>
                <a:cxn ang="0">
                  <a:pos x="22" y="38"/>
                </a:cxn>
                <a:cxn ang="0">
                  <a:pos x="18" y="35"/>
                </a:cxn>
                <a:cxn ang="0">
                  <a:pos x="15" y="31"/>
                </a:cxn>
                <a:cxn ang="0">
                  <a:pos x="14" y="27"/>
                </a:cxn>
                <a:cxn ang="0">
                  <a:pos x="13" y="21"/>
                </a:cxn>
                <a:cxn ang="0">
                  <a:pos x="14" y="13"/>
                </a:cxn>
                <a:cxn ang="0">
                  <a:pos x="18" y="6"/>
                </a:cxn>
                <a:cxn ang="0">
                  <a:pos x="25" y="1"/>
                </a:cxn>
                <a:cxn ang="0">
                  <a:pos x="33" y="0"/>
                </a:cxn>
                <a:cxn ang="0">
                  <a:pos x="42" y="1"/>
                </a:cxn>
                <a:cxn ang="0">
                  <a:pos x="48" y="6"/>
                </a:cxn>
                <a:cxn ang="0">
                  <a:pos x="53" y="13"/>
                </a:cxn>
                <a:cxn ang="0">
                  <a:pos x="54" y="21"/>
                </a:cxn>
                <a:cxn ang="0">
                  <a:pos x="53" y="27"/>
                </a:cxn>
                <a:cxn ang="0">
                  <a:pos x="51" y="31"/>
                </a:cxn>
                <a:cxn ang="0">
                  <a:pos x="48" y="36"/>
                </a:cxn>
                <a:cxn ang="0">
                  <a:pos x="44" y="39"/>
                </a:cxn>
                <a:cxn ang="0">
                  <a:pos x="63" y="101"/>
                </a:cxn>
                <a:cxn ang="0">
                  <a:pos x="38" y="178"/>
                </a:cxn>
              </a:cxnLst>
              <a:rect l="0" t="0" r="r" b="b"/>
              <a:pathLst>
                <a:path w="63" h="178">
                  <a:moveTo>
                    <a:pt x="38" y="178"/>
                  </a:moveTo>
                  <a:lnTo>
                    <a:pt x="0" y="103"/>
                  </a:lnTo>
                  <a:lnTo>
                    <a:pt x="22" y="38"/>
                  </a:lnTo>
                  <a:lnTo>
                    <a:pt x="18" y="35"/>
                  </a:lnTo>
                  <a:lnTo>
                    <a:pt x="15" y="31"/>
                  </a:lnTo>
                  <a:lnTo>
                    <a:pt x="14" y="27"/>
                  </a:lnTo>
                  <a:lnTo>
                    <a:pt x="13" y="21"/>
                  </a:lnTo>
                  <a:lnTo>
                    <a:pt x="14" y="13"/>
                  </a:lnTo>
                  <a:lnTo>
                    <a:pt x="18" y="6"/>
                  </a:lnTo>
                  <a:lnTo>
                    <a:pt x="25" y="1"/>
                  </a:lnTo>
                  <a:lnTo>
                    <a:pt x="33" y="0"/>
                  </a:lnTo>
                  <a:lnTo>
                    <a:pt x="42" y="1"/>
                  </a:lnTo>
                  <a:lnTo>
                    <a:pt x="48" y="6"/>
                  </a:lnTo>
                  <a:lnTo>
                    <a:pt x="53" y="13"/>
                  </a:lnTo>
                  <a:lnTo>
                    <a:pt x="54" y="21"/>
                  </a:lnTo>
                  <a:lnTo>
                    <a:pt x="53" y="27"/>
                  </a:lnTo>
                  <a:lnTo>
                    <a:pt x="51" y="31"/>
                  </a:lnTo>
                  <a:lnTo>
                    <a:pt x="48" y="36"/>
                  </a:lnTo>
                  <a:lnTo>
                    <a:pt x="44" y="39"/>
                  </a:lnTo>
                  <a:lnTo>
                    <a:pt x="63" y="101"/>
                  </a:lnTo>
                  <a:lnTo>
                    <a:pt x="38" y="1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6" name="Freeform 48"/>
            <p:cNvSpPr>
              <a:spLocks/>
            </p:cNvSpPr>
            <p:nvPr/>
          </p:nvSpPr>
          <p:spPr bwMode="auto">
            <a:xfrm>
              <a:off x="7345383" y="-598487"/>
              <a:ext cx="28575" cy="26988"/>
            </a:xfrm>
            <a:custGeom>
              <a:avLst/>
              <a:gdLst/>
              <a:ahLst/>
              <a:cxnLst>
                <a:cxn ang="0">
                  <a:pos x="17" y="36"/>
                </a:cxn>
                <a:cxn ang="0">
                  <a:pos x="24" y="35"/>
                </a:cxn>
                <a:cxn ang="0">
                  <a:pos x="30" y="30"/>
                </a:cxn>
                <a:cxn ang="0">
                  <a:pos x="33" y="24"/>
                </a:cxn>
                <a:cxn ang="0">
                  <a:pos x="34" y="17"/>
                </a:cxn>
                <a:cxn ang="0">
                  <a:pos x="33" y="10"/>
                </a:cxn>
                <a:cxn ang="0">
                  <a:pos x="30" y="5"/>
                </a:cxn>
                <a:cxn ang="0">
                  <a:pos x="24" y="1"/>
                </a:cxn>
                <a:cxn ang="0">
                  <a:pos x="17" y="0"/>
                </a:cxn>
                <a:cxn ang="0">
                  <a:pos x="10" y="1"/>
                </a:cxn>
                <a:cxn ang="0">
                  <a:pos x="6" y="5"/>
                </a:cxn>
                <a:cxn ang="0">
                  <a:pos x="1" y="10"/>
                </a:cxn>
                <a:cxn ang="0">
                  <a:pos x="0" y="17"/>
                </a:cxn>
                <a:cxn ang="0">
                  <a:pos x="1" y="24"/>
                </a:cxn>
                <a:cxn ang="0">
                  <a:pos x="6" y="30"/>
                </a:cxn>
                <a:cxn ang="0">
                  <a:pos x="10" y="35"/>
                </a:cxn>
                <a:cxn ang="0">
                  <a:pos x="17" y="36"/>
                </a:cxn>
              </a:cxnLst>
              <a:rect l="0" t="0" r="r" b="b"/>
              <a:pathLst>
                <a:path w="34" h="36">
                  <a:moveTo>
                    <a:pt x="17" y="36"/>
                  </a:moveTo>
                  <a:lnTo>
                    <a:pt x="24" y="35"/>
                  </a:lnTo>
                  <a:lnTo>
                    <a:pt x="30" y="30"/>
                  </a:lnTo>
                  <a:lnTo>
                    <a:pt x="33" y="24"/>
                  </a:lnTo>
                  <a:lnTo>
                    <a:pt x="34" y="17"/>
                  </a:lnTo>
                  <a:lnTo>
                    <a:pt x="33" y="10"/>
                  </a:lnTo>
                  <a:lnTo>
                    <a:pt x="30" y="5"/>
                  </a:lnTo>
                  <a:lnTo>
                    <a:pt x="24" y="1"/>
                  </a:lnTo>
                  <a:lnTo>
                    <a:pt x="17" y="0"/>
                  </a:lnTo>
                  <a:lnTo>
                    <a:pt x="10" y="1"/>
                  </a:lnTo>
                  <a:lnTo>
                    <a:pt x="6" y="5"/>
                  </a:lnTo>
                  <a:lnTo>
                    <a:pt x="1" y="10"/>
                  </a:lnTo>
                  <a:lnTo>
                    <a:pt x="0" y="17"/>
                  </a:lnTo>
                  <a:lnTo>
                    <a:pt x="1" y="24"/>
                  </a:lnTo>
                  <a:lnTo>
                    <a:pt x="6" y="30"/>
                  </a:lnTo>
                  <a:lnTo>
                    <a:pt x="10" y="35"/>
                  </a:lnTo>
                  <a:lnTo>
                    <a:pt x="17"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7" name="Freeform 49"/>
            <p:cNvSpPr>
              <a:spLocks/>
            </p:cNvSpPr>
            <p:nvPr/>
          </p:nvSpPr>
          <p:spPr bwMode="auto">
            <a:xfrm>
              <a:off x="7345383" y="-544512"/>
              <a:ext cx="28575" cy="28575"/>
            </a:xfrm>
            <a:custGeom>
              <a:avLst/>
              <a:gdLst/>
              <a:ahLst/>
              <a:cxnLst>
                <a:cxn ang="0">
                  <a:pos x="17" y="36"/>
                </a:cxn>
                <a:cxn ang="0">
                  <a:pos x="24" y="35"/>
                </a:cxn>
                <a:cxn ang="0">
                  <a:pos x="30" y="30"/>
                </a:cxn>
                <a:cxn ang="0">
                  <a:pos x="33" y="24"/>
                </a:cxn>
                <a:cxn ang="0">
                  <a:pos x="34" y="17"/>
                </a:cxn>
                <a:cxn ang="0">
                  <a:pos x="33" y="11"/>
                </a:cxn>
                <a:cxn ang="0">
                  <a:pos x="30" y="5"/>
                </a:cxn>
                <a:cxn ang="0">
                  <a:pos x="24" y="1"/>
                </a:cxn>
                <a:cxn ang="0">
                  <a:pos x="17" y="0"/>
                </a:cxn>
                <a:cxn ang="0">
                  <a:pos x="10" y="1"/>
                </a:cxn>
                <a:cxn ang="0">
                  <a:pos x="6" y="5"/>
                </a:cxn>
                <a:cxn ang="0">
                  <a:pos x="1" y="11"/>
                </a:cxn>
                <a:cxn ang="0">
                  <a:pos x="0" y="17"/>
                </a:cxn>
                <a:cxn ang="0">
                  <a:pos x="1" y="24"/>
                </a:cxn>
                <a:cxn ang="0">
                  <a:pos x="6" y="30"/>
                </a:cxn>
                <a:cxn ang="0">
                  <a:pos x="10" y="35"/>
                </a:cxn>
                <a:cxn ang="0">
                  <a:pos x="17" y="36"/>
                </a:cxn>
              </a:cxnLst>
              <a:rect l="0" t="0" r="r" b="b"/>
              <a:pathLst>
                <a:path w="34" h="36">
                  <a:moveTo>
                    <a:pt x="17" y="36"/>
                  </a:moveTo>
                  <a:lnTo>
                    <a:pt x="24" y="35"/>
                  </a:lnTo>
                  <a:lnTo>
                    <a:pt x="30" y="30"/>
                  </a:lnTo>
                  <a:lnTo>
                    <a:pt x="33" y="24"/>
                  </a:lnTo>
                  <a:lnTo>
                    <a:pt x="34" y="17"/>
                  </a:lnTo>
                  <a:lnTo>
                    <a:pt x="33" y="11"/>
                  </a:lnTo>
                  <a:lnTo>
                    <a:pt x="30" y="5"/>
                  </a:lnTo>
                  <a:lnTo>
                    <a:pt x="24" y="1"/>
                  </a:lnTo>
                  <a:lnTo>
                    <a:pt x="17" y="0"/>
                  </a:lnTo>
                  <a:lnTo>
                    <a:pt x="10" y="1"/>
                  </a:lnTo>
                  <a:lnTo>
                    <a:pt x="6" y="5"/>
                  </a:lnTo>
                  <a:lnTo>
                    <a:pt x="1" y="11"/>
                  </a:lnTo>
                  <a:lnTo>
                    <a:pt x="0" y="17"/>
                  </a:lnTo>
                  <a:lnTo>
                    <a:pt x="1" y="24"/>
                  </a:lnTo>
                  <a:lnTo>
                    <a:pt x="6" y="30"/>
                  </a:lnTo>
                  <a:lnTo>
                    <a:pt x="10" y="35"/>
                  </a:lnTo>
                  <a:lnTo>
                    <a:pt x="17"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8" name="Freeform 50"/>
            <p:cNvSpPr>
              <a:spLocks/>
            </p:cNvSpPr>
            <p:nvPr/>
          </p:nvSpPr>
          <p:spPr bwMode="auto">
            <a:xfrm>
              <a:off x="7377133" y="-1058862"/>
              <a:ext cx="82550" cy="107950"/>
            </a:xfrm>
            <a:custGeom>
              <a:avLst/>
              <a:gdLst/>
              <a:ahLst/>
              <a:cxnLst>
                <a:cxn ang="0">
                  <a:pos x="77" y="117"/>
                </a:cxn>
                <a:cxn ang="0">
                  <a:pos x="39" y="31"/>
                </a:cxn>
                <a:cxn ang="0">
                  <a:pos x="42" y="0"/>
                </a:cxn>
                <a:cxn ang="0">
                  <a:pos x="104" y="136"/>
                </a:cxn>
                <a:cxn ang="0">
                  <a:pos x="0" y="127"/>
                </a:cxn>
                <a:cxn ang="0">
                  <a:pos x="2" y="110"/>
                </a:cxn>
                <a:cxn ang="0">
                  <a:pos x="77" y="117"/>
                </a:cxn>
              </a:cxnLst>
              <a:rect l="0" t="0" r="r" b="b"/>
              <a:pathLst>
                <a:path w="104" h="136">
                  <a:moveTo>
                    <a:pt x="77" y="117"/>
                  </a:moveTo>
                  <a:lnTo>
                    <a:pt x="39" y="31"/>
                  </a:lnTo>
                  <a:lnTo>
                    <a:pt x="42" y="0"/>
                  </a:lnTo>
                  <a:lnTo>
                    <a:pt x="104" y="136"/>
                  </a:lnTo>
                  <a:lnTo>
                    <a:pt x="0" y="127"/>
                  </a:lnTo>
                  <a:lnTo>
                    <a:pt x="2" y="110"/>
                  </a:lnTo>
                  <a:lnTo>
                    <a:pt x="77" y="1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9" name="Freeform 51"/>
            <p:cNvSpPr>
              <a:spLocks/>
            </p:cNvSpPr>
            <p:nvPr/>
          </p:nvSpPr>
          <p:spPr bwMode="auto">
            <a:xfrm>
              <a:off x="7445395" y="-1055687"/>
              <a:ext cx="28575" cy="44450"/>
            </a:xfrm>
            <a:custGeom>
              <a:avLst/>
              <a:gdLst/>
              <a:ahLst/>
              <a:cxnLst>
                <a:cxn ang="0">
                  <a:pos x="7" y="55"/>
                </a:cxn>
                <a:cxn ang="0">
                  <a:pos x="3" y="51"/>
                </a:cxn>
                <a:cxn ang="0">
                  <a:pos x="0" y="42"/>
                </a:cxn>
                <a:cxn ang="0">
                  <a:pos x="0" y="33"/>
                </a:cxn>
                <a:cxn ang="0">
                  <a:pos x="3" y="22"/>
                </a:cxn>
                <a:cxn ang="0">
                  <a:pos x="8" y="11"/>
                </a:cxn>
                <a:cxn ang="0">
                  <a:pos x="14" y="3"/>
                </a:cxn>
                <a:cxn ang="0">
                  <a:pos x="22" y="0"/>
                </a:cxn>
                <a:cxn ang="0">
                  <a:pos x="29" y="0"/>
                </a:cxn>
                <a:cxn ang="0">
                  <a:pos x="34" y="4"/>
                </a:cxn>
                <a:cxn ang="0">
                  <a:pos x="37" y="13"/>
                </a:cxn>
                <a:cxn ang="0">
                  <a:pos x="36" y="22"/>
                </a:cxn>
                <a:cxn ang="0">
                  <a:pos x="34" y="33"/>
                </a:cxn>
                <a:cxn ang="0">
                  <a:pos x="28" y="44"/>
                </a:cxn>
                <a:cxn ang="0">
                  <a:pos x="22" y="51"/>
                </a:cxn>
                <a:cxn ang="0">
                  <a:pos x="14" y="55"/>
                </a:cxn>
                <a:cxn ang="0">
                  <a:pos x="7" y="55"/>
                </a:cxn>
              </a:cxnLst>
              <a:rect l="0" t="0" r="r" b="b"/>
              <a:pathLst>
                <a:path w="37" h="55">
                  <a:moveTo>
                    <a:pt x="7" y="55"/>
                  </a:moveTo>
                  <a:lnTo>
                    <a:pt x="3" y="51"/>
                  </a:lnTo>
                  <a:lnTo>
                    <a:pt x="0" y="42"/>
                  </a:lnTo>
                  <a:lnTo>
                    <a:pt x="0" y="33"/>
                  </a:lnTo>
                  <a:lnTo>
                    <a:pt x="3" y="22"/>
                  </a:lnTo>
                  <a:lnTo>
                    <a:pt x="8" y="11"/>
                  </a:lnTo>
                  <a:lnTo>
                    <a:pt x="14" y="3"/>
                  </a:lnTo>
                  <a:lnTo>
                    <a:pt x="22" y="0"/>
                  </a:lnTo>
                  <a:lnTo>
                    <a:pt x="29" y="0"/>
                  </a:lnTo>
                  <a:lnTo>
                    <a:pt x="34" y="4"/>
                  </a:lnTo>
                  <a:lnTo>
                    <a:pt x="37" y="13"/>
                  </a:lnTo>
                  <a:lnTo>
                    <a:pt x="36" y="22"/>
                  </a:lnTo>
                  <a:lnTo>
                    <a:pt x="34" y="33"/>
                  </a:lnTo>
                  <a:lnTo>
                    <a:pt x="28" y="44"/>
                  </a:lnTo>
                  <a:lnTo>
                    <a:pt x="22" y="51"/>
                  </a:lnTo>
                  <a:lnTo>
                    <a:pt x="14" y="55"/>
                  </a:lnTo>
                  <a:lnTo>
                    <a:pt x="7"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0" name="Freeform 52"/>
            <p:cNvSpPr>
              <a:spLocks/>
            </p:cNvSpPr>
            <p:nvPr/>
          </p:nvSpPr>
          <p:spPr bwMode="auto">
            <a:xfrm>
              <a:off x="7356495" y="-1071562"/>
              <a:ext cx="30163" cy="47625"/>
            </a:xfrm>
            <a:custGeom>
              <a:avLst/>
              <a:gdLst/>
              <a:ahLst/>
              <a:cxnLst>
                <a:cxn ang="0">
                  <a:pos x="8" y="60"/>
                </a:cxn>
                <a:cxn ang="0">
                  <a:pos x="2" y="55"/>
                </a:cxn>
                <a:cxn ang="0">
                  <a:pos x="0" y="47"/>
                </a:cxn>
                <a:cxn ang="0">
                  <a:pos x="0" y="36"/>
                </a:cxn>
                <a:cxn ang="0">
                  <a:pos x="2" y="24"/>
                </a:cxn>
                <a:cxn ang="0">
                  <a:pos x="8" y="13"/>
                </a:cxn>
                <a:cxn ang="0">
                  <a:pos x="16" y="5"/>
                </a:cxn>
                <a:cxn ang="0">
                  <a:pos x="23" y="0"/>
                </a:cxn>
                <a:cxn ang="0">
                  <a:pos x="29" y="0"/>
                </a:cxn>
                <a:cxn ang="0">
                  <a:pos x="35" y="5"/>
                </a:cxn>
                <a:cxn ang="0">
                  <a:pos x="38" y="13"/>
                </a:cxn>
                <a:cxn ang="0">
                  <a:pos x="38" y="24"/>
                </a:cxn>
                <a:cxn ang="0">
                  <a:pos x="35" y="36"/>
                </a:cxn>
                <a:cxn ang="0">
                  <a:pos x="29" y="47"/>
                </a:cxn>
                <a:cxn ang="0">
                  <a:pos x="23" y="55"/>
                </a:cxn>
                <a:cxn ang="0">
                  <a:pos x="14" y="60"/>
                </a:cxn>
                <a:cxn ang="0">
                  <a:pos x="8" y="60"/>
                </a:cxn>
              </a:cxnLst>
              <a:rect l="0" t="0" r="r" b="b"/>
              <a:pathLst>
                <a:path w="38" h="60">
                  <a:moveTo>
                    <a:pt x="8" y="60"/>
                  </a:moveTo>
                  <a:lnTo>
                    <a:pt x="2" y="55"/>
                  </a:lnTo>
                  <a:lnTo>
                    <a:pt x="0" y="47"/>
                  </a:lnTo>
                  <a:lnTo>
                    <a:pt x="0" y="36"/>
                  </a:lnTo>
                  <a:lnTo>
                    <a:pt x="2" y="24"/>
                  </a:lnTo>
                  <a:lnTo>
                    <a:pt x="8" y="13"/>
                  </a:lnTo>
                  <a:lnTo>
                    <a:pt x="16" y="5"/>
                  </a:lnTo>
                  <a:lnTo>
                    <a:pt x="23" y="0"/>
                  </a:lnTo>
                  <a:lnTo>
                    <a:pt x="29" y="0"/>
                  </a:lnTo>
                  <a:lnTo>
                    <a:pt x="35" y="5"/>
                  </a:lnTo>
                  <a:lnTo>
                    <a:pt x="38" y="13"/>
                  </a:lnTo>
                  <a:lnTo>
                    <a:pt x="38" y="24"/>
                  </a:lnTo>
                  <a:lnTo>
                    <a:pt x="35" y="36"/>
                  </a:lnTo>
                  <a:lnTo>
                    <a:pt x="29" y="47"/>
                  </a:lnTo>
                  <a:lnTo>
                    <a:pt x="23" y="55"/>
                  </a:lnTo>
                  <a:lnTo>
                    <a:pt x="14" y="60"/>
                  </a:lnTo>
                  <a:lnTo>
                    <a:pt x="8" y="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grpSp>
      <p:grpSp>
        <p:nvGrpSpPr>
          <p:cNvPr id="29" name="グループ化 160"/>
          <p:cNvGrpSpPr/>
          <p:nvPr/>
        </p:nvGrpSpPr>
        <p:grpSpPr>
          <a:xfrm>
            <a:off x="7632506" y="5355283"/>
            <a:ext cx="428625" cy="720725"/>
            <a:chOff x="8108970" y="-1198562"/>
            <a:chExt cx="473075" cy="779462"/>
          </a:xfrm>
        </p:grpSpPr>
        <p:sp>
          <p:nvSpPr>
            <p:cNvPr id="162" name="Freeform 10"/>
            <p:cNvSpPr>
              <a:spLocks/>
            </p:cNvSpPr>
            <p:nvPr/>
          </p:nvSpPr>
          <p:spPr bwMode="auto">
            <a:xfrm>
              <a:off x="8234383" y="-892175"/>
              <a:ext cx="190500" cy="169863"/>
            </a:xfrm>
            <a:custGeom>
              <a:avLst/>
              <a:gdLst/>
              <a:ahLst/>
              <a:cxnLst>
                <a:cxn ang="0">
                  <a:pos x="241" y="214"/>
                </a:cxn>
                <a:cxn ang="0">
                  <a:pos x="241" y="0"/>
                </a:cxn>
                <a:cxn ang="0">
                  <a:pos x="0" y="50"/>
                </a:cxn>
                <a:cxn ang="0">
                  <a:pos x="0" y="214"/>
                </a:cxn>
                <a:cxn ang="0">
                  <a:pos x="241" y="214"/>
                </a:cxn>
              </a:cxnLst>
              <a:rect l="0" t="0" r="r" b="b"/>
              <a:pathLst>
                <a:path w="241" h="214">
                  <a:moveTo>
                    <a:pt x="241" y="214"/>
                  </a:moveTo>
                  <a:lnTo>
                    <a:pt x="241" y="0"/>
                  </a:lnTo>
                  <a:lnTo>
                    <a:pt x="0" y="50"/>
                  </a:lnTo>
                  <a:lnTo>
                    <a:pt x="0" y="214"/>
                  </a:lnTo>
                  <a:lnTo>
                    <a:pt x="241" y="2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3" name="Freeform 11"/>
            <p:cNvSpPr>
              <a:spLocks/>
            </p:cNvSpPr>
            <p:nvPr/>
          </p:nvSpPr>
          <p:spPr bwMode="auto">
            <a:xfrm>
              <a:off x="8258195" y="-847725"/>
              <a:ext cx="138113" cy="204788"/>
            </a:xfrm>
            <a:custGeom>
              <a:avLst/>
              <a:gdLst/>
              <a:ahLst/>
              <a:cxnLst>
                <a:cxn ang="0">
                  <a:pos x="175" y="0"/>
                </a:cxn>
                <a:cxn ang="0">
                  <a:pos x="0" y="1"/>
                </a:cxn>
                <a:cxn ang="0">
                  <a:pos x="0" y="251"/>
                </a:cxn>
                <a:cxn ang="0">
                  <a:pos x="63" y="257"/>
                </a:cxn>
                <a:cxn ang="0">
                  <a:pos x="175" y="250"/>
                </a:cxn>
                <a:cxn ang="0">
                  <a:pos x="175" y="0"/>
                </a:cxn>
              </a:cxnLst>
              <a:rect l="0" t="0" r="r" b="b"/>
              <a:pathLst>
                <a:path w="175" h="257">
                  <a:moveTo>
                    <a:pt x="175" y="0"/>
                  </a:moveTo>
                  <a:lnTo>
                    <a:pt x="0" y="1"/>
                  </a:lnTo>
                  <a:lnTo>
                    <a:pt x="0" y="251"/>
                  </a:lnTo>
                  <a:lnTo>
                    <a:pt x="63" y="257"/>
                  </a:lnTo>
                  <a:lnTo>
                    <a:pt x="175" y="250"/>
                  </a:lnTo>
                  <a:lnTo>
                    <a:pt x="17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4" name="Freeform 12"/>
            <p:cNvSpPr>
              <a:spLocks/>
            </p:cNvSpPr>
            <p:nvPr/>
          </p:nvSpPr>
          <p:spPr bwMode="auto">
            <a:xfrm>
              <a:off x="8108970" y="-793750"/>
              <a:ext cx="473075" cy="374650"/>
            </a:xfrm>
            <a:custGeom>
              <a:avLst/>
              <a:gdLst/>
              <a:ahLst/>
              <a:cxnLst>
                <a:cxn ang="0">
                  <a:pos x="134" y="1"/>
                </a:cxn>
                <a:cxn ang="0">
                  <a:pos x="128" y="1"/>
                </a:cxn>
                <a:cxn ang="0">
                  <a:pos x="121" y="2"/>
                </a:cxn>
                <a:cxn ang="0">
                  <a:pos x="112" y="3"/>
                </a:cxn>
                <a:cxn ang="0">
                  <a:pos x="102" y="8"/>
                </a:cxn>
                <a:cxn ang="0">
                  <a:pos x="89" y="12"/>
                </a:cxn>
                <a:cxn ang="0">
                  <a:pos x="76" y="20"/>
                </a:cxn>
                <a:cxn ang="0">
                  <a:pos x="62" y="28"/>
                </a:cxn>
                <a:cxn ang="0">
                  <a:pos x="47" y="40"/>
                </a:cxn>
                <a:cxn ang="0">
                  <a:pos x="29" y="69"/>
                </a:cxn>
                <a:cxn ang="0">
                  <a:pos x="16" y="118"/>
                </a:cxn>
                <a:cxn ang="0">
                  <a:pos x="7" y="179"/>
                </a:cxn>
                <a:cxn ang="0">
                  <a:pos x="2" y="247"/>
                </a:cxn>
                <a:cxn ang="0">
                  <a:pos x="0" y="312"/>
                </a:cxn>
                <a:cxn ang="0">
                  <a:pos x="0" y="368"/>
                </a:cxn>
                <a:cxn ang="0">
                  <a:pos x="1" y="406"/>
                </a:cxn>
                <a:cxn ang="0">
                  <a:pos x="1" y="421"/>
                </a:cxn>
                <a:cxn ang="0">
                  <a:pos x="527" y="472"/>
                </a:cxn>
                <a:cxn ang="0">
                  <a:pos x="514" y="340"/>
                </a:cxn>
                <a:cxn ang="0">
                  <a:pos x="517" y="337"/>
                </a:cxn>
                <a:cxn ang="0">
                  <a:pos x="521" y="334"/>
                </a:cxn>
                <a:cxn ang="0">
                  <a:pos x="526" y="330"/>
                </a:cxn>
                <a:cxn ang="0">
                  <a:pos x="530" y="327"/>
                </a:cxn>
                <a:cxn ang="0">
                  <a:pos x="536" y="323"/>
                </a:cxn>
                <a:cxn ang="0">
                  <a:pos x="542" y="319"/>
                </a:cxn>
                <a:cxn ang="0">
                  <a:pos x="548" y="315"/>
                </a:cxn>
                <a:cxn ang="0">
                  <a:pos x="553" y="311"/>
                </a:cxn>
                <a:cxn ang="0">
                  <a:pos x="565" y="300"/>
                </a:cxn>
                <a:cxn ang="0">
                  <a:pos x="577" y="290"/>
                </a:cxn>
                <a:cxn ang="0">
                  <a:pos x="585" y="278"/>
                </a:cxn>
                <a:cxn ang="0">
                  <a:pos x="591" y="266"/>
                </a:cxn>
                <a:cxn ang="0">
                  <a:pos x="596" y="252"/>
                </a:cxn>
                <a:cxn ang="0">
                  <a:pos x="597" y="237"/>
                </a:cxn>
                <a:cxn ang="0">
                  <a:pos x="596" y="220"/>
                </a:cxn>
                <a:cxn ang="0">
                  <a:pos x="591" y="199"/>
                </a:cxn>
                <a:cxn ang="0">
                  <a:pos x="589" y="193"/>
                </a:cxn>
                <a:cxn ang="0">
                  <a:pos x="581" y="176"/>
                </a:cxn>
                <a:cxn ang="0">
                  <a:pos x="568" y="151"/>
                </a:cxn>
                <a:cxn ang="0">
                  <a:pos x="551" y="121"/>
                </a:cxn>
                <a:cxn ang="0">
                  <a:pos x="530" y="89"/>
                </a:cxn>
                <a:cxn ang="0">
                  <a:pos x="504" y="58"/>
                </a:cxn>
                <a:cxn ang="0">
                  <a:pos x="475" y="32"/>
                </a:cxn>
                <a:cxn ang="0">
                  <a:pos x="442" y="12"/>
                </a:cxn>
                <a:cxn ang="0">
                  <a:pos x="436" y="10"/>
                </a:cxn>
                <a:cxn ang="0">
                  <a:pos x="428" y="8"/>
                </a:cxn>
                <a:cxn ang="0">
                  <a:pos x="419" y="5"/>
                </a:cxn>
                <a:cxn ang="0">
                  <a:pos x="408" y="3"/>
                </a:cxn>
                <a:cxn ang="0">
                  <a:pos x="397" y="2"/>
                </a:cxn>
                <a:cxn ang="0">
                  <a:pos x="385" y="1"/>
                </a:cxn>
                <a:cxn ang="0">
                  <a:pos x="374" y="0"/>
                </a:cxn>
                <a:cxn ang="0">
                  <a:pos x="363" y="0"/>
                </a:cxn>
                <a:cxn ang="0">
                  <a:pos x="262" y="123"/>
                </a:cxn>
                <a:cxn ang="0">
                  <a:pos x="186" y="1"/>
                </a:cxn>
                <a:cxn ang="0">
                  <a:pos x="134" y="1"/>
                </a:cxn>
              </a:cxnLst>
              <a:rect l="0" t="0" r="r" b="b"/>
              <a:pathLst>
                <a:path w="597" h="472">
                  <a:moveTo>
                    <a:pt x="134" y="1"/>
                  </a:moveTo>
                  <a:lnTo>
                    <a:pt x="128" y="1"/>
                  </a:lnTo>
                  <a:lnTo>
                    <a:pt x="121" y="2"/>
                  </a:lnTo>
                  <a:lnTo>
                    <a:pt x="112" y="3"/>
                  </a:lnTo>
                  <a:lnTo>
                    <a:pt x="102" y="8"/>
                  </a:lnTo>
                  <a:lnTo>
                    <a:pt x="89" y="12"/>
                  </a:lnTo>
                  <a:lnTo>
                    <a:pt x="76" y="20"/>
                  </a:lnTo>
                  <a:lnTo>
                    <a:pt x="62" y="28"/>
                  </a:lnTo>
                  <a:lnTo>
                    <a:pt x="47" y="40"/>
                  </a:lnTo>
                  <a:lnTo>
                    <a:pt x="29" y="69"/>
                  </a:lnTo>
                  <a:lnTo>
                    <a:pt x="16" y="118"/>
                  </a:lnTo>
                  <a:lnTo>
                    <a:pt x="7" y="179"/>
                  </a:lnTo>
                  <a:lnTo>
                    <a:pt x="2" y="247"/>
                  </a:lnTo>
                  <a:lnTo>
                    <a:pt x="0" y="312"/>
                  </a:lnTo>
                  <a:lnTo>
                    <a:pt x="0" y="368"/>
                  </a:lnTo>
                  <a:lnTo>
                    <a:pt x="1" y="406"/>
                  </a:lnTo>
                  <a:lnTo>
                    <a:pt x="1" y="421"/>
                  </a:lnTo>
                  <a:lnTo>
                    <a:pt x="527" y="472"/>
                  </a:lnTo>
                  <a:lnTo>
                    <a:pt x="514" y="340"/>
                  </a:lnTo>
                  <a:lnTo>
                    <a:pt x="517" y="337"/>
                  </a:lnTo>
                  <a:lnTo>
                    <a:pt x="521" y="334"/>
                  </a:lnTo>
                  <a:lnTo>
                    <a:pt x="526" y="330"/>
                  </a:lnTo>
                  <a:lnTo>
                    <a:pt x="530" y="327"/>
                  </a:lnTo>
                  <a:lnTo>
                    <a:pt x="536" y="323"/>
                  </a:lnTo>
                  <a:lnTo>
                    <a:pt x="542" y="319"/>
                  </a:lnTo>
                  <a:lnTo>
                    <a:pt x="548" y="315"/>
                  </a:lnTo>
                  <a:lnTo>
                    <a:pt x="553" y="311"/>
                  </a:lnTo>
                  <a:lnTo>
                    <a:pt x="565" y="300"/>
                  </a:lnTo>
                  <a:lnTo>
                    <a:pt x="577" y="290"/>
                  </a:lnTo>
                  <a:lnTo>
                    <a:pt x="585" y="278"/>
                  </a:lnTo>
                  <a:lnTo>
                    <a:pt x="591" y="266"/>
                  </a:lnTo>
                  <a:lnTo>
                    <a:pt x="596" y="252"/>
                  </a:lnTo>
                  <a:lnTo>
                    <a:pt x="597" y="237"/>
                  </a:lnTo>
                  <a:lnTo>
                    <a:pt x="596" y="220"/>
                  </a:lnTo>
                  <a:lnTo>
                    <a:pt x="591" y="199"/>
                  </a:lnTo>
                  <a:lnTo>
                    <a:pt x="589" y="193"/>
                  </a:lnTo>
                  <a:lnTo>
                    <a:pt x="581" y="176"/>
                  </a:lnTo>
                  <a:lnTo>
                    <a:pt x="568" y="151"/>
                  </a:lnTo>
                  <a:lnTo>
                    <a:pt x="551" y="121"/>
                  </a:lnTo>
                  <a:lnTo>
                    <a:pt x="530" y="89"/>
                  </a:lnTo>
                  <a:lnTo>
                    <a:pt x="504" y="58"/>
                  </a:lnTo>
                  <a:lnTo>
                    <a:pt x="475" y="32"/>
                  </a:lnTo>
                  <a:lnTo>
                    <a:pt x="442" y="12"/>
                  </a:lnTo>
                  <a:lnTo>
                    <a:pt x="436" y="10"/>
                  </a:lnTo>
                  <a:lnTo>
                    <a:pt x="428" y="8"/>
                  </a:lnTo>
                  <a:lnTo>
                    <a:pt x="419" y="5"/>
                  </a:lnTo>
                  <a:lnTo>
                    <a:pt x="408" y="3"/>
                  </a:lnTo>
                  <a:lnTo>
                    <a:pt x="397" y="2"/>
                  </a:lnTo>
                  <a:lnTo>
                    <a:pt x="385" y="1"/>
                  </a:lnTo>
                  <a:lnTo>
                    <a:pt x="374" y="0"/>
                  </a:lnTo>
                  <a:lnTo>
                    <a:pt x="363" y="0"/>
                  </a:lnTo>
                  <a:lnTo>
                    <a:pt x="262" y="123"/>
                  </a:lnTo>
                  <a:lnTo>
                    <a:pt x="186" y="1"/>
                  </a:lnTo>
                  <a:lnTo>
                    <a:pt x="13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5" name="Freeform 13"/>
            <p:cNvSpPr>
              <a:spLocks/>
            </p:cNvSpPr>
            <p:nvPr/>
          </p:nvSpPr>
          <p:spPr bwMode="auto">
            <a:xfrm>
              <a:off x="8128020" y="-777875"/>
              <a:ext cx="430213" cy="355600"/>
            </a:xfrm>
            <a:custGeom>
              <a:avLst/>
              <a:gdLst/>
              <a:ahLst/>
              <a:cxnLst>
                <a:cxn ang="0">
                  <a:pos x="3" y="391"/>
                </a:cxn>
                <a:cxn ang="0">
                  <a:pos x="0" y="281"/>
                </a:cxn>
                <a:cxn ang="0">
                  <a:pos x="1" y="197"/>
                </a:cxn>
                <a:cxn ang="0">
                  <a:pos x="6" y="136"/>
                </a:cxn>
                <a:cxn ang="0">
                  <a:pos x="12" y="93"/>
                </a:cxn>
                <a:cxn ang="0">
                  <a:pos x="19" y="67"/>
                </a:cxn>
                <a:cxn ang="0">
                  <a:pos x="26" y="52"/>
                </a:cxn>
                <a:cxn ang="0">
                  <a:pos x="29" y="45"/>
                </a:cxn>
                <a:cxn ang="0">
                  <a:pos x="31" y="44"/>
                </a:cxn>
                <a:cxn ang="0">
                  <a:pos x="37" y="37"/>
                </a:cxn>
                <a:cxn ang="0">
                  <a:pos x="44" y="31"/>
                </a:cxn>
                <a:cxn ang="0">
                  <a:pos x="52" y="25"/>
                </a:cxn>
                <a:cxn ang="0">
                  <a:pos x="60" y="20"/>
                </a:cxn>
                <a:cxn ang="0">
                  <a:pos x="68" y="15"/>
                </a:cxn>
                <a:cxn ang="0">
                  <a:pos x="78" y="10"/>
                </a:cxn>
                <a:cxn ang="0">
                  <a:pos x="87" y="7"/>
                </a:cxn>
                <a:cxn ang="0">
                  <a:pos x="96" y="4"/>
                </a:cxn>
                <a:cxn ang="0">
                  <a:pos x="152" y="0"/>
                </a:cxn>
                <a:cxn ang="0">
                  <a:pos x="235" y="135"/>
                </a:cxn>
                <a:cxn ang="0">
                  <a:pos x="347" y="0"/>
                </a:cxn>
                <a:cxn ang="0">
                  <a:pos x="388" y="0"/>
                </a:cxn>
                <a:cxn ang="0">
                  <a:pos x="411" y="7"/>
                </a:cxn>
                <a:cxn ang="0">
                  <a:pos x="435" y="24"/>
                </a:cxn>
                <a:cxn ang="0">
                  <a:pos x="459" y="49"/>
                </a:cxn>
                <a:cxn ang="0">
                  <a:pos x="482" y="75"/>
                </a:cxn>
                <a:cxn ang="0">
                  <a:pos x="501" y="103"/>
                </a:cxn>
                <a:cxn ang="0">
                  <a:pos x="517" y="127"/>
                </a:cxn>
                <a:cxn ang="0">
                  <a:pos x="527" y="143"/>
                </a:cxn>
                <a:cxn ang="0">
                  <a:pos x="531" y="150"/>
                </a:cxn>
                <a:cxn ang="0">
                  <a:pos x="534" y="157"/>
                </a:cxn>
                <a:cxn ang="0">
                  <a:pos x="541" y="175"/>
                </a:cxn>
                <a:cxn ang="0">
                  <a:pos x="543" y="200"/>
                </a:cxn>
                <a:cxn ang="0">
                  <a:pos x="536" y="225"/>
                </a:cxn>
                <a:cxn ang="0">
                  <a:pos x="526" y="241"/>
                </a:cxn>
                <a:cxn ang="0">
                  <a:pos x="513" y="257"/>
                </a:cxn>
                <a:cxn ang="0">
                  <a:pos x="501" y="271"/>
                </a:cxn>
                <a:cxn ang="0">
                  <a:pos x="488" y="284"/>
                </a:cxn>
                <a:cxn ang="0">
                  <a:pos x="476" y="294"/>
                </a:cxn>
                <a:cxn ang="0">
                  <a:pos x="467" y="301"/>
                </a:cxn>
                <a:cxn ang="0">
                  <a:pos x="461" y="307"/>
                </a:cxn>
                <a:cxn ang="0">
                  <a:pos x="459" y="308"/>
                </a:cxn>
                <a:cxn ang="0">
                  <a:pos x="476" y="450"/>
                </a:cxn>
                <a:cxn ang="0">
                  <a:pos x="3" y="391"/>
                </a:cxn>
              </a:cxnLst>
              <a:rect l="0" t="0" r="r" b="b"/>
              <a:pathLst>
                <a:path w="543" h="450">
                  <a:moveTo>
                    <a:pt x="3" y="391"/>
                  </a:moveTo>
                  <a:lnTo>
                    <a:pt x="0" y="281"/>
                  </a:lnTo>
                  <a:lnTo>
                    <a:pt x="1" y="197"/>
                  </a:lnTo>
                  <a:lnTo>
                    <a:pt x="6" y="136"/>
                  </a:lnTo>
                  <a:lnTo>
                    <a:pt x="12" y="93"/>
                  </a:lnTo>
                  <a:lnTo>
                    <a:pt x="19" y="67"/>
                  </a:lnTo>
                  <a:lnTo>
                    <a:pt x="26" y="52"/>
                  </a:lnTo>
                  <a:lnTo>
                    <a:pt x="29" y="45"/>
                  </a:lnTo>
                  <a:lnTo>
                    <a:pt x="31" y="44"/>
                  </a:lnTo>
                  <a:lnTo>
                    <a:pt x="37" y="37"/>
                  </a:lnTo>
                  <a:lnTo>
                    <a:pt x="44" y="31"/>
                  </a:lnTo>
                  <a:lnTo>
                    <a:pt x="52" y="25"/>
                  </a:lnTo>
                  <a:lnTo>
                    <a:pt x="60" y="20"/>
                  </a:lnTo>
                  <a:lnTo>
                    <a:pt x="68" y="15"/>
                  </a:lnTo>
                  <a:lnTo>
                    <a:pt x="78" y="10"/>
                  </a:lnTo>
                  <a:lnTo>
                    <a:pt x="87" y="7"/>
                  </a:lnTo>
                  <a:lnTo>
                    <a:pt x="96" y="4"/>
                  </a:lnTo>
                  <a:lnTo>
                    <a:pt x="152" y="0"/>
                  </a:lnTo>
                  <a:lnTo>
                    <a:pt x="235" y="135"/>
                  </a:lnTo>
                  <a:lnTo>
                    <a:pt x="347" y="0"/>
                  </a:lnTo>
                  <a:lnTo>
                    <a:pt x="388" y="0"/>
                  </a:lnTo>
                  <a:lnTo>
                    <a:pt x="411" y="7"/>
                  </a:lnTo>
                  <a:lnTo>
                    <a:pt x="435" y="24"/>
                  </a:lnTo>
                  <a:lnTo>
                    <a:pt x="459" y="49"/>
                  </a:lnTo>
                  <a:lnTo>
                    <a:pt x="482" y="75"/>
                  </a:lnTo>
                  <a:lnTo>
                    <a:pt x="501" y="103"/>
                  </a:lnTo>
                  <a:lnTo>
                    <a:pt x="517" y="127"/>
                  </a:lnTo>
                  <a:lnTo>
                    <a:pt x="527" y="143"/>
                  </a:lnTo>
                  <a:lnTo>
                    <a:pt x="531" y="150"/>
                  </a:lnTo>
                  <a:lnTo>
                    <a:pt x="534" y="157"/>
                  </a:lnTo>
                  <a:lnTo>
                    <a:pt x="541" y="175"/>
                  </a:lnTo>
                  <a:lnTo>
                    <a:pt x="543" y="200"/>
                  </a:lnTo>
                  <a:lnTo>
                    <a:pt x="536" y="225"/>
                  </a:lnTo>
                  <a:lnTo>
                    <a:pt x="526" y="241"/>
                  </a:lnTo>
                  <a:lnTo>
                    <a:pt x="513" y="257"/>
                  </a:lnTo>
                  <a:lnTo>
                    <a:pt x="501" y="271"/>
                  </a:lnTo>
                  <a:lnTo>
                    <a:pt x="488" y="284"/>
                  </a:lnTo>
                  <a:lnTo>
                    <a:pt x="476" y="294"/>
                  </a:lnTo>
                  <a:lnTo>
                    <a:pt x="467" y="301"/>
                  </a:lnTo>
                  <a:lnTo>
                    <a:pt x="461" y="307"/>
                  </a:lnTo>
                  <a:lnTo>
                    <a:pt x="459" y="308"/>
                  </a:lnTo>
                  <a:lnTo>
                    <a:pt x="476" y="450"/>
                  </a:lnTo>
                  <a:lnTo>
                    <a:pt x="3" y="391"/>
                  </a:lnTo>
                  <a:close/>
                </a:path>
              </a:pathLst>
            </a:custGeom>
            <a:solidFill>
              <a:srgbClr val="0066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66" name="Freeform 14"/>
            <p:cNvSpPr>
              <a:spLocks/>
            </p:cNvSpPr>
            <p:nvPr/>
          </p:nvSpPr>
          <p:spPr bwMode="auto">
            <a:xfrm>
              <a:off x="8223270" y="-619125"/>
              <a:ext cx="314325" cy="141288"/>
            </a:xfrm>
            <a:custGeom>
              <a:avLst/>
              <a:gdLst/>
              <a:ahLst/>
              <a:cxnLst>
                <a:cxn ang="0">
                  <a:pos x="151" y="175"/>
                </a:cxn>
                <a:cxn ang="0">
                  <a:pos x="160" y="176"/>
                </a:cxn>
                <a:cxn ang="0">
                  <a:pos x="173" y="175"/>
                </a:cxn>
                <a:cxn ang="0">
                  <a:pos x="188" y="173"/>
                </a:cxn>
                <a:cxn ang="0">
                  <a:pos x="204" y="170"/>
                </a:cxn>
                <a:cxn ang="0">
                  <a:pos x="222" y="166"/>
                </a:cxn>
                <a:cxn ang="0">
                  <a:pos x="240" y="161"/>
                </a:cxn>
                <a:cxn ang="0">
                  <a:pos x="260" y="155"/>
                </a:cxn>
                <a:cxn ang="0">
                  <a:pos x="279" y="149"/>
                </a:cxn>
                <a:cxn ang="0">
                  <a:pos x="299" y="142"/>
                </a:cxn>
                <a:cxn ang="0">
                  <a:pos x="317" y="135"/>
                </a:cxn>
                <a:cxn ang="0">
                  <a:pos x="336" y="127"/>
                </a:cxn>
                <a:cxn ang="0">
                  <a:pos x="353" y="119"/>
                </a:cxn>
                <a:cxn ang="0">
                  <a:pos x="367" y="112"/>
                </a:cxn>
                <a:cxn ang="0">
                  <a:pos x="381" y="104"/>
                </a:cxn>
                <a:cxn ang="0">
                  <a:pos x="391" y="95"/>
                </a:cxn>
                <a:cxn ang="0">
                  <a:pos x="398" y="87"/>
                </a:cxn>
                <a:cxn ang="0">
                  <a:pos x="324" y="0"/>
                </a:cxn>
                <a:cxn ang="0">
                  <a:pos x="321" y="8"/>
                </a:cxn>
                <a:cxn ang="0">
                  <a:pos x="317" y="14"/>
                </a:cxn>
                <a:cxn ang="0">
                  <a:pos x="313" y="19"/>
                </a:cxn>
                <a:cxn ang="0">
                  <a:pos x="308" y="24"/>
                </a:cxn>
                <a:cxn ang="0">
                  <a:pos x="302" y="27"/>
                </a:cxn>
                <a:cxn ang="0">
                  <a:pos x="298" y="31"/>
                </a:cxn>
                <a:cxn ang="0">
                  <a:pos x="291" y="34"/>
                </a:cxn>
                <a:cxn ang="0">
                  <a:pos x="284" y="38"/>
                </a:cxn>
                <a:cxn ang="0">
                  <a:pos x="271" y="45"/>
                </a:cxn>
                <a:cxn ang="0">
                  <a:pos x="255" y="52"/>
                </a:cxn>
                <a:cxn ang="0">
                  <a:pos x="235" y="59"/>
                </a:cxn>
                <a:cxn ang="0">
                  <a:pos x="216" y="64"/>
                </a:cxn>
                <a:cxn ang="0">
                  <a:pos x="194" y="70"/>
                </a:cxn>
                <a:cxn ang="0">
                  <a:pos x="173" y="74"/>
                </a:cxn>
                <a:cxn ang="0">
                  <a:pos x="152" y="76"/>
                </a:cxn>
                <a:cxn ang="0">
                  <a:pos x="134" y="77"/>
                </a:cxn>
                <a:cxn ang="0">
                  <a:pos x="125" y="62"/>
                </a:cxn>
                <a:cxn ang="0">
                  <a:pos x="115" y="49"/>
                </a:cxn>
                <a:cxn ang="0">
                  <a:pos x="109" y="38"/>
                </a:cxn>
                <a:cxn ang="0">
                  <a:pos x="102" y="29"/>
                </a:cxn>
                <a:cxn ang="0">
                  <a:pos x="94" y="23"/>
                </a:cxn>
                <a:cxn ang="0">
                  <a:pos x="87" y="18"/>
                </a:cxn>
                <a:cxn ang="0">
                  <a:pos x="79" y="17"/>
                </a:cxn>
                <a:cxn ang="0">
                  <a:pos x="69" y="19"/>
                </a:cxn>
                <a:cxn ang="0">
                  <a:pos x="64" y="30"/>
                </a:cxn>
                <a:cxn ang="0">
                  <a:pos x="64" y="48"/>
                </a:cxn>
                <a:cxn ang="0">
                  <a:pos x="66" y="67"/>
                </a:cxn>
                <a:cxn ang="0">
                  <a:pos x="67" y="75"/>
                </a:cxn>
                <a:cxn ang="0">
                  <a:pos x="0" y="66"/>
                </a:cxn>
                <a:cxn ang="0">
                  <a:pos x="20" y="172"/>
                </a:cxn>
                <a:cxn ang="0">
                  <a:pos x="34" y="173"/>
                </a:cxn>
                <a:cxn ang="0">
                  <a:pos x="53" y="174"/>
                </a:cxn>
                <a:cxn ang="0">
                  <a:pos x="74" y="174"/>
                </a:cxn>
                <a:cxn ang="0">
                  <a:pos x="97" y="175"/>
                </a:cxn>
                <a:cxn ang="0">
                  <a:pos x="118" y="175"/>
                </a:cxn>
                <a:cxn ang="0">
                  <a:pos x="135" y="175"/>
                </a:cxn>
                <a:cxn ang="0">
                  <a:pos x="147" y="175"/>
                </a:cxn>
                <a:cxn ang="0">
                  <a:pos x="151" y="175"/>
                </a:cxn>
              </a:cxnLst>
              <a:rect l="0" t="0" r="r" b="b"/>
              <a:pathLst>
                <a:path w="398" h="176">
                  <a:moveTo>
                    <a:pt x="151" y="175"/>
                  </a:moveTo>
                  <a:lnTo>
                    <a:pt x="160" y="176"/>
                  </a:lnTo>
                  <a:lnTo>
                    <a:pt x="173" y="175"/>
                  </a:lnTo>
                  <a:lnTo>
                    <a:pt x="188" y="173"/>
                  </a:lnTo>
                  <a:lnTo>
                    <a:pt x="204" y="170"/>
                  </a:lnTo>
                  <a:lnTo>
                    <a:pt x="222" y="166"/>
                  </a:lnTo>
                  <a:lnTo>
                    <a:pt x="240" y="161"/>
                  </a:lnTo>
                  <a:lnTo>
                    <a:pt x="260" y="155"/>
                  </a:lnTo>
                  <a:lnTo>
                    <a:pt x="279" y="149"/>
                  </a:lnTo>
                  <a:lnTo>
                    <a:pt x="299" y="142"/>
                  </a:lnTo>
                  <a:lnTo>
                    <a:pt x="317" y="135"/>
                  </a:lnTo>
                  <a:lnTo>
                    <a:pt x="336" y="127"/>
                  </a:lnTo>
                  <a:lnTo>
                    <a:pt x="353" y="119"/>
                  </a:lnTo>
                  <a:lnTo>
                    <a:pt x="367" y="112"/>
                  </a:lnTo>
                  <a:lnTo>
                    <a:pt x="381" y="104"/>
                  </a:lnTo>
                  <a:lnTo>
                    <a:pt x="391" y="95"/>
                  </a:lnTo>
                  <a:lnTo>
                    <a:pt x="398" y="87"/>
                  </a:lnTo>
                  <a:lnTo>
                    <a:pt x="324" y="0"/>
                  </a:lnTo>
                  <a:lnTo>
                    <a:pt x="321" y="8"/>
                  </a:lnTo>
                  <a:lnTo>
                    <a:pt x="317" y="14"/>
                  </a:lnTo>
                  <a:lnTo>
                    <a:pt x="313" y="19"/>
                  </a:lnTo>
                  <a:lnTo>
                    <a:pt x="308" y="24"/>
                  </a:lnTo>
                  <a:lnTo>
                    <a:pt x="302" y="27"/>
                  </a:lnTo>
                  <a:lnTo>
                    <a:pt x="298" y="31"/>
                  </a:lnTo>
                  <a:lnTo>
                    <a:pt x="291" y="34"/>
                  </a:lnTo>
                  <a:lnTo>
                    <a:pt x="284" y="38"/>
                  </a:lnTo>
                  <a:lnTo>
                    <a:pt x="271" y="45"/>
                  </a:lnTo>
                  <a:lnTo>
                    <a:pt x="255" y="52"/>
                  </a:lnTo>
                  <a:lnTo>
                    <a:pt x="235" y="59"/>
                  </a:lnTo>
                  <a:lnTo>
                    <a:pt x="216" y="64"/>
                  </a:lnTo>
                  <a:lnTo>
                    <a:pt x="194" y="70"/>
                  </a:lnTo>
                  <a:lnTo>
                    <a:pt x="173" y="74"/>
                  </a:lnTo>
                  <a:lnTo>
                    <a:pt x="152" y="76"/>
                  </a:lnTo>
                  <a:lnTo>
                    <a:pt x="134" y="77"/>
                  </a:lnTo>
                  <a:lnTo>
                    <a:pt x="125" y="62"/>
                  </a:lnTo>
                  <a:lnTo>
                    <a:pt x="115" y="49"/>
                  </a:lnTo>
                  <a:lnTo>
                    <a:pt x="109" y="38"/>
                  </a:lnTo>
                  <a:lnTo>
                    <a:pt x="102" y="29"/>
                  </a:lnTo>
                  <a:lnTo>
                    <a:pt x="94" y="23"/>
                  </a:lnTo>
                  <a:lnTo>
                    <a:pt x="87" y="18"/>
                  </a:lnTo>
                  <a:lnTo>
                    <a:pt x="79" y="17"/>
                  </a:lnTo>
                  <a:lnTo>
                    <a:pt x="69" y="19"/>
                  </a:lnTo>
                  <a:lnTo>
                    <a:pt x="64" y="30"/>
                  </a:lnTo>
                  <a:lnTo>
                    <a:pt x="64" y="48"/>
                  </a:lnTo>
                  <a:lnTo>
                    <a:pt x="66" y="67"/>
                  </a:lnTo>
                  <a:lnTo>
                    <a:pt x="67" y="75"/>
                  </a:lnTo>
                  <a:lnTo>
                    <a:pt x="0" y="66"/>
                  </a:lnTo>
                  <a:lnTo>
                    <a:pt x="20" y="172"/>
                  </a:lnTo>
                  <a:lnTo>
                    <a:pt x="34" y="173"/>
                  </a:lnTo>
                  <a:lnTo>
                    <a:pt x="53" y="174"/>
                  </a:lnTo>
                  <a:lnTo>
                    <a:pt x="74" y="174"/>
                  </a:lnTo>
                  <a:lnTo>
                    <a:pt x="97" y="175"/>
                  </a:lnTo>
                  <a:lnTo>
                    <a:pt x="118" y="175"/>
                  </a:lnTo>
                  <a:lnTo>
                    <a:pt x="135" y="175"/>
                  </a:lnTo>
                  <a:lnTo>
                    <a:pt x="147" y="175"/>
                  </a:lnTo>
                  <a:lnTo>
                    <a:pt x="151"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7" name="Freeform 15"/>
            <p:cNvSpPr>
              <a:spLocks/>
            </p:cNvSpPr>
            <p:nvPr/>
          </p:nvSpPr>
          <p:spPr bwMode="auto">
            <a:xfrm>
              <a:off x="8337570" y="-646112"/>
              <a:ext cx="223838" cy="149225"/>
            </a:xfrm>
            <a:custGeom>
              <a:avLst/>
              <a:gdLst/>
              <a:ahLst/>
              <a:cxnLst>
                <a:cxn ang="0">
                  <a:pos x="23" y="189"/>
                </a:cxn>
                <a:cxn ang="0">
                  <a:pos x="34" y="188"/>
                </a:cxn>
                <a:cxn ang="0">
                  <a:pos x="45" y="187"/>
                </a:cxn>
                <a:cxn ang="0">
                  <a:pos x="59" y="185"/>
                </a:cxn>
                <a:cxn ang="0">
                  <a:pos x="74" y="180"/>
                </a:cxn>
                <a:cxn ang="0">
                  <a:pos x="89" y="175"/>
                </a:cxn>
                <a:cxn ang="0">
                  <a:pos x="105" y="171"/>
                </a:cxn>
                <a:cxn ang="0">
                  <a:pos x="123" y="165"/>
                </a:cxn>
                <a:cxn ang="0">
                  <a:pos x="140" y="159"/>
                </a:cxn>
                <a:cxn ang="0">
                  <a:pos x="156" y="152"/>
                </a:cxn>
                <a:cxn ang="0">
                  <a:pos x="172" y="145"/>
                </a:cxn>
                <a:cxn ang="0">
                  <a:pos x="187" y="140"/>
                </a:cxn>
                <a:cxn ang="0">
                  <a:pos x="202" y="133"/>
                </a:cxn>
                <a:cxn ang="0">
                  <a:pos x="215" y="127"/>
                </a:cxn>
                <a:cxn ang="0">
                  <a:pos x="226" y="120"/>
                </a:cxn>
                <a:cxn ang="0">
                  <a:pos x="235" y="114"/>
                </a:cxn>
                <a:cxn ang="0">
                  <a:pos x="242" y="110"/>
                </a:cxn>
                <a:cxn ang="0">
                  <a:pos x="257" y="97"/>
                </a:cxn>
                <a:cxn ang="0">
                  <a:pos x="269" y="85"/>
                </a:cxn>
                <a:cxn ang="0">
                  <a:pos x="277" y="74"/>
                </a:cxn>
                <a:cxn ang="0">
                  <a:pos x="283" y="61"/>
                </a:cxn>
                <a:cxn ang="0">
                  <a:pos x="284" y="50"/>
                </a:cxn>
                <a:cxn ang="0">
                  <a:pos x="283" y="35"/>
                </a:cxn>
                <a:cxn ang="0">
                  <a:pos x="279" y="19"/>
                </a:cxn>
                <a:cxn ang="0">
                  <a:pos x="272" y="0"/>
                </a:cxn>
                <a:cxn ang="0">
                  <a:pos x="197" y="32"/>
                </a:cxn>
                <a:cxn ang="0">
                  <a:pos x="197" y="46"/>
                </a:cxn>
                <a:cxn ang="0">
                  <a:pos x="193" y="60"/>
                </a:cxn>
                <a:cxn ang="0">
                  <a:pos x="184" y="72"/>
                </a:cxn>
                <a:cxn ang="0">
                  <a:pos x="174" y="80"/>
                </a:cxn>
                <a:cxn ang="0">
                  <a:pos x="148" y="92"/>
                </a:cxn>
                <a:cxn ang="0">
                  <a:pos x="121" y="103"/>
                </a:cxn>
                <a:cxn ang="0">
                  <a:pos x="96" y="111"/>
                </a:cxn>
                <a:cxn ang="0">
                  <a:pos x="73" y="118"/>
                </a:cxn>
                <a:cxn ang="0">
                  <a:pos x="51" y="122"/>
                </a:cxn>
                <a:cxn ang="0">
                  <a:pos x="31" y="126"/>
                </a:cxn>
                <a:cxn ang="0">
                  <a:pos x="14" y="127"/>
                </a:cxn>
                <a:cxn ang="0">
                  <a:pos x="0" y="128"/>
                </a:cxn>
                <a:cxn ang="0">
                  <a:pos x="23" y="189"/>
                </a:cxn>
              </a:cxnLst>
              <a:rect l="0" t="0" r="r" b="b"/>
              <a:pathLst>
                <a:path w="284" h="189">
                  <a:moveTo>
                    <a:pt x="23" y="189"/>
                  </a:moveTo>
                  <a:lnTo>
                    <a:pt x="34" y="188"/>
                  </a:lnTo>
                  <a:lnTo>
                    <a:pt x="45" y="187"/>
                  </a:lnTo>
                  <a:lnTo>
                    <a:pt x="59" y="185"/>
                  </a:lnTo>
                  <a:lnTo>
                    <a:pt x="74" y="180"/>
                  </a:lnTo>
                  <a:lnTo>
                    <a:pt x="89" y="175"/>
                  </a:lnTo>
                  <a:lnTo>
                    <a:pt x="105" y="171"/>
                  </a:lnTo>
                  <a:lnTo>
                    <a:pt x="123" y="165"/>
                  </a:lnTo>
                  <a:lnTo>
                    <a:pt x="140" y="159"/>
                  </a:lnTo>
                  <a:lnTo>
                    <a:pt x="156" y="152"/>
                  </a:lnTo>
                  <a:lnTo>
                    <a:pt x="172" y="145"/>
                  </a:lnTo>
                  <a:lnTo>
                    <a:pt x="187" y="140"/>
                  </a:lnTo>
                  <a:lnTo>
                    <a:pt x="202" y="133"/>
                  </a:lnTo>
                  <a:lnTo>
                    <a:pt x="215" y="127"/>
                  </a:lnTo>
                  <a:lnTo>
                    <a:pt x="226" y="120"/>
                  </a:lnTo>
                  <a:lnTo>
                    <a:pt x="235" y="114"/>
                  </a:lnTo>
                  <a:lnTo>
                    <a:pt x="242" y="110"/>
                  </a:lnTo>
                  <a:lnTo>
                    <a:pt x="257" y="97"/>
                  </a:lnTo>
                  <a:lnTo>
                    <a:pt x="269" y="85"/>
                  </a:lnTo>
                  <a:lnTo>
                    <a:pt x="277" y="74"/>
                  </a:lnTo>
                  <a:lnTo>
                    <a:pt x="283" y="61"/>
                  </a:lnTo>
                  <a:lnTo>
                    <a:pt x="284" y="50"/>
                  </a:lnTo>
                  <a:lnTo>
                    <a:pt x="283" y="35"/>
                  </a:lnTo>
                  <a:lnTo>
                    <a:pt x="279" y="19"/>
                  </a:lnTo>
                  <a:lnTo>
                    <a:pt x="272" y="0"/>
                  </a:lnTo>
                  <a:lnTo>
                    <a:pt x="197" y="32"/>
                  </a:lnTo>
                  <a:lnTo>
                    <a:pt x="197" y="46"/>
                  </a:lnTo>
                  <a:lnTo>
                    <a:pt x="193" y="60"/>
                  </a:lnTo>
                  <a:lnTo>
                    <a:pt x="184" y="72"/>
                  </a:lnTo>
                  <a:lnTo>
                    <a:pt x="174" y="80"/>
                  </a:lnTo>
                  <a:lnTo>
                    <a:pt x="148" y="92"/>
                  </a:lnTo>
                  <a:lnTo>
                    <a:pt x="121" y="103"/>
                  </a:lnTo>
                  <a:lnTo>
                    <a:pt x="96" y="111"/>
                  </a:lnTo>
                  <a:lnTo>
                    <a:pt x="73" y="118"/>
                  </a:lnTo>
                  <a:lnTo>
                    <a:pt x="51" y="122"/>
                  </a:lnTo>
                  <a:lnTo>
                    <a:pt x="31" y="126"/>
                  </a:lnTo>
                  <a:lnTo>
                    <a:pt x="14" y="127"/>
                  </a:lnTo>
                  <a:lnTo>
                    <a:pt x="0" y="128"/>
                  </a:lnTo>
                  <a:lnTo>
                    <a:pt x="23" y="189"/>
                  </a:lnTo>
                  <a:close/>
                </a:path>
              </a:pathLst>
            </a:custGeom>
            <a:solidFill>
              <a:srgbClr val="0066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8" name="Freeform 16"/>
            <p:cNvSpPr>
              <a:spLocks/>
            </p:cNvSpPr>
            <p:nvPr/>
          </p:nvSpPr>
          <p:spPr bwMode="auto">
            <a:xfrm>
              <a:off x="8242320" y="-585787"/>
              <a:ext cx="88900" cy="87313"/>
            </a:xfrm>
            <a:custGeom>
              <a:avLst/>
              <a:gdLst/>
              <a:ahLst/>
              <a:cxnLst>
                <a:cxn ang="0">
                  <a:pos x="93" y="51"/>
                </a:cxn>
                <a:cxn ang="0">
                  <a:pos x="88" y="42"/>
                </a:cxn>
                <a:cxn ang="0">
                  <a:pos x="84" y="34"/>
                </a:cxn>
                <a:cxn ang="0">
                  <a:pos x="78" y="25"/>
                </a:cxn>
                <a:cxn ang="0">
                  <a:pos x="73" y="16"/>
                </a:cxn>
                <a:cxn ang="0">
                  <a:pos x="68" y="11"/>
                </a:cxn>
                <a:cxn ang="0">
                  <a:pos x="63" y="5"/>
                </a:cxn>
                <a:cxn ang="0">
                  <a:pos x="58" y="1"/>
                </a:cxn>
                <a:cxn ang="0">
                  <a:pos x="55" y="0"/>
                </a:cxn>
                <a:cxn ang="0">
                  <a:pos x="53" y="8"/>
                </a:cxn>
                <a:cxn ang="0">
                  <a:pos x="56" y="26"/>
                </a:cxn>
                <a:cxn ang="0">
                  <a:pos x="61" y="42"/>
                </a:cxn>
                <a:cxn ang="0">
                  <a:pos x="63" y="50"/>
                </a:cxn>
                <a:cxn ang="0">
                  <a:pos x="0" y="50"/>
                </a:cxn>
                <a:cxn ang="0">
                  <a:pos x="9" y="110"/>
                </a:cxn>
                <a:cxn ang="0">
                  <a:pos x="17" y="111"/>
                </a:cxn>
                <a:cxn ang="0">
                  <a:pos x="26" y="111"/>
                </a:cxn>
                <a:cxn ang="0">
                  <a:pos x="36" y="111"/>
                </a:cxn>
                <a:cxn ang="0">
                  <a:pos x="45" y="111"/>
                </a:cxn>
                <a:cxn ang="0">
                  <a:pos x="54" y="111"/>
                </a:cxn>
                <a:cxn ang="0">
                  <a:pos x="61" y="110"/>
                </a:cxn>
                <a:cxn ang="0">
                  <a:pos x="66" y="110"/>
                </a:cxn>
                <a:cxn ang="0">
                  <a:pos x="70" y="110"/>
                </a:cxn>
                <a:cxn ang="0">
                  <a:pos x="76" y="110"/>
                </a:cxn>
                <a:cxn ang="0">
                  <a:pos x="80" y="110"/>
                </a:cxn>
                <a:cxn ang="0">
                  <a:pos x="86" y="109"/>
                </a:cxn>
                <a:cxn ang="0">
                  <a:pos x="91" y="106"/>
                </a:cxn>
                <a:cxn ang="0">
                  <a:pos x="95" y="105"/>
                </a:cxn>
                <a:cxn ang="0">
                  <a:pos x="100" y="103"/>
                </a:cxn>
                <a:cxn ang="0">
                  <a:pos x="106" y="101"/>
                </a:cxn>
                <a:cxn ang="0">
                  <a:pos x="110" y="98"/>
                </a:cxn>
                <a:cxn ang="0">
                  <a:pos x="93" y="51"/>
                </a:cxn>
              </a:cxnLst>
              <a:rect l="0" t="0" r="r" b="b"/>
              <a:pathLst>
                <a:path w="110" h="111">
                  <a:moveTo>
                    <a:pt x="93" y="51"/>
                  </a:moveTo>
                  <a:lnTo>
                    <a:pt x="88" y="42"/>
                  </a:lnTo>
                  <a:lnTo>
                    <a:pt x="84" y="34"/>
                  </a:lnTo>
                  <a:lnTo>
                    <a:pt x="78" y="25"/>
                  </a:lnTo>
                  <a:lnTo>
                    <a:pt x="73" y="16"/>
                  </a:lnTo>
                  <a:lnTo>
                    <a:pt x="68" y="11"/>
                  </a:lnTo>
                  <a:lnTo>
                    <a:pt x="63" y="5"/>
                  </a:lnTo>
                  <a:lnTo>
                    <a:pt x="58" y="1"/>
                  </a:lnTo>
                  <a:lnTo>
                    <a:pt x="55" y="0"/>
                  </a:lnTo>
                  <a:lnTo>
                    <a:pt x="53" y="8"/>
                  </a:lnTo>
                  <a:lnTo>
                    <a:pt x="56" y="26"/>
                  </a:lnTo>
                  <a:lnTo>
                    <a:pt x="61" y="42"/>
                  </a:lnTo>
                  <a:lnTo>
                    <a:pt x="63" y="50"/>
                  </a:lnTo>
                  <a:lnTo>
                    <a:pt x="0" y="50"/>
                  </a:lnTo>
                  <a:lnTo>
                    <a:pt x="9" y="110"/>
                  </a:lnTo>
                  <a:lnTo>
                    <a:pt x="17" y="111"/>
                  </a:lnTo>
                  <a:lnTo>
                    <a:pt x="26" y="111"/>
                  </a:lnTo>
                  <a:lnTo>
                    <a:pt x="36" y="111"/>
                  </a:lnTo>
                  <a:lnTo>
                    <a:pt x="45" y="111"/>
                  </a:lnTo>
                  <a:lnTo>
                    <a:pt x="54" y="111"/>
                  </a:lnTo>
                  <a:lnTo>
                    <a:pt x="61" y="110"/>
                  </a:lnTo>
                  <a:lnTo>
                    <a:pt x="66" y="110"/>
                  </a:lnTo>
                  <a:lnTo>
                    <a:pt x="70" y="110"/>
                  </a:lnTo>
                  <a:lnTo>
                    <a:pt x="76" y="110"/>
                  </a:lnTo>
                  <a:lnTo>
                    <a:pt x="80" y="110"/>
                  </a:lnTo>
                  <a:lnTo>
                    <a:pt x="86" y="109"/>
                  </a:lnTo>
                  <a:lnTo>
                    <a:pt x="91" y="106"/>
                  </a:lnTo>
                  <a:lnTo>
                    <a:pt x="95" y="105"/>
                  </a:lnTo>
                  <a:lnTo>
                    <a:pt x="100" y="103"/>
                  </a:lnTo>
                  <a:lnTo>
                    <a:pt x="106" y="101"/>
                  </a:lnTo>
                  <a:lnTo>
                    <a:pt x="110" y="98"/>
                  </a:lnTo>
                  <a:lnTo>
                    <a:pt x="93" y="5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69" name="Freeform 17"/>
            <p:cNvSpPr>
              <a:spLocks/>
            </p:cNvSpPr>
            <p:nvPr/>
          </p:nvSpPr>
          <p:spPr bwMode="auto">
            <a:xfrm>
              <a:off x="8158183" y="-1198562"/>
              <a:ext cx="358775" cy="361950"/>
            </a:xfrm>
            <a:custGeom>
              <a:avLst/>
              <a:gdLst/>
              <a:ahLst/>
              <a:cxnLst>
                <a:cxn ang="0">
                  <a:pos x="352" y="50"/>
                </a:cxn>
                <a:cxn ang="0">
                  <a:pos x="307" y="25"/>
                </a:cxn>
                <a:cxn ang="0">
                  <a:pos x="264" y="9"/>
                </a:cxn>
                <a:cxn ang="0">
                  <a:pos x="223" y="1"/>
                </a:cxn>
                <a:cxn ang="0">
                  <a:pos x="184" y="0"/>
                </a:cxn>
                <a:cxn ang="0">
                  <a:pos x="147" y="3"/>
                </a:cxn>
                <a:cxn ang="0">
                  <a:pos x="116" y="9"/>
                </a:cxn>
                <a:cxn ang="0">
                  <a:pos x="89" y="17"/>
                </a:cxn>
                <a:cxn ang="0">
                  <a:pos x="57" y="33"/>
                </a:cxn>
                <a:cxn ang="0">
                  <a:pos x="26" y="65"/>
                </a:cxn>
                <a:cxn ang="0">
                  <a:pos x="8" y="101"/>
                </a:cxn>
                <a:cxn ang="0">
                  <a:pos x="2" y="144"/>
                </a:cxn>
                <a:cxn ang="0">
                  <a:pos x="2" y="182"/>
                </a:cxn>
                <a:cxn ang="0">
                  <a:pos x="8" y="214"/>
                </a:cxn>
                <a:cxn ang="0">
                  <a:pos x="22" y="243"/>
                </a:cxn>
                <a:cxn ang="0">
                  <a:pos x="43" y="270"/>
                </a:cxn>
                <a:cxn ang="0">
                  <a:pos x="70" y="292"/>
                </a:cxn>
                <a:cxn ang="0">
                  <a:pos x="101" y="310"/>
                </a:cxn>
                <a:cxn ang="0">
                  <a:pos x="138" y="323"/>
                </a:cxn>
                <a:cxn ang="0">
                  <a:pos x="179" y="329"/>
                </a:cxn>
                <a:cxn ang="0">
                  <a:pos x="212" y="330"/>
                </a:cxn>
                <a:cxn ang="0">
                  <a:pos x="237" y="329"/>
                </a:cxn>
                <a:cxn ang="0">
                  <a:pos x="259" y="327"/>
                </a:cxn>
                <a:cxn ang="0">
                  <a:pos x="279" y="325"/>
                </a:cxn>
                <a:cxn ang="0">
                  <a:pos x="285" y="376"/>
                </a:cxn>
                <a:cxn ang="0">
                  <a:pos x="289" y="446"/>
                </a:cxn>
                <a:cxn ang="0">
                  <a:pos x="314" y="456"/>
                </a:cxn>
                <a:cxn ang="0">
                  <a:pos x="360" y="453"/>
                </a:cxn>
                <a:cxn ang="0">
                  <a:pos x="408" y="443"/>
                </a:cxn>
                <a:cxn ang="0">
                  <a:pos x="443" y="420"/>
                </a:cxn>
                <a:cxn ang="0">
                  <a:pos x="453" y="378"/>
                </a:cxn>
                <a:cxn ang="0">
                  <a:pos x="449" y="290"/>
                </a:cxn>
                <a:cxn ang="0">
                  <a:pos x="432" y="183"/>
                </a:cxn>
                <a:cxn ang="0">
                  <a:pos x="398" y="92"/>
                </a:cxn>
              </a:cxnLst>
              <a:rect l="0" t="0" r="r" b="b"/>
              <a:pathLst>
                <a:path w="453" h="456">
                  <a:moveTo>
                    <a:pt x="374" y="65"/>
                  </a:moveTo>
                  <a:lnTo>
                    <a:pt x="352" y="50"/>
                  </a:lnTo>
                  <a:lnTo>
                    <a:pt x="329" y="37"/>
                  </a:lnTo>
                  <a:lnTo>
                    <a:pt x="307" y="25"/>
                  </a:lnTo>
                  <a:lnTo>
                    <a:pt x="285" y="16"/>
                  </a:lnTo>
                  <a:lnTo>
                    <a:pt x="264" y="9"/>
                  </a:lnTo>
                  <a:lnTo>
                    <a:pt x="244" y="5"/>
                  </a:lnTo>
                  <a:lnTo>
                    <a:pt x="223" y="1"/>
                  </a:lnTo>
                  <a:lnTo>
                    <a:pt x="203" y="0"/>
                  </a:lnTo>
                  <a:lnTo>
                    <a:pt x="184" y="0"/>
                  </a:lnTo>
                  <a:lnTo>
                    <a:pt x="164" y="1"/>
                  </a:lnTo>
                  <a:lnTo>
                    <a:pt x="147" y="3"/>
                  </a:lnTo>
                  <a:lnTo>
                    <a:pt x="131" y="6"/>
                  </a:lnTo>
                  <a:lnTo>
                    <a:pt x="116" y="9"/>
                  </a:lnTo>
                  <a:lnTo>
                    <a:pt x="102" y="13"/>
                  </a:lnTo>
                  <a:lnTo>
                    <a:pt x="89" y="17"/>
                  </a:lnTo>
                  <a:lnTo>
                    <a:pt x="78" y="22"/>
                  </a:lnTo>
                  <a:lnTo>
                    <a:pt x="57" y="33"/>
                  </a:lnTo>
                  <a:lnTo>
                    <a:pt x="40" y="48"/>
                  </a:lnTo>
                  <a:lnTo>
                    <a:pt x="26" y="65"/>
                  </a:lnTo>
                  <a:lnTo>
                    <a:pt x="15" y="82"/>
                  </a:lnTo>
                  <a:lnTo>
                    <a:pt x="8" y="101"/>
                  </a:lnTo>
                  <a:lnTo>
                    <a:pt x="4" y="122"/>
                  </a:lnTo>
                  <a:lnTo>
                    <a:pt x="2" y="144"/>
                  </a:lnTo>
                  <a:lnTo>
                    <a:pt x="0" y="166"/>
                  </a:lnTo>
                  <a:lnTo>
                    <a:pt x="2" y="182"/>
                  </a:lnTo>
                  <a:lnTo>
                    <a:pt x="4" y="198"/>
                  </a:lnTo>
                  <a:lnTo>
                    <a:pt x="8" y="214"/>
                  </a:lnTo>
                  <a:lnTo>
                    <a:pt x="14" y="229"/>
                  </a:lnTo>
                  <a:lnTo>
                    <a:pt x="22" y="243"/>
                  </a:lnTo>
                  <a:lnTo>
                    <a:pt x="31" y="257"/>
                  </a:lnTo>
                  <a:lnTo>
                    <a:pt x="43" y="270"/>
                  </a:lnTo>
                  <a:lnTo>
                    <a:pt x="56" y="281"/>
                  </a:lnTo>
                  <a:lnTo>
                    <a:pt x="70" y="292"/>
                  </a:lnTo>
                  <a:lnTo>
                    <a:pt x="85" y="302"/>
                  </a:lnTo>
                  <a:lnTo>
                    <a:pt x="101" y="310"/>
                  </a:lnTo>
                  <a:lnTo>
                    <a:pt x="119" y="317"/>
                  </a:lnTo>
                  <a:lnTo>
                    <a:pt x="138" y="323"/>
                  </a:lnTo>
                  <a:lnTo>
                    <a:pt x="157" y="326"/>
                  </a:lnTo>
                  <a:lnTo>
                    <a:pt x="179" y="329"/>
                  </a:lnTo>
                  <a:lnTo>
                    <a:pt x="201" y="330"/>
                  </a:lnTo>
                  <a:lnTo>
                    <a:pt x="212" y="330"/>
                  </a:lnTo>
                  <a:lnTo>
                    <a:pt x="225" y="330"/>
                  </a:lnTo>
                  <a:lnTo>
                    <a:pt x="237" y="329"/>
                  </a:lnTo>
                  <a:lnTo>
                    <a:pt x="247" y="329"/>
                  </a:lnTo>
                  <a:lnTo>
                    <a:pt x="259" y="327"/>
                  </a:lnTo>
                  <a:lnTo>
                    <a:pt x="269" y="326"/>
                  </a:lnTo>
                  <a:lnTo>
                    <a:pt x="279" y="325"/>
                  </a:lnTo>
                  <a:lnTo>
                    <a:pt x="290" y="324"/>
                  </a:lnTo>
                  <a:lnTo>
                    <a:pt x="285" y="376"/>
                  </a:lnTo>
                  <a:lnTo>
                    <a:pt x="285" y="417"/>
                  </a:lnTo>
                  <a:lnTo>
                    <a:pt x="289" y="446"/>
                  </a:lnTo>
                  <a:lnTo>
                    <a:pt x="297" y="456"/>
                  </a:lnTo>
                  <a:lnTo>
                    <a:pt x="314" y="456"/>
                  </a:lnTo>
                  <a:lnTo>
                    <a:pt x="336" y="455"/>
                  </a:lnTo>
                  <a:lnTo>
                    <a:pt x="360" y="453"/>
                  </a:lnTo>
                  <a:lnTo>
                    <a:pt x="384" y="450"/>
                  </a:lnTo>
                  <a:lnTo>
                    <a:pt x="408" y="443"/>
                  </a:lnTo>
                  <a:lnTo>
                    <a:pt x="428" y="432"/>
                  </a:lnTo>
                  <a:lnTo>
                    <a:pt x="443" y="420"/>
                  </a:lnTo>
                  <a:lnTo>
                    <a:pt x="451" y="401"/>
                  </a:lnTo>
                  <a:lnTo>
                    <a:pt x="453" y="378"/>
                  </a:lnTo>
                  <a:lnTo>
                    <a:pt x="452" y="339"/>
                  </a:lnTo>
                  <a:lnTo>
                    <a:pt x="449" y="290"/>
                  </a:lnTo>
                  <a:lnTo>
                    <a:pt x="442" y="237"/>
                  </a:lnTo>
                  <a:lnTo>
                    <a:pt x="432" y="183"/>
                  </a:lnTo>
                  <a:lnTo>
                    <a:pt x="417" y="133"/>
                  </a:lnTo>
                  <a:lnTo>
                    <a:pt x="398" y="92"/>
                  </a:lnTo>
                  <a:lnTo>
                    <a:pt x="374"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0" name="Freeform 18"/>
            <p:cNvSpPr>
              <a:spLocks/>
            </p:cNvSpPr>
            <p:nvPr/>
          </p:nvSpPr>
          <p:spPr bwMode="auto">
            <a:xfrm>
              <a:off x="8115320" y="-1147762"/>
              <a:ext cx="387350" cy="341313"/>
            </a:xfrm>
            <a:custGeom>
              <a:avLst/>
              <a:gdLst/>
              <a:ahLst/>
              <a:cxnLst>
                <a:cxn ang="0">
                  <a:pos x="483" y="186"/>
                </a:cxn>
                <a:cxn ang="0">
                  <a:pos x="488" y="208"/>
                </a:cxn>
                <a:cxn ang="0">
                  <a:pos x="488" y="238"/>
                </a:cxn>
                <a:cxn ang="0">
                  <a:pos x="476" y="270"/>
                </a:cxn>
                <a:cxn ang="0">
                  <a:pos x="458" y="295"/>
                </a:cxn>
                <a:cxn ang="0">
                  <a:pos x="431" y="308"/>
                </a:cxn>
                <a:cxn ang="0">
                  <a:pos x="416" y="310"/>
                </a:cxn>
                <a:cxn ang="0">
                  <a:pos x="413" y="310"/>
                </a:cxn>
                <a:cxn ang="0">
                  <a:pos x="405" y="323"/>
                </a:cxn>
                <a:cxn ang="0">
                  <a:pos x="388" y="349"/>
                </a:cxn>
                <a:cxn ang="0">
                  <a:pos x="368" y="370"/>
                </a:cxn>
                <a:cxn ang="0">
                  <a:pos x="345" y="389"/>
                </a:cxn>
                <a:cxn ang="0">
                  <a:pos x="320" y="405"/>
                </a:cxn>
                <a:cxn ang="0">
                  <a:pos x="293" y="417"/>
                </a:cxn>
                <a:cxn ang="0">
                  <a:pos x="263" y="426"/>
                </a:cxn>
                <a:cxn ang="0">
                  <a:pos x="233" y="430"/>
                </a:cxn>
                <a:cxn ang="0">
                  <a:pos x="195" y="429"/>
                </a:cxn>
                <a:cxn ang="0">
                  <a:pos x="152" y="421"/>
                </a:cxn>
                <a:cxn ang="0">
                  <a:pos x="113" y="404"/>
                </a:cxn>
                <a:cxn ang="0">
                  <a:pos x="79" y="381"/>
                </a:cxn>
                <a:cxn ang="0">
                  <a:pos x="50" y="352"/>
                </a:cxn>
                <a:cxn ang="0">
                  <a:pos x="27" y="317"/>
                </a:cxn>
                <a:cxn ang="0">
                  <a:pos x="9" y="278"/>
                </a:cxn>
                <a:cxn ang="0">
                  <a:pos x="1" y="236"/>
                </a:cxn>
                <a:cxn ang="0">
                  <a:pos x="1" y="195"/>
                </a:cxn>
                <a:cxn ang="0">
                  <a:pos x="11" y="146"/>
                </a:cxn>
                <a:cxn ang="0">
                  <a:pos x="29" y="106"/>
                </a:cxn>
                <a:cxn ang="0">
                  <a:pos x="46" y="81"/>
                </a:cxn>
                <a:cxn ang="0">
                  <a:pos x="53" y="72"/>
                </a:cxn>
                <a:cxn ang="0">
                  <a:pos x="62" y="63"/>
                </a:cxn>
                <a:cxn ang="0">
                  <a:pos x="72" y="55"/>
                </a:cxn>
                <a:cxn ang="0">
                  <a:pos x="81" y="45"/>
                </a:cxn>
                <a:cxn ang="0">
                  <a:pos x="95" y="35"/>
                </a:cxn>
                <a:cxn ang="0">
                  <a:pos x="127" y="19"/>
                </a:cxn>
                <a:cxn ang="0">
                  <a:pos x="172" y="5"/>
                </a:cxn>
                <a:cxn ang="0">
                  <a:pos x="228" y="0"/>
                </a:cxn>
                <a:cxn ang="0">
                  <a:pos x="275" y="5"/>
                </a:cxn>
                <a:cxn ang="0">
                  <a:pos x="303" y="15"/>
                </a:cxn>
                <a:cxn ang="0">
                  <a:pos x="333" y="30"/>
                </a:cxn>
                <a:cxn ang="0">
                  <a:pos x="361" y="52"/>
                </a:cxn>
                <a:cxn ang="0">
                  <a:pos x="383" y="71"/>
                </a:cxn>
                <a:cxn ang="0">
                  <a:pos x="406" y="94"/>
                </a:cxn>
                <a:cxn ang="0">
                  <a:pos x="435" y="125"/>
                </a:cxn>
                <a:cxn ang="0">
                  <a:pos x="466" y="159"/>
                </a:cxn>
              </a:cxnLst>
              <a:rect l="0" t="0" r="r" b="b"/>
              <a:pathLst>
                <a:path w="489" h="430">
                  <a:moveTo>
                    <a:pt x="480" y="176"/>
                  </a:moveTo>
                  <a:lnTo>
                    <a:pt x="483" y="186"/>
                  </a:lnTo>
                  <a:lnTo>
                    <a:pt x="487" y="196"/>
                  </a:lnTo>
                  <a:lnTo>
                    <a:pt x="488" y="208"/>
                  </a:lnTo>
                  <a:lnTo>
                    <a:pt x="489" y="219"/>
                  </a:lnTo>
                  <a:lnTo>
                    <a:pt x="488" y="238"/>
                  </a:lnTo>
                  <a:lnTo>
                    <a:pt x="483" y="255"/>
                  </a:lnTo>
                  <a:lnTo>
                    <a:pt x="476" y="270"/>
                  </a:lnTo>
                  <a:lnTo>
                    <a:pt x="468" y="284"/>
                  </a:lnTo>
                  <a:lnTo>
                    <a:pt x="458" y="295"/>
                  </a:lnTo>
                  <a:lnTo>
                    <a:pt x="445" y="304"/>
                  </a:lnTo>
                  <a:lnTo>
                    <a:pt x="431" y="308"/>
                  </a:lnTo>
                  <a:lnTo>
                    <a:pt x="417" y="310"/>
                  </a:lnTo>
                  <a:lnTo>
                    <a:pt x="416" y="310"/>
                  </a:lnTo>
                  <a:lnTo>
                    <a:pt x="414" y="310"/>
                  </a:lnTo>
                  <a:lnTo>
                    <a:pt x="413" y="310"/>
                  </a:lnTo>
                  <a:lnTo>
                    <a:pt x="412" y="310"/>
                  </a:lnTo>
                  <a:lnTo>
                    <a:pt x="405" y="323"/>
                  </a:lnTo>
                  <a:lnTo>
                    <a:pt x="397" y="336"/>
                  </a:lnTo>
                  <a:lnTo>
                    <a:pt x="388" y="349"/>
                  </a:lnTo>
                  <a:lnTo>
                    <a:pt x="378" y="359"/>
                  </a:lnTo>
                  <a:lnTo>
                    <a:pt x="368" y="370"/>
                  </a:lnTo>
                  <a:lnTo>
                    <a:pt x="356" y="380"/>
                  </a:lnTo>
                  <a:lnTo>
                    <a:pt x="345" y="389"/>
                  </a:lnTo>
                  <a:lnTo>
                    <a:pt x="333" y="397"/>
                  </a:lnTo>
                  <a:lnTo>
                    <a:pt x="320" y="405"/>
                  </a:lnTo>
                  <a:lnTo>
                    <a:pt x="307" y="411"/>
                  </a:lnTo>
                  <a:lnTo>
                    <a:pt x="293" y="417"/>
                  </a:lnTo>
                  <a:lnTo>
                    <a:pt x="278" y="421"/>
                  </a:lnTo>
                  <a:lnTo>
                    <a:pt x="263" y="426"/>
                  </a:lnTo>
                  <a:lnTo>
                    <a:pt x="248" y="428"/>
                  </a:lnTo>
                  <a:lnTo>
                    <a:pt x="233" y="430"/>
                  </a:lnTo>
                  <a:lnTo>
                    <a:pt x="217" y="430"/>
                  </a:lnTo>
                  <a:lnTo>
                    <a:pt x="195" y="429"/>
                  </a:lnTo>
                  <a:lnTo>
                    <a:pt x="173" y="426"/>
                  </a:lnTo>
                  <a:lnTo>
                    <a:pt x="152" y="421"/>
                  </a:lnTo>
                  <a:lnTo>
                    <a:pt x="133" y="413"/>
                  </a:lnTo>
                  <a:lnTo>
                    <a:pt x="113" y="404"/>
                  </a:lnTo>
                  <a:lnTo>
                    <a:pt x="96" y="393"/>
                  </a:lnTo>
                  <a:lnTo>
                    <a:pt x="79" y="381"/>
                  </a:lnTo>
                  <a:lnTo>
                    <a:pt x="64" y="367"/>
                  </a:lnTo>
                  <a:lnTo>
                    <a:pt x="50" y="352"/>
                  </a:lnTo>
                  <a:lnTo>
                    <a:pt x="37" y="335"/>
                  </a:lnTo>
                  <a:lnTo>
                    <a:pt x="27" y="317"/>
                  </a:lnTo>
                  <a:lnTo>
                    <a:pt x="17" y="298"/>
                  </a:lnTo>
                  <a:lnTo>
                    <a:pt x="9" y="278"/>
                  </a:lnTo>
                  <a:lnTo>
                    <a:pt x="5" y="257"/>
                  </a:lnTo>
                  <a:lnTo>
                    <a:pt x="1" y="236"/>
                  </a:lnTo>
                  <a:lnTo>
                    <a:pt x="0" y="214"/>
                  </a:lnTo>
                  <a:lnTo>
                    <a:pt x="1" y="195"/>
                  </a:lnTo>
                  <a:lnTo>
                    <a:pt x="5" y="171"/>
                  </a:lnTo>
                  <a:lnTo>
                    <a:pt x="11" y="146"/>
                  </a:lnTo>
                  <a:lnTo>
                    <a:pt x="20" y="124"/>
                  </a:lnTo>
                  <a:lnTo>
                    <a:pt x="29" y="106"/>
                  </a:lnTo>
                  <a:lnTo>
                    <a:pt x="38" y="91"/>
                  </a:lnTo>
                  <a:lnTo>
                    <a:pt x="46" y="81"/>
                  </a:lnTo>
                  <a:lnTo>
                    <a:pt x="50" y="76"/>
                  </a:lnTo>
                  <a:lnTo>
                    <a:pt x="53" y="72"/>
                  </a:lnTo>
                  <a:lnTo>
                    <a:pt x="58" y="67"/>
                  </a:lnTo>
                  <a:lnTo>
                    <a:pt x="62" y="63"/>
                  </a:lnTo>
                  <a:lnTo>
                    <a:pt x="67" y="58"/>
                  </a:lnTo>
                  <a:lnTo>
                    <a:pt x="72" y="55"/>
                  </a:lnTo>
                  <a:lnTo>
                    <a:pt x="76" y="50"/>
                  </a:lnTo>
                  <a:lnTo>
                    <a:pt x="81" y="45"/>
                  </a:lnTo>
                  <a:lnTo>
                    <a:pt x="85" y="42"/>
                  </a:lnTo>
                  <a:lnTo>
                    <a:pt x="95" y="35"/>
                  </a:lnTo>
                  <a:lnTo>
                    <a:pt x="109" y="27"/>
                  </a:lnTo>
                  <a:lnTo>
                    <a:pt x="127" y="19"/>
                  </a:lnTo>
                  <a:lnTo>
                    <a:pt x="148" y="11"/>
                  </a:lnTo>
                  <a:lnTo>
                    <a:pt x="172" y="5"/>
                  </a:lnTo>
                  <a:lnTo>
                    <a:pt x="200" y="2"/>
                  </a:lnTo>
                  <a:lnTo>
                    <a:pt x="228" y="0"/>
                  </a:lnTo>
                  <a:lnTo>
                    <a:pt x="260" y="2"/>
                  </a:lnTo>
                  <a:lnTo>
                    <a:pt x="275" y="5"/>
                  </a:lnTo>
                  <a:lnTo>
                    <a:pt x="290" y="10"/>
                  </a:lnTo>
                  <a:lnTo>
                    <a:pt x="303" y="15"/>
                  </a:lnTo>
                  <a:lnTo>
                    <a:pt x="318" y="22"/>
                  </a:lnTo>
                  <a:lnTo>
                    <a:pt x="333" y="30"/>
                  </a:lnTo>
                  <a:lnTo>
                    <a:pt x="347" y="41"/>
                  </a:lnTo>
                  <a:lnTo>
                    <a:pt x="361" y="52"/>
                  </a:lnTo>
                  <a:lnTo>
                    <a:pt x="375" y="65"/>
                  </a:lnTo>
                  <a:lnTo>
                    <a:pt x="383" y="71"/>
                  </a:lnTo>
                  <a:lnTo>
                    <a:pt x="393" y="81"/>
                  </a:lnTo>
                  <a:lnTo>
                    <a:pt x="406" y="94"/>
                  </a:lnTo>
                  <a:lnTo>
                    <a:pt x="421" y="109"/>
                  </a:lnTo>
                  <a:lnTo>
                    <a:pt x="435" y="125"/>
                  </a:lnTo>
                  <a:lnTo>
                    <a:pt x="451" y="142"/>
                  </a:lnTo>
                  <a:lnTo>
                    <a:pt x="466" y="159"/>
                  </a:lnTo>
                  <a:lnTo>
                    <a:pt x="480" y="17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1" name="Freeform 19"/>
            <p:cNvSpPr>
              <a:spLocks/>
            </p:cNvSpPr>
            <p:nvPr/>
          </p:nvSpPr>
          <p:spPr bwMode="auto">
            <a:xfrm>
              <a:off x="8140720" y="-1123950"/>
              <a:ext cx="341313" cy="290513"/>
            </a:xfrm>
            <a:custGeom>
              <a:avLst/>
              <a:gdLst/>
              <a:ahLst/>
              <a:cxnLst>
                <a:cxn ang="0">
                  <a:pos x="387" y="139"/>
                </a:cxn>
                <a:cxn ang="0">
                  <a:pos x="380" y="140"/>
                </a:cxn>
                <a:cxn ang="0">
                  <a:pos x="373" y="141"/>
                </a:cxn>
                <a:cxn ang="0">
                  <a:pos x="367" y="145"/>
                </a:cxn>
                <a:cxn ang="0">
                  <a:pos x="362" y="149"/>
                </a:cxn>
                <a:cxn ang="0">
                  <a:pos x="354" y="118"/>
                </a:cxn>
                <a:cxn ang="0">
                  <a:pos x="340" y="89"/>
                </a:cxn>
                <a:cxn ang="0">
                  <a:pos x="321" y="64"/>
                </a:cxn>
                <a:cxn ang="0">
                  <a:pos x="299" y="42"/>
                </a:cxn>
                <a:cxn ang="0">
                  <a:pos x="274" y="25"/>
                </a:cxn>
                <a:cxn ang="0">
                  <a:pos x="245" y="11"/>
                </a:cxn>
                <a:cxn ang="0">
                  <a:pos x="215" y="3"/>
                </a:cxn>
                <a:cxn ang="0">
                  <a:pos x="182" y="0"/>
                </a:cxn>
                <a:cxn ang="0">
                  <a:pos x="145" y="3"/>
                </a:cxn>
                <a:cxn ang="0">
                  <a:pos x="111" y="13"/>
                </a:cxn>
                <a:cxn ang="0">
                  <a:pos x="80" y="31"/>
                </a:cxn>
                <a:cxn ang="0">
                  <a:pos x="53" y="53"/>
                </a:cxn>
                <a:cxn ang="0">
                  <a:pos x="31" y="80"/>
                </a:cxn>
                <a:cxn ang="0">
                  <a:pos x="13" y="111"/>
                </a:cxn>
                <a:cxn ang="0">
                  <a:pos x="3" y="145"/>
                </a:cxn>
                <a:cxn ang="0">
                  <a:pos x="0" y="182"/>
                </a:cxn>
                <a:cxn ang="0">
                  <a:pos x="3" y="219"/>
                </a:cxn>
                <a:cxn ang="0">
                  <a:pos x="13" y="253"/>
                </a:cxn>
                <a:cxn ang="0">
                  <a:pos x="31" y="284"/>
                </a:cxn>
                <a:cxn ang="0">
                  <a:pos x="53" y="311"/>
                </a:cxn>
                <a:cxn ang="0">
                  <a:pos x="80" y="334"/>
                </a:cxn>
                <a:cxn ang="0">
                  <a:pos x="111" y="351"/>
                </a:cxn>
                <a:cxn ang="0">
                  <a:pos x="145" y="361"/>
                </a:cxn>
                <a:cxn ang="0">
                  <a:pos x="182" y="365"/>
                </a:cxn>
                <a:cxn ang="0">
                  <a:pos x="213" y="363"/>
                </a:cxn>
                <a:cxn ang="0">
                  <a:pos x="242" y="355"/>
                </a:cxn>
                <a:cxn ang="0">
                  <a:pos x="269" y="343"/>
                </a:cxn>
                <a:cxn ang="0">
                  <a:pos x="294" y="327"/>
                </a:cxn>
                <a:cxn ang="0">
                  <a:pos x="315" y="306"/>
                </a:cxn>
                <a:cxn ang="0">
                  <a:pos x="334" y="284"/>
                </a:cxn>
                <a:cxn ang="0">
                  <a:pos x="348" y="258"/>
                </a:cxn>
                <a:cxn ang="0">
                  <a:pos x="358" y="230"/>
                </a:cxn>
                <a:cxn ang="0">
                  <a:pos x="364" y="236"/>
                </a:cxn>
                <a:cxn ang="0">
                  <a:pos x="371" y="240"/>
                </a:cxn>
                <a:cxn ang="0">
                  <a:pos x="379" y="244"/>
                </a:cxn>
                <a:cxn ang="0">
                  <a:pos x="387" y="245"/>
                </a:cxn>
                <a:cxn ang="0">
                  <a:pos x="395" y="244"/>
                </a:cxn>
                <a:cxn ang="0">
                  <a:pos x="403" y="240"/>
                </a:cxn>
                <a:cxn ang="0">
                  <a:pos x="410" y="236"/>
                </a:cxn>
                <a:cxn ang="0">
                  <a:pos x="417" y="229"/>
                </a:cxn>
                <a:cxn ang="0">
                  <a:pos x="422" y="222"/>
                </a:cxn>
                <a:cxn ang="0">
                  <a:pos x="425" y="213"/>
                </a:cxn>
                <a:cxn ang="0">
                  <a:pos x="427" y="202"/>
                </a:cxn>
                <a:cxn ang="0">
                  <a:pos x="428" y="192"/>
                </a:cxn>
                <a:cxn ang="0">
                  <a:pos x="427" y="182"/>
                </a:cxn>
                <a:cxn ang="0">
                  <a:pos x="425" y="171"/>
                </a:cxn>
                <a:cxn ang="0">
                  <a:pos x="422" y="162"/>
                </a:cxn>
                <a:cxn ang="0">
                  <a:pos x="417" y="154"/>
                </a:cxn>
                <a:cxn ang="0">
                  <a:pos x="410" y="148"/>
                </a:cxn>
                <a:cxn ang="0">
                  <a:pos x="403" y="144"/>
                </a:cxn>
                <a:cxn ang="0">
                  <a:pos x="395" y="140"/>
                </a:cxn>
                <a:cxn ang="0">
                  <a:pos x="387" y="139"/>
                </a:cxn>
              </a:cxnLst>
              <a:rect l="0" t="0" r="r" b="b"/>
              <a:pathLst>
                <a:path w="428" h="365">
                  <a:moveTo>
                    <a:pt x="387" y="139"/>
                  </a:moveTo>
                  <a:lnTo>
                    <a:pt x="380" y="140"/>
                  </a:lnTo>
                  <a:lnTo>
                    <a:pt x="373" y="141"/>
                  </a:lnTo>
                  <a:lnTo>
                    <a:pt x="367" y="145"/>
                  </a:lnTo>
                  <a:lnTo>
                    <a:pt x="362" y="149"/>
                  </a:lnTo>
                  <a:lnTo>
                    <a:pt x="354" y="118"/>
                  </a:lnTo>
                  <a:lnTo>
                    <a:pt x="340" y="89"/>
                  </a:lnTo>
                  <a:lnTo>
                    <a:pt x="321" y="64"/>
                  </a:lnTo>
                  <a:lnTo>
                    <a:pt x="299" y="42"/>
                  </a:lnTo>
                  <a:lnTo>
                    <a:pt x="274" y="25"/>
                  </a:lnTo>
                  <a:lnTo>
                    <a:pt x="245" y="11"/>
                  </a:lnTo>
                  <a:lnTo>
                    <a:pt x="215" y="3"/>
                  </a:lnTo>
                  <a:lnTo>
                    <a:pt x="182" y="0"/>
                  </a:lnTo>
                  <a:lnTo>
                    <a:pt x="145" y="3"/>
                  </a:lnTo>
                  <a:lnTo>
                    <a:pt x="111" y="13"/>
                  </a:lnTo>
                  <a:lnTo>
                    <a:pt x="80" y="31"/>
                  </a:lnTo>
                  <a:lnTo>
                    <a:pt x="53" y="53"/>
                  </a:lnTo>
                  <a:lnTo>
                    <a:pt x="31" y="80"/>
                  </a:lnTo>
                  <a:lnTo>
                    <a:pt x="13" y="111"/>
                  </a:lnTo>
                  <a:lnTo>
                    <a:pt x="3" y="145"/>
                  </a:lnTo>
                  <a:lnTo>
                    <a:pt x="0" y="182"/>
                  </a:lnTo>
                  <a:lnTo>
                    <a:pt x="3" y="219"/>
                  </a:lnTo>
                  <a:lnTo>
                    <a:pt x="13" y="253"/>
                  </a:lnTo>
                  <a:lnTo>
                    <a:pt x="31" y="284"/>
                  </a:lnTo>
                  <a:lnTo>
                    <a:pt x="53" y="311"/>
                  </a:lnTo>
                  <a:lnTo>
                    <a:pt x="80" y="334"/>
                  </a:lnTo>
                  <a:lnTo>
                    <a:pt x="111" y="351"/>
                  </a:lnTo>
                  <a:lnTo>
                    <a:pt x="145" y="361"/>
                  </a:lnTo>
                  <a:lnTo>
                    <a:pt x="182" y="365"/>
                  </a:lnTo>
                  <a:lnTo>
                    <a:pt x="213" y="363"/>
                  </a:lnTo>
                  <a:lnTo>
                    <a:pt x="242" y="355"/>
                  </a:lnTo>
                  <a:lnTo>
                    <a:pt x="269" y="343"/>
                  </a:lnTo>
                  <a:lnTo>
                    <a:pt x="294" y="327"/>
                  </a:lnTo>
                  <a:lnTo>
                    <a:pt x="315" y="306"/>
                  </a:lnTo>
                  <a:lnTo>
                    <a:pt x="334" y="284"/>
                  </a:lnTo>
                  <a:lnTo>
                    <a:pt x="348" y="258"/>
                  </a:lnTo>
                  <a:lnTo>
                    <a:pt x="358" y="230"/>
                  </a:lnTo>
                  <a:lnTo>
                    <a:pt x="364" y="236"/>
                  </a:lnTo>
                  <a:lnTo>
                    <a:pt x="371" y="240"/>
                  </a:lnTo>
                  <a:lnTo>
                    <a:pt x="379" y="244"/>
                  </a:lnTo>
                  <a:lnTo>
                    <a:pt x="387" y="245"/>
                  </a:lnTo>
                  <a:lnTo>
                    <a:pt x="395" y="244"/>
                  </a:lnTo>
                  <a:lnTo>
                    <a:pt x="403" y="240"/>
                  </a:lnTo>
                  <a:lnTo>
                    <a:pt x="410" y="236"/>
                  </a:lnTo>
                  <a:lnTo>
                    <a:pt x="417" y="229"/>
                  </a:lnTo>
                  <a:lnTo>
                    <a:pt x="422" y="222"/>
                  </a:lnTo>
                  <a:lnTo>
                    <a:pt x="425" y="213"/>
                  </a:lnTo>
                  <a:lnTo>
                    <a:pt x="427" y="202"/>
                  </a:lnTo>
                  <a:lnTo>
                    <a:pt x="428" y="192"/>
                  </a:lnTo>
                  <a:lnTo>
                    <a:pt x="427" y="182"/>
                  </a:lnTo>
                  <a:lnTo>
                    <a:pt x="425" y="171"/>
                  </a:lnTo>
                  <a:lnTo>
                    <a:pt x="422" y="162"/>
                  </a:lnTo>
                  <a:lnTo>
                    <a:pt x="417" y="154"/>
                  </a:lnTo>
                  <a:lnTo>
                    <a:pt x="410" y="148"/>
                  </a:lnTo>
                  <a:lnTo>
                    <a:pt x="403" y="144"/>
                  </a:lnTo>
                  <a:lnTo>
                    <a:pt x="395" y="140"/>
                  </a:lnTo>
                  <a:lnTo>
                    <a:pt x="387" y="13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2" name="Freeform 20"/>
            <p:cNvSpPr>
              <a:spLocks/>
            </p:cNvSpPr>
            <p:nvPr/>
          </p:nvSpPr>
          <p:spPr bwMode="auto">
            <a:xfrm>
              <a:off x="8213745" y="-922337"/>
              <a:ext cx="138113" cy="49213"/>
            </a:xfrm>
            <a:custGeom>
              <a:avLst/>
              <a:gdLst/>
              <a:ahLst/>
              <a:cxnLst>
                <a:cxn ang="0">
                  <a:pos x="0" y="0"/>
                </a:cxn>
                <a:cxn ang="0">
                  <a:pos x="3" y="13"/>
                </a:cxn>
                <a:cxn ang="0">
                  <a:pos x="8" y="24"/>
                </a:cxn>
                <a:cxn ang="0">
                  <a:pos x="16" y="37"/>
                </a:cxn>
                <a:cxn ang="0">
                  <a:pos x="31" y="49"/>
                </a:cxn>
                <a:cxn ang="0">
                  <a:pos x="41" y="54"/>
                </a:cxn>
                <a:cxn ang="0">
                  <a:pos x="53" y="58"/>
                </a:cxn>
                <a:cxn ang="0">
                  <a:pos x="64" y="60"/>
                </a:cxn>
                <a:cxn ang="0">
                  <a:pos x="76" y="61"/>
                </a:cxn>
                <a:cxn ang="0">
                  <a:pos x="85" y="61"/>
                </a:cxn>
                <a:cxn ang="0">
                  <a:pos x="92" y="61"/>
                </a:cxn>
                <a:cxn ang="0">
                  <a:pos x="97" y="60"/>
                </a:cxn>
                <a:cxn ang="0">
                  <a:pos x="99" y="60"/>
                </a:cxn>
                <a:cxn ang="0">
                  <a:pos x="175" y="0"/>
                </a:cxn>
                <a:cxn ang="0">
                  <a:pos x="0" y="0"/>
                </a:cxn>
              </a:cxnLst>
              <a:rect l="0" t="0" r="r" b="b"/>
              <a:pathLst>
                <a:path w="175" h="61">
                  <a:moveTo>
                    <a:pt x="0" y="0"/>
                  </a:moveTo>
                  <a:lnTo>
                    <a:pt x="3" y="13"/>
                  </a:lnTo>
                  <a:lnTo>
                    <a:pt x="8" y="24"/>
                  </a:lnTo>
                  <a:lnTo>
                    <a:pt x="16" y="37"/>
                  </a:lnTo>
                  <a:lnTo>
                    <a:pt x="31" y="49"/>
                  </a:lnTo>
                  <a:lnTo>
                    <a:pt x="41" y="54"/>
                  </a:lnTo>
                  <a:lnTo>
                    <a:pt x="53" y="58"/>
                  </a:lnTo>
                  <a:lnTo>
                    <a:pt x="64" y="60"/>
                  </a:lnTo>
                  <a:lnTo>
                    <a:pt x="76" y="61"/>
                  </a:lnTo>
                  <a:lnTo>
                    <a:pt x="85" y="61"/>
                  </a:lnTo>
                  <a:lnTo>
                    <a:pt x="92" y="61"/>
                  </a:lnTo>
                  <a:lnTo>
                    <a:pt x="97" y="60"/>
                  </a:lnTo>
                  <a:lnTo>
                    <a:pt x="99" y="60"/>
                  </a:lnTo>
                  <a:lnTo>
                    <a:pt x="175"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3" name="Freeform 21"/>
            <p:cNvSpPr>
              <a:spLocks/>
            </p:cNvSpPr>
            <p:nvPr/>
          </p:nvSpPr>
          <p:spPr bwMode="auto">
            <a:xfrm>
              <a:off x="8231208" y="-911225"/>
              <a:ext cx="82550" cy="14288"/>
            </a:xfrm>
            <a:custGeom>
              <a:avLst/>
              <a:gdLst/>
              <a:ahLst/>
              <a:cxnLst>
                <a:cxn ang="0">
                  <a:pos x="0" y="0"/>
                </a:cxn>
                <a:cxn ang="0">
                  <a:pos x="8" y="18"/>
                </a:cxn>
                <a:cxn ang="0">
                  <a:pos x="77" y="18"/>
                </a:cxn>
                <a:cxn ang="0">
                  <a:pos x="102" y="0"/>
                </a:cxn>
                <a:cxn ang="0">
                  <a:pos x="0" y="0"/>
                </a:cxn>
              </a:cxnLst>
              <a:rect l="0" t="0" r="r" b="b"/>
              <a:pathLst>
                <a:path w="102" h="18">
                  <a:moveTo>
                    <a:pt x="0" y="0"/>
                  </a:moveTo>
                  <a:lnTo>
                    <a:pt x="8" y="18"/>
                  </a:lnTo>
                  <a:lnTo>
                    <a:pt x="77" y="18"/>
                  </a:lnTo>
                  <a:lnTo>
                    <a:pt x="102"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4" name="Freeform 22"/>
            <p:cNvSpPr>
              <a:spLocks/>
            </p:cNvSpPr>
            <p:nvPr/>
          </p:nvSpPr>
          <p:spPr bwMode="auto">
            <a:xfrm>
              <a:off x="8135958" y="-1179512"/>
              <a:ext cx="279400" cy="92075"/>
            </a:xfrm>
            <a:custGeom>
              <a:avLst/>
              <a:gdLst/>
              <a:ahLst/>
              <a:cxnLst>
                <a:cxn ang="0">
                  <a:pos x="283" y="20"/>
                </a:cxn>
                <a:cxn ang="0">
                  <a:pos x="279" y="20"/>
                </a:cxn>
                <a:cxn ang="0">
                  <a:pos x="271" y="19"/>
                </a:cxn>
                <a:cxn ang="0">
                  <a:pos x="260" y="17"/>
                </a:cxn>
                <a:cxn ang="0">
                  <a:pos x="249" y="16"/>
                </a:cxn>
                <a:cxn ang="0">
                  <a:pos x="235" y="15"/>
                </a:cxn>
                <a:cxn ang="0">
                  <a:pos x="221" y="14"/>
                </a:cxn>
                <a:cxn ang="0">
                  <a:pos x="205" y="12"/>
                </a:cxn>
                <a:cxn ang="0">
                  <a:pos x="190" y="9"/>
                </a:cxn>
                <a:cxn ang="0">
                  <a:pos x="174" y="8"/>
                </a:cxn>
                <a:cxn ang="0">
                  <a:pos x="159" y="6"/>
                </a:cxn>
                <a:cxn ang="0">
                  <a:pos x="144" y="5"/>
                </a:cxn>
                <a:cxn ang="0">
                  <a:pos x="130" y="4"/>
                </a:cxn>
                <a:cxn ang="0">
                  <a:pos x="117" y="3"/>
                </a:cxn>
                <a:cxn ang="0">
                  <a:pos x="108" y="1"/>
                </a:cxn>
                <a:cxn ang="0">
                  <a:pos x="100" y="0"/>
                </a:cxn>
                <a:cxn ang="0">
                  <a:pos x="94" y="0"/>
                </a:cxn>
                <a:cxn ang="0">
                  <a:pos x="77" y="4"/>
                </a:cxn>
                <a:cxn ang="0">
                  <a:pos x="60" y="12"/>
                </a:cxn>
                <a:cxn ang="0">
                  <a:pos x="44" y="24"/>
                </a:cxn>
                <a:cxn ang="0">
                  <a:pos x="30" y="39"/>
                </a:cxn>
                <a:cxn ang="0">
                  <a:pos x="17" y="56"/>
                </a:cxn>
                <a:cxn ang="0">
                  <a:pos x="8" y="72"/>
                </a:cxn>
                <a:cxn ang="0">
                  <a:pos x="2" y="87"/>
                </a:cxn>
                <a:cxn ang="0">
                  <a:pos x="0" y="98"/>
                </a:cxn>
                <a:cxn ang="0">
                  <a:pos x="3" y="103"/>
                </a:cxn>
                <a:cxn ang="0">
                  <a:pos x="14" y="106"/>
                </a:cxn>
                <a:cxn ang="0">
                  <a:pos x="30" y="109"/>
                </a:cxn>
                <a:cxn ang="0">
                  <a:pos x="49" y="111"/>
                </a:cxn>
                <a:cxn ang="0">
                  <a:pos x="74" y="113"/>
                </a:cxn>
                <a:cxn ang="0">
                  <a:pos x="101" y="114"/>
                </a:cxn>
                <a:cxn ang="0">
                  <a:pos x="130" y="115"/>
                </a:cxn>
                <a:cxn ang="0">
                  <a:pos x="161" y="115"/>
                </a:cxn>
                <a:cxn ang="0">
                  <a:pos x="191" y="115"/>
                </a:cxn>
                <a:cxn ang="0">
                  <a:pos x="221" y="115"/>
                </a:cxn>
                <a:cxn ang="0">
                  <a:pos x="249" y="115"/>
                </a:cxn>
                <a:cxn ang="0">
                  <a:pos x="274" y="115"/>
                </a:cxn>
                <a:cxn ang="0">
                  <a:pos x="297" y="115"/>
                </a:cxn>
                <a:cxn ang="0">
                  <a:pos x="315" y="114"/>
                </a:cxn>
                <a:cxn ang="0">
                  <a:pos x="327" y="114"/>
                </a:cxn>
                <a:cxn ang="0">
                  <a:pos x="333" y="114"/>
                </a:cxn>
                <a:cxn ang="0">
                  <a:pos x="346" y="110"/>
                </a:cxn>
                <a:cxn ang="0">
                  <a:pos x="351" y="99"/>
                </a:cxn>
                <a:cxn ang="0">
                  <a:pos x="350" y="84"/>
                </a:cxn>
                <a:cxn ang="0">
                  <a:pos x="343" y="67"/>
                </a:cxn>
                <a:cxn ang="0">
                  <a:pos x="332" y="50"/>
                </a:cxn>
                <a:cxn ang="0">
                  <a:pos x="317" y="35"/>
                </a:cxn>
                <a:cxn ang="0">
                  <a:pos x="301" y="24"/>
                </a:cxn>
                <a:cxn ang="0">
                  <a:pos x="283" y="20"/>
                </a:cxn>
              </a:cxnLst>
              <a:rect l="0" t="0" r="r" b="b"/>
              <a:pathLst>
                <a:path w="351" h="115">
                  <a:moveTo>
                    <a:pt x="283" y="20"/>
                  </a:moveTo>
                  <a:lnTo>
                    <a:pt x="279" y="20"/>
                  </a:lnTo>
                  <a:lnTo>
                    <a:pt x="271" y="19"/>
                  </a:lnTo>
                  <a:lnTo>
                    <a:pt x="260" y="17"/>
                  </a:lnTo>
                  <a:lnTo>
                    <a:pt x="249" y="16"/>
                  </a:lnTo>
                  <a:lnTo>
                    <a:pt x="235" y="15"/>
                  </a:lnTo>
                  <a:lnTo>
                    <a:pt x="221" y="14"/>
                  </a:lnTo>
                  <a:lnTo>
                    <a:pt x="205" y="12"/>
                  </a:lnTo>
                  <a:lnTo>
                    <a:pt x="190" y="9"/>
                  </a:lnTo>
                  <a:lnTo>
                    <a:pt x="174" y="8"/>
                  </a:lnTo>
                  <a:lnTo>
                    <a:pt x="159" y="6"/>
                  </a:lnTo>
                  <a:lnTo>
                    <a:pt x="144" y="5"/>
                  </a:lnTo>
                  <a:lnTo>
                    <a:pt x="130" y="4"/>
                  </a:lnTo>
                  <a:lnTo>
                    <a:pt x="117" y="3"/>
                  </a:lnTo>
                  <a:lnTo>
                    <a:pt x="108" y="1"/>
                  </a:lnTo>
                  <a:lnTo>
                    <a:pt x="100" y="0"/>
                  </a:lnTo>
                  <a:lnTo>
                    <a:pt x="94" y="0"/>
                  </a:lnTo>
                  <a:lnTo>
                    <a:pt x="77" y="4"/>
                  </a:lnTo>
                  <a:lnTo>
                    <a:pt x="60" y="12"/>
                  </a:lnTo>
                  <a:lnTo>
                    <a:pt x="44" y="24"/>
                  </a:lnTo>
                  <a:lnTo>
                    <a:pt x="30" y="39"/>
                  </a:lnTo>
                  <a:lnTo>
                    <a:pt x="17" y="56"/>
                  </a:lnTo>
                  <a:lnTo>
                    <a:pt x="8" y="72"/>
                  </a:lnTo>
                  <a:lnTo>
                    <a:pt x="2" y="87"/>
                  </a:lnTo>
                  <a:lnTo>
                    <a:pt x="0" y="98"/>
                  </a:lnTo>
                  <a:lnTo>
                    <a:pt x="3" y="103"/>
                  </a:lnTo>
                  <a:lnTo>
                    <a:pt x="14" y="106"/>
                  </a:lnTo>
                  <a:lnTo>
                    <a:pt x="30" y="109"/>
                  </a:lnTo>
                  <a:lnTo>
                    <a:pt x="49" y="111"/>
                  </a:lnTo>
                  <a:lnTo>
                    <a:pt x="74" y="113"/>
                  </a:lnTo>
                  <a:lnTo>
                    <a:pt x="101" y="114"/>
                  </a:lnTo>
                  <a:lnTo>
                    <a:pt x="130" y="115"/>
                  </a:lnTo>
                  <a:lnTo>
                    <a:pt x="161" y="115"/>
                  </a:lnTo>
                  <a:lnTo>
                    <a:pt x="191" y="115"/>
                  </a:lnTo>
                  <a:lnTo>
                    <a:pt x="221" y="115"/>
                  </a:lnTo>
                  <a:lnTo>
                    <a:pt x="249" y="115"/>
                  </a:lnTo>
                  <a:lnTo>
                    <a:pt x="274" y="115"/>
                  </a:lnTo>
                  <a:lnTo>
                    <a:pt x="297" y="115"/>
                  </a:lnTo>
                  <a:lnTo>
                    <a:pt x="315" y="114"/>
                  </a:lnTo>
                  <a:lnTo>
                    <a:pt x="327" y="114"/>
                  </a:lnTo>
                  <a:lnTo>
                    <a:pt x="333" y="114"/>
                  </a:lnTo>
                  <a:lnTo>
                    <a:pt x="346" y="110"/>
                  </a:lnTo>
                  <a:lnTo>
                    <a:pt x="351" y="99"/>
                  </a:lnTo>
                  <a:lnTo>
                    <a:pt x="350" y="84"/>
                  </a:lnTo>
                  <a:lnTo>
                    <a:pt x="343" y="67"/>
                  </a:lnTo>
                  <a:lnTo>
                    <a:pt x="332" y="50"/>
                  </a:lnTo>
                  <a:lnTo>
                    <a:pt x="317" y="35"/>
                  </a:lnTo>
                  <a:lnTo>
                    <a:pt x="301" y="24"/>
                  </a:lnTo>
                  <a:lnTo>
                    <a:pt x="283"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5" name="Freeform 23"/>
            <p:cNvSpPr>
              <a:spLocks/>
            </p:cNvSpPr>
            <p:nvPr/>
          </p:nvSpPr>
          <p:spPr bwMode="auto">
            <a:xfrm>
              <a:off x="8437583" y="-962025"/>
              <a:ext cx="20638" cy="22225"/>
            </a:xfrm>
            <a:custGeom>
              <a:avLst/>
              <a:gdLst/>
              <a:ahLst/>
              <a:cxnLst>
                <a:cxn ang="0">
                  <a:pos x="13" y="26"/>
                </a:cxn>
                <a:cxn ang="0">
                  <a:pos x="19" y="25"/>
                </a:cxn>
                <a:cxn ang="0">
                  <a:pos x="23" y="23"/>
                </a:cxn>
                <a:cxn ang="0">
                  <a:pos x="25" y="18"/>
                </a:cxn>
                <a:cxn ang="0">
                  <a:pos x="27" y="13"/>
                </a:cxn>
                <a:cxn ang="0">
                  <a:pos x="25" y="9"/>
                </a:cxn>
                <a:cxn ang="0">
                  <a:pos x="23" y="4"/>
                </a:cxn>
                <a:cxn ang="0">
                  <a:pos x="19" y="1"/>
                </a:cxn>
                <a:cxn ang="0">
                  <a:pos x="13" y="0"/>
                </a:cxn>
                <a:cxn ang="0">
                  <a:pos x="8" y="1"/>
                </a:cxn>
                <a:cxn ang="0">
                  <a:pos x="4" y="4"/>
                </a:cxn>
                <a:cxn ang="0">
                  <a:pos x="1" y="9"/>
                </a:cxn>
                <a:cxn ang="0">
                  <a:pos x="0" y="13"/>
                </a:cxn>
                <a:cxn ang="0">
                  <a:pos x="1" y="18"/>
                </a:cxn>
                <a:cxn ang="0">
                  <a:pos x="4" y="23"/>
                </a:cxn>
                <a:cxn ang="0">
                  <a:pos x="8" y="25"/>
                </a:cxn>
                <a:cxn ang="0">
                  <a:pos x="13" y="26"/>
                </a:cxn>
              </a:cxnLst>
              <a:rect l="0" t="0" r="r" b="b"/>
              <a:pathLst>
                <a:path w="27" h="26">
                  <a:moveTo>
                    <a:pt x="13" y="26"/>
                  </a:moveTo>
                  <a:lnTo>
                    <a:pt x="19" y="25"/>
                  </a:lnTo>
                  <a:lnTo>
                    <a:pt x="23" y="23"/>
                  </a:lnTo>
                  <a:lnTo>
                    <a:pt x="25" y="18"/>
                  </a:lnTo>
                  <a:lnTo>
                    <a:pt x="27" y="13"/>
                  </a:lnTo>
                  <a:lnTo>
                    <a:pt x="25" y="9"/>
                  </a:lnTo>
                  <a:lnTo>
                    <a:pt x="23" y="4"/>
                  </a:lnTo>
                  <a:lnTo>
                    <a:pt x="19" y="1"/>
                  </a:lnTo>
                  <a:lnTo>
                    <a:pt x="13" y="0"/>
                  </a:lnTo>
                  <a:lnTo>
                    <a:pt x="8" y="1"/>
                  </a:lnTo>
                  <a:lnTo>
                    <a:pt x="4" y="4"/>
                  </a:lnTo>
                  <a:lnTo>
                    <a:pt x="1" y="9"/>
                  </a:lnTo>
                  <a:lnTo>
                    <a:pt x="0" y="13"/>
                  </a:lnTo>
                  <a:lnTo>
                    <a:pt x="1" y="18"/>
                  </a:lnTo>
                  <a:lnTo>
                    <a:pt x="4" y="23"/>
                  </a:lnTo>
                  <a:lnTo>
                    <a:pt x="8" y="25"/>
                  </a:lnTo>
                  <a:lnTo>
                    <a:pt x="13"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6" name="Freeform 24"/>
            <p:cNvSpPr>
              <a:spLocks/>
            </p:cNvSpPr>
            <p:nvPr/>
          </p:nvSpPr>
          <p:spPr bwMode="auto">
            <a:xfrm>
              <a:off x="8207395" y="-792162"/>
              <a:ext cx="238125" cy="146050"/>
            </a:xfrm>
            <a:custGeom>
              <a:avLst/>
              <a:gdLst/>
              <a:ahLst/>
              <a:cxnLst>
                <a:cxn ang="0">
                  <a:pos x="290" y="101"/>
                </a:cxn>
                <a:cxn ang="0">
                  <a:pos x="261" y="69"/>
                </a:cxn>
                <a:cxn ang="0">
                  <a:pos x="300" y="41"/>
                </a:cxn>
                <a:cxn ang="0">
                  <a:pos x="268" y="3"/>
                </a:cxn>
                <a:cxn ang="0">
                  <a:pos x="249" y="3"/>
                </a:cxn>
                <a:cxn ang="0">
                  <a:pos x="275" y="38"/>
                </a:cxn>
                <a:cxn ang="0">
                  <a:pos x="237" y="66"/>
                </a:cxn>
                <a:cxn ang="0">
                  <a:pos x="242" y="70"/>
                </a:cxn>
                <a:cxn ang="0">
                  <a:pos x="250" y="80"/>
                </a:cxn>
                <a:cxn ang="0">
                  <a:pos x="259" y="91"/>
                </a:cxn>
                <a:cxn ang="0">
                  <a:pos x="261" y="94"/>
                </a:cxn>
                <a:cxn ang="0">
                  <a:pos x="128" y="166"/>
                </a:cxn>
                <a:cxn ang="0">
                  <a:pos x="35" y="92"/>
                </a:cxn>
                <a:cxn ang="0">
                  <a:pos x="57" y="66"/>
                </a:cxn>
                <a:cxn ang="0">
                  <a:pos x="23" y="39"/>
                </a:cxn>
                <a:cxn ang="0">
                  <a:pos x="43" y="0"/>
                </a:cxn>
                <a:cxn ang="0">
                  <a:pos x="25" y="1"/>
                </a:cxn>
                <a:cxn ang="0">
                  <a:pos x="0" y="42"/>
                </a:cxn>
                <a:cxn ang="0">
                  <a:pos x="35" y="68"/>
                </a:cxn>
                <a:cxn ang="0">
                  <a:pos x="8" y="97"/>
                </a:cxn>
                <a:cxn ang="0">
                  <a:pos x="124" y="184"/>
                </a:cxn>
                <a:cxn ang="0">
                  <a:pos x="290" y="101"/>
                </a:cxn>
              </a:cxnLst>
              <a:rect l="0" t="0" r="r" b="b"/>
              <a:pathLst>
                <a:path w="300" h="184">
                  <a:moveTo>
                    <a:pt x="290" y="101"/>
                  </a:moveTo>
                  <a:lnTo>
                    <a:pt x="261" y="69"/>
                  </a:lnTo>
                  <a:lnTo>
                    <a:pt x="300" y="41"/>
                  </a:lnTo>
                  <a:lnTo>
                    <a:pt x="268" y="3"/>
                  </a:lnTo>
                  <a:lnTo>
                    <a:pt x="249" y="3"/>
                  </a:lnTo>
                  <a:lnTo>
                    <a:pt x="275" y="38"/>
                  </a:lnTo>
                  <a:lnTo>
                    <a:pt x="237" y="66"/>
                  </a:lnTo>
                  <a:lnTo>
                    <a:pt x="242" y="70"/>
                  </a:lnTo>
                  <a:lnTo>
                    <a:pt x="250" y="80"/>
                  </a:lnTo>
                  <a:lnTo>
                    <a:pt x="259" y="91"/>
                  </a:lnTo>
                  <a:lnTo>
                    <a:pt x="261" y="94"/>
                  </a:lnTo>
                  <a:lnTo>
                    <a:pt x="128" y="166"/>
                  </a:lnTo>
                  <a:lnTo>
                    <a:pt x="35" y="92"/>
                  </a:lnTo>
                  <a:lnTo>
                    <a:pt x="57" y="66"/>
                  </a:lnTo>
                  <a:lnTo>
                    <a:pt x="23" y="39"/>
                  </a:lnTo>
                  <a:lnTo>
                    <a:pt x="43" y="0"/>
                  </a:lnTo>
                  <a:lnTo>
                    <a:pt x="25" y="1"/>
                  </a:lnTo>
                  <a:lnTo>
                    <a:pt x="0" y="42"/>
                  </a:lnTo>
                  <a:lnTo>
                    <a:pt x="35" y="68"/>
                  </a:lnTo>
                  <a:lnTo>
                    <a:pt x="8" y="97"/>
                  </a:lnTo>
                  <a:lnTo>
                    <a:pt x="124" y="184"/>
                  </a:lnTo>
                  <a:lnTo>
                    <a:pt x="29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7" name="Freeform 25"/>
            <p:cNvSpPr>
              <a:spLocks/>
            </p:cNvSpPr>
            <p:nvPr/>
          </p:nvSpPr>
          <p:spPr bwMode="auto">
            <a:xfrm>
              <a:off x="8158183" y="-668337"/>
              <a:ext cx="12700" cy="187325"/>
            </a:xfrm>
            <a:custGeom>
              <a:avLst/>
              <a:gdLst/>
              <a:ahLst/>
              <a:cxnLst>
                <a:cxn ang="0">
                  <a:pos x="0" y="237"/>
                </a:cxn>
                <a:cxn ang="0">
                  <a:pos x="0" y="35"/>
                </a:cxn>
                <a:cxn ang="0">
                  <a:pos x="18" y="0"/>
                </a:cxn>
                <a:cxn ang="0">
                  <a:pos x="18" y="234"/>
                </a:cxn>
                <a:cxn ang="0">
                  <a:pos x="0" y="237"/>
                </a:cxn>
              </a:cxnLst>
              <a:rect l="0" t="0" r="r" b="b"/>
              <a:pathLst>
                <a:path w="18" h="237">
                  <a:moveTo>
                    <a:pt x="0" y="237"/>
                  </a:moveTo>
                  <a:lnTo>
                    <a:pt x="0" y="35"/>
                  </a:lnTo>
                  <a:lnTo>
                    <a:pt x="18" y="0"/>
                  </a:lnTo>
                  <a:lnTo>
                    <a:pt x="18" y="234"/>
                  </a:lnTo>
                  <a:lnTo>
                    <a:pt x="0" y="2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8" name="Freeform 53"/>
            <p:cNvSpPr>
              <a:spLocks/>
            </p:cNvSpPr>
            <p:nvPr/>
          </p:nvSpPr>
          <p:spPr bwMode="auto">
            <a:xfrm>
              <a:off x="8213745" y="-1058862"/>
              <a:ext cx="82550" cy="103188"/>
            </a:xfrm>
            <a:custGeom>
              <a:avLst/>
              <a:gdLst/>
              <a:ahLst/>
              <a:cxnLst>
                <a:cxn ang="0">
                  <a:pos x="27" y="112"/>
                </a:cxn>
                <a:cxn ang="0">
                  <a:pos x="73" y="30"/>
                </a:cxn>
                <a:cxn ang="0">
                  <a:pos x="73" y="0"/>
                </a:cxn>
                <a:cxn ang="0">
                  <a:pos x="0" y="129"/>
                </a:cxn>
                <a:cxn ang="0">
                  <a:pos x="103" y="129"/>
                </a:cxn>
                <a:cxn ang="0">
                  <a:pos x="103" y="112"/>
                </a:cxn>
                <a:cxn ang="0">
                  <a:pos x="27" y="112"/>
                </a:cxn>
              </a:cxnLst>
              <a:rect l="0" t="0" r="r" b="b"/>
              <a:pathLst>
                <a:path w="103" h="129">
                  <a:moveTo>
                    <a:pt x="27" y="112"/>
                  </a:moveTo>
                  <a:lnTo>
                    <a:pt x="73" y="30"/>
                  </a:lnTo>
                  <a:lnTo>
                    <a:pt x="73" y="0"/>
                  </a:lnTo>
                  <a:lnTo>
                    <a:pt x="0" y="129"/>
                  </a:lnTo>
                  <a:lnTo>
                    <a:pt x="103" y="129"/>
                  </a:lnTo>
                  <a:lnTo>
                    <a:pt x="103" y="112"/>
                  </a:lnTo>
                  <a:lnTo>
                    <a:pt x="27" y="1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9" name="Freeform 54"/>
            <p:cNvSpPr>
              <a:spLocks/>
            </p:cNvSpPr>
            <p:nvPr/>
          </p:nvSpPr>
          <p:spPr bwMode="auto">
            <a:xfrm>
              <a:off x="8204220" y="-1065212"/>
              <a:ext cx="25400" cy="46038"/>
            </a:xfrm>
            <a:custGeom>
              <a:avLst/>
              <a:gdLst/>
              <a:ahLst/>
              <a:cxnLst>
                <a:cxn ang="0">
                  <a:pos x="13" y="59"/>
                </a:cxn>
                <a:cxn ang="0">
                  <a:pos x="19" y="58"/>
                </a:cxn>
                <a:cxn ang="0">
                  <a:pos x="24" y="52"/>
                </a:cxn>
                <a:cxn ang="0">
                  <a:pos x="29" y="43"/>
                </a:cxn>
                <a:cxn ang="0">
                  <a:pos x="32" y="31"/>
                </a:cxn>
                <a:cxn ang="0">
                  <a:pos x="32" y="20"/>
                </a:cxn>
                <a:cxn ang="0">
                  <a:pos x="30" y="11"/>
                </a:cxn>
                <a:cxn ang="0">
                  <a:pos x="26" y="4"/>
                </a:cxn>
                <a:cxn ang="0">
                  <a:pos x="20" y="0"/>
                </a:cxn>
                <a:cxn ang="0">
                  <a:pos x="13" y="1"/>
                </a:cxn>
                <a:cxn ang="0">
                  <a:pos x="7" y="7"/>
                </a:cxn>
                <a:cxn ang="0">
                  <a:pos x="2" y="15"/>
                </a:cxn>
                <a:cxn ang="0">
                  <a:pos x="0" y="27"/>
                </a:cxn>
                <a:cxn ang="0">
                  <a:pos x="0" y="39"/>
                </a:cxn>
                <a:cxn ang="0">
                  <a:pos x="2" y="49"/>
                </a:cxn>
                <a:cxn ang="0">
                  <a:pos x="7" y="55"/>
                </a:cxn>
                <a:cxn ang="0">
                  <a:pos x="13" y="59"/>
                </a:cxn>
              </a:cxnLst>
              <a:rect l="0" t="0" r="r" b="b"/>
              <a:pathLst>
                <a:path w="32" h="59">
                  <a:moveTo>
                    <a:pt x="13" y="59"/>
                  </a:moveTo>
                  <a:lnTo>
                    <a:pt x="19" y="58"/>
                  </a:lnTo>
                  <a:lnTo>
                    <a:pt x="24" y="52"/>
                  </a:lnTo>
                  <a:lnTo>
                    <a:pt x="29" y="43"/>
                  </a:lnTo>
                  <a:lnTo>
                    <a:pt x="32" y="31"/>
                  </a:lnTo>
                  <a:lnTo>
                    <a:pt x="32" y="20"/>
                  </a:lnTo>
                  <a:lnTo>
                    <a:pt x="30" y="11"/>
                  </a:lnTo>
                  <a:lnTo>
                    <a:pt x="26" y="4"/>
                  </a:lnTo>
                  <a:lnTo>
                    <a:pt x="20" y="0"/>
                  </a:lnTo>
                  <a:lnTo>
                    <a:pt x="13" y="1"/>
                  </a:lnTo>
                  <a:lnTo>
                    <a:pt x="7" y="7"/>
                  </a:lnTo>
                  <a:lnTo>
                    <a:pt x="2" y="15"/>
                  </a:lnTo>
                  <a:lnTo>
                    <a:pt x="0" y="27"/>
                  </a:lnTo>
                  <a:lnTo>
                    <a:pt x="0" y="39"/>
                  </a:lnTo>
                  <a:lnTo>
                    <a:pt x="2" y="49"/>
                  </a:lnTo>
                  <a:lnTo>
                    <a:pt x="7" y="55"/>
                  </a:lnTo>
                  <a:lnTo>
                    <a:pt x="13" y="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80" name="Freeform 55"/>
            <p:cNvSpPr>
              <a:spLocks/>
            </p:cNvSpPr>
            <p:nvPr/>
          </p:nvSpPr>
          <p:spPr bwMode="auto">
            <a:xfrm>
              <a:off x="8302645" y="-1065212"/>
              <a:ext cx="28575" cy="50800"/>
            </a:xfrm>
            <a:custGeom>
              <a:avLst/>
              <a:gdLst/>
              <a:ahLst/>
              <a:cxnLst>
                <a:cxn ang="0">
                  <a:pos x="12" y="65"/>
                </a:cxn>
                <a:cxn ang="0">
                  <a:pos x="20" y="63"/>
                </a:cxn>
                <a:cxn ang="0">
                  <a:pos x="26" y="57"/>
                </a:cxn>
                <a:cxn ang="0">
                  <a:pos x="32" y="48"/>
                </a:cxn>
                <a:cxn ang="0">
                  <a:pos x="35" y="35"/>
                </a:cxn>
                <a:cxn ang="0">
                  <a:pos x="35" y="22"/>
                </a:cxn>
                <a:cxn ang="0">
                  <a:pos x="33" y="12"/>
                </a:cxn>
                <a:cxn ang="0">
                  <a:pos x="28" y="4"/>
                </a:cxn>
                <a:cxn ang="0">
                  <a:pos x="21" y="0"/>
                </a:cxn>
                <a:cxn ang="0">
                  <a:pos x="14" y="1"/>
                </a:cxn>
                <a:cxn ang="0">
                  <a:pos x="8" y="8"/>
                </a:cxn>
                <a:cxn ang="0">
                  <a:pos x="3" y="18"/>
                </a:cxn>
                <a:cxn ang="0">
                  <a:pos x="0" y="30"/>
                </a:cxn>
                <a:cxn ang="0">
                  <a:pos x="0" y="43"/>
                </a:cxn>
                <a:cxn ang="0">
                  <a:pos x="2" y="53"/>
                </a:cxn>
                <a:cxn ang="0">
                  <a:pos x="6" y="61"/>
                </a:cxn>
                <a:cxn ang="0">
                  <a:pos x="12" y="65"/>
                </a:cxn>
              </a:cxnLst>
              <a:rect l="0" t="0" r="r" b="b"/>
              <a:pathLst>
                <a:path w="35" h="65">
                  <a:moveTo>
                    <a:pt x="12" y="65"/>
                  </a:moveTo>
                  <a:lnTo>
                    <a:pt x="20" y="63"/>
                  </a:lnTo>
                  <a:lnTo>
                    <a:pt x="26" y="57"/>
                  </a:lnTo>
                  <a:lnTo>
                    <a:pt x="32" y="48"/>
                  </a:lnTo>
                  <a:lnTo>
                    <a:pt x="35" y="35"/>
                  </a:lnTo>
                  <a:lnTo>
                    <a:pt x="35" y="22"/>
                  </a:lnTo>
                  <a:lnTo>
                    <a:pt x="33" y="12"/>
                  </a:lnTo>
                  <a:lnTo>
                    <a:pt x="28" y="4"/>
                  </a:lnTo>
                  <a:lnTo>
                    <a:pt x="21" y="0"/>
                  </a:lnTo>
                  <a:lnTo>
                    <a:pt x="14" y="1"/>
                  </a:lnTo>
                  <a:lnTo>
                    <a:pt x="8" y="8"/>
                  </a:lnTo>
                  <a:lnTo>
                    <a:pt x="3" y="18"/>
                  </a:lnTo>
                  <a:lnTo>
                    <a:pt x="0" y="30"/>
                  </a:lnTo>
                  <a:lnTo>
                    <a:pt x="0" y="43"/>
                  </a:lnTo>
                  <a:lnTo>
                    <a:pt x="2" y="53"/>
                  </a:lnTo>
                  <a:lnTo>
                    <a:pt x="6" y="61"/>
                  </a:lnTo>
                  <a:lnTo>
                    <a:pt x="12"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grpSp>
      <p:grpSp>
        <p:nvGrpSpPr>
          <p:cNvPr id="30" name="グループ化 182"/>
          <p:cNvGrpSpPr/>
          <p:nvPr/>
        </p:nvGrpSpPr>
        <p:grpSpPr>
          <a:xfrm>
            <a:off x="8621735" y="5792777"/>
            <a:ext cx="287519" cy="382580"/>
            <a:chOff x="8108970" y="-1198562"/>
            <a:chExt cx="473075" cy="779462"/>
          </a:xfrm>
        </p:grpSpPr>
        <p:sp>
          <p:nvSpPr>
            <p:cNvPr id="184" name="Freeform 10"/>
            <p:cNvSpPr>
              <a:spLocks/>
            </p:cNvSpPr>
            <p:nvPr/>
          </p:nvSpPr>
          <p:spPr bwMode="auto">
            <a:xfrm>
              <a:off x="8234383" y="-892175"/>
              <a:ext cx="190500" cy="169863"/>
            </a:xfrm>
            <a:custGeom>
              <a:avLst/>
              <a:gdLst/>
              <a:ahLst/>
              <a:cxnLst>
                <a:cxn ang="0">
                  <a:pos x="241" y="214"/>
                </a:cxn>
                <a:cxn ang="0">
                  <a:pos x="241" y="0"/>
                </a:cxn>
                <a:cxn ang="0">
                  <a:pos x="0" y="50"/>
                </a:cxn>
                <a:cxn ang="0">
                  <a:pos x="0" y="214"/>
                </a:cxn>
                <a:cxn ang="0">
                  <a:pos x="241" y="214"/>
                </a:cxn>
              </a:cxnLst>
              <a:rect l="0" t="0" r="r" b="b"/>
              <a:pathLst>
                <a:path w="241" h="214">
                  <a:moveTo>
                    <a:pt x="241" y="214"/>
                  </a:moveTo>
                  <a:lnTo>
                    <a:pt x="241" y="0"/>
                  </a:lnTo>
                  <a:lnTo>
                    <a:pt x="0" y="50"/>
                  </a:lnTo>
                  <a:lnTo>
                    <a:pt x="0" y="214"/>
                  </a:lnTo>
                  <a:lnTo>
                    <a:pt x="241" y="2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85" name="Freeform 11"/>
            <p:cNvSpPr>
              <a:spLocks/>
            </p:cNvSpPr>
            <p:nvPr/>
          </p:nvSpPr>
          <p:spPr bwMode="auto">
            <a:xfrm>
              <a:off x="8258195" y="-847725"/>
              <a:ext cx="138113" cy="204788"/>
            </a:xfrm>
            <a:custGeom>
              <a:avLst/>
              <a:gdLst/>
              <a:ahLst/>
              <a:cxnLst>
                <a:cxn ang="0">
                  <a:pos x="175" y="0"/>
                </a:cxn>
                <a:cxn ang="0">
                  <a:pos x="0" y="1"/>
                </a:cxn>
                <a:cxn ang="0">
                  <a:pos x="0" y="251"/>
                </a:cxn>
                <a:cxn ang="0">
                  <a:pos x="63" y="257"/>
                </a:cxn>
                <a:cxn ang="0">
                  <a:pos x="175" y="250"/>
                </a:cxn>
                <a:cxn ang="0">
                  <a:pos x="175" y="0"/>
                </a:cxn>
              </a:cxnLst>
              <a:rect l="0" t="0" r="r" b="b"/>
              <a:pathLst>
                <a:path w="175" h="257">
                  <a:moveTo>
                    <a:pt x="175" y="0"/>
                  </a:moveTo>
                  <a:lnTo>
                    <a:pt x="0" y="1"/>
                  </a:lnTo>
                  <a:lnTo>
                    <a:pt x="0" y="251"/>
                  </a:lnTo>
                  <a:lnTo>
                    <a:pt x="63" y="257"/>
                  </a:lnTo>
                  <a:lnTo>
                    <a:pt x="175" y="250"/>
                  </a:lnTo>
                  <a:lnTo>
                    <a:pt x="17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86" name="Freeform 12"/>
            <p:cNvSpPr>
              <a:spLocks/>
            </p:cNvSpPr>
            <p:nvPr/>
          </p:nvSpPr>
          <p:spPr bwMode="auto">
            <a:xfrm>
              <a:off x="8108970" y="-793750"/>
              <a:ext cx="473075" cy="374650"/>
            </a:xfrm>
            <a:custGeom>
              <a:avLst/>
              <a:gdLst/>
              <a:ahLst/>
              <a:cxnLst>
                <a:cxn ang="0">
                  <a:pos x="134" y="1"/>
                </a:cxn>
                <a:cxn ang="0">
                  <a:pos x="128" y="1"/>
                </a:cxn>
                <a:cxn ang="0">
                  <a:pos x="121" y="2"/>
                </a:cxn>
                <a:cxn ang="0">
                  <a:pos x="112" y="3"/>
                </a:cxn>
                <a:cxn ang="0">
                  <a:pos x="102" y="8"/>
                </a:cxn>
                <a:cxn ang="0">
                  <a:pos x="89" y="12"/>
                </a:cxn>
                <a:cxn ang="0">
                  <a:pos x="76" y="20"/>
                </a:cxn>
                <a:cxn ang="0">
                  <a:pos x="62" y="28"/>
                </a:cxn>
                <a:cxn ang="0">
                  <a:pos x="47" y="40"/>
                </a:cxn>
                <a:cxn ang="0">
                  <a:pos x="29" y="69"/>
                </a:cxn>
                <a:cxn ang="0">
                  <a:pos x="16" y="118"/>
                </a:cxn>
                <a:cxn ang="0">
                  <a:pos x="7" y="179"/>
                </a:cxn>
                <a:cxn ang="0">
                  <a:pos x="2" y="247"/>
                </a:cxn>
                <a:cxn ang="0">
                  <a:pos x="0" y="312"/>
                </a:cxn>
                <a:cxn ang="0">
                  <a:pos x="0" y="368"/>
                </a:cxn>
                <a:cxn ang="0">
                  <a:pos x="1" y="406"/>
                </a:cxn>
                <a:cxn ang="0">
                  <a:pos x="1" y="421"/>
                </a:cxn>
                <a:cxn ang="0">
                  <a:pos x="527" y="472"/>
                </a:cxn>
                <a:cxn ang="0">
                  <a:pos x="514" y="340"/>
                </a:cxn>
                <a:cxn ang="0">
                  <a:pos x="517" y="337"/>
                </a:cxn>
                <a:cxn ang="0">
                  <a:pos x="521" y="334"/>
                </a:cxn>
                <a:cxn ang="0">
                  <a:pos x="526" y="330"/>
                </a:cxn>
                <a:cxn ang="0">
                  <a:pos x="530" y="327"/>
                </a:cxn>
                <a:cxn ang="0">
                  <a:pos x="536" y="323"/>
                </a:cxn>
                <a:cxn ang="0">
                  <a:pos x="542" y="319"/>
                </a:cxn>
                <a:cxn ang="0">
                  <a:pos x="548" y="315"/>
                </a:cxn>
                <a:cxn ang="0">
                  <a:pos x="553" y="311"/>
                </a:cxn>
                <a:cxn ang="0">
                  <a:pos x="565" y="300"/>
                </a:cxn>
                <a:cxn ang="0">
                  <a:pos x="577" y="290"/>
                </a:cxn>
                <a:cxn ang="0">
                  <a:pos x="585" y="278"/>
                </a:cxn>
                <a:cxn ang="0">
                  <a:pos x="591" y="266"/>
                </a:cxn>
                <a:cxn ang="0">
                  <a:pos x="596" y="252"/>
                </a:cxn>
                <a:cxn ang="0">
                  <a:pos x="597" y="237"/>
                </a:cxn>
                <a:cxn ang="0">
                  <a:pos x="596" y="220"/>
                </a:cxn>
                <a:cxn ang="0">
                  <a:pos x="591" y="199"/>
                </a:cxn>
                <a:cxn ang="0">
                  <a:pos x="589" y="193"/>
                </a:cxn>
                <a:cxn ang="0">
                  <a:pos x="581" y="176"/>
                </a:cxn>
                <a:cxn ang="0">
                  <a:pos x="568" y="151"/>
                </a:cxn>
                <a:cxn ang="0">
                  <a:pos x="551" y="121"/>
                </a:cxn>
                <a:cxn ang="0">
                  <a:pos x="530" y="89"/>
                </a:cxn>
                <a:cxn ang="0">
                  <a:pos x="504" y="58"/>
                </a:cxn>
                <a:cxn ang="0">
                  <a:pos x="475" y="32"/>
                </a:cxn>
                <a:cxn ang="0">
                  <a:pos x="442" y="12"/>
                </a:cxn>
                <a:cxn ang="0">
                  <a:pos x="436" y="10"/>
                </a:cxn>
                <a:cxn ang="0">
                  <a:pos x="428" y="8"/>
                </a:cxn>
                <a:cxn ang="0">
                  <a:pos x="419" y="5"/>
                </a:cxn>
                <a:cxn ang="0">
                  <a:pos x="408" y="3"/>
                </a:cxn>
                <a:cxn ang="0">
                  <a:pos x="397" y="2"/>
                </a:cxn>
                <a:cxn ang="0">
                  <a:pos x="385" y="1"/>
                </a:cxn>
                <a:cxn ang="0">
                  <a:pos x="374" y="0"/>
                </a:cxn>
                <a:cxn ang="0">
                  <a:pos x="363" y="0"/>
                </a:cxn>
                <a:cxn ang="0">
                  <a:pos x="262" y="123"/>
                </a:cxn>
                <a:cxn ang="0">
                  <a:pos x="186" y="1"/>
                </a:cxn>
                <a:cxn ang="0">
                  <a:pos x="134" y="1"/>
                </a:cxn>
              </a:cxnLst>
              <a:rect l="0" t="0" r="r" b="b"/>
              <a:pathLst>
                <a:path w="597" h="472">
                  <a:moveTo>
                    <a:pt x="134" y="1"/>
                  </a:moveTo>
                  <a:lnTo>
                    <a:pt x="128" y="1"/>
                  </a:lnTo>
                  <a:lnTo>
                    <a:pt x="121" y="2"/>
                  </a:lnTo>
                  <a:lnTo>
                    <a:pt x="112" y="3"/>
                  </a:lnTo>
                  <a:lnTo>
                    <a:pt x="102" y="8"/>
                  </a:lnTo>
                  <a:lnTo>
                    <a:pt x="89" y="12"/>
                  </a:lnTo>
                  <a:lnTo>
                    <a:pt x="76" y="20"/>
                  </a:lnTo>
                  <a:lnTo>
                    <a:pt x="62" y="28"/>
                  </a:lnTo>
                  <a:lnTo>
                    <a:pt x="47" y="40"/>
                  </a:lnTo>
                  <a:lnTo>
                    <a:pt x="29" y="69"/>
                  </a:lnTo>
                  <a:lnTo>
                    <a:pt x="16" y="118"/>
                  </a:lnTo>
                  <a:lnTo>
                    <a:pt x="7" y="179"/>
                  </a:lnTo>
                  <a:lnTo>
                    <a:pt x="2" y="247"/>
                  </a:lnTo>
                  <a:lnTo>
                    <a:pt x="0" y="312"/>
                  </a:lnTo>
                  <a:lnTo>
                    <a:pt x="0" y="368"/>
                  </a:lnTo>
                  <a:lnTo>
                    <a:pt x="1" y="406"/>
                  </a:lnTo>
                  <a:lnTo>
                    <a:pt x="1" y="421"/>
                  </a:lnTo>
                  <a:lnTo>
                    <a:pt x="527" y="472"/>
                  </a:lnTo>
                  <a:lnTo>
                    <a:pt x="514" y="340"/>
                  </a:lnTo>
                  <a:lnTo>
                    <a:pt x="517" y="337"/>
                  </a:lnTo>
                  <a:lnTo>
                    <a:pt x="521" y="334"/>
                  </a:lnTo>
                  <a:lnTo>
                    <a:pt x="526" y="330"/>
                  </a:lnTo>
                  <a:lnTo>
                    <a:pt x="530" y="327"/>
                  </a:lnTo>
                  <a:lnTo>
                    <a:pt x="536" y="323"/>
                  </a:lnTo>
                  <a:lnTo>
                    <a:pt x="542" y="319"/>
                  </a:lnTo>
                  <a:lnTo>
                    <a:pt x="548" y="315"/>
                  </a:lnTo>
                  <a:lnTo>
                    <a:pt x="553" y="311"/>
                  </a:lnTo>
                  <a:lnTo>
                    <a:pt x="565" y="300"/>
                  </a:lnTo>
                  <a:lnTo>
                    <a:pt x="577" y="290"/>
                  </a:lnTo>
                  <a:lnTo>
                    <a:pt x="585" y="278"/>
                  </a:lnTo>
                  <a:lnTo>
                    <a:pt x="591" y="266"/>
                  </a:lnTo>
                  <a:lnTo>
                    <a:pt x="596" y="252"/>
                  </a:lnTo>
                  <a:lnTo>
                    <a:pt x="597" y="237"/>
                  </a:lnTo>
                  <a:lnTo>
                    <a:pt x="596" y="220"/>
                  </a:lnTo>
                  <a:lnTo>
                    <a:pt x="591" y="199"/>
                  </a:lnTo>
                  <a:lnTo>
                    <a:pt x="589" y="193"/>
                  </a:lnTo>
                  <a:lnTo>
                    <a:pt x="581" y="176"/>
                  </a:lnTo>
                  <a:lnTo>
                    <a:pt x="568" y="151"/>
                  </a:lnTo>
                  <a:lnTo>
                    <a:pt x="551" y="121"/>
                  </a:lnTo>
                  <a:lnTo>
                    <a:pt x="530" y="89"/>
                  </a:lnTo>
                  <a:lnTo>
                    <a:pt x="504" y="58"/>
                  </a:lnTo>
                  <a:lnTo>
                    <a:pt x="475" y="32"/>
                  </a:lnTo>
                  <a:lnTo>
                    <a:pt x="442" y="12"/>
                  </a:lnTo>
                  <a:lnTo>
                    <a:pt x="436" y="10"/>
                  </a:lnTo>
                  <a:lnTo>
                    <a:pt x="428" y="8"/>
                  </a:lnTo>
                  <a:lnTo>
                    <a:pt x="419" y="5"/>
                  </a:lnTo>
                  <a:lnTo>
                    <a:pt x="408" y="3"/>
                  </a:lnTo>
                  <a:lnTo>
                    <a:pt x="397" y="2"/>
                  </a:lnTo>
                  <a:lnTo>
                    <a:pt x="385" y="1"/>
                  </a:lnTo>
                  <a:lnTo>
                    <a:pt x="374" y="0"/>
                  </a:lnTo>
                  <a:lnTo>
                    <a:pt x="363" y="0"/>
                  </a:lnTo>
                  <a:lnTo>
                    <a:pt x="262" y="123"/>
                  </a:lnTo>
                  <a:lnTo>
                    <a:pt x="186" y="1"/>
                  </a:lnTo>
                  <a:lnTo>
                    <a:pt x="13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87" name="Freeform 13"/>
            <p:cNvSpPr>
              <a:spLocks/>
            </p:cNvSpPr>
            <p:nvPr/>
          </p:nvSpPr>
          <p:spPr bwMode="auto">
            <a:xfrm>
              <a:off x="8128020" y="-777875"/>
              <a:ext cx="430213" cy="355600"/>
            </a:xfrm>
            <a:custGeom>
              <a:avLst/>
              <a:gdLst/>
              <a:ahLst/>
              <a:cxnLst>
                <a:cxn ang="0">
                  <a:pos x="3" y="391"/>
                </a:cxn>
                <a:cxn ang="0">
                  <a:pos x="0" y="281"/>
                </a:cxn>
                <a:cxn ang="0">
                  <a:pos x="1" y="197"/>
                </a:cxn>
                <a:cxn ang="0">
                  <a:pos x="6" y="136"/>
                </a:cxn>
                <a:cxn ang="0">
                  <a:pos x="12" y="93"/>
                </a:cxn>
                <a:cxn ang="0">
                  <a:pos x="19" y="67"/>
                </a:cxn>
                <a:cxn ang="0">
                  <a:pos x="26" y="52"/>
                </a:cxn>
                <a:cxn ang="0">
                  <a:pos x="29" y="45"/>
                </a:cxn>
                <a:cxn ang="0">
                  <a:pos x="31" y="44"/>
                </a:cxn>
                <a:cxn ang="0">
                  <a:pos x="37" y="37"/>
                </a:cxn>
                <a:cxn ang="0">
                  <a:pos x="44" y="31"/>
                </a:cxn>
                <a:cxn ang="0">
                  <a:pos x="52" y="25"/>
                </a:cxn>
                <a:cxn ang="0">
                  <a:pos x="60" y="20"/>
                </a:cxn>
                <a:cxn ang="0">
                  <a:pos x="68" y="15"/>
                </a:cxn>
                <a:cxn ang="0">
                  <a:pos x="78" y="10"/>
                </a:cxn>
                <a:cxn ang="0">
                  <a:pos x="87" y="7"/>
                </a:cxn>
                <a:cxn ang="0">
                  <a:pos x="96" y="4"/>
                </a:cxn>
                <a:cxn ang="0">
                  <a:pos x="152" y="0"/>
                </a:cxn>
                <a:cxn ang="0">
                  <a:pos x="235" y="135"/>
                </a:cxn>
                <a:cxn ang="0">
                  <a:pos x="347" y="0"/>
                </a:cxn>
                <a:cxn ang="0">
                  <a:pos x="388" y="0"/>
                </a:cxn>
                <a:cxn ang="0">
                  <a:pos x="411" y="7"/>
                </a:cxn>
                <a:cxn ang="0">
                  <a:pos x="435" y="24"/>
                </a:cxn>
                <a:cxn ang="0">
                  <a:pos x="459" y="49"/>
                </a:cxn>
                <a:cxn ang="0">
                  <a:pos x="482" y="75"/>
                </a:cxn>
                <a:cxn ang="0">
                  <a:pos x="501" y="103"/>
                </a:cxn>
                <a:cxn ang="0">
                  <a:pos x="517" y="127"/>
                </a:cxn>
                <a:cxn ang="0">
                  <a:pos x="527" y="143"/>
                </a:cxn>
                <a:cxn ang="0">
                  <a:pos x="531" y="150"/>
                </a:cxn>
                <a:cxn ang="0">
                  <a:pos x="534" y="157"/>
                </a:cxn>
                <a:cxn ang="0">
                  <a:pos x="541" y="175"/>
                </a:cxn>
                <a:cxn ang="0">
                  <a:pos x="543" y="200"/>
                </a:cxn>
                <a:cxn ang="0">
                  <a:pos x="536" y="225"/>
                </a:cxn>
                <a:cxn ang="0">
                  <a:pos x="526" y="241"/>
                </a:cxn>
                <a:cxn ang="0">
                  <a:pos x="513" y="257"/>
                </a:cxn>
                <a:cxn ang="0">
                  <a:pos x="501" y="271"/>
                </a:cxn>
                <a:cxn ang="0">
                  <a:pos x="488" y="284"/>
                </a:cxn>
                <a:cxn ang="0">
                  <a:pos x="476" y="294"/>
                </a:cxn>
                <a:cxn ang="0">
                  <a:pos x="467" y="301"/>
                </a:cxn>
                <a:cxn ang="0">
                  <a:pos x="461" y="307"/>
                </a:cxn>
                <a:cxn ang="0">
                  <a:pos x="459" y="308"/>
                </a:cxn>
                <a:cxn ang="0">
                  <a:pos x="476" y="450"/>
                </a:cxn>
                <a:cxn ang="0">
                  <a:pos x="3" y="391"/>
                </a:cxn>
              </a:cxnLst>
              <a:rect l="0" t="0" r="r" b="b"/>
              <a:pathLst>
                <a:path w="543" h="450">
                  <a:moveTo>
                    <a:pt x="3" y="391"/>
                  </a:moveTo>
                  <a:lnTo>
                    <a:pt x="0" y="281"/>
                  </a:lnTo>
                  <a:lnTo>
                    <a:pt x="1" y="197"/>
                  </a:lnTo>
                  <a:lnTo>
                    <a:pt x="6" y="136"/>
                  </a:lnTo>
                  <a:lnTo>
                    <a:pt x="12" y="93"/>
                  </a:lnTo>
                  <a:lnTo>
                    <a:pt x="19" y="67"/>
                  </a:lnTo>
                  <a:lnTo>
                    <a:pt x="26" y="52"/>
                  </a:lnTo>
                  <a:lnTo>
                    <a:pt x="29" y="45"/>
                  </a:lnTo>
                  <a:lnTo>
                    <a:pt x="31" y="44"/>
                  </a:lnTo>
                  <a:lnTo>
                    <a:pt x="37" y="37"/>
                  </a:lnTo>
                  <a:lnTo>
                    <a:pt x="44" y="31"/>
                  </a:lnTo>
                  <a:lnTo>
                    <a:pt x="52" y="25"/>
                  </a:lnTo>
                  <a:lnTo>
                    <a:pt x="60" y="20"/>
                  </a:lnTo>
                  <a:lnTo>
                    <a:pt x="68" y="15"/>
                  </a:lnTo>
                  <a:lnTo>
                    <a:pt x="78" y="10"/>
                  </a:lnTo>
                  <a:lnTo>
                    <a:pt x="87" y="7"/>
                  </a:lnTo>
                  <a:lnTo>
                    <a:pt x="96" y="4"/>
                  </a:lnTo>
                  <a:lnTo>
                    <a:pt x="152" y="0"/>
                  </a:lnTo>
                  <a:lnTo>
                    <a:pt x="235" y="135"/>
                  </a:lnTo>
                  <a:lnTo>
                    <a:pt x="347" y="0"/>
                  </a:lnTo>
                  <a:lnTo>
                    <a:pt x="388" y="0"/>
                  </a:lnTo>
                  <a:lnTo>
                    <a:pt x="411" y="7"/>
                  </a:lnTo>
                  <a:lnTo>
                    <a:pt x="435" y="24"/>
                  </a:lnTo>
                  <a:lnTo>
                    <a:pt x="459" y="49"/>
                  </a:lnTo>
                  <a:lnTo>
                    <a:pt x="482" y="75"/>
                  </a:lnTo>
                  <a:lnTo>
                    <a:pt x="501" y="103"/>
                  </a:lnTo>
                  <a:lnTo>
                    <a:pt x="517" y="127"/>
                  </a:lnTo>
                  <a:lnTo>
                    <a:pt x="527" y="143"/>
                  </a:lnTo>
                  <a:lnTo>
                    <a:pt x="531" y="150"/>
                  </a:lnTo>
                  <a:lnTo>
                    <a:pt x="534" y="157"/>
                  </a:lnTo>
                  <a:lnTo>
                    <a:pt x="541" y="175"/>
                  </a:lnTo>
                  <a:lnTo>
                    <a:pt x="543" y="200"/>
                  </a:lnTo>
                  <a:lnTo>
                    <a:pt x="536" y="225"/>
                  </a:lnTo>
                  <a:lnTo>
                    <a:pt x="526" y="241"/>
                  </a:lnTo>
                  <a:lnTo>
                    <a:pt x="513" y="257"/>
                  </a:lnTo>
                  <a:lnTo>
                    <a:pt x="501" y="271"/>
                  </a:lnTo>
                  <a:lnTo>
                    <a:pt x="488" y="284"/>
                  </a:lnTo>
                  <a:lnTo>
                    <a:pt x="476" y="294"/>
                  </a:lnTo>
                  <a:lnTo>
                    <a:pt x="467" y="301"/>
                  </a:lnTo>
                  <a:lnTo>
                    <a:pt x="461" y="307"/>
                  </a:lnTo>
                  <a:lnTo>
                    <a:pt x="459" y="308"/>
                  </a:lnTo>
                  <a:lnTo>
                    <a:pt x="476" y="450"/>
                  </a:lnTo>
                  <a:lnTo>
                    <a:pt x="3" y="391"/>
                  </a:lnTo>
                  <a:close/>
                </a:path>
              </a:pathLst>
            </a:custGeom>
            <a:solidFill>
              <a:srgbClr val="FF9E5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88" name="Freeform 14"/>
            <p:cNvSpPr>
              <a:spLocks/>
            </p:cNvSpPr>
            <p:nvPr/>
          </p:nvSpPr>
          <p:spPr bwMode="auto">
            <a:xfrm>
              <a:off x="8223270" y="-619125"/>
              <a:ext cx="314325" cy="141288"/>
            </a:xfrm>
            <a:custGeom>
              <a:avLst/>
              <a:gdLst/>
              <a:ahLst/>
              <a:cxnLst>
                <a:cxn ang="0">
                  <a:pos x="151" y="175"/>
                </a:cxn>
                <a:cxn ang="0">
                  <a:pos x="160" y="176"/>
                </a:cxn>
                <a:cxn ang="0">
                  <a:pos x="173" y="175"/>
                </a:cxn>
                <a:cxn ang="0">
                  <a:pos x="188" y="173"/>
                </a:cxn>
                <a:cxn ang="0">
                  <a:pos x="204" y="170"/>
                </a:cxn>
                <a:cxn ang="0">
                  <a:pos x="222" y="166"/>
                </a:cxn>
                <a:cxn ang="0">
                  <a:pos x="240" y="161"/>
                </a:cxn>
                <a:cxn ang="0">
                  <a:pos x="260" y="155"/>
                </a:cxn>
                <a:cxn ang="0">
                  <a:pos x="279" y="149"/>
                </a:cxn>
                <a:cxn ang="0">
                  <a:pos x="299" y="142"/>
                </a:cxn>
                <a:cxn ang="0">
                  <a:pos x="317" y="135"/>
                </a:cxn>
                <a:cxn ang="0">
                  <a:pos x="336" y="127"/>
                </a:cxn>
                <a:cxn ang="0">
                  <a:pos x="353" y="119"/>
                </a:cxn>
                <a:cxn ang="0">
                  <a:pos x="367" y="112"/>
                </a:cxn>
                <a:cxn ang="0">
                  <a:pos x="381" y="104"/>
                </a:cxn>
                <a:cxn ang="0">
                  <a:pos x="391" y="95"/>
                </a:cxn>
                <a:cxn ang="0">
                  <a:pos x="398" y="87"/>
                </a:cxn>
                <a:cxn ang="0">
                  <a:pos x="324" y="0"/>
                </a:cxn>
                <a:cxn ang="0">
                  <a:pos x="321" y="8"/>
                </a:cxn>
                <a:cxn ang="0">
                  <a:pos x="317" y="14"/>
                </a:cxn>
                <a:cxn ang="0">
                  <a:pos x="313" y="19"/>
                </a:cxn>
                <a:cxn ang="0">
                  <a:pos x="308" y="24"/>
                </a:cxn>
                <a:cxn ang="0">
                  <a:pos x="302" y="27"/>
                </a:cxn>
                <a:cxn ang="0">
                  <a:pos x="298" y="31"/>
                </a:cxn>
                <a:cxn ang="0">
                  <a:pos x="291" y="34"/>
                </a:cxn>
                <a:cxn ang="0">
                  <a:pos x="284" y="38"/>
                </a:cxn>
                <a:cxn ang="0">
                  <a:pos x="271" y="45"/>
                </a:cxn>
                <a:cxn ang="0">
                  <a:pos x="255" y="52"/>
                </a:cxn>
                <a:cxn ang="0">
                  <a:pos x="235" y="59"/>
                </a:cxn>
                <a:cxn ang="0">
                  <a:pos x="216" y="64"/>
                </a:cxn>
                <a:cxn ang="0">
                  <a:pos x="194" y="70"/>
                </a:cxn>
                <a:cxn ang="0">
                  <a:pos x="173" y="74"/>
                </a:cxn>
                <a:cxn ang="0">
                  <a:pos x="152" y="76"/>
                </a:cxn>
                <a:cxn ang="0">
                  <a:pos x="134" y="77"/>
                </a:cxn>
                <a:cxn ang="0">
                  <a:pos x="125" y="62"/>
                </a:cxn>
                <a:cxn ang="0">
                  <a:pos x="115" y="49"/>
                </a:cxn>
                <a:cxn ang="0">
                  <a:pos x="109" y="38"/>
                </a:cxn>
                <a:cxn ang="0">
                  <a:pos x="102" y="29"/>
                </a:cxn>
                <a:cxn ang="0">
                  <a:pos x="94" y="23"/>
                </a:cxn>
                <a:cxn ang="0">
                  <a:pos x="87" y="18"/>
                </a:cxn>
                <a:cxn ang="0">
                  <a:pos x="79" y="17"/>
                </a:cxn>
                <a:cxn ang="0">
                  <a:pos x="69" y="19"/>
                </a:cxn>
                <a:cxn ang="0">
                  <a:pos x="64" y="30"/>
                </a:cxn>
                <a:cxn ang="0">
                  <a:pos x="64" y="48"/>
                </a:cxn>
                <a:cxn ang="0">
                  <a:pos x="66" y="67"/>
                </a:cxn>
                <a:cxn ang="0">
                  <a:pos x="67" y="75"/>
                </a:cxn>
                <a:cxn ang="0">
                  <a:pos x="0" y="66"/>
                </a:cxn>
                <a:cxn ang="0">
                  <a:pos x="20" y="172"/>
                </a:cxn>
                <a:cxn ang="0">
                  <a:pos x="34" y="173"/>
                </a:cxn>
                <a:cxn ang="0">
                  <a:pos x="53" y="174"/>
                </a:cxn>
                <a:cxn ang="0">
                  <a:pos x="74" y="174"/>
                </a:cxn>
                <a:cxn ang="0">
                  <a:pos x="97" y="175"/>
                </a:cxn>
                <a:cxn ang="0">
                  <a:pos x="118" y="175"/>
                </a:cxn>
                <a:cxn ang="0">
                  <a:pos x="135" y="175"/>
                </a:cxn>
                <a:cxn ang="0">
                  <a:pos x="147" y="175"/>
                </a:cxn>
                <a:cxn ang="0">
                  <a:pos x="151" y="175"/>
                </a:cxn>
              </a:cxnLst>
              <a:rect l="0" t="0" r="r" b="b"/>
              <a:pathLst>
                <a:path w="398" h="176">
                  <a:moveTo>
                    <a:pt x="151" y="175"/>
                  </a:moveTo>
                  <a:lnTo>
                    <a:pt x="160" y="176"/>
                  </a:lnTo>
                  <a:lnTo>
                    <a:pt x="173" y="175"/>
                  </a:lnTo>
                  <a:lnTo>
                    <a:pt x="188" y="173"/>
                  </a:lnTo>
                  <a:lnTo>
                    <a:pt x="204" y="170"/>
                  </a:lnTo>
                  <a:lnTo>
                    <a:pt x="222" y="166"/>
                  </a:lnTo>
                  <a:lnTo>
                    <a:pt x="240" y="161"/>
                  </a:lnTo>
                  <a:lnTo>
                    <a:pt x="260" y="155"/>
                  </a:lnTo>
                  <a:lnTo>
                    <a:pt x="279" y="149"/>
                  </a:lnTo>
                  <a:lnTo>
                    <a:pt x="299" y="142"/>
                  </a:lnTo>
                  <a:lnTo>
                    <a:pt x="317" y="135"/>
                  </a:lnTo>
                  <a:lnTo>
                    <a:pt x="336" y="127"/>
                  </a:lnTo>
                  <a:lnTo>
                    <a:pt x="353" y="119"/>
                  </a:lnTo>
                  <a:lnTo>
                    <a:pt x="367" y="112"/>
                  </a:lnTo>
                  <a:lnTo>
                    <a:pt x="381" y="104"/>
                  </a:lnTo>
                  <a:lnTo>
                    <a:pt x="391" y="95"/>
                  </a:lnTo>
                  <a:lnTo>
                    <a:pt x="398" y="87"/>
                  </a:lnTo>
                  <a:lnTo>
                    <a:pt x="324" y="0"/>
                  </a:lnTo>
                  <a:lnTo>
                    <a:pt x="321" y="8"/>
                  </a:lnTo>
                  <a:lnTo>
                    <a:pt x="317" y="14"/>
                  </a:lnTo>
                  <a:lnTo>
                    <a:pt x="313" y="19"/>
                  </a:lnTo>
                  <a:lnTo>
                    <a:pt x="308" y="24"/>
                  </a:lnTo>
                  <a:lnTo>
                    <a:pt x="302" y="27"/>
                  </a:lnTo>
                  <a:lnTo>
                    <a:pt x="298" y="31"/>
                  </a:lnTo>
                  <a:lnTo>
                    <a:pt x="291" y="34"/>
                  </a:lnTo>
                  <a:lnTo>
                    <a:pt x="284" y="38"/>
                  </a:lnTo>
                  <a:lnTo>
                    <a:pt x="271" y="45"/>
                  </a:lnTo>
                  <a:lnTo>
                    <a:pt x="255" y="52"/>
                  </a:lnTo>
                  <a:lnTo>
                    <a:pt x="235" y="59"/>
                  </a:lnTo>
                  <a:lnTo>
                    <a:pt x="216" y="64"/>
                  </a:lnTo>
                  <a:lnTo>
                    <a:pt x="194" y="70"/>
                  </a:lnTo>
                  <a:lnTo>
                    <a:pt x="173" y="74"/>
                  </a:lnTo>
                  <a:lnTo>
                    <a:pt x="152" y="76"/>
                  </a:lnTo>
                  <a:lnTo>
                    <a:pt x="134" y="77"/>
                  </a:lnTo>
                  <a:lnTo>
                    <a:pt x="125" y="62"/>
                  </a:lnTo>
                  <a:lnTo>
                    <a:pt x="115" y="49"/>
                  </a:lnTo>
                  <a:lnTo>
                    <a:pt x="109" y="38"/>
                  </a:lnTo>
                  <a:lnTo>
                    <a:pt x="102" y="29"/>
                  </a:lnTo>
                  <a:lnTo>
                    <a:pt x="94" y="23"/>
                  </a:lnTo>
                  <a:lnTo>
                    <a:pt x="87" y="18"/>
                  </a:lnTo>
                  <a:lnTo>
                    <a:pt x="79" y="17"/>
                  </a:lnTo>
                  <a:lnTo>
                    <a:pt x="69" y="19"/>
                  </a:lnTo>
                  <a:lnTo>
                    <a:pt x="64" y="30"/>
                  </a:lnTo>
                  <a:lnTo>
                    <a:pt x="64" y="48"/>
                  </a:lnTo>
                  <a:lnTo>
                    <a:pt x="66" y="67"/>
                  </a:lnTo>
                  <a:lnTo>
                    <a:pt x="67" y="75"/>
                  </a:lnTo>
                  <a:lnTo>
                    <a:pt x="0" y="66"/>
                  </a:lnTo>
                  <a:lnTo>
                    <a:pt x="20" y="172"/>
                  </a:lnTo>
                  <a:lnTo>
                    <a:pt x="34" y="173"/>
                  </a:lnTo>
                  <a:lnTo>
                    <a:pt x="53" y="174"/>
                  </a:lnTo>
                  <a:lnTo>
                    <a:pt x="74" y="174"/>
                  </a:lnTo>
                  <a:lnTo>
                    <a:pt x="97" y="175"/>
                  </a:lnTo>
                  <a:lnTo>
                    <a:pt x="118" y="175"/>
                  </a:lnTo>
                  <a:lnTo>
                    <a:pt x="135" y="175"/>
                  </a:lnTo>
                  <a:lnTo>
                    <a:pt x="147" y="175"/>
                  </a:lnTo>
                  <a:lnTo>
                    <a:pt x="151"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89" name="Freeform 15"/>
            <p:cNvSpPr>
              <a:spLocks/>
            </p:cNvSpPr>
            <p:nvPr/>
          </p:nvSpPr>
          <p:spPr bwMode="auto">
            <a:xfrm>
              <a:off x="8337570" y="-646112"/>
              <a:ext cx="223838" cy="149225"/>
            </a:xfrm>
            <a:custGeom>
              <a:avLst/>
              <a:gdLst/>
              <a:ahLst/>
              <a:cxnLst>
                <a:cxn ang="0">
                  <a:pos x="23" y="189"/>
                </a:cxn>
                <a:cxn ang="0">
                  <a:pos x="34" y="188"/>
                </a:cxn>
                <a:cxn ang="0">
                  <a:pos x="45" y="187"/>
                </a:cxn>
                <a:cxn ang="0">
                  <a:pos x="59" y="185"/>
                </a:cxn>
                <a:cxn ang="0">
                  <a:pos x="74" y="180"/>
                </a:cxn>
                <a:cxn ang="0">
                  <a:pos x="89" y="175"/>
                </a:cxn>
                <a:cxn ang="0">
                  <a:pos x="105" y="171"/>
                </a:cxn>
                <a:cxn ang="0">
                  <a:pos x="123" y="165"/>
                </a:cxn>
                <a:cxn ang="0">
                  <a:pos x="140" y="159"/>
                </a:cxn>
                <a:cxn ang="0">
                  <a:pos x="156" y="152"/>
                </a:cxn>
                <a:cxn ang="0">
                  <a:pos x="172" y="145"/>
                </a:cxn>
                <a:cxn ang="0">
                  <a:pos x="187" y="140"/>
                </a:cxn>
                <a:cxn ang="0">
                  <a:pos x="202" y="133"/>
                </a:cxn>
                <a:cxn ang="0">
                  <a:pos x="215" y="127"/>
                </a:cxn>
                <a:cxn ang="0">
                  <a:pos x="226" y="120"/>
                </a:cxn>
                <a:cxn ang="0">
                  <a:pos x="235" y="114"/>
                </a:cxn>
                <a:cxn ang="0">
                  <a:pos x="242" y="110"/>
                </a:cxn>
                <a:cxn ang="0">
                  <a:pos x="257" y="97"/>
                </a:cxn>
                <a:cxn ang="0">
                  <a:pos x="269" y="85"/>
                </a:cxn>
                <a:cxn ang="0">
                  <a:pos x="277" y="74"/>
                </a:cxn>
                <a:cxn ang="0">
                  <a:pos x="283" y="61"/>
                </a:cxn>
                <a:cxn ang="0">
                  <a:pos x="284" y="50"/>
                </a:cxn>
                <a:cxn ang="0">
                  <a:pos x="283" y="35"/>
                </a:cxn>
                <a:cxn ang="0">
                  <a:pos x="279" y="19"/>
                </a:cxn>
                <a:cxn ang="0">
                  <a:pos x="272" y="0"/>
                </a:cxn>
                <a:cxn ang="0">
                  <a:pos x="197" y="32"/>
                </a:cxn>
                <a:cxn ang="0">
                  <a:pos x="197" y="46"/>
                </a:cxn>
                <a:cxn ang="0">
                  <a:pos x="193" y="60"/>
                </a:cxn>
                <a:cxn ang="0">
                  <a:pos x="184" y="72"/>
                </a:cxn>
                <a:cxn ang="0">
                  <a:pos x="174" y="80"/>
                </a:cxn>
                <a:cxn ang="0">
                  <a:pos x="148" y="92"/>
                </a:cxn>
                <a:cxn ang="0">
                  <a:pos x="121" y="103"/>
                </a:cxn>
                <a:cxn ang="0">
                  <a:pos x="96" y="111"/>
                </a:cxn>
                <a:cxn ang="0">
                  <a:pos x="73" y="118"/>
                </a:cxn>
                <a:cxn ang="0">
                  <a:pos x="51" y="122"/>
                </a:cxn>
                <a:cxn ang="0">
                  <a:pos x="31" y="126"/>
                </a:cxn>
                <a:cxn ang="0">
                  <a:pos x="14" y="127"/>
                </a:cxn>
                <a:cxn ang="0">
                  <a:pos x="0" y="128"/>
                </a:cxn>
                <a:cxn ang="0">
                  <a:pos x="23" y="189"/>
                </a:cxn>
              </a:cxnLst>
              <a:rect l="0" t="0" r="r" b="b"/>
              <a:pathLst>
                <a:path w="284" h="189">
                  <a:moveTo>
                    <a:pt x="23" y="189"/>
                  </a:moveTo>
                  <a:lnTo>
                    <a:pt x="34" y="188"/>
                  </a:lnTo>
                  <a:lnTo>
                    <a:pt x="45" y="187"/>
                  </a:lnTo>
                  <a:lnTo>
                    <a:pt x="59" y="185"/>
                  </a:lnTo>
                  <a:lnTo>
                    <a:pt x="74" y="180"/>
                  </a:lnTo>
                  <a:lnTo>
                    <a:pt x="89" y="175"/>
                  </a:lnTo>
                  <a:lnTo>
                    <a:pt x="105" y="171"/>
                  </a:lnTo>
                  <a:lnTo>
                    <a:pt x="123" y="165"/>
                  </a:lnTo>
                  <a:lnTo>
                    <a:pt x="140" y="159"/>
                  </a:lnTo>
                  <a:lnTo>
                    <a:pt x="156" y="152"/>
                  </a:lnTo>
                  <a:lnTo>
                    <a:pt x="172" y="145"/>
                  </a:lnTo>
                  <a:lnTo>
                    <a:pt x="187" y="140"/>
                  </a:lnTo>
                  <a:lnTo>
                    <a:pt x="202" y="133"/>
                  </a:lnTo>
                  <a:lnTo>
                    <a:pt x="215" y="127"/>
                  </a:lnTo>
                  <a:lnTo>
                    <a:pt x="226" y="120"/>
                  </a:lnTo>
                  <a:lnTo>
                    <a:pt x="235" y="114"/>
                  </a:lnTo>
                  <a:lnTo>
                    <a:pt x="242" y="110"/>
                  </a:lnTo>
                  <a:lnTo>
                    <a:pt x="257" y="97"/>
                  </a:lnTo>
                  <a:lnTo>
                    <a:pt x="269" y="85"/>
                  </a:lnTo>
                  <a:lnTo>
                    <a:pt x="277" y="74"/>
                  </a:lnTo>
                  <a:lnTo>
                    <a:pt x="283" y="61"/>
                  </a:lnTo>
                  <a:lnTo>
                    <a:pt x="284" y="50"/>
                  </a:lnTo>
                  <a:lnTo>
                    <a:pt x="283" y="35"/>
                  </a:lnTo>
                  <a:lnTo>
                    <a:pt x="279" y="19"/>
                  </a:lnTo>
                  <a:lnTo>
                    <a:pt x="272" y="0"/>
                  </a:lnTo>
                  <a:lnTo>
                    <a:pt x="197" y="32"/>
                  </a:lnTo>
                  <a:lnTo>
                    <a:pt x="197" y="46"/>
                  </a:lnTo>
                  <a:lnTo>
                    <a:pt x="193" y="60"/>
                  </a:lnTo>
                  <a:lnTo>
                    <a:pt x="184" y="72"/>
                  </a:lnTo>
                  <a:lnTo>
                    <a:pt x="174" y="80"/>
                  </a:lnTo>
                  <a:lnTo>
                    <a:pt x="148" y="92"/>
                  </a:lnTo>
                  <a:lnTo>
                    <a:pt x="121" y="103"/>
                  </a:lnTo>
                  <a:lnTo>
                    <a:pt x="96" y="111"/>
                  </a:lnTo>
                  <a:lnTo>
                    <a:pt x="73" y="118"/>
                  </a:lnTo>
                  <a:lnTo>
                    <a:pt x="51" y="122"/>
                  </a:lnTo>
                  <a:lnTo>
                    <a:pt x="31" y="126"/>
                  </a:lnTo>
                  <a:lnTo>
                    <a:pt x="14" y="127"/>
                  </a:lnTo>
                  <a:lnTo>
                    <a:pt x="0" y="128"/>
                  </a:lnTo>
                  <a:lnTo>
                    <a:pt x="23" y="189"/>
                  </a:lnTo>
                  <a:close/>
                </a:path>
              </a:pathLst>
            </a:custGeom>
            <a:solidFill>
              <a:srgbClr val="FF9E5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0" name="Freeform 16"/>
            <p:cNvSpPr>
              <a:spLocks/>
            </p:cNvSpPr>
            <p:nvPr/>
          </p:nvSpPr>
          <p:spPr bwMode="auto">
            <a:xfrm>
              <a:off x="8242320" y="-585787"/>
              <a:ext cx="88900" cy="87313"/>
            </a:xfrm>
            <a:custGeom>
              <a:avLst/>
              <a:gdLst/>
              <a:ahLst/>
              <a:cxnLst>
                <a:cxn ang="0">
                  <a:pos x="93" y="51"/>
                </a:cxn>
                <a:cxn ang="0">
                  <a:pos x="88" y="42"/>
                </a:cxn>
                <a:cxn ang="0">
                  <a:pos x="84" y="34"/>
                </a:cxn>
                <a:cxn ang="0">
                  <a:pos x="78" y="25"/>
                </a:cxn>
                <a:cxn ang="0">
                  <a:pos x="73" y="16"/>
                </a:cxn>
                <a:cxn ang="0">
                  <a:pos x="68" y="11"/>
                </a:cxn>
                <a:cxn ang="0">
                  <a:pos x="63" y="5"/>
                </a:cxn>
                <a:cxn ang="0">
                  <a:pos x="58" y="1"/>
                </a:cxn>
                <a:cxn ang="0">
                  <a:pos x="55" y="0"/>
                </a:cxn>
                <a:cxn ang="0">
                  <a:pos x="53" y="8"/>
                </a:cxn>
                <a:cxn ang="0">
                  <a:pos x="56" y="26"/>
                </a:cxn>
                <a:cxn ang="0">
                  <a:pos x="61" y="42"/>
                </a:cxn>
                <a:cxn ang="0">
                  <a:pos x="63" y="50"/>
                </a:cxn>
                <a:cxn ang="0">
                  <a:pos x="0" y="50"/>
                </a:cxn>
                <a:cxn ang="0">
                  <a:pos x="9" y="110"/>
                </a:cxn>
                <a:cxn ang="0">
                  <a:pos x="17" y="111"/>
                </a:cxn>
                <a:cxn ang="0">
                  <a:pos x="26" y="111"/>
                </a:cxn>
                <a:cxn ang="0">
                  <a:pos x="36" y="111"/>
                </a:cxn>
                <a:cxn ang="0">
                  <a:pos x="45" y="111"/>
                </a:cxn>
                <a:cxn ang="0">
                  <a:pos x="54" y="111"/>
                </a:cxn>
                <a:cxn ang="0">
                  <a:pos x="61" y="110"/>
                </a:cxn>
                <a:cxn ang="0">
                  <a:pos x="66" y="110"/>
                </a:cxn>
                <a:cxn ang="0">
                  <a:pos x="70" y="110"/>
                </a:cxn>
                <a:cxn ang="0">
                  <a:pos x="76" y="110"/>
                </a:cxn>
                <a:cxn ang="0">
                  <a:pos x="80" y="110"/>
                </a:cxn>
                <a:cxn ang="0">
                  <a:pos x="86" y="109"/>
                </a:cxn>
                <a:cxn ang="0">
                  <a:pos x="91" y="106"/>
                </a:cxn>
                <a:cxn ang="0">
                  <a:pos x="95" y="105"/>
                </a:cxn>
                <a:cxn ang="0">
                  <a:pos x="100" y="103"/>
                </a:cxn>
                <a:cxn ang="0">
                  <a:pos x="106" y="101"/>
                </a:cxn>
                <a:cxn ang="0">
                  <a:pos x="110" y="98"/>
                </a:cxn>
                <a:cxn ang="0">
                  <a:pos x="93" y="51"/>
                </a:cxn>
              </a:cxnLst>
              <a:rect l="0" t="0" r="r" b="b"/>
              <a:pathLst>
                <a:path w="110" h="111">
                  <a:moveTo>
                    <a:pt x="93" y="51"/>
                  </a:moveTo>
                  <a:lnTo>
                    <a:pt x="88" y="42"/>
                  </a:lnTo>
                  <a:lnTo>
                    <a:pt x="84" y="34"/>
                  </a:lnTo>
                  <a:lnTo>
                    <a:pt x="78" y="25"/>
                  </a:lnTo>
                  <a:lnTo>
                    <a:pt x="73" y="16"/>
                  </a:lnTo>
                  <a:lnTo>
                    <a:pt x="68" y="11"/>
                  </a:lnTo>
                  <a:lnTo>
                    <a:pt x="63" y="5"/>
                  </a:lnTo>
                  <a:lnTo>
                    <a:pt x="58" y="1"/>
                  </a:lnTo>
                  <a:lnTo>
                    <a:pt x="55" y="0"/>
                  </a:lnTo>
                  <a:lnTo>
                    <a:pt x="53" y="8"/>
                  </a:lnTo>
                  <a:lnTo>
                    <a:pt x="56" y="26"/>
                  </a:lnTo>
                  <a:lnTo>
                    <a:pt x="61" y="42"/>
                  </a:lnTo>
                  <a:lnTo>
                    <a:pt x="63" y="50"/>
                  </a:lnTo>
                  <a:lnTo>
                    <a:pt x="0" y="50"/>
                  </a:lnTo>
                  <a:lnTo>
                    <a:pt x="9" y="110"/>
                  </a:lnTo>
                  <a:lnTo>
                    <a:pt x="17" y="111"/>
                  </a:lnTo>
                  <a:lnTo>
                    <a:pt x="26" y="111"/>
                  </a:lnTo>
                  <a:lnTo>
                    <a:pt x="36" y="111"/>
                  </a:lnTo>
                  <a:lnTo>
                    <a:pt x="45" y="111"/>
                  </a:lnTo>
                  <a:lnTo>
                    <a:pt x="54" y="111"/>
                  </a:lnTo>
                  <a:lnTo>
                    <a:pt x="61" y="110"/>
                  </a:lnTo>
                  <a:lnTo>
                    <a:pt x="66" y="110"/>
                  </a:lnTo>
                  <a:lnTo>
                    <a:pt x="70" y="110"/>
                  </a:lnTo>
                  <a:lnTo>
                    <a:pt x="76" y="110"/>
                  </a:lnTo>
                  <a:lnTo>
                    <a:pt x="80" y="110"/>
                  </a:lnTo>
                  <a:lnTo>
                    <a:pt x="86" y="109"/>
                  </a:lnTo>
                  <a:lnTo>
                    <a:pt x="91" y="106"/>
                  </a:lnTo>
                  <a:lnTo>
                    <a:pt x="95" y="105"/>
                  </a:lnTo>
                  <a:lnTo>
                    <a:pt x="100" y="103"/>
                  </a:lnTo>
                  <a:lnTo>
                    <a:pt x="106" y="101"/>
                  </a:lnTo>
                  <a:lnTo>
                    <a:pt x="110" y="98"/>
                  </a:lnTo>
                  <a:lnTo>
                    <a:pt x="93" y="5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91" name="Freeform 17"/>
            <p:cNvSpPr>
              <a:spLocks/>
            </p:cNvSpPr>
            <p:nvPr/>
          </p:nvSpPr>
          <p:spPr bwMode="auto">
            <a:xfrm>
              <a:off x="8158183" y="-1198562"/>
              <a:ext cx="358775" cy="361950"/>
            </a:xfrm>
            <a:custGeom>
              <a:avLst/>
              <a:gdLst/>
              <a:ahLst/>
              <a:cxnLst>
                <a:cxn ang="0">
                  <a:pos x="352" y="50"/>
                </a:cxn>
                <a:cxn ang="0">
                  <a:pos x="307" y="25"/>
                </a:cxn>
                <a:cxn ang="0">
                  <a:pos x="264" y="9"/>
                </a:cxn>
                <a:cxn ang="0">
                  <a:pos x="223" y="1"/>
                </a:cxn>
                <a:cxn ang="0">
                  <a:pos x="184" y="0"/>
                </a:cxn>
                <a:cxn ang="0">
                  <a:pos x="147" y="3"/>
                </a:cxn>
                <a:cxn ang="0">
                  <a:pos x="116" y="9"/>
                </a:cxn>
                <a:cxn ang="0">
                  <a:pos x="89" y="17"/>
                </a:cxn>
                <a:cxn ang="0">
                  <a:pos x="57" y="33"/>
                </a:cxn>
                <a:cxn ang="0">
                  <a:pos x="26" y="65"/>
                </a:cxn>
                <a:cxn ang="0">
                  <a:pos x="8" y="101"/>
                </a:cxn>
                <a:cxn ang="0">
                  <a:pos x="2" y="144"/>
                </a:cxn>
                <a:cxn ang="0">
                  <a:pos x="2" y="182"/>
                </a:cxn>
                <a:cxn ang="0">
                  <a:pos x="8" y="214"/>
                </a:cxn>
                <a:cxn ang="0">
                  <a:pos x="22" y="243"/>
                </a:cxn>
                <a:cxn ang="0">
                  <a:pos x="43" y="270"/>
                </a:cxn>
                <a:cxn ang="0">
                  <a:pos x="70" y="292"/>
                </a:cxn>
                <a:cxn ang="0">
                  <a:pos x="101" y="310"/>
                </a:cxn>
                <a:cxn ang="0">
                  <a:pos x="138" y="323"/>
                </a:cxn>
                <a:cxn ang="0">
                  <a:pos x="179" y="329"/>
                </a:cxn>
                <a:cxn ang="0">
                  <a:pos x="212" y="330"/>
                </a:cxn>
                <a:cxn ang="0">
                  <a:pos x="237" y="329"/>
                </a:cxn>
                <a:cxn ang="0">
                  <a:pos x="259" y="327"/>
                </a:cxn>
                <a:cxn ang="0">
                  <a:pos x="279" y="325"/>
                </a:cxn>
                <a:cxn ang="0">
                  <a:pos x="285" y="376"/>
                </a:cxn>
                <a:cxn ang="0">
                  <a:pos x="289" y="446"/>
                </a:cxn>
                <a:cxn ang="0">
                  <a:pos x="314" y="456"/>
                </a:cxn>
                <a:cxn ang="0">
                  <a:pos x="360" y="453"/>
                </a:cxn>
                <a:cxn ang="0">
                  <a:pos x="408" y="443"/>
                </a:cxn>
                <a:cxn ang="0">
                  <a:pos x="443" y="420"/>
                </a:cxn>
                <a:cxn ang="0">
                  <a:pos x="453" y="378"/>
                </a:cxn>
                <a:cxn ang="0">
                  <a:pos x="449" y="290"/>
                </a:cxn>
                <a:cxn ang="0">
                  <a:pos x="432" y="183"/>
                </a:cxn>
                <a:cxn ang="0">
                  <a:pos x="398" y="92"/>
                </a:cxn>
              </a:cxnLst>
              <a:rect l="0" t="0" r="r" b="b"/>
              <a:pathLst>
                <a:path w="453" h="456">
                  <a:moveTo>
                    <a:pt x="374" y="65"/>
                  </a:moveTo>
                  <a:lnTo>
                    <a:pt x="352" y="50"/>
                  </a:lnTo>
                  <a:lnTo>
                    <a:pt x="329" y="37"/>
                  </a:lnTo>
                  <a:lnTo>
                    <a:pt x="307" y="25"/>
                  </a:lnTo>
                  <a:lnTo>
                    <a:pt x="285" y="16"/>
                  </a:lnTo>
                  <a:lnTo>
                    <a:pt x="264" y="9"/>
                  </a:lnTo>
                  <a:lnTo>
                    <a:pt x="244" y="5"/>
                  </a:lnTo>
                  <a:lnTo>
                    <a:pt x="223" y="1"/>
                  </a:lnTo>
                  <a:lnTo>
                    <a:pt x="203" y="0"/>
                  </a:lnTo>
                  <a:lnTo>
                    <a:pt x="184" y="0"/>
                  </a:lnTo>
                  <a:lnTo>
                    <a:pt x="164" y="1"/>
                  </a:lnTo>
                  <a:lnTo>
                    <a:pt x="147" y="3"/>
                  </a:lnTo>
                  <a:lnTo>
                    <a:pt x="131" y="6"/>
                  </a:lnTo>
                  <a:lnTo>
                    <a:pt x="116" y="9"/>
                  </a:lnTo>
                  <a:lnTo>
                    <a:pt x="102" y="13"/>
                  </a:lnTo>
                  <a:lnTo>
                    <a:pt x="89" y="17"/>
                  </a:lnTo>
                  <a:lnTo>
                    <a:pt x="78" y="22"/>
                  </a:lnTo>
                  <a:lnTo>
                    <a:pt x="57" y="33"/>
                  </a:lnTo>
                  <a:lnTo>
                    <a:pt x="40" y="48"/>
                  </a:lnTo>
                  <a:lnTo>
                    <a:pt x="26" y="65"/>
                  </a:lnTo>
                  <a:lnTo>
                    <a:pt x="15" y="82"/>
                  </a:lnTo>
                  <a:lnTo>
                    <a:pt x="8" y="101"/>
                  </a:lnTo>
                  <a:lnTo>
                    <a:pt x="4" y="122"/>
                  </a:lnTo>
                  <a:lnTo>
                    <a:pt x="2" y="144"/>
                  </a:lnTo>
                  <a:lnTo>
                    <a:pt x="0" y="166"/>
                  </a:lnTo>
                  <a:lnTo>
                    <a:pt x="2" y="182"/>
                  </a:lnTo>
                  <a:lnTo>
                    <a:pt x="4" y="198"/>
                  </a:lnTo>
                  <a:lnTo>
                    <a:pt x="8" y="214"/>
                  </a:lnTo>
                  <a:lnTo>
                    <a:pt x="14" y="229"/>
                  </a:lnTo>
                  <a:lnTo>
                    <a:pt x="22" y="243"/>
                  </a:lnTo>
                  <a:lnTo>
                    <a:pt x="31" y="257"/>
                  </a:lnTo>
                  <a:lnTo>
                    <a:pt x="43" y="270"/>
                  </a:lnTo>
                  <a:lnTo>
                    <a:pt x="56" y="281"/>
                  </a:lnTo>
                  <a:lnTo>
                    <a:pt x="70" y="292"/>
                  </a:lnTo>
                  <a:lnTo>
                    <a:pt x="85" y="302"/>
                  </a:lnTo>
                  <a:lnTo>
                    <a:pt x="101" y="310"/>
                  </a:lnTo>
                  <a:lnTo>
                    <a:pt x="119" y="317"/>
                  </a:lnTo>
                  <a:lnTo>
                    <a:pt x="138" y="323"/>
                  </a:lnTo>
                  <a:lnTo>
                    <a:pt x="157" y="326"/>
                  </a:lnTo>
                  <a:lnTo>
                    <a:pt x="179" y="329"/>
                  </a:lnTo>
                  <a:lnTo>
                    <a:pt x="201" y="330"/>
                  </a:lnTo>
                  <a:lnTo>
                    <a:pt x="212" y="330"/>
                  </a:lnTo>
                  <a:lnTo>
                    <a:pt x="225" y="330"/>
                  </a:lnTo>
                  <a:lnTo>
                    <a:pt x="237" y="329"/>
                  </a:lnTo>
                  <a:lnTo>
                    <a:pt x="247" y="329"/>
                  </a:lnTo>
                  <a:lnTo>
                    <a:pt x="259" y="327"/>
                  </a:lnTo>
                  <a:lnTo>
                    <a:pt x="269" y="326"/>
                  </a:lnTo>
                  <a:lnTo>
                    <a:pt x="279" y="325"/>
                  </a:lnTo>
                  <a:lnTo>
                    <a:pt x="290" y="324"/>
                  </a:lnTo>
                  <a:lnTo>
                    <a:pt x="285" y="376"/>
                  </a:lnTo>
                  <a:lnTo>
                    <a:pt x="285" y="417"/>
                  </a:lnTo>
                  <a:lnTo>
                    <a:pt x="289" y="446"/>
                  </a:lnTo>
                  <a:lnTo>
                    <a:pt x="297" y="456"/>
                  </a:lnTo>
                  <a:lnTo>
                    <a:pt x="314" y="456"/>
                  </a:lnTo>
                  <a:lnTo>
                    <a:pt x="336" y="455"/>
                  </a:lnTo>
                  <a:lnTo>
                    <a:pt x="360" y="453"/>
                  </a:lnTo>
                  <a:lnTo>
                    <a:pt x="384" y="450"/>
                  </a:lnTo>
                  <a:lnTo>
                    <a:pt x="408" y="443"/>
                  </a:lnTo>
                  <a:lnTo>
                    <a:pt x="428" y="432"/>
                  </a:lnTo>
                  <a:lnTo>
                    <a:pt x="443" y="420"/>
                  </a:lnTo>
                  <a:lnTo>
                    <a:pt x="451" y="401"/>
                  </a:lnTo>
                  <a:lnTo>
                    <a:pt x="453" y="378"/>
                  </a:lnTo>
                  <a:lnTo>
                    <a:pt x="452" y="339"/>
                  </a:lnTo>
                  <a:lnTo>
                    <a:pt x="449" y="290"/>
                  </a:lnTo>
                  <a:lnTo>
                    <a:pt x="442" y="237"/>
                  </a:lnTo>
                  <a:lnTo>
                    <a:pt x="432" y="183"/>
                  </a:lnTo>
                  <a:lnTo>
                    <a:pt x="417" y="133"/>
                  </a:lnTo>
                  <a:lnTo>
                    <a:pt x="398" y="92"/>
                  </a:lnTo>
                  <a:lnTo>
                    <a:pt x="374"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2" name="Freeform 18"/>
            <p:cNvSpPr>
              <a:spLocks/>
            </p:cNvSpPr>
            <p:nvPr/>
          </p:nvSpPr>
          <p:spPr bwMode="auto">
            <a:xfrm>
              <a:off x="8115320" y="-1147762"/>
              <a:ext cx="387350" cy="341313"/>
            </a:xfrm>
            <a:custGeom>
              <a:avLst/>
              <a:gdLst/>
              <a:ahLst/>
              <a:cxnLst>
                <a:cxn ang="0">
                  <a:pos x="483" y="186"/>
                </a:cxn>
                <a:cxn ang="0">
                  <a:pos x="488" y="208"/>
                </a:cxn>
                <a:cxn ang="0">
                  <a:pos x="488" y="238"/>
                </a:cxn>
                <a:cxn ang="0">
                  <a:pos x="476" y="270"/>
                </a:cxn>
                <a:cxn ang="0">
                  <a:pos x="458" y="295"/>
                </a:cxn>
                <a:cxn ang="0">
                  <a:pos x="431" y="308"/>
                </a:cxn>
                <a:cxn ang="0">
                  <a:pos x="416" y="310"/>
                </a:cxn>
                <a:cxn ang="0">
                  <a:pos x="413" y="310"/>
                </a:cxn>
                <a:cxn ang="0">
                  <a:pos x="405" y="323"/>
                </a:cxn>
                <a:cxn ang="0">
                  <a:pos x="388" y="349"/>
                </a:cxn>
                <a:cxn ang="0">
                  <a:pos x="368" y="370"/>
                </a:cxn>
                <a:cxn ang="0">
                  <a:pos x="345" y="389"/>
                </a:cxn>
                <a:cxn ang="0">
                  <a:pos x="320" y="405"/>
                </a:cxn>
                <a:cxn ang="0">
                  <a:pos x="293" y="417"/>
                </a:cxn>
                <a:cxn ang="0">
                  <a:pos x="263" y="426"/>
                </a:cxn>
                <a:cxn ang="0">
                  <a:pos x="233" y="430"/>
                </a:cxn>
                <a:cxn ang="0">
                  <a:pos x="195" y="429"/>
                </a:cxn>
                <a:cxn ang="0">
                  <a:pos x="152" y="421"/>
                </a:cxn>
                <a:cxn ang="0">
                  <a:pos x="113" y="404"/>
                </a:cxn>
                <a:cxn ang="0">
                  <a:pos x="79" y="381"/>
                </a:cxn>
                <a:cxn ang="0">
                  <a:pos x="50" y="352"/>
                </a:cxn>
                <a:cxn ang="0">
                  <a:pos x="27" y="317"/>
                </a:cxn>
                <a:cxn ang="0">
                  <a:pos x="9" y="278"/>
                </a:cxn>
                <a:cxn ang="0">
                  <a:pos x="1" y="236"/>
                </a:cxn>
                <a:cxn ang="0">
                  <a:pos x="1" y="195"/>
                </a:cxn>
                <a:cxn ang="0">
                  <a:pos x="11" y="146"/>
                </a:cxn>
                <a:cxn ang="0">
                  <a:pos x="29" y="106"/>
                </a:cxn>
                <a:cxn ang="0">
                  <a:pos x="46" y="81"/>
                </a:cxn>
                <a:cxn ang="0">
                  <a:pos x="53" y="72"/>
                </a:cxn>
                <a:cxn ang="0">
                  <a:pos x="62" y="63"/>
                </a:cxn>
                <a:cxn ang="0">
                  <a:pos x="72" y="55"/>
                </a:cxn>
                <a:cxn ang="0">
                  <a:pos x="81" y="45"/>
                </a:cxn>
                <a:cxn ang="0">
                  <a:pos x="95" y="35"/>
                </a:cxn>
                <a:cxn ang="0">
                  <a:pos x="127" y="19"/>
                </a:cxn>
                <a:cxn ang="0">
                  <a:pos x="172" y="5"/>
                </a:cxn>
                <a:cxn ang="0">
                  <a:pos x="228" y="0"/>
                </a:cxn>
                <a:cxn ang="0">
                  <a:pos x="275" y="5"/>
                </a:cxn>
                <a:cxn ang="0">
                  <a:pos x="303" y="15"/>
                </a:cxn>
                <a:cxn ang="0">
                  <a:pos x="333" y="30"/>
                </a:cxn>
                <a:cxn ang="0">
                  <a:pos x="361" y="52"/>
                </a:cxn>
                <a:cxn ang="0">
                  <a:pos x="383" y="71"/>
                </a:cxn>
                <a:cxn ang="0">
                  <a:pos x="406" y="94"/>
                </a:cxn>
                <a:cxn ang="0">
                  <a:pos x="435" y="125"/>
                </a:cxn>
                <a:cxn ang="0">
                  <a:pos x="466" y="159"/>
                </a:cxn>
              </a:cxnLst>
              <a:rect l="0" t="0" r="r" b="b"/>
              <a:pathLst>
                <a:path w="489" h="430">
                  <a:moveTo>
                    <a:pt x="480" y="176"/>
                  </a:moveTo>
                  <a:lnTo>
                    <a:pt x="483" y="186"/>
                  </a:lnTo>
                  <a:lnTo>
                    <a:pt x="487" y="196"/>
                  </a:lnTo>
                  <a:lnTo>
                    <a:pt x="488" y="208"/>
                  </a:lnTo>
                  <a:lnTo>
                    <a:pt x="489" y="219"/>
                  </a:lnTo>
                  <a:lnTo>
                    <a:pt x="488" y="238"/>
                  </a:lnTo>
                  <a:lnTo>
                    <a:pt x="483" y="255"/>
                  </a:lnTo>
                  <a:lnTo>
                    <a:pt x="476" y="270"/>
                  </a:lnTo>
                  <a:lnTo>
                    <a:pt x="468" y="284"/>
                  </a:lnTo>
                  <a:lnTo>
                    <a:pt x="458" y="295"/>
                  </a:lnTo>
                  <a:lnTo>
                    <a:pt x="445" y="304"/>
                  </a:lnTo>
                  <a:lnTo>
                    <a:pt x="431" y="308"/>
                  </a:lnTo>
                  <a:lnTo>
                    <a:pt x="417" y="310"/>
                  </a:lnTo>
                  <a:lnTo>
                    <a:pt x="416" y="310"/>
                  </a:lnTo>
                  <a:lnTo>
                    <a:pt x="414" y="310"/>
                  </a:lnTo>
                  <a:lnTo>
                    <a:pt x="413" y="310"/>
                  </a:lnTo>
                  <a:lnTo>
                    <a:pt x="412" y="310"/>
                  </a:lnTo>
                  <a:lnTo>
                    <a:pt x="405" y="323"/>
                  </a:lnTo>
                  <a:lnTo>
                    <a:pt x="397" y="336"/>
                  </a:lnTo>
                  <a:lnTo>
                    <a:pt x="388" y="349"/>
                  </a:lnTo>
                  <a:lnTo>
                    <a:pt x="378" y="359"/>
                  </a:lnTo>
                  <a:lnTo>
                    <a:pt x="368" y="370"/>
                  </a:lnTo>
                  <a:lnTo>
                    <a:pt x="356" y="380"/>
                  </a:lnTo>
                  <a:lnTo>
                    <a:pt x="345" y="389"/>
                  </a:lnTo>
                  <a:lnTo>
                    <a:pt x="333" y="397"/>
                  </a:lnTo>
                  <a:lnTo>
                    <a:pt x="320" y="405"/>
                  </a:lnTo>
                  <a:lnTo>
                    <a:pt x="307" y="411"/>
                  </a:lnTo>
                  <a:lnTo>
                    <a:pt x="293" y="417"/>
                  </a:lnTo>
                  <a:lnTo>
                    <a:pt x="278" y="421"/>
                  </a:lnTo>
                  <a:lnTo>
                    <a:pt x="263" y="426"/>
                  </a:lnTo>
                  <a:lnTo>
                    <a:pt x="248" y="428"/>
                  </a:lnTo>
                  <a:lnTo>
                    <a:pt x="233" y="430"/>
                  </a:lnTo>
                  <a:lnTo>
                    <a:pt x="217" y="430"/>
                  </a:lnTo>
                  <a:lnTo>
                    <a:pt x="195" y="429"/>
                  </a:lnTo>
                  <a:lnTo>
                    <a:pt x="173" y="426"/>
                  </a:lnTo>
                  <a:lnTo>
                    <a:pt x="152" y="421"/>
                  </a:lnTo>
                  <a:lnTo>
                    <a:pt x="133" y="413"/>
                  </a:lnTo>
                  <a:lnTo>
                    <a:pt x="113" y="404"/>
                  </a:lnTo>
                  <a:lnTo>
                    <a:pt x="96" y="393"/>
                  </a:lnTo>
                  <a:lnTo>
                    <a:pt x="79" y="381"/>
                  </a:lnTo>
                  <a:lnTo>
                    <a:pt x="64" y="367"/>
                  </a:lnTo>
                  <a:lnTo>
                    <a:pt x="50" y="352"/>
                  </a:lnTo>
                  <a:lnTo>
                    <a:pt x="37" y="335"/>
                  </a:lnTo>
                  <a:lnTo>
                    <a:pt x="27" y="317"/>
                  </a:lnTo>
                  <a:lnTo>
                    <a:pt x="17" y="298"/>
                  </a:lnTo>
                  <a:lnTo>
                    <a:pt x="9" y="278"/>
                  </a:lnTo>
                  <a:lnTo>
                    <a:pt x="5" y="257"/>
                  </a:lnTo>
                  <a:lnTo>
                    <a:pt x="1" y="236"/>
                  </a:lnTo>
                  <a:lnTo>
                    <a:pt x="0" y="214"/>
                  </a:lnTo>
                  <a:lnTo>
                    <a:pt x="1" y="195"/>
                  </a:lnTo>
                  <a:lnTo>
                    <a:pt x="5" y="171"/>
                  </a:lnTo>
                  <a:lnTo>
                    <a:pt x="11" y="146"/>
                  </a:lnTo>
                  <a:lnTo>
                    <a:pt x="20" y="124"/>
                  </a:lnTo>
                  <a:lnTo>
                    <a:pt x="29" y="106"/>
                  </a:lnTo>
                  <a:lnTo>
                    <a:pt x="38" y="91"/>
                  </a:lnTo>
                  <a:lnTo>
                    <a:pt x="46" y="81"/>
                  </a:lnTo>
                  <a:lnTo>
                    <a:pt x="50" y="76"/>
                  </a:lnTo>
                  <a:lnTo>
                    <a:pt x="53" y="72"/>
                  </a:lnTo>
                  <a:lnTo>
                    <a:pt x="58" y="67"/>
                  </a:lnTo>
                  <a:lnTo>
                    <a:pt x="62" y="63"/>
                  </a:lnTo>
                  <a:lnTo>
                    <a:pt x="67" y="58"/>
                  </a:lnTo>
                  <a:lnTo>
                    <a:pt x="72" y="55"/>
                  </a:lnTo>
                  <a:lnTo>
                    <a:pt x="76" y="50"/>
                  </a:lnTo>
                  <a:lnTo>
                    <a:pt x="81" y="45"/>
                  </a:lnTo>
                  <a:lnTo>
                    <a:pt x="85" y="42"/>
                  </a:lnTo>
                  <a:lnTo>
                    <a:pt x="95" y="35"/>
                  </a:lnTo>
                  <a:lnTo>
                    <a:pt x="109" y="27"/>
                  </a:lnTo>
                  <a:lnTo>
                    <a:pt x="127" y="19"/>
                  </a:lnTo>
                  <a:lnTo>
                    <a:pt x="148" y="11"/>
                  </a:lnTo>
                  <a:lnTo>
                    <a:pt x="172" y="5"/>
                  </a:lnTo>
                  <a:lnTo>
                    <a:pt x="200" y="2"/>
                  </a:lnTo>
                  <a:lnTo>
                    <a:pt x="228" y="0"/>
                  </a:lnTo>
                  <a:lnTo>
                    <a:pt x="260" y="2"/>
                  </a:lnTo>
                  <a:lnTo>
                    <a:pt x="275" y="5"/>
                  </a:lnTo>
                  <a:lnTo>
                    <a:pt x="290" y="10"/>
                  </a:lnTo>
                  <a:lnTo>
                    <a:pt x="303" y="15"/>
                  </a:lnTo>
                  <a:lnTo>
                    <a:pt x="318" y="22"/>
                  </a:lnTo>
                  <a:lnTo>
                    <a:pt x="333" y="30"/>
                  </a:lnTo>
                  <a:lnTo>
                    <a:pt x="347" y="41"/>
                  </a:lnTo>
                  <a:lnTo>
                    <a:pt x="361" y="52"/>
                  </a:lnTo>
                  <a:lnTo>
                    <a:pt x="375" y="65"/>
                  </a:lnTo>
                  <a:lnTo>
                    <a:pt x="383" y="71"/>
                  </a:lnTo>
                  <a:lnTo>
                    <a:pt x="393" y="81"/>
                  </a:lnTo>
                  <a:lnTo>
                    <a:pt x="406" y="94"/>
                  </a:lnTo>
                  <a:lnTo>
                    <a:pt x="421" y="109"/>
                  </a:lnTo>
                  <a:lnTo>
                    <a:pt x="435" y="125"/>
                  </a:lnTo>
                  <a:lnTo>
                    <a:pt x="451" y="142"/>
                  </a:lnTo>
                  <a:lnTo>
                    <a:pt x="466" y="159"/>
                  </a:lnTo>
                  <a:lnTo>
                    <a:pt x="480" y="17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3" name="Freeform 19"/>
            <p:cNvSpPr>
              <a:spLocks/>
            </p:cNvSpPr>
            <p:nvPr/>
          </p:nvSpPr>
          <p:spPr bwMode="auto">
            <a:xfrm>
              <a:off x="8140720" y="-1123950"/>
              <a:ext cx="341313" cy="290513"/>
            </a:xfrm>
            <a:custGeom>
              <a:avLst/>
              <a:gdLst/>
              <a:ahLst/>
              <a:cxnLst>
                <a:cxn ang="0">
                  <a:pos x="387" y="139"/>
                </a:cxn>
                <a:cxn ang="0">
                  <a:pos x="380" y="140"/>
                </a:cxn>
                <a:cxn ang="0">
                  <a:pos x="373" y="141"/>
                </a:cxn>
                <a:cxn ang="0">
                  <a:pos x="367" y="145"/>
                </a:cxn>
                <a:cxn ang="0">
                  <a:pos x="362" y="149"/>
                </a:cxn>
                <a:cxn ang="0">
                  <a:pos x="354" y="118"/>
                </a:cxn>
                <a:cxn ang="0">
                  <a:pos x="340" y="89"/>
                </a:cxn>
                <a:cxn ang="0">
                  <a:pos x="321" y="64"/>
                </a:cxn>
                <a:cxn ang="0">
                  <a:pos x="299" y="42"/>
                </a:cxn>
                <a:cxn ang="0">
                  <a:pos x="274" y="25"/>
                </a:cxn>
                <a:cxn ang="0">
                  <a:pos x="245" y="11"/>
                </a:cxn>
                <a:cxn ang="0">
                  <a:pos x="215" y="3"/>
                </a:cxn>
                <a:cxn ang="0">
                  <a:pos x="182" y="0"/>
                </a:cxn>
                <a:cxn ang="0">
                  <a:pos x="145" y="3"/>
                </a:cxn>
                <a:cxn ang="0">
                  <a:pos x="111" y="13"/>
                </a:cxn>
                <a:cxn ang="0">
                  <a:pos x="80" y="31"/>
                </a:cxn>
                <a:cxn ang="0">
                  <a:pos x="53" y="53"/>
                </a:cxn>
                <a:cxn ang="0">
                  <a:pos x="31" y="80"/>
                </a:cxn>
                <a:cxn ang="0">
                  <a:pos x="13" y="111"/>
                </a:cxn>
                <a:cxn ang="0">
                  <a:pos x="3" y="145"/>
                </a:cxn>
                <a:cxn ang="0">
                  <a:pos x="0" y="182"/>
                </a:cxn>
                <a:cxn ang="0">
                  <a:pos x="3" y="219"/>
                </a:cxn>
                <a:cxn ang="0">
                  <a:pos x="13" y="253"/>
                </a:cxn>
                <a:cxn ang="0">
                  <a:pos x="31" y="284"/>
                </a:cxn>
                <a:cxn ang="0">
                  <a:pos x="53" y="311"/>
                </a:cxn>
                <a:cxn ang="0">
                  <a:pos x="80" y="334"/>
                </a:cxn>
                <a:cxn ang="0">
                  <a:pos x="111" y="351"/>
                </a:cxn>
                <a:cxn ang="0">
                  <a:pos x="145" y="361"/>
                </a:cxn>
                <a:cxn ang="0">
                  <a:pos x="182" y="365"/>
                </a:cxn>
                <a:cxn ang="0">
                  <a:pos x="213" y="363"/>
                </a:cxn>
                <a:cxn ang="0">
                  <a:pos x="242" y="355"/>
                </a:cxn>
                <a:cxn ang="0">
                  <a:pos x="269" y="343"/>
                </a:cxn>
                <a:cxn ang="0">
                  <a:pos x="294" y="327"/>
                </a:cxn>
                <a:cxn ang="0">
                  <a:pos x="315" y="306"/>
                </a:cxn>
                <a:cxn ang="0">
                  <a:pos x="334" y="284"/>
                </a:cxn>
                <a:cxn ang="0">
                  <a:pos x="348" y="258"/>
                </a:cxn>
                <a:cxn ang="0">
                  <a:pos x="358" y="230"/>
                </a:cxn>
                <a:cxn ang="0">
                  <a:pos x="364" y="236"/>
                </a:cxn>
                <a:cxn ang="0">
                  <a:pos x="371" y="240"/>
                </a:cxn>
                <a:cxn ang="0">
                  <a:pos x="379" y="244"/>
                </a:cxn>
                <a:cxn ang="0">
                  <a:pos x="387" y="245"/>
                </a:cxn>
                <a:cxn ang="0">
                  <a:pos x="395" y="244"/>
                </a:cxn>
                <a:cxn ang="0">
                  <a:pos x="403" y="240"/>
                </a:cxn>
                <a:cxn ang="0">
                  <a:pos x="410" y="236"/>
                </a:cxn>
                <a:cxn ang="0">
                  <a:pos x="417" y="229"/>
                </a:cxn>
                <a:cxn ang="0">
                  <a:pos x="422" y="222"/>
                </a:cxn>
                <a:cxn ang="0">
                  <a:pos x="425" y="213"/>
                </a:cxn>
                <a:cxn ang="0">
                  <a:pos x="427" y="202"/>
                </a:cxn>
                <a:cxn ang="0">
                  <a:pos x="428" y="192"/>
                </a:cxn>
                <a:cxn ang="0">
                  <a:pos x="427" y="182"/>
                </a:cxn>
                <a:cxn ang="0">
                  <a:pos x="425" y="171"/>
                </a:cxn>
                <a:cxn ang="0">
                  <a:pos x="422" y="162"/>
                </a:cxn>
                <a:cxn ang="0">
                  <a:pos x="417" y="154"/>
                </a:cxn>
                <a:cxn ang="0">
                  <a:pos x="410" y="148"/>
                </a:cxn>
                <a:cxn ang="0">
                  <a:pos x="403" y="144"/>
                </a:cxn>
                <a:cxn ang="0">
                  <a:pos x="395" y="140"/>
                </a:cxn>
                <a:cxn ang="0">
                  <a:pos x="387" y="139"/>
                </a:cxn>
              </a:cxnLst>
              <a:rect l="0" t="0" r="r" b="b"/>
              <a:pathLst>
                <a:path w="428" h="365">
                  <a:moveTo>
                    <a:pt x="387" y="139"/>
                  </a:moveTo>
                  <a:lnTo>
                    <a:pt x="380" y="140"/>
                  </a:lnTo>
                  <a:lnTo>
                    <a:pt x="373" y="141"/>
                  </a:lnTo>
                  <a:lnTo>
                    <a:pt x="367" y="145"/>
                  </a:lnTo>
                  <a:lnTo>
                    <a:pt x="362" y="149"/>
                  </a:lnTo>
                  <a:lnTo>
                    <a:pt x="354" y="118"/>
                  </a:lnTo>
                  <a:lnTo>
                    <a:pt x="340" y="89"/>
                  </a:lnTo>
                  <a:lnTo>
                    <a:pt x="321" y="64"/>
                  </a:lnTo>
                  <a:lnTo>
                    <a:pt x="299" y="42"/>
                  </a:lnTo>
                  <a:lnTo>
                    <a:pt x="274" y="25"/>
                  </a:lnTo>
                  <a:lnTo>
                    <a:pt x="245" y="11"/>
                  </a:lnTo>
                  <a:lnTo>
                    <a:pt x="215" y="3"/>
                  </a:lnTo>
                  <a:lnTo>
                    <a:pt x="182" y="0"/>
                  </a:lnTo>
                  <a:lnTo>
                    <a:pt x="145" y="3"/>
                  </a:lnTo>
                  <a:lnTo>
                    <a:pt x="111" y="13"/>
                  </a:lnTo>
                  <a:lnTo>
                    <a:pt x="80" y="31"/>
                  </a:lnTo>
                  <a:lnTo>
                    <a:pt x="53" y="53"/>
                  </a:lnTo>
                  <a:lnTo>
                    <a:pt x="31" y="80"/>
                  </a:lnTo>
                  <a:lnTo>
                    <a:pt x="13" y="111"/>
                  </a:lnTo>
                  <a:lnTo>
                    <a:pt x="3" y="145"/>
                  </a:lnTo>
                  <a:lnTo>
                    <a:pt x="0" y="182"/>
                  </a:lnTo>
                  <a:lnTo>
                    <a:pt x="3" y="219"/>
                  </a:lnTo>
                  <a:lnTo>
                    <a:pt x="13" y="253"/>
                  </a:lnTo>
                  <a:lnTo>
                    <a:pt x="31" y="284"/>
                  </a:lnTo>
                  <a:lnTo>
                    <a:pt x="53" y="311"/>
                  </a:lnTo>
                  <a:lnTo>
                    <a:pt x="80" y="334"/>
                  </a:lnTo>
                  <a:lnTo>
                    <a:pt x="111" y="351"/>
                  </a:lnTo>
                  <a:lnTo>
                    <a:pt x="145" y="361"/>
                  </a:lnTo>
                  <a:lnTo>
                    <a:pt x="182" y="365"/>
                  </a:lnTo>
                  <a:lnTo>
                    <a:pt x="213" y="363"/>
                  </a:lnTo>
                  <a:lnTo>
                    <a:pt x="242" y="355"/>
                  </a:lnTo>
                  <a:lnTo>
                    <a:pt x="269" y="343"/>
                  </a:lnTo>
                  <a:lnTo>
                    <a:pt x="294" y="327"/>
                  </a:lnTo>
                  <a:lnTo>
                    <a:pt x="315" y="306"/>
                  </a:lnTo>
                  <a:lnTo>
                    <a:pt x="334" y="284"/>
                  </a:lnTo>
                  <a:lnTo>
                    <a:pt x="348" y="258"/>
                  </a:lnTo>
                  <a:lnTo>
                    <a:pt x="358" y="230"/>
                  </a:lnTo>
                  <a:lnTo>
                    <a:pt x="364" y="236"/>
                  </a:lnTo>
                  <a:lnTo>
                    <a:pt x="371" y="240"/>
                  </a:lnTo>
                  <a:lnTo>
                    <a:pt x="379" y="244"/>
                  </a:lnTo>
                  <a:lnTo>
                    <a:pt x="387" y="245"/>
                  </a:lnTo>
                  <a:lnTo>
                    <a:pt x="395" y="244"/>
                  </a:lnTo>
                  <a:lnTo>
                    <a:pt x="403" y="240"/>
                  </a:lnTo>
                  <a:lnTo>
                    <a:pt x="410" y="236"/>
                  </a:lnTo>
                  <a:lnTo>
                    <a:pt x="417" y="229"/>
                  </a:lnTo>
                  <a:lnTo>
                    <a:pt x="422" y="222"/>
                  </a:lnTo>
                  <a:lnTo>
                    <a:pt x="425" y="213"/>
                  </a:lnTo>
                  <a:lnTo>
                    <a:pt x="427" y="202"/>
                  </a:lnTo>
                  <a:lnTo>
                    <a:pt x="428" y="192"/>
                  </a:lnTo>
                  <a:lnTo>
                    <a:pt x="427" y="182"/>
                  </a:lnTo>
                  <a:lnTo>
                    <a:pt x="425" y="171"/>
                  </a:lnTo>
                  <a:lnTo>
                    <a:pt x="422" y="162"/>
                  </a:lnTo>
                  <a:lnTo>
                    <a:pt x="417" y="154"/>
                  </a:lnTo>
                  <a:lnTo>
                    <a:pt x="410" y="148"/>
                  </a:lnTo>
                  <a:lnTo>
                    <a:pt x="403" y="144"/>
                  </a:lnTo>
                  <a:lnTo>
                    <a:pt x="395" y="140"/>
                  </a:lnTo>
                  <a:lnTo>
                    <a:pt x="387" y="13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4" name="Freeform 20"/>
            <p:cNvSpPr>
              <a:spLocks/>
            </p:cNvSpPr>
            <p:nvPr/>
          </p:nvSpPr>
          <p:spPr bwMode="auto">
            <a:xfrm>
              <a:off x="8213745" y="-922337"/>
              <a:ext cx="138113" cy="49213"/>
            </a:xfrm>
            <a:custGeom>
              <a:avLst/>
              <a:gdLst/>
              <a:ahLst/>
              <a:cxnLst>
                <a:cxn ang="0">
                  <a:pos x="0" y="0"/>
                </a:cxn>
                <a:cxn ang="0">
                  <a:pos x="3" y="13"/>
                </a:cxn>
                <a:cxn ang="0">
                  <a:pos x="8" y="24"/>
                </a:cxn>
                <a:cxn ang="0">
                  <a:pos x="16" y="37"/>
                </a:cxn>
                <a:cxn ang="0">
                  <a:pos x="31" y="49"/>
                </a:cxn>
                <a:cxn ang="0">
                  <a:pos x="41" y="54"/>
                </a:cxn>
                <a:cxn ang="0">
                  <a:pos x="53" y="58"/>
                </a:cxn>
                <a:cxn ang="0">
                  <a:pos x="64" y="60"/>
                </a:cxn>
                <a:cxn ang="0">
                  <a:pos x="76" y="61"/>
                </a:cxn>
                <a:cxn ang="0">
                  <a:pos x="85" y="61"/>
                </a:cxn>
                <a:cxn ang="0">
                  <a:pos x="92" y="61"/>
                </a:cxn>
                <a:cxn ang="0">
                  <a:pos x="97" y="60"/>
                </a:cxn>
                <a:cxn ang="0">
                  <a:pos x="99" y="60"/>
                </a:cxn>
                <a:cxn ang="0">
                  <a:pos x="175" y="0"/>
                </a:cxn>
                <a:cxn ang="0">
                  <a:pos x="0" y="0"/>
                </a:cxn>
              </a:cxnLst>
              <a:rect l="0" t="0" r="r" b="b"/>
              <a:pathLst>
                <a:path w="175" h="61">
                  <a:moveTo>
                    <a:pt x="0" y="0"/>
                  </a:moveTo>
                  <a:lnTo>
                    <a:pt x="3" y="13"/>
                  </a:lnTo>
                  <a:lnTo>
                    <a:pt x="8" y="24"/>
                  </a:lnTo>
                  <a:lnTo>
                    <a:pt x="16" y="37"/>
                  </a:lnTo>
                  <a:lnTo>
                    <a:pt x="31" y="49"/>
                  </a:lnTo>
                  <a:lnTo>
                    <a:pt x="41" y="54"/>
                  </a:lnTo>
                  <a:lnTo>
                    <a:pt x="53" y="58"/>
                  </a:lnTo>
                  <a:lnTo>
                    <a:pt x="64" y="60"/>
                  </a:lnTo>
                  <a:lnTo>
                    <a:pt x="76" y="61"/>
                  </a:lnTo>
                  <a:lnTo>
                    <a:pt x="85" y="61"/>
                  </a:lnTo>
                  <a:lnTo>
                    <a:pt x="92" y="61"/>
                  </a:lnTo>
                  <a:lnTo>
                    <a:pt x="97" y="60"/>
                  </a:lnTo>
                  <a:lnTo>
                    <a:pt x="99" y="60"/>
                  </a:lnTo>
                  <a:lnTo>
                    <a:pt x="175"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5" name="Freeform 21"/>
            <p:cNvSpPr>
              <a:spLocks/>
            </p:cNvSpPr>
            <p:nvPr/>
          </p:nvSpPr>
          <p:spPr bwMode="auto">
            <a:xfrm>
              <a:off x="8231208" y="-911225"/>
              <a:ext cx="82550" cy="14288"/>
            </a:xfrm>
            <a:custGeom>
              <a:avLst/>
              <a:gdLst/>
              <a:ahLst/>
              <a:cxnLst>
                <a:cxn ang="0">
                  <a:pos x="0" y="0"/>
                </a:cxn>
                <a:cxn ang="0">
                  <a:pos x="8" y="18"/>
                </a:cxn>
                <a:cxn ang="0">
                  <a:pos x="77" y="18"/>
                </a:cxn>
                <a:cxn ang="0">
                  <a:pos x="102" y="0"/>
                </a:cxn>
                <a:cxn ang="0">
                  <a:pos x="0" y="0"/>
                </a:cxn>
              </a:cxnLst>
              <a:rect l="0" t="0" r="r" b="b"/>
              <a:pathLst>
                <a:path w="102" h="18">
                  <a:moveTo>
                    <a:pt x="0" y="0"/>
                  </a:moveTo>
                  <a:lnTo>
                    <a:pt x="8" y="18"/>
                  </a:lnTo>
                  <a:lnTo>
                    <a:pt x="77" y="18"/>
                  </a:lnTo>
                  <a:lnTo>
                    <a:pt x="102"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96" name="Freeform 22"/>
            <p:cNvSpPr>
              <a:spLocks/>
            </p:cNvSpPr>
            <p:nvPr/>
          </p:nvSpPr>
          <p:spPr bwMode="auto">
            <a:xfrm>
              <a:off x="8135958" y="-1179512"/>
              <a:ext cx="279400" cy="92075"/>
            </a:xfrm>
            <a:custGeom>
              <a:avLst/>
              <a:gdLst/>
              <a:ahLst/>
              <a:cxnLst>
                <a:cxn ang="0">
                  <a:pos x="283" y="20"/>
                </a:cxn>
                <a:cxn ang="0">
                  <a:pos x="279" y="20"/>
                </a:cxn>
                <a:cxn ang="0">
                  <a:pos x="271" y="19"/>
                </a:cxn>
                <a:cxn ang="0">
                  <a:pos x="260" y="17"/>
                </a:cxn>
                <a:cxn ang="0">
                  <a:pos x="249" y="16"/>
                </a:cxn>
                <a:cxn ang="0">
                  <a:pos x="235" y="15"/>
                </a:cxn>
                <a:cxn ang="0">
                  <a:pos x="221" y="14"/>
                </a:cxn>
                <a:cxn ang="0">
                  <a:pos x="205" y="12"/>
                </a:cxn>
                <a:cxn ang="0">
                  <a:pos x="190" y="9"/>
                </a:cxn>
                <a:cxn ang="0">
                  <a:pos x="174" y="8"/>
                </a:cxn>
                <a:cxn ang="0">
                  <a:pos x="159" y="6"/>
                </a:cxn>
                <a:cxn ang="0">
                  <a:pos x="144" y="5"/>
                </a:cxn>
                <a:cxn ang="0">
                  <a:pos x="130" y="4"/>
                </a:cxn>
                <a:cxn ang="0">
                  <a:pos x="117" y="3"/>
                </a:cxn>
                <a:cxn ang="0">
                  <a:pos x="108" y="1"/>
                </a:cxn>
                <a:cxn ang="0">
                  <a:pos x="100" y="0"/>
                </a:cxn>
                <a:cxn ang="0">
                  <a:pos x="94" y="0"/>
                </a:cxn>
                <a:cxn ang="0">
                  <a:pos x="77" y="4"/>
                </a:cxn>
                <a:cxn ang="0">
                  <a:pos x="60" y="12"/>
                </a:cxn>
                <a:cxn ang="0">
                  <a:pos x="44" y="24"/>
                </a:cxn>
                <a:cxn ang="0">
                  <a:pos x="30" y="39"/>
                </a:cxn>
                <a:cxn ang="0">
                  <a:pos x="17" y="56"/>
                </a:cxn>
                <a:cxn ang="0">
                  <a:pos x="8" y="72"/>
                </a:cxn>
                <a:cxn ang="0">
                  <a:pos x="2" y="87"/>
                </a:cxn>
                <a:cxn ang="0">
                  <a:pos x="0" y="98"/>
                </a:cxn>
                <a:cxn ang="0">
                  <a:pos x="3" y="103"/>
                </a:cxn>
                <a:cxn ang="0">
                  <a:pos x="14" y="106"/>
                </a:cxn>
                <a:cxn ang="0">
                  <a:pos x="30" y="109"/>
                </a:cxn>
                <a:cxn ang="0">
                  <a:pos x="49" y="111"/>
                </a:cxn>
                <a:cxn ang="0">
                  <a:pos x="74" y="113"/>
                </a:cxn>
                <a:cxn ang="0">
                  <a:pos x="101" y="114"/>
                </a:cxn>
                <a:cxn ang="0">
                  <a:pos x="130" y="115"/>
                </a:cxn>
                <a:cxn ang="0">
                  <a:pos x="161" y="115"/>
                </a:cxn>
                <a:cxn ang="0">
                  <a:pos x="191" y="115"/>
                </a:cxn>
                <a:cxn ang="0">
                  <a:pos x="221" y="115"/>
                </a:cxn>
                <a:cxn ang="0">
                  <a:pos x="249" y="115"/>
                </a:cxn>
                <a:cxn ang="0">
                  <a:pos x="274" y="115"/>
                </a:cxn>
                <a:cxn ang="0">
                  <a:pos x="297" y="115"/>
                </a:cxn>
                <a:cxn ang="0">
                  <a:pos x="315" y="114"/>
                </a:cxn>
                <a:cxn ang="0">
                  <a:pos x="327" y="114"/>
                </a:cxn>
                <a:cxn ang="0">
                  <a:pos x="333" y="114"/>
                </a:cxn>
                <a:cxn ang="0">
                  <a:pos x="346" y="110"/>
                </a:cxn>
                <a:cxn ang="0">
                  <a:pos x="351" y="99"/>
                </a:cxn>
                <a:cxn ang="0">
                  <a:pos x="350" y="84"/>
                </a:cxn>
                <a:cxn ang="0">
                  <a:pos x="343" y="67"/>
                </a:cxn>
                <a:cxn ang="0">
                  <a:pos x="332" y="50"/>
                </a:cxn>
                <a:cxn ang="0">
                  <a:pos x="317" y="35"/>
                </a:cxn>
                <a:cxn ang="0">
                  <a:pos x="301" y="24"/>
                </a:cxn>
                <a:cxn ang="0">
                  <a:pos x="283" y="20"/>
                </a:cxn>
              </a:cxnLst>
              <a:rect l="0" t="0" r="r" b="b"/>
              <a:pathLst>
                <a:path w="351" h="115">
                  <a:moveTo>
                    <a:pt x="283" y="20"/>
                  </a:moveTo>
                  <a:lnTo>
                    <a:pt x="279" y="20"/>
                  </a:lnTo>
                  <a:lnTo>
                    <a:pt x="271" y="19"/>
                  </a:lnTo>
                  <a:lnTo>
                    <a:pt x="260" y="17"/>
                  </a:lnTo>
                  <a:lnTo>
                    <a:pt x="249" y="16"/>
                  </a:lnTo>
                  <a:lnTo>
                    <a:pt x="235" y="15"/>
                  </a:lnTo>
                  <a:lnTo>
                    <a:pt x="221" y="14"/>
                  </a:lnTo>
                  <a:lnTo>
                    <a:pt x="205" y="12"/>
                  </a:lnTo>
                  <a:lnTo>
                    <a:pt x="190" y="9"/>
                  </a:lnTo>
                  <a:lnTo>
                    <a:pt x="174" y="8"/>
                  </a:lnTo>
                  <a:lnTo>
                    <a:pt x="159" y="6"/>
                  </a:lnTo>
                  <a:lnTo>
                    <a:pt x="144" y="5"/>
                  </a:lnTo>
                  <a:lnTo>
                    <a:pt x="130" y="4"/>
                  </a:lnTo>
                  <a:lnTo>
                    <a:pt x="117" y="3"/>
                  </a:lnTo>
                  <a:lnTo>
                    <a:pt x="108" y="1"/>
                  </a:lnTo>
                  <a:lnTo>
                    <a:pt x="100" y="0"/>
                  </a:lnTo>
                  <a:lnTo>
                    <a:pt x="94" y="0"/>
                  </a:lnTo>
                  <a:lnTo>
                    <a:pt x="77" y="4"/>
                  </a:lnTo>
                  <a:lnTo>
                    <a:pt x="60" y="12"/>
                  </a:lnTo>
                  <a:lnTo>
                    <a:pt x="44" y="24"/>
                  </a:lnTo>
                  <a:lnTo>
                    <a:pt x="30" y="39"/>
                  </a:lnTo>
                  <a:lnTo>
                    <a:pt x="17" y="56"/>
                  </a:lnTo>
                  <a:lnTo>
                    <a:pt x="8" y="72"/>
                  </a:lnTo>
                  <a:lnTo>
                    <a:pt x="2" y="87"/>
                  </a:lnTo>
                  <a:lnTo>
                    <a:pt x="0" y="98"/>
                  </a:lnTo>
                  <a:lnTo>
                    <a:pt x="3" y="103"/>
                  </a:lnTo>
                  <a:lnTo>
                    <a:pt x="14" y="106"/>
                  </a:lnTo>
                  <a:lnTo>
                    <a:pt x="30" y="109"/>
                  </a:lnTo>
                  <a:lnTo>
                    <a:pt x="49" y="111"/>
                  </a:lnTo>
                  <a:lnTo>
                    <a:pt x="74" y="113"/>
                  </a:lnTo>
                  <a:lnTo>
                    <a:pt x="101" y="114"/>
                  </a:lnTo>
                  <a:lnTo>
                    <a:pt x="130" y="115"/>
                  </a:lnTo>
                  <a:lnTo>
                    <a:pt x="161" y="115"/>
                  </a:lnTo>
                  <a:lnTo>
                    <a:pt x="191" y="115"/>
                  </a:lnTo>
                  <a:lnTo>
                    <a:pt x="221" y="115"/>
                  </a:lnTo>
                  <a:lnTo>
                    <a:pt x="249" y="115"/>
                  </a:lnTo>
                  <a:lnTo>
                    <a:pt x="274" y="115"/>
                  </a:lnTo>
                  <a:lnTo>
                    <a:pt x="297" y="115"/>
                  </a:lnTo>
                  <a:lnTo>
                    <a:pt x="315" y="114"/>
                  </a:lnTo>
                  <a:lnTo>
                    <a:pt x="327" y="114"/>
                  </a:lnTo>
                  <a:lnTo>
                    <a:pt x="333" y="114"/>
                  </a:lnTo>
                  <a:lnTo>
                    <a:pt x="346" y="110"/>
                  </a:lnTo>
                  <a:lnTo>
                    <a:pt x="351" y="99"/>
                  </a:lnTo>
                  <a:lnTo>
                    <a:pt x="350" y="84"/>
                  </a:lnTo>
                  <a:lnTo>
                    <a:pt x="343" y="67"/>
                  </a:lnTo>
                  <a:lnTo>
                    <a:pt x="332" y="50"/>
                  </a:lnTo>
                  <a:lnTo>
                    <a:pt x="317" y="35"/>
                  </a:lnTo>
                  <a:lnTo>
                    <a:pt x="301" y="24"/>
                  </a:lnTo>
                  <a:lnTo>
                    <a:pt x="283"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97" name="Freeform 23"/>
            <p:cNvSpPr>
              <a:spLocks/>
            </p:cNvSpPr>
            <p:nvPr/>
          </p:nvSpPr>
          <p:spPr bwMode="auto">
            <a:xfrm>
              <a:off x="8437583" y="-962025"/>
              <a:ext cx="20638" cy="22225"/>
            </a:xfrm>
            <a:custGeom>
              <a:avLst/>
              <a:gdLst/>
              <a:ahLst/>
              <a:cxnLst>
                <a:cxn ang="0">
                  <a:pos x="13" y="26"/>
                </a:cxn>
                <a:cxn ang="0">
                  <a:pos x="19" y="25"/>
                </a:cxn>
                <a:cxn ang="0">
                  <a:pos x="23" y="23"/>
                </a:cxn>
                <a:cxn ang="0">
                  <a:pos x="25" y="18"/>
                </a:cxn>
                <a:cxn ang="0">
                  <a:pos x="27" y="13"/>
                </a:cxn>
                <a:cxn ang="0">
                  <a:pos x="25" y="9"/>
                </a:cxn>
                <a:cxn ang="0">
                  <a:pos x="23" y="4"/>
                </a:cxn>
                <a:cxn ang="0">
                  <a:pos x="19" y="1"/>
                </a:cxn>
                <a:cxn ang="0">
                  <a:pos x="13" y="0"/>
                </a:cxn>
                <a:cxn ang="0">
                  <a:pos x="8" y="1"/>
                </a:cxn>
                <a:cxn ang="0">
                  <a:pos x="4" y="4"/>
                </a:cxn>
                <a:cxn ang="0">
                  <a:pos x="1" y="9"/>
                </a:cxn>
                <a:cxn ang="0">
                  <a:pos x="0" y="13"/>
                </a:cxn>
                <a:cxn ang="0">
                  <a:pos x="1" y="18"/>
                </a:cxn>
                <a:cxn ang="0">
                  <a:pos x="4" y="23"/>
                </a:cxn>
                <a:cxn ang="0">
                  <a:pos x="8" y="25"/>
                </a:cxn>
                <a:cxn ang="0">
                  <a:pos x="13" y="26"/>
                </a:cxn>
              </a:cxnLst>
              <a:rect l="0" t="0" r="r" b="b"/>
              <a:pathLst>
                <a:path w="27" h="26">
                  <a:moveTo>
                    <a:pt x="13" y="26"/>
                  </a:moveTo>
                  <a:lnTo>
                    <a:pt x="19" y="25"/>
                  </a:lnTo>
                  <a:lnTo>
                    <a:pt x="23" y="23"/>
                  </a:lnTo>
                  <a:lnTo>
                    <a:pt x="25" y="18"/>
                  </a:lnTo>
                  <a:lnTo>
                    <a:pt x="27" y="13"/>
                  </a:lnTo>
                  <a:lnTo>
                    <a:pt x="25" y="9"/>
                  </a:lnTo>
                  <a:lnTo>
                    <a:pt x="23" y="4"/>
                  </a:lnTo>
                  <a:lnTo>
                    <a:pt x="19" y="1"/>
                  </a:lnTo>
                  <a:lnTo>
                    <a:pt x="13" y="0"/>
                  </a:lnTo>
                  <a:lnTo>
                    <a:pt x="8" y="1"/>
                  </a:lnTo>
                  <a:lnTo>
                    <a:pt x="4" y="4"/>
                  </a:lnTo>
                  <a:lnTo>
                    <a:pt x="1" y="9"/>
                  </a:lnTo>
                  <a:lnTo>
                    <a:pt x="0" y="13"/>
                  </a:lnTo>
                  <a:lnTo>
                    <a:pt x="1" y="18"/>
                  </a:lnTo>
                  <a:lnTo>
                    <a:pt x="4" y="23"/>
                  </a:lnTo>
                  <a:lnTo>
                    <a:pt x="8" y="25"/>
                  </a:lnTo>
                  <a:lnTo>
                    <a:pt x="13"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98" name="Freeform 24"/>
            <p:cNvSpPr>
              <a:spLocks/>
            </p:cNvSpPr>
            <p:nvPr/>
          </p:nvSpPr>
          <p:spPr bwMode="auto">
            <a:xfrm>
              <a:off x="8207395" y="-792162"/>
              <a:ext cx="238125" cy="146050"/>
            </a:xfrm>
            <a:custGeom>
              <a:avLst/>
              <a:gdLst/>
              <a:ahLst/>
              <a:cxnLst>
                <a:cxn ang="0">
                  <a:pos x="290" y="101"/>
                </a:cxn>
                <a:cxn ang="0">
                  <a:pos x="261" y="69"/>
                </a:cxn>
                <a:cxn ang="0">
                  <a:pos x="300" y="41"/>
                </a:cxn>
                <a:cxn ang="0">
                  <a:pos x="268" y="3"/>
                </a:cxn>
                <a:cxn ang="0">
                  <a:pos x="249" y="3"/>
                </a:cxn>
                <a:cxn ang="0">
                  <a:pos x="275" y="38"/>
                </a:cxn>
                <a:cxn ang="0">
                  <a:pos x="237" y="66"/>
                </a:cxn>
                <a:cxn ang="0">
                  <a:pos x="242" y="70"/>
                </a:cxn>
                <a:cxn ang="0">
                  <a:pos x="250" y="80"/>
                </a:cxn>
                <a:cxn ang="0">
                  <a:pos x="259" y="91"/>
                </a:cxn>
                <a:cxn ang="0">
                  <a:pos x="261" y="94"/>
                </a:cxn>
                <a:cxn ang="0">
                  <a:pos x="128" y="166"/>
                </a:cxn>
                <a:cxn ang="0">
                  <a:pos x="35" y="92"/>
                </a:cxn>
                <a:cxn ang="0">
                  <a:pos x="57" y="66"/>
                </a:cxn>
                <a:cxn ang="0">
                  <a:pos x="23" y="39"/>
                </a:cxn>
                <a:cxn ang="0">
                  <a:pos x="43" y="0"/>
                </a:cxn>
                <a:cxn ang="0">
                  <a:pos x="25" y="1"/>
                </a:cxn>
                <a:cxn ang="0">
                  <a:pos x="0" y="42"/>
                </a:cxn>
                <a:cxn ang="0">
                  <a:pos x="35" y="68"/>
                </a:cxn>
                <a:cxn ang="0">
                  <a:pos x="8" y="97"/>
                </a:cxn>
                <a:cxn ang="0">
                  <a:pos x="124" y="184"/>
                </a:cxn>
                <a:cxn ang="0">
                  <a:pos x="290" y="101"/>
                </a:cxn>
              </a:cxnLst>
              <a:rect l="0" t="0" r="r" b="b"/>
              <a:pathLst>
                <a:path w="300" h="184">
                  <a:moveTo>
                    <a:pt x="290" y="101"/>
                  </a:moveTo>
                  <a:lnTo>
                    <a:pt x="261" y="69"/>
                  </a:lnTo>
                  <a:lnTo>
                    <a:pt x="300" y="41"/>
                  </a:lnTo>
                  <a:lnTo>
                    <a:pt x="268" y="3"/>
                  </a:lnTo>
                  <a:lnTo>
                    <a:pt x="249" y="3"/>
                  </a:lnTo>
                  <a:lnTo>
                    <a:pt x="275" y="38"/>
                  </a:lnTo>
                  <a:lnTo>
                    <a:pt x="237" y="66"/>
                  </a:lnTo>
                  <a:lnTo>
                    <a:pt x="242" y="70"/>
                  </a:lnTo>
                  <a:lnTo>
                    <a:pt x="250" y="80"/>
                  </a:lnTo>
                  <a:lnTo>
                    <a:pt x="259" y="91"/>
                  </a:lnTo>
                  <a:lnTo>
                    <a:pt x="261" y="94"/>
                  </a:lnTo>
                  <a:lnTo>
                    <a:pt x="128" y="166"/>
                  </a:lnTo>
                  <a:lnTo>
                    <a:pt x="35" y="92"/>
                  </a:lnTo>
                  <a:lnTo>
                    <a:pt x="57" y="66"/>
                  </a:lnTo>
                  <a:lnTo>
                    <a:pt x="23" y="39"/>
                  </a:lnTo>
                  <a:lnTo>
                    <a:pt x="43" y="0"/>
                  </a:lnTo>
                  <a:lnTo>
                    <a:pt x="25" y="1"/>
                  </a:lnTo>
                  <a:lnTo>
                    <a:pt x="0" y="42"/>
                  </a:lnTo>
                  <a:lnTo>
                    <a:pt x="35" y="68"/>
                  </a:lnTo>
                  <a:lnTo>
                    <a:pt x="8" y="97"/>
                  </a:lnTo>
                  <a:lnTo>
                    <a:pt x="124" y="184"/>
                  </a:lnTo>
                  <a:lnTo>
                    <a:pt x="29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99" name="Freeform 25"/>
            <p:cNvSpPr>
              <a:spLocks/>
            </p:cNvSpPr>
            <p:nvPr/>
          </p:nvSpPr>
          <p:spPr bwMode="auto">
            <a:xfrm>
              <a:off x="8158183" y="-668337"/>
              <a:ext cx="12700" cy="187325"/>
            </a:xfrm>
            <a:custGeom>
              <a:avLst/>
              <a:gdLst/>
              <a:ahLst/>
              <a:cxnLst>
                <a:cxn ang="0">
                  <a:pos x="0" y="237"/>
                </a:cxn>
                <a:cxn ang="0">
                  <a:pos x="0" y="35"/>
                </a:cxn>
                <a:cxn ang="0">
                  <a:pos x="18" y="0"/>
                </a:cxn>
                <a:cxn ang="0">
                  <a:pos x="18" y="234"/>
                </a:cxn>
                <a:cxn ang="0">
                  <a:pos x="0" y="237"/>
                </a:cxn>
              </a:cxnLst>
              <a:rect l="0" t="0" r="r" b="b"/>
              <a:pathLst>
                <a:path w="18" h="237">
                  <a:moveTo>
                    <a:pt x="0" y="237"/>
                  </a:moveTo>
                  <a:lnTo>
                    <a:pt x="0" y="35"/>
                  </a:lnTo>
                  <a:lnTo>
                    <a:pt x="18" y="0"/>
                  </a:lnTo>
                  <a:lnTo>
                    <a:pt x="18" y="234"/>
                  </a:lnTo>
                  <a:lnTo>
                    <a:pt x="0" y="2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0" name="Freeform 53"/>
            <p:cNvSpPr>
              <a:spLocks/>
            </p:cNvSpPr>
            <p:nvPr/>
          </p:nvSpPr>
          <p:spPr bwMode="auto">
            <a:xfrm>
              <a:off x="8213745" y="-1058862"/>
              <a:ext cx="82550" cy="103188"/>
            </a:xfrm>
            <a:custGeom>
              <a:avLst/>
              <a:gdLst/>
              <a:ahLst/>
              <a:cxnLst>
                <a:cxn ang="0">
                  <a:pos x="27" y="112"/>
                </a:cxn>
                <a:cxn ang="0">
                  <a:pos x="73" y="30"/>
                </a:cxn>
                <a:cxn ang="0">
                  <a:pos x="73" y="0"/>
                </a:cxn>
                <a:cxn ang="0">
                  <a:pos x="0" y="129"/>
                </a:cxn>
                <a:cxn ang="0">
                  <a:pos x="103" y="129"/>
                </a:cxn>
                <a:cxn ang="0">
                  <a:pos x="103" y="112"/>
                </a:cxn>
                <a:cxn ang="0">
                  <a:pos x="27" y="112"/>
                </a:cxn>
              </a:cxnLst>
              <a:rect l="0" t="0" r="r" b="b"/>
              <a:pathLst>
                <a:path w="103" h="129">
                  <a:moveTo>
                    <a:pt x="27" y="112"/>
                  </a:moveTo>
                  <a:lnTo>
                    <a:pt x="73" y="30"/>
                  </a:lnTo>
                  <a:lnTo>
                    <a:pt x="73" y="0"/>
                  </a:lnTo>
                  <a:lnTo>
                    <a:pt x="0" y="129"/>
                  </a:lnTo>
                  <a:lnTo>
                    <a:pt x="103" y="129"/>
                  </a:lnTo>
                  <a:lnTo>
                    <a:pt x="103" y="112"/>
                  </a:lnTo>
                  <a:lnTo>
                    <a:pt x="27" y="1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01" name="Freeform 54"/>
            <p:cNvSpPr>
              <a:spLocks/>
            </p:cNvSpPr>
            <p:nvPr/>
          </p:nvSpPr>
          <p:spPr bwMode="auto">
            <a:xfrm>
              <a:off x="8204220" y="-1065212"/>
              <a:ext cx="25400" cy="46038"/>
            </a:xfrm>
            <a:custGeom>
              <a:avLst/>
              <a:gdLst/>
              <a:ahLst/>
              <a:cxnLst>
                <a:cxn ang="0">
                  <a:pos x="13" y="59"/>
                </a:cxn>
                <a:cxn ang="0">
                  <a:pos x="19" y="58"/>
                </a:cxn>
                <a:cxn ang="0">
                  <a:pos x="24" y="52"/>
                </a:cxn>
                <a:cxn ang="0">
                  <a:pos x="29" y="43"/>
                </a:cxn>
                <a:cxn ang="0">
                  <a:pos x="32" y="31"/>
                </a:cxn>
                <a:cxn ang="0">
                  <a:pos x="32" y="20"/>
                </a:cxn>
                <a:cxn ang="0">
                  <a:pos x="30" y="11"/>
                </a:cxn>
                <a:cxn ang="0">
                  <a:pos x="26" y="4"/>
                </a:cxn>
                <a:cxn ang="0">
                  <a:pos x="20" y="0"/>
                </a:cxn>
                <a:cxn ang="0">
                  <a:pos x="13" y="1"/>
                </a:cxn>
                <a:cxn ang="0">
                  <a:pos x="7" y="7"/>
                </a:cxn>
                <a:cxn ang="0">
                  <a:pos x="2" y="15"/>
                </a:cxn>
                <a:cxn ang="0">
                  <a:pos x="0" y="27"/>
                </a:cxn>
                <a:cxn ang="0">
                  <a:pos x="0" y="39"/>
                </a:cxn>
                <a:cxn ang="0">
                  <a:pos x="2" y="49"/>
                </a:cxn>
                <a:cxn ang="0">
                  <a:pos x="7" y="55"/>
                </a:cxn>
                <a:cxn ang="0">
                  <a:pos x="13" y="59"/>
                </a:cxn>
              </a:cxnLst>
              <a:rect l="0" t="0" r="r" b="b"/>
              <a:pathLst>
                <a:path w="32" h="59">
                  <a:moveTo>
                    <a:pt x="13" y="59"/>
                  </a:moveTo>
                  <a:lnTo>
                    <a:pt x="19" y="58"/>
                  </a:lnTo>
                  <a:lnTo>
                    <a:pt x="24" y="52"/>
                  </a:lnTo>
                  <a:lnTo>
                    <a:pt x="29" y="43"/>
                  </a:lnTo>
                  <a:lnTo>
                    <a:pt x="32" y="31"/>
                  </a:lnTo>
                  <a:lnTo>
                    <a:pt x="32" y="20"/>
                  </a:lnTo>
                  <a:lnTo>
                    <a:pt x="30" y="11"/>
                  </a:lnTo>
                  <a:lnTo>
                    <a:pt x="26" y="4"/>
                  </a:lnTo>
                  <a:lnTo>
                    <a:pt x="20" y="0"/>
                  </a:lnTo>
                  <a:lnTo>
                    <a:pt x="13" y="1"/>
                  </a:lnTo>
                  <a:lnTo>
                    <a:pt x="7" y="7"/>
                  </a:lnTo>
                  <a:lnTo>
                    <a:pt x="2" y="15"/>
                  </a:lnTo>
                  <a:lnTo>
                    <a:pt x="0" y="27"/>
                  </a:lnTo>
                  <a:lnTo>
                    <a:pt x="0" y="39"/>
                  </a:lnTo>
                  <a:lnTo>
                    <a:pt x="2" y="49"/>
                  </a:lnTo>
                  <a:lnTo>
                    <a:pt x="7" y="55"/>
                  </a:lnTo>
                  <a:lnTo>
                    <a:pt x="13" y="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02" name="Freeform 55"/>
            <p:cNvSpPr>
              <a:spLocks/>
            </p:cNvSpPr>
            <p:nvPr/>
          </p:nvSpPr>
          <p:spPr bwMode="auto">
            <a:xfrm>
              <a:off x="8302645" y="-1065212"/>
              <a:ext cx="28575" cy="50800"/>
            </a:xfrm>
            <a:custGeom>
              <a:avLst/>
              <a:gdLst/>
              <a:ahLst/>
              <a:cxnLst>
                <a:cxn ang="0">
                  <a:pos x="12" y="65"/>
                </a:cxn>
                <a:cxn ang="0">
                  <a:pos x="20" y="63"/>
                </a:cxn>
                <a:cxn ang="0">
                  <a:pos x="26" y="57"/>
                </a:cxn>
                <a:cxn ang="0">
                  <a:pos x="32" y="48"/>
                </a:cxn>
                <a:cxn ang="0">
                  <a:pos x="35" y="35"/>
                </a:cxn>
                <a:cxn ang="0">
                  <a:pos x="35" y="22"/>
                </a:cxn>
                <a:cxn ang="0">
                  <a:pos x="33" y="12"/>
                </a:cxn>
                <a:cxn ang="0">
                  <a:pos x="28" y="4"/>
                </a:cxn>
                <a:cxn ang="0">
                  <a:pos x="21" y="0"/>
                </a:cxn>
                <a:cxn ang="0">
                  <a:pos x="14" y="1"/>
                </a:cxn>
                <a:cxn ang="0">
                  <a:pos x="8" y="8"/>
                </a:cxn>
                <a:cxn ang="0">
                  <a:pos x="3" y="18"/>
                </a:cxn>
                <a:cxn ang="0">
                  <a:pos x="0" y="30"/>
                </a:cxn>
                <a:cxn ang="0">
                  <a:pos x="0" y="43"/>
                </a:cxn>
                <a:cxn ang="0">
                  <a:pos x="2" y="53"/>
                </a:cxn>
                <a:cxn ang="0">
                  <a:pos x="6" y="61"/>
                </a:cxn>
                <a:cxn ang="0">
                  <a:pos x="12" y="65"/>
                </a:cxn>
              </a:cxnLst>
              <a:rect l="0" t="0" r="r" b="b"/>
              <a:pathLst>
                <a:path w="35" h="65">
                  <a:moveTo>
                    <a:pt x="12" y="65"/>
                  </a:moveTo>
                  <a:lnTo>
                    <a:pt x="20" y="63"/>
                  </a:lnTo>
                  <a:lnTo>
                    <a:pt x="26" y="57"/>
                  </a:lnTo>
                  <a:lnTo>
                    <a:pt x="32" y="48"/>
                  </a:lnTo>
                  <a:lnTo>
                    <a:pt x="35" y="35"/>
                  </a:lnTo>
                  <a:lnTo>
                    <a:pt x="35" y="22"/>
                  </a:lnTo>
                  <a:lnTo>
                    <a:pt x="33" y="12"/>
                  </a:lnTo>
                  <a:lnTo>
                    <a:pt x="28" y="4"/>
                  </a:lnTo>
                  <a:lnTo>
                    <a:pt x="21" y="0"/>
                  </a:lnTo>
                  <a:lnTo>
                    <a:pt x="14" y="1"/>
                  </a:lnTo>
                  <a:lnTo>
                    <a:pt x="8" y="8"/>
                  </a:lnTo>
                  <a:lnTo>
                    <a:pt x="3" y="18"/>
                  </a:lnTo>
                  <a:lnTo>
                    <a:pt x="0" y="30"/>
                  </a:lnTo>
                  <a:lnTo>
                    <a:pt x="0" y="43"/>
                  </a:lnTo>
                  <a:lnTo>
                    <a:pt x="2" y="53"/>
                  </a:lnTo>
                  <a:lnTo>
                    <a:pt x="6" y="61"/>
                  </a:lnTo>
                  <a:lnTo>
                    <a:pt x="12"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grpSp>
      <p:cxnSp>
        <p:nvCxnSpPr>
          <p:cNvPr id="204" name="直線コネクタ 203"/>
          <p:cNvCxnSpPr/>
          <p:nvPr/>
        </p:nvCxnSpPr>
        <p:spPr bwMode="auto">
          <a:xfrm rot="10800000">
            <a:off x="8228014" y="5786869"/>
            <a:ext cx="288180" cy="74476"/>
          </a:xfrm>
          <a:prstGeom prst="line">
            <a:avLst/>
          </a:prstGeom>
          <a:noFill/>
          <a:ln w="12700" cap="flat" cmpd="sng" algn="ctr">
            <a:solidFill>
              <a:schemeClr val="tx1"/>
            </a:solidFill>
            <a:prstDash val="dash"/>
            <a:round/>
            <a:headEnd type="none" w="med" len="med"/>
            <a:tailEnd type="triangle" w="med" len="med"/>
          </a:ln>
          <a:effectLst/>
        </p:spPr>
      </p:cxnSp>
      <p:sp>
        <p:nvSpPr>
          <p:cNvPr id="208" name="円形吹き出し 207"/>
          <p:cNvSpPr/>
          <p:nvPr/>
        </p:nvSpPr>
        <p:spPr bwMode="auto">
          <a:xfrm>
            <a:off x="6503807" y="2561706"/>
            <a:ext cx="518835" cy="252715"/>
          </a:xfrm>
          <a:prstGeom prst="wedgeEllipseCallou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kumimoji="1" lang="en-US" altLang="ja-JP" sz="400" b="0" i="0" u="none" strike="noStrike" cap="none" normalizeH="0" baseline="0" dirty="0" smtClean="0">
                <a:ln>
                  <a:noFill/>
                </a:ln>
                <a:solidFill>
                  <a:schemeClr val="tx1"/>
                </a:solidFill>
                <a:effectLst/>
                <a:latin typeface="Arial" charset="0"/>
                <a:ea typeface="ＭＳ Ｐゴシック" pitchFamily="50" charset="-128"/>
              </a:rPr>
              <a:t>I</a:t>
            </a:r>
            <a:r>
              <a:rPr kumimoji="1" lang="en-US" altLang="ja-JP" sz="400" b="0" i="0" u="none" strike="noStrike" cap="none" normalizeH="0" dirty="0" smtClean="0">
                <a:ln>
                  <a:noFill/>
                </a:ln>
                <a:solidFill>
                  <a:schemeClr val="tx1"/>
                </a:solidFill>
                <a:effectLst/>
                <a:latin typeface="Arial" charset="0"/>
                <a:ea typeface="ＭＳ Ｐゴシック" pitchFamily="50" charset="-128"/>
              </a:rPr>
              <a:t> </a:t>
            </a:r>
            <a:r>
              <a:rPr lang="ja-JP" altLang="en-US" sz="400" dirty="0" smtClean="0">
                <a:ea typeface="ＭＳ Ｐゴシック" pitchFamily="50" charset="-128"/>
              </a:rPr>
              <a:t> </a:t>
            </a:r>
            <a:r>
              <a:rPr lang="en-US" altLang="ja-JP" sz="400" dirty="0" smtClean="0">
                <a:ea typeface="ＭＳ Ｐゴシック" pitchFamily="50" charset="-128"/>
              </a:rPr>
              <a:t>m</a:t>
            </a:r>
            <a:r>
              <a:rPr kumimoji="1" lang="en-US" altLang="ja-JP" sz="400" b="0" i="0" u="none" strike="noStrike" cap="none" normalizeH="0" dirty="0" smtClean="0">
                <a:ln>
                  <a:noFill/>
                </a:ln>
                <a:solidFill>
                  <a:schemeClr val="tx1"/>
                </a:solidFill>
                <a:effectLst/>
                <a:latin typeface="Arial" charset="0"/>
                <a:ea typeface="ＭＳ Ｐゴシック" pitchFamily="50" charset="-128"/>
              </a:rPr>
              <a:t>ean</a:t>
            </a:r>
            <a:endParaRPr kumimoji="1" lang="ja-JP" altLang="en-US" sz="4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09" name="円形吹き出し 208"/>
          <p:cNvSpPr/>
          <p:nvPr/>
        </p:nvSpPr>
        <p:spPr bwMode="auto">
          <a:xfrm>
            <a:off x="7295014" y="2561706"/>
            <a:ext cx="467802" cy="252715"/>
          </a:xfrm>
          <a:prstGeom prst="wedgeEllipseCallou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lang="en-US" altLang="ja-JP" sz="500" dirty="0" smtClean="0"/>
              <a:t>I just</a:t>
            </a:r>
            <a:endParaRPr lang="ja-JP" altLang="en-US" sz="500" dirty="0" smtClean="0"/>
          </a:p>
        </p:txBody>
      </p:sp>
      <p:sp>
        <p:nvSpPr>
          <p:cNvPr id="210" name="円形吹き出し 209"/>
          <p:cNvSpPr/>
          <p:nvPr/>
        </p:nvSpPr>
        <p:spPr bwMode="auto">
          <a:xfrm>
            <a:off x="5680705" y="5002617"/>
            <a:ext cx="518835" cy="252715"/>
          </a:xfrm>
          <a:prstGeom prst="wedgeEllipseCallou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kumimoji="1" lang="en-US" altLang="ja-JP" sz="400" b="0" i="0" u="none" strike="noStrike" cap="none" normalizeH="0" baseline="0" dirty="0" smtClean="0">
                <a:ln>
                  <a:noFill/>
                </a:ln>
                <a:solidFill>
                  <a:schemeClr val="tx1"/>
                </a:solidFill>
                <a:effectLst/>
                <a:latin typeface="Arial" charset="0"/>
                <a:ea typeface="ＭＳ Ｐゴシック" pitchFamily="50" charset="-128"/>
              </a:rPr>
              <a:t>I</a:t>
            </a:r>
            <a:r>
              <a:rPr kumimoji="1" lang="en-US" altLang="ja-JP" sz="400" b="0" i="0" u="none" strike="noStrike" cap="none" normalizeH="0" dirty="0" smtClean="0">
                <a:ln>
                  <a:noFill/>
                </a:ln>
                <a:solidFill>
                  <a:schemeClr val="tx1"/>
                </a:solidFill>
                <a:effectLst/>
                <a:latin typeface="Arial" charset="0"/>
                <a:ea typeface="ＭＳ Ｐゴシック" pitchFamily="50" charset="-128"/>
              </a:rPr>
              <a:t> </a:t>
            </a:r>
            <a:r>
              <a:rPr lang="ja-JP" altLang="en-US" sz="400" dirty="0" smtClean="0">
                <a:ea typeface="ＭＳ Ｐゴシック" pitchFamily="50" charset="-128"/>
              </a:rPr>
              <a:t> </a:t>
            </a:r>
            <a:r>
              <a:rPr lang="en-US" altLang="ja-JP" sz="400" dirty="0" smtClean="0">
                <a:ea typeface="ＭＳ Ｐゴシック" pitchFamily="50" charset="-128"/>
              </a:rPr>
              <a:t>m</a:t>
            </a:r>
            <a:r>
              <a:rPr kumimoji="1" lang="en-US" altLang="ja-JP" sz="400" b="0" i="0" u="none" strike="noStrike" cap="none" normalizeH="0" dirty="0" smtClean="0">
                <a:ln>
                  <a:noFill/>
                </a:ln>
                <a:solidFill>
                  <a:schemeClr val="tx1"/>
                </a:solidFill>
                <a:effectLst/>
                <a:latin typeface="Arial" charset="0"/>
                <a:ea typeface="ＭＳ Ｐゴシック" pitchFamily="50" charset="-128"/>
              </a:rPr>
              <a:t>ean</a:t>
            </a:r>
            <a:endParaRPr kumimoji="1" lang="ja-JP" altLang="en-US" sz="4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11" name="円形吹き出し 210"/>
          <p:cNvSpPr/>
          <p:nvPr/>
        </p:nvSpPr>
        <p:spPr bwMode="auto">
          <a:xfrm>
            <a:off x="6536208" y="4913033"/>
            <a:ext cx="467802" cy="252715"/>
          </a:xfrm>
          <a:prstGeom prst="wedgeEllipseCallou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lang="en-US" altLang="ja-JP" sz="500" dirty="0" smtClean="0"/>
              <a:t>I just</a:t>
            </a:r>
            <a:endParaRPr lang="ja-JP" altLang="en-US" sz="500" dirty="0" smtClean="0"/>
          </a:p>
        </p:txBody>
      </p:sp>
      <p:sp>
        <p:nvSpPr>
          <p:cNvPr id="212" name="円形吹き出し 211"/>
          <p:cNvSpPr/>
          <p:nvPr/>
        </p:nvSpPr>
        <p:spPr bwMode="auto">
          <a:xfrm>
            <a:off x="7509398" y="5014707"/>
            <a:ext cx="518835" cy="252715"/>
          </a:xfrm>
          <a:prstGeom prst="wedgeEllipseCallout">
            <a:avLst/>
          </a:prstGeom>
          <a:noFill/>
          <a:ln w="12700"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kumimoji="1" lang="en-US" altLang="ja-JP" sz="400" b="0" i="0" u="none" strike="noStrike" cap="none" normalizeH="0" baseline="0" dirty="0" smtClean="0">
                <a:ln>
                  <a:noFill/>
                </a:ln>
                <a:solidFill>
                  <a:schemeClr val="tx1"/>
                </a:solidFill>
                <a:effectLst/>
                <a:latin typeface="Arial" charset="0"/>
                <a:ea typeface="ＭＳ Ｐゴシック" pitchFamily="50" charset="-128"/>
              </a:rPr>
              <a:t>I</a:t>
            </a:r>
            <a:r>
              <a:rPr kumimoji="1" lang="en-US" altLang="ja-JP" sz="400" b="0" i="0" u="none" strike="noStrike" cap="none" normalizeH="0" dirty="0" smtClean="0">
                <a:ln>
                  <a:noFill/>
                </a:ln>
                <a:solidFill>
                  <a:schemeClr val="tx1"/>
                </a:solidFill>
                <a:effectLst/>
                <a:latin typeface="Arial" charset="0"/>
                <a:ea typeface="ＭＳ Ｐゴシック" pitchFamily="50" charset="-128"/>
              </a:rPr>
              <a:t> </a:t>
            </a:r>
            <a:r>
              <a:rPr lang="ja-JP" altLang="en-US" sz="400" dirty="0" smtClean="0">
                <a:ea typeface="ＭＳ Ｐゴシック" pitchFamily="50" charset="-128"/>
              </a:rPr>
              <a:t> </a:t>
            </a:r>
            <a:r>
              <a:rPr lang="en-US" altLang="ja-JP" sz="400" dirty="0" smtClean="0">
                <a:ea typeface="ＭＳ Ｐゴシック" pitchFamily="50" charset="-128"/>
              </a:rPr>
              <a:t>m</a:t>
            </a:r>
            <a:r>
              <a:rPr kumimoji="1" lang="en-US" altLang="ja-JP" sz="400" b="0" i="0" u="none" strike="noStrike" cap="none" normalizeH="0" dirty="0" smtClean="0">
                <a:ln>
                  <a:noFill/>
                </a:ln>
                <a:solidFill>
                  <a:schemeClr val="tx1"/>
                </a:solidFill>
                <a:effectLst/>
                <a:latin typeface="Arial" charset="0"/>
                <a:ea typeface="ＭＳ Ｐゴシック" pitchFamily="50" charset="-128"/>
              </a:rPr>
              <a:t>ean</a:t>
            </a:r>
            <a:endParaRPr kumimoji="1" lang="ja-JP" altLang="en-US" sz="4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05" name="正方形/長方形 204"/>
          <p:cNvSpPr/>
          <p:nvPr/>
        </p:nvSpPr>
        <p:spPr bwMode="auto">
          <a:xfrm>
            <a:off x="8516194" y="5526865"/>
            <a:ext cx="461936" cy="9144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07" name="テキスト ボックス 206"/>
          <p:cNvSpPr txBox="1"/>
          <p:nvPr/>
        </p:nvSpPr>
        <p:spPr>
          <a:xfrm>
            <a:off x="8429652" y="5500702"/>
            <a:ext cx="745651" cy="246221"/>
          </a:xfrm>
          <a:prstGeom prst="rect">
            <a:avLst/>
          </a:prstGeom>
          <a:solidFill>
            <a:schemeClr val="bg1"/>
          </a:solidFill>
        </p:spPr>
        <p:txBody>
          <a:bodyPr wrap="square" rtlCol="0">
            <a:spAutoFit/>
          </a:bodyPr>
          <a:lstStyle/>
          <a:p>
            <a:pPr>
              <a:buNone/>
            </a:pPr>
            <a:r>
              <a:rPr lang="ja-JP" altLang="en-US" sz="1000" dirty="0" smtClean="0"/>
              <a:t>蚊帳の外</a:t>
            </a:r>
            <a:endParaRPr kumimoji="1" lang="ja-JP" altLang="en-US" sz="1000" dirty="0"/>
          </a:p>
        </p:txBody>
      </p:sp>
      <p:sp>
        <p:nvSpPr>
          <p:cNvPr id="213" name="テキスト ボックス 212"/>
          <p:cNvSpPr txBox="1"/>
          <p:nvPr/>
        </p:nvSpPr>
        <p:spPr>
          <a:xfrm>
            <a:off x="8501090" y="6183175"/>
            <a:ext cx="441146" cy="246221"/>
          </a:xfrm>
          <a:prstGeom prst="rect">
            <a:avLst/>
          </a:prstGeom>
          <a:noFill/>
        </p:spPr>
        <p:txBody>
          <a:bodyPr wrap="none" rtlCol="0">
            <a:spAutoFit/>
          </a:bodyPr>
          <a:lstStyle/>
          <a:p>
            <a:pPr>
              <a:buNone/>
            </a:pPr>
            <a:r>
              <a:rPr kumimoji="1" lang="ja-JP" altLang="en-US" sz="1000" b="1" dirty="0" smtClean="0">
                <a:solidFill>
                  <a:srgbClr val="0033CC"/>
                </a:solidFill>
              </a:rPr>
              <a:t>新人</a:t>
            </a:r>
            <a:endParaRPr kumimoji="1" lang="ja-JP" altLang="en-US" sz="1000" b="1" dirty="0">
              <a:solidFill>
                <a:srgbClr val="0033CC"/>
              </a:solidFill>
            </a:endParaRPr>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2008</a:t>
            </a:r>
            <a:r>
              <a:rPr kumimoji="1" lang="ja-JP" altLang="en-US" dirty="0" smtClean="0"/>
              <a:t>年度</a:t>
            </a:r>
            <a:endParaRPr kumimoji="1" lang="ja-JP" altLang="en-US" dirty="0"/>
          </a:p>
        </p:txBody>
      </p:sp>
      <p:sp>
        <p:nvSpPr>
          <p:cNvPr id="3" name="コンテンツ プレースホルダ 2"/>
          <p:cNvSpPr>
            <a:spLocks noGrp="1"/>
          </p:cNvSpPr>
          <p:nvPr>
            <p:ph idx="1"/>
          </p:nvPr>
        </p:nvSpPr>
        <p:spPr/>
        <p:txBody>
          <a:bodyPr/>
          <a:lstStyle/>
          <a:p>
            <a:r>
              <a:rPr lang="ja-JP" altLang="en-US" sz="3200" dirty="0" smtClean="0"/>
              <a:t>論文誌　</a:t>
            </a:r>
            <a:r>
              <a:rPr lang="en-US" altLang="ja-JP" sz="3200" dirty="0" smtClean="0"/>
              <a:t>1</a:t>
            </a:r>
            <a:r>
              <a:rPr lang="ja-JP" altLang="en-US" sz="3200" dirty="0" smtClean="0"/>
              <a:t>本</a:t>
            </a:r>
            <a:endParaRPr lang="en-US" altLang="ja-JP" sz="3200" dirty="0" smtClean="0"/>
          </a:p>
          <a:p>
            <a:r>
              <a:rPr lang="ja-JP" altLang="en-US" sz="3200" dirty="0" smtClean="0"/>
              <a:t>国際会議　</a:t>
            </a:r>
            <a:r>
              <a:rPr lang="en-US" altLang="ja-JP" sz="3200" dirty="0" smtClean="0"/>
              <a:t>2</a:t>
            </a:r>
            <a:r>
              <a:rPr lang="ja-JP" altLang="en-US" sz="3200" dirty="0" smtClean="0"/>
              <a:t>本</a:t>
            </a:r>
            <a:endParaRPr lang="en-US" altLang="ja-JP" sz="3200" dirty="0" smtClean="0"/>
          </a:p>
          <a:p>
            <a:r>
              <a:rPr lang="ja-JP" altLang="en-US" sz="3200" dirty="0" smtClean="0"/>
              <a:t>国内会議　</a:t>
            </a:r>
            <a:r>
              <a:rPr lang="en-US" altLang="ja-JP" sz="3200" dirty="0" smtClean="0"/>
              <a:t>6</a:t>
            </a:r>
            <a:r>
              <a:rPr lang="ja-JP" altLang="en-US" sz="3200" dirty="0" smtClean="0"/>
              <a:t>本</a:t>
            </a:r>
            <a:endParaRPr lang="en-US" altLang="ja-JP" sz="3200" dirty="0" smtClean="0"/>
          </a:p>
          <a:p>
            <a:r>
              <a:rPr lang="ja-JP" altLang="en-US" sz="3200" dirty="0" smtClean="0"/>
              <a:t>表彰・受賞　</a:t>
            </a:r>
            <a:r>
              <a:rPr lang="en-US" altLang="ja-JP" sz="3200" dirty="0" smtClean="0"/>
              <a:t>3</a:t>
            </a:r>
            <a:r>
              <a:rPr lang="ja-JP" altLang="en-US" sz="3200" dirty="0" smtClean="0"/>
              <a:t>件</a:t>
            </a:r>
            <a:endParaRPr lang="en-US" altLang="ja-JP" sz="3200" dirty="0" smtClean="0"/>
          </a:p>
          <a:p>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22</a:t>
            </a:fld>
            <a:endParaRPr lang="en-US" altLang="ja-JP" dirty="0"/>
          </a:p>
        </p:txBody>
      </p:sp>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ja-JP" altLang="en-US" dirty="0" smtClean="0">
                <a:latin typeface="HGP明朝E" pitchFamily="18" charset="-128"/>
                <a:ea typeface="HGP明朝E" pitchFamily="18" charset="-128"/>
              </a:rPr>
              <a:t>現在取り組んでいる研究</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ja-JP" altLang="en-US" dirty="0" smtClean="0"/>
              <a:t>昨年度の分析に加え，ツールや指標の開発</a:t>
            </a:r>
            <a:endParaRPr lang="en-US" altLang="ja-JP" dirty="0" smtClean="0"/>
          </a:p>
          <a:p>
            <a:pPr lvl="1"/>
            <a:r>
              <a:rPr lang="ja-JP" altLang="en-US" dirty="0" smtClean="0">
                <a:solidFill>
                  <a:srgbClr val="C00000"/>
                </a:solidFill>
              </a:rPr>
              <a:t>バグ管理ツールの開発（伊原）</a:t>
            </a:r>
            <a:endParaRPr lang="en-US" altLang="ja-JP" dirty="0" smtClean="0">
              <a:solidFill>
                <a:srgbClr val="C00000"/>
              </a:solidFill>
            </a:endParaRPr>
          </a:p>
          <a:p>
            <a:pPr lvl="1"/>
            <a:r>
              <a:rPr lang="ja-JP" altLang="en-US" dirty="0" smtClean="0">
                <a:solidFill>
                  <a:srgbClr val="C00000"/>
                </a:solidFill>
              </a:rPr>
              <a:t>コミュニケーションの返信遅延分析（小山）</a:t>
            </a:r>
            <a:endParaRPr lang="en-US" altLang="ja-JP" dirty="0" smtClean="0">
              <a:solidFill>
                <a:srgbClr val="C00000"/>
              </a:solidFill>
            </a:endParaRPr>
          </a:p>
          <a:p>
            <a:pPr lvl="1"/>
            <a:r>
              <a:rPr lang="ja-JP" altLang="en-US" dirty="0" smtClean="0">
                <a:solidFill>
                  <a:srgbClr val="C00000"/>
                </a:solidFill>
              </a:rPr>
              <a:t>コミュニケーション</a:t>
            </a:r>
            <a:r>
              <a:rPr lang="en-US" altLang="ja-JP" dirty="0" smtClean="0">
                <a:solidFill>
                  <a:srgbClr val="C00000"/>
                </a:solidFill>
              </a:rPr>
              <a:t>XXX</a:t>
            </a:r>
            <a:r>
              <a:rPr lang="ja-JP" altLang="en-US" dirty="0" smtClean="0">
                <a:solidFill>
                  <a:srgbClr val="C00000"/>
                </a:solidFill>
              </a:rPr>
              <a:t>ツールの開発（みずきたん）</a:t>
            </a:r>
            <a:endParaRPr lang="en-US" altLang="ja-JP" dirty="0" smtClean="0">
              <a:solidFill>
                <a:srgbClr val="C00000"/>
              </a:solidFill>
            </a:endParaRPr>
          </a:p>
          <a:p>
            <a:pPr lvl="1"/>
            <a:r>
              <a:rPr lang="ja-JP" altLang="en-US" dirty="0" smtClean="0">
                <a:solidFill>
                  <a:srgbClr val="C00000"/>
                </a:solidFill>
              </a:rPr>
              <a:t>コミュニティ媒介指標の開発（大平）</a:t>
            </a:r>
            <a:endParaRPr lang="en-US" altLang="ja-JP" dirty="0" smtClean="0">
              <a:solidFill>
                <a:srgbClr val="C00000"/>
              </a:solidFill>
            </a:endParaRPr>
          </a:p>
          <a:p>
            <a:pPr lvl="1"/>
            <a:r>
              <a:rPr lang="ja-JP" altLang="en-US" dirty="0" smtClean="0"/>
              <a:t>滞留時間予測モデルの開発（伊原）</a:t>
            </a:r>
            <a:endParaRPr lang="en-US" altLang="ja-JP" dirty="0" smtClean="0"/>
          </a:p>
          <a:p>
            <a:pPr lvl="1"/>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23</a:t>
            </a:fld>
            <a:endParaRPr lang="en-US" altLang="ja-JP" dirty="0"/>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s-cool15">
  <a:themeElements>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cool15">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 typeface="Wingdings" pitchFamily="2" charset="2"/>
          <a:buChar char="•"/>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 typeface="Wingdings" pitchFamily="2" charset="2"/>
          <a:buChar char="•"/>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ool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ool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ool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ool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ool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ool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ool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ool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ool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ool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ool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6882</TotalTime>
  <Words>1324</Words>
  <Application>Microsoft Office PowerPoint</Application>
  <PresentationFormat>画面に合わせる (4:3)</PresentationFormat>
  <Paragraphs>268</Paragraphs>
  <Slides>24</Slides>
  <Notes>24</Notes>
  <HiddenSlides>3</HiddenSlides>
  <MMClips>0</MMClips>
  <ScaleCrop>false</ScaleCrop>
  <HeadingPairs>
    <vt:vector size="4" baseType="variant">
      <vt:variant>
        <vt:lpstr>テーマ</vt:lpstr>
      </vt:variant>
      <vt:variant>
        <vt:i4>1</vt:i4>
      </vt:variant>
      <vt:variant>
        <vt:lpstr>スライド タイトル</vt:lpstr>
      </vt:variant>
      <vt:variant>
        <vt:i4>24</vt:i4>
      </vt:variant>
    </vt:vector>
  </HeadingPairs>
  <TitlesOfParts>
    <vt:vector size="25" baseType="lpstr">
      <vt:lpstr>s-cool15</vt:lpstr>
      <vt:lpstr>Open Source Software (OSS) 班の紹介</vt:lpstr>
      <vt:lpstr>目次</vt:lpstr>
      <vt:lpstr>メンバー紹介</vt:lpstr>
      <vt:lpstr>メンバー紹介</vt:lpstr>
      <vt:lpstr>OSS班の野望</vt:lpstr>
      <vt:lpstr>OSS班の野望</vt:lpstr>
      <vt:lpstr>OSS班が取り組んでいる研究</vt:lpstr>
      <vt:lpstr>OSS班が取り組んでいる研究</vt:lpstr>
      <vt:lpstr>OSS開発者間のコミュニケーション効率化に向けた研究</vt:lpstr>
      <vt:lpstr>OSS開発における不具合管理に関する研究</vt:lpstr>
      <vt:lpstr>OSS開発における開発者とユーザのコミュニケーション構造</vt:lpstr>
      <vt:lpstr>昨年度の活動成果</vt:lpstr>
      <vt:lpstr>今年度の活動</vt:lpstr>
      <vt:lpstr>今年度の活動</vt:lpstr>
      <vt:lpstr>スライド 14</vt:lpstr>
      <vt:lpstr>昨年度の活動成果</vt:lpstr>
      <vt:lpstr>昨年度の活動成果</vt:lpstr>
      <vt:lpstr>昨年度の活動</vt:lpstr>
      <vt:lpstr>昨年度までの活動</vt:lpstr>
      <vt:lpstr>昨年度までの活動</vt:lpstr>
      <vt:lpstr>昨年度までの活動</vt:lpstr>
      <vt:lpstr>昨年度の活動</vt:lpstr>
      <vt:lpstr>2008年度</vt:lpstr>
      <vt:lpstr>現在取り組んでいる研究</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長命洋史</dc:creator>
  <cp:lastModifiedBy>伊原 彰紀</cp:lastModifiedBy>
  <cp:revision>815</cp:revision>
  <dcterms:created xsi:type="dcterms:W3CDTF">2006-08-02T08:31:51Z</dcterms:created>
  <dcterms:modified xsi:type="dcterms:W3CDTF">2010-04-28T04:41:19Z</dcterms:modified>
</cp:coreProperties>
</file>