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56" r:id="rId2"/>
    <p:sldId id="257" r:id="rId3"/>
    <p:sldId id="309" r:id="rId4"/>
    <p:sldId id="311" r:id="rId5"/>
    <p:sldId id="258" r:id="rId6"/>
    <p:sldId id="283" r:id="rId7"/>
    <p:sldId id="284" r:id="rId8"/>
    <p:sldId id="261" r:id="rId9"/>
    <p:sldId id="259" r:id="rId10"/>
    <p:sldId id="265" r:id="rId11"/>
    <p:sldId id="268" r:id="rId12"/>
    <p:sldId id="269" r:id="rId13"/>
    <p:sldId id="270" r:id="rId14"/>
    <p:sldId id="273" r:id="rId15"/>
    <p:sldId id="312" r:id="rId16"/>
    <p:sldId id="313" r:id="rId17"/>
    <p:sldId id="321" r:id="rId18"/>
    <p:sldId id="315" r:id="rId19"/>
    <p:sldId id="314" r:id="rId20"/>
    <p:sldId id="316" r:id="rId21"/>
    <p:sldId id="317" r:id="rId22"/>
    <p:sldId id="318" r:id="rId23"/>
    <p:sldId id="320" r:id="rId24"/>
    <p:sldId id="319" r:id="rId2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9C00"/>
    <a:srgbClr val="DC3812"/>
    <a:srgbClr val="3266CC"/>
    <a:srgbClr val="DD4578"/>
    <a:srgbClr val="0099C5"/>
    <a:srgbClr val="990099"/>
    <a:srgbClr val="109619"/>
    <a:srgbClr val="FD9904"/>
    <a:srgbClr val="FD980E"/>
    <a:srgbClr val="FE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79815" autoAdjust="0"/>
  </p:normalViewPr>
  <p:slideViewPr>
    <p:cSldViewPr snapToGrid="0">
      <p:cViewPr varScale="1">
        <p:scale>
          <a:sx n="81" d="100"/>
          <a:sy n="81" d="100"/>
        </p:scale>
        <p:origin x="648" y="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CFDA3A-D304-4D0D-B418-1571E43D39E2}" type="datetimeFigureOut">
              <a:rPr kumimoji="1" lang="ja-JP" altLang="en-US" smtClean="0"/>
              <a:t>2016/2/8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5CF604-A6F2-4AF2-BB27-C343D939DBAB}" type="slidenum">
              <a:rPr kumimoji="1" lang="ja-JP" altLang="en-US" smtClean="0"/>
              <a:t>‹#›</a:t>
            </a:fld>
            <a:endParaRPr kumimoji="1" lang="ja-JP" altLang="en-US"/>
          </a:p>
        </p:txBody>
      </p:sp>
    </p:spTree>
    <p:extLst>
      <p:ext uri="{BB962C8B-B14F-4D97-AF65-F5344CB8AC3E}">
        <p14:creationId xmlns:p14="http://schemas.microsoft.com/office/powerpoint/2010/main" val="21521944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a:t>
            </a:fld>
            <a:endParaRPr kumimoji="1" lang="ja-JP" altLang="en-US"/>
          </a:p>
        </p:txBody>
      </p:sp>
    </p:spTree>
    <p:extLst>
      <p:ext uri="{BB962C8B-B14F-4D97-AF65-F5344CB8AC3E}">
        <p14:creationId xmlns:p14="http://schemas.microsoft.com/office/powerpoint/2010/main" val="1379712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fld id="{EBE23759-EC95-4510-8C36-23F94D234DD6}" type="datetime1">
              <a:rPr kumimoji="1" lang="ja-JP" altLang="en-US" smtClean="0"/>
              <a:t>2016/2/8</a:t>
            </a:fld>
            <a:endParaRPr kumimoji="1" lang="ja-JP" altLang="en-US" dirty="0"/>
          </a:p>
        </p:txBody>
      </p:sp>
      <p:sp>
        <p:nvSpPr>
          <p:cNvPr id="5" name="フッター プレースホルダ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 5"/>
          <p:cNvSpPr>
            <a:spLocks noGrp="1"/>
          </p:cNvSpPr>
          <p:nvPr>
            <p:ph type="sldNum" sz="quarter" idx="12"/>
          </p:nvPr>
        </p:nvSpPr>
        <p:spPr/>
        <p:txBody>
          <a:bodyPr/>
          <a:lstStyle>
            <a:lvl1pPr>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81078637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512956"/>
            <a:ext cx="9144000" cy="758283"/>
          </a:xfrm>
        </p:spPr>
        <p:txBody>
          <a:bodyPr/>
          <a:lstStyle>
            <a:lvl1pPr>
              <a:defRPr sz="4000">
                <a:latin typeface="ヒラギノ角ゴ ProN W6"/>
                <a:ea typeface="ヒラギノ角ゴ ProN W6"/>
                <a:cs typeface="ヒラギノ角ゴ ProN W3"/>
              </a:defRPr>
            </a:lvl1pPr>
          </a:lstStyle>
          <a:p>
            <a:r>
              <a:rPr lang="ja-JP" altLang="en-US" smtClean="0"/>
              <a:t>マスター タイトルの書式設定</a:t>
            </a:r>
            <a:endParaRPr lang="ja-JP" altLang="en-US" dirty="0"/>
          </a:p>
        </p:txBody>
      </p:sp>
      <p:sp>
        <p:nvSpPr>
          <p:cNvPr id="3" name="コンテンツ プレースホルダ 2"/>
          <p:cNvSpPr>
            <a:spLocks noGrp="1"/>
          </p:cNvSpPr>
          <p:nvPr>
            <p:ph idx="1"/>
          </p:nvPr>
        </p:nvSpPr>
        <p:spPr>
          <a:xfrm>
            <a:off x="317810" y="1367882"/>
            <a:ext cx="8508380" cy="5166733"/>
          </a:xfrm>
        </p:spPr>
        <p:txBody>
          <a:bodyPr/>
          <a:lstStyle>
            <a:lvl1pPr algn="just">
              <a:defRPr sz="2800">
                <a:latin typeface="ヒラギノ角ゴ ProN W3"/>
                <a:ea typeface="ヒラギノ角ゴ ProN W3"/>
                <a:cs typeface="ヒラギノ角ゴ ProN W3"/>
              </a:defRPr>
            </a:lvl1pPr>
            <a:lvl2pPr algn="just">
              <a:defRPr sz="2400">
                <a:latin typeface="ヒラギノ角ゴ ProN W3"/>
                <a:ea typeface="ヒラギノ角ゴ ProN W3"/>
                <a:cs typeface="ヒラギノ角ゴ ProN W3"/>
              </a:defRPr>
            </a:lvl2pPr>
            <a:lvl3pPr algn="just">
              <a:defRPr sz="2000">
                <a:latin typeface="ヒラギノ角ゴ ProN W3"/>
                <a:ea typeface="ヒラギノ角ゴ ProN W3"/>
                <a:cs typeface="ヒラギノ角ゴ ProN W3"/>
              </a:defRPr>
            </a:lvl3pPr>
            <a:lvl4pPr algn="just">
              <a:defRPr sz="1800">
                <a:latin typeface="ヒラギノ角ゴ ProN W3"/>
                <a:ea typeface="ヒラギノ角ゴ ProN W3"/>
                <a:cs typeface="ヒラギノ角ゴ ProN W3"/>
              </a:defRPr>
            </a:lvl4pPr>
            <a:lvl5pPr algn="just">
              <a:defRPr sz="1800">
                <a:latin typeface="ヒラギノ角ゴ ProN W3"/>
                <a:ea typeface="ヒラギノ角ゴ ProN W3"/>
                <a:cs typeface="ヒラギノ角ゴ ProN W3"/>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7" name="日付プレースホルダー 6"/>
          <p:cNvSpPr>
            <a:spLocks noGrp="1"/>
          </p:cNvSpPr>
          <p:nvPr>
            <p:ph type="dt" sz="half" idx="10"/>
          </p:nvPr>
        </p:nvSpPr>
        <p:spPr>
          <a:xfrm>
            <a:off x="0" y="6608151"/>
            <a:ext cx="1043608" cy="249849"/>
          </a:xfrm>
        </p:spPr>
        <p:txBody>
          <a:bodyPr/>
          <a:lstStyle>
            <a:lvl1pPr>
              <a:defRPr sz="1100">
                <a:solidFill>
                  <a:schemeClr val="bg1">
                    <a:lumMod val="95000"/>
                  </a:schemeClr>
                </a:solidFill>
                <a:latin typeface="ヒラギノ角ゴ ProN W3"/>
                <a:ea typeface="ヒラギノ角ゴ ProN W3"/>
                <a:cs typeface="ヒラギノ角ゴ ProN W3"/>
              </a:defRPr>
            </a:lvl1pPr>
          </a:lstStyle>
          <a:p>
            <a:fld id="{669D8707-C245-4E48-A215-111C6651ABC4}" type="datetime1">
              <a:rPr kumimoji="1" lang="ja-JP" altLang="en-US" smtClean="0"/>
              <a:t>2016/2/8</a:t>
            </a:fld>
            <a:endParaRPr kumimoji="1" lang="ja-JP" altLang="en-US"/>
          </a:p>
        </p:txBody>
      </p:sp>
      <p:sp>
        <p:nvSpPr>
          <p:cNvPr id="8" name="フッター プレースホルダー 7"/>
          <p:cNvSpPr>
            <a:spLocks noGrp="1"/>
          </p:cNvSpPr>
          <p:nvPr>
            <p:ph type="ftr" sz="quarter" idx="11"/>
          </p:nvPr>
        </p:nvSpPr>
        <p:spPr>
          <a:xfrm>
            <a:off x="899592" y="6608151"/>
            <a:ext cx="7920880" cy="249849"/>
          </a:xfrm>
        </p:spPr>
        <p:txBody>
          <a:bodyPr/>
          <a:lstStyle>
            <a:lvl1pPr>
              <a:defRPr sz="1100">
                <a:solidFill>
                  <a:schemeClr val="bg1">
                    <a:lumMod val="95000"/>
                  </a:schemeClr>
                </a:solidFill>
                <a:latin typeface="ヒラギノ角ゴ ProN W3"/>
                <a:ea typeface="ヒラギノ角ゴ ProN W3"/>
                <a:cs typeface="ヒラギノ角ゴ ProN W3"/>
              </a:defRPr>
            </a:lvl1pPr>
          </a:lstStyle>
          <a:p>
            <a:endParaRPr kumimoji="1" lang="ja-JP" altLang="en-US"/>
          </a:p>
        </p:txBody>
      </p:sp>
      <p:sp>
        <p:nvSpPr>
          <p:cNvPr id="9" name="スライド番号プレースホルダー 8"/>
          <p:cNvSpPr>
            <a:spLocks noGrp="1"/>
          </p:cNvSpPr>
          <p:nvPr>
            <p:ph type="sldNum" sz="quarter" idx="12"/>
          </p:nvPr>
        </p:nvSpPr>
        <p:spPr>
          <a:xfrm>
            <a:off x="8604448" y="6608151"/>
            <a:ext cx="539552" cy="249849"/>
          </a:xfrm>
        </p:spPr>
        <p:txBody>
          <a:bodyPr/>
          <a:lstStyle>
            <a:lvl1pPr algn="r">
              <a:defRPr sz="1100">
                <a:solidFill>
                  <a:schemeClr val="bg1">
                    <a:lumMod val="95000"/>
                  </a:schemeClr>
                </a:solidFill>
                <a:latin typeface="ヒラギノ角ゴ ProN W3"/>
                <a:ea typeface="ヒラギノ角ゴ ProN W3"/>
                <a:cs typeface="ヒラギノ角ゴ ProN W3"/>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418027475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6" name="スライド番号プレースホルダ 5"/>
          <p:cNvSpPr>
            <a:spLocks noGrp="1"/>
          </p:cNvSpPr>
          <p:nvPr>
            <p:ph type="sldNum" sz="quarter" idx="12"/>
          </p:nvPr>
        </p:nvSpPr>
        <p:spPr/>
        <p:txBody>
          <a:bodyPr/>
          <a:lstStyle>
            <a:lvl1pPr>
              <a:defRPr/>
            </a:lvl1pPr>
          </a:lstStyle>
          <a:p>
            <a:fld id="{478870E5-24B9-4FF4-9773-D41B47BFD28C}" type="slidenum">
              <a:rPr kumimoji="1" lang="ja-JP" altLang="en-US" smtClean="0"/>
              <a:t>‹#›</a:t>
            </a:fld>
            <a:endParaRPr kumimoji="1" lang="ja-JP" altLang="en-US"/>
          </a:p>
        </p:txBody>
      </p:sp>
      <p:sp>
        <p:nvSpPr>
          <p:cNvPr id="8" name="日付プレースホルダ 3"/>
          <p:cNvSpPr txBox="1">
            <a:spLocks/>
          </p:cNvSpPr>
          <p:nvPr/>
        </p:nvSpPr>
        <p:spPr>
          <a:xfrm>
            <a:off x="609600" y="6508750"/>
            <a:ext cx="2133600" cy="365125"/>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ＭＳ Ｐゴシック"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en-US" altLang="ja-JP" smtClean="0">
                <a:solidFill>
                  <a:srgbClr val="434343">
                    <a:tint val="75000"/>
                  </a:srgbClr>
                </a:solidFill>
              </a:rPr>
              <a:t>2014/07/10</a:t>
            </a:r>
            <a:endParaRPr lang="en-US" altLang="ja-JP" dirty="0">
              <a:solidFill>
                <a:srgbClr val="434343">
                  <a:tint val="75000"/>
                </a:srgbClr>
              </a:solidFill>
            </a:endParaRPr>
          </a:p>
        </p:txBody>
      </p:sp>
      <p:sp>
        <p:nvSpPr>
          <p:cNvPr id="9" name="フッター プレースホルダ 4"/>
          <p:cNvSpPr>
            <a:spLocks noGrp="1"/>
          </p:cNvSpPr>
          <p:nvPr>
            <p:ph type="ftr" sz="quarter" idx="11"/>
          </p:nvPr>
        </p:nvSpPr>
        <p:spPr>
          <a:xfrm>
            <a:off x="3124200" y="6356350"/>
            <a:ext cx="2895600" cy="365125"/>
          </a:xfrm>
        </p:spPr>
        <p:txBody>
          <a:bodyPr/>
          <a:lstStyle>
            <a:lvl1pPr>
              <a:defRPr/>
            </a:lvl1pPr>
          </a:lstStyle>
          <a:p>
            <a:endParaRPr kumimoji="1" lang="ja-JP" altLang="en-US"/>
          </a:p>
        </p:txBody>
      </p:sp>
    </p:spTree>
    <p:extLst>
      <p:ext uri="{BB962C8B-B14F-4D97-AF65-F5344CB8AC3E}">
        <p14:creationId xmlns:p14="http://schemas.microsoft.com/office/powerpoint/2010/main" val="132684514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3"/>
          <p:cNvSpPr>
            <a:spLocks noGrp="1"/>
          </p:cNvSpPr>
          <p:nvPr>
            <p:ph type="dt" sz="half" idx="10"/>
          </p:nvPr>
        </p:nvSpPr>
        <p:spPr/>
        <p:txBody>
          <a:bodyPr/>
          <a:lstStyle>
            <a:lvl1pPr>
              <a:defRPr/>
            </a:lvl1pPr>
          </a:lstStyle>
          <a:p>
            <a:fld id="{F68A8F2A-30DB-4163-9CD8-029C6DEE73AA}" type="datetime1">
              <a:rPr kumimoji="1" lang="ja-JP" altLang="en-US" smtClean="0"/>
              <a:t>2016/2/8</a:t>
            </a:fld>
            <a:endParaRPr kumimoji="1" lang="ja-JP" altLang="en-US"/>
          </a:p>
        </p:txBody>
      </p:sp>
      <p:sp>
        <p:nvSpPr>
          <p:cNvPr id="6" name="フッター プレースホルダ 4"/>
          <p:cNvSpPr>
            <a:spLocks noGrp="1"/>
          </p:cNvSpPr>
          <p:nvPr>
            <p:ph type="ftr" sz="quarter" idx="11"/>
          </p:nvPr>
        </p:nvSpPr>
        <p:spPr/>
        <p:txBody>
          <a:bodyPr/>
          <a:lstStyle>
            <a:lvl1pPr>
              <a:defRPr/>
            </a:lvl1pPr>
          </a:lstStyle>
          <a:p>
            <a:endParaRPr kumimoji="1" lang="ja-JP" altLang="en-US"/>
          </a:p>
        </p:txBody>
      </p:sp>
      <p:sp>
        <p:nvSpPr>
          <p:cNvPr id="7" name="スライド番号プレースホルダ 5"/>
          <p:cNvSpPr>
            <a:spLocks noGrp="1"/>
          </p:cNvSpPr>
          <p:nvPr>
            <p:ph type="sldNum" sz="quarter" idx="12"/>
          </p:nvPr>
        </p:nvSpPr>
        <p:spPr/>
        <p:txBody>
          <a:bodyPr/>
          <a:lstStyle>
            <a:lvl1pPr>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63246786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3"/>
          <p:cNvSpPr>
            <a:spLocks noGrp="1"/>
          </p:cNvSpPr>
          <p:nvPr>
            <p:ph type="dt" sz="half" idx="10"/>
          </p:nvPr>
        </p:nvSpPr>
        <p:spPr/>
        <p:txBody>
          <a:bodyPr/>
          <a:lstStyle>
            <a:lvl1pPr>
              <a:defRPr/>
            </a:lvl1pPr>
          </a:lstStyle>
          <a:p>
            <a:fld id="{F05DB626-B49B-4B72-B4C6-7110165741C1}" type="datetime1">
              <a:rPr kumimoji="1" lang="ja-JP" altLang="en-US" smtClean="0"/>
              <a:t>2016/2/8</a:t>
            </a:fld>
            <a:endParaRPr kumimoji="1" lang="ja-JP" altLang="en-US"/>
          </a:p>
        </p:txBody>
      </p:sp>
      <p:sp>
        <p:nvSpPr>
          <p:cNvPr id="8" name="フッター プレースホルダ 4"/>
          <p:cNvSpPr>
            <a:spLocks noGrp="1"/>
          </p:cNvSpPr>
          <p:nvPr>
            <p:ph type="ftr" sz="quarter" idx="11"/>
          </p:nvPr>
        </p:nvSpPr>
        <p:spPr/>
        <p:txBody>
          <a:bodyPr/>
          <a:lstStyle>
            <a:lvl1pPr>
              <a:defRPr/>
            </a:lvl1pPr>
          </a:lstStyle>
          <a:p>
            <a:endParaRPr kumimoji="1" lang="ja-JP" altLang="en-US"/>
          </a:p>
        </p:txBody>
      </p:sp>
      <p:sp>
        <p:nvSpPr>
          <p:cNvPr id="9" name="スライド番号プレースホルダ 5"/>
          <p:cNvSpPr>
            <a:spLocks noGrp="1"/>
          </p:cNvSpPr>
          <p:nvPr>
            <p:ph type="sldNum" sz="quarter" idx="12"/>
          </p:nvPr>
        </p:nvSpPr>
        <p:spPr/>
        <p:txBody>
          <a:bodyPr/>
          <a:lstStyle>
            <a:lvl1pPr>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400258784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 3"/>
          <p:cNvSpPr>
            <a:spLocks noGrp="1"/>
          </p:cNvSpPr>
          <p:nvPr>
            <p:ph type="dt" sz="half" idx="10"/>
          </p:nvPr>
        </p:nvSpPr>
        <p:spPr/>
        <p:txBody>
          <a:bodyPr/>
          <a:lstStyle>
            <a:lvl1pPr>
              <a:defRPr/>
            </a:lvl1pPr>
          </a:lstStyle>
          <a:p>
            <a:fld id="{9FFFCE1C-2B7F-4E0B-BD90-25AFA328CB6C}" type="datetime1">
              <a:rPr kumimoji="1" lang="ja-JP" altLang="en-US" smtClean="0"/>
              <a:t>2016/2/8</a:t>
            </a:fld>
            <a:endParaRPr kumimoji="1" lang="ja-JP" altLang="en-US"/>
          </a:p>
        </p:txBody>
      </p:sp>
      <p:sp>
        <p:nvSpPr>
          <p:cNvPr id="4" name="フッター プレースホルダ 4"/>
          <p:cNvSpPr>
            <a:spLocks noGrp="1"/>
          </p:cNvSpPr>
          <p:nvPr>
            <p:ph type="ftr" sz="quarter" idx="11"/>
          </p:nvPr>
        </p:nvSpPr>
        <p:spPr/>
        <p:txBody>
          <a:bodyPr/>
          <a:lstStyle>
            <a:lvl1pPr>
              <a:defRPr/>
            </a:lvl1pPr>
          </a:lstStyle>
          <a:p>
            <a:endParaRPr kumimoji="1" lang="ja-JP" altLang="en-US"/>
          </a:p>
        </p:txBody>
      </p:sp>
      <p:sp>
        <p:nvSpPr>
          <p:cNvPr id="5" name="スライド番号プレースホルダ 5"/>
          <p:cNvSpPr>
            <a:spLocks noGrp="1"/>
          </p:cNvSpPr>
          <p:nvPr>
            <p:ph type="sldNum" sz="quarter" idx="12"/>
          </p:nvPr>
        </p:nvSpPr>
        <p:spPr/>
        <p:txBody>
          <a:bodyPr/>
          <a:lstStyle>
            <a:lvl1pPr>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4783408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fld id="{F00894F9-E91E-4123-A96A-A7998D036CA9}" type="datetime1">
              <a:rPr kumimoji="1" lang="ja-JP" altLang="en-US" smtClean="0"/>
              <a:t>2016/2/8</a:t>
            </a:fld>
            <a:endParaRPr kumimoji="1" lang="ja-JP" altLang="en-US"/>
          </a:p>
        </p:txBody>
      </p:sp>
      <p:sp>
        <p:nvSpPr>
          <p:cNvPr id="3" name="フッター プレースホルダ 4"/>
          <p:cNvSpPr>
            <a:spLocks noGrp="1"/>
          </p:cNvSpPr>
          <p:nvPr>
            <p:ph type="ftr" sz="quarter" idx="11"/>
          </p:nvPr>
        </p:nvSpPr>
        <p:spPr/>
        <p:txBody>
          <a:bodyPr/>
          <a:lstStyle>
            <a:lvl1pPr>
              <a:defRPr/>
            </a:lvl1pPr>
          </a:lstStyle>
          <a:p>
            <a:endParaRPr kumimoji="1" lang="ja-JP" altLang="en-US"/>
          </a:p>
        </p:txBody>
      </p:sp>
      <p:sp>
        <p:nvSpPr>
          <p:cNvPr id="4" name="スライド番号プレースホルダ 5"/>
          <p:cNvSpPr>
            <a:spLocks noGrp="1"/>
          </p:cNvSpPr>
          <p:nvPr>
            <p:ph type="sldNum" sz="quarter" idx="12"/>
          </p:nvPr>
        </p:nvSpPr>
        <p:spPr/>
        <p:txBody>
          <a:bodyPr/>
          <a:lstStyle>
            <a:lvl1pPr>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54996847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 3"/>
          <p:cNvSpPr>
            <a:spLocks noGrp="1"/>
          </p:cNvSpPr>
          <p:nvPr>
            <p:ph type="dt" sz="half" idx="10"/>
          </p:nvPr>
        </p:nvSpPr>
        <p:spPr/>
        <p:txBody>
          <a:bodyPr/>
          <a:lstStyle>
            <a:lvl1pPr>
              <a:defRPr/>
            </a:lvl1pPr>
          </a:lstStyle>
          <a:p>
            <a:fld id="{688A137F-7853-4893-934C-E827FC9F7F91}" type="datetime1">
              <a:rPr kumimoji="1" lang="ja-JP" altLang="en-US" smtClean="0"/>
              <a:t>2016/2/8</a:t>
            </a:fld>
            <a:endParaRPr kumimoji="1" lang="ja-JP" altLang="en-US"/>
          </a:p>
        </p:txBody>
      </p:sp>
      <p:sp>
        <p:nvSpPr>
          <p:cNvPr id="6" name="フッター プレースホルダ 4"/>
          <p:cNvSpPr>
            <a:spLocks noGrp="1"/>
          </p:cNvSpPr>
          <p:nvPr>
            <p:ph type="ftr" sz="quarter" idx="11"/>
          </p:nvPr>
        </p:nvSpPr>
        <p:spPr/>
        <p:txBody>
          <a:bodyPr/>
          <a:lstStyle>
            <a:lvl1pPr>
              <a:defRPr/>
            </a:lvl1pPr>
          </a:lstStyle>
          <a:p>
            <a:endParaRPr kumimoji="1" lang="ja-JP" altLang="en-US"/>
          </a:p>
        </p:txBody>
      </p:sp>
      <p:sp>
        <p:nvSpPr>
          <p:cNvPr id="7" name="スライド番号プレースホルダ 5"/>
          <p:cNvSpPr>
            <a:spLocks noGrp="1"/>
          </p:cNvSpPr>
          <p:nvPr>
            <p:ph type="sldNum" sz="quarter" idx="12"/>
          </p:nvPr>
        </p:nvSpPr>
        <p:spPr/>
        <p:txBody>
          <a:bodyPr/>
          <a:lstStyle>
            <a:lvl1pPr>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405674172"/>
      </p:ext>
    </p:extLst>
  </p:cSld>
  <p:clrMapOvr>
    <a:masterClrMapping/>
  </p:clrMapOvr>
  <p:timing>
    <p:tnLst>
      <p:par>
        <p:cTn id="1" dur="indefinite" restart="never" nodeType="tmRoot"/>
      </p:par>
    </p:tnLst>
  </p:timing>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図を追加</a:t>
            </a:r>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 3"/>
          <p:cNvSpPr>
            <a:spLocks noGrp="1"/>
          </p:cNvSpPr>
          <p:nvPr>
            <p:ph type="dt" sz="half" idx="10"/>
          </p:nvPr>
        </p:nvSpPr>
        <p:spPr/>
        <p:txBody>
          <a:bodyPr/>
          <a:lstStyle>
            <a:lvl1pPr>
              <a:defRPr/>
            </a:lvl1pPr>
          </a:lstStyle>
          <a:p>
            <a:fld id="{C93FBFE8-4554-4018-882B-370531FC5863}" type="datetime1">
              <a:rPr kumimoji="1" lang="ja-JP" altLang="en-US" smtClean="0"/>
              <a:t>2016/2/8</a:t>
            </a:fld>
            <a:endParaRPr kumimoji="1" lang="ja-JP" altLang="en-US"/>
          </a:p>
        </p:txBody>
      </p:sp>
      <p:sp>
        <p:nvSpPr>
          <p:cNvPr id="6" name="フッター プレースホルダ 4"/>
          <p:cNvSpPr>
            <a:spLocks noGrp="1"/>
          </p:cNvSpPr>
          <p:nvPr>
            <p:ph type="ftr" sz="quarter" idx="11"/>
          </p:nvPr>
        </p:nvSpPr>
        <p:spPr/>
        <p:txBody>
          <a:bodyPr/>
          <a:lstStyle>
            <a:lvl1pPr>
              <a:defRPr/>
            </a:lvl1pPr>
          </a:lstStyle>
          <a:p>
            <a:endParaRPr kumimoji="1" lang="ja-JP" altLang="en-US"/>
          </a:p>
        </p:txBody>
      </p:sp>
      <p:sp>
        <p:nvSpPr>
          <p:cNvPr id="7" name="スライド番号プレースホルダ 5"/>
          <p:cNvSpPr>
            <a:spLocks noGrp="1"/>
          </p:cNvSpPr>
          <p:nvPr>
            <p:ph type="sldNum" sz="quarter" idx="12"/>
          </p:nvPr>
        </p:nvSpPr>
        <p:spPr/>
        <p:txBody>
          <a:bodyPr/>
          <a:lstStyle>
            <a:lvl1pPr>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365334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688A137F-7853-4893-934C-E827FC9F7F91}" type="datetime1">
              <a:rPr kumimoji="1" lang="ja-JP" altLang="en-US" smtClean="0"/>
              <a:t>2016/2/8</a:t>
            </a:fld>
            <a:endParaRPr kumimoji="1" lang="ja-JP" altLang="en-US"/>
          </a:p>
        </p:txBody>
      </p:sp>
      <p:sp>
        <p:nvSpPr>
          <p:cNvPr id="5" name="フッター プレースホルダ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 5"/>
          <p:cNvSpPr>
            <a:spLocks noGrp="1"/>
          </p:cNvSpPr>
          <p:nvPr>
            <p:ph type="sldNum" sz="quarter" idx="12"/>
          </p:nvPr>
        </p:nvSpPr>
        <p:spPr/>
        <p:txBody>
          <a:bodyPr/>
          <a:lstStyle>
            <a:lvl1pPr>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40080348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688A137F-7853-4893-934C-E827FC9F7F91}" type="datetime1">
              <a:rPr kumimoji="1" lang="ja-JP" altLang="en-US" smtClean="0"/>
              <a:t>2016/2/8</a:t>
            </a:fld>
            <a:endParaRPr kumimoji="1" lang="ja-JP" altLang="en-US"/>
          </a:p>
        </p:txBody>
      </p:sp>
      <p:sp>
        <p:nvSpPr>
          <p:cNvPr id="5" name="フッター プレースホルダ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 5"/>
          <p:cNvSpPr>
            <a:spLocks noGrp="1"/>
          </p:cNvSpPr>
          <p:nvPr>
            <p:ph type="sldNum" sz="quarter" idx="12"/>
          </p:nvPr>
        </p:nvSpPr>
        <p:spPr/>
        <p:txBody>
          <a:bodyPr/>
          <a:lstStyle>
            <a:lvl1pPr>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138065938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8370" name="タイトル プレースホル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58371" name="テキスト プレースホル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ea typeface="ＭＳ Ｐゴシック" pitchFamily="50" charset="-128"/>
              </a:defRPr>
            </a:lvl1pPr>
          </a:lstStyle>
          <a:p>
            <a:fld id="{688A137F-7853-4893-934C-E827FC9F7F91}" type="datetime1">
              <a:rPr kumimoji="1" lang="ja-JP" altLang="en-US" smtClean="0"/>
              <a:t>2016/2/8</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ea typeface="ＭＳ Ｐゴシック" pitchFamily="50" charset="-128"/>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ea typeface="ＭＳ Ｐゴシック" pitchFamily="50" charset="-128"/>
              </a:defRPr>
            </a:lvl1pPr>
          </a:lstStyle>
          <a:p>
            <a:fld id="{478870E5-24B9-4FF4-9773-D41B47BFD28C}" type="slidenum">
              <a:rPr kumimoji="1" lang="ja-JP" altLang="en-US" smtClean="0"/>
              <a:t>‹#›</a:t>
            </a:fld>
            <a:endParaRPr kumimoji="1" lang="ja-JP" altLang="en-US"/>
          </a:p>
        </p:txBody>
      </p:sp>
      <p:pic>
        <p:nvPicPr>
          <p:cNvPr id="58375" name="Picture 5"/>
          <p:cNvPicPr>
            <a:picLocks noChangeAspect="1" noChangeArrowheads="1"/>
          </p:cNvPicPr>
          <p:nvPr/>
        </p:nvPicPr>
        <p:blipFill>
          <a:blip r:embed="rId13" cstate="print"/>
          <a:srcRect/>
          <a:stretch>
            <a:fillRect/>
          </a:stretch>
        </p:blipFill>
        <p:spPr bwMode="auto">
          <a:xfrm>
            <a:off x="0" y="0"/>
            <a:ext cx="9155113" cy="6858000"/>
          </a:xfrm>
          <a:prstGeom prst="rect">
            <a:avLst/>
          </a:prstGeom>
          <a:noFill/>
          <a:ln w="9525">
            <a:noFill/>
            <a:miter lim="800000"/>
            <a:headEnd/>
            <a:tailEnd/>
          </a:ln>
        </p:spPr>
      </p:pic>
    </p:spTree>
    <p:extLst>
      <p:ext uri="{BB962C8B-B14F-4D97-AF65-F5344CB8AC3E}">
        <p14:creationId xmlns:p14="http://schemas.microsoft.com/office/powerpoint/2010/main" val="5078010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1" fontAlgn="base" hangingPunct="1">
        <a:spcBef>
          <a:spcPct val="0"/>
        </a:spcBef>
        <a:spcAft>
          <a:spcPct val="0"/>
        </a:spcAft>
        <a:defRPr kumimoji="1" sz="4400" kern="1200">
          <a:solidFill>
            <a:schemeClr val="tx1"/>
          </a:solidFill>
          <a:latin typeface="+mj-lt"/>
          <a:ea typeface="+mj-ea"/>
          <a:cs typeface="+mj-cs"/>
        </a:defRPr>
      </a:lvl1pPr>
      <a:lvl2pPr algn="ctr" rtl="0" eaLnBrk="1" fontAlgn="base" hangingPunct="1">
        <a:spcBef>
          <a:spcPct val="0"/>
        </a:spcBef>
        <a:spcAft>
          <a:spcPct val="0"/>
        </a:spcAft>
        <a:defRPr kumimoji="1" sz="4400">
          <a:solidFill>
            <a:schemeClr val="tx1"/>
          </a:solidFill>
          <a:latin typeface="Calibri" pitchFamily="34" charset="0"/>
          <a:ea typeface="ＭＳ Ｐゴシック" pitchFamily="50" charset="-128"/>
        </a:defRPr>
      </a:lvl2pPr>
      <a:lvl3pPr algn="ctr" rtl="0" eaLnBrk="1" fontAlgn="base" hangingPunct="1">
        <a:spcBef>
          <a:spcPct val="0"/>
        </a:spcBef>
        <a:spcAft>
          <a:spcPct val="0"/>
        </a:spcAft>
        <a:defRPr kumimoji="1" sz="4400">
          <a:solidFill>
            <a:schemeClr val="tx1"/>
          </a:solidFill>
          <a:latin typeface="Calibri" pitchFamily="34" charset="0"/>
          <a:ea typeface="ＭＳ Ｐゴシック" pitchFamily="50" charset="-128"/>
        </a:defRPr>
      </a:lvl3pPr>
      <a:lvl4pPr algn="ctr" rtl="0" eaLnBrk="1" fontAlgn="base" hangingPunct="1">
        <a:spcBef>
          <a:spcPct val="0"/>
        </a:spcBef>
        <a:spcAft>
          <a:spcPct val="0"/>
        </a:spcAft>
        <a:defRPr kumimoji="1" sz="4400">
          <a:solidFill>
            <a:schemeClr val="tx1"/>
          </a:solidFill>
          <a:latin typeface="Calibri" pitchFamily="34" charset="0"/>
          <a:ea typeface="ＭＳ Ｐゴシック" pitchFamily="50" charset="-128"/>
        </a:defRPr>
      </a:lvl4pPr>
      <a:lvl5pPr algn="ctr" rtl="0" eaLnBrk="1" fontAlgn="base" hangingPunct="1">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eaLnBrk="1" fontAlgn="base" hangingPunct="1">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eaLnBrk="1" fontAlgn="base" hangingPunct="1">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eaLnBrk="1" fontAlgn="base" hangingPunct="1">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eaLnBrk="1" fontAlgn="base" hangingPunct="1">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1" fontAlgn="base" hangingPunct="1">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ctrTitle"/>
          </p:nvPr>
        </p:nvSpPr>
        <p:spPr>
          <a:xfrm>
            <a:off x="685800" y="1122363"/>
            <a:ext cx="7952362" cy="2387600"/>
          </a:xfrm>
        </p:spPr>
        <p:txBody>
          <a:bodyPr>
            <a:normAutofit/>
          </a:bodyPr>
          <a:lstStyle/>
          <a:p>
            <a:r>
              <a:rPr lang="en-US" altLang="ja-JP" sz="4800" dirty="0" smtClean="0">
                <a:latin typeface="+mn-ea"/>
                <a:ea typeface="+mn-ea"/>
              </a:rPr>
              <a:t>OSS</a:t>
            </a:r>
            <a:r>
              <a:rPr lang="ja-JP" altLang="en-US" sz="4800" dirty="0" smtClean="0">
                <a:latin typeface="+mn-ea"/>
                <a:ea typeface="+mn-ea"/>
              </a:rPr>
              <a:t>における開発者の</a:t>
            </a:r>
            <a:r>
              <a:rPr lang="en-US" altLang="ja-JP" sz="4800" dirty="0" smtClean="0">
                <a:latin typeface="+mn-ea"/>
                <a:ea typeface="+mn-ea"/>
              </a:rPr>
              <a:t>High Impact Bug</a:t>
            </a:r>
            <a:r>
              <a:rPr lang="ja-JP" altLang="en-US" sz="4800" dirty="0" smtClean="0">
                <a:latin typeface="+mn-ea"/>
                <a:ea typeface="+mn-ea"/>
              </a:rPr>
              <a:t>に対する認識調査</a:t>
            </a:r>
            <a:endParaRPr kumimoji="1" lang="ja-JP" altLang="en-US" sz="4800" dirty="0">
              <a:latin typeface="+mj-ea"/>
            </a:endParaRPr>
          </a:p>
        </p:txBody>
      </p:sp>
      <p:sp>
        <p:nvSpPr>
          <p:cNvPr id="7" name="サブタイトル 6"/>
          <p:cNvSpPr>
            <a:spLocks noGrp="1"/>
          </p:cNvSpPr>
          <p:nvPr>
            <p:ph type="subTitle" idx="1"/>
          </p:nvPr>
        </p:nvSpPr>
        <p:spPr/>
        <p:txBody>
          <a:bodyPr/>
          <a:lstStyle/>
          <a:p>
            <a:r>
              <a:rPr lang="ja-JP" altLang="en-US" dirty="0" smtClean="0">
                <a:solidFill>
                  <a:schemeClr val="tx1"/>
                </a:solidFill>
              </a:rPr>
              <a:t>和歌山大学</a:t>
            </a:r>
            <a:endParaRPr kumimoji="1" lang="en-US" altLang="ja-JP" dirty="0" smtClean="0">
              <a:solidFill>
                <a:schemeClr val="tx1"/>
              </a:solidFill>
            </a:endParaRPr>
          </a:p>
          <a:p>
            <a:r>
              <a:rPr lang="en-US" altLang="ja-JP" dirty="0" smtClean="0">
                <a:solidFill>
                  <a:schemeClr val="tx1"/>
                </a:solidFill>
              </a:rPr>
              <a:t>60171050</a:t>
            </a:r>
            <a:endParaRPr lang="en-US" altLang="ja-JP" dirty="0">
              <a:solidFill>
                <a:schemeClr val="tx1"/>
              </a:solidFill>
            </a:endParaRPr>
          </a:p>
          <a:p>
            <a:r>
              <a:rPr kumimoji="1" lang="ja-JP" altLang="en-US" dirty="0" smtClean="0">
                <a:solidFill>
                  <a:schemeClr val="tx1"/>
                </a:solidFill>
              </a:rPr>
              <a:t>松野祐介</a:t>
            </a:r>
            <a:endParaRPr kumimoji="1" lang="ja-JP" altLang="en-US" dirty="0">
              <a:solidFill>
                <a:schemeClr val="tx1"/>
              </a:solidFill>
            </a:endParaRPr>
          </a:p>
        </p:txBody>
      </p:sp>
      <p:sp>
        <p:nvSpPr>
          <p:cNvPr id="14" name="スライド番号プレースホルダー 13"/>
          <p:cNvSpPr>
            <a:spLocks noGrp="1"/>
          </p:cNvSpPr>
          <p:nvPr>
            <p:ph type="sldNum" sz="quarter" idx="12"/>
          </p:nvPr>
        </p:nvSpPr>
        <p:spPr/>
        <p:txBody>
          <a:bodyPr/>
          <a:lstStyle/>
          <a:p>
            <a:fld id="{478870E5-24B9-4FF4-9773-D41B47BFD28C}" type="slidenum">
              <a:rPr kumimoji="1" lang="ja-JP" altLang="en-US" smtClean="0"/>
              <a:t>1</a:t>
            </a:fld>
            <a:endParaRPr kumimoji="1" lang="ja-JP" altLang="en-US"/>
          </a:p>
        </p:txBody>
      </p:sp>
      <p:cxnSp>
        <p:nvCxnSpPr>
          <p:cNvPr id="8" name="直線コネクタ 7"/>
          <p:cNvCxnSpPr/>
          <p:nvPr/>
        </p:nvCxnSpPr>
        <p:spPr>
          <a:xfrm>
            <a:off x="1143000" y="3544934"/>
            <a:ext cx="685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6990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ー 2"/>
          <p:cNvSpPr>
            <a:spLocks noGrp="1"/>
          </p:cNvSpPr>
          <p:nvPr>
            <p:ph idx="1"/>
          </p:nvPr>
        </p:nvSpPr>
        <p:spPr>
          <a:xfrm>
            <a:off x="628650" y="1431235"/>
            <a:ext cx="7886700" cy="5029200"/>
          </a:xfrm>
        </p:spPr>
        <p:txBody>
          <a:bodyPr>
            <a:normAutofit fontScale="92500" lnSpcReduction="10000"/>
          </a:bodyPr>
          <a:lstStyle/>
          <a:p>
            <a:r>
              <a:rPr kumimoji="1" lang="ja-JP" altLang="en-US" dirty="0" smtClean="0"/>
              <a:t>先行研究では，ユーザや開発者に大きな影響を与えるバグを対象とした分析が行われている</a:t>
            </a:r>
            <a:endParaRPr kumimoji="1" lang="en-US" altLang="ja-JP" dirty="0" smtClean="0"/>
          </a:p>
          <a:p>
            <a:endParaRPr lang="en-US" altLang="ja-JP" dirty="0" smtClean="0"/>
          </a:p>
          <a:p>
            <a:r>
              <a:rPr lang="ja-JP" altLang="en-US" dirty="0" smtClean="0"/>
              <a:t>先行研究における</a:t>
            </a:r>
            <a:r>
              <a:rPr lang="en-US" altLang="ja-JP" dirty="0" smtClean="0"/>
              <a:t>6</a:t>
            </a:r>
            <a:r>
              <a:rPr lang="ja-JP" altLang="en-US" dirty="0" smtClean="0"/>
              <a:t>種類の</a:t>
            </a:r>
            <a:r>
              <a:rPr lang="en-US" altLang="ja-JP" dirty="0" smtClean="0"/>
              <a:t>High Impact Bug</a:t>
            </a:r>
          </a:p>
          <a:p>
            <a:pPr lvl="1"/>
            <a:r>
              <a:rPr lang="en-US" altLang="ja-JP" dirty="0" smtClean="0"/>
              <a:t>Surprise Bug , Dormant Bug , Blocking Bug , Security Bug , Performance Bug , Breakage Bug</a:t>
            </a:r>
            <a:endParaRPr lang="en-US" altLang="ja-JP" dirty="0"/>
          </a:p>
          <a:p>
            <a:endParaRPr lang="en-US" altLang="ja-JP" dirty="0"/>
          </a:p>
          <a:p>
            <a:r>
              <a:rPr kumimoji="1" lang="ja-JP" altLang="en-US" dirty="0" smtClean="0"/>
              <a:t>しかし，いずれも研究者によって定義されたもの</a:t>
            </a:r>
            <a:endParaRPr kumimoji="1" lang="en-US" altLang="ja-JP" dirty="0" smtClean="0"/>
          </a:p>
          <a:p>
            <a:pPr lvl="1"/>
            <a:r>
              <a:rPr lang="ja-JP" altLang="en-US" dirty="0" smtClean="0"/>
              <a:t>現場で扱われているものとは異なる可能性がある</a:t>
            </a:r>
            <a:endParaRPr lang="en-US" altLang="ja-JP" dirty="0" smtClean="0"/>
          </a:p>
          <a:p>
            <a:endParaRPr kumimoji="1" lang="en-US" altLang="ja-JP" dirty="0"/>
          </a:p>
          <a:p>
            <a:pPr marL="228600" lvl="1">
              <a:spcBef>
                <a:spcPts val="1000"/>
              </a:spcBef>
            </a:pPr>
            <a:r>
              <a:rPr lang="ja-JP" altLang="en-US" dirty="0"/>
              <a:t>開発者が影響力が高いと</a:t>
            </a:r>
            <a:r>
              <a:rPr lang="ja-JP" altLang="en-US" dirty="0" smtClean="0"/>
              <a:t>考える不具合の修正プロセスを改善する必要がある</a:t>
            </a:r>
            <a:endParaRPr kumimoji="1" lang="en-US" altLang="ja-JP" dirty="0" smtClean="0"/>
          </a:p>
          <a:p>
            <a:endParaRPr lang="en-US" altLang="ja-JP" dirty="0"/>
          </a:p>
          <a:p>
            <a:endParaRPr kumimoji="1" lang="ja-JP" altLang="en-US"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a:t>
            </a:fld>
            <a:endParaRPr kumimoji="1" lang="ja-JP" altLang="en-US"/>
          </a:p>
        </p:txBody>
      </p:sp>
    </p:spTree>
    <p:extLst>
      <p:ext uri="{BB962C8B-B14F-4D97-AF65-F5344CB8AC3E}">
        <p14:creationId xmlns:p14="http://schemas.microsoft.com/office/powerpoint/2010/main" val="1329553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Impact Bug (1/2)</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Surprise Bug</a:t>
            </a:r>
          </a:p>
          <a:p>
            <a:pPr lvl="1"/>
            <a:r>
              <a:rPr lang="ja-JP" altLang="en-US" dirty="0" smtClean="0"/>
              <a:t>予期せぬ箇所かつ，予期せぬ時期に発生する不具合</a:t>
            </a:r>
            <a:endParaRPr lang="en-US" altLang="ja-JP" dirty="0" smtClean="0"/>
          </a:p>
          <a:p>
            <a:pPr lvl="1"/>
            <a:endParaRPr kumimoji="1" lang="en-US" altLang="ja-JP" dirty="0"/>
          </a:p>
          <a:p>
            <a:r>
              <a:rPr kumimoji="1" lang="en-US" altLang="ja-JP" dirty="0" smtClean="0"/>
              <a:t>Dormant Bug</a:t>
            </a:r>
          </a:p>
          <a:p>
            <a:pPr lvl="1"/>
            <a:r>
              <a:rPr lang="ja-JP" altLang="en-US" dirty="0" smtClean="0"/>
              <a:t>あるリリースに向けて開発を行っている際に埋め込まれるが，テスト中またはリリース後には見つからずに，次のリリース以後に見つかる不具合</a:t>
            </a:r>
            <a:endParaRPr lang="en-US" altLang="ja-JP" dirty="0" smtClean="0"/>
          </a:p>
          <a:p>
            <a:endParaRPr kumimoji="1" lang="en-US" altLang="ja-JP" dirty="0"/>
          </a:p>
          <a:p>
            <a:r>
              <a:rPr kumimoji="1" lang="en-US" altLang="ja-JP" dirty="0" smtClean="0"/>
              <a:t>Blocking Bug</a:t>
            </a:r>
          </a:p>
          <a:p>
            <a:pPr lvl="1"/>
            <a:r>
              <a:rPr lang="ja-JP" altLang="en-US" dirty="0" smtClean="0"/>
              <a:t>ソフトウェアコンポーネントの依存関係のために，他の不具合の修正を阻害している不具合</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3</a:t>
            </a:fld>
            <a:endParaRPr kumimoji="1" lang="ja-JP" altLang="en-US"/>
          </a:p>
        </p:txBody>
      </p:sp>
    </p:spTree>
    <p:extLst>
      <p:ext uri="{BB962C8B-B14F-4D97-AF65-F5344CB8AC3E}">
        <p14:creationId xmlns:p14="http://schemas.microsoft.com/office/powerpoint/2010/main" val="2441096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Impact Bug (2/2)</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Security Bug</a:t>
            </a:r>
          </a:p>
          <a:p>
            <a:pPr lvl="1"/>
            <a:r>
              <a:rPr lang="ja-JP" altLang="en-US" dirty="0" smtClean="0"/>
              <a:t>それ</a:t>
            </a:r>
            <a:r>
              <a:rPr lang="ja-JP" altLang="en-US" dirty="0"/>
              <a:t>自体</a:t>
            </a:r>
            <a:r>
              <a:rPr lang="ja-JP" altLang="en-US" dirty="0" smtClean="0"/>
              <a:t>が</a:t>
            </a:r>
            <a:r>
              <a:rPr lang="ja-JP" altLang="en-US" dirty="0"/>
              <a:t>何</a:t>
            </a:r>
            <a:r>
              <a:rPr lang="ja-JP" altLang="en-US" dirty="0" smtClean="0"/>
              <a:t>かに影響を及ぼすものではなく，攻撃者により悪用される可能性がある不具合</a:t>
            </a:r>
            <a:endParaRPr lang="en-US" altLang="ja-JP" dirty="0" smtClean="0"/>
          </a:p>
          <a:p>
            <a:endParaRPr kumimoji="1" lang="en-US" altLang="ja-JP" dirty="0"/>
          </a:p>
          <a:p>
            <a:r>
              <a:rPr lang="en-US" altLang="ja-JP" dirty="0" smtClean="0"/>
              <a:t>Performance Bug</a:t>
            </a:r>
          </a:p>
          <a:p>
            <a:pPr lvl="1"/>
            <a:r>
              <a:rPr kumimoji="1" lang="ja-JP" altLang="en-US" dirty="0" smtClean="0"/>
              <a:t>ユーザエクスペリエンスやレスポンス，スループットの低下などを含むパフォーマンス低下を招く不具合</a:t>
            </a:r>
            <a:endParaRPr kumimoji="1" lang="en-US" altLang="ja-JP" dirty="0" smtClean="0"/>
          </a:p>
          <a:p>
            <a:endParaRPr lang="en-US" altLang="ja-JP" dirty="0"/>
          </a:p>
          <a:p>
            <a:r>
              <a:rPr kumimoji="1" lang="en-US" altLang="ja-JP" dirty="0" smtClean="0"/>
              <a:t>Breakage Bug</a:t>
            </a:r>
          </a:p>
          <a:p>
            <a:pPr lvl="1"/>
            <a:r>
              <a:rPr lang="ja-JP" altLang="en-US" dirty="0" smtClean="0"/>
              <a:t>コード修正や機能追加により，以前使えていた機能を使えない状態にする不具合</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4</a:t>
            </a:fld>
            <a:endParaRPr kumimoji="1" lang="ja-JP" altLang="en-US"/>
          </a:p>
        </p:txBody>
      </p:sp>
    </p:spTree>
    <p:extLst>
      <p:ext uri="{BB962C8B-B14F-4D97-AF65-F5344CB8AC3E}">
        <p14:creationId xmlns:p14="http://schemas.microsoft.com/office/powerpoint/2010/main" val="34180499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目的</a:t>
            </a:r>
            <a:endParaRPr kumimoji="1" lang="ja-JP" altLang="en-US" dirty="0"/>
          </a:p>
        </p:txBody>
      </p:sp>
      <p:sp>
        <p:nvSpPr>
          <p:cNvPr id="3" name="コンテンツ プレースホルダー 2"/>
          <p:cNvSpPr>
            <a:spLocks noGrp="1"/>
          </p:cNvSpPr>
          <p:nvPr>
            <p:ph idx="1"/>
          </p:nvPr>
        </p:nvSpPr>
        <p:spPr>
          <a:xfrm>
            <a:off x="628649" y="1825625"/>
            <a:ext cx="8137663" cy="4351338"/>
          </a:xfrm>
        </p:spPr>
        <p:txBody>
          <a:bodyPr/>
          <a:lstStyle/>
          <a:p>
            <a:r>
              <a:rPr lang="en-US" altLang="ja-JP" dirty="0" smtClean="0"/>
              <a:t>High Impact Bug</a:t>
            </a:r>
            <a:r>
              <a:rPr lang="ja-JP" altLang="en-US" dirty="0" smtClean="0"/>
              <a:t>に対するＯＳＳ開発者の</a:t>
            </a:r>
            <a:r>
              <a:rPr lang="ja-JP" altLang="en-US" dirty="0"/>
              <a:t>認識</a:t>
            </a:r>
            <a:r>
              <a:rPr lang="ja-JP" altLang="en-US" dirty="0" smtClean="0"/>
              <a:t>を調査する</a:t>
            </a:r>
            <a:endParaRPr lang="en-US" altLang="ja-JP" dirty="0" smtClean="0"/>
          </a:p>
          <a:p>
            <a:pPr lvl="1"/>
            <a:endParaRPr lang="en-US" altLang="ja-JP" dirty="0" smtClean="0"/>
          </a:p>
          <a:p>
            <a:pPr lvl="1"/>
            <a:r>
              <a:rPr lang="ja-JP" altLang="en-US" dirty="0" smtClean="0"/>
              <a:t>どのような役割・ドメインの開発者が意見を述べているか</a:t>
            </a:r>
            <a:endParaRPr lang="en-US" altLang="ja-JP" dirty="0" smtClean="0"/>
          </a:p>
          <a:p>
            <a:pPr lvl="1"/>
            <a:r>
              <a:rPr lang="ja-JP" altLang="en-US" dirty="0"/>
              <a:t>誰</a:t>
            </a:r>
            <a:r>
              <a:rPr lang="ja-JP" altLang="en-US" dirty="0" smtClean="0"/>
              <a:t>に対して影響力が高いものであるか</a:t>
            </a:r>
            <a:endParaRPr lang="en-US" altLang="ja-JP" dirty="0" smtClean="0"/>
          </a:p>
          <a:p>
            <a:pPr lvl="1"/>
            <a:endParaRPr lang="en-US" altLang="ja-JP" dirty="0"/>
          </a:p>
          <a:p>
            <a:r>
              <a:rPr lang="ja-JP" altLang="en-US" dirty="0" smtClean="0"/>
              <a:t>調査することで</a:t>
            </a:r>
            <a:r>
              <a:rPr lang="ja-JP" altLang="en-US" dirty="0"/>
              <a:t>，</a:t>
            </a:r>
            <a:r>
              <a:rPr lang="ja-JP" altLang="en-US" dirty="0" smtClean="0"/>
              <a:t>開発者の</a:t>
            </a:r>
            <a:r>
              <a:rPr lang="en-US" altLang="ja-JP" dirty="0" smtClean="0"/>
              <a:t>High Impact Bug</a:t>
            </a:r>
            <a:r>
              <a:rPr lang="ja-JP" altLang="en-US" dirty="0" smtClean="0"/>
              <a:t>の認識</a:t>
            </a:r>
            <a:r>
              <a:rPr lang="ja-JP" altLang="en-US" dirty="0"/>
              <a:t>を</a:t>
            </a:r>
            <a:r>
              <a:rPr lang="ja-JP" altLang="en-US" dirty="0" smtClean="0"/>
              <a:t>明らかにする</a:t>
            </a:r>
            <a:endParaRPr lang="en-US" altLang="ja-JP" dirty="0" smtClean="0"/>
          </a:p>
          <a:p>
            <a:endParaRPr lang="en-US" altLang="ja-JP" dirty="0" smtClean="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5</a:t>
            </a:fld>
            <a:endParaRPr kumimoji="1" lang="ja-JP" altLang="en-US"/>
          </a:p>
        </p:txBody>
      </p:sp>
    </p:spTree>
    <p:extLst>
      <p:ext uri="{BB962C8B-B14F-4D97-AF65-F5344CB8AC3E}">
        <p14:creationId xmlns:p14="http://schemas.microsoft.com/office/powerpoint/2010/main" val="1896178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Research Question</a:t>
            </a:r>
            <a:endParaRPr kumimoji="1" lang="ja-JP" altLang="en-US" dirty="0"/>
          </a:p>
        </p:txBody>
      </p:sp>
      <p:sp>
        <p:nvSpPr>
          <p:cNvPr id="3" name="コンテンツ プレースホルダー 2"/>
          <p:cNvSpPr>
            <a:spLocks noGrp="1"/>
          </p:cNvSpPr>
          <p:nvPr>
            <p:ph idx="1"/>
          </p:nvPr>
        </p:nvSpPr>
        <p:spPr>
          <a:xfrm>
            <a:off x="628650" y="1401417"/>
            <a:ext cx="7886700" cy="5098774"/>
          </a:xfrm>
        </p:spPr>
        <p:txBody>
          <a:bodyPr>
            <a:normAutofit/>
          </a:bodyPr>
          <a:lstStyle/>
          <a:p>
            <a:r>
              <a:rPr kumimoji="1" lang="en-US" altLang="ja-JP" dirty="0" smtClean="0"/>
              <a:t>RQ1:</a:t>
            </a:r>
            <a:r>
              <a:rPr lang="ja-JP" altLang="en-US" dirty="0"/>
              <a:t>既存タイプの</a:t>
            </a:r>
            <a:r>
              <a:rPr lang="en-US" altLang="ja-JP" dirty="0"/>
              <a:t>High Impact </a:t>
            </a:r>
            <a:r>
              <a:rPr lang="en-US" altLang="ja-JP" dirty="0" smtClean="0"/>
              <a:t>Bug</a:t>
            </a:r>
            <a:r>
              <a:rPr lang="ja-JP" altLang="en-US" dirty="0" smtClean="0"/>
              <a:t>を</a:t>
            </a:r>
            <a:r>
              <a:rPr lang="ja-JP" altLang="en-US" dirty="0"/>
              <a:t>優先して修正すべきだと</a:t>
            </a:r>
            <a:r>
              <a:rPr lang="en-US" altLang="ja-JP" dirty="0"/>
              <a:t>OSS </a:t>
            </a:r>
            <a:r>
              <a:rPr lang="ja-JP" altLang="en-US" dirty="0"/>
              <a:t>開発者は認識して</a:t>
            </a:r>
            <a:r>
              <a:rPr lang="ja-JP" altLang="en-US" dirty="0" smtClean="0"/>
              <a:t>いるか</a:t>
            </a:r>
            <a:endParaRPr lang="en-US" altLang="ja-JP" dirty="0" smtClean="0"/>
          </a:p>
          <a:p>
            <a:endParaRPr lang="en-US" altLang="ja-JP" dirty="0" smtClean="0"/>
          </a:p>
          <a:p>
            <a:r>
              <a:rPr kumimoji="1" lang="en-US" altLang="ja-JP" dirty="0" smtClean="0"/>
              <a:t>RQ2:</a:t>
            </a:r>
            <a:r>
              <a:rPr lang="ja-JP" altLang="en-US" dirty="0"/>
              <a:t>既存のタイプとは異なる</a:t>
            </a:r>
            <a:r>
              <a:rPr lang="en-US" altLang="ja-JP" dirty="0" smtClean="0"/>
              <a:t>OSS</a:t>
            </a:r>
            <a:r>
              <a:rPr lang="ja-JP" altLang="en-US" dirty="0" smtClean="0"/>
              <a:t>開発者</a:t>
            </a:r>
            <a:r>
              <a:rPr lang="ja-JP" altLang="en-US" dirty="0"/>
              <a:t>の認識する</a:t>
            </a:r>
            <a:r>
              <a:rPr lang="en-US" altLang="ja-JP" dirty="0"/>
              <a:t>High Impact Bug </a:t>
            </a:r>
            <a:r>
              <a:rPr lang="ja-JP" altLang="en-US" dirty="0"/>
              <a:t>は存在する</a:t>
            </a:r>
            <a:r>
              <a:rPr lang="ja-JP" altLang="en-US" dirty="0" smtClean="0"/>
              <a:t>か</a:t>
            </a:r>
            <a:endParaRPr lang="en-US" altLang="ja-JP" dirty="0" smtClean="0"/>
          </a:p>
          <a:p>
            <a:endParaRPr lang="en-US" altLang="ja-JP" dirty="0" smtClean="0"/>
          </a:p>
          <a:p>
            <a:r>
              <a:rPr lang="en-US" altLang="ja-JP" dirty="0" smtClean="0"/>
              <a:t>RQ3:OSS</a:t>
            </a:r>
            <a:r>
              <a:rPr lang="ja-JP" altLang="en-US" dirty="0" smtClean="0"/>
              <a:t>開発者</a:t>
            </a:r>
            <a:r>
              <a:rPr lang="ja-JP" altLang="en-US" dirty="0"/>
              <a:t>の考える</a:t>
            </a:r>
            <a:r>
              <a:rPr lang="en-US" altLang="ja-JP" dirty="0"/>
              <a:t>High Impact Bug </a:t>
            </a:r>
            <a:r>
              <a:rPr lang="ja-JP" altLang="en-US" dirty="0"/>
              <a:t>は誰に対して影響があるもの</a:t>
            </a:r>
            <a:r>
              <a:rPr lang="ja-JP" altLang="en-US" dirty="0" smtClean="0"/>
              <a:t>か</a:t>
            </a:r>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6</a:t>
            </a:fld>
            <a:endParaRPr kumimoji="1" lang="ja-JP" altLang="en-US"/>
          </a:p>
        </p:txBody>
      </p:sp>
    </p:spTree>
    <p:extLst>
      <p:ext uri="{BB962C8B-B14F-4D97-AF65-F5344CB8AC3E}">
        <p14:creationId xmlns:p14="http://schemas.microsoft.com/office/powerpoint/2010/main" val="31171563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Research Question</a:t>
            </a:r>
            <a:endParaRPr kumimoji="1" lang="ja-JP" altLang="en-US" dirty="0"/>
          </a:p>
        </p:txBody>
      </p:sp>
      <p:sp>
        <p:nvSpPr>
          <p:cNvPr id="3" name="コンテンツ プレースホルダー 2"/>
          <p:cNvSpPr>
            <a:spLocks noGrp="1"/>
          </p:cNvSpPr>
          <p:nvPr>
            <p:ph idx="1"/>
          </p:nvPr>
        </p:nvSpPr>
        <p:spPr/>
        <p:txBody>
          <a:bodyPr/>
          <a:lstStyle/>
          <a:p>
            <a:r>
              <a:rPr lang="en-US" altLang="ja-JP" dirty="0"/>
              <a:t>RQ4</a:t>
            </a:r>
            <a:r>
              <a:rPr lang="ja-JP" altLang="en-US" dirty="0"/>
              <a:t>：</a:t>
            </a:r>
            <a:r>
              <a:rPr lang="en-US" altLang="ja-JP" dirty="0" smtClean="0"/>
              <a:t>OSS</a:t>
            </a:r>
            <a:r>
              <a:rPr lang="ja-JP" altLang="en-US" dirty="0" smtClean="0"/>
              <a:t>開発者</a:t>
            </a:r>
            <a:r>
              <a:rPr lang="ja-JP" altLang="en-US" dirty="0"/>
              <a:t>が行う修正プロセスはどのようなものか，また発生原因をどのように認識している</a:t>
            </a:r>
            <a:r>
              <a:rPr lang="ja-JP" altLang="en-US" dirty="0" smtClean="0"/>
              <a:t>か</a:t>
            </a:r>
            <a:endParaRPr lang="en-US" altLang="ja-JP" dirty="0" smtClean="0"/>
          </a:p>
          <a:p>
            <a:endParaRPr lang="en-US" altLang="ja-JP" dirty="0"/>
          </a:p>
          <a:p>
            <a:r>
              <a:rPr lang="en-US" altLang="ja-JP" dirty="0"/>
              <a:t>RQ5</a:t>
            </a:r>
            <a:r>
              <a:rPr lang="ja-JP" altLang="en-US" dirty="0"/>
              <a:t>：</a:t>
            </a:r>
            <a:r>
              <a:rPr lang="en-US" altLang="ja-JP" dirty="0" smtClean="0"/>
              <a:t>OSS</a:t>
            </a:r>
            <a:r>
              <a:rPr lang="ja-JP" altLang="en-US" dirty="0" smtClean="0"/>
              <a:t>開発者</a:t>
            </a:r>
            <a:r>
              <a:rPr lang="ja-JP" altLang="en-US" dirty="0"/>
              <a:t>の役割によって認識の違いは存在する</a:t>
            </a:r>
            <a:r>
              <a:rPr lang="ja-JP" altLang="en-US" dirty="0" smtClean="0"/>
              <a:t>か</a:t>
            </a:r>
            <a:endParaRPr lang="en-US" altLang="ja-JP" dirty="0" smtClean="0"/>
          </a:p>
          <a:p>
            <a:endParaRPr lang="en-US" altLang="ja-JP" dirty="0"/>
          </a:p>
          <a:p>
            <a:r>
              <a:rPr lang="en-US" altLang="ja-JP" dirty="0"/>
              <a:t>RQ6</a:t>
            </a:r>
            <a:r>
              <a:rPr lang="ja-JP" altLang="en-US" dirty="0"/>
              <a:t>：開発しているプロダクトのドメインによって認識の違いは存在するか</a:t>
            </a:r>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7</a:t>
            </a:fld>
            <a:endParaRPr kumimoji="1" lang="ja-JP" altLang="en-US"/>
          </a:p>
        </p:txBody>
      </p:sp>
    </p:spTree>
    <p:extLst>
      <p:ext uri="{BB962C8B-B14F-4D97-AF65-F5344CB8AC3E}">
        <p14:creationId xmlns:p14="http://schemas.microsoft.com/office/powerpoint/2010/main" val="8280059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アプローチ</a:t>
            </a:r>
            <a:r>
              <a:rPr lang="en-US" altLang="ja-JP" dirty="0" smtClean="0"/>
              <a:t>(1/2)</a:t>
            </a:r>
            <a:endParaRPr kumimoji="1" lang="ja-JP" altLang="en-US" dirty="0"/>
          </a:p>
        </p:txBody>
      </p:sp>
      <p:sp>
        <p:nvSpPr>
          <p:cNvPr id="3" name="コンテンツ プレースホルダー 2"/>
          <p:cNvSpPr>
            <a:spLocks noGrp="1"/>
          </p:cNvSpPr>
          <p:nvPr>
            <p:ph idx="1"/>
          </p:nvPr>
        </p:nvSpPr>
        <p:spPr>
          <a:xfrm>
            <a:off x="628650" y="1825625"/>
            <a:ext cx="7886700" cy="4530726"/>
          </a:xfrm>
        </p:spPr>
        <p:txBody>
          <a:bodyPr/>
          <a:lstStyle/>
          <a:p>
            <a:r>
              <a:rPr lang="en-US" altLang="ja-JP" dirty="0"/>
              <a:t>GitHub</a:t>
            </a:r>
            <a:r>
              <a:rPr lang="ja-JP" altLang="en-US" dirty="0" err="1"/>
              <a:t>に登</a:t>
            </a:r>
            <a:r>
              <a:rPr lang="ja-JP" altLang="en-US" dirty="0"/>
              <a:t>録されている開発者に対してメールを送ってアンケートを行う</a:t>
            </a:r>
            <a:endParaRPr lang="en-US" altLang="ja-JP" dirty="0"/>
          </a:p>
          <a:p>
            <a:pPr lvl="1"/>
            <a:r>
              <a:rPr lang="en-US" altLang="ja-JP" dirty="0" smtClean="0"/>
              <a:t>1000</a:t>
            </a:r>
            <a:r>
              <a:rPr lang="ja-JP" altLang="en-US" dirty="0" smtClean="0"/>
              <a:t>万人以上の</a:t>
            </a:r>
            <a:r>
              <a:rPr lang="ja-JP" altLang="en-US" dirty="0"/>
              <a:t>ユーザが</a:t>
            </a:r>
            <a:r>
              <a:rPr lang="ja-JP" altLang="en-US" dirty="0" smtClean="0"/>
              <a:t>登録</a:t>
            </a:r>
            <a:endParaRPr lang="en-US" altLang="ja-JP" dirty="0" smtClean="0"/>
          </a:p>
          <a:p>
            <a:pPr lvl="1"/>
            <a:r>
              <a:rPr lang="en-US" altLang="ja-JP" dirty="0" smtClean="0"/>
              <a:t>3500</a:t>
            </a:r>
            <a:r>
              <a:rPr lang="ja-JP" altLang="en-US" dirty="0" smtClean="0"/>
              <a:t>万件以上のリポジトリが存在</a:t>
            </a:r>
            <a:endParaRPr lang="en-US" altLang="ja-JP" dirty="0"/>
          </a:p>
          <a:p>
            <a:endParaRPr lang="en-US" altLang="ja-JP" dirty="0" smtClean="0"/>
          </a:p>
          <a:p>
            <a:r>
              <a:rPr lang="ja-JP" altLang="en-US" dirty="0" smtClean="0"/>
              <a:t>活発なリポジトリで多く活動している開発者をアンケート対象にするために，</a:t>
            </a:r>
            <a:r>
              <a:rPr lang="en-US" altLang="ja-JP" dirty="0" smtClean="0"/>
              <a:t>GitHub API</a:t>
            </a:r>
            <a:r>
              <a:rPr lang="ja-JP" altLang="en-US" dirty="0" smtClean="0"/>
              <a:t>を用いて</a:t>
            </a:r>
            <a:r>
              <a:rPr lang="en-US" altLang="ja-JP" dirty="0" smtClean="0"/>
              <a:t>contribution</a:t>
            </a:r>
            <a:r>
              <a:rPr lang="ja-JP" altLang="en-US" dirty="0" smtClean="0"/>
              <a:t>を見る</a:t>
            </a:r>
            <a:endParaRPr lang="en-US" altLang="ja-JP"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8</a:t>
            </a:fld>
            <a:endParaRPr kumimoji="1" lang="ja-JP" altLang="en-US"/>
          </a:p>
        </p:txBody>
      </p:sp>
    </p:spTree>
    <p:extLst>
      <p:ext uri="{BB962C8B-B14F-4D97-AF65-F5344CB8AC3E}">
        <p14:creationId xmlns:p14="http://schemas.microsoft.com/office/powerpoint/2010/main" val="37436812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r>
              <a:rPr kumimoji="1" lang="en-US" altLang="ja-JP" dirty="0" smtClean="0"/>
              <a:t>(2/2)</a:t>
            </a:r>
            <a:endParaRPr kumimoji="1" lang="ja-JP" altLang="en-US" dirty="0"/>
          </a:p>
        </p:txBody>
      </p:sp>
      <p:sp>
        <p:nvSpPr>
          <p:cNvPr id="3" name="コンテンツ プレースホルダー 2"/>
          <p:cNvSpPr>
            <a:spLocks noGrp="1"/>
          </p:cNvSpPr>
          <p:nvPr>
            <p:ph idx="1"/>
          </p:nvPr>
        </p:nvSpPr>
        <p:spPr>
          <a:xfrm>
            <a:off x="317810" y="1595535"/>
            <a:ext cx="8508380" cy="5137540"/>
          </a:xfrm>
        </p:spPr>
        <p:txBody>
          <a:bodyPr/>
          <a:lstStyle/>
          <a:p>
            <a:r>
              <a:rPr lang="en-US" altLang="ja-JP" dirty="0"/>
              <a:t>contribution</a:t>
            </a:r>
            <a:r>
              <a:rPr lang="ja-JP" altLang="en-US" dirty="0"/>
              <a:t>の量を元</a:t>
            </a:r>
            <a:r>
              <a:rPr lang="ja-JP" altLang="en-US" dirty="0" smtClean="0"/>
              <a:t>にフィルタリングした結果，</a:t>
            </a:r>
            <a:r>
              <a:rPr lang="en-US" altLang="ja-JP" dirty="0" smtClean="0"/>
              <a:t>22,228</a:t>
            </a:r>
            <a:r>
              <a:rPr lang="ja-JP" altLang="en-US" dirty="0" smtClean="0"/>
              <a:t>人の開発者が対象</a:t>
            </a:r>
            <a:endParaRPr lang="en-US" altLang="ja-JP" dirty="0" smtClean="0"/>
          </a:p>
          <a:p>
            <a:endParaRPr lang="en-US" altLang="ja-JP" dirty="0" smtClean="0"/>
          </a:p>
          <a:p>
            <a:r>
              <a:rPr lang="ja-JP" altLang="en-US" dirty="0" smtClean="0"/>
              <a:t>選出された</a:t>
            </a:r>
            <a:r>
              <a:rPr kumimoji="1" lang="ja-JP" altLang="en-US" dirty="0" smtClean="0"/>
              <a:t>開発者</a:t>
            </a:r>
            <a:r>
              <a:rPr kumimoji="1" lang="en-US" altLang="ja-JP" dirty="0" smtClean="0"/>
              <a:t>22,228</a:t>
            </a:r>
            <a:r>
              <a:rPr kumimoji="1" lang="ja-JP" altLang="en-US" dirty="0" smtClean="0"/>
              <a:t>人にメールを送信してアンケートを実施</a:t>
            </a:r>
            <a:endParaRPr kumimoji="1" lang="en-US" altLang="ja-JP" dirty="0" smtClean="0"/>
          </a:p>
          <a:p>
            <a:pPr lvl="1"/>
            <a:endParaRPr kumimoji="1" lang="en-US" altLang="ja-JP" dirty="0" smtClean="0"/>
          </a:p>
          <a:p>
            <a:endParaRPr lang="en-US" altLang="ja-JP" dirty="0"/>
          </a:p>
          <a:p>
            <a:r>
              <a:rPr kumimoji="1" lang="ja-JP" altLang="en-US" dirty="0" smtClean="0"/>
              <a:t>その結果を集計し、調査</a:t>
            </a:r>
            <a:r>
              <a:rPr lang="ja-JP" altLang="en-US" dirty="0" smtClean="0"/>
              <a:t>・分析を行う</a:t>
            </a:r>
            <a:endParaRPr kumimoji="1" lang="en-US" altLang="ja-JP" dirty="0" smtClean="0"/>
          </a:p>
          <a:p>
            <a:endParaRPr lang="en-US" altLang="ja-JP"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9</a:t>
            </a:fld>
            <a:endParaRPr kumimoji="1" lang="ja-JP" altLang="en-US"/>
          </a:p>
        </p:txBody>
      </p:sp>
    </p:spTree>
    <p:extLst>
      <p:ext uri="{BB962C8B-B14F-4D97-AF65-F5344CB8AC3E}">
        <p14:creationId xmlns:p14="http://schemas.microsoft.com/office/powerpoint/2010/main" val="25111001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95943"/>
            <a:ext cx="7886700" cy="1129620"/>
          </a:xfrm>
        </p:spPr>
        <p:txBody>
          <a:bodyPr/>
          <a:lstStyle/>
          <a:p>
            <a:r>
              <a:rPr lang="en-US" altLang="ja-JP" dirty="0" smtClean="0"/>
              <a:t>GitHub API</a:t>
            </a:r>
            <a:endParaRPr kumimoji="1" lang="ja-JP" altLang="en-US" dirty="0"/>
          </a:p>
        </p:txBody>
      </p:sp>
      <p:sp>
        <p:nvSpPr>
          <p:cNvPr id="3" name="コンテンツ プレースホルダー 2"/>
          <p:cNvSpPr>
            <a:spLocks noGrp="1"/>
          </p:cNvSpPr>
          <p:nvPr>
            <p:ph idx="1"/>
          </p:nvPr>
        </p:nvSpPr>
        <p:spPr>
          <a:xfrm>
            <a:off x="628650" y="1118681"/>
            <a:ext cx="7886700" cy="5058282"/>
          </a:xfrm>
        </p:spPr>
        <p:txBody>
          <a:bodyPr/>
          <a:lstStyle/>
          <a:p>
            <a:r>
              <a:rPr lang="en-US" altLang="ja-JP" dirty="0" smtClean="0"/>
              <a:t>https</a:t>
            </a:r>
            <a:r>
              <a:rPr lang="en-US" altLang="ja-JP" dirty="0"/>
              <a:t>://</a:t>
            </a:r>
            <a:r>
              <a:rPr lang="en-US" altLang="ja-JP" dirty="0" smtClean="0"/>
              <a:t>api.github.com/</a:t>
            </a:r>
            <a:r>
              <a:rPr lang="ja-JP" altLang="en-US" dirty="0" smtClean="0"/>
              <a:t>　にアクセスすることで</a:t>
            </a:r>
            <a:r>
              <a:rPr lang="en-US" altLang="ja-JP" dirty="0"/>
              <a:t>GitHub</a:t>
            </a:r>
            <a:r>
              <a:rPr lang="ja-JP" altLang="en-US" dirty="0"/>
              <a:t>上のデータを</a:t>
            </a:r>
            <a:r>
              <a:rPr lang="en-US" altLang="ja-JP" dirty="0" smtClean="0"/>
              <a:t>JSON</a:t>
            </a:r>
            <a:r>
              <a:rPr lang="ja-JP" altLang="en-US" dirty="0" smtClean="0"/>
              <a:t>形式のテキストデータとして取得できる</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10</a:t>
            </a:fld>
            <a:endParaRPr kumimoji="1" lang="ja-JP" altLang="en-US"/>
          </a:p>
        </p:txBody>
      </p:sp>
      <p:sp>
        <p:nvSpPr>
          <p:cNvPr id="8" name="テキスト ボックス 7"/>
          <p:cNvSpPr txBox="1"/>
          <p:nvPr/>
        </p:nvSpPr>
        <p:spPr>
          <a:xfrm>
            <a:off x="806999" y="6176963"/>
            <a:ext cx="3326463" cy="400110"/>
          </a:xfrm>
          <a:prstGeom prst="rect">
            <a:avLst/>
          </a:prstGeom>
          <a:noFill/>
        </p:spPr>
        <p:txBody>
          <a:bodyPr wrap="square" rtlCol="0">
            <a:spAutoFit/>
          </a:bodyPr>
          <a:lstStyle/>
          <a:p>
            <a:r>
              <a:rPr lang="en-US" altLang="ja-JP" sz="2000" dirty="0"/>
              <a:t>https://api.github.com/</a:t>
            </a:r>
            <a:endParaRPr kumimoji="1" lang="ja-JP" altLang="en-US" sz="20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5070" y="2598685"/>
            <a:ext cx="5756988" cy="3578278"/>
          </a:xfrm>
          <a:prstGeom prst="rect">
            <a:avLst/>
          </a:prstGeom>
        </p:spPr>
      </p:pic>
    </p:spTree>
    <p:extLst>
      <p:ext uri="{BB962C8B-B14F-4D97-AF65-F5344CB8AC3E}">
        <p14:creationId xmlns:p14="http://schemas.microsoft.com/office/powerpoint/2010/main" val="13684878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365126"/>
            <a:ext cx="7886700" cy="695189"/>
          </a:xfrm>
        </p:spPr>
        <p:txBody>
          <a:bodyPr>
            <a:normAutofit fontScale="90000"/>
          </a:bodyPr>
          <a:lstStyle/>
          <a:p>
            <a:r>
              <a:rPr kumimoji="1" lang="en-US" altLang="ja-JP" dirty="0" smtClean="0"/>
              <a:t>Git</a:t>
            </a:r>
            <a:r>
              <a:rPr lang="en-US" altLang="ja-JP" dirty="0" smtClean="0"/>
              <a:t>Hub API</a:t>
            </a:r>
            <a:r>
              <a:rPr lang="ja-JP" altLang="en-US" dirty="0" smtClean="0"/>
              <a:t>における</a:t>
            </a:r>
            <a:r>
              <a:rPr kumimoji="1" lang="en-US" altLang="ja-JP" dirty="0" smtClean="0"/>
              <a:t>contribution</a:t>
            </a:r>
            <a:endParaRPr kumimoji="1" lang="ja-JP" altLang="en-US" dirty="0"/>
          </a:p>
        </p:txBody>
      </p:sp>
      <p:sp>
        <p:nvSpPr>
          <p:cNvPr id="3" name="コンテンツ プレースホルダー 2"/>
          <p:cNvSpPr>
            <a:spLocks noGrp="1"/>
          </p:cNvSpPr>
          <p:nvPr>
            <p:ph idx="1"/>
          </p:nvPr>
        </p:nvSpPr>
        <p:spPr>
          <a:xfrm>
            <a:off x="494522" y="1162953"/>
            <a:ext cx="8109926" cy="5221390"/>
          </a:xfrm>
        </p:spPr>
        <p:txBody>
          <a:bodyPr/>
          <a:lstStyle/>
          <a:p>
            <a:r>
              <a:rPr lang="en-US" altLang="ja-JP" dirty="0" smtClean="0"/>
              <a:t>GitHub API</a:t>
            </a:r>
            <a:r>
              <a:rPr lang="ja-JP" altLang="en-US" dirty="0" smtClean="0"/>
              <a:t>で表示される</a:t>
            </a:r>
            <a:r>
              <a:rPr lang="en-US" altLang="ja-JP" dirty="0" smtClean="0"/>
              <a:t>contribution</a:t>
            </a:r>
            <a:r>
              <a:rPr lang="ja-JP" altLang="en-US" dirty="0" smtClean="0"/>
              <a:t>はあるリポジトリに対してユーザ</a:t>
            </a:r>
            <a:r>
              <a:rPr lang="ja-JP" altLang="en-US" dirty="0"/>
              <a:t>が</a:t>
            </a:r>
            <a:r>
              <a:rPr lang="ja-JP" altLang="en-US" dirty="0" smtClean="0"/>
              <a:t>コミットした回数</a:t>
            </a:r>
            <a:endParaRPr lang="en-US" altLang="ja-JP" dirty="0" smtClean="0"/>
          </a:p>
          <a:p>
            <a:endParaRPr kumimoji="1" lang="en-US" altLang="ja-JP" dirty="0"/>
          </a:p>
          <a:p>
            <a:r>
              <a:rPr lang="ja-JP" altLang="en-US" dirty="0" smtClean="0"/>
              <a:t>ソースコードを追加・編集し、コミットすると１増加</a:t>
            </a:r>
            <a:endParaRPr lang="en-US" altLang="ja-JP" dirty="0" smtClean="0"/>
          </a:p>
          <a:p>
            <a:r>
              <a:rPr lang="ja-JP" altLang="en-US" dirty="0" smtClean="0"/>
              <a:t>ユーザ</a:t>
            </a:r>
            <a:r>
              <a:rPr lang="en-US" altLang="ja-JP" dirty="0" smtClean="0"/>
              <a:t>A</a:t>
            </a:r>
            <a:r>
              <a:rPr lang="ja-JP" altLang="en-US" dirty="0" smtClean="0"/>
              <a:t>のリポジトリ</a:t>
            </a:r>
            <a:r>
              <a:rPr lang="en-US" altLang="ja-JP" dirty="0" smtClean="0"/>
              <a:t>α</a:t>
            </a:r>
            <a:r>
              <a:rPr lang="ja-JP" altLang="en-US" dirty="0" smtClean="0"/>
              <a:t>をユーザ</a:t>
            </a:r>
            <a:r>
              <a:rPr lang="en-US" altLang="ja-JP" dirty="0" smtClean="0"/>
              <a:t>B</a:t>
            </a:r>
            <a:r>
              <a:rPr lang="ja-JP" altLang="en-US" dirty="0" smtClean="0"/>
              <a:t>がフォークし、ユーザ</a:t>
            </a:r>
            <a:r>
              <a:rPr lang="en-US" altLang="ja-JP" dirty="0" smtClean="0"/>
              <a:t>B</a:t>
            </a:r>
            <a:r>
              <a:rPr lang="ja-JP" altLang="en-US" dirty="0" smtClean="0"/>
              <a:t>のプルリクエストがユーザ</a:t>
            </a:r>
            <a:r>
              <a:rPr lang="en-US" altLang="ja-JP" dirty="0" smtClean="0"/>
              <a:t>A</a:t>
            </a:r>
            <a:r>
              <a:rPr lang="ja-JP" altLang="en-US" dirty="0" smtClean="0"/>
              <a:t>によってマージされた場合</a:t>
            </a:r>
            <a:endParaRPr lang="en-US" altLang="ja-JP" dirty="0" smtClean="0"/>
          </a:p>
          <a:p>
            <a:pPr lvl="1"/>
            <a:r>
              <a:rPr lang="ja-JP" altLang="en-US" dirty="0" smtClean="0"/>
              <a:t>リポジトリ</a:t>
            </a:r>
            <a:r>
              <a:rPr lang="en-US" altLang="ja-JP" dirty="0" smtClean="0"/>
              <a:t>α</a:t>
            </a:r>
            <a:r>
              <a:rPr lang="ja-JP" altLang="en-US" dirty="0" smtClean="0"/>
              <a:t>に対してユーザ</a:t>
            </a:r>
            <a:r>
              <a:rPr lang="en-US" altLang="ja-JP" dirty="0" smtClean="0"/>
              <a:t>A</a:t>
            </a:r>
            <a:r>
              <a:rPr lang="ja-JP" altLang="en-US" dirty="0" smtClean="0"/>
              <a:t>の</a:t>
            </a:r>
            <a:r>
              <a:rPr lang="en-US" altLang="ja-JP" dirty="0" smtClean="0"/>
              <a:t>contribution</a:t>
            </a:r>
            <a:r>
              <a:rPr lang="ja-JP" altLang="en-US" dirty="0" smtClean="0"/>
              <a:t>が</a:t>
            </a:r>
            <a:r>
              <a:rPr lang="en-US" altLang="ja-JP" dirty="0" smtClean="0"/>
              <a:t>1</a:t>
            </a:r>
            <a:r>
              <a:rPr lang="ja-JP" altLang="en-US" dirty="0" smtClean="0"/>
              <a:t>増加</a:t>
            </a:r>
            <a:endParaRPr lang="en-US" altLang="ja-JP" dirty="0" smtClean="0"/>
          </a:p>
          <a:p>
            <a:pPr lvl="1"/>
            <a:r>
              <a:rPr lang="ja-JP" altLang="en-US" dirty="0" smtClean="0"/>
              <a:t>ユーザ</a:t>
            </a:r>
            <a:r>
              <a:rPr lang="en-US" altLang="ja-JP" dirty="0" smtClean="0"/>
              <a:t>B</a:t>
            </a:r>
            <a:r>
              <a:rPr lang="ja-JP" altLang="en-US" dirty="0" smtClean="0"/>
              <a:t>もコミットした分だけ増加</a:t>
            </a:r>
            <a:endParaRPr lang="en-US" altLang="ja-JP" dirty="0" smtClean="0"/>
          </a:p>
          <a:p>
            <a:pPr lvl="1"/>
            <a:endParaRPr lang="en-US" altLang="ja-JP" dirty="0"/>
          </a:p>
          <a:p>
            <a:r>
              <a:rPr lang="ja-JP" altLang="en-US" dirty="0" smtClean="0"/>
              <a:t>その</a:t>
            </a:r>
            <a:r>
              <a:rPr lang="ja-JP" altLang="en-US" dirty="0"/>
              <a:t>他</a:t>
            </a:r>
            <a:r>
              <a:rPr lang="ja-JP" altLang="en-US" dirty="0" smtClean="0"/>
              <a:t>の</a:t>
            </a:r>
            <a:r>
              <a:rPr lang="en-US" altLang="ja-JP" dirty="0" smtClean="0"/>
              <a:t>issue,</a:t>
            </a:r>
            <a:r>
              <a:rPr lang="ja-JP" altLang="en-US" dirty="0" smtClean="0"/>
              <a:t>コメントなどはカウントされない</a:t>
            </a:r>
            <a:endParaRPr lang="en-US" altLang="ja-JP" dirty="0" smtClean="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11</a:t>
            </a:fld>
            <a:endParaRPr kumimoji="1" lang="ja-JP" altLang="en-US"/>
          </a:p>
        </p:txBody>
      </p:sp>
    </p:spTree>
    <p:extLst>
      <p:ext uri="{BB962C8B-B14F-4D97-AF65-F5344CB8AC3E}">
        <p14:creationId xmlns:p14="http://schemas.microsoft.com/office/powerpoint/2010/main" val="37723576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9319" y="346543"/>
            <a:ext cx="7886700" cy="637016"/>
          </a:xfrm>
        </p:spPr>
        <p:txBody>
          <a:bodyPr/>
          <a:lstStyle/>
          <a:p>
            <a:r>
              <a:rPr lang="ja-JP" altLang="en-US" sz="3600" dirty="0" smtClean="0"/>
              <a:t>開発者の選出</a:t>
            </a:r>
            <a:r>
              <a:rPr lang="en-US" altLang="ja-JP" sz="3600" dirty="0" smtClean="0"/>
              <a:t>(1/2)</a:t>
            </a:r>
            <a:endParaRPr kumimoji="1" lang="ja-JP" altLang="en-US" sz="3600"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3999444974"/>
              </p:ext>
            </p:extLst>
          </p:nvPr>
        </p:nvGraphicFramePr>
        <p:xfrm>
          <a:off x="227598" y="2195693"/>
          <a:ext cx="2597286" cy="1737360"/>
        </p:xfrm>
        <a:graphic>
          <a:graphicData uri="http://schemas.openxmlformats.org/drawingml/2006/table">
            <a:tbl>
              <a:tblPr firstRow="1" bandRow="1">
                <a:tableStyleId>{5C22544A-7EE6-4342-B048-85BDC9FD1C3A}</a:tableStyleId>
              </a:tblPr>
              <a:tblGrid>
                <a:gridCol w="1298643"/>
                <a:gridCol w="1298643"/>
              </a:tblGrid>
              <a:tr h="496355">
                <a:tc>
                  <a:txBody>
                    <a:bodyPr/>
                    <a:lstStyle/>
                    <a:p>
                      <a:r>
                        <a:rPr kumimoji="1" lang="en-US" altLang="ja-JP" dirty="0" smtClean="0"/>
                        <a:t>contributor</a:t>
                      </a:r>
                      <a:endParaRPr kumimoji="1" lang="ja-JP" altLang="en-US" dirty="0"/>
                    </a:p>
                  </a:txBody>
                  <a:tcPr/>
                </a:tc>
                <a:tc>
                  <a:txBody>
                    <a:bodyPr/>
                    <a:lstStyle/>
                    <a:p>
                      <a:r>
                        <a:rPr kumimoji="1" lang="en-US" altLang="ja-JP" sz="1600" dirty="0" smtClean="0"/>
                        <a:t>contribution</a:t>
                      </a:r>
                      <a:endParaRPr kumimoji="1" lang="ja-JP" altLang="en-US" sz="1600" dirty="0"/>
                    </a:p>
                  </a:txBody>
                  <a:tcPr/>
                </a:tc>
              </a:tr>
              <a:tr h="283631">
                <a:tc>
                  <a:txBody>
                    <a:bodyPr/>
                    <a:lstStyle/>
                    <a:p>
                      <a:r>
                        <a:rPr kumimoji="1" lang="en-US" altLang="ja-JP" dirty="0" smtClean="0"/>
                        <a:t>user1</a:t>
                      </a:r>
                      <a:endParaRPr kumimoji="1" lang="ja-JP" altLang="en-US" dirty="0"/>
                    </a:p>
                  </a:txBody>
                  <a:tcPr/>
                </a:tc>
                <a:tc>
                  <a:txBody>
                    <a:bodyPr/>
                    <a:lstStyle/>
                    <a:p>
                      <a:r>
                        <a:rPr kumimoji="1" lang="en-US" altLang="ja-JP" dirty="0" smtClean="0"/>
                        <a:t>3000</a:t>
                      </a:r>
                      <a:endParaRPr kumimoji="1" lang="ja-JP" altLang="en-US" dirty="0"/>
                    </a:p>
                  </a:txBody>
                  <a:tcPr/>
                </a:tc>
              </a:tr>
              <a:tr h="283631">
                <a:tc>
                  <a:txBody>
                    <a:bodyPr/>
                    <a:lstStyle/>
                    <a:p>
                      <a:r>
                        <a:rPr kumimoji="1" lang="en-US" altLang="ja-JP" dirty="0" smtClean="0"/>
                        <a:t>user2</a:t>
                      </a:r>
                      <a:endParaRPr kumimoji="1" lang="ja-JP" altLang="en-US" dirty="0"/>
                    </a:p>
                  </a:txBody>
                  <a:tcPr/>
                </a:tc>
                <a:tc>
                  <a:txBody>
                    <a:bodyPr/>
                    <a:lstStyle/>
                    <a:p>
                      <a:r>
                        <a:rPr kumimoji="1" lang="en-US" altLang="ja-JP" dirty="0" smtClean="0"/>
                        <a:t>2500</a:t>
                      </a:r>
                      <a:endParaRPr kumimoji="1" lang="ja-JP" altLang="en-US" dirty="0"/>
                    </a:p>
                  </a:txBody>
                  <a:tcPr/>
                </a:tc>
              </a:tr>
              <a:tr h="283631">
                <a:tc>
                  <a:txBody>
                    <a:bodyPr/>
                    <a:lstStyle/>
                    <a:p>
                      <a:r>
                        <a:rPr kumimoji="1" lang="en-US" altLang="ja-JP" dirty="0" smtClean="0"/>
                        <a:t>...</a:t>
                      </a:r>
                    </a:p>
                  </a:txBody>
                  <a:tcPr/>
                </a:tc>
                <a:tc>
                  <a:txBody>
                    <a:bodyPr/>
                    <a:lstStyle/>
                    <a:p>
                      <a:endParaRPr kumimoji="1" lang="ja-JP" altLang="en-US" dirty="0"/>
                    </a:p>
                  </a:txBody>
                  <a:tcPr/>
                </a:tc>
              </a:tr>
            </a:tbl>
          </a:graphicData>
        </a:graphic>
      </p:graphicFrame>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12</a:t>
            </a:fld>
            <a:endParaRPr kumimoji="1" lang="ja-JP" altLang="en-US"/>
          </a:p>
        </p:txBody>
      </p:sp>
      <p:sp>
        <p:nvSpPr>
          <p:cNvPr id="8" name="テキスト ボックス 7"/>
          <p:cNvSpPr txBox="1"/>
          <p:nvPr/>
        </p:nvSpPr>
        <p:spPr>
          <a:xfrm>
            <a:off x="1092592" y="1842043"/>
            <a:ext cx="737894" cy="369332"/>
          </a:xfrm>
          <a:prstGeom prst="rect">
            <a:avLst/>
          </a:prstGeom>
          <a:noFill/>
        </p:spPr>
        <p:txBody>
          <a:bodyPr wrap="none" rtlCol="0">
            <a:spAutoFit/>
          </a:bodyPr>
          <a:lstStyle/>
          <a:p>
            <a:r>
              <a:rPr kumimoji="1" lang="en-US" altLang="ja-JP" dirty="0" smtClean="0"/>
              <a:t>repo1</a:t>
            </a:r>
            <a:endParaRPr kumimoji="1" lang="ja-JP" altLang="en-US" dirty="0"/>
          </a:p>
        </p:txBody>
      </p:sp>
      <p:graphicFrame>
        <p:nvGraphicFramePr>
          <p:cNvPr id="9" name="コンテンツ プレースホルダー 6"/>
          <p:cNvGraphicFramePr>
            <a:graphicFrameLocks/>
          </p:cNvGraphicFramePr>
          <p:nvPr>
            <p:extLst>
              <p:ext uri="{D42A27DB-BD31-4B8C-83A1-F6EECF244321}">
                <p14:modId xmlns:p14="http://schemas.microsoft.com/office/powerpoint/2010/main" val="727819176"/>
              </p:ext>
            </p:extLst>
          </p:nvPr>
        </p:nvGraphicFramePr>
        <p:xfrm>
          <a:off x="227598" y="4415963"/>
          <a:ext cx="2597286" cy="1790724"/>
        </p:xfrm>
        <a:graphic>
          <a:graphicData uri="http://schemas.openxmlformats.org/drawingml/2006/table">
            <a:tbl>
              <a:tblPr firstRow="1" bandRow="1">
                <a:tableStyleId>{5C22544A-7EE6-4342-B048-85BDC9FD1C3A}</a:tableStyleId>
              </a:tblPr>
              <a:tblGrid>
                <a:gridCol w="1298643"/>
                <a:gridCol w="1298643"/>
              </a:tblGrid>
              <a:tr h="383548">
                <a:tc>
                  <a:txBody>
                    <a:bodyPr/>
                    <a:lstStyle/>
                    <a:p>
                      <a:r>
                        <a:rPr kumimoji="1" lang="en-US" altLang="ja-JP" dirty="0" smtClean="0"/>
                        <a:t>contributor</a:t>
                      </a:r>
                      <a:endParaRPr kumimoji="1" lang="ja-JP" altLang="en-US" dirty="0"/>
                    </a:p>
                  </a:txBody>
                  <a:tcPr/>
                </a:tc>
                <a:tc>
                  <a:txBody>
                    <a:bodyPr/>
                    <a:lstStyle/>
                    <a:p>
                      <a:r>
                        <a:rPr kumimoji="1" lang="en-US" altLang="ja-JP" sz="1600" dirty="0" smtClean="0"/>
                        <a:t>contribution</a:t>
                      </a:r>
                      <a:endParaRPr kumimoji="1" lang="ja-JP" altLang="en-US" sz="1600" dirty="0"/>
                    </a:p>
                  </a:txBody>
                  <a:tcPr/>
                </a:tc>
              </a:tr>
              <a:tr h="383548">
                <a:tc>
                  <a:txBody>
                    <a:bodyPr/>
                    <a:lstStyle/>
                    <a:p>
                      <a:r>
                        <a:rPr kumimoji="1" lang="en-US" altLang="ja-JP" dirty="0" err="1" smtClean="0"/>
                        <a:t>userA</a:t>
                      </a:r>
                      <a:endParaRPr kumimoji="1" lang="ja-JP" altLang="en-US" dirty="0"/>
                    </a:p>
                  </a:txBody>
                  <a:tcPr/>
                </a:tc>
                <a:tc>
                  <a:txBody>
                    <a:bodyPr/>
                    <a:lstStyle/>
                    <a:p>
                      <a:r>
                        <a:rPr kumimoji="1" lang="en-US" altLang="ja-JP" dirty="0" smtClean="0"/>
                        <a:t>1000</a:t>
                      </a:r>
                      <a:endParaRPr kumimoji="1" lang="ja-JP" altLang="en-US" dirty="0"/>
                    </a:p>
                  </a:txBody>
                  <a:tcPr/>
                </a:tc>
              </a:tr>
              <a:tr h="383548">
                <a:tc>
                  <a:txBody>
                    <a:bodyPr/>
                    <a:lstStyle/>
                    <a:p>
                      <a:r>
                        <a:rPr kumimoji="1" lang="en-US" altLang="ja-JP" dirty="0" err="1" smtClean="0"/>
                        <a:t>userB</a:t>
                      </a:r>
                      <a:endParaRPr kumimoji="1" lang="ja-JP" altLang="en-US" dirty="0"/>
                    </a:p>
                  </a:txBody>
                  <a:tcPr/>
                </a:tc>
                <a:tc>
                  <a:txBody>
                    <a:bodyPr/>
                    <a:lstStyle/>
                    <a:p>
                      <a:r>
                        <a:rPr kumimoji="1" lang="en-US" altLang="ja-JP" dirty="0" smtClean="0"/>
                        <a:t>500</a:t>
                      </a:r>
                      <a:endParaRPr kumimoji="1" lang="ja-JP" altLang="en-US" dirty="0"/>
                    </a:p>
                  </a:txBody>
                  <a:tcPr/>
                </a:tc>
              </a:tr>
              <a:tr h="383548">
                <a:tc>
                  <a:txBody>
                    <a:bodyPr/>
                    <a:lstStyle/>
                    <a:p>
                      <a:r>
                        <a:rPr kumimoji="1" lang="en-US" altLang="ja-JP" dirty="0" smtClean="0"/>
                        <a:t>...</a:t>
                      </a:r>
                    </a:p>
                  </a:txBody>
                  <a:tcPr/>
                </a:tc>
                <a:tc>
                  <a:txBody>
                    <a:bodyPr/>
                    <a:lstStyle/>
                    <a:p>
                      <a:endParaRPr kumimoji="1" lang="ja-JP" altLang="en-US" dirty="0"/>
                    </a:p>
                  </a:txBody>
                  <a:tcPr/>
                </a:tc>
              </a:tr>
            </a:tbl>
          </a:graphicData>
        </a:graphic>
      </p:graphicFrame>
      <p:sp>
        <p:nvSpPr>
          <p:cNvPr id="10" name="テキスト ボックス 9"/>
          <p:cNvSpPr txBox="1"/>
          <p:nvPr/>
        </p:nvSpPr>
        <p:spPr>
          <a:xfrm>
            <a:off x="1128080" y="4046631"/>
            <a:ext cx="737894" cy="369332"/>
          </a:xfrm>
          <a:prstGeom prst="rect">
            <a:avLst/>
          </a:prstGeom>
          <a:noFill/>
        </p:spPr>
        <p:txBody>
          <a:bodyPr wrap="none" rtlCol="0">
            <a:spAutoFit/>
          </a:bodyPr>
          <a:lstStyle/>
          <a:p>
            <a:r>
              <a:rPr kumimoji="1" lang="en-US" altLang="ja-JP" dirty="0" smtClean="0"/>
              <a:t>repo2</a:t>
            </a:r>
            <a:endParaRPr kumimoji="1" lang="ja-JP" altLang="en-US" dirty="0"/>
          </a:p>
        </p:txBody>
      </p:sp>
      <p:sp>
        <p:nvSpPr>
          <p:cNvPr id="17" name="右矢印 16"/>
          <p:cNvSpPr/>
          <p:nvPr/>
        </p:nvSpPr>
        <p:spPr>
          <a:xfrm>
            <a:off x="3818105" y="3940744"/>
            <a:ext cx="826851" cy="8032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8" name="表 17"/>
          <p:cNvGraphicFramePr>
            <a:graphicFrameLocks noGrp="1"/>
          </p:cNvGraphicFramePr>
          <p:nvPr>
            <p:extLst>
              <p:ext uri="{D42A27DB-BD31-4B8C-83A1-F6EECF244321}">
                <p14:modId xmlns:p14="http://schemas.microsoft.com/office/powerpoint/2010/main" val="1196206686"/>
              </p:ext>
            </p:extLst>
          </p:nvPr>
        </p:nvGraphicFramePr>
        <p:xfrm>
          <a:off x="5143870" y="2402497"/>
          <a:ext cx="3371480" cy="3657600"/>
        </p:xfrm>
        <a:graphic>
          <a:graphicData uri="http://schemas.openxmlformats.org/drawingml/2006/table">
            <a:tbl>
              <a:tblPr firstRow="1" bandRow="1">
                <a:tableStyleId>{5C22544A-7EE6-4342-B048-85BDC9FD1C3A}</a:tableStyleId>
              </a:tblPr>
              <a:tblGrid>
                <a:gridCol w="1685740"/>
                <a:gridCol w="1685740"/>
              </a:tblGrid>
              <a:tr h="340567">
                <a:tc>
                  <a:txBody>
                    <a:bodyPr/>
                    <a:lstStyle/>
                    <a:p>
                      <a:r>
                        <a:rPr kumimoji="1" lang="en-US" altLang="ja-JP" dirty="0" smtClean="0"/>
                        <a:t>repository</a:t>
                      </a:r>
                      <a:endParaRPr kumimoji="1" lang="ja-JP" altLang="en-US" dirty="0"/>
                    </a:p>
                  </a:txBody>
                  <a:tcPr/>
                </a:tc>
                <a:tc>
                  <a:txBody>
                    <a:bodyPr/>
                    <a:lstStyle/>
                    <a:p>
                      <a:r>
                        <a:rPr kumimoji="1" lang="en-US" altLang="ja-JP" dirty="0" smtClean="0"/>
                        <a:t>contribution</a:t>
                      </a:r>
                      <a:endParaRPr kumimoji="1" lang="ja-JP" altLang="en-US" dirty="0"/>
                    </a:p>
                  </a:txBody>
                  <a:tcPr/>
                </a:tc>
              </a:tr>
              <a:tr h="342765">
                <a:tc>
                  <a:txBody>
                    <a:bodyPr/>
                    <a:lstStyle/>
                    <a:p>
                      <a:r>
                        <a:rPr kumimoji="1" lang="en-US" altLang="ja-JP" dirty="0" smtClean="0"/>
                        <a:t>repo1</a:t>
                      </a:r>
                      <a:endParaRPr kumimoji="1" lang="ja-JP" altLang="en-US" dirty="0"/>
                    </a:p>
                  </a:txBody>
                  <a:tcPr/>
                </a:tc>
                <a:tc>
                  <a:txBody>
                    <a:bodyPr/>
                    <a:lstStyle/>
                    <a:p>
                      <a:r>
                        <a:rPr kumimoji="1" lang="en-US" altLang="ja-JP" dirty="0" smtClean="0"/>
                        <a:t>30000</a:t>
                      </a:r>
                      <a:endParaRPr kumimoji="1" lang="ja-JP" altLang="en-US" dirty="0"/>
                    </a:p>
                  </a:txBody>
                  <a:tcPr/>
                </a:tc>
              </a:tr>
              <a:tr h="342765">
                <a:tc>
                  <a:txBody>
                    <a:bodyPr/>
                    <a:lstStyle/>
                    <a:p>
                      <a:r>
                        <a:rPr kumimoji="1" lang="en-US" altLang="ja-JP" dirty="0" smtClean="0"/>
                        <a:t>repo3</a:t>
                      </a:r>
                      <a:endParaRPr kumimoji="1" lang="ja-JP" altLang="en-US" dirty="0"/>
                    </a:p>
                  </a:txBody>
                  <a:tcPr/>
                </a:tc>
                <a:tc>
                  <a:txBody>
                    <a:bodyPr/>
                    <a:lstStyle/>
                    <a:p>
                      <a:r>
                        <a:rPr kumimoji="1" lang="en-US" altLang="ja-JP" dirty="0" smtClean="0"/>
                        <a:t>28500</a:t>
                      </a:r>
                      <a:endParaRPr kumimoji="1" lang="ja-JP" altLang="en-US" dirty="0"/>
                    </a:p>
                  </a:txBody>
                  <a:tcPr/>
                </a:tc>
              </a:tr>
              <a:tr h="342765">
                <a:tc>
                  <a:txBody>
                    <a:bodyPr/>
                    <a:lstStyle/>
                    <a:p>
                      <a:r>
                        <a:rPr kumimoji="1" lang="en-US" altLang="ja-JP" dirty="0" smtClean="0"/>
                        <a:t>repo8</a:t>
                      </a:r>
                      <a:endParaRPr kumimoji="1" lang="ja-JP" altLang="en-US" dirty="0"/>
                    </a:p>
                  </a:txBody>
                  <a:tcPr/>
                </a:tc>
                <a:tc>
                  <a:txBody>
                    <a:bodyPr/>
                    <a:lstStyle/>
                    <a:p>
                      <a:r>
                        <a:rPr kumimoji="1" lang="en-US" altLang="ja-JP" dirty="0" smtClean="0"/>
                        <a:t>27000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repo4</a:t>
                      </a:r>
                      <a:endParaRPr kumimoji="1" lang="ja-JP" altLang="en-US" dirty="0"/>
                    </a:p>
                  </a:txBody>
                  <a:tcPr/>
                </a:tc>
                <a:tc>
                  <a:txBody>
                    <a:bodyPr/>
                    <a:lstStyle/>
                    <a:p>
                      <a:r>
                        <a:rPr kumimoji="1" lang="en-US" altLang="ja-JP" dirty="0" smtClean="0"/>
                        <a:t>100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bl>
          </a:graphicData>
        </a:graphic>
      </p:graphicFrame>
      <p:sp>
        <p:nvSpPr>
          <p:cNvPr id="19" name="テキスト ボックス 18"/>
          <p:cNvSpPr txBox="1"/>
          <p:nvPr/>
        </p:nvSpPr>
        <p:spPr>
          <a:xfrm>
            <a:off x="1289278" y="6238819"/>
            <a:ext cx="415498" cy="369332"/>
          </a:xfrm>
          <a:prstGeom prst="rect">
            <a:avLst/>
          </a:prstGeom>
          <a:noFill/>
        </p:spPr>
        <p:txBody>
          <a:bodyPr wrap="none" rtlCol="0">
            <a:spAutoFit/>
          </a:bodyPr>
          <a:lstStyle/>
          <a:p>
            <a:r>
              <a:rPr kumimoji="1" lang="en-US" altLang="ja-JP" dirty="0" smtClean="0"/>
              <a:t>…</a:t>
            </a:r>
          </a:p>
        </p:txBody>
      </p:sp>
      <p:sp>
        <p:nvSpPr>
          <p:cNvPr id="5" name="テキスト ボックス 4"/>
          <p:cNvSpPr txBox="1"/>
          <p:nvPr/>
        </p:nvSpPr>
        <p:spPr>
          <a:xfrm>
            <a:off x="859316" y="961891"/>
            <a:ext cx="7745132" cy="1261884"/>
          </a:xfrm>
          <a:prstGeom prst="rect">
            <a:avLst/>
          </a:prstGeom>
          <a:noFill/>
        </p:spPr>
        <p:txBody>
          <a:bodyPr wrap="square" rtlCol="0">
            <a:spAutoFit/>
          </a:bodyPr>
          <a:lstStyle/>
          <a:p>
            <a:pPr marL="285750" indent="-285750">
              <a:buFont typeface="Arial" panose="020B0604020202020204" pitchFamily="34" charset="0"/>
              <a:buChar char="•"/>
            </a:pPr>
            <a:r>
              <a:rPr lang="ja-JP" altLang="en-US" sz="2400" dirty="0"/>
              <a:t>リポジトリ</a:t>
            </a:r>
            <a:r>
              <a:rPr lang="en-US" altLang="ja-JP" sz="2400" dirty="0"/>
              <a:t>3500</a:t>
            </a:r>
            <a:r>
              <a:rPr lang="ja-JP" altLang="en-US" sz="2400" dirty="0"/>
              <a:t>万件までの</a:t>
            </a:r>
            <a:r>
              <a:rPr lang="en-US" altLang="ja-JP" sz="2400" dirty="0"/>
              <a:t>contributors</a:t>
            </a:r>
            <a:r>
              <a:rPr lang="ja-JP" altLang="en-US" sz="2400" dirty="0"/>
              <a:t>を参照し、</a:t>
            </a:r>
            <a:r>
              <a:rPr lang="en-US" altLang="ja-JP" sz="2400" dirty="0"/>
              <a:t>contribution</a:t>
            </a:r>
            <a:r>
              <a:rPr lang="ja-JP" altLang="en-US" sz="2400" dirty="0" err="1"/>
              <a:t>を</a:t>
            </a:r>
            <a:r>
              <a:rPr lang="ja-JP" altLang="en-US" sz="2400" dirty="0" err="1" smtClean="0"/>
              <a:t>合</a:t>
            </a:r>
            <a:r>
              <a:rPr lang="ja-JP" altLang="en-US" sz="2400" dirty="0" smtClean="0"/>
              <a:t>算したランキングを作成</a:t>
            </a:r>
            <a:endParaRPr lang="ja-JP" altLang="en-US" sz="2400" dirty="0"/>
          </a:p>
          <a:p>
            <a:endParaRPr kumimoji="1" lang="ja-JP" altLang="en-US" sz="2800" dirty="0"/>
          </a:p>
        </p:txBody>
      </p:sp>
      <p:sp>
        <p:nvSpPr>
          <p:cNvPr id="6" name="テキスト ボックス 5"/>
          <p:cNvSpPr txBox="1"/>
          <p:nvPr/>
        </p:nvSpPr>
        <p:spPr>
          <a:xfrm>
            <a:off x="2824884" y="2964082"/>
            <a:ext cx="1524776" cy="646331"/>
          </a:xfrm>
          <a:prstGeom prst="rect">
            <a:avLst/>
          </a:prstGeom>
          <a:noFill/>
        </p:spPr>
        <p:txBody>
          <a:bodyPr wrap="none" rtlCol="0">
            <a:spAutoFit/>
          </a:bodyPr>
          <a:lstStyle/>
          <a:p>
            <a:r>
              <a:rPr kumimoji="1" lang="ja-JP" altLang="en-US" dirty="0" smtClean="0"/>
              <a:t>上位</a:t>
            </a:r>
            <a:r>
              <a:rPr kumimoji="1" lang="en-US" altLang="ja-JP" dirty="0" smtClean="0"/>
              <a:t>30</a:t>
            </a:r>
            <a:r>
              <a:rPr kumimoji="1" lang="ja-JP" altLang="en-US" dirty="0" smtClean="0"/>
              <a:t>名まで</a:t>
            </a:r>
            <a:endParaRPr kumimoji="1" lang="en-US" altLang="ja-JP" dirty="0" smtClean="0"/>
          </a:p>
          <a:p>
            <a:r>
              <a:rPr kumimoji="1" lang="ja-JP" altLang="en-US" dirty="0" smtClean="0"/>
              <a:t>表示</a:t>
            </a:r>
            <a:endParaRPr kumimoji="1" lang="ja-JP" altLang="en-US" dirty="0"/>
          </a:p>
        </p:txBody>
      </p:sp>
    </p:spTree>
    <p:extLst>
      <p:ext uri="{BB962C8B-B14F-4D97-AF65-F5344CB8AC3E}">
        <p14:creationId xmlns:p14="http://schemas.microsoft.com/office/powerpoint/2010/main" val="39433645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365127"/>
            <a:ext cx="7886700" cy="831376"/>
          </a:xfrm>
        </p:spPr>
        <p:txBody>
          <a:bodyPr/>
          <a:lstStyle/>
          <a:p>
            <a:r>
              <a:rPr lang="en-US" altLang="ja-JP" dirty="0" err="1" smtClean="0"/>
              <a:t>repo_contribution</a:t>
            </a:r>
            <a:r>
              <a:rPr lang="en-US" altLang="ja-JP" dirty="0" smtClean="0"/>
              <a:t>(2/2)</a:t>
            </a:r>
            <a:endParaRPr kumimoji="1" lang="ja-JP" altLang="en-US" dirty="0"/>
          </a:p>
        </p:txBody>
      </p:sp>
      <p:sp>
        <p:nvSpPr>
          <p:cNvPr id="3" name="コンテンツ プレースホルダー 2"/>
          <p:cNvSpPr>
            <a:spLocks noGrp="1"/>
          </p:cNvSpPr>
          <p:nvPr>
            <p:ph idx="1"/>
          </p:nvPr>
        </p:nvSpPr>
        <p:spPr>
          <a:xfrm>
            <a:off x="443824" y="1371599"/>
            <a:ext cx="7886700" cy="5262665"/>
          </a:xfrm>
        </p:spPr>
        <p:txBody>
          <a:bodyPr/>
          <a:lstStyle/>
          <a:p>
            <a:r>
              <a:rPr lang="ja-JP" altLang="en-US" dirty="0" smtClean="0"/>
              <a:t>ランキングにしたリポジトリの中から</a:t>
            </a:r>
            <a:r>
              <a:rPr lang="en-US" altLang="ja-JP" dirty="0" smtClean="0"/>
              <a:t>contribution 1000</a:t>
            </a:r>
            <a:r>
              <a:rPr lang="ja-JP" altLang="en-US" dirty="0"/>
              <a:t>以上の</a:t>
            </a:r>
            <a:r>
              <a:rPr lang="en-US" altLang="ja-JP" dirty="0" smtClean="0"/>
              <a:t>repo1,211,913</a:t>
            </a:r>
            <a:r>
              <a:rPr lang="ja-JP" altLang="en-US" dirty="0" smtClean="0"/>
              <a:t>件の</a:t>
            </a:r>
            <a:r>
              <a:rPr lang="en-US" altLang="ja-JP" dirty="0" smtClean="0"/>
              <a:t>contributor</a:t>
            </a:r>
            <a:r>
              <a:rPr lang="ja-JP" altLang="en-US" dirty="0" smtClean="0"/>
              <a:t>を参照 しユーザの</a:t>
            </a:r>
            <a:r>
              <a:rPr lang="en-US" altLang="ja-JP" dirty="0" smtClean="0"/>
              <a:t>contribution</a:t>
            </a:r>
            <a:r>
              <a:rPr lang="ja-JP" altLang="en-US" dirty="0" smtClean="0"/>
              <a:t>およびメールアドレスなどを取得</a:t>
            </a:r>
            <a:endParaRPr lang="en-US" altLang="ja-JP" dirty="0" smtClean="0"/>
          </a:p>
          <a:p>
            <a:endParaRPr lang="en-US" altLang="ja-JP"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13</a:t>
            </a:fld>
            <a:endParaRPr kumimoji="1" lang="ja-JP" altLang="en-US"/>
          </a:p>
        </p:txBody>
      </p:sp>
      <p:graphicFrame>
        <p:nvGraphicFramePr>
          <p:cNvPr id="5" name="表 4"/>
          <p:cNvGraphicFramePr>
            <a:graphicFrameLocks noGrp="1"/>
          </p:cNvGraphicFramePr>
          <p:nvPr>
            <p:extLst>
              <p:ext uri="{D42A27DB-BD31-4B8C-83A1-F6EECF244321}">
                <p14:modId xmlns:p14="http://schemas.microsoft.com/office/powerpoint/2010/main" val="3637780065"/>
              </p:ext>
            </p:extLst>
          </p:nvPr>
        </p:nvGraphicFramePr>
        <p:xfrm>
          <a:off x="668156" y="3422271"/>
          <a:ext cx="2844126" cy="2204287"/>
        </p:xfrm>
        <a:graphic>
          <a:graphicData uri="http://schemas.openxmlformats.org/drawingml/2006/table">
            <a:tbl>
              <a:tblPr firstRow="1" bandRow="1">
                <a:tableStyleId>{5C22544A-7EE6-4342-B048-85BDC9FD1C3A}</a:tableStyleId>
              </a:tblPr>
              <a:tblGrid>
                <a:gridCol w="1422063"/>
                <a:gridCol w="1422063"/>
              </a:tblGrid>
              <a:tr h="375487">
                <a:tc>
                  <a:txBody>
                    <a:bodyPr/>
                    <a:lstStyle/>
                    <a:p>
                      <a:r>
                        <a:rPr kumimoji="1" lang="en-US" altLang="ja-JP" dirty="0" smtClean="0"/>
                        <a:t>repository</a:t>
                      </a:r>
                      <a:endParaRPr kumimoji="1" lang="ja-JP" altLang="en-US" dirty="0"/>
                    </a:p>
                  </a:txBody>
                  <a:tcPr/>
                </a:tc>
                <a:tc>
                  <a:txBody>
                    <a:bodyPr/>
                    <a:lstStyle/>
                    <a:p>
                      <a:r>
                        <a:rPr kumimoji="1" lang="en-US" altLang="ja-JP" sz="1600" dirty="0" smtClean="0"/>
                        <a:t>contribution</a:t>
                      </a:r>
                      <a:endParaRPr kumimoji="1" lang="ja-JP" altLang="en-US" sz="1600" dirty="0"/>
                    </a:p>
                  </a:txBody>
                  <a:tcPr/>
                </a:tc>
              </a:tr>
              <a:tr h="309847">
                <a:tc>
                  <a:txBody>
                    <a:bodyPr/>
                    <a:lstStyle/>
                    <a:p>
                      <a:r>
                        <a:rPr kumimoji="1" lang="en-US" altLang="ja-JP" dirty="0" smtClean="0"/>
                        <a:t>repo1</a:t>
                      </a:r>
                      <a:endParaRPr kumimoji="1" lang="ja-JP" altLang="en-US" dirty="0"/>
                    </a:p>
                  </a:txBody>
                  <a:tcPr/>
                </a:tc>
                <a:tc>
                  <a:txBody>
                    <a:bodyPr/>
                    <a:lstStyle/>
                    <a:p>
                      <a:r>
                        <a:rPr kumimoji="1" lang="en-US" altLang="ja-JP" dirty="0" smtClean="0"/>
                        <a:t>30000</a:t>
                      </a:r>
                      <a:endParaRPr kumimoji="1" lang="ja-JP" altLang="en-US" dirty="0"/>
                    </a:p>
                  </a:txBody>
                  <a:tcPr/>
                </a:tc>
              </a:tr>
              <a:tr h="309847">
                <a:tc>
                  <a:txBody>
                    <a:bodyPr/>
                    <a:lstStyle/>
                    <a:p>
                      <a:r>
                        <a:rPr kumimoji="1" lang="en-US" altLang="ja-JP" dirty="0" smtClean="0"/>
                        <a:t>repo8</a:t>
                      </a:r>
                      <a:endParaRPr kumimoji="1" lang="ja-JP" altLang="en-US" dirty="0"/>
                    </a:p>
                  </a:txBody>
                  <a:tcPr/>
                </a:tc>
                <a:tc>
                  <a:txBody>
                    <a:bodyPr/>
                    <a:lstStyle/>
                    <a:p>
                      <a:r>
                        <a:rPr kumimoji="1" lang="en-US" altLang="ja-JP" dirty="0" smtClean="0"/>
                        <a:t>27000</a:t>
                      </a:r>
                      <a:endParaRPr kumimoji="1" lang="ja-JP" altLang="en-US" dirty="0"/>
                    </a:p>
                  </a:txBody>
                  <a:tcPr/>
                </a:tc>
              </a:tr>
              <a:tr h="309847">
                <a:tc>
                  <a:txBody>
                    <a:bodyPr/>
                    <a:lstStyle/>
                    <a:p>
                      <a:r>
                        <a:rPr kumimoji="1" lang="en-US" altLang="ja-JP" dirty="0" smtClean="0"/>
                        <a:t>...</a:t>
                      </a:r>
                      <a:endParaRPr kumimoji="1" lang="ja-JP" altLang="en-US" dirty="0"/>
                    </a:p>
                  </a:txBody>
                  <a:tcPr/>
                </a:tc>
                <a:tc>
                  <a:txBody>
                    <a:bodyPr/>
                    <a:lstStyle/>
                    <a:p>
                      <a:endParaRPr kumimoji="1" lang="ja-JP" altLang="en-US"/>
                    </a:p>
                  </a:txBody>
                  <a:tcPr/>
                </a:tc>
              </a:tr>
              <a:tr h="309847">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09847">
                <a:tc>
                  <a:txBody>
                    <a:bodyPr/>
                    <a:lstStyle/>
                    <a:p>
                      <a:r>
                        <a:rPr kumimoji="1" lang="en-US" altLang="ja-JP" dirty="0" smtClean="0"/>
                        <a:t>repo4</a:t>
                      </a:r>
                      <a:endParaRPr kumimoji="1" lang="ja-JP" altLang="en-US" dirty="0"/>
                    </a:p>
                  </a:txBody>
                  <a:tcPr/>
                </a:tc>
                <a:tc>
                  <a:txBody>
                    <a:bodyPr/>
                    <a:lstStyle/>
                    <a:p>
                      <a:r>
                        <a:rPr kumimoji="1" lang="en-US" altLang="ja-JP" dirty="0" smtClean="0"/>
                        <a:t>1000</a:t>
                      </a:r>
                      <a:endParaRPr kumimoji="1" lang="ja-JP" altLang="en-US" dirty="0"/>
                    </a:p>
                  </a:txBody>
                  <a:tcPr/>
                </a:tc>
              </a:tr>
            </a:tbl>
          </a:graphicData>
        </a:graphic>
      </p:graphicFrame>
      <p:pic>
        <p:nvPicPr>
          <p:cNvPr id="6" name="図 5"/>
          <p:cNvPicPr>
            <a:picLocks noChangeAspect="1"/>
          </p:cNvPicPr>
          <p:nvPr/>
        </p:nvPicPr>
        <p:blipFill>
          <a:blip r:embed="rId2"/>
          <a:stretch>
            <a:fillRect/>
          </a:stretch>
        </p:blipFill>
        <p:spPr>
          <a:xfrm>
            <a:off x="3826484" y="4171072"/>
            <a:ext cx="847417" cy="835224"/>
          </a:xfrm>
          <a:prstGeom prst="rect">
            <a:avLst/>
          </a:prstGeom>
        </p:spPr>
      </p:pic>
      <p:graphicFrame>
        <p:nvGraphicFramePr>
          <p:cNvPr id="8" name="表 7"/>
          <p:cNvGraphicFramePr>
            <a:graphicFrameLocks noGrp="1"/>
          </p:cNvGraphicFramePr>
          <p:nvPr>
            <p:extLst>
              <p:ext uri="{D42A27DB-BD31-4B8C-83A1-F6EECF244321}">
                <p14:modId xmlns:p14="http://schemas.microsoft.com/office/powerpoint/2010/main" val="1505791514"/>
              </p:ext>
            </p:extLst>
          </p:nvPr>
        </p:nvGraphicFramePr>
        <p:xfrm>
          <a:off x="4885940" y="3570717"/>
          <a:ext cx="2998428" cy="2071296"/>
        </p:xfrm>
        <a:graphic>
          <a:graphicData uri="http://schemas.openxmlformats.org/drawingml/2006/table">
            <a:tbl>
              <a:tblPr firstRow="1" bandRow="1">
                <a:tableStyleId>{5C22544A-7EE6-4342-B048-85BDC9FD1C3A}</a:tableStyleId>
              </a:tblPr>
              <a:tblGrid>
                <a:gridCol w="1596016"/>
                <a:gridCol w="1402412"/>
              </a:tblGrid>
              <a:tr h="541724">
                <a:tc>
                  <a:txBody>
                    <a:bodyPr/>
                    <a:lstStyle/>
                    <a:p>
                      <a:r>
                        <a:rPr kumimoji="1" lang="en-US" altLang="ja-JP" sz="1600" dirty="0" smtClean="0"/>
                        <a:t>contributor</a:t>
                      </a:r>
                      <a:endParaRPr kumimoji="1" lang="ja-JP" altLang="en-US" sz="1600" dirty="0"/>
                    </a:p>
                  </a:txBody>
                  <a:tcPr/>
                </a:tc>
                <a:tc>
                  <a:txBody>
                    <a:bodyPr/>
                    <a:lstStyle/>
                    <a:p>
                      <a:r>
                        <a:rPr kumimoji="1" lang="en-US" altLang="ja-JP" sz="1600" dirty="0" smtClean="0"/>
                        <a:t>contribution</a:t>
                      </a:r>
                      <a:endParaRPr kumimoji="1" lang="ja-JP" altLang="en-US" sz="1600" dirty="0"/>
                    </a:p>
                  </a:txBody>
                  <a:tcPr/>
                </a:tc>
              </a:tr>
              <a:tr h="382393">
                <a:tc>
                  <a:txBody>
                    <a:bodyPr/>
                    <a:lstStyle/>
                    <a:p>
                      <a:r>
                        <a:rPr kumimoji="1" lang="en-US" altLang="ja-JP" dirty="0" smtClean="0"/>
                        <a:t>user1</a:t>
                      </a:r>
                      <a:endParaRPr kumimoji="1" lang="ja-JP" altLang="en-US" dirty="0"/>
                    </a:p>
                  </a:txBody>
                  <a:tcPr/>
                </a:tc>
                <a:tc>
                  <a:txBody>
                    <a:bodyPr/>
                    <a:lstStyle/>
                    <a:p>
                      <a:r>
                        <a:rPr kumimoji="1" lang="en-US" altLang="ja-JP" dirty="0" smtClean="0"/>
                        <a:t>3000</a:t>
                      </a:r>
                      <a:endParaRPr kumimoji="1" lang="ja-JP" altLang="en-US" dirty="0"/>
                    </a:p>
                  </a:txBody>
                  <a:tcPr/>
                </a:tc>
              </a:tr>
              <a:tr h="382393">
                <a:tc>
                  <a:txBody>
                    <a:bodyPr/>
                    <a:lstStyle/>
                    <a:p>
                      <a:r>
                        <a:rPr kumimoji="1" lang="en-US" altLang="ja-JP" dirty="0" smtClean="0"/>
                        <a:t>user14</a:t>
                      </a:r>
                      <a:endParaRPr kumimoji="1" lang="ja-JP" altLang="en-US" dirty="0"/>
                    </a:p>
                  </a:txBody>
                  <a:tcPr/>
                </a:tc>
                <a:tc>
                  <a:txBody>
                    <a:bodyPr/>
                    <a:lstStyle/>
                    <a:p>
                      <a:r>
                        <a:rPr kumimoji="1" lang="en-US" altLang="ja-JP" dirty="0" smtClean="0"/>
                        <a:t>2900</a:t>
                      </a:r>
                      <a:endParaRPr kumimoji="1" lang="ja-JP" altLang="en-US" dirty="0"/>
                    </a:p>
                  </a:txBody>
                  <a:tcPr/>
                </a:tc>
              </a:tr>
              <a:tr h="382393">
                <a:tc>
                  <a:txBody>
                    <a:bodyPr/>
                    <a:lstStyle/>
                    <a:p>
                      <a:r>
                        <a:rPr kumimoji="1" lang="en-US" altLang="ja-JP" dirty="0" smtClean="0"/>
                        <a:t>...</a:t>
                      </a:r>
                      <a:endParaRPr kumimoji="1" lang="ja-JP" altLang="en-US" dirty="0"/>
                    </a:p>
                  </a:txBody>
                  <a:tcPr/>
                </a:tc>
                <a:tc>
                  <a:txBody>
                    <a:bodyPr/>
                    <a:lstStyle/>
                    <a:p>
                      <a:endParaRPr kumimoji="1" lang="ja-JP" altLang="en-US"/>
                    </a:p>
                  </a:txBody>
                  <a:tcPr/>
                </a:tc>
              </a:tr>
              <a:tr h="382393">
                <a:tc>
                  <a:txBody>
                    <a:bodyPr/>
                    <a:lstStyle/>
                    <a:p>
                      <a:r>
                        <a:rPr kumimoji="1" lang="en-US" altLang="ja-JP" dirty="0" smtClean="0"/>
                        <a:t>...</a:t>
                      </a:r>
                      <a:endParaRPr kumimoji="1" lang="ja-JP" altLang="en-US" dirty="0"/>
                    </a:p>
                  </a:txBody>
                  <a:tcPr/>
                </a:tc>
                <a:tc>
                  <a:txBody>
                    <a:bodyPr/>
                    <a:lstStyle/>
                    <a:p>
                      <a:endParaRPr kumimoji="1" lang="ja-JP" altLang="en-US" dirty="0"/>
                    </a:p>
                  </a:txBody>
                  <a:tcPr/>
                </a:tc>
              </a:tr>
            </a:tbl>
          </a:graphicData>
        </a:graphic>
      </p:graphicFrame>
      <p:sp>
        <p:nvSpPr>
          <p:cNvPr id="9" name="角丸四角形 8"/>
          <p:cNvSpPr/>
          <p:nvPr/>
        </p:nvSpPr>
        <p:spPr>
          <a:xfrm>
            <a:off x="694238" y="3825368"/>
            <a:ext cx="1332689" cy="28010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044471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14131"/>
            <a:ext cx="7886700" cy="1325563"/>
          </a:xfrm>
        </p:spPr>
        <p:txBody>
          <a:bodyPr/>
          <a:lstStyle/>
          <a:p>
            <a:r>
              <a:rPr kumimoji="1" lang="en-US" altLang="ja-JP" dirty="0" smtClean="0"/>
              <a:t>contributors</a:t>
            </a:r>
            <a:endParaRPr kumimoji="1" lang="ja-JP" altLang="en-US" dirty="0"/>
          </a:p>
        </p:txBody>
      </p:sp>
      <p:sp>
        <p:nvSpPr>
          <p:cNvPr id="3" name="コンテンツ プレースホルダー 2"/>
          <p:cNvSpPr>
            <a:spLocks noGrp="1"/>
          </p:cNvSpPr>
          <p:nvPr>
            <p:ph idx="1"/>
          </p:nvPr>
        </p:nvSpPr>
        <p:spPr>
          <a:xfrm>
            <a:off x="628650" y="1200692"/>
            <a:ext cx="7886700" cy="5293414"/>
          </a:xfrm>
        </p:spPr>
        <p:txBody>
          <a:bodyPr>
            <a:normAutofit lnSpcReduction="10000"/>
          </a:bodyPr>
          <a:lstStyle/>
          <a:p>
            <a:r>
              <a:rPr lang="ja-JP" altLang="en-US" dirty="0"/>
              <a:t>同じユーザが複数取得されるので</a:t>
            </a:r>
            <a:r>
              <a:rPr lang="en-US" altLang="ja-JP" dirty="0"/>
              <a:t>contribution</a:t>
            </a:r>
            <a:r>
              <a:rPr lang="ja-JP" altLang="en-US" dirty="0" err="1"/>
              <a:t>を合</a:t>
            </a:r>
            <a:r>
              <a:rPr lang="ja-JP" altLang="en-US" dirty="0" smtClean="0"/>
              <a:t>算してランキングを作成</a:t>
            </a:r>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a:p>
          <a:p>
            <a:r>
              <a:rPr lang="en-US" altLang="ja-JP" dirty="0"/>
              <a:t>contribution100</a:t>
            </a:r>
            <a:r>
              <a:rPr lang="ja-JP" altLang="en-US" dirty="0"/>
              <a:t>以上のユーザ</a:t>
            </a:r>
            <a:r>
              <a:rPr lang="en-US" altLang="ja-JP" dirty="0" smtClean="0"/>
              <a:t>22,228</a:t>
            </a:r>
            <a:r>
              <a:rPr lang="ja-JP" altLang="en-US" dirty="0" smtClean="0"/>
              <a:t>人にアンケートメールを送信した</a:t>
            </a:r>
            <a:endParaRPr lang="ja-JP" altLang="en-US" dirty="0"/>
          </a:p>
          <a:p>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14</a:t>
            </a:fld>
            <a:endParaRPr kumimoji="1" lang="ja-JP" altLang="en-US"/>
          </a:p>
        </p:txBody>
      </p:sp>
      <p:graphicFrame>
        <p:nvGraphicFramePr>
          <p:cNvPr id="5" name="表 4"/>
          <p:cNvGraphicFramePr>
            <a:graphicFrameLocks noGrp="1"/>
          </p:cNvGraphicFramePr>
          <p:nvPr>
            <p:extLst>
              <p:ext uri="{D42A27DB-BD31-4B8C-83A1-F6EECF244321}">
                <p14:modId xmlns:p14="http://schemas.microsoft.com/office/powerpoint/2010/main" val="2793970083"/>
              </p:ext>
            </p:extLst>
          </p:nvPr>
        </p:nvGraphicFramePr>
        <p:xfrm>
          <a:off x="1867707" y="2220685"/>
          <a:ext cx="5018286" cy="3197255"/>
        </p:xfrm>
        <a:graphic>
          <a:graphicData uri="http://schemas.openxmlformats.org/drawingml/2006/table">
            <a:tbl>
              <a:tblPr firstRow="1" bandRow="1">
                <a:tableStyleId>{5C22544A-7EE6-4342-B048-85BDC9FD1C3A}</a:tableStyleId>
              </a:tblPr>
              <a:tblGrid>
                <a:gridCol w="1254572"/>
                <a:gridCol w="1254572"/>
                <a:gridCol w="1249249"/>
                <a:gridCol w="1259893"/>
              </a:tblGrid>
              <a:tr h="526928">
                <a:tc>
                  <a:txBody>
                    <a:bodyPr/>
                    <a:lstStyle/>
                    <a:p>
                      <a:r>
                        <a:rPr kumimoji="1" lang="en-US" altLang="ja-JP" sz="1600" dirty="0" smtClean="0"/>
                        <a:t>ID</a:t>
                      </a:r>
                      <a:endParaRPr kumimoji="1" lang="ja-JP" altLang="en-US" sz="1600" dirty="0"/>
                    </a:p>
                  </a:txBody>
                  <a:tcPr/>
                </a:tc>
                <a:tc>
                  <a:txBody>
                    <a:bodyPr/>
                    <a:lstStyle/>
                    <a:p>
                      <a:r>
                        <a:rPr kumimoji="1" lang="en-US" altLang="ja-JP" dirty="0" smtClean="0"/>
                        <a:t>user</a:t>
                      </a:r>
                      <a:endParaRPr kumimoji="1" lang="ja-JP" altLang="en-US" dirty="0"/>
                    </a:p>
                  </a:txBody>
                  <a:tcPr/>
                </a:tc>
                <a:tc>
                  <a:txBody>
                    <a:bodyPr/>
                    <a:lstStyle/>
                    <a:p>
                      <a:r>
                        <a:rPr kumimoji="1" lang="en-US" altLang="ja-JP" sz="1400" dirty="0" smtClean="0"/>
                        <a:t>contribution</a:t>
                      </a:r>
                      <a:endParaRPr kumimoji="1" lang="ja-JP" altLang="en-US" sz="1400" dirty="0"/>
                    </a:p>
                  </a:txBody>
                  <a:tcPr/>
                </a:tc>
                <a:tc>
                  <a:txBody>
                    <a:bodyPr/>
                    <a:lstStyle/>
                    <a:p>
                      <a:r>
                        <a:rPr kumimoji="1" lang="en-US" altLang="ja-JP" dirty="0" smtClean="0"/>
                        <a:t>email</a:t>
                      </a:r>
                      <a:endParaRPr kumimoji="1" lang="ja-JP" altLang="en-US" dirty="0"/>
                    </a:p>
                  </a:txBody>
                  <a:tcPr/>
                </a:tc>
              </a:tr>
              <a:tr h="512503">
                <a:tc>
                  <a:txBody>
                    <a:bodyPr/>
                    <a:lstStyle/>
                    <a:p>
                      <a:r>
                        <a:rPr kumimoji="1" lang="en-US" altLang="ja-JP" dirty="0" smtClean="0"/>
                        <a:t>2000</a:t>
                      </a:r>
                      <a:endParaRPr kumimoji="1" lang="ja-JP" altLang="en-US" dirty="0"/>
                    </a:p>
                  </a:txBody>
                  <a:tcPr/>
                </a:tc>
                <a:tc>
                  <a:txBody>
                    <a:bodyPr/>
                    <a:lstStyle/>
                    <a:p>
                      <a:r>
                        <a:rPr kumimoji="1" lang="en-US" altLang="ja-JP" dirty="0" err="1" smtClean="0"/>
                        <a:t>userA</a:t>
                      </a:r>
                      <a:endParaRPr kumimoji="1" lang="ja-JP" altLang="en-US" dirty="0"/>
                    </a:p>
                  </a:txBody>
                  <a:tcPr/>
                </a:tc>
                <a:tc>
                  <a:txBody>
                    <a:bodyPr/>
                    <a:lstStyle/>
                    <a:p>
                      <a:r>
                        <a:rPr kumimoji="1" lang="en-US" altLang="ja-JP" dirty="0" smtClean="0"/>
                        <a:t>30000</a:t>
                      </a:r>
                      <a:endParaRPr kumimoji="1" lang="ja-JP" altLang="en-US" dirty="0"/>
                    </a:p>
                  </a:txBody>
                  <a:tcPr/>
                </a:tc>
                <a:tc>
                  <a:txBody>
                    <a:bodyPr/>
                    <a:lstStyle/>
                    <a:p>
                      <a:r>
                        <a:rPr kumimoji="1" lang="en-US" altLang="ja-JP" sz="1400" dirty="0" smtClean="0"/>
                        <a:t>aaa@gmail.com</a:t>
                      </a:r>
                      <a:endParaRPr kumimoji="1" lang="ja-JP" altLang="en-US" sz="1400" dirty="0"/>
                    </a:p>
                  </a:txBody>
                  <a:tcPr/>
                </a:tc>
              </a:tr>
              <a:tr h="512503">
                <a:tc>
                  <a:txBody>
                    <a:bodyPr/>
                    <a:lstStyle/>
                    <a:p>
                      <a:r>
                        <a:rPr kumimoji="1" lang="en-US" altLang="ja-JP" dirty="0" smtClean="0"/>
                        <a:t>1000</a:t>
                      </a:r>
                      <a:endParaRPr kumimoji="1" lang="ja-JP" altLang="en-US" dirty="0"/>
                    </a:p>
                  </a:txBody>
                  <a:tcPr/>
                </a:tc>
                <a:tc>
                  <a:txBody>
                    <a:bodyPr/>
                    <a:lstStyle/>
                    <a:p>
                      <a:r>
                        <a:rPr kumimoji="1" lang="en-US" altLang="ja-JP" dirty="0" err="1" smtClean="0"/>
                        <a:t>userB</a:t>
                      </a:r>
                      <a:endParaRPr kumimoji="1" lang="ja-JP" altLang="en-US" dirty="0"/>
                    </a:p>
                  </a:txBody>
                  <a:tcPr/>
                </a:tc>
                <a:tc>
                  <a:txBody>
                    <a:bodyPr/>
                    <a:lstStyle/>
                    <a:p>
                      <a:r>
                        <a:rPr kumimoji="1" lang="en-US" altLang="ja-JP" dirty="0" smtClean="0"/>
                        <a:t>29000</a:t>
                      </a:r>
                      <a:endParaRPr kumimoji="1" lang="ja-JP" altLang="en-US" dirty="0"/>
                    </a:p>
                  </a:txBody>
                  <a:tcPr/>
                </a:tc>
                <a:tc>
                  <a:txBody>
                    <a:bodyPr/>
                    <a:lstStyle/>
                    <a:p>
                      <a:r>
                        <a:rPr kumimoji="1" lang="en-US" altLang="ja-JP" sz="1400" dirty="0" smtClean="0"/>
                        <a:t>bbb@gmail.com</a:t>
                      </a:r>
                      <a:endParaRPr kumimoji="1" lang="ja-JP" altLang="en-US" sz="1400" dirty="0"/>
                    </a:p>
                  </a:txBody>
                  <a:tcPr/>
                </a:tc>
              </a:tr>
              <a:tr h="371949">
                <a:tc>
                  <a:txBody>
                    <a:bodyPr/>
                    <a:lstStyle/>
                    <a:p>
                      <a:r>
                        <a:rPr kumimoji="1" lang="en-US" altLang="ja-JP" dirty="0" smtClean="0"/>
                        <a:t>...</a:t>
                      </a:r>
                      <a:endParaRPr kumimoji="1" lang="ja-JP" altLang="en-US" dirty="0"/>
                    </a:p>
                  </a:txBody>
                  <a:tcPr/>
                </a:tc>
                <a:tc>
                  <a:txBody>
                    <a:bodyPr/>
                    <a:lstStyle/>
                    <a:p>
                      <a:endParaRPr kumimoji="1" lang="ja-JP" altLang="en-US" dirty="0"/>
                    </a:p>
                  </a:txBody>
                  <a:tcPr/>
                </a:tc>
                <a:tc>
                  <a:txBody>
                    <a:bodyPr/>
                    <a:lstStyle/>
                    <a:p>
                      <a:endParaRPr kumimoji="1" lang="ja-JP" altLang="en-US"/>
                    </a:p>
                  </a:txBody>
                  <a:tcPr/>
                </a:tc>
                <a:tc>
                  <a:txBody>
                    <a:bodyPr/>
                    <a:lstStyle/>
                    <a:p>
                      <a:endParaRPr kumimoji="1" lang="ja-JP" altLang="en-US"/>
                    </a:p>
                  </a:txBody>
                  <a:tcPr/>
                </a:tc>
              </a:tr>
              <a:tr h="371949">
                <a:tc>
                  <a:txBody>
                    <a:bodyPr/>
                    <a:lstStyle/>
                    <a:p>
                      <a:r>
                        <a:rPr kumimoji="1" lang="en-US" altLang="ja-JP" dirty="0" smtClean="0"/>
                        <a:t>...</a:t>
                      </a:r>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r h="512503">
                <a:tc>
                  <a:txBody>
                    <a:bodyPr/>
                    <a:lstStyle/>
                    <a:p>
                      <a:r>
                        <a:rPr kumimoji="1" lang="en-US" altLang="ja-JP" dirty="0" smtClean="0"/>
                        <a:t>3000</a:t>
                      </a:r>
                      <a:endParaRPr kumimoji="1" lang="ja-JP" altLang="en-US" dirty="0"/>
                    </a:p>
                  </a:txBody>
                  <a:tcPr/>
                </a:tc>
                <a:tc>
                  <a:txBody>
                    <a:bodyPr/>
                    <a:lstStyle/>
                    <a:p>
                      <a:r>
                        <a:rPr kumimoji="1" lang="en-US" altLang="ja-JP" dirty="0" err="1" smtClean="0"/>
                        <a:t>userC</a:t>
                      </a:r>
                      <a:endParaRPr kumimoji="1" lang="ja-JP" altLang="en-US" dirty="0"/>
                    </a:p>
                  </a:txBody>
                  <a:tcPr/>
                </a:tc>
                <a:tc>
                  <a:txBody>
                    <a:bodyPr/>
                    <a:lstStyle/>
                    <a:p>
                      <a:r>
                        <a:rPr kumimoji="1" lang="en-US" altLang="ja-JP" dirty="0" smtClean="0"/>
                        <a:t>20000</a:t>
                      </a:r>
                      <a:endParaRPr kumimoji="1" lang="ja-JP" altLang="en-US" dirty="0"/>
                    </a:p>
                  </a:txBody>
                  <a:tcPr/>
                </a:tc>
                <a:tc>
                  <a:txBody>
                    <a:bodyPr/>
                    <a:lstStyle/>
                    <a:p>
                      <a:r>
                        <a:rPr kumimoji="1" lang="en-US" altLang="ja-JP" sz="1400" dirty="0" smtClean="0"/>
                        <a:t>ccc@gmail.com</a:t>
                      </a:r>
                      <a:endParaRPr kumimoji="1" lang="ja-JP" altLang="en-US" sz="1400" dirty="0"/>
                    </a:p>
                  </a:txBody>
                  <a:tcPr/>
                </a:tc>
              </a:tr>
              <a:tr h="371949">
                <a:tc>
                  <a:txBody>
                    <a:bodyPr/>
                    <a:lstStyle/>
                    <a:p>
                      <a:r>
                        <a:rPr kumimoji="1" lang="en-US" altLang="ja-JP" dirty="0" smtClean="0"/>
                        <a:t>...</a:t>
                      </a:r>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bl>
          </a:graphicData>
        </a:graphic>
      </p:graphicFrame>
    </p:spTree>
    <p:extLst>
      <p:ext uri="{BB962C8B-B14F-4D97-AF65-F5344CB8AC3E}">
        <p14:creationId xmlns:p14="http://schemas.microsoft.com/office/powerpoint/2010/main" val="14589935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アンケート内容</a:t>
            </a:r>
            <a:r>
              <a:rPr lang="en-US" altLang="ja-JP" dirty="0" smtClean="0"/>
              <a:t>(</a:t>
            </a:r>
            <a:r>
              <a:rPr lang="ja-JP" altLang="en-US" dirty="0" smtClean="0"/>
              <a:t>プロファイル</a:t>
            </a:r>
            <a:r>
              <a:rPr lang="en-US" altLang="ja-JP" dirty="0" smtClean="0"/>
              <a:t>)</a:t>
            </a:r>
            <a:endParaRPr kumimoji="1" lang="ja-JP" altLang="en-US" dirty="0"/>
          </a:p>
        </p:txBody>
      </p:sp>
      <p:sp>
        <p:nvSpPr>
          <p:cNvPr id="3" name="コンテンツ プレースホルダー 2"/>
          <p:cNvSpPr>
            <a:spLocks noGrp="1"/>
          </p:cNvSpPr>
          <p:nvPr>
            <p:ph idx="1"/>
          </p:nvPr>
        </p:nvSpPr>
        <p:spPr/>
        <p:txBody>
          <a:bodyPr/>
          <a:lstStyle/>
          <a:p>
            <a:r>
              <a:rPr lang="en-US" altLang="ja-JP" sz="2400" dirty="0"/>
              <a:t>Q1-1.Email </a:t>
            </a:r>
            <a:r>
              <a:rPr lang="en-US" altLang="ja-JP" sz="2400" dirty="0" smtClean="0"/>
              <a:t>Address</a:t>
            </a:r>
          </a:p>
          <a:p>
            <a:endParaRPr lang="en-US" altLang="ja-JP" sz="2000" dirty="0" smtClean="0"/>
          </a:p>
          <a:p>
            <a:r>
              <a:rPr lang="en-US" altLang="ja-JP" sz="2400" dirty="0" smtClean="0"/>
              <a:t>Q1-2.Your </a:t>
            </a:r>
            <a:r>
              <a:rPr lang="en-US" altLang="ja-JP" sz="2400" dirty="0"/>
              <a:t>main </a:t>
            </a:r>
            <a:r>
              <a:rPr lang="en-US" altLang="ja-JP" sz="2400" dirty="0" smtClean="0"/>
              <a:t>project</a:t>
            </a:r>
          </a:p>
          <a:p>
            <a:endParaRPr lang="en-US" altLang="ja-JP" sz="2400" dirty="0"/>
          </a:p>
          <a:p>
            <a:r>
              <a:rPr lang="en-US" altLang="ja-JP" sz="2400" dirty="0" smtClean="0"/>
              <a:t>Q1-3.Your </a:t>
            </a:r>
            <a:r>
              <a:rPr lang="en-US" altLang="ja-JP" sz="2400" dirty="0"/>
              <a:t>name or account (screen) name on your </a:t>
            </a:r>
            <a:r>
              <a:rPr lang="en-US" altLang="ja-JP" sz="2400" dirty="0" smtClean="0"/>
              <a:t>project</a:t>
            </a:r>
          </a:p>
          <a:p>
            <a:endParaRPr lang="en-US" altLang="ja-JP" sz="2400" dirty="0"/>
          </a:p>
          <a:p>
            <a:r>
              <a:rPr lang="en-US" altLang="ja-JP" sz="2400" dirty="0" smtClean="0"/>
              <a:t>Q1-4.Motivation</a:t>
            </a:r>
            <a:r>
              <a:rPr lang="ja-JP" altLang="en-US" sz="2400" dirty="0" smtClean="0"/>
              <a:t> </a:t>
            </a:r>
            <a:r>
              <a:rPr lang="en-US" altLang="ja-JP" sz="2400" dirty="0" smtClean="0"/>
              <a:t>to </a:t>
            </a:r>
            <a:r>
              <a:rPr lang="en-US" altLang="ja-JP" sz="2400" dirty="0"/>
              <a:t>participate in FLOSS </a:t>
            </a:r>
            <a:r>
              <a:rPr lang="en-US" altLang="ja-JP" sz="2400" dirty="0" smtClean="0"/>
              <a:t>development</a:t>
            </a:r>
          </a:p>
          <a:p>
            <a:endParaRPr lang="en-US" altLang="ja-JP" sz="2400" dirty="0" smtClean="0"/>
          </a:p>
          <a:p>
            <a:r>
              <a:rPr lang="en-US" altLang="ja-JP" sz="2400" dirty="0"/>
              <a:t>Q</a:t>
            </a:r>
            <a:r>
              <a:rPr lang="en-US" altLang="ja-JP" sz="2400" dirty="0" smtClean="0"/>
              <a:t>1-5.Your </a:t>
            </a:r>
            <a:r>
              <a:rPr lang="en-US" altLang="ja-JP" sz="2400" dirty="0"/>
              <a:t>role in your main </a:t>
            </a:r>
            <a:r>
              <a:rPr lang="en-US" altLang="ja-JP" sz="2400" dirty="0" smtClean="0"/>
              <a:t>project</a:t>
            </a:r>
            <a:endParaRPr kumimoji="1" lang="ja-JP" altLang="en-US" sz="2400"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15</a:t>
            </a:fld>
            <a:endParaRPr kumimoji="1" lang="ja-JP" altLang="en-US"/>
          </a:p>
        </p:txBody>
      </p:sp>
    </p:spTree>
    <p:extLst>
      <p:ext uri="{BB962C8B-B14F-4D97-AF65-F5344CB8AC3E}">
        <p14:creationId xmlns:p14="http://schemas.microsoft.com/office/powerpoint/2010/main" val="16424483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アンケート</a:t>
            </a:r>
            <a:r>
              <a:rPr lang="ja-JP" altLang="en-US" dirty="0" smtClean="0"/>
              <a:t>内容</a:t>
            </a:r>
            <a:r>
              <a:rPr lang="en-US" altLang="ja-JP" dirty="0" smtClean="0"/>
              <a:t>(HIB)</a:t>
            </a:r>
            <a:endParaRPr kumimoji="1" lang="ja-JP" altLang="en-US" dirty="0"/>
          </a:p>
        </p:txBody>
      </p:sp>
      <p:sp>
        <p:nvSpPr>
          <p:cNvPr id="3" name="コンテンツ プレースホルダー 2"/>
          <p:cNvSpPr>
            <a:spLocks noGrp="1"/>
          </p:cNvSpPr>
          <p:nvPr>
            <p:ph idx="1"/>
          </p:nvPr>
        </p:nvSpPr>
        <p:spPr>
          <a:xfrm>
            <a:off x="317810" y="1271240"/>
            <a:ext cx="8508380" cy="5263376"/>
          </a:xfrm>
        </p:spPr>
        <p:txBody>
          <a:bodyPr/>
          <a:lstStyle/>
          <a:p>
            <a:r>
              <a:rPr lang="en-US" altLang="ja-JP" dirty="0"/>
              <a:t>Q2-1.Which bug bothers you in bug </a:t>
            </a:r>
            <a:r>
              <a:rPr lang="en-US" altLang="ja-JP" dirty="0" smtClean="0"/>
              <a:t>fix?</a:t>
            </a:r>
          </a:p>
          <a:p>
            <a:endParaRPr kumimoji="1" lang="en-US" altLang="ja-JP" sz="800" dirty="0"/>
          </a:p>
          <a:p>
            <a:r>
              <a:rPr lang="en-US" altLang="ja-JP" dirty="0"/>
              <a:t>Q2-2-a.What kind of bug would be much more important to be </a:t>
            </a:r>
            <a:r>
              <a:rPr lang="en-US" altLang="ja-JP" dirty="0" smtClean="0"/>
              <a:t>fixed?</a:t>
            </a:r>
          </a:p>
          <a:p>
            <a:r>
              <a:rPr lang="en-US" altLang="ja-JP" dirty="0" smtClean="0"/>
              <a:t>Q2-2-b.Who </a:t>
            </a:r>
            <a:r>
              <a:rPr lang="en-US" altLang="ja-JP" dirty="0"/>
              <a:t>is mainly </a:t>
            </a:r>
            <a:r>
              <a:rPr lang="en-US" altLang="ja-JP" dirty="0" smtClean="0"/>
              <a:t>influenced </a:t>
            </a:r>
            <a:r>
              <a:rPr lang="en-US" altLang="ja-JP" dirty="0"/>
              <a:t>by the above bug</a:t>
            </a:r>
            <a:r>
              <a:rPr lang="en-US" altLang="ja-JP" dirty="0" smtClean="0"/>
              <a:t>?</a:t>
            </a:r>
            <a:endParaRPr kumimoji="1" lang="en-US" altLang="ja-JP" dirty="0"/>
          </a:p>
          <a:p>
            <a:r>
              <a:rPr lang="en-US" altLang="ja-JP" dirty="0"/>
              <a:t>Q2-2-c.How do you (or project) </a:t>
            </a:r>
            <a:r>
              <a:rPr lang="en-US" altLang="ja-JP" dirty="0" smtClean="0"/>
              <a:t>fix </a:t>
            </a:r>
            <a:r>
              <a:rPr lang="en-US" altLang="ja-JP" dirty="0"/>
              <a:t>the bug</a:t>
            </a:r>
            <a:r>
              <a:rPr lang="en-US" altLang="ja-JP" dirty="0" smtClean="0"/>
              <a:t>?</a:t>
            </a:r>
          </a:p>
          <a:p>
            <a:r>
              <a:rPr lang="en-US" altLang="ja-JP" dirty="0"/>
              <a:t>Q2-2-d.Why is the bug introduced</a:t>
            </a:r>
            <a:r>
              <a:rPr lang="en-US" altLang="ja-JP" dirty="0" smtClean="0"/>
              <a:t>?</a:t>
            </a:r>
          </a:p>
          <a:p>
            <a:endParaRPr lang="en-US" altLang="ja-JP" sz="800" dirty="0" smtClean="0"/>
          </a:p>
          <a:p>
            <a:r>
              <a:rPr lang="en-US" altLang="ja-JP" sz="2400" dirty="0"/>
              <a:t>Q2-3.Please tell us high impact bug(s) you encountered in the past</a:t>
            </a:r>
            <a:r>
              <a:rPr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16</a:t>
            </a:fld>
            <a:endParaRPr kumimoji="1" lang="ja-JP" altLang="en-US"/>
          </a:p>
        </p:txBody>
      </p:sp>
    </p:spTree>
    <p:extLst>
      <p:ext uri="{BB962C8B-B14F-4D97-AF65-F5344CB8AC3E}">
        <p14:creationId xmlns:p14="http://schemas.microsoft.com/office/powerpoint/2010/main" val="11437973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アンケート結果</a:t>
            </a:r>
            <a:r>
              <a:rPr kumimoji="1" lang="en-US" altLang="ja-JP" dirty="0" smtClean="0"/>
              <a:t>(</a:t>
            </a:r>
            <a:r>
              <a:rPr kumimoji="1" lang="ja-JP" altLang="en-US" dirty="0" smtClean="0"/>
              <a:t>プロファイル</a:t>
            </a:r>
            <a:r>
              <a:rPr kumimoji="1" lang="en-US" altLang="ja-JP" dirty="0" smtClean="0"/>
              <a:t>)</a:t>
            </a:r>
            <a:endParaRPr kumimoji="1" lang="ja-JP" altLang="en-US" dirty="0"/>
          </a:p>
        </p:txBody>
      </p:sp>
      <p:pic>
        <p:nvPicPr>
          <p:cNvPr id="5" name="コンテンツ プレースホルダー 4"/>
          <p:cNvPicPr>
            <a:picLocks noGrp="1" noChangeAspect="1"/>
          </p:cNvPicPr>
          <p:nvPr>
            <p:ph idx="1"/>
          </p:nvPr>
        </p:nvPicPr>
        <p:blipFill>
          <a:blip r:embed="rId2"/>
          <a:stretch>
            <a:fillRect/>
          </a:stretch>
        </p:blipFill>
        <p:spPr>
          <a:xfrm>
            <a:off x="682009" y="1369788"/>
            <a:ext cx="7955970" cy="2139881"/>
          </a:xfrm>
          <a:prstGeom prst="rect">
            <a:avLst/>
          </a:prstGeom>
        </p:spPr>
      </p:pic>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17</a:t>
            </a:fld>
            <a:endParaRPr kumimoji="1" lang="ja-JP" altLang="en-US"/>
          </a:p>
        </p:txBody>
      </p:sp>
      <p:pic>
        <p:nvPicPr>
          <p:cNvPr id="6" name="図 5"/>
          <p:cNvPicPr>
            <a:picLocks noChangeAspect="1"/>
          </p:cNvPicPr>
          <p:nvPr/>
        </p:nvPicPr>
        <p:blipFill>
          <a:blip r:embed="rId3"/>
          <a:stretch>
            <a:fillRect/>
          </a:stretch>
        </p:blipFill>
        <p:spPr>
          <a:xfrm>
            <a:off x="749071" y="3723770"/>
            <a:ext cx="7888908" cy="2670279"/>
          </a:xfrm>
          <a:prstGeom prst="rect">
            <a:avLst/>
          </a:prstGeom>
        </p:spPr>
      </p:pic>
    </p:spTree>
    <p:extLst>
      <p:ext uri="{BB962C8B-B14F-4D97-AF65-F5344CB8AC3E}">
        <p14:creationId xmlns:p14="http://schemas.microsoft.com/office/powerpoint/2010/main" val="2244218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RQ1</a:t>
            </a:r>
            <a:r>
              <a:rPr lang="ja-JP" altLang="en-US" dirty="0" smtClean="0"/>
              <a:t>・</a:t>
            </a:r>
            <a:r>
              <a:rPr lang="en-US" altLang="ja-JP" dirty="0" smtClean="0"/>
              <a:t>RQ2</a:t>
            </a:r>
            <a:endParaRPr kumimoji="1" lang="ja-JP" altLang="en-US" dirty="0"/>
          </a:p>
        </p:txBody>
      </p:sp>
      <p:pic>
        <p:nvPicPr>
          <p:cNvPr id="5" name="コンテンツ プレースホルダー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2057" y="1368425"/>
            <a:ext cx="6879885" cy="5165725"/>
          </a:xfrm>
        </p:spPr>
      </p:pic>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18</a:t>
            </a:fld>
            <a:endParaRPr kumimoji="1" lang="ja-JP" altLang="en-US"/>
          </a:p>
        </p:txBody>
      </p:sp>
    </p:spTree>
    <p:extLst>
      <p:ext uri="{BB962C8B-B14F-4D97-AF65-F5344CB8AC3E}">
        <p14:creationId xmlns:p14="http://schemas.microsoft.com/office/powerpoint/2010/main" val="1590452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RQ3</a:t>
            </a:r>
            <a:endParaRPr kumimoji="1" lang="ja-JP" altLang="en-US" dirty="0"/>
          </a:p>
        </p:txBody>
      </p:sp>
      <p:pic>
        <p:nvPicPr>
          <p:cNvPr id="5" name="コンテンツ プレースホルダー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7500" y="1392255"/>
            <a:ext cx="8509000" cy="5118065"/>
          </a:xfrm>
        </p:spPr>
      </p:pic>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19</a:t>
            </a:fld>
            <a:endParaRPr kumimoji="1" lang="ja-JP" altLang="en-US"/>
          </a:p>
        </p:txBody>
      </p:sp>
    </p:spTree>
    <p:extLst>
      <p:ext uri="{BB962C8B-B14F-4D97-AF65-F5344CB8AC3E}">
        <p14:creationId xmlns:p14="http://schemas.microsoft.com/office/powerpoint/2010/main" val="38770456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RQ3</a:t>
            </a:r>
            <a:endParaRPr kumimoji="1" lang="ja-JP" altLang="en-US" dirty="0"/>
          </a:p>
        </p:txBody>
      </p:sp>
      <p:pic>
        <p:nvPicPr>
          <p:cNvPr id="5" name="コンテンツ プレースホルダー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7500" y="1398012"/>
            <a:ext cx="8509000" cy="5106551"/>
          </a:xfrm>
        </p:spPr>
      </p:pic>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20</a:t>
            </a:fld>
            <a:endParaRPr kumimoji="1" lang="ja-JP" altLang="en-US"/>
          </a:p>
        </p:txBody>
      </p:sp>
    </p:spTree>
    <p:extLst>
      <p:ext uri="{BB962C8B-B14F-4D97-AF65-F5344CB8AC3E}">
        <p14:creationId xmlns:p14="http://schemas.microsoft.com/office/powerpoint/2010/main" val="7244695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RQ4</a:t>
            </a:r>
            <a:endParaRPr kumimoji="1" lang="ja-JP" altLang="en-US" dirty="0"/>
          </a:p>
        </p:txBody>
      </p:sp>
      <p:pic>
        <p:nvPicPr>
          <p:cNvPr id="5" name="コンテンツ プレースホルダー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7500" y="1819241"/>
            <a:ext cx="8509000" cy="4264093"/>
          </a:xfrm>
        </p:spPr>
      </p:pic>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21</a:t>
            </a:fld>
            <a:endParaRPr kumimoji="1" lang="ja-JP" altLang="en-US"/>
          </a:p>
        </p:txBody>
      </p:sp>
    </p:spTree>
    <p:extLst>
      <p:ext uri="{BB962C8B-B14F-4D97-AF65-F5344CB8AC3E}">
        <p14:creationId xmlns:p14="http://schemas.microsoft.com/office/powerpoint/2010/main" val="2557896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RQ4</a:t>
            </a:r>
            <a:endParaRPr kumimoji="1" lang="ja-JP" altLang="en-US" dirty="0"/>
          </a:p>
        </p:txBody>
      </p:sp>
      <p:pic>
        <p:nvPicPr>
          <p:cNvPr id="5" name="コンテンツ プレースホルダー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7500" y="1632857"/>
            <a:ext cx="8509000" cy="4450477"/>
          </a:xfrm>
        </p:spPr>
      </p:pic>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22</a:t>
            </a:fld>
            <a:endParaRPr kumimoji="1" lang="ja-JP" altLang="en-US"/>
          </a:p>
        </p:txBody>
      </p:sp>
    </p:spTree>
    <p:extLst>
      <p:ext uri="{BB962C8B-B14F-4D97-AF65-F5344CB8AC3E}">
        <p14:creationId xmlns:p14="http://schemas.microsoft.com/office/powerpoint/2010/main" val="348043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RQ5</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23</a:t>
            </a:fld>
            <a:endParaRPr kumimoji="1" lang="ja-JP" altLang="en-US"/>
          </a:p>
        </p:txBody>
      </p:sp>
      <p:pic>
        <p:nvPicPr>
          <p:cNvPr id="10" name="コンテンツ プレースホルダー 9"/>
          <p:cNvPicPr>
            <a:picLocks noGrp="1" noChangeAspect="1"/>
          </p:cNvPicPr>
          <p:nvPr>
            <p:ph idx="1"/>
          </p:nvPr>
        </p:nvPicPr>
        <p:blipFill>
          <a:blip r:embed="rId2"/>
          <a:stretch>
            <a:fillRect/>
          </a:stretch>
        </p:blipFill>
        <p:spPr>
          <a:xfrm>
            <a:off x="365224" y="1663019"/>
            <a:ext cx="8509000" cy="4259296"/>
          </a:xfrm>
          <a:prstGeom prst="rect">
            <a:avLst/>
          </a:prstGeom>
        </p:spPr>
      </p:pic>
    </p:spTree>
    <p:extLst>
      <p:ext uri="{BB962C8B-B14F-4D97-AF65-F5344CB8AC3E}">
        <p14:creationId xmlns:p14="http://schemas.microsoft.com/office/powerpoint/2010/main" val="273519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RQ6</a:t>
            </a:r>
            <a:endParaRPr kumimoji="1" lang="ja-JP" altLang="en-US" dirty="0"/>
          </a:p>
        </p:txBody>
      </p:sp>
      <p:pic>
        <p:nvPicPr>
          <p:cNvPr id="5" name="コンテンツ プレースホルダー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2855" y="1399591"/>
            <a:ext cx="8808472" cy="4628781"/>
          </a:xfrm>
        </p:spPr>
      </p:pic>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24</a:t>
            </a:fld>
            <a:endParaRPr kumimoji="1" lang="ja-JP" altLang="en-US"/>
          </a:p>
        </p:txBody>
      </p:sp>
    </p:spTree>
    <p:extLst>
      <p:ext uri="{BB962C8B-B14F-4D97-AF65-F5344CB8AC3E}">
        <p14:creationId xmlns:p14="http://schemas.microsoft.com/office/powerpoint/2010/main" val="3042943772"/>
      </p:ext>
    </p:extLst>
  </p:cSld>
  <p:clrMapOvr>
    <a:masterClrMapping/>
  </p:clrMapOvr>
</p:sld>
</file>

<file path=ppt/theme/theme1.xml><?xml version="1.0" encoding="utf-8"?>
<a:theme xmlns:a="http://schemas.openxmlformats.org/drawingml/2006/main" name="wadai">
  <a:themeElements>
    <a:clrScheme name="ユーザー定義 4">
      <a:dk1>
        <a:srgbClr val="434343"/>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ビジネス">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wadai" id="{094907B1-5B87-4883-BBAA-EA05B7813F15}" vid="{D78769B7-792E-4225-9945-13DB9FFAAF7C}"/>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wadai</Template>
  <TotalTime>841</TotalTime>
  <Words>901</Words>
  <Application>Microsoft Office PowerPoint</Application>
  <PresentationFormat>画面に合わせる (4:3)</PresentationFormat>
  <Paragraphs>213</Paragraphs>
  <Slides>24</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24</vt:i4>
      </vt:variant>
    </vt:vector>
  </HeadingPairs>
  <TitlesOfParts>
    <vt:vector size="31" baseType="lpstr">
      <vt:lpstr>ＭＳ Ｐゴシック</vt:lpstr>
      <vt:lpstr>ヒラギノ角ゴ ProN W3</vt:lpstr>
      <vt:lpstr>ヒラギノ角ゴ ProN W6</vt:lpstr>
      <vt:lpstr>Arial</vt:lpstr>
      <vt:lpstr>Calibri</vt:lpstr>
      <vt:lpstr>Lucida Sans Unicode</vt:lpstr>
      <vt:lpstr>wadai</vt:lpstr>
      <vt:lpstr>OSSにおける開発者のHigh Impact Bugに対する認識調査</vt:lpstr>
      <vt:lpstr>背景</vt:lpstr>
      <vt:lpstr>High Impact Bug (1/2)</vt:lpstr>
      <vt:lpstr>High Impact Bug (2/2)</vt:lpstr>
      <vt:lpstr>目的</vt:lpstr>
      <vt:lpstr>Research Question</vt:lpstr>
      <vt:lpstr>Research Question</vt:lpstr>
      <vt:lpstr>アプローチ(1/2)</vt:lpstr>
      <vt:lpstr>アプローチ(2/2)</vt:lpstr>
      <vt:lpstr>GitHub API</vt:lpstr>
      <vt:lpstr>GitHub APIにおけるcontribution</vt:lpstr>
      <vt:lpstr>開発者の選出(1/2)</vt:lpstr>
      <vt:lpstr>repo_contribution(2/2)</vt:lpstr>
      <vt:lpstr>contributors</vt:lpstr>
      <vt:lpstr>アンケート内容(プロファイル)</vt:lpstr>
      <vt:lpstr>アンケート内容(HIB)</vt:lpstr>
      <vt:lpstr>アンケート結果(プロファイル)</vt:lpstr>
      <vt:lpstr>RQ1・RQ2</vt:lpstr>
      <vt:lpstr>RQ3</vt:lpstr>
      <vt:lpstr>RQ3</vt:lpstr>
      <vt:lpstr>RQ4</vt:lpstr>
      <vt:lpstr>RQ4</vt:lpstr>
      <vt:lpstr>RQ5</vt:lpstr>
      <vt:lpstr>RQ6</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s171050</dc:creator>
  <cp:lastModifiedBy>s171050</cp:lastModifiedBy>
  <cp:revision>260</cp:revision>
  <dcterms:created xsi:type="dcterms:W3CDTF">2015-04-28T01:50:04Z</dcterms:created>
  <dcterms:modified xsi:type="dcterms:W3CDTF">2016-02-08T05:23:27Z</dcterms:modified>
</cp:coreProperties>
</file>