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8"/>
  </p:notesMasterIdLst>
  <p:sldIdLst>
    <p:sldId id="256" r:id="rId2"/>
    <p:sldId id="272" r:id="rId3"/>
    <p:sldId id="273" r:id="rId4"/>
    <p:sldId id="274" r:id="rId5"/>
    <p:sldId id="275" r:id="rId6"/>
    <p:sldId id="276" r:id="rId7"/>
    <p:sldId id="277" r:id="rId8"/>
    <p:sldId id="279" r:id="rId9"/>
    <p:sldId id="278" r:id="rId10"/>
    <p:sldId id="280" r:id="rId11"/>
    <p:sldId id="281" r:id="rId12"/>
    <p:sldId id="287" r:id="rId13"/>
    <p:sldId id="288" r:id="rId14"/>
    <p:sldId id="289" r:id="rId15"/>
    <p:sldId id="282" r:id="rId16"/>
    <p:sldId id="283" r:id="rId17"/>
    <p:sldId id="284" r:id="rId18"/>
    <p:sldId id="285" r:id="rId19"/>
    <p:sldId id="290" r:id="rId20"/>
    <p:sldId id="291" r:id="rId21"/>
    <p:sldId id="292" r:id="rId22"/>
    <p:sldId id="293" r:id="rId23"/>
    <p:sldId id="294" r:id="rId24"/>
    <p:sldId id="295" r:id="rId25"/>
    <p:sldId id="296" r:id="rId26"/>
    <p:sldId id="286" r:id="rId2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704" autoAdjust="0"/>
  </p:normalViewPr>
  <p:slideViewPr>
    <p:cSldViewPr>
      <p:cViewPr varScale="1">
        <p:scale>
          <a:sx n="115" d="100"/>
          <a:sy n="115" d="100"/>
        </p:scale>
        <p:origin x="-1512"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8BB636-EBEC-4F7F-8CA6-7773CC459AEE}" type="datetimeFigureOut">
              <a:rPr kumimoji="1" lang="ja-JP" altLang="en-US" smtClean="0"/>
              <a:t>2013/2/1</a:t>
            </a:fld>
            <a:endParaRPr kumimoji="1" lang="ja-JP" altLang="en-US" dirty="0"/>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CA77B3-3509-40E4-B0D1-8EF3F192D79B}" type="slidenum">
              <a:rPr kumimoji="1" lang="ja-JP" altLang="en-US" smtClean="0"/>
              <a:t>‹#›</a:t>
            </a:fld>
            <a:endParaRPr kumimoji="1" lang="ja-JP" altLang="en-US" dirty="0"/>
          </a:p>
        </p:txBody>
      </p:sp>
    </p:spTree>
    <p:extLst>
      <p:ext uri="{BB962C8B-B14F-4D97-AF65-F5344CB8AC3E}">
        <p14:creationId xmlns:p14="http://schemas.microsoft.com/office/powerpoint/2010/main" val="1147703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2013/2/1</a:t>
            </a:fld>
            <a:endParaRPr kumimoji="1" lang="ja-JP" altLang="en-US" dirty="0"/>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2013/2/1</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2013/2/1</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2013/2/1</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dirty="0"/>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2013/2/1</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dirty="0"/>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2013/2/1</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2013/2/1</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2013/2/1</a:t>
            </a:fld>
            <a:endParaRPr kumimoji="1" lang="ja-JP" altLang="en-US" dirty="0"/>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smtClean="0"/>
              <a:t>アイコンをクリックして図を追加</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2013/2/1</a:t>
            </a:fld>
            <a:endParaRPr kumimoji="1" lang="ja-JP" altLang="en-US" dirty="0"/>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dirty="0"/>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2013/2/1</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2013/2/1</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2013/2/1</a:t>
            </a:fld>
            <a:endParaRPr kumimoji="1" lang="ja-JP" alt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smtClean="0"/>
              <a:t>１２</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2013</a:t>
            </a:r>
            <a:r>
              <a:rPr lang="ja-JP" altLang="en-US" dirty="0" smtClean="0"/>
              <a:t>年</a:t>
            </a:r>
            <a:r>
              <a:rPr lang="en-US" altLang="ja-JP" dirty="0" smtClean="0"/>
              <a:t>0</a:t>
            </a:r>
            <a:r>
              <a:rPr lang="ja-JP" altLang="en-US" dirty="0" smtClean="0"/>
              <a:t>２月</a:t>
            </a:r>
            <a:r>
              <a:rPr lang="ja-JP" altLang="en-US" dirty="0"/>
              <a:t>０１</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lang="ja-JP" altLang="en-US" dirty="0" smtClean="0"/>
              <a:t>１３</a:t>
            </a:r>
            <a:r>
              <a:rPr kumimoji="1" lang="ja-JP" altLang="en-US" dirty="0" smtClean="0"/>
              <a:t>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endParaRPr lang="en-US" altLang="ja-JP" sz="4800" dirty="0" smtClean="0"/>
          </a:p>
          <a:p>
            <a:pPr marL="0" indent="0" algn="ctr">
              <a:buNone/>
            </a:pPr>
            <a:r>
              <a:rPr lang="ja-JP" altLang="en-US" sz="4800" dirty="0"/>
              <a:t>ベンチマーキング</a:t>
            </a:r>
            <a:endParaRPr lang="en-US" altLang="ja-JP" sz="4800" dirty="0" smtClean="0"/>
          </a:p>
        </p:txBody>
      </p:sp>
    </p:spTree>
    <p:extLst>
      <p:ext uri="{BB962C8B-B14F-4D97-AF65-F5344CB8AC3E}">
        <p14:creationId xmlns:p14="http://schemas.microsoft.com/office/powerpoint/2010/main" val="635760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ベンチマーキングとは</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ベンチマークとは、何かを測定したり、判断したりするのに利用できる、比較・評価のための指標</a:t>
            </a:r>
            <a:endParaRPr kumimoji="1" lang="en-US" altLang="ja-JP" dirty="0" smtClean="0"/>
          </a:p>
          <a:p>
            <a:pPr marL="0" indent="0" algn="just">
              <a:buNone/>
            </a:pPr>
            <a:endParaRPr lang="en-US" altLang="ja-JP" dirty="0"/>
          </a:p>
          <a:p>
            <a:pPr marL="0" indent="0" algn="just">
              <a:buNone/>
            </a:pPr>
            <a:r>
              <a:rPr kumimoji="1" lang="ja-JP" altLang="en-US" dirty="0" smtClean="0"/>
              <a:t>この章では</a:t>
            </a:r>
            <a:r>
              <a:rPr lang="ja-JP" altLang="en-US" dirty="0"/>
              <a:t>、</a:t>
            </a:r>
            <a:endParaRPr kumimoji="1" lang="en-US" altLang="ja-JP" dirty="0" smtClean="0"/>
          </a:p>
          <a:p>
            <a:pPr marL="0" indent="0" algn="just">
              <a:buNone/>
            </a:pPr>
            <a:r>
              <a:rPr kumimoji="1" lang="ja-JP" altLang="en-US" dirty="0" smtClean="0"/>
              <a:t>ソフトウェアエンジニアリングにおけるベンチマーキングを有効に実施するための方法を学ぶ</a:t>
            </a:r>
            <a:endParaRPr kumimoji="1" lang="en-US" altLang="ja-JP" dirty="0" smtClean="0"/>
          </a:p>
        </p:txBody>
      </p:sp>
    </p:spTree>
    <p:extLst>
      <p:ext uri="{BB962C8B-B14F-4D97-AF65-F5344CB8AC3E}">
        <p14:creationId xmlns:p14="http://schemas.microsoft.com/office/powerpoint/2010/main" val="1123155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手順</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457200" indent="-457200">
              <a:buFont typeface="+mj-lt"/>
              <a:buAutoNum type="arabicPeriod"/>
            </a:pPr>
            <a:r>
              <a:rPr lang="ja-JP" altLang="en-US" dirty="0" smtClean="0"/>
              <a:t>「なぜ」、ベンチマーキングするのか　　　　　</a:t>
            </a:r>
            <a:endParaRPr lang="en-US" altLang="ja-JP" dirty="0" smtClean="0"/>
          </a:p>
          <a:p>
            <a:pPr marL="457200" indent="-457200">
              <a:buFont typeface="+mj-lt"/>
              <a:buAutoNum type="arabicPeriod"/>
            </a:pPr>
            <a:endParaRPr lang="en-US" altLang="ja-JP" dirty="0" smtClean="0"/>
          </a:p>
          <a:p>
            <a:pPr marL="457200" indent="-457200">
              <a:buFont typeface="+mj-lt"/>
              <a:buAutoNum type="arabicPeriod"/>
            </a:pPr>
            <a:r>
              <a:rPr lang="ja-JP" altLang="en-US" dirty="0" smtClean="0"/>
              <a:t>「何を」ベンチマーキングするのか</a:t>
            </a:r>
            <a:endParaRPr lang="en-US" altLang="ja-JP" dirty="0" smtClean="0"/>
          </a:p>
          <a:p>
            <a:pPr marL="457200" indent="-457200">
              <a:buFont typeface="+mj-lt"/>
              <a:buAutoNum type="arabicPeriod"/>
            </a:pPr>
            <a:endParaRPr lang="en-US" altLang="ja-JP" dirty="0" smtClean="0"/>
          </a:p>
          <a:p>
            <a:pPr marL="457200" indent="-457200">
              <a:buFont typeface="+mj-lt"/>
              <a:buAutoNum type="arabicPeriod"/>
            </a:pPr>
            <a:r>
              <a:rPr kumimoji="1" lang="ja-JP" altLang="en-US" dirty="0"/>
              <a:t>利用予定</a:t>
            </a:r>
            <a:r>
              <a:rPr kumimoji="1" lang="ja-JP" altLang="en-US" dirty="0" smtClean="0"/>
              <a:t>のベンチマーク</a:t>
            </a:r>
            <a:r>
              <a:rPr lang="ja-JP" altLang="en-US" dirty="0"/>
              <a:t>の</a:t>
            </a:r>
            <a:r>
              <a:rPr kumimoji="1" lang="ja-JP" altLang="en-US" dirty="0" smtClean="0"/>
              <a:t>識別と入手</a:t>
            </a:r>
            <a:endParaRPr kumimoji="1" lang="en-US" altLang="ja-JP" dirty="0" smtClean="0"/>
          </a:p>
          <a:p>
            <a:pPr marL="457200" indent="-457200">
              <a:buFont typeface="+mj-lt"/>
              <a:buAutoNum type="arabicPeriod"/>
            </a:pPr>
            <a:endParaRPr kumimoji="1" lang="en-US" altLang="ja-JP" dirty="0" smtClean="0"/>
          </a:p>
          <a:p>
            <a:pPr marL="457200" indent="-457200">
              <a:buFont typeface="+mj-lt"/>
              <a:buAutoNum type="arabicPeriod"/>
            </a:pPr>
            <a:r>
              <a:rPr lang="ja-JP" altLang="en-US" dirty="0" smtClean="0"/>
              <a:t>実績データを収集し、メトリクスの値を計算する</a:t>
            </a:r>
            <a:endParaRPr lang="en-US" altLang="ja-JP" dirty="0" smtClean="0"/>
          </a:p>
          <a:p>
            <a:pPr marL="457200" indent="-457200">
              <a:buFont typeface="+mj-lt"/>
              <a:buAutoNum type="arabicPeriod"/>
            </a:pPr>
            <a:endParaRPr lang="en-US" altLang="ja-JP" dirty="0" smtClean="0"/>
          </a:p>
          <a:p>
            <a:pPr marL="457200" indent="-457200">
              <a:buFont typeface="+mj-lt"/>
              <a:buAutoNum type="arabicPeriod"/>
            </a:pPr>
            <a:r>
              <a:rPr kumimoji="1" lang="ja-JP" altLang="en-US" dirty="0"/>
              <a:t>実績</a:t>
            </a:r>
            <a:r>
              <a:rPr kumimoji="1" lang="ja-JP" altLang="en-US" dirty="0" smtClean="0"/>
              <a:t>とベンチマークの差異があれば、目標に示した通りに適切な措置を行う</a:t>
            </a:r>
            <a:endParaRPr kumimoji="1" lang="ja-JP" altLang="en-US" dirty="0"/>
          </a:p>
        </p:txBody>
      </p:sp>
    </p:spTree>
    <p:extLst>
      <p:ext uri="{BB962C8B-B14F-4D97-AF65-F5344CB8AC3E}">
        <p14:creationId xmlns:p14="http://schemas.microsoft.com/office/powerpoint/2010/main" val="4118293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なぜ</a:t>
            </a:r>
            <a:r>
              <a:rPr kumimoji="1" lang="en-US" altLang="ja-JP" dirty="0" smtClean="0"/>
              <a:t/>
            </a:r>
            <a:br>
              <a:rPr kumimoji="1" lang="en-US" altLang="ja-JP" dirty="0" smtClean="0"/>
            </a:br>
            <a:r>
              <a:rPr kumimoji="1" lang="ja-JP" altLang="en-US" dirty="0" smtClean="0"/>
              <a:t>ベンチマーキングするのか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ベンチマーキングしようとする理由を明らかにする</a:t>
            </a:r>
            <a:endParaRPr kumimoji="1" lang="en-US" altLang="ja-JP" dirty="0" smtClean="0"/>
          </a:p>
          <a:p>
            <a:pPr marL="0" indent="0">
              <a:buNone/>
            </a:pPr>
            <a:endParaRPr lang="en-US" altLang="ja-JP" dirty="0"/>
          </a:p>
          <a:p>
            <a:r>
              <a:rPr kumimoji="1" lang="ja-JP" altLang="en-US" dirty="0" smtClean="0"/>
              <a:t>プロセス改善を推進するため</a:t>
            </a:r>
            <a:endParaRPr kumimoji="1" lang="en-US" altLang="ja-JP" dirty="0" smtClean="0"/>
          </a:p>
          <a:p>
            <a:r>
              <a:rPr lang="ja-JP" altLang="en-US" dirty="0" smtClean="0"/>
              <a:t>財務面や、品質面でより良い結果を得るため</a:t>
            </a:r>
            <a:endParaRPr lang="en-US" altLang="ja-JP" dirty="0" smtClean="0"/>
          </a:p>
          <a:p>
            <a:r>
              <a:rPr kumimoji="1" lang="ja-JP" altLang="en-US" dirty="0" smtClean="0"/>
              <a:t>競合他社と比較、差別化するため</a:t>
            </a:r>
            <a:endParaRPr kumimoji="1" lang="en-US" altLang="ja-JP" dirty="0" smtClean="0"/>
          </a:p>
          <a:p>
            <a:endParaRPr kumimoji="1" lang="en-US" altLang="ja-JP" dirty="0" smtClean="0"/>
          </a:p>
        </p:txBody>
      </p:sp>
    </p:spTree>
    <p:extLst>
      <p:ext uri="{BB962C8B-B14F-4D97-AF65-F5344CB8AC3E}">
        <p14:creationId xmlns:p14="http://schemas.microsoft.com/office/powerpoint/2010/main" val="9230949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何を</a:t>
            </a:r>
            <a:r>
              <a:rPr kumimoji="1" lang="en-US" altLang="ja-JP" dirty="0" smtClean="0"/>
              <a:t/>
            </a:r>
            <a:br>
              <a:rPr kumimoji="1" lang="en-US" altLang="ja-JP" dirty="0" smtClean="0"/>
            </a:br>
            <a:r>
              <a:rPr kumimoji="1" lang="ja-JP" altLang="en-US" dirty="0" smtClean="0"/>
              <a:t>ベンチマーキングするのか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ベンチマーキングの対象を選ぶ基準は、</a:t>
            </a:r>
            <a:endParaRPr lang="en-US" altLang="ja-JP" dirty="0" smtClean="0"/>
          </a:p>
          <a:p>
            <a:pPr marL="0" indent="0">
              <a:buNone/>
            </a:pPr>
            <a:endParaRPr lang="en-US" altLang="ja-JP" dirty="0" smtClean="0"/>
          </a:p>
          <a:p>
            <a:r>
              <a:rPr kumimoji="1" lang="ja-JP" altLang="en-US" dirty="0"/>
              <a:t>目標</a:t>
            </a:r>
            <a:r>
              <a:rPr kumimoji="1" lang="ja-JP" altLang="en-US" dirty="0" smtClean="0"/>
              <a:t>とどのように関係しているか？</a:t>
            </a:r>
            <a:endParaRPr kumimoji="1" lang="en-US" altLang="ja-JP" dirty="0" smtClean="0"/>
          </a:p>
          <a:p>
            <a:r>
              <a:rPr lang="ja-JP" altLang="en-US" dirty="0"/>
              <a:t>評価</a:t>
            </a:r>
            <a:r>
              <a:rPr lang="ja-JP" altLang="en-US" dirty="0" smtClean="0"/>
              <a:t>対象</a:t>
            </a:r>
            <a:r>
              <a:rPr lang="ja-JP" altLang="en-US" dirty="0"/>
              <a:t>と</a:t>
            </a:r>
            <a:r>
              <a:rPr lang="ja-JP" altLang="en-US" dirty="0" smtClean="0"/>
              <a:t>なる妥当なベンチマークは入手できるか？</a:t>
            </a:r>
            <a:endParaRPr lang="en-US" altLang="ja-JP" dirty="0" smtClean="0"/>
          </a:p>
          <a:p>
            <a:r>
              <a:rPr kumimoji="1" lang="ja-JP" altLang="en-US" dirty="0" smtClean="0"/>
              <a:t>パフォーマンス</a:t>
            </a:r>
            <a:r>
              <a:rPr kumimoji="1" lang="ja-JP" altLang="en-US" dirty="0"/>
              <a:t>実績データ</a:t>
            </a:r>
            <a:r>
              <a:rPr kumimoji="1" lang="ja-JP" altLang="en-US" dirty="0" smtClean="0"/>
              <a:t>は入手できるか？</a:t>
            </a:r>
            <a:endParaRPr kumimoji="1" lang="en-US" altLang="ja-JP" dirty="0" smtClean="0"/>
          </a:p>
          <a:p>
            <a:r>
              <a:rPr lang="ja-JP" altLang="en-US" dirty="0"/>
              <a:t>実績</a:t>
            </a:r>
            <a:r>
              <a:rPr lang="ja-JP" altLang="en-US" dirty="0" smtClean="0"/>
              <a:t>と</a:t>
            </a:r>
            <a:r>
              <a:rPr lang="ja-JP" altLang="en-US" dirty="0"/>
              <a:t>ベンチマーク</a:t>
            </a:r>
            <a:r>
              <a:rPr lang="ja-JP" altLang="en-US" dirty="0" smtClean="0"/>
              <a:t>を</a:t>
            </a:r>
            <a:r>
              <a:rPr lang="ja-JP" altLang="en-US" dirty="0"/>
              <a:t>比較</a:t>
            </a:r>
            <a:r>
              <a:rPr lang="ja-JP" altLang="en-US" dirty="0" smtClean="0"/>
              <a:t>して、何らかの措置の実施に結び付けられるか？</a:t>
            </a:r>
            <a:endParaRPr kumimoji="1" lang="en-US" altLang="ja-JP" dirty="0" smtClean="0"/>
          </a:p>
        </p:txBody>
      </p:sp>
    </p:spTree>
    <p:extLst>
      <p:ext uri="{BB962C8B-B14F-4D97-AF65-F5344CB8AC3E}">
        <p14:creationId xmlns:p14="http://schemas.microsoft.com/office/powerpoint/2010/main" val="3718942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ベンチマークの入手</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どのベンチマークを利用するかは、重要な要素である</a:t>
            </a:r>
            <a:endParaRPr kumimoji="1" lang="en-US" altLang="ja-JP" dirty="0" smtClean="0"/>
          </a:p>
          <a:p>
            <a:pPr marL="0" indent="0" algn="just">
              <a:buNone/>
            </a:pPr>
            <a:endParaRPr lang="en-US" altLang="ja-JP" dirty="0"/>
          </a:p>
          <a:p>
            <a:pPr algn="just"/>
            <a:r>
              <a:rPr lang="ja-JP" altLang="en-US" dirty="0" smtClean="0"/>
              <a:t>内部ベンチマーク</a:t>
            </a:r>
            <a:endParaRPr lang="en-US" altLang="ja-JP" dirty="0" smtClean="0"/>
          </a:p>
          <a:p>
            <a:pPr marL="0" indent="0" algn="just">
              <a:buNone/>
            </a:pPr>
            <a:r>
              <a:rPr kumimoji="1" lang="en-US" altLang="ja-JP" dirty="0" smtClean="0"/>
              <a:t>	</a:t>
            </a:r>
            <a:r>
              <a:rPr kumimoji="1" lang="ja-JP" altLang="en-US" dirty="0" smtClean="0"/>
              <a:t>望ましい</a:t>
            </a:r>
            <a:r>
              <a:rPr kumimoji="1" lang="ja-JP" altLang="en-US" dirty="0"/>
              <a:t>レベル</a:t>
            </a:r>
            <a:r>
              <a:rPr kumimoji="1" lang="ja-JP" altLang="en-US" dirty="0" smtClean="0"/>
              <a:t>に達している内部プロ</a:t>
            </a:r>
            <a:r>
              <a:rPr kumimoji="1" lang="en-US" altLang="ja-JP" dirty="0" smtClean="0"/>
              <a:t>	</a:t>
            </a:r>
            <a:r>
              <a:rPr kumimoji="1" lang="ja-JP" altLang="en-US" dirty="0" smtClean="0"/>
              <a:t>ジェクトや、組織内データを利用する</a:t>
            </a:r>
            <a:endParaRPr kumimoji="1" lang="en-US" altLang="ja-JP" dirty="0" smtClean="0"/>
          </a:p>
          <a:p>
            <a:pPr algn="just"/>
            <a:r>
              <a:rPr lang="ja-JP" altLang="en-US" dirty="0" smtClean="0"/>
              <a:t>外部ベンチマーク</a:t>
            </a:r>
            <a:endParaRPr lang="en-US" altLang="ja-JP" dirty="0" smtClean="0"/>
          </a:p>
          <a:p>
            <a:pPr marL="0" indent="0" algn="just">
              <a:buNone/>
            </a:pPr>
            <a:r>
              <a:rPr lang="en-US" altLang="ja-JP" dirty="0" smtClean="0"/>
              <a:t>	</a:t>
            </a:r>
            <a:r>
              <a:rPr lang="ja-JP" altLang="en-US" dirty="0" smtClean="0"/>
              <a:t>容易に</a:t>
            </a:r>
            <a:r>
              <a:rPr lang="ja-JP" altLang="en-US" dirty="0"/>
              <a:t>入手</a:t>
            </a:r>
            <a:r>
              <a:rPr lang="ja-JP" altLang="en-US" dirty="0" smtClean="0"/>
              <a:t>でき、業界でよく知られた</a:t>
            </a:r>
            <a:endParaRPr lang="en-US" altLang="ja-JP" dirty="0" smtClean="0"/>
          </a:p>
          <a:p>
            <a:pPr marL="0" indent="0" algn="just">
              <a:buNone/>
            </a:pPr>
            <a:r>
              <a:rPr lang="en-US" altLang="ja-JP" dirty="0" smtClean="0"/>
              <a:t>	</a:t>
            </a:r>
            <a:r>
              <a:rPr lang="ja-JP" altLang="en-US" dirty="0" smtClean="0"/>
              <a:t>ベンチマークを利用する</a:t>
            </a:r>
            <a:endParaRPr lang="en-US" altLang="ja-JP" dirty="0" smtClean="0"/>
          </a:p>
          <a:p>
            <a:pPr marL="0" indent="0">
              <a:buNone/>
            </a:pPr>
            <a:endParaRPr kumimoji="1" lang="en-US" altLang="ja-JP" dirty="0" smtClean="0"/>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27698662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ベンチマークの識別</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endParaRPr kumimoji="1" lang="en-US" altLang="ja-JP" dirty="0" smtClean="0"/>
          </a:p>
          <a:p>
            <a:pPr marL="0" indent="0" algn="just">
              <a:buNone/>
            </a:pPr>
            <a:r>
              <a:rPr kumimoji="1" lang="ja-JP" altLang="en-US" dirty="0" smtClean="0"/>
              <a:t>ベンチマークの出処が何であるのか</a:t>
            </a:r>
            <a:r>
              <a:rPr lang="en-US" altLang="ja-JP" dirty="0" smtClean="0"/>
              <a:t>.</a:t>
            </a:r>
          </a:p>
          <a:p>
            <a:pPr marL="0" indent="0" algn="just">
              <a:buNone/>
            </a:pPr>
            <a:r>
              <a:rPr kumimoji="1" lang="ja-JP" altLang="en-US" dirty="0" smtClean="0"/>
              <a:t>ベンチマークの根拠となる定義やアルゴリズム</a:t>
            </a:r>
            <a:r>
              <a:rPr kumimoji="1" lang="en-US" altLang="ja-JP" dirty="0" smtClean="0"/>
              <a:t>.</a:t>
            </a:r>
          </a:p>
          <a:p>
            <a:pPr marL="0" indent="0" algn="just">
              <a:buNone/>
            </a:pPr>
            <a:endParaRPr lang="en-US" altLang="ja-JP" dirty="0"/>
          </a:p>
          <a:p>
            <a:pPr marL="0" indent="0" algn="just">
              <a:buNone/>
            </a:pPr>
            <a:r>
              <a:rPr kumimoji="1" lang="ja-JP" altLang="en-US" dirty="0" smtClean="0"/>
              <a:t>これらを文書化し、明確に理解していなければならない</a:t>
            </a:r>
            <a:endParaRPr kumimoji="1" lang="en-US" altLang="ja-JP" dirty="0" smtClean="0"/>
          </a:p>
        </p:txBody>
      </p:sp>
    </p:spTree>
    <p:extLst>
      <p:ext uri="{BB962C8B-B14F-4D97-AF65-F5344CB8AC3E}">
        <p14:creationId xmlns:p14="http://schemas.microsoft.com/office/powerpoint/2010/main" val="1212797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実績データの収集</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endParaRPr kumimoji="1" lang="en-US" altLang="ja-JP" dirty="0" smtClean="0"/>
          </a:p>
          <a:p>
            <a:pPr marL="0" indent="0" algn="just">
              <a:buNone/>
            </a:pPr>
            <a:r>
              <a:rPr kumimoji="1" lang="ja-JP" altLang="en-US" dirty="0" smtClean="0"/>
              <a:t>自分自身のプロジェクト、ソフトウェア、組織に対して、一貫して同じデータを集める</a:t>
            </a:r>
            <a:endParaRPr kumimoji="1" lang="en-US" altLang="ja-JP" dirty="0" smtClean="0"/>
          </a:p>
          <a:p>
            <a:pPr marL="0" indent="0" algn="just">
              <a:buNone/>
            </a:pPr>
            <a:endParaRPr lang="en-US" altLang="ja-JP" dirty="0"/>
          </a:p>
          <a:p>
            <a:pPr marL="0" indent="0" algn="just">
              <a:buNone/>
            </a:pPr>
            <a:r>
              <a:rPr kumimoji="1" lang="ja-JP" altLang="en-US" dirty="0" smtClean="0"/>
              <a:t>収集したデータは、ベンチマークデータと同じ方法で定義されていなければならない</a:t>
            </a:r>
            <a:endParaRPr kumimoji="1" lang="en-US" altLang="ja-JP" dirty="0" smtClean="0"/>
          </a:p>
          <a:p>
            <a:pPr marL="0" indent="0" algn="just">
              <a:buNone/>
            </a:pPr>
            <a:endParaRPr lang="en-US" altLang="ja-JP" dirty="0"/>
          </a:p>
          <a:p>
            <a:pPr marL="0" indent="0" algn="just">
              <a:buNone/>
            </a:pPr>
            <a:endParaRPr kumimoji="1" lang="ja-JP" altLang="en-US" dirty="0"/>
          </a:p>
        </p:txBody>
      </p:sp>
    </p:spTree>
    <p:extLst>
      <p:ext uri="{BB962C8B-B14F-4D97-AF65-F5344CB8AC3E}">
        <p14:creationId xmlns:p14="http://schemas.microsoft.com/office/powerpoint/2010/main" val="3265874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措置の実施</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ベンチマーキングの結果をもとに、最初に決定した目標を達成するための措置を実施する</a:t>
            </a:r>
            <a:endParaRPr kumimoji="1" lang="en-US" altLang="ja-JP" dirty="0" smtClean="0"/>
          </a:p>
          <a:p>
            <a:pPr marL="0" indent="0" algn="just">
              <a:buNone/>
            </a:pPr>
            <a:endParaRPr kumimoji="1" lang="en-US" altLang="ja-JP" dirty="0" smtClean="0"/>
          </a:p>
          <a:p>
            <a:pPr marL="0" indent="0" algn="just">
              <a:buNone/>
            </a:pPr>
            <a:r>
              <a:rPr lang="ja-JP" altLang="en-US" dirty="0"/>
              <a:t>ベンチマーク</a:t>
            </a:r>
            <a:r>
              <a:rPr lang="ja-JP" altLang="en-US" dirty="0" smtClean="0"/>
              <a:t>を下回るパフォーマンスであった場合、</a:t>
            </a:r>
            <a:r>
              <a:rPr lang="ja-JP" altLang="en-US" b="1" dirty="0" smtClean="0"/>
              <a:t>根本原因分析</a:t>
            </a:r>
            <a:r>
              <a:rPr lang="ja-JP" altLang="en-US" dirty="0" smtClean="0"/>
              <a:t>を実施する</a:t>
            </a:r>
            <a:endParaRPr lang="en-US" altLang="ja-JP" dirty="0" smtClean="0"/>
          </a:p>
          <a:p>
            <a:pPr marL="0" indent="0" algn="just">
              <a:buNone/>
            </a:pPr>
            <a:endParaRPr kumimoji="1" lang="en-US" altLang="ja-JP" dirty="0"/>
          </a:p>
          <a:p>
            <a:pPr marL="0" indent="0" algn="just">
              <a:buNone/>
            </a:pPr>
            <a:r>
              <a:rPr kumimoji="1" lang="ja-JP" altLang="en-US" dirty="0" smtClean="0"/>
              <a:t>これにより、どの領域に注意を払うべきかをと特定できる</a:t>
            </a:r>
            <a:endParaRPr kumimoji="1" lang="en-US" altLang="ja-JP" dirty="0" smtClean="0"/>
          </a:p>
          <a:p>
            <a:pPr marL="0" indent="0">
              <a:buNone/>
            </a:pPr>
            <a:endParaRPr kumimoji="1" lang="ja-JP" altLang="en-US" dirty="0"/>
          </a:p>
        </p:txBody>
      </p:sp>
    </p:spTree>
    <p:extLst>
      <p:ext uri="{BB962C8B-B14F-4D97-AF65-F5344CB8AC3E}">
        <p14:creationId xmlns:p14="http://schemas.microsoft.com/office/powerpoint/2010/main" val="1816911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根本原因分析</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問題が発生した場合に、問題を引き起こしている実態の解明をし、根本的な原因を明らかにすること</a:t>
            </a:r>
            <a:endParaRPr kumimoji="1" lang="en-US" altLang="ja-JP" dirty="0" smtClean="0"/>
          </a:p>
          <a:p>
            <a:pPr marL="0" indent="0" algn="just">
              <a:buNone/>
            </a:pPr>
            <a:endParaRPr lang="en-US" altLang="ja-JP" dirty="0"/>
          </a:p>
          <a:p>
            <a:pPr marL="0" indent="0" algn="just">
              <a:buNone/>
            </a:pPr>
            <a:r>
              <a:rPr kumimoji="1" lang="ja-JP" altLang="en-US" dirty="0" smtClean="0"/>
              <a:t>根本原因を解明することによって、問題の再発可能性を低くすることができる</a:t>
            </a:r>
            <a:endParaRPr kumimoji="1" lang="ja-JP" altLang="en-US" dirty="0"/>
          </a:p>
        </p:txBody>
      </p:sp>
    </p:spTree>
    <p:extLst>
      <p:ext uri="{BB962C8B-B14F-4D97-AF65-F5344CB8AC3E}">
        <p14:creationId xmlns:p14="http://schemas.microsoft.com/office/powerpoint/2010/main" val="9654124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ソフトウェアエンジニアリングにおけるベンチマーク</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4128963354"/>
              </p:ext>
            </p:extLst>
          </p:nvPr>
        </p:nvGraphicFramePr>
        <p:xfrm>
          <a:off x="1463675" y="2119313"/>
          <a:ext cx="6196014" cy="2494280"/>
        </p:xfrm>
        <a:graphic>
          <a:graphicData uri="http://schemas.openxmlformats.org/drawingml/2006/table">
            <a:tbl>
              <a:tblPr firstRow="1" bandRow="1">
                <a:tableStyleId>{5C22544A-7EE6-4342-B048-85BDC9FD1C3A}</a:tableStyleId>
              </a:tblPr>
              <a:tblGrid>
                <a:gridCol w="3098007"/>
                <a:gridCol w="3098007"/>
              </a:tblGrid>
              <a:tr h="370840">
                <a:tc>
                  <a:txBody>
                    <a:bodyPr/>
                    <a:lstStyle/>
                    <a:p>
                      <a:r>
                        <a:rPr kumimoji="1" lang="ja-JP" altLang="en-US" dirty="0" smtClean="0"/>
                        <a:t>メトリクス</a:t>
                      </a:r>
                      <a:endParaRPr kumimoji="1" lang="ja-JP" altLang="en-US" dirty="0"/>
                    </a:p>
                  </a:txBody>
                  <a:tcPr/>
                </a:tc>
                <a:tc>
                  <a:txBody>
                    <a:bodyPr/>
                    <a:lstStyle/>
                    <a:p>
                      <a:r>
                        <a:rPr kumimoji="1" lang="ja-JP" altLang="en-US" dirty="0" smtClean="0"/>
                        <a:t>ベンチマーク</a:t>
                      </a:r>
                      <a:endParaRPr kumimoji="1" lang="ja-JP" altLang="en-US" dirty="0"/>
                    </a:p>
                  </a:txBody>
                  <a:tcPr/>
                </a:tc>
              </a:tr>
              <a:tr h="370840">
                <a:tc>
                  <a:txBody>
                    <a:bodyPr/>
                    <a:lstStyle/>
                    <a:p>
                      <a:r>
                        <a:rPr kumimoji="1" lang="ja-JP" altLang="en-US" dirty="0" smtClean="0"/>
                        <a:t>要因の離職率</a:t>
                      </a:r>
                      <a:endParaRPr kumimoji="1" lang="ja-JP" altLang="en-US" dirty="0"/>
                    </a:p>
                  </a:txBody>
                  <a:tcPr/>
                </a:tc>
                <a:tc>
                  <a:txBody>
                    <a:bodyPr/>
                    <a:lstStyle/>
                    <a:p>
                      <a:r>
                        <a:rPr kumimoji="1" lang="ja-JP" altLang="en-US" dirty="0" smtClean="0"/>
                        <a:t>米国企業の平均：９．９％</a:t>
                      </a:r>
                      <a:endParaRPr kumimoji="1" lang="en-US" altLang="ja-JP" dirty="0" smtClean="0"/>
                    </a:p>
                  </a:txBody>
                  <a:tcPr/>
                </a:tc>
              </a:tr>
              <a:tr h="370840">
                <a:tc>
                  <a:txBody>
                    <a:bodyPr/>
                    <a:lstStyle/>
                    <a:p>
                      <a:r>
                        <a:rPr kumimoji="1" lang="ja-JP" altLang="en-US" dirty="0" smtClean="0"/>
                        <a:t>出荷後の欠陥</a:t>
                      </a:r>
                      <a:endParaRPr kumimoji="1" lang="ja-JP" altLang="en-US" dirty="0"/>
                    </a:p>
                  </a:txBody>
                  <a:tcPr/>
                </a:tc>
                <a:tc>
                  <a:txBody>
                    <a:bodyPr/>
                    <a:lstStyle/>
                    <a:p>
                      <a:r>
                        <a:rPr kumimoji="1" lang="ja-JP" altLang="en-US" dirty="0" smtClean="0"/>
                        <a:t>米国企業の平均：</a:t>
                      </a:r>
                      <a:endParaRPr kumimoji="1" lang="en-US" altLang="ja-JP" dirty="0" smtClean="0"/>
                    </a:p>
                    <a:p>
                      <a:r>
                        <a:rPr kumimoji="1" lang="en-US" altLang="ja-JP" dirty="0" smtClean="0"/>
                        <a:t>0.37/KLOC</a:t>
                      </a:r>
                    </a:p>
                  </a:txBody>
                  <a:tcPr/>
                </a:tc>
              </a:tr>
              <a:tr h="370840">
                <a:tc>
                  <a:txBody>
                    <a:bodyPr/>
                    <a:lstStyle/>
                    <a:p>
                      <a:r>
                        <a:rPr kumimoji="1" lang="ja-JP" altLang="en-US" dirty="0" smtClean="0"/>
                        <a:t>欠陥除去率</a:t>
                      </a:r>
                      <a:endParaRPr kumimoji="1" lang="ja-JP" altLang="en-US" dirty="0"/>
                    </a:p>
                  </a:txBody>
                  <a:tcPr/>
                </a:tc>
                <a:tc>
                  <a:txBody>
                    <a:bodyPr/>
                    <a:lstStyle/>
                    <a:p>
                      <a:r>
                        <a:rPr kumimoji="1" lang="ja-JP" altLang="en-US" dirty="0" smtClean="0"/>
                        <a:t>クラス最高：９６％</a:t>
                      </a:r>
                      <a:endParaRPr kumimoji="1" lang="ja-JP" altLang="en-US" dirty="0"/>
                    </a:p>
                  </a:txBody>
                  <a:tcPr/>
                </a:tc>
              </a:tr>
              <a:tr h="370840">
                <a:tc>
                  <a:txBody>
                    <a:bodyPr/>
                    <a:lstStyle/>
                    <a:p>
                      <a:r>
                        <a:rPr kumimoji="1" lang="ja-JP" altLang="en-US" dirty="0" smtClean="0"/>
                        <a:t>開発期間</a:t>
                      </a:r>
                      <a:endParaRPr kumimoji="1" lang="ja-JP" altLang="en-US" dirty="0"/>
                    </a:p>
                  </a:txBody>
                  <a:tcPr/>
                </a:tc>
                <a:tc>
                  <a:txBody>
                    <a:bodyPr/>
                    <a:lstStyle/>
                    <a:p>
                      <a:r>
                        <a:rPr kumimoji="1" lang="en-US" altLang="ja-JP" dirty="0" smtClean="0"/>
                        <a:t>FP</a:t>
                      </a:r>
                      <a:r>
                        <a:rPr kumimoji="1" lang="ja-JP" altLang="en-US" dirty="0" smtClean="0"/>
                        <a:t>数の</a:t>
                      </a:r>
                      <a:r>
                        <a:rPr kumimoji="1" lang="en-US" altLang="ja-JP" dirty="0" smtClean="0"/>
                        <a:t>0.4</a:t>
                      </a:r>
                      <a:r>
                        <a:rPr kumimoji="1" lang="ja-JP" altLang="en-US" dirty="0" smtClean="0"/>
                        <a:t>乗</a:t>
                      </a:r>
                      <a:endParaRPr kumimoji="1" lang="ja-JP" altLang="en-US" dirty="0"/>
                    </a:p>
                  </a:txBody>
                  <a:tcPr/>
                </a:tc>
              </a:tr>
              <a:tr h="370840">
                <a:tc>
                  <a:txBody>
                    <a:bodyPr/>
                    <a:lstStyle/>
                    <a:p>
                      <a:r>
                        <a:rPr kumimoji="1" lang="ja-JP" altLang="en-US" dirty="0" smtClean="0"/>
                        <a:t>必要テストケース数</a:t>
                      </a:r>
                      <a:endParaRPr kumimoji="1" lang="ja-JP" altLang="en-US" dirty="0"/>
                    </a:p>
                  </a:txBody>
                  <a:tcPr/>
                </a:tc>
                <a:tc>
                  <a:txBody>
                    <a:bodyPr/>
                    <a:lstStyle/>
                    <a:p>
                      <a:r>
                        <a:rPr kumimoji="1" lang="en-US" altLang="ja-JP" dirty="0" smtClean="0"/>
                        <a:t>FP</a:t>
                      </a:r>
                      <a:r>
                        <a:rPr kumimoji="1" lang="ja-JP" altLang="en-US" dirty="0" smtClean="0"/>
                        <a:t>数の</a:t>
                      </a:r>
                      <a:r>
                        <a:rPr kumimoji="1" lang="en-US" altLang="ja-JP" dirty="0" smtClean="0"/>
                        <a:t>1.20</a:t>
                      </a:r>
                      <a:r>
                        <a:rPr kumimoji="1" lang="ja-JP" altLang="en-US" dirty="0" smtClean="0"/>
                        <a:t>乗</a:t>
                      </a:r>
                      <a:endParaRPr kumimoji="1" lang="ja-JP" altLang="en-US" dirty="0"/>
                    </a:p>
                  </a:txBody>
                  <a:tcPr/>
                </a:tc>
              </a:tr>
            </a:tbl>
          </a:graphicData>
        </a:graphic>
      </p:graphicFrame>
    </p:spTree>
    <p:extLst>
      <p:ext uri="{BB962C8B-B14F-4D97-AF65-F5344CB8AC3E}">
        <p14:creationId xmlns:p14="http://schemas.microsoft.com/office/powerpoint/2010/main" val="1769979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lgn="just">
              <a:buNone/>
            </a:pPr>
            <a:r>
              <a:rPr kumimoji="1" lang="ja-JP" altLang="en-US" dirty="0" smtClean="0"/>
              <a:t>ベンチマーキングは、メトリクスについて、そのパフォーマンス標準を入手する手法である</a:t>
            </a:r>
            <a:endParaRPr kumimoji="1" lang="en-US" altLang="ja-JP" dirty="0" smtClean="0"/>
          </a:p>
          <a:p>
            <a:pPr marL="0" indent="0" algn="just">
              <a:buNone/>
            </a:pPr>
            <a:endParaRPr lang="en-US" altLang="ja-JP" dirty="0"/>
          </a:p>
          <a:p>
            <a:pPr marL="0" indent="0" algn="just">
              <a:buNone/>
            </a:pPr>
            <a:r>
              <a:rPr kumimoji="1" lang="ja-JP" altLang="en-US" dirty="0" smtClean="0"/>
              <a:t>他のプロジェクトや</a:t>
            </a:r>
            <a:r>
              <a:rPr lang="ja-JP" altLang="en-US" dirty="0" smtClean="0"/>
              <a:t>、業界標準と比較することで、パフォーマンスの測定し、措置を実施する</a:t>
            </a:r>
            <a:endParaRPr kumimoji="1" lang="en-US" altLang="ja-JP" dirty="0" smtClean="0"/>
          </a:p>
          <a:p>
            <a:pPr marL="0" indent="0" algn="just">
              <a:buNone/>
            </a:pPr>
            <a:endParaRPr lang="en-US" altLang="ja-JP" dirty="0"/>
          </a:p>
          <a:p>
            <a:pPr marL="0" indent="0" algn="just">
              <a:buNone/>
            </a:pPr>
            <a:r>
              <a:rPr kumimoji="1" lang="ja-JP" altLang="en-US" dirty="0" smtClean="0"/>
              <a:t>意味のあるベンチマーキングを行うために明確に定義する必要があるもの</a:t>
            </a:r>
            <a:endParaRPr kumimoji="1" lang="en-US" altLang="ja-JP" dirty="0" smtClean="0"/>
          </a:p>
          <a:p>
            <a:pPr algn="just"/>
            <a:r>
              <a:rPr lang="ja-JP" altLang="en-US" dirty="0"/>
              <a:t>ベンチマーキング</a:t>
            </a:r>
            <a:r>
              <a:rPr lang="ja-JP" altLang="en-US" dirty="0" smtClean="0"/>
              <a:t>の目標</a:t>
            </a:r>
            <a:endParaRPr lang="en-US" altLang="ja-JP" dirty="0" smtClean="0"/>
          </a:p>
          <a:p>
            <a:pPr algn="just"/>
            <a:r>
              <a:rPr kumimoji="1" lang="ja-JP" altLang="en-US" dirty="0" smtClean="0"/>
              <a:t>目標と関連したメトリクス</a:t>
            </a:r>
            <a:endParaRPr kumimoji="1" lang="en-US" altLang="ja-JP" dirty="0" smtClean="0"/>
          </a:p>
          <a:p>
            <a:pPr algn="just"/>
            <a:r>
              <a:rPr lang="ja-JP" altLang="en-US" dirty="0"/>
              <a:t>ベンチマークデータ</a:t>
            </a:r>
            <a:r>
              <a:rPr lang="ja-JP" altLang="en-US" dirty="0" smtClean="0"/>
              <a:t>の情報源</a:t>
            </a:r>
            <a:endParaRPr lang="en-US" altLang="ja-JP" dirty="0" smtClean="0"/>
          </a:p>
          <a:p>
            <a:pPr marL="0" indent="0" algn="just">
              <a:buNone/>
            </a:pPr>
            <a:endParaRPr lang="en-US" altLang="ja-JP" dirty="0" smtClean="0"/>
          </a:p>
        </p:txBody>
      </p:sp>
    </p:spTree>
    <p:extLst>
      <p:ext uri="{BB962C8B-B14F-4D97-AF65-F5344CB8AC3E}">
        <p14:creationId xmlns:p14="http://schemas.microsoft.com/office/powerpoint/2010/main" val="3705254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Tree>
    <p:extLst>
      <p:ext uri="{BB962C8B-B14F-4D97-AF65-F5344CB8AC3E}">
        <p14:creationId xmlns:p14="http://schemas.microsoft.com/office/powerpoint/2010/main" val="2766225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lang="ja-JP" altLang="en-US" dirty="0" smtClean="0"/>
              <a:t>１４</a:t>
            </a:r>
            <a:r>
              <a:rPr kumimoji="1" lang="ja-JP" altLang="en-US" dirty="0" smtClean="0"/>
              <a:t>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endParaRPr lang="en-US" altLang="ja-JP" sz="4800" dirty="0" smtClean="0"/>
          </a:p>
          <a:p>
            <a:pPr marL="0" indent="0" algn="ctr">
              <a:buNone/>
            </a:pPr>
            <a:r>
              <a:rPr lang="ja-JP" altLang="en-US" sz="4800" dirty="0" smtClean="0"/>
              <a:t>経営陣にメトリクスを</a:t>
            </a:r>
            <a:endParaRPr lang="en-US" altLang="ja-JP" sz="4800" dirty="0" smtClean="0"/>
          </a:p>
          <a:p>
            <a:pPr marL="0" indent="0" algn="ctr">
              <a:buNone/>
            </a:pPr>
            <a:r>
              <a:rPr lang="ja-JP" altLang="en-US" sz="4800" dirty="0" smtClean="0"/>
              <a:t>うまく伝えるには</a:t>
            </a:r>
            <a:endParaRPr lang="en-US" altLang="ja-JP" sz="4800" dirty="0" smtClean="0"/>
          </a:p>
        </p:txBody>
      </p:sp>
    </p:spTree>
    <p:extLst>
      <p:ext uri="{BB962C8B-B14F-4D97-AF65-F5344CB8AC3E}">
        <p14:creationId xmlns:p14="http://schemas.microsoft.com/office/powerpoint/2010/main" val="38053035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メトリクスを伝える</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何かの意思決定をするときに、タイムリーで正確な情報に基づきたいと誰もが思っている</a:t>
            </a:r>
            <a:endParaRPr kumimoji="1" lang="en-US" altLang="ja-JP" dirty="0" smtClean="0"/>
          </a:p>
          <a:p>
            <a:pPr marL="0" indent="0" algn="just">
              <a:buNone/>
            </a:pPr>
            <a:endParaRPr lang="en-US" altLang="ja-JP" dirty="0"/>
          </a:p>
          <a:p>
            <a:pPr marL="0" indent="0" algn="just">
              <a:buNone/>
            </a:pPr>
            <a:r>
              <a:rPr lang="ja-JP" altLang="en-US" dirty="0"/>
              <a:t>何</a:t>
            </a:r>
            <a:r>
              <a:rPr lang="ja-JP" altLang="en-US" dirty="0" smtClean="0"/>
              <a:t>を測定するか、また、測定結果をどう使えばよいかがわかっていれば、意思決定の手助けをすることができる</a:t>
            </a:r>
            <a:endParaRPr kumimoji="1" lang="en-US" altLang="ja-JP" dirty="0" smtClean="0"/>
          </a:p>
        </p:txBody>
      </p:sp>
    </p:spTree>
    <p:extLst>
      <p:ext uri="{BB962C8B-B14F-4D97-AF65-F5344CB8AC3E}">
        <p14:creationId xmlns:p14="http://schemas.microsoft.com/office/powerpoint/2010/main" val="15574472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a:t>
            </a:r>
            <a:r>
              <a:rPr kumimoji="1" lang="en-US" altLang="ja-JP" dirty="0" smtClean="0"/>
              <a:t>D</a:t>
            </a:r>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normAutofit fontScale="85000" lnSpcReduction="10000"/>
          </a:bodyPr>
          <a:lstStyle/>
          <a:p>
            <a:pPr marL="0" indent="0">
              <a:buNone/>
            </a:pPr>
            <a:r>
              <a:rPr kumimoji="1" lang="ja-JP" altLang="en-US" dirty="0" smtClean="0"/>
              <a:t>メトリクスをうまく伝えるための４つの「</a:t>
            </a:r>
            <a:r>
              <a:rPr kumimoji="1" lang="en-US" altLang="ja-JP" dirty="0" smtClean="0"/>
              <a:t>D</a:t>
            </a:r>
            <a:r>
              <a:rPr kumimoji="1" lang="ja-JP" altLang="en-US" dirty="0" smtClean="0"/>
              <a:t>」</a:t>
            </a:r>
            <a:endParaRPr kumimoji="1" lang="en-US" altLang="ja-JP" dirty="0" smtClean="0"/>
          </a:p>
          <a:p>
            <a:pPr marL="0" indent="0">
              <a:buNone/>
            </a:pPr>
            <a:endParaRPr lang="en-US" altLang="ja-JP" dirty="0"/>
          </a:p>
          <a:p>
            <a:pPr marL="0" indent="0">
              <a:buNone/>
            </a:pPr>
            <a:r>
              <a:rPr kumimoji="1" lang="en-US" altLang="ja-JP" dirty="0" smtClean="0"/>
              <a:t>Decide:</a:t>
            </a:r>
          </a:p>
          <a:p>
            <a:pPr marL="0" indent="0">
              <a:buNone/>
            </a:pPr>
            <a:r>
              <a:rPr kumimoji="1" lang="ja-JP" altLang="en-US" dirty="0" smtClean="0"/>
              <a:t>ニーズに基づいて、意味あるメトリクスを</a:t>
            </a:r>
            <a:r>
              <a:rPr kumimoji="1" lang="ja-JP" altLang="en-US" u="sng" dirty="0" smtClean="0">
                <a:solidFill>
                  <a:srgbClr val="FF0000"/>
                </a:solidFill>
              </a:rPr>
              <a:t>決定する</a:t>
            </a:r>
            <a:endParaRPr kumimoji="1" lang="en-US" altLang="ja-JP" u="sng" dirty="0" smtClean="0">
              <a:solidFill>
                <a:srgbClr val="FF0000"/>
              </a:solidFill>
            </a:endParaRPr>
          </a:p>
          <a:p>
            <a:pPr marL="0" indent="0">
              <a:buNone/>
            </a:pPr>
            <a:r>
              <a:rPr lang="en-US" altLang="ja-JP" dirty="0" smtClean="0"/>
              <a:t>Draw:</a:t>
            </a:r>
          </a:p>
          <a:p>
            <a:pPr marL="0" indent="0">
              <a:buNone/>
            </a:pPr>
            <a:r>
              <a:rPr lang="ja-JP" altLang="en-US" dirty="0" smtClean="0"/>
              <a:t>適切な絵（グラフ、ヒストグラム等）を</a:t>
            </a:r>
            <a:r>
              <a:rPr lang="ja-JP" altLang="en-US" u="sng" dirty="0" smtClean="0">
                <a:solidFill>
                  <a:srgbClr val="FF0000"/>
                </a:solidFill>
              </a:rPr>
              <a:t>描いて</a:t>
            </a:r>
            <a:r>
              <a:rPr lang="ja-JP" altLang="en-US" dirty="0" smtClean="0"/>
              <a:t>説明する</a:t>
            </a:r>
            <a:endParaRPr lang="en-US" altLang="ja-JP" dirty="0" smtClean="0"/>
          </a:p>
          <a:p>
            <a:pPr marL="0" indent="0">
              <a:buNone/>
            </a:pPr>
            <a:r>
              <a:rPr kumimoji="1" lang="en-US" altLang="ja-JP" dirty="0" smtClean="0"/>
              <a:t>Dashboard:</a:t>
            </a:r>
          </a:p>
          <a:p>
            <a:pPr marL="0" indent="0">
              <a:buNone/>
            </a:pPr>
            <a:r>
              <a:rPr kumimoji="1" lang="ja-JP" altLang="en-US" dirty="0" smtClean="0"/>
              <a:t>関連するメトリクスを</a:t>
            </a:r>
            <a:r>
              <a:rPr lang="ja-JP" altLang="en-US" dirty="0" smtClean="0"/>
              <a:t>まとめて</a:t>
            </a:r>
            <a:r>
              <a:rPr lang="ja-JP" altLang="en-US" u="sng" dirty="0" smtClean="0">
                <a:solidFill>
                  <a:srgbClr val="FF0000"/>
                </a:solidFill>
              </a:rPr>
              <a:t>ダッシュボード</a:t>
            </a:r>
            <a:r>
              <a:rPr lang="ja-JP" altLang="en-US" dirty="0" smtClean="0"/>
              <a:t>にする</a:t>
            </a:r>
            <a:endParaRPr kumimoji="1" lang="en-US" altLang="ja-JP" dirty="0" smtClean="0"/>
          </a:p>
          <a:p>
            <a:pPr marL="0" indent="0">
              <a:buNone/>
            </a:pPr>
            <a:r>
              <a:rPr lang="en-US" altLang="ja-JP" dirty="0" smtClean="0"/>
              <a:t>Drill down:</a:t>
            </a:r>
          </a:p>
          <a:p>
            <a:pPr marL="0" indent="0">
              <a:buNone/>
            </a:pPr>
            <a:r>
              <a:rPr lang="ja-JP" altLang="en-US" dirty="0" smtClean="0"/>
              <a:t>問題の兆候のあるメトリクスを、詳しく</a:t>
            </a:r>
            <a:r>
              <a:rPr lang="ja-JP" altLang="en-US" u="sng" dirty="0" smtClean="0">
                <a:solidFill>
                  <a:srgbClr val="FF0000"/>
                </a:solidFill>
              </a:rPr>
              <a:t>掘り下げる</a:t>
            </a:r>
            <a:endParaRPr kumimoji="1" lang="ja-JP" altLang="en-US" u="sng" dirty="0">
              <a:solidFill>
                <a:srgbClr val="FF0000"/>
              </a:solidFill>
            </a:endParaRPr>
          </a:p>
        </p:txBody>
      </p:sp>
    </p:spTree>
    <p:extLst>
      <p:ext uri="{BB962C8B-B14F-4D97-AF65-F5344CB8AC3E}">
        <p14:creationId xmlns:p14="http://schemas.microsoft.com/office/powerpoint/2010/main" val="19995325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メトリクスを決定する</a:t>
            </a:r>
            <a:endParaRPr kumimoji="1" lang="ja-JP" altLang="en-US" dirty="0"/>
          </a:p>
        </p:txBody>
      </p:sp>
      <p:sp>
        <p:nvSpPr>
          <p:cNvPr id="3" name="コンテンツ プレースホルダー 2"/>
          <p:cNvSpPr>
            <a:spLocks noGrp="1"/>
          </p:cNvSpPr>
          <p:nvPr>
            <p:ph idx="1"/>
          </p:nvPr>
        </p:nvSpPr>
        <p:spPr/>
        <p:txBody>
          <a:bodyPr>
            <a:normAutofit fontScale="77500" lnSpcReduction="20000"/>
          </a:bodyPr>
          <a:lstStyle/>
          <a:p>
            <a:pPr marL="0" indent="0">
              <a:buNone/>
            </a:pPr>
            <a:r>
              <a:rPr kumimoji="1" lang="ja-JP" altLang="en-US" dirty="0" smtClean="0"/>
              <a:t>メトリクスを収集するときには、誰に見せるかを意識して行う</a:t>
            </a:r>
            <a:endParaRPr kumimoji="1" lang="en-US" altLang="ja-JP" dirty="0" smtClean="0"/>
          </a:p>
          <a:p>
            <a:pPr marL="0" indent="0">
              <a:buNone/>
            </a:pPr>
            <a:endParaRPr lang="en-US" altLang="ja-JP" dirty="0"/>
          </a:p>
          <a:p>
            <a:pPr marL="0" indent="0">
              <a:buNone/>
            </a:pPr>
            <a:r>
              <a:rPr kumimoji="1" lang="ja-JP" altLang="en-US" dirty="0" smtClean="0"/>
              <a:t>メトリクスの「顧客」が決まれば、「顧客」がメトリクスデータに何を要求しているかを理解</a:t>
            </a:r>
            <a:r>
              <a:rPr kumimoji="1" lang="ja-JP" altLang="en-US" dirty="0" smtClean="0"/>
              <a:t>する</a:t>
            </a:r>
            <a:endParaRPr kumimoji="1" lang="en-US" altLang="ja-JP" dirty="0" smtClean="0"/>
          </a:p>
          <a:p>
            <a:pPr marL="0" indent="0">
              <a:buNone/>
            </a:pPr>
            <a:endParaRPr lang="en-US" altLang="ja-JP" dirty="0"/>
          </a:p>
          <a:p>
            <a:pPr marL="0" indent="0">
              <a:buNone/>
            </a:pPr>
            <a:r>
              <a:rPr kumimoji="1" lang="ja-JP" altLang="en-US" dirty="0" smtClean="0"/>
              <a:t>メトリクスは、多すぎてはならない</a:t>
            </a:r>
            <a:endParaRPr kumimoji="1" lang="en-US" altLang="ja-JP" dirty="0" smtClean="0"/>
          </a:p>
          <a:p>
            <a:pPr marL="0" indent="0">
              <a:buNone/>
            </a:pPr>
            <a:r>
              <a:rPr lang="ja-JP" altLang="en-US" dirty="0"/>
              <a:t>メッセージ</a:t>
            </a:r>
            <a:r>
              <a:rPr lang="ja-JP" altLang="en-US" dirty="0" smtClean="0"/>
              <a:t>を</a:t>
            </a:r>
            <a:r>
              <a:rPr lang="ja-JP" altLang="en-US" dirty="0"/>
              <a:t>伝える</a:t>
            </a:r>
            <a:r>
              <a:rPr lang="ja-JP" altLang="en-US" dirty="0" smtClean="0"/>
              <a:t>のに必要最低限のメトリクスを用いる</a:t>
            </a:r>
            <a:endParaRPr kumimoji="1" lang="en-US" altLang="ja-JP" dirty="0" smtClean="0"/>
          </a:p>
          <a:p>
            <a:pPr marL="0" indent="0">
              <a:buNone/>
            </a:pPr>
            <a:endParaRPr lang="en-US" altLang="ja-JP" dirty="0"/>
          </a:p>
          <a:p>
            <a:pPr marL="0" indent="0">
              <a:buNone/>
            </a:pPr>
            <a:r>
              <a:rPr kumimoji="1" lang="ja-JP" altLang="en-US" dirty="0" smtClean="0"/>
              <a:t>例：プロジェクトマネージャーを顧客とすると</a:t>
            </a:r>
            <a:endParaRPr kumimoji="1" lang="en-US" altLang="ja-JP" dirty="0" smtClean="0"/>
          </a:p>
          <a:p>
            <a:r>
              <a:rPr lang="ja-JP" altLang="en-US" dirty="0" smtClean="0"/>
              <a:t>スケジュールパフォーマンス（進捗メトリクス）</a:t>
            </a:r>
            <a:endParaRPr lang="en-US" altLang="ja-JP" dirty="0" smtClean="0"/>
          </a:p>
          <a:p>
            <a:r>
              <a:rPr kumimoji="1" lang="ja-JP" altLang="en-US" dirty="0"/>
              <a:t>製品</a:t>
            </a:r>
            <a:r>
              <a:rPr kumimoji="1" lang="ja-JP" altLang="en-US" dirty="0" smtClean="0"/>
              <a:t>パフォーマンス（欠陥数メトリクスなど）</a:t>
            </a:r>
            <a:endParaRPr kumimoji="1" lang="en-US" altLang="ja-JP" dirty="0" smtClean="0"/>
          </a:p>
          <a:p>
            <a:r>
              <a:rPr lang="ja-JP" altLang="en-US" dirty="0"/>
              <a:t>顧客</a:t>
            </a:r>
            <a:r>
              <a:rPr lang="ja-JP" altLang="en-US" dirty="0" smtClean="0"/>
              <a:t>満足（顧客から報告された欠陥数など）</a:t>
            </a:r>
            <a:endParaRPr kumimoji="1" lang="en-US" altLang="ja-JP" dirty="0" smtClean="0"/>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3039975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絵を描く</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メトリクスが持つ情報を、効果的に</a:t>
            </a:r>
            <a:r>
              <a:rPr lang="ja-JP" altLang="en-US" dirty="0" smtClean="0"/>
              <a:t>伝えるために、文字よりも、グラフを使うほうが良い場合がある</a:t>
            </a:r>
            <a:endParaRPr lang="en-US" altLang="ja-JP" dirty="0" smtClean="0"/>
          </a:p>
          <a:p>
            <a:pPr marL="0" indent="0">
              <a:buNone/>
            </a:pPr>
            <a:endParaRPr kumimoji="1" lang="en-US" altLang="ja-JP" dirty="0"/>
          </a:p>
          <a:p>
            <a:pPr marL="0" indent="0">
              <a:buNone/>
            </a:pPr>
            <a:r>
              <a:rPr lang="ja-JP" altLang="en-US" dirty="0" smtClean="0"/>
              <a:t>例：</a:t>
            </a:r>
            <a:endParaRPr lang="en-US" altLang="ja-JP" dirty="0" smtClean="0"/>
          </a:p>
          <a:p>
            <a:r>
              <a:rPr kumimoji="1" lang="ja-JP" altLang="en-US" dirty="0"/>
              <a:t>目標</a:t>
            </a:r>
            <a:r>
              <a:rPr kumimoji="1" lang="ja-JP" altLang="en-US" dirty="0" smtClean="0"/>
              <a:t>と</a:t>
            </a:r>
            <a:r>
              <a:rPr kumimoji="1" lang="ja-JP" altLang="en-US" dirty="0"/>
              <a:t>現状</a:t>
            </a:r>
            <a:r>
              <a:rPr kumimoji="1" lang="ja-JP" altLang="en-US" dirty="0" smtClean="0"/>
              <a:t>を棒グラフにする</a:t>
            </a:r>
            <a:endParaRPr kumimoji="1" lang="en-US" altLang="ja-JP" dirty="0" smtClean="0"/>
          </a:p>
          <a:p>
            <a:r>
              <a:rPr lang="ja-JP" altLang="en-US" dirty="0"/>
              <a:t>経過</a:t>
            </a:r>
            <a:r>
              <a:rPr lang="ja-JP" altLang="en-US" dirty="0" smtClean="0"/>
              <a:t>状況を時系列グラフにする</a:t>
            </a:r>
            <a:endParaRPr kumimoji="1" lang="ja-JP" altLang="en-US" dirty="0"/>
          </a:p>
        </p:txBody>
      </p:sp>
    </p:spTree>
    <p:extLst>
      <p:ext uri="{BB962C8B-B14F-4D97-AF65-F5344CB8AC3E}">
        <p14:creationId xmlns:p14="http://schemas.microsoft.com/office/powerpoint/2010/main" val="2420956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注意点</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絵を描く＝文字が少ない</a:t>
            </a:r>
            <a:endParaRPr kumimoji="1" lang="en-US" altLang="ja-JP" dirty="0" smtClean="0"/>
          </a:p>
          <a:p>
            <a:pPr marL="0" indent="0" algn="just">
              <a:buNone/>
            </a:pPr>
            <a:endParaRPr lang="en-US" altLang="ja-JP" dirty="0"/>
          </a:p>
          <a:p>
            <a:pPr marL="0" indent="0" algn="just">
              <a:buNone/>
            </a:pPr>
            <a:r>
              <a:rPr kumimoji="1" lang="ja-JP" altLang="en-US" dirty="0" smtClean="0"/>
              <a:t>グラフに使うラベルや注釈は、広く認知された共通の用語を使う</a:t>
            </a:r>
            <a:endParaRPr kumimoji="1" lang="en-US" altLang="ja-JP" dirty="0" smtClean="0"/>
          </a:p>
          <a:p>
            <a:pPr marL="0" indent="0" algn="just">
              <a:buNone/>
            </a:pPr>
            <a:endParaRPr lang="en-US" altLang="ja-JP" dirty="0"/>
          </a:p>
          <a:p>
            <a:pPr marL="0" indent="0" algn="just">
              <a:buNone/>
            </a:pPr>
            <a:r>
              <a:rPr kumimoji="1" lang="ja-JP" altLang="en-US" dirty="0" smtClean="0"/>
              <a:t>測定手法のアルゴリズムに関する知識を共有していなければならない</a:t>
            </a:r>
            <a:endParaRPr kumimoji="1" lang="ja-JP" altLang="en-US" dirty="0"/>
          </a:p>
        </p:txBody>
      </p:sp>
    </p:spTree>
    <p:extLst>
      <p:ext uri="{BB962C8B-B14F-4D97-AF65-F5344CB8AC3E}">
        <p14:creationId xmlns:p14="http://schemas.microsoft.com/office/powerpoint/2010/main" val="2742520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ダッシュボードを作る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複数の情報を、</a:t>
            </a:r>
            <a:r>
              <a:rPr kumimoji="1" lang="en-US" altLang="ja-JP" dirty="0" smtClean="0"/>
              <a:t>1</a:t>
            </a:r>
            <a:r>
              <a:rPr kumimoji="1" lang="ja-JP" altLang="en-US" dirty="0" smtClean="0"/>
              <a:t>枚のダッシュボードにまとめる</a:t>
            </a:r>
            <a:endParaRPr kumimoji="1" lang="en-US" altLang="ja-JP" dirty="0" smtClean="0"/>
          </a:p>
          <a:p>
            <a:pPr marL="0" indent="0">
              <a:buNone/>
            </a:pPr>
            <a:endParaRPr lang="en-US" altLang="ja-JP" dirty="0"/>
          </a:p>
          <a:p>
            <a:pPr marL="0" indent="0">
              <a:buNone/>
            </a:pPr>
            <a:endParaRPr lang="en-US" altLang="ja-JP"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564904"/>
            <a:ext cx="5256584" cy="3410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793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効果的な</a:t>
            </a:r>
            <a:r>
              <a:rPr kumimoji="1" lang="en-US" altLang="ja-JP" dirty="0" smtClean="0"/>
              <a:t/>
            </a:r>
            <a:br>
              <a:rPr kumimoji="1" lang="en-US" altLang="ja-JP" dirty="0" smtClean="0"/>
            </a:br>
            <a:r>
              <a:rPr kumimoji="1" lang="ja-JP" altLang="en-US" dirty="0" smtClean="0"/>
              <a:t>ダッシュボードを作る</a:t>
            </a:r>
            <a:endParaRPr kumimoji="1" lang="ja-JP" altLang="en-US" dirty="0"/>
          </a:p>
        </p:txBody>
      </p:sp>
      <p:sp>
        <p:nvSpPr>
          <p:cNvPr id="3" name="コンテンツ プレースホルダー 2"/>
          <p:cNvSpPr>
            <a:spLocks noGrp="1"/>
          </p:cNvSpPr>
          <p:nvPr>
            <p:ph idx="1"/>
          </p:nvPr>
        </p:nvSpPr>
        <p:spPr/>
        <p:txBody>
          <a:bodyPr/>
          <a:lstStyle/>
          <a:p>
            <a:pPr marL="457200" indent="-457200" algn="just">
              <a:buFont typeface="+mj-lt"/>
              <a:buAutoNum type="arabicPeriod"/>
            </a:pPr>
            <a:r>
              <a:rPr kumimoji="1" lang="ja-JP" altLang="en-US" dirty="0" smtClean="0"/>
              <a:t>「全体像」を把握するのに、一緒に参照することが多い、関連するメトリクスを挙げる</a:t>
            </a:r>
            <a:endParaRPr kumimoji="1" lang="en-US" altLang="ja-JP" dirty="0" smtClean="0"/>
          </a:p>
          <a:p>
            <a:pPr marL="457200" indent="-457200" algn="just">
              <a:buFont typeface="+mj-lt"/>
              <a:buAutoNum type="arabicPeriod"/>
            </a:pPr>
            <a:r>
              <a:rPr lang="ja-JP" altLang="en-US" dirty="0"/>
              <a:t>それぞれ</a:t>
            </a:r>
            <a:r>
              <a:rPr lang="ja-JP" altLang="en-US" dirty="0" smtClean="0"/>
              <a:t>のメトリクスを、グラフ化し、情報を伝えやすくする</a:t>
            </a:r>
            <a:endParaRPr lang="en-US" altLang="ja-JP" dirty="0" smtClean="0"/>
          </a:p>
          <a:p>
            <a:pPr marL="457200" indent="-457200" algn="just">
              <a:buFont typeface="+mj-lt"/>
              <a:buAutoNum type="arabicPeriod"/>
            </a:pPr>
            <a:r>
              <a:rPr kumimoji="1" lang="ja-JP" altLang="en-US" dirty="0"/>
              <a:t>関連性</a:t>
            </a:r>
            <a:r>
              <a:rPr kumimoji="1" lang="ja-JP" altLang="en-US" dirty="0" smtClean="0"/>
              <a:t>を</a:t>
            </a:r>
            <a:r>
              <a:rPr kumimoji="1" lang="ja-JP" altLang="en-US" dirty="0"/>
              <a:t>考慮</a:t>
            </a:r>
            <a:r>
              <a:rPr kumimoji="1" lang="ja-JP" altLang="en-US" dirty="0" smtClean="0"/>
              <a:t>しながら、一枚に並べる</a:t>
            </a:r>
            <a:endParaRPr kumimoji="1" lang="en-US" altLang="ja-JP" dirty="0" smtClean="0"/>
          </a:p>
          <a:p>
            <a:pPr marL="0" indent="0" algn="just">
              <a:buNone/>
            </a:pPr>
            <a:endParaRPr lang="en-US" altLang="ja-JP" dirty="0"/>
          </a:p>
          <a:p>
            <a:pPr marL="0" indent="0" algn="just">
              <a:buNone/>
            </a:pPr>
            <a:r>
              <a:rPr kumimoji="1" lang="ja-JP" altLang="en-US" dirty="0" smtClean="0"/>
              <a:t>これにより、複数の情報を並べてみることができ、理解しやすくなる</a:t>
            </a:r>
            <a:endParaRPr kumimoji="1" lang="ja-JP" altLang="en-US" dirty="0"/>
          </a:p>
        </p:txBody>
      </p:sp>
    </p:spTree>
    <p:extLst>
      <p:ext uri="{BB962C8B-B14F-4D97-AF65-F5344CB8AC3E}">
        <p14:creationId xmlns:p14="http://schemas.microsoft.com/office/powerpoint/2010/main" val="1155035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情報をドリルダウンする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ドリルダウン：掘り下げる</a:t>
            </a:r>
            <a:endParaRPr kumimoji="1" lang="en-US" altLang="ja-JP" dirty="0" smtClean="0"/>
          </a:p>
          <a:p>
            <a:pPr marL="0" indent="0">
              <a:buNone/>
            </a:pPr>
            <a:endParaRPr lang="en-US" altLang="ja-JP" dirty="0"/>
          </a:p>
          <a:p>
            <a:pPr marL="0" indent="0">
              <a:buNone/>
            </a:pPr>
            <a:r>
              <a:rPr kumimoji="1" lang="ja-JP" altLang="en-US" dirty="0" smtClean="0"/>
              <a:t>測定したメトリクスが問題のある値であったとき、その領域について深く掘り下げて調査し、原因を特定する</a:t>
            </a:r>
            <a:endParaRPr kumimoji="1" lang="en-US" altLang="ja-JP" dirty="0" smtClean="0"/>
          </a:p>
          <a:p>
            <a:pPr marL="0" indent="0">
              <a:buNone/>
            </a:pPr>
            <a:endParaRPr lang="en-US" altLang="ja-JP" dirty="0"/>
          </a:p>
          <a:p>
            <a:pPr marL="0" indent="0">
              <a:buNone/>
            </a:pPr>
            <a:r>
              <a:rPr kumimoji="1" lang="ja-JP" altLang="en-US" dirty="0" smtClean="0"/>
              <a:t>これによって、メトリクスをもとに、対処しなければならない領域を伝えることができる</a:t>
            </a:r>
            <a:endParaRPr kumimoji="1" lang="ja-JP" altLang="en-US" dirty="0"/>
          </a:p>
        </p:txBody>
      </p:sp>
    </p:spTree>
    <p:extLst>
      <p:ext uri="{BB962C8B-B14F-4D97-AF65-F5344CB8AC3E}">
        <p14:creationId xmlns:p14="http://schemas.microsoft.com/office/powerpoint/2010/main" val="2610870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kumimoji="1" lang="ja-JP" altLang="en-US" dirty="0" smtClean="0"/>
              <a:t>メトリクスの「顧客」を知り、効果的なメトリクスを選ぶ</a:t>
            </a:r>
            <a:endParaRPr kumimoji="1" lang="en-US" altLang="ja-JP" dirty="0" smtClean="0"/>
          </a:p>
          <a:p>
            <a:pPr marL="0" indent="0">
              <a:buNone/>
            </a:pPr>
            <a:endParaRPr lang="en-US" altLang="ja-JP" dirty="0"/>
          </a:p>
          <a:p>
            <a:pPr marL="0" indent="0">
              <a:buNone/>
            </a:pPr>
            <a:r>
              <a:rPr kumimoji="1" lang="ja-JP" altLang="en-US" dirty="0" smtClean="0"/>
              <a:t>必要最低限のメトリクスを選ぶ</a:t>
            </a:r>
            <a:endParaRPr kumimoji="1" lang="en-US" altLang="ja-JP" dirty="0" smtClean="0"/>
          </a:p>
          <a:p>
            <a:pPr marL="0" indent="0">
              <a:buNone/>
            </a:pPr>
            <a:endParaRPr lang="en-US" altLang="ja-JP" dirty="0"/>
          </a:p>
          <a:p>
            <a:pPr marL="0" indent="0">
              <a:buNone/>
            </a:pPr>
            <a:r>
              <a:rPr kumimoji="1" lang="ja-JP" altLang="en-US" dirty="0" smtClean="0"/>
              <a:t>グラフ化・ダッシュボード化し、情報を伝えやすくするとともに、作者不在でグラフが「一人歩き」しても伝えられるようなわかりやすい表現を使う</a:t>
            </a:r>
            <a:endParaRPr kumimoji="1" lang="en-US" altLang="ja-JP" dirty="0" smtClean="0"/>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986648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この本のまとめ</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kumimoji="1" lang="en-US" altLang="ja-JP" dirty="0" smtClean="0"/>
          </a:p>
          <a:p>
            <a:pPr marL="0" indent="0">
              <a:buNone/>
            </a:pPr>
            <a:r>
              <a:rPr kumimoji="1" lang="ja-JP" altLang="en-US" dirty="0" smtClean="0"/>
              <a:t>ソフトウェアメトリクスによって、ソフトウェアを定量的に測定することができる</a:t>
            </a:r>
            <a:endParaRPr kumimoji="1" lang="en-US" altLang="ja-JP" dirty="0" smtClean="0"/>
          </a:p>
          <a:p>
            <a:pPr marL="0" indent="0">
              <a:buNone/>
            </a:pPr>
            <a:endParaRPr lang="en-US" altLang="ja-JP" dirty="0"/>
          </a:p>
          <a:p>
            <a:pPr marL="0" indent="0">
              <a:buNone/>
            </a:pPr>
            <a:r>
              <a:rPr kumimoji="1" lang="ja-JP" altLang="en-US" dirty="0" smtClean="0"/>
              <a:t>メトリクスから得られる情報の意味を理解し、活かせるようになろう！</a:t>
            </a:r>
            <a:endParaRPr lang="en-US" altLang="ja-JP" dirty="0"/>
          </a:p>
          <a:p>
            <a:pPr marL="0" indent="0">
              <a:buNone/>
            </a:pPr>
            <a:endParaRPr kumimoji="1" lang="en-US" altLang="ja-JP" dirty="0" smtClean="0"/>
          </a:p>
          <a:p>
            <a:pPr marL="0" indent="0">
              <a:buNone/>
            </a:pPr>
            <a:endParaRPr kumimoji="1" lang="en-US" altLang="ja-JP" dirty="0" smtClean="0"/>
          </a:p>
        </p:txBody>
      </p:sp>
    </p:spTree>
    <p:extLst>
      <p:ext uri="{BB962C8B-B14F-4D97-AF65-F5344CB8AC3E}">
        <p14:creationId xmlns:p14="http://schemas.microsoft.com/office/powerpoint/2010/main" val="2317988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547664" y="1556792"/>
            <a:ext cx="6196405" cy="3603812"/>
          </a:xfrm>
        </p:spPr>
        <p:txBody>
          <a:bodyPr>
            <a:normAutofit/>
          </a:bodyPr>
          <a:lstStyle/>
          <a:p>
            <a:pPr marL="0" indent="0">
              <a:buNone/>
            </a:pPr>
            <a:r>
              <a:rPr kumimoji="1" lang="ja-JP" altLang="en-US" dirty="0" smtClean="0"/>
              <a:t>演習で学ぶ</a:t>
            </a:r>
            <a:endParaRPr kumimoji="1" lang="en-US" altLang="ja-JP" dirty="0" smtClean="0"/>
          </a:p>
          <a:p>
            <a:pPr marL="0" indent="0">
              <a:buNone/>
            </a:pPr>
            <a:r>
              <a:rPr lang="en-US" altLang="ja-JP" dirty="0"/>
              <a:t>	</a:t>
            </a:r>
            <a:r>
              <a:rPr lang="ja-JP" altLang="en-US" dirty="0" smtClean="0"/>
              <a:t>ソフトウェアメトリクスの基礎</a:t>
            </a:r>
            <a:endParaRPr lang="en-US" altLang="ja-JP" dirty="0">
              <a:solidFill>
                <a:srgbClr val="FF0000"/>
              </a:solidFill>
            </a:endParaRPr>
          </a:p>
          <a:p>
            <a:pPr marL="0" indent="0" algn="ctr">
              <a:buNone/>
            </a:pPr>
            <a:r>
              <a:rPr lang="ja-JP" altLang="en-US" sz="11500" dirty="0" smtClean="0">
                <a:solidFill>
                  <a:srgbClr val="FF0000"/>
                </a:solidFill>
              </a:rPr>
              <a:t>完</a:t>
            </a:r>
            <a:endParaRPr kumimoji="1" lang="ja-JP" altLang="en-US" sz="11500" dirty="0">
              <a:solidFill>
                <a:srgbClr val="FF0000"/>
              </a:solidFill>
            </a:endParaRPr>
          </a:p>
        </p:txBody>
      </p:sp>
    </p:spTree>
    <p:extLst>
      <p:ext uri="{BB962C8B-B14F-4D97-AF65-F5344CB8AC3E}">
        <p14:creationId xmlns:p14="http://schemas.microsoft.com/office/powerpoint/2010/main" val="33108004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43078</TotalTime>
  <Words>960</Words>
  <Application>Microsoft Office PowerPoint</Application>
  <PresentationFormat>画面に合わせる (4:3)</PresentationFormat>
  <Paragraphs>159</Paragraphs>
  <Slides>26</Slides>
  <Notes>0</Notes>
  <HiddenSlides>0</HiddenSlides>
  <MMClips>0</MMClips>
  <ScaleCrop>false</ScaleCrop>
  <HeadingPairs>
    <vt:vector size="4" baseType="variant">
      <vt:variant>
        <vt:lpstr>テーマ</vt:lpstr>
      </vt:variant>
      <vt:variant>
        <vt:i4>1</vt:i4>
      </vt:variant>
      <vt:variant>
        <vt:lpstr>スライド タイトル</vt:lpstr>
      </vt:variant>
      <vt:variant>
        <vt:i4>26</vt:i4>
      </vt:variant>
    </vt:vector>
  </HeadingPairs>
  <TitlesOfParts>
    <vt:vector size="27" baseType="lpstr">
      <vt:lpstr>プッシュピン</vt:lpstr>
      <vt:lpstr>ソフトウェアメトリクスの基礎.１２</vt:lpstr>
      <vt:lpstr>第１３章</vt:lpstr>
      <vt:lpstr>ベンチマーキングとは</vt:lpstr>
      <vt:lpstr>手順</vt:lpstr>
      <vt:lpstr>なぜ ベンチマーキングするのか</vt:lpstr>
      <vt:lpstr>何を ベンチマーキングするのか</vt:lpstr>
      <vt:lpstr>ベンチマークの入手</vt:lpstr>
      <vt:lpstr>ベンチマークの識別</vt:lpstr>
      <vt:lpstr>実績データの収集</vt:lpstr>
      <vt:lpstr>措置の実施</vt:lpstr>
      <vt:lpstr>根本原因分析</vt:lpstr>
      <vt:lpstr>ソフトウェアエンジニアリングにおけるベンチマーク</vt:lpstr>
      <vt:lpstr>まとめ</vt:lpstr>
      <vt:lpstr>PowerPoint プレゼンテーション</vt:lpstr>
      <vt:lpstr>第１４章</vt:lpstr>
      <vt:lpstr>メトリクスを伝える</vt:lpstr>
      <vt:lpstr>４Dアプローチ</vt:lpstr>
      <vt:lpstr>メトリクスを決定する</vt:lpstr>
      <vt:lpstr>絵を描く</vt:lpstr>
      <vt:lpstr>注意点</vt:lpstr>
      <vt:lpstr>ダッシュボードを作る</vt:lpstr>
      <vt:lpstr>効果的な ダッシュボードを作る</vt:lpstr>
      <vt:lpstr>情報をドリルダウンする</vt:lpstr>
      <vt:lpstr>まとめ</vt:lpstr>
      <vt:lpstr>この本のまとめ</vt:lpstr>
      <vt:lpstr>PowerPoint プレゼンテーション</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Hayato Yoshiyuki</cp:lastModifiedBy>
  <cp:revision>273</cp:revision>
  <dcterms:created xsi:type="dcterms:W3CDTF">2012-10-18T12:09:36Z</dcterms:created>
  <dcterms:modified xsi:type="dcterms:W3CDTF">2013-01-31T16:55:27Z</dcterms:modified>
</cp:coreProperties>
</file>