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6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71D13-5564-4969-A134-4D7C7E5F690B}" type="datetimeFigureOut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1CAB5-BE70-4CD4-B0A9-BA53E5FAD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790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1CAB5-BE70-4CD4-B0A9-BA53E5FADE0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61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1CAB5-BE70-4CD4-B0A9-BA53E5FADE0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7313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1CAB5-BE70-4CD4-B0A9-BA53E5FADE0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8182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1CAB5-BE70-4CD4-B0A9-BA53E5FADE0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978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94034-2023-4D77-9094-47F5A37434D5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16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60BE3-D1D4-4ADB-A1E7-FCA7CBA2670B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76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34848-C78A-4F49-A283-0F5C16EF6929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91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0D9C5-ECF7-4B1D-8EFD-95D7A266E56A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05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7F742-593E-45B6-861E-D941AE292611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730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D536A-8989-466C-A0E0-26AA5B504C42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095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83E1A-4B1A-4A7E-BCCF-D330C604834A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701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B7B5D93-83C6-44A2-9C4B-A52F47364087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040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2CEC-D1DE-4EC6-9354-B3E872F9069B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8239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AF098-F6C8-4181-B018-C4834D91DA62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27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CAB7-ED81-41B8-8E4D-28FA72566E24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779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58490B0-E0D1-443A-BAD4-178206F10CB9}" type="datetime1">
              <a:rPr kumimoji="1" lang="ja-JP" altLang="en-US" smtClean="0"/>
              <a:t>2017/10/12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2700457-57DA-456E-8A23-3A1001E7E4E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76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E19FBA-8B08-45D8-ABF3-26DA8EF3B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302" y="1742797"/>
            <a:ext cx="7543800" cy="1958792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/>
              <a:t>オープンソース</a:t>
            </a:r>
            <a:br>
              <a:rPr kumimoji="1" lang="en-US" altLang="ja-JP" dirty="0"/>
            </a:br>
            <a:r>
              <a:rPr kumimoji="1" lang="ja-JP" altLang="en-US" dirty="0"/>
              <a:t>ソフトウェア工学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304B56D6-09C3-4D61-AD72-B7D2E0B4F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890" y="5448984"/>
            <a:ext cx="7557116" cy="634617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200" dirty="0"/>
              <a:t>コンピュータソフトウェア </a:t>
            </a:r>
            <a:r>
              <a:rPr lang="en-US" altLang="ja-JP" sz="2200" dirty="0"/>
              <a:t>Vol.33 No.1 P28~40           </a:t>
            </a:r>
            <a:r>
              <a:rPr lang="ja-JP" altLang="en-US" sz="2200" dirty="0"/>
              <a:t>　　　　　　　　　　　　　　　　　　</a:t>
            </a:r>
            <a:r>
              <a:rPr lang="en-US" altLang="ja-JP" sz="2200" dirty="0"/>
              <a:t>                                                    60206050 </a:t>
            </a:r>
            <a:r>
              <a:rPr lang="ja-JP" altLang="en-US" sz="2200" dirty="0"/>
              <a:t>大東誠弥</a:t>
            </a:r>
            <a:endParaRPr lang="en-US" altLang="ja-JP" sz="2200" dirty="0"/>
          </a:p>
          <a:p>
            <a:endParaRPr lang="en-US" altLang="ja-JP" sz="135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5D772A8-C6E4-457F-8D58-65BE3FF4CB73}"/>
              </a:ext>
            </a:extLst>
          </p:cNvPr>
          <p:cNvSpPr txBox="1"/>
          <p:nvPr/>
        </p:nvSpPr>
        <p:spPr>
          <a:xfrm>
            <a:off x="878890" y="4430930"/>
            <a:ext cx="7146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700" dirty="0"/>
              <a:t>伊原 彰紀　　</a:t>
            </a:r>
            <a:endParaRPr kumimoji="1" lang="en-US" altLang="ja-JP" sz="2700" dirty="0"/>
          </a:p>
          <a:p>
            <a:r>
              <a:rPr kumimoji="1" lang="ja-JP" altLang="en-US" sz="2700" dirty="0"/>
              <a:t>大平 雅雄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5276ABC-8D13-4C88-B762-CF9421BB9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34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F4AC61-2786-4E4E-B7EF-878C534C9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オープンソース</a:t>
            </a:r>
            <a:br>
              <a:rPr kumimoji="1" lang="en-US" altLang="ja-JP" dirty="0"/>
            </a:br>
            <a:r>
              <a:rPr kumimoji="1" lang="ja-JP" altLang="en-US" dirty="0"/>
              <a:t>ソフトウェア工学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9A035A-F68B-4CEF-838C-6E8E91B2F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r>
              <a:rPr lang="en-US" altLang="ja-JP" sz="2800" dirty="0"/>
              <a:t>OSS</a:t>
            </a:r>
            <a:r>
              <a:rPr lang="ja-JP" altLang="en-US" sz="2800" dirty="0"/>
              <a:t>を利用する組織や個人、システム開発のため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OSS</a:t>
            </a:r>
            <a:r>
              <a:rPr lang="ja-JP" altLang="en-US" sz="2800" dirty="0"/>
              <a:t>を使う企業が「</a:t>
            </a:r>
            <a:r>
              <a:rPr lang="ja-JP" altLang="en-US" sz="2800" u="sng" dirty="0">
                <a:solidFill>
                  <a:srgbClr val="FF0000"/>
                </a:solidFill>
              </a:rPr>
              <a:t>安心して安全に</a:t>
            </a:r>
            <a:r>
              <a:rPr lang="ja-JP" altLang="en-US" sz="2800" dirty="0"/>
              <a:t>」</a:t>
            </a:r>
            <a:r>
              <a:rPr lang="en-US" altLang="ja-JP" sz="2800" dirty="0"/>
              <a:t>OSS</a:t>
            </a:r>
            <a:r>
              <a:rPr lang="ja-JP" altLang="en-US" sz="2800" dirty="0" err="1"/>
              <a:t>を利</a:t>
            </a:r>
            <a:r>
              <a:rPr lang="ja-JP" altLang="en-US" sz="2800" dirty="0"/>
              <a:t>活用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するための技術的方法論の確立を目指す</a:t>
            </a:r>
            <a:endParaRPr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CC6AF5-004A-4688-8CE5-3DB8395C7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90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9E4589-D97C-430B-AD89-7FB28A325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背景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28B0BB-2C78-47D3-9BA1-099FBA0C2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altLang="ja-JP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かつてのソフトウェア開発企業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→</a:t>
            </a:r>
            <a:r>
              <a:rPr lang="en-US" altLang="ja-JP" sz="2800" dirty="0"/>
              <a:t>OSS</a:t>
            </a:r>
            <a:r>
              <a:rPr lang="ja-JP" altLang="en-US" sz="2800" dirty="0"/>
              <a:t>をコスト削減のため利用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昨今の開発企業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→最新技術の導入、ロックインの回避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企業が商用ソフトウェアのソースコードの一部を公開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　→外部の開発者に拡張や不具合の修正を行ってもらう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1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1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7B5385C-BDFE-4757-941B-8BA1D6928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639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CF81DF-8A18-4939-A5DC-1331FD0BB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外部の開発者のメリット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F82034-C64A-4F3D-858B-95C08C11D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/>
              <a:t>開発プロジェクトの自由参加</a:t>
            </a:r>
            <a:endParaRPr kumimoji="1"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/>
              <a:t>他の開発者との共同開発</a:t>
            </a:r>
            <a:endParaRPr kumimoji="1"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3200" dirty="0"/>
              <a:t>新プロジェクトの立ち上げ</a:t>
            </a:r>
            <a:endParaRPr kumimoji="1" lang="en-US" altLang="ja-JP" sz="32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  <a:p>
            <a:pPr marL="0" indent="0">
              <a:buNone/>
            </a:pP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C62246-2106-47C4-82FE-FA87B294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530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BD2145-AAC3-4E3D-8667-8F91AC3B4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OSS</a:t>
            </a:r>
            <a:r>
              <a:rPr kumimoji="1" lang="ja-JP" altLang="en-US" dirty="0"/>
              <a:t>を使うメリット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21829AE-7668-40A6-A8CE-317B448E7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無償で利用できる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種類が多い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コードの修正（参照）が可能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関連情報がインターネット上にある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CBBBFE-8741-4BAB-B3D0-A4B4A8E3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02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E8D461-7DB3-433E-AB8B-08F32155A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OSS</a:t>
            </a:r>
            <a:r>
              <a:rPr kumimoji="1" lang="ja-JP" altLang="en-US" dirty="0"/>
              <a:t>を使うデメリット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4DD75E-E7E7-4EB0-9EAE-8ADF7D17E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品質の管理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プロジェクトの安定性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緊急時によるサポートの不足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これらの複数の観点から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を選択することは容易ではない</a:t>
            </a: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972025-E9DF-4963-A39F-BAB7FFBA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9E395F5D-DC21-432B-B0D7-1D3B067223C2}"/>
              </a:ext>
            </a:extLst>
          </p:cNvPr>
          <p:cNvSpPr/>
          <p:nvPr/>
        </p:nvSpPr>
        <p:spPr>
          <a:xfrm>
            <a:off x="2645546" y="3790831"/>
            <a:ext cx="878890" cy="6125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1317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C6804D-1A25-4E0D-878E-C46888937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OSS</a:t>
            </a:r>
            <a:r>
              <a:rPr kumimoji="1" lang="ja-JP" altLang="en-US" dirty="0"/>
              <a:t>開発の特徴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359D5D-6EB1-458B-9466-781AFEC69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開発者によって作業量が大きく異なる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大半の作業は少数で行われる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u="sng" dirty="0">
                <a:solidFill>
                  <a:srgbClr val="FF0000"/>
                </a:solidFill>
              </a:rPr>
              <a:t>バザール方式</a:t>
            </a:r>
            <a:r>
              <a:rPr kumimoji="1" lang="ja-JP" altLang="en-US" sz="2800" dirty="0"/>
              <a:t>が用いられる</a:t>
            </a: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01BDF9-7D91-4C82-8B27-2142701A2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693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C6804D-1A25-4E0D-878E-C46888937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OSS</a:t>
            </a:r>
            <a:r>
              <a:rPr kumimoji="1" lang="ja-JP" altLang="en-US" dirty="0"/>
              <a:t>開発の特徴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359D5D-6EB1-458B-9466-781AFEC69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01BDF9-7D91-4C82-8B27-2142701A2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7" name="図 6" descr="テキスト が含まれている画像&#10;&#10;高い精度で生成された説明">
            <a:extLst>
              <a:ext uri="{FF2B5EF4-FFF2-40B4-BE49-F238E27FC236}">
                <a16:creationId xmlns:a16="http://schemas.microsoft.com/office/drawing/2014/main" id="{19E414B8-6ED9-410E-A39E-77D74F49A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800" y="1845734"/>
            <a:ext cx="5502117" cy="446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51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C97CD7-98AF-4817-A193-6D64A6665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バザール方式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8A02F0-6C86-4A79-A24C-65B8FB004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開発者が自由に参加</a:t>
            </a:r>
            <a:r>
              <a:rPr lang="en-US" altLang="ja-JP" sz="2800" dirty="0"/>
              <a:t>/</a:t>
            </a:r>
            <a:r>
              <a:rPr lang="ja-JP" altLang="en-US" sz="2800" dirty="0"/>
              <a:t>離脱可能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基本はボランティア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指揮系統が存在しない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ネットワーク上でのやりとり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A2C7E3-03DE-4667-BF6D-2538ED04B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39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463396-F889-4FCC-BF67-4E15DCC69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ボランティアエンジニアと</a:t>
            </a:r>
            <a:br>
              <a:rPr kumimoji="1" lang="en-US" altLang="ja-JP" dirty="0"/>
            </a:br>
            <a:r>
              <a:rPr kumimoji="1" lang="ja-JP" altLang="en-US" dirty="0"/>
              <a:t>貢献者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F5B155-2B10-4A53-BDF6-E30D09463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200" dirty="0"/>
              <a:t>ボランティアエンジニア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2800" dirty="0"/>
              <a:t>　　対価を得ずにプロジェクトを運営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r>
              <a:rPr kumimoji="1" lang="ja-JP" altLang="en-US" sz="3200" dirty="0"/>
              <a:t>貢献者</a:t>
            </a:r>
            <a:endParaRPr kumimoji="1" lang="en-US" altLang="ja-JP" sz="3200" dirty="0"/>
          </a:p>
          <a:p>
            <a:pPr marL="0" indent="0">
              <a:buNone/>
            </a:pPr>
            <a:r>
              <a:rPr kumimoji="1" lang="ja-JP" altLang="en-US" sz="2800" dirty="0"/>
              <a:t>　　技術的な貢献はしない</a:t>
            </a:r>
            <a:endParaRPr kumimoji="1" lang="en-US" altLang="ja-JP" sz="2800" dirty="0"/>
          </a:p>
          <a:p>
            <a:pPr marL="0" indent="0">
              <a:buNone/>
            </a:pPr>
            <a:r>
              <a:rPr kumimoji="1" lang="ja-JP" altLang="en-US" sz="2800" dirty="0"/>
              <a:t>　　　　不具合報告、ドキュメント作成等</a:t>
            </a: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8C522A-1DF9-4340-91C7-FA527ED2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CB08B0BD-2706-4AFF-BFB0-9CEB11C88312}"/>
              </a:ext>
            </a:extLst>
          </p:cNvPr>
          <p:cNvSpPr/>
          <p:nvPr/>
        </p:nvSpPr>
        <p:spPr>
          <a:xfrm>
            <a:off x="1038688" y="4714042"/>
            <a:ext cx="488272" cy="514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146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A9C98E-84CA-40D1-8404-37D04859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ソフトウェア工学と</a:t>
            </a:r>
            <a:r>
              <a:rPr kumimoji="1" lang="en-US" altLang="ja-JP" dirty="0"/>
              <a:t>OSS</a:t>
            </a:r>
            <a:r>
              <a:rPr kumimoji="1" lang="ja-JP" altLang="en-US" dirty="0"/>
              <a:t>工学</a:t>
            </a:r>
          </a:p>
        </p:txBody>
      </p:sp>
      <p:graphicFrame>
        <p:nvGraphicFramePr>
          <p:cNvPr id="5" name="コンテンツ プレースホルダー 4">
            <a:extLst>
              <a:ext uri="{FF2B5EF4-FFF2-40B4-BE49-F238E27FC236}">
                <a16:creationId xmlns:a16="http://schemas.microsoft.com/office/drawing/2014/main" id="{E0675E0E-B056-40C1-BAFE-796B4195B4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896237"/>
              </p:ext>
            </p:extLst>
          </p:nvPr>
        </p:nvGraphicFramePr>
        <p:xfrm>
          <a:off x="822325" y="1846263"/>
          <a:ext cx="7543800" cy="393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1397760813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719386753"/>
                    </a:ext>
                  </a:extLst>
                </a:gridCol>
              </a:tblGrid>
              <a:tr h="84454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</a:rPr>
                        <a:t>ソフトウェア工学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chemeClr val="tx1"/>
                          </a:solidFill>
                        </a:rPr>
                        <a:t>OSS</a:t>
                      </a:r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</a:rPr>
                        <a:t>工学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316900"/>
                  </a:ext>
                </a:extLst>
              </a:tr>
              <a:tr h="308855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2800" dirty="0"/>
                        <a:t>営利活動が目的の企業を支援する技術の提供</a:t>
                      </a:r>
                      <a:endParaRPr kumimoji="1" lang="en-US" altLang="ja-JP" sz="28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2800" dirty="0"/>
                        <a:t>ソフトウェア開発の品質と生産性の向上が目的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2800" dirty="0"/>
                        <a:t>営利非営利に関わらず技術を提供</a:t>
                      </a:r>
                      <a:endParaRPr kumimoji="1" lang="en-US" altLang="ja-JP" sz="28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endParaRPr kumimoji="1" lang="en-US" altLang="ja-JP" sz="28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2800" dirty="0"/>
                        <a:t>OSS</a:t>
                      </a:r>
                      <a:r>
                        <a:rPr kumimoji="1" lang="ja-JP" altLang="en-US" sz="2800" dirty="0"/>
                        <a:t>を安全に安心して利活用できるにすることが目的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426582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C68E6E-3D98-4E4F-A7AC-730E6393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3753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6B5768-303B-4920-A47B-7767E6043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品質管理のためのシステム</a:t>
            </a:r>
          </a:p>
        </p:txBody>
      </p:sp>
      <p:graphicFrame>
        <p:nvGraphicFramePr>
          <p:cNvPr id="5" name="コンテンツ プレースホルダー 4">
            <a:extLst>
              <a:ext uri="{FF2B5EF4-FFF2-40B4-BE49-F238E27FC236}">
                <a16:creationId xmlns:a16="http://schemas.microsoft.com/office/drawing/2014/main" id="{AE2021DE-FFDE-492B-87EB-D9AA40B50E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369531"/>
              </p:ext>
            </p:extLst>
          </p:nvPr>
        </p:nvGraphicFramePr>
        <p:xfrm>
          <a:off x="822325" y="1846263"/>
          <a:ext cx="7543800" cy="3977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1096203773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357834258"/>
                    </a:ext>
                  </a:extLst>
                </a:gridCol>
              </a:tblGrid>
              <a:tr h="1325829">
                <a:tc>
                  <a:txBody>
                    <a:bodyPr/>
                    <a:lstStyle/>
                    <a:p>
                      <a:endParaRPr kumimoji="1" lang="en-US" altLang="ja-JP" sz="2800" dirty="0"/>
                    </a:p>
                    <a:p>
                      <a:r>
                        <a:rPr kumimoji="1" lang="ja-JP" altLang="en-US" sz="2800" dirty="0">
                          <a:solidFill>
                            <a:schemeClr val="tx1"/>
                          </a:solidFill>
                        </a:rPr>
                        <a:t>バージョン管理システム</a:t>
                      </a:r>
                      <a:endParaRPr kumimoji="1" lang="en-US" altLang="ja-JP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en-US" altLang="ja-JP" sz="2400" dirty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2400" b="0" u="sng" dirty="0">
                          <a:solidFill>
                            <a:srgbClr val="FF0000"/>
                          </a:solidFill>
                        </a:rPr>
                        <a:t>Git</a:t>
                      </a:r>
                      <a:r>
                        <a:rPr kumimoji="1" lang="en-US" altLang="ja-JP" sz="2400" b="0" dirty="0">
                          <a:solidFill>
                            <a:schemeClr val="tx1"/>
                          </a:solidFill>
                        </a:rPr>
                        <a:t>, Subversion…</a:t>
                      </a:r>
                      <a:endParaRPr kumimoji="1" lang="ja-JP" alt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321343"/>
                  </a:ext>
                </a:extLst>
              </a:tr>
              <a:tr h="1325829">
                <a:tc>
                  <a:txBody>
                    <a:bodyPr/>
                    <a:lstStyle/>
                    <a:p>
                      <a:endParaRPr kumimoji="1" lang="en-US" altLang="ja-JP" sz="2800" dirty="0"/>
                    </a:p>
                    <a:p>
                      <a:r>
                        <a:rPr kumimoji="1" lang="ja-JP" altLang="en-US" sz="2800" dirty="0"/>
                        <a:t>不具合追跡システム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/>
                    </a:p>
                    <a:p>
                      <a:r>
                        <a:rPr kumimoji="1" lang="en-US" altLang="ja-JP" sz="2400" u="sng" dirty="0">
                          <a:solidFill>
                            <a:srgbClr val="FF0000"/>
                          </a:solidFill>
                        </a:rPr>
                        <a:t>Bugzilla</a:t>
                      </a:r>
                      <a:r>
                        <a:rPr kumimoji="1" lang="en-US" altLang="ja-JP" sz="2400" dirty="0"/>
                        <a:t>, Jira…</a:t>
                      </a:r>
                      <a:endParaRPr kumimoji="1" lang="ja-JP" altLang="en-US" sz="2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14352"/>
                  </a:ext>
                </a:extLst>
              </a:tr>
              <a:tr h="1325829">
                <a:tc>
                  <a:txBody>
                    <a:bodyPr/>
                    <a:lstStyle/>
                    <a:p>
                      <a:endParaRPr kumimoji="1" lang="en-US" altLang="ja-JP" sz="2800" dirty="0"/>
                    </a:p>
                    <a:p>
                      <a:r>
                        <a:rPr kumimoji="1" lang="ja-JP" altLang="en-US" sz="2800" dirty="0"/>
                        <a:t>レビュー管理システム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2400" dirty="0"/>
                    </a:p>
                    <a:p>
                      <a:r>
                        <a:rPr kumimoji="1" lang="en-US" altLang="ja-JP" sz="2400" dirty="0" err="1"/>
                        <a:t>gerrit</a:t>
                      </a:r>
                      <a:r>
                        <a:rPr kumimoji="1" lang="en-US" altLang="ja-JP" sz="2400" dirty="0"/>
                        <a:t>, </a:t>
                      </a:r>
                      <a:r>
                        <a:rPr kumimoji="1" lang="en-US" altLang="ja-JP" sz="2400" dirty="0" err="1"/>
                        <a:t>rietve</a:t>
                      </a:r>
                      <a:r>
                        <a:rPr kumimoji="1" lang="en-US" altLang="ja-JP" sz="2400" dirty="0"/>
                        <a:t>…</a:t>
                      </a:r>
                      <a:endParaRPr kumimoji="1" lang="ja-JP" altLang="en-US" sz="2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65385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F98241-9BA5-46A4-8FD6-9A2C9AAB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987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3">
            <a:extLst>
              <a:ext uri="{FF2B5EF4-FFF2-40B4-BE49-F238E27FC236}">
                <a16:creationId xmlns:a16="http://schemas.microsoft.com/office/drawing/2014/main" id="{08CB54FC-0B2A-4107-9A70-958B90B7658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14720853-E885-4BE5-BFE2-24004CEF695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6587DBF8-5C50-4034-8B79-FE54A01A8E1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7855A9B5-1710-4B19-B0F1-CDFDD4ED5B7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08763" y="2086188"/>
            <a:ext cx="356160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コンテンツ プレースホルダー 5">
            <a:extLst>
              <a:ext uri="{FF2B5EF4-FFF2-40B4-BE49-F238E27FC236}">
                <a16:creationId xmlns:a16="http://schemas.microsoft.com/office/drawing/2014/main" id="{E448ACC3-7D55-4574-B5A0-03299B5F6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4" y="716437"/>
            <a:ext cx="4088720" cy="515265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56F5B2B-017F-42AA-B5D9-3ACBAC09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8763" y="634946"/>
            <a:ext cx="3845379" cy="1450757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不具合報告と内容の不一致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6FC7C2-3FE6-4688-B617-A845E1CB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3" y="6459785"/>
            <a:ext cx="98401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2700457-57DA-456E-8A23-3A1001E7E4E1}" type="slidenum">
              <a:rPr kumimoji="1" lang="ja-JP" altLang="en-US" smtClean="0"/>
              <a:pPr>
                <a:spcAft>
                  <a:spcPts val="600"/>
                </a:spcAft>
              </a:pPr>
              <a:t>13</a:t>
            </a:fld>
            <a:endParaRPr kumimoji="1" lang="ja-JP" altLang="en-US"/>
          </a:p>
        </p:txBody>
      </p:sp>
      <p:sp>
        <p:nvSpPr>
          <p:cNvPr id="27" name="Content Placeholder 10"/>
          <p:cNvSpPr>
            <a:spLocks noGrp="1"/>
          </p:cNvSpPr>
          <p:nvPr>
            <p:ph idx="1"/>
          </p:nvPr>
        </p:nvSpPr>
        <p:spPr>
          <a:xfrm>
            <a:off x="4808763" y="2198914"/>
            <a:ext cx="3845379" cy="367018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一日に膨大な量の報告が入るため、内容を分別することが容易でない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報告者と開発者との間で求める情報の齟齬がある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4889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9D0601-00F9-400F-8F8E-E9885BC6C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貢献者とプロダクト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FA12D2-F5B0-4054-9025-076F994DE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751" y="2086893"/>
            <a:ext cx="7543801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endParaRPr kumimoji="1" lang="ja-JP" altLang="en-US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83061F-AAD4-4DF2-B9B7-78A3CE0DC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8" name="図 7" descr="テキスト, 地図 が含まれている画像&#10;&#10;非常に高い精度で生成された説明">
            <a:extLst>
              <a:ext uri="{FF2B5EF4-FFF2-40B4-BE49-F238E27FC236}">
                <a16:creationId xmlns:a16="http://schemas.microsoft.com/office/drawing/2014/main" id="{380F38D7-A01D-4E16-9854-46FEF91F8D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t="7487" b="16039"/>
          <a:stretch/>
        </p:blipFill>
        <p:spPr>
          <a:xfrm>
            <a:off x="2178574" y="2262433"/>
            <a:ext cx="4832572" cy="272719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8D2B201-38CB-4659-BA5A-E29F3DD8ABE2}"/>
              </a:ext>
            </a:extLst>
          </p:cNvPr>
          <p:cNvSpPr txBox="1"/>
          <p:nvPr/>
        </p:nvSpPr>
        <p:spPr>
          <a:xfrm>
            <a:off x="1702340" y="5137673"/>
            <a:ext cx="2892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開発者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0B15E5-1BEE-4F53-9815-429B29B6AE3E}"/>
              </a:ext>
            </a:extLst>
          </p:cNvPr>
          <p:cNvSpPr txBox="1"/>
          <p:nvPr/>
        </p:nvSpPr>
        <p:spPr>
          <a:xfrm>
            <a:off x="4941651" y="5137673"/>
            <a:ext cx="2069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/>
              <a:t>プロダクト</a:t>
            </a:r>
          </a:p>
        </p:txBody>
      </p:sp>
    </p:spTree>
    <p:extLst>
      <p:ext uri="{BB962C8B-B14F-4D97-AF65-F5344CB8AC3E}">
        <p14:creationId xmlns:p14="http://schemas.microsoft.com/office/powerpoint/2010/main" val="1101941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D1C320-071F-47B4-8138-A572A50A4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OSS</a:t>
            </a:r>
            <a:r>
              <a:rPr kumimoji="1" lang="ja-JP" altLang="en-US" dirty="0"/>
              <a:t>工学分野の展望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7F1A6B-90AD-41DB-9E8A-00264E2EE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2800" dirty="0"/>
              <a:t> </a:t>
            </a:r>
            <a:r>
              <a:rPr lang="ja-JP" altLang="en-US" sz="2800" dirty="0"/>
              <a:t>日常的に新しいプロジェクトが生み出されている</a:t>
            </a:r>
            <a:endParaRPr kumimoji="1"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 </a:t>
            </a:r>
            <a:endParaRPr lang="en-US" altLang="ja-JP" sz="2800" dirty="0"/>
          </a:p>
          <a:p>
            <a:pPr marL="0" indent="0">
              <a:buNone/>
            </a:pPr>
            <a:endParaRPr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OSS</a:t>
            </a:r>
            <a:r>
              <a:rPr lang="ja-JP" altLang="en-US" sz="2800" dirty="0"/>
              <a:t>をどれだけ調査してもそれが最適の</a:t>
            </a:r>
            <a:r>
              <a:rPr lang="en-US" altLang="ja-JP" sz="2800" dirty="0"/>
              <a:t>OSS</a:t>
            </a:r>
            <a:r>
              <a:rPr lang="ja-JP" altLang="en-US" sz="2800" dirty="0"/>
              <a:t>という保証はない</a:t>
            </a:r>
            <a:endParaRPr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  <a:p>
            <a:pPr marL="0" indent="0">
              <a:buNone/>
            </a:pPr>
            <a:r>
              <a:rPr lang="en-US" altLang="ja-JP" sz="2800" dirty="0"/>
              <a:t>OSS</a:t>
            </a:r>
            <a:r>
              <a:rPr lang="ja-JP" altLang="en-US" sz="2800" dirty="0"/>
              <a:t>工学では今後も安心安全な</a:t>
            </a:r>
            <a:r>
              <a:rPr lang="en-US" altLang="ja-JP" sz="2800" dirty="0"/>
              <a:t>OSS</a:t>
            </a:r>
            <a:r>
              <a:rPr lang="ja-JP" altLang="en-US" sz="2800" dirty="0"/>
              <a:t>が、社会で流通するよう新たな開発形態の模索が必要</a:t>
            </a:r>
            <a:endParaRPr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F38F60-C00C-41C0-B5F6-8B1CE9C5B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66A97FA4-1037-4677-A38A-D96399A20A3A}"/>
              </a:ext>
            </a:extLst>
          </p:cNvPr>
          <p:cNvSpPr/>
          <p:nvPr/>
        </p:nvSpPr>
        <p:spPr>
          <a:xfrm>
            <a:off x="3746377" y="2441359"/>
            <a:ext cx="967666" cy="8611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073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C48723-1F5D-4F77-93F6-E9EC891F1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18289B-1FEA-46EF-B053-690A5E173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/>
              <a:t>ソフトウェア工学は営利目的の支援</a:t>
            </a:r>
            <a:endParaRPr kumimoji="1" lang="en-US" altLang="ja-JP" sz="2800" dirty="0"/>
          </a:p>
          <a:p>
            <a:r>
              <a:rPr kumimoji="1" lang="ja-JP" altLang="en-US" sz="2800" dirty="0"/>
              <a:t>　</a:t>
            </a:r>
            <a:r>
              <a:rPr kumimoji="1" lang="en-US" altLang="ja-JP" sz="2800" dirty="0"/>
              <a:t>OSS</a:t>
            </a:r>
            <a:r>
              <a:rPr kumimoji="1" lang="ja-JP" altLang="en-US" sz="2800" dirty="0"/>
              <a:t>工学は営利非営利にかかわらず技術的支援</a:t>
            </a:r>
            <a:endParaRPr kumimoji="1"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dirty="0"/>
              <a:t>OSS</a:t>
            </a:r>
            <a:r>
              <a:rPr lang="ja-JP" altLang="en-US" sz="2800" dirty="0"/>
              <a:t>は基本ボランティア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今後の</a:t>
            </a:r>
            <a:r>
              <a:rPr lang="en-US" altLang="ja-JP" sz="2800" dirty="0"/>
              <a:t>OSS</a:t>
            </a:r>
            <a:r>
              <a:rPr lang="ja-JP" altLang="en-US" sz="2800" dirty="0"/>
              <a:t>開発では今まで以上に開発者、報告者の　　　　　　　　　　　　　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連携が重要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商用ソフトウェアと</a:t>
            </a:r>
            <a:r>
              <a:rPr lang="en-US" altLang="ja-JP" sz="2800" dirty="0"/>
              <a:t>OSS</a:t>
            </a:r>
            <a:r>
              <a:rPr lang="ja-JP" altLang="en-US" sz="2800" dirty="0"/>
              <a:t>の開発の違いがなくなりソフトウェアの機能性、品質が向上する</a:t>
            </a: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/>
          </a:p>
          <a:p>
            <a:pPr marL="0" indent="0">
              <a:buNone/>
            </a:pPr>
            <a:endParaRPr kumimoji="1" lang="en-US" altLang="ja-JP" sz="28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371903-7AA6-4301-A759-8F7B08651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0457-57DA-456E-8A23-3A1001E7E4E1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A5E1E78F-3F4F-4B9A-B40B-114840D51575}"/>
              </a:ext>
            </a:extLst>
          </p:cNvPr>
          <p:cNvSpPr/>
          <p:nvPr/>
        </p:nvSpPr>
        <p:spPr>
          <a:xfrm>
            <a:off x="4030462" y="4190260"/>
            <a:ext cx="648069" cy="5237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832266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254</TotalTime>
  <Words>375</Words>
  <Application>Microsoft Office PowerPoint</Application>
  <PresentationFormat>画面に合わせる (4:3)</PresentationFormat>
  <Paragraphs>132</Paragraphs>
  <Slides>16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2" baseType="lpstr">
      <vt:lpstr>ＭＳ Ｐゴシック</vt:lpstr>
      <vt:lpstr>游ゴシック</vt:lpstr>
      <vt:lpstr>Calibri</vt:lpstr>
      <vt:lpstr>Calibri Light</vt:lpstr>
      <vt:lpstr>Wingdings</vt:lpstr>
      <vt:lpstr>レトロスペクト</vt:lpstr>
      <vt:lpstr>オープンソース ソフトウェア工学</vt:lpstr>
      <vt:lpstr>オープンソース ソフトウェア工学</vt:lpstr>
      <vt:lpstr>背景</vt:lpstr>
      <vt:lpstr>外部の開発者のメリット</vt:lpstr>
      <vt:lpstr>OSSを使うメリット</vt:lpstr>
      <vt:lpstr>OSSを使うデメリット</vt:lpstr>
      <vt:lpstr>OSS開発の特徴</vt:lpstr>
      <vt:lpstr>OSS開発の特徴</vt:lpstr>
      <vt:lpstr>バザール方式</vt:lpstr>
      <vt:lpstr>ボランティアエンジニアと 貢献者</vt:lpstr>
      <vt:lpstr>ソフトウェア工学とOSS工学</vt:lpstr>
      <vt:lpstr>品質管理のためのシステム</vt:lpstr>
      <vt:lpstr>不具合報告と内容の不一致</vt:lpstr>
      <vt:lpstr>貢献者とプロダクト</vt:lpstr>
      <vt:lpstr>OSS工学分野の展望</vt:lpstr>
      <vt:lpstr>まとめ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オープンソースソフトウェア工学</dc:title>
  <dc:creator>大東誠弥</dc:creator>
  <cp:lastModifiedBy>大東誠弥</cp:lastModifiedBy>
  <cp:revision>29</cp:revision>
  <dcterms:created xsi:type="dcterms:W3CDTF">2017-10-12T05:04:15Z</dcterms:created>
  <dcterms:modified xsi:type="dcterms:W3CDTF">2017-10-12T15:05:56Z</dcterms:modified>
</cp:coreProperties>
</file>