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5" r:id="rId4"/>
    <p:sldId id="258" r:id="rId5"/>
    <p:sldId id="259" r:id="rId6"/>
    <p:sldId id="260" r:id="rId7"/>
    <p:sldId id="266" r:id="rId8"/>
    <p:sldId id="261" r:id="rId9"/>
    <p:sldId id="262" r:id="rId10"/>
    <p:sldId id="263"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16"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607751-57B9-4B7F-9846-8734775F7CDD}" type="datetimeFigureOut">
              <a:rPr kumimoji="1" lang="ja-JP" altLang="en-US" smtClean="0"/>
              <a:t>2015/3/11</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C2E9AC-7C58-47E5-8AE6-78C9372979A8}" type="slidenum">
              <a:rPr kumimoji="1" lang="ja-JP" altLang="en-US" smtClean="0"/>
              <a:t>‹#›</a:t>
            </a:fld>
            <a:endParaRPr kumimoji="1" lang="ja-JP" altLang="en-US"/>
          </a:p>
        </p:txBody>
      </p:sp>
    </p:spTree>
    <p:extLst>
      <p:ext uri="{BB962C8B-B14F-4D97-AF65-F5344CB8AC3E}">
        <p14:creationId xmlns:p14="http://schemas.microsoft.com/office/powerpoint/2010/main" val="78246464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20978A82-54A8-47AA-8A71-19D78C81CACC}" type="datetime1">
              <a:rPr kumimoji="1" lang="ja-JP" altLang="en-US" smtClean="0"/>
              <a:t>2015/3/11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1D900D-E4DA-434B-A8A9-AD42AC3258C9}" type="slidenum">
              <a:rPr kumimoji="1" lang="ja-JP" altLang="en-US" smtClean="0"/>
              <a:t>‹#›</a:t>
            </a:fld>
            <a:endParaRPr kumimoji="1" lang="ja-JP" altLang="en-US"/>
          </a:p>
        </p:txBody>
      </p:sp>
    </p:spTree>
    <p:extLst>
      <p:ext uri="{BB962C8B-B14F-4D97-AF65-F5344CB8AC3E}">
        <p14:creationId xmlns:p14="http://schemas.microsoft.com/office/powerpoint/2010/main" val="2560473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1B4B63F6-BB7A-4019-AF75-6224EBF5AEEF}" type="datetime1">
              <a:rPr kumimoji="1" lang="ja-JP" altLang="en-US" smtClean="0"/>
              <a:t>2015/3/11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1D900D-E4DA-434B-A8A9-AD42AC3258C9}" type="slidenum">
              <a:rPr kumimoji="1" lang="ja-JP" altLang="en-US" smtClean="0"/>
              <a:t>‹#›</a:t>
            </a:fld>
            <a:endParaRPr kumimoji="1" lang="ja-JP" altLang="en-US"/>
          </a:p>
        </p:txBody>
      </p:sp>
    </p:spTree>
    <p:extLst>
      <p:ext uri="{BB962C8B-B14F-4D97-AF65-F5344CB8AC3E}">
        <p14:creationId xmlns:p14="http://schemas.microsoft.com/office/powerpoint/2010/main" val="2412476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0B42C9E-7DA6-47BF-BEF3-F48D2E6C957F}" type="datetime1">
              <a:rPr kumimoji="1" lang="ja-JP" altLang="en-US" smtClean="0"/>
              <a:t>2015/3/11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1D900D-E4DA-434B-A8A9-AD42AC3258C9}" type="slidenum">
              <a:rPr kumimoji="1" lang="ja-JP" altLang="en-US" smtClean="0"/>
              <a:t>‹#›</a:t>
            </a:fld>
            <a:endParaRPr kumimoji="1" lang="ja-JP" altLang="en-US"/>
          </a:p>
        </p:txBody>
      </p:sp>
    </p:spTree>
    <p:extLst>
      <p:ext uri="{BB962C8B-B14F-4D97-AF65-F5344CB8AC3E}">
        <p14:creationId xmlns:p14="http://schemas.microsoft.com/office/powerpoint/2010/main" val="3498457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B55E114B-419A-4908-82EE-18256FB2562D}" type="datetime1">
              <a:rPr kumimoji="1" lang="ja-JP" altLang="en-US" smtClean="0"/>
              <a:t>2015/3/11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1D900D-E4DA-434B-A8A9-AD42AC3258C9}" type="slidenum">
              <a:rPr kumimoji="1" lang="ja-JP" altLang="en-US" smtClean="0"/>
              <a:t>‹#›</a:t>
            </a:fld>
            <a:endParaRPr kumimoji="1" lang="ja-JP" altLang="en-US"/>
          </a:p>
        </p:txBody>
      </p:sp>
    </p:spTree>
    <p:extLst>
      <p:ext uri="{BB962C8B-B14F-4D97-AF65-F5344CB8AC3E}">
        <p14:creationId xmlns:p14="http://schemas.microsoft.com/office/powerpoint/2010/main" val="4262586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E4760DF-C9A0-4DC9-BDCF-96F614883779}" type="datetime1">
              <a:rPr kumimoji="1" lang="ja-JP" altLang="en-US" smtClean="0"/>
              <a:t>2015/3/11</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21D900D-E4DA-434B-A8A9-AD42AC3258C9}" type="slidenum">
              <a:rPr kumimoji="1" lang="ja-JP" altLang="en-US" smtClean="0"/>
              <a:t>‹#›</a:t>
            </a:fld>
            <a:endParaRPr kumimoji="1" lang="ja-JP" altLang="en-US"/>
          </a:p>
        </p:txBody>
      </p:sp>
    </p:spTree>
    <p:extLst>
      <p:ext uri="{BB962C8B-B14F-4D97-AF65-F5344CB8AC3E}">
        <p14:creationId xmlns:p14="http://schemas.microsoft.com/office/powerpoint/2010/main" val="1963813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FAEF9F74-78E7-4FD5-8A0B-08CC92CABF3D}" type="datetime1">
              <a:rPr kumimoji="1" lang="ja-JP" altLang="en-US" smtClean="0"/>
              <a:t>2015/3/11</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21D900D-E4DA-434B-A8A9-AD42AC3258C9}" type="slidenum">
              <a:rPr kumimoji="1" lang="ja-JP" altLang="en-US" smtClean="0"/>
              <a:t>‹#›</a:t>
            </a:fld>
            <a:endParaRPr kumimoji="1" lang="ja-JP" altLang="en-US"/>
          </a:p>
        </p:txBody>
      </p:sp>
    </p:spTree>
    <p:extLst>
      <p:ext uri="{BB962C8B-B14F-4D97-AF65-F5344CB8AC3E}">
        <p14:creationId xmlns:p14="http://schemas.microsoft.com/office/powerpoint/2010/main" val="3981417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1E36B30-AADC-4A1A-A75F-5BC3D8977F6B}" type="datetime1">
              <a:rPr kumimoji="1" lang="ja-JP" altLang="en-US" smtClean="0"/>
              <a:t>2015/3/11</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21D900D-E4DA-434B-A8A9-AD42AC3258C9}" type="slidenum">
              <a:rPr kumimoji="1" lang="ja-JP" altLang="en-US" smtClean="0"/>
              <a:t>‹#›</a:t>
            </a:fld>
            <a:endParaRPr kumimoji="1" lang="ja-JP" altLang="en-US"/>
          </a:p>
        </p:txBody>
      </p:sp>
    </p:spTree>
    <p:extLst>
      <p:ext uri="{BB962C8B-B14F-4D97-AF65-F5344CB8AC3E}">
        <p14:creationId xmlns:p14="http://schemas.microsoft.com/office/powerpoint/2010/main" val="19279328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878B3D7-92A4-4D2A-B6E6-927CB171E048}" type="datetime1">
              <a:rPr kumimoji="1" lang="ja-JP" altLang="en-US" smtClean="0"/>
              <a:t>2015/3/11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1D900D-E4DA-434B-A8A9-AD42AC3258C9}" type="slidenum">
              <a:rPr kumimoji="1" lang="ja-JP" altLang="en-US" smtClean="0"/>
              <a:t>‹#›</a:t>
            </a:fld>
            <a:endParaRPr kumimoji="1" lang="ja-JP" altLang="en-US"/>
          </a:p>
        </p:txBody>
      </p:sp>
    </p:spTree>
    <p:extLst>
      <p:ext uri="{BB962C8B-B14F-4D97-AF65-F5344CB8AC3E}">
        <p14:creationId xmlns:p14="http://schemas.microsoft.com/office/powerpoint/2010/main" val="41252483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698F4A2-4669-454F-B5B9-23489DA78D31}" type="datetime1">
              <a:rPr kumimoji="1" lang="ja-JP" altLang="en-US" smtClean="0"/>
              <a:t>2015/3/11</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21D900D-E4DA-434B-A8A9-AD42AC3258C9}" type="slidenum">
              <a:rPr kumimoji="1" lang="ja-JP" altLang="en-US" smtClean="0"/>
              <a:t>‹#›</a:t>
            </a:fld>
            <a:endParaRPr kumimoji="1" lang="ja-JP" altLang="en-US"/>
          </a:p>
        </p:txBody>
      </p:sp>
    </p:spTree>
    <p:extLst>
      <p:ext uri="{BB962C8B-B14F-4D97-AF65-F5344CB8AC3E}">
        <p14:creationId xmlns:p14="http://schemas.microsoft.com/office/powerpoint/2010/main" val="2171684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075D001-5550-47DB-920A-3222E3B3E190}" type="datetime1">
              <a:rPr kumimoji="1" lang="ja-JP" altLang="en-US" smtClean="0"/>
              <a:t>2015/3/11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1D900D-E4DA-434B-A8A9-AD42AC3258C9}" type="slidenum">
              <a:rPr kumimoji="1" lang="ja-JP" altLang="en-US" smtClean="0"/>
              <a:t>‹#›</a:t>
            </a:fld>
            <a:endParaRPr kumimoji="1" lang="ja-JP" altLang="en-US"/>
          </a:p>
        </p:txBody>
      </p:sp>
    </p:spTree>
    <p:extLst>
      <p:ext uri="{BB962C8B-B14F-4D97-AF65-F5344CB8AC3E}">
        <p14:creationId xmlns:p14="http://schemas.microsoft.com/office/powerpoint/2010/main" val="1495295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B0D66EB-F65A-4B52-9738-841781AA6C8C}" type="datetime1">
              <a:rPr kumimoji="1" lang="ja-JP" altLang="en-US" smtClean="0"/>
              <a:t>2015/3/11</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21D900D-E4DA-434B-A8A9-AD42AC3258C9}" type="slidenum">
              <a:rPr kumimoji="1" lang="ja-JP" altLang="en-US" smtClean="0"/>
              <a:t>‹#›</a:t>
            </a:fld>
            <a:endParaRPr kumimoji="1" lang="ja-JP" altLang="en-US"/>
          </a:p>
        </p:txBody>
      </p:sp>
    </p:spTree>
    <p:extLst>
      <p:ext uri="{BB962C8B-B14F-4D97-AF65-F5344CB8AC3E}">
        <p14:creationId xmlns:p14="http://schemas.microsoft.com/office/powerpoint/2010/main" val="574865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83E7D2-BB93-4E3F-A717-5BC2F3F1E8B6}" type="datetime1">
              <a:rPr kumimoji="1" lang="ja-JP" altLang="en-US" smtClean="0"/>
              <a:t>2015/3/11</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1D900D-E4DA-434B-A8A9-AD42AC3258C9}" type="slidenum">
              <a:rPr kumimoji="1" lang="ja-JP" altLang="en-US" smtClean="0"/>
              <a:t>‹#›</a:t>
            </a:fld>
            <a:endParaRPr kumimoji="1" lang="ja-JP" altLang="en-US"/>
          </a:p>
        </p:txBody>
      </p:sp>
    </p:spTree>
    <p:extLst>
      <p:ext uri="{BB962C8B-B14F-4D97-AF65-F5344CB8AC3E}">
        <p14:creationId xmlns:p14="http://schemas.microsoft.com/office/powerpoint/2010/main" val="2638051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590823"/>
            <a:ext cx="7772400" cy="1470025"/>
          </a:xfrm>
        </p:spPr>
        <p:txBody>
          <a:bodyPr/>
          <a:lstStyle/>
          <a:p>
            <a:r>
              <a:rPr lang="ja-JP" altLang="en-US" dirty="0" smtClean="0"/>
              <a:t>リファクタリング</a:t>
            </a:r>
            <a:r>
              <a:rPr lang="en-US" altLang="ja-JP" dirty="0" smtClean="0"/>
              <a:t/>
            </a:r>
            <a:br>
              <a:rPr lang="en-US" altLang="ja-JP" dirty="0" smtClean="0"/>
            </a:br>
            <a:r>
              <a:rPr lang="ja-JP" altLang="en-US" sz="3200" dirty="0" smtClean="0"/>
              <a:t>既存のコードを安全に改善する</a:t>
            </a:r>
            <a:endParaRPr kumimoji="1" lang="ja-JP" altLang="en-US" dirty="0"/>
          </a:p>
        </p:txBody>
      </p:sp>
      <p:sp>
        <p:nvSpPr>
          <p:cNvPr id="3" name="サブタイトル 2"/>
          <p:cNvSpPr>
            <a:spLocks noGrp="1"/>
          </p:cNvSpPr>
          <p:nvPr>
            <p:ph type="subTitle" idx="1"/>
          </p:nvPr>
        </p:nvSpPr>
        <p:spPr>
          <a:xfrm>
            <a:off x="323528" y="4581128"/>
            <a:ext cx="8496944" cy="1752600"/>
          </a:xfrm>
        </p:spPr>
        <p:txBody>
          <a:bodyPr>
            <a:normAutofit/>
          </a:bodyPr>
          <a:lstStyle/>
          <a:p>
            <a:r>
              <a:rPr kumimoji="1" lang="en-US" altLang="ja-JP" sz="2800" dirty="0" smtClean="0">
                <a:solidFill>
                  <a:schemeClr val="tx1"/>
                </a:solidFill>
              </a:rPr>
              <a:t>[</a:t>
            </a:r>
            <a:r>
              <a:rPr kumimoji="1" lang="ja-JP" altLang="en-US" sz="2800" dirty="0" smtClean="0">
                <a:solidFill>
                  <a:schemeClr val="tx1"/>
                </a:solidFill>
              </a:rPr>
              <a:t>著</a:t>
            </a:r>
            <a:r>
              <a:rPr kumimoji="1" lang="en-US" altLang="ja-JP" sz="2800" dirty="0" smtClean="0">
                <a:solidFill>
                  <a:schemeClr val="tx1"/>
                </a:solidFill>
              </a:rPr>
              <a:t>] Martin Fowler</a:t>
            </a:r>
          </a:p>
          <a:p>
            <a:r>
              <a:rPr lang="en-US" altLang="ja-JP" sz="2800" dirty="0" smtClean="0">
                <a:solidFill>
                  <a:schemeClr val="tx1"/>
                </a:solidFill>
              </a:rPr>
              <a:t>[</a:t>
            </a:r>
            <a:r>
              <a:rPr lang="ja-JP" altLang="en-US" sz="2800" dirty="0" smtClean="0">
                <a:solidFill>
                  <a:schemeClr val="tx1"/>
                </a:solidFill>
              </a:rPr>
              <a:t>共訳</a:t>
            </a:r>
            <a:r>
              <a:rPr lang="en-US" altLang="ja-JP" sz="2800" dirty="0" smtClean="0">
                <a:solidFill>
                  <a:schemeClr val="tx1"/>
                </a:solidFill>
              </a:rPr>
              <a:t>]</a:t>
            </a:r>
            <a:r>
              <a:rPr lang="ja-JP" altLang="en-US" sz="2800" dirty="0" smtClean="0">
                <a:solidFill>
                  <a:schemeClr val="tx1"/>
                </a:solidFill>
              </a:rPr>
              <a:t>児玉公信・友野晶夫・平澤章・梅澤真史</a:t>
            </a:r>
            <a:endParaRPr kumimoji="1" lang="ja-JP" altLang="en-US" sz="2800" dirty="0">
              <a:solidFill>
                <a:schemeClr val="tx1"/>
              </a:solidFill>
            </a:endParaRPr>
          </a:p>
        </p:txBody>
      </p:sp>
      <p:sp>
        <p:nvSpPr>
          <p:cNvPr id="4" name="タイトル 1"/>
          <p:cNvSpPr txBox="1">
            <a:spLocks/>
          </p:cNvSpPr>
          <p:nvPr/>
        </p:nvSpPr>
        <p:spPr>
          <a:xfrm>
            <a:off x="824504" y="2213248"/>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en-US" altLang="ja-JP" dirty="0" smtClean="0"/>
              <a:t>Refactoring</a:t>
            </a:r>
          </a:p>
          <a:p>
            <a:r>
              <a:rPr lang="en-US" altLang="ja-JP" sz="3200" dirty="0" smtClean="0"/>
              <a:t>Improving the Design of Existing Code</a:t>
            </a:r>
            <a:endParaRPr lang="ja-JP" altLang="en-US" sz="3200" dirty="0"/>
          </a:p>
        </p:txBody>
      </p:sp>
      <p:sp>
        <p:nvSpPr>
          <p:cNvPr id="5" name="スライド番号プレースホルダー 4"/>
          <p:cNvSpPr>
            <a:spLocks noGrp="1"/>
          </p:cNvSpPr>
          <p:nvPr>
            <p:ph type="sldNum" sz="quarter" idx="12"/>
          </p:nvPr>
        </p:nvSpPr>
        <p:spPr/>
        <p:txBody>
          <a:bodyPr/>
          <a:lstStyle/>
          <a:p>
            <a:fld id="{421D900D-E4DA-434B-A8A9-AD42AC3258C9}" type="slidenum">
              <a:rPr kumimoji="1" lang="ja-JP" altLang="en-US" smtClean="0"/>
              <a:t>1</a:t>
            </a:fld>
            <a:endParaRPr kumimoji="1" lang="ja-JP" altLang="en-US"/>
          </a:p>
        </p:txBody>
      </p:sp>
    </p:spTree>
    <p:extLst>
      <p:ext uri="{BB962C8B-B14F-4D97-AF65-F5344CB8AC3E}">
        <p14:creationId xmlns:p14="http://schemas.microsoft.com/office/powerpoint/2010/main" val="33880009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目次</a:t>
            </a:r>
            <a:endParaRPr kumimoji="1" lang="ja-JP" altLang="en-US" dirty="0"/>
          </a:p>
        </p:txBody>
      </p:sp>
      <p:sp>
        <p:nvSpPr>
          <p:cNvPr id="3" name="コンテンツ プレースホルダー 2"/>
          <p:cNvSpPr>
            <a:spLocks noGrp="1"/>
          </p:cNvSpPr>
          <p:nvPr>
            <p:ph idx="1"/>
          </p:nvPr>
        </p:nvSpPr>
        <p:spPr>
          <a:xfrm>
            <a:off x="457200" y="1196752"/>
            <a:ext cx="8229600" cy="5544616"/>
          </a:xfrm>
        </p:spPr>
        <p:txBody>
          <a:bodyPr>
            <a:normAutofit/>
          </a:bodyPr>
          <a:lstStyle/>
          <a:p>
            <a:pPr marL="514350" indent="-514350">
              <a:buFont typeface="+mj-lt"/>
              <a:buAutoNum type="arabicPeriod"/>
            </a:pPr>
            <a:r>
              <a:rPr kumimoji="1" lang="ja-JP" altLang="en-US" sz="2000" dirty="0" smtClean="0"/>
              <a:t>リファクタリングー最初の例</a:t>
            </a:r>
            <a:endParaRPr kumimoji="1" lang="en-US" altLang="ja-JP" sz="2000" dirty="0" smtClean="0"/>
          </a:p>
          <a:p>
            <a:pPr marL="514350" indent="-514350">
              <a:buFont typeface="+mj-lt"/>
              <a:buAutoNum type="arabicPeriod"/>
            </a:pPr>
            <a:r>
              <a:rPr lang="ja-JP" altLang="en-US" sz="2000" dirty="0" smtClean="0">
                <a:solidFill>
                  <a:schemeClr val="accent2"/>
                </a:solidFill>
              </a:rPr>
              <a:t>リファクタリングの原則</a:t>
            </a:r>
            <a:endParaRPr lang="en-US" altLang="ja-JP" sz="2000" dirty="0" smtClean="0">
              <a:solidFill>
                <a:schemeClr val="accent2"/>
              </a:solidFill>
            </a:endParaRPr>
          </a:p>
          <a:p>
            <a:pPr marL="514350" indent="-514350">
              <a:buFont typeface="+mj-lt"/>
              <a:buAutoNum type="arabicPeriod"/>
            </a:pPr>
            <a:r>
              <a:rPr kumimoji="1" lang="ja-JP" altLang="en-US" sz="2000" dirty="0" smtClean="0"/>
              <a:t>コードの不吉な臭い</a:t>
            </a:r>
            <a:endParaRPr kumimoji="1" lang="en-US" altLang="ja-JP" sz="2000" dirty="0" smtClean="0"/>
          </a:p>
          <a:p>
            <a:pPr marL="514350" indent="-514350">
              <a:buFont typeface="+mj-lt"/>
              <a:buAutoNum type="arabicPeriod"/>
            </a:pPr>
            <a:r>
              <a:rPr lang="ja-JP" altLang="en-US" sz="2000" dirty="0" smtClean="0"/>
              <a:t>テストの構築</a:t>
            </a:r>
            <a:endParaRPr lang="en-US" altLang="ja-JP" sz="2000" dirty="0" smtClean="0"/>
          </a:p>
          <a:p>
            <a:pPr marL="514350" indent="-514350">
              <a:buFont typeface="+mj-lt"/>
              <a:buAutoNum type="arabicPeriod"/>
            </a:pPr>
            <a:r>
              <a:rPr kumimoji="1" lang="ja-JP" altLang="en-US" sz="2000" dirty="0" smtClean="0"/>
              <a:t>リファクタリング・カタログに向けて</a:t>
            </a:r>
            <a:endParaRPr kumimoji="1" lang="en-US" altLang="ja-JP" sz="2000" dirty="0" smtClean="0"/>
          </a:p>
          <a:p>
            <a:pPr marL="514350" indent="-514350">
              <a:buFont typeface="+mj-lt"/>
              <a:buAutoNum type="arabicPeriod"/>
            </a:pPr>
            <a:r>
              <a:rPr lang="ja-JP" altLang="en-US" sz="2000" dirty="0" smtClean="0"/>
              <a:t>メソッド抽出</a:t>
            </a:r>
            <a:endParaRPr lang="en-US" altLang="ja-JP" sz="2000" dirty="0" smtClean="0"/>
          </a:p>
          <a:p>
            <a:pPr marL="514350" indent="-514350">
              <a:buFont typeface="+mj-lt"/>
              <a:buAutoNum type="arabicPeriod"/>
            </a:pPr>
            <a:r>
              <a:rPr kumimoji="1" lang="ja-JP" altLang="en-US" sz="2000" dirty="0" smtClean="0"/>
              <a:t>オブジェクト間での特性の移動</a:t>
            </a:r>
            <a:endParaRPr kumimoji="1" lang="en-US" altLang="ja-JP" sz="2000" dirty="0" smtClean="0"/>
          </a:p>
          <a:p>
            <a:pPr marL="514350" indent="-514350">
              <a:buFont typeface="+mj-lt"/>
              <a:buAutoNum type="arabicPeriod"/>
            </a:pPr>
            <a:r>
              <a:rPr lang="ja-JP" altLang="en-US" sz="2000" dirty="0" smtClean="0"/>
              <a:t>データの再編成</a:t>
            </a:r>
            <a:endParaRPr lang="en-US" altLang="ja-JP" sz="2000" dirty="0" smtClean="0"/>
          </a:p>
          <a:p>
            <a:pPr marL="514350" indent="-514350">
              <a:buFont typeface="+mj-lt"/>
              <a:buAutoNum type="arabicPeriod"/>
            </a:pPr>
            <a:r>
              <a:rPr kumimoji="1" lang="ja-JP" altLang="en-US" sz="2000" dirty="0" smtClean="0"/>
              <a:t>条件</a:t>
            </a:r>
            <a:r>
              <a:rPr lang="ja-JP" altLang="en-US" sz="2000" dirty="0" smtClean="0"/>
              <a:t>記述の単純化</a:t>
            </a:r>
            <a:endParaRPr lang="en-US" altLang="ja-JP" sz="2000" dirty="0" smtClean="0"/>
          </a:p>
          <a:p>
            <a:pPr marL="514350" indent="-514350">
              <a:buFont typeface="+mj-lt"/>
              <a:buAutoNum type="arabicPeriod"/>
            </a:pPr>
            <a:r>
              <a:rPr kumimoji="1" lang="ja-JP" altLang="en-US" sz="2000" dirty="0" smtClean="0"/>
              <a:t>メソッド呼び出しの単純化</a:t>
            </a:r>
            <a:endParaRPr kumimoji="1" lang="en-US" altLang="ja-JP" sz="2000" dirty="0" smtClean="0"/>
          </a:p>
          <a:p>
            <a:pPr marL="514350" indent="-514350">
              <a:buFont typeface="+mj-lt"/>
              <a:buAutoNum type="arabicPeriod"/>
            </a:pPr>
            <a:r>
              <a:rPr lang="ja-JP" altLang="en-US" sz="2000" dirty="0" smtClean="0"/>
              <a:t>継承の取り扱い</a:t>
            </a:r>
            <a:endParaRPr lang="en-US" altLang="ja-JP" sz="2000" dirty="0" smtClean="0"/>
          </a:p>
          <a:p>
            <a:pPr marL="514350" indent="-514350">
              <a:buFont typeface="+mj-lt"/>
              <a:buAutoNum type="arabicPeriod"/>
            </a:pPr>
            <a:r>
              <a:rPr kumimoji="1" lang="ja-JP" altLang="en-US" sz="2000" dirty="0" smtClean="0"/>
              <a:t>大きなリファクタリング</a:t>
            </a:r>
            <a:endParaRPr kumimoji="1" lang="en-US" altLang="ja-JP" sz="2000" dirty="0" smtClean="0"/>
          </a:p>
          <a:p>
            <a:pPr marL="514350" indent="-514350">
              <a:buFont typeface="+mj-lt"/>
              <a:buAutoNum type="arabicPeriod"/>
            </a:pPr>
            <a:r>
              <a:rPr lang="ja-JP" altLang="en-US" sz="2000" dirty="0"/>
              <a:t>リファクタリング</a:t>
            </a:r>
            <a:r>
              <a:rPr lang="ja-JP" altLang="en-US" sz="2000" dirty="0" smtClean="0"/>
              <a:t>，再利用，現実</a:t>
            </a:r>
            <a:endParaRPr lang="en-US" altLang="ja-JP" sz="2000" dirty="0" smtClean="0"/>
          </a:p>
          <a:p>
            <a:pPr marL="514350" indent="-514350">
              <a:buFont typeface="+mj-lt"/>
              <a:buAutoNum type="arabicPeriod"/>
            </a:pPr>
            <a:r>
              <a:rPr kumimoji="1" lang="ja-JP" altLang="en-US" sz="2000" dirty="0" smtClean="0"/>
              <a:t>リファクタリングツール</a:t>
            </a:r>
            <a:endParaRPr kumimoji="1" lang="en-US" altLang="ja-JP" sz="2000" dirty="0" smtClean="0"/>
          </a:p>
          <a:p>
            <a:pPr marL="514350" indent="-514350">
              <a:buFont typeface="+mj-lt"/>
              <a:buAutoNum type="arabicPeriod"/>
            </a:pPr>
            <a:r>
              <a:rPr lang="ja-JP" altLang="en-US" sz="2000" dirty="0" smtClean="0"/>
              <a:t>部品から全体へ</a:t>
            </a:r>
            <a:endParaRPr kumimoji="1" lang="ja-JP" altLang="en-US" sz="2000" dirty="0"/>
          </a:p>
        </p:txBody>
      </p:sp>
      <p:sp>
        <p:nvSpPr>
          <p:cNvPr id="4" name="スライド番号プレースホルダー 3"/>
          <p:cNvSpPr>
            <a:spLocks noGrp="1"/>
          </p:cNvSpPr>
          <p:nvPr>
            <p:ph type="sldNum" sz="quarter" idx="12"/>
          </p:nvPr>
        </p:nvSpPr>
        <p:spPr/>
        <p:txBody>
          <a:bodyPr/>
          <a:lstStyle/>
          <a:p>
            <a:fld id="{421D900D-E4DA-434B-A8A9-AD42AC3258C9}" type="slidenum">
              <a:rPr kumimoji="1" lang="ja-JP" altLang="en-US" smtClean="0"/>
              <a:t>2</a:t>
            </a:fld>
            <a:endParaRPr kumimoji="1" lang="ja-JP" altLang="en-US"/>
          </a:p>
        </p:txBody>
      </p:sp>
    </p:spTree>
    <p:extLst>
      <p:ext uri="{BB962C8B-B14F-4D97-AF65-F5344CB8AC3E}">
        <p14:creationId xmlns:p14="http://schemas.microsoft.com/office/powerpoint/2010/main" val="23204726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リファクタリングの原則</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dirty="0" smtClean="0"/>
              <a:t>リファクタリングとは何であるのか</a:t>
            </a:r>
            <a:endParaRPr lang="en-US" altLang="ja-JP" dirty="0" smtClean="0"/>
          </a:p>
          <a:p>
            <a:endParaRPr kumimoji="1" lang="en-US" altLang="ja-JP" dirty="0" smtClean="0"/>
          </a:p>
          <a:p>
            <a:r>
              <a:rPr kumimoji="1" lang="ja-JP" altLang="en-US" dirty="0" smtClean="0"/>
              <a:t>なぜリファクタリングすべきか</a:t>
            </a:r>
            <a:endParaRPr kumimoji="1" lang="en-US" altLang="ja-JP" dirty="0" smtClean="0"/>
          </a:p>
          <a:p>
            <a:endParaRPr lang="en-US" altLang="ja-JP" dirty="0"/>
          </a:p>
          <a:p>
            <a:r>
              <a:rPr kumimoji="1" lang="ja-JP" altLang="en-US" dirty="0" smtClean="0"/>
              <a:t>リファクタリングの重要な原則</a:t>
            </a:r>
            <a:endParaRPr kumimoji="1" lang="en-US" altLang="ja-JP" dirty="0" smtClean="0"/>
          </a:p>
          <a:p>
            <a:endParaRPr lang="en-US" altLang="ja-JP" dirty="0"/>
          </a:p>
          <a:p>
            <a:r>
              <a:rPr kumimoji="1" lang="ja-JP" altLang="en-US" dirty="0" smtClean="0"/>
              <a:t>リファクタリングする上で考慮する点</a:t>
            </a:r>
            <a:endParaRPr kumimoji="1" lang="ja-JP" altLang="en-US" dirty="0"/>
          </a:p>
        </p:txBody>
      </p:sp>
      <p:sp>
        <p:nvSpPr>
          <p:cNvPr id="4" name="スライド番号プレースホルダー 3"/>
          <p:cNvSpPr>
            <a:spLocks noGrp="1"/>
          </p:cNvSpPr>
          <p:nvPr>
            <p:ph type="sldNum" sz="quarter" idx="12"/>
          </p:nvPr>
        </p:nvSpPr>
        <p:spPr/>
        <p:txBody>
          <a:bodyPr/>
          <a:lstStyle/>
          <a:p>
            <a:fld id="{421D900D-E4DA-434B-A8A9-AD42AC3258C9}" type="slidenum">
              <a:rPr kumimoji="1" lang="ja-JP" altLang="en-US" smtClean="0"/>
              <a:t>3</a:t>
            </a:fld>
            <a:endParaRPr kumimoji="1" lang="ja-JP" altLang="en-US"/>
          </a:p>
        </p:txBody>
      </p:sp>
    </p:spTree>
    <p:extLst>
      <p:ext uri="{BB962C8B-B14F-4D97-AF65-F5344CB8AC3E}">
        <p14:creationId xmlns:p14="http://schemas.microsoft.com/office/powerpoint/2010/main" val="12160156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リファクタリングの定義</a:t>
            </a:r>
            <a:endParaRPr kumimoji="1" lang="ja-JP" altLang="en-US" dirty="0"/>
          </a:p>
        </p:txBody>
      </p:sp>
      <p:sp>
        <p:nvSpPr>
          <p:cNvPr id="3" name="コンテンツ プレースホルダー 2"/>
          <p:cNvSpPr>
            <a:spLocks noGrp="1"/>
          </p:cNvSpPr>
          <p:nvPr>
            <p:ph idx="1"/>
          </p:nvPr>
        </p:nvSpPr>
        <p:spPr/>
        <p:txBody>
          <a:bodyPr/>
          <a:lstStyle/>
          <a:p>
            <a:pPr marL="514350" indent="-514350">
              <a:buFont typeface="+mj-lt"/>
              <a:buAutoNum type="arabicPeriod"/>
            </a:pPr>
            <a:r>
              <a:rPr kumimoji="1" lang="ja-JP" altLang="en-US" dirty="0" smtClean="0"/>
              <a:t>ソフトウェアを理解しやすく，変更を容易にするために内部構造を変更する．</a:t>
            </a:r>
            <a:endParaRPr kumimoji="1" lang="en-US" altLang="ja-JP" dirty="0" smtClean="0"/>
          </a:p>
          <a:p>
            <a:pPr marL="514350" indent="-514350">
              <a:buFont typeface="+mj-lt"/>
              <a:buAutoNum type="arabicPeriod"/>
            </a:pPr>
            <a:endParaRPr lang="en-US" altLang="ja-JP" dirty="0"/>
          </a:p>
          <a:p>
            <a:pPr marL="514350" indent="-514350">
              <a:buFont typeface="+mj-lt"/>
              <a:buAutoNum type="arabicPeriod"/>
            </a:pPr>
            <a:endParaRPr kumimoji="1" lang="en-US" altLang="ja-JP" dirty="0" smtClean="0"/>
          </a:p>
          <a:p>
            <a:pPr marL="514350" indent="-514350">
              <a:buFont typeface="+mj-lt"/>
              <a:buAutoNum type="arabicPeriod"/>
            </a:pPr>
            <a:endParaRPr lang="en-US" altLang="ja-JP" dirty="0"/>
          </a:p>
          <a:p>
            <a:pPr marL="514350" indent="-514350">
              <a:buFont typeface="+mj-lt"/>
              <a:buAutoNum type="arabicPeriod"/>
            </a:pPr>
            <a:r>
              <a:rPr lang="ja-JP" altLang="en-US" dirty="0" smtClean="0"/>
              <a:t>ソフトウェアの外的振る舞いを保つ．</a:t>
            </a:r>
            <a:r>
              <a:rPr lang="en-US" altLang="ja-JP" dirty="0" smtClean="0"/>
              <a:t/>
            </a:r>
            <a:br>
              <a:rPr lang="en-US" altLang="ja-JP" dirty="0" smtClean="0"/>
            </a:br>
            <a:r>
              <a:rPr lang="ja-JP" altLang="en-US" dirty="0" smtClean="0"/>
              <a:t>開発者やユーザには気付かれない．</a:t>
            </a:r>
            <a:endParaRPr lang="en-US" altLang="ja-JP" dirty="0" smtClean="0"/>
          </a:p>
        </p:txBody>
      </p:sp>
      <p:sp>
        <p:nvSpPr>
          <p:cNvPr id="4" name="円/楕円 3"/>
          <p:cNvSpPr/>
          <p:nvPr/>
        </p:nvSpPr>
        <p:spPr>
          <a:xfrm>
            <a:off x="395536" y="3212976"/>
            <a:ext cx="3168352" cy="93610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rPr>
              <a:t>リファクタリング</a:t>
            </a:r>
            <a:endParaRPr kumimoji="1" lang="ja-JP" altLang="en-US" b="1" dirty="0">
              <a:solidFill>
                <a:schemeClr val="tx1"/>
              </a:solidFill>
            </a:endParaRPr>
          </a:p>
        </p:txBody>
      </p:sp>
      <p:sp>
        <p:nvSpPr>
          <p:cNvPr id="5" name="円/楕円 4"/>
          <p:cNvSpPr/>
          <p:nvPr/>
        </p:nvSpPr>
        <p:spPr>
          <a:xfrm>
            <a:off x="5940152" y="3212976"/>
            <a:ext cx="2952328" cy="93610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smtClean="0">
                <a:solidFill>
                  <a:schemeClr val="tx1"/>
                </a:solidFill>
              </a:rPr>
              <a:t>パフォーマンス</a:t>
            </a:r>
            <a:endParaRPr kumimoji="1" lang="en-US" altLang="ja-JP" b="1" dirty="0" smtClean="0">
              <a:solidFill>
                <a:schemeClr val="tx1"/>
              </a:solidFill>
            </a:endParaRPr>
          </a:p>
          <a:p>
            <a:pPr algn="ctr"/>
            <a:r>
              <a:rPr lang="ja-JP" altLang="en-US" b="1" dirty="0">
                <a:solidFill>
                  <a:schemeClr val="tx1"/>
                </a:solidFill>
              </a:rPr>
              <a:t>チューニング</a:t>
            </a:r>
            <a:endParaRPr kumimoji="1" lang="ja-JP" altLang="en-US" b="1" dirty="0">
              <a:solidFill>
                <a:schemeClr val="tx1"/>
              </a:solidFill>
            </a:endParaRPr>
          </a:p>
        </p:txBody>
      </p:sp>
      <p:sp>
        <p:nvSpPr>
          <p:cNvPr id="6" name="左右矢印 5"/>
          <p:cNvSpPr/>
          <p:nvPr/>
        </p:nvSpPr>
        <p:spPr>
          <a:xfrm>
            <a:off x="4103948" y="3392996"/>
            <a:ext cx="1296144" cy="576064"/>
          </a:xfrm>
          <a:prstGeom prst="lef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スライド番号プレースホルダー 6"/>
          <p:cNvSpPr>
            <a:spLocks noGrp="1"/>
          </p:cNvSpPr>
          <p:nvPr>
            <p:ph type="sldNum" sz="quarter" idx="12"/>
          </p:nvPr>
        </p:nvSpPr>
        <p:spPr/>
        <p:txBody>
          <a:bodyPr/>
          <a:lstStyle/>
          <a:p>
            <a:fld id="{421D900D-E4DA-434B-A8A9-AD42AC3258C9}" type="slidenum">
              <a:rPr kumimoji="1" lang="ja-JP" altLang="en-US" smtClean="0"/>
              <a:t>4</a:t>
            </a:fld>
            <a:endParaRPr kumimoji="1" lang="ja-JP" altLang="en-US"/>
          </a:p>
        </p:txBody>
      </p:sp>
    </p:spTree>
    <p:extLst>
      <p:ext uri="{BB962C8B-B14F-4D97-AF65-F5344CB8AC3E}">
        <p14:creationId xmlns:p14="http://schemas.microsoft.com/office/powerpoint/2010/main" val="19261734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リファクタリングを行う理由</a:t>
            </a:r>
            <a:endParaRPr kumimoji="1" lang="ja-JP" altLang="en-US" dirty="0"/>
          </a:p>
        </p:txBody>
      </p:sp>
      <p:sp>
        <p:nvSpPr>
          <p:cNvPr id="3" name="コンテンツ プレースホルダー 2"/>
          <p:cNvSpPr>
            <a:spLocks noGrp="1"/>
          </p:cNvSpPr>
          <p:nvPr>
            <p:ph idx="1"/>
          </p:nvPr>
        </p:nvSpPr>
        <p:spPr>
          <a:xfrm>
            <a:off x="457200" y="1600200"/>
            <a:ext cx="8229600" cy="5141168"/>
          </a:xfrm>
        </p:spPr>
        <p:txBody>
          <a:bodyPr>
            <a:normAutofit/>
          </a:bodyPr>
          <a:lstStyle/>
          <a:p>
            <a:r>
              <a:rPr lang="ja-JP" altLang="en-US" dirty="0" smtClean="0"/>
              <a:t>ソフトウェアの設計の改善</a:t>
            </a:r>
            <a:endParaRPr lang="en-US" altLang="ja-JP" dirty="0" smtClean="0"/>
          </a:p>
          <a:p>
            <a:pPr lvl="1"/>
            <a:r>
              <a:rPr kumimoji="1" lang="ja-JP" altLang="en-US" dirty="0" smtClean="0"/>
              <a:t>適切でない部分を取り除きコードを整理する．</a:t>
            </a:r>
            <a:r>
              <a:rPr kumimoji="1" lang="en-US" altLang="ja-JP" dirty="0" smtClean="0"/>
              <a:t/>
            </a:r>
            <a:br>
              <a:rPr kumimoji="1" lang="en-US" altLang="ja-JP" dirty="0" smtClean="0"/>
            </a:br>
            <a:r>
              <a:rPr kumimoji="1" lang="ja-JP" altLang="en-US" dirty="0" smtClean="0"/>
              <a:t>重複コードを排除することで設計が良くなる．</a:t>
            </a:r>
            <a:endParaRPr kumimoji="1" lang="en-US" altLang="ja-JP" dirty="0"/>
          </a:p>
          <a:p>
            <a:r>
              <a:rPr lang="ja-JP" altLang="en-US" dirty="0" smtClean="0"/>
              <a:t>ソフトウェアを理解しやすくする</a:t>
            </a:r>
            <a:endParaRPr lang="en-US" altLang="ja-JP" dirty="0" smtClean="0"/>
          </a:p>
          <a:p>
            <a:pPr lvl="1"/>
            <a:r>
              <a:rPr kumimoji="1" lang="ja-JP" altLang="en-US" dirty="0" smtClean="0"/>
              <a:t>将来の開発者に向けて，うまく構造化したコードによって目的を伝える．</a:t>
            </a:r>
            <a:endParaRPr kumimoji="1" lang="en-US" altLang="ja-JP" dirty="0"/>
          </a:p>
          <a:p>
            <a:r>
              <a:rPr kumimoji="1" lang="ja-JP" altLang="en-US" dirty="0" smtClean="0"/>
              <a:t>より速くプログラミングを行う</a:t>
            </a:r>
            <a:endParaRPr kumimoji="1" lang="en-US" altLang="ja-JP" dirty="0" smtClean="0"/>
          </a:p>
          <a:p>
            <a:pPr lvl="1"/>
            <a:r>
              <a:rPr lang="ja-JP" altLang="en-US" dirty="0" smtClean="0"/>
              <a:t>設計の劣化を防ぎ，理解しやすくすることで，ラピッドな開発が可能となる</a:t>
            </a:r>
            <a:endParaRPr kumimoji="1" lang="ja-JP" altLang="en-US" dirty="0"/>
          </a:p>
        </p:txBody>
      </p:sp>
      <p:sp>
        <p:nvSpPr>
          <p:cNvPr id="4" name="スライド番号プレースホルダー 3"/>
          <p:cNvSpPr>
            <a:spLocks noGrp="1"/>
          </p:cNvSpPr>
          <p:nvPr>
            <p:ph type="sldNum" sz="quarter" idx="12"/>
          </p:nvPr>
        </p:nvSpPr>
        <p:spPr/>
        <p:txBody>
          <a:bodyPr/>
          <a:lstStyle/>
          <a:p>
            <a:fld id="{421D900D-E4DA-434B-A8A9-AD42AC3258C9}" type="slidenum">
              <a:rPr kumimoji="1" lang="ja-JP" altLang="en-US" smtClean="0"/>
              <a:t>5</a:t>
            </a:fld>
            <a:endParaRPr kumimoji="1" lang="ja-JP" altLang="en-US"/>
          </a:p>
        </p:txBody>
      </p:sp>
    </p:spTree>
    <p:extLst>
      <p:ext uri="{BB962C8B-B14F-4D97-AF65-F5344CB8AC3E}">
        <p14:creationId xmlns:p14="http://schemas.microsoft.com/office/powerpoint/2010/main" val="38950243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74638"/>
            <a:ext cx="9144000" cy="1143000"/>
          </a:xfrm>
        </p:spPr>
        <p:txBody>
          <a:bodyPr>
            <a:normAutofit fontScale="90000"/>
          </a:bodyPr>
          <a:lstStyle/>
          <a:p>
            <a:r>
              <a:rPr kumimoji="1" lang="ja-JP" altLang="en-US" dirty="0" smtClean="0"/>
              <a:t>いつリファクタリングすべきか（</a:t>
            </a:r>
            <a:r>
              <a:rPr kumimoji="1" lang="en-US" altLang="ja-JP" dirty="0" smtClean="0"/>
              <a:t>1</a:t>
            </a:r>
            <a:r>
              <a:rPr kumimoji="1" lang="ja-JP" altLang="en-US" dirty="0" smtClean="0"/>
              <a:t>）</a:t>
            </a:r>
            <a:endParaRPr kumimoji="1" lang="ja-JP" altLang="en-US" dirty="0"/>
          </a:p>
        </p:txBody>
      </p:sp>
      <p:sp>
        <p:nvSpPr>
          <p:cNvPr id="3" name="コンテンツ プレースホルダー 2"/>
          <p:cNvSpPr>
            <a:spLocks noGrp="1"/>
          </p:cNvSpPr>
          <p:nvPr>
            <p:ph idx="1"/>
          </p:nvPr>
        </p:nvSpPr>
        <p:spPr>
          <a:xfrm>
            <a:off x="457200" y="1600200"/>
            <a:ext cx="8229600" cy="5141168"/>
          </a:xfrm>
        </p:spPr>
        <p:txBody>
          <a:bodyPr/>
          <a:lstStyle/>
          <a:p>
            <a:r>
              <a:rPr lang="en-US" altLang="ja-JP" dirty="0" smtClean="0"/>
              <a:t>3</a:t>
            </a:r>
            <a:r>
              <a:rPr lang="ja-JP" altLang="en-US" dirty="0" smtClean="0"/>
              <a:t>ヶ月に</a:t>
            </a:r>
            <a:r>
              <a:rPr lang="en-US" altLang="ja-JP" dirty="0" smtClean="0"/>
              <a:t>1</a:t>
            </a:r>
            <a:r>
              <a:rPr lang="ja-JP" altLang="en-US" dirty="0" smtClean="0"/>
              <a:t>回，</a:t>
            </a:r>
            <a:r>
              <a:rPr lang="en-US" altLang="ja-JP" dirty="0" smtClean="0"/>
              <a:t>2</a:t>
            </a:r>
            <a:r>
              <a:rPr lang="ja-JP" altLang="en-US" dirty="0" smtClean="0"/>
              <a:t>週間リファクタリングする</a:t>
            </a:r>
            <a:endParaRPr lang="en-US" altLang="ja-JP" dirty="0" smtClean="0"/>
          </a:p>
          <a:p>
            <a:endParaRPr lang="en-US" altLang="ja-JP" dirty="0"/>
          </a:p>
          <a:p>
            <a:r>
              <a:rPr lang="ja-JP" altLang="en-US" dirty="0" smtClean="0"/>
              <a:t>全体の作業の中で自然に発生するもの</a:t>
            </a:r>
            <a:endParaRPr lang="en-US" altLang="ja-JP" dirty="0" smtClean="0"/>
          </a:p>
          <a:p>
            <a:pPr lvl="1"/>
            <a:r>
              <a:rPr lang="ja-JP" altLang="en-US" dirty="0" smtClean="0"/>
              <a:t>リファクタリングしようと構えるものでない</a:t>
            </a:r>
            <a:endParaRPr lang="en-US" altLang="ja-JP" dirty="0" smtClean="0"/>
          </a:p>
          <a:p>
            <a:pPr lvl="1"/>
            <a:endParaRPr lang="en-US" altLang="ja-JP" dirty="0" smtClean="0"/>
          </a:p>
          <a:p>
            <a:r>
              <a:rPr lang="en-US" altLang="ja-JP" dirty="0" smtClean="0"/>
              <a:t>3</a:t>
            </a:r>
            <a:r>
              <a:rPr lang="ja-JP" altLang="en-US" dirty="0" smtClean="0"/>
              <a:t>度目の法則（</a:t>
            </a:r>
            <a:r>
              <a:rPr lang="en-US" altLang="ja-JP" dirty="0" smtClean="0"/>
              <a:t>Don Robert</a:t>
            </a:r>
            <a:r>
              <a:rPr lang="ja-JP" altLang="en-US" dirty="0" smtClean="0"/>
              <a:t>）</a:t>
            </a:r>
            <a:endParaRPr lang="en-US" altLang="ja-JP" dirty="0" smtClean="0"/>
          </a:p>
          <a:p>
            <a:pPr lvl="1"/>
            <a:r>
              <a:rPr kumimoji="1" lang="ja-JP" altLang="en-US" dirty="0" smtClean="0"/>
              <a:t>同じ作業を</a:t>
            </a:r>
            <a:r>
              <a:rPr kumimoji="1" lang="en-US" altLang="ja-JP" dirty="0" smtClean="0"/>
              <a:t>3</a:t>
            </a:r>
            <a:r>
              <a:rPr kumimoji="1" lang="ja-JP" altLang="en-US" dirty="0" smtClean="0"/>
              <a:t>度していることに気付いた時</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421D900D-E4DA-434B-A8A9-AD42AC3258C9}" type="slidenum">
              <a:rPr kumimoji="1" lang="ja-JP" altLang="en-US" smtClean="0"/>
              <a:t>6</a:t>
            </a:fld>
            <a:endParaRPr kumimoji="1" lang="ja-JP" altLang="en-US"/>
          </a:p>
        </p:txBody>
      </p:sp>
      <p:sp>
        <p:nvSpPr>
          <p:cNvPr id="9" name="十字形 8"/>
          <p:cNvSpPr>
            <a:spLocks noChangeAspect="1"/>
          </p:cNvSpPr>
          <p:nvPr/>
        </p:nvSpPr>
        <p:spPr>
          <a:xfrm rot="2700000">
            <a:off x="3536791" y="1241733"/>
            <a:ext cx="1260140" cy="1260000"/>
          </a:xfrm>
          <a:prstGeom prst="plus">
            <a:avLst>
              <a:gd name="adj" fmla="val 4304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38245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74638"/>
            <a:ext cx="9144000" cy="1143000"/>
          </a:xfrm>
        </p:spPr>
        <p:txBody>
          <a:bodyPr>
            <a:normAutofit fontScale="90000"/>
          </a:bodyPr>
          <a:lstStyle/>
          <a:p>
            <a:r>
              <a:rPr kumimoji="1" lang="ja-JP" altLang="en-US" dirty="0" smtClean="0"/>
              <a:t>いつリファクタリングすべきか（</a:t>
            </a:r>
            <a:r>
              <a:rPr kumimoji="1" lang="en-US" altLang="ja-JP" dirty="0" smtClean="0"/>
              <a:t>2</a:t>
            </a:r>
            <a:r>
              <a:rPr kumimoji="1" lang="ja-JP" altLang="en-US" dirty="0" smtClean="0"/>
              <a:t>）</a:t>
            </a:r>
            <a:endParaRPr kumimoji="1" lang="ja-JP" altLang="en-US" dirty="0"/>
          </a:p>
        </p:txBody>
      </p:sp>
      <p:sp>
        <p:nvSpPr>
          <p:cNvPr id="3" name="コンテンツ プレースホルダー 2"/>
          <p:cNvSpPr>
            <a:spLocks noGrp="1"/>
          </p:cNvSpPr>
          <p:nvPr>
            <p:ph idx="1"/>
          </p:nvPr>
        </p:nvSpPr>
        <p:spPr>
          <a:xfrm>
            <a:off x="457200" y="1600200"/>
            <a:ext cx="8229600" cy="5069160"/>
          </a:xfrm>
        </p:spPr>
        <p:txBody>
          <a:bodyPr>
            <a:normAutofit/>
          </a:bodyPr>
          <a:lstStyle/>
          <a:p>
            <a:r>
              <a:rPr kumimoji="1" lang="ja-JP" altLang="en-US" dirty="0" smtClean="0"/>
              <a:t>機能追加の時</a:t>
            </a:r>
            <a:endParaRPr kumimoji="1" lang="en-US" altLang="ja-JP" dirty="0" smtClean="0"/>
          </a:p>
          <a:p>
            <a:pPr lvl="1"/>
            <a:r>
              <a:rPr kumimoji="1" lang="ja-JP" altLang="en-US" dirty="0" smtClean="0"/>
              <a:t>機能追加の際，コードを理解するために</a:t>
            </a:r>
            <a:endParaRPr kumimoji="1" lang="en-US" altLang="ja-JP" dirty="0" smtClean="0"/>
          </a:p>
          <a:p>
            <a:pPr lvl="1"/>
            <a:r>
              <a:rPr kumimoji="1" lang="ja-JP" altLang="en-US" dirty="0" smtClean="0"/>
              <a:t>容易に機能追加できない設計を直す</a:t>
            </a:r>
            <a:endParaRPr kumimoji="1" lang="en-US" altLang="ja-JP" dirty="0" smtClean="0"/>
          </a:p>
          <a:p>
            <a:r>
              <a:rPr lang="ja-JP" altLang="en-US" dirty="0" smtClean="0"/>
              <a:t>バグフィックスの時</a:t>
            </a:r>
            <a:endParaRPr lang="en-US" altLang="ja-JP" dirty="0" smtClean="0"/>
          </a:p>
          <a:p>
            <a:pPr lvl="1"/>
            <a:r>
              <a:rPr lang="ja-JP" altLang="en-US" dirty="0" smtClean="0"/>
              <a:t>コードを洗練させることで，バグを見つける</a:t>
            </a:r>
            <a:endParaRPr lang="en-US" altLang="ja-JP" dirty="0" smtClean="0"/>
          </a:p>
          <a:p>
            <a:pPr lvl="1"/>
            <a:endParaRPr lang="en-US" altLang="ja-JP" dirty="0" smtClean="0"/>
          </a:p>
          <a:p>
            <a:r>
              <a:rPr kumimoji="1" lang="ja-JP" altLang="en-US" dirty="0" smtClean="0"/>
              <a:t>コードレビューの時</a:t>
            </a:r>
            <a:endParaRPr kumimoji="1" lang="en-US" altLang="ja-JP" dirty="0" smtClean="0"/>
          </a:p>
          <a:p>
            <a:pPr lvl="1"/>
            <a:r>
              <a:rPr lang="ja-JP" altLang="en-US" dirty="0" smtClean="0"/>
              <a:t>レビュー時に浮んだアイデアを適用できるか</a:t>
            </a:r>
            <a:endParaRPr lang="en-US" altLang="ja-JP" dirty="0" smtClean="0"/>
          </a:p>
          <a:p>
            <a:pPr lvl="1"/>
            <a:r>
              <a:rPr lang="ja-JP" altLang="en-US" dirty="0" smtClean="0"/>
              <a:t>レビューによる意見が実装しやすい</a:t>
            </a:r>
            <a:endParaRPr kumimoji="1" lang="ja-JP" altLang="en-US" dirty="0"/>
          </a:p>
        </p:txBody>
      </p:sp>
      <p:sp>
        <p:nvSpPr>
          <p:cNvPr id="4" name="スライド番号プレースホルダー 3"/>
          <p:cNvSpPr>
            <a:spLocks noGrp="1"/>
          </p:cNvSpPr>
          <p:nvPr>
            <p:ph type="sldNum" sz="quarter" idx="12"/>
          </p:nvPr>
        </p:nvSpPr>
        <p:spPr/>
        <p:txBody>
          <a:bodyPr/>
          <a:lstStyle/>
          <a:p>
            <a:fld id="{421D900D-E4DA-434B-A8A9-AD42AC3258C9}" type="slidenum">
              <a:rPr kumimoji="1" lang="ja-JP" altLang="en-US" smtClean="0"/>
              <a:t>7</a:t>
            </a:fld>
            <a:endParaRPr kumimoji="1" lang="ja-JP" altLang="en-US"/>
          </a:p>
        </p:txBody>
      </p:sp>
    </p:spTree>
    <p:extLst>
      <p:ext uri="{BB962C8B-B14F-4D97-AF65-F5344CB8AC3E}">
        <p14:creationId xmlns:p14="http://schemas.microsoft.com/office/powerpoint/2010/main" val="26302129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リファクタリングの問題点</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データベース</a:t>
            </a:r>
            <a:endParaRPr kumimoji="1" lang="en-US" altLang="ja-JP" dirty="0" smtClean="0"/>
          </a:p>
          <a:p>
            <a:pPr lvl="1"/>
            <a:r>
              <a:rPr lang="ja-JP" altLang="en-US" dirty="0" smtClean="0"/>
              <a:t>データベーススキーマとオブジェクトモデルとの依存性が高い</a:t>
            </a:r>
            <a:endParaRPr lang="en-US" altLang="ja-JP" dirty="0" smtClean="0"/>
          </a:p>
          <a:p>
            <a:pPr lvl="1"/>
            <a:r>
              <a:rPr kumimoji="1" lang="ja-JP" altLang="en-US" dirty="0" smtClean="0"/>
              <a:t>コードの変更によりデータベーススキーマを変更する必要が出てくる</a:t>
            </a:r>
            <a:endParaRPr kumimoji="1" lang="en-US" altLang="ja-JP" dirty="0" smtClean="0"/>
          </a:p>
          <a:p>
            <a:r>
              <a:rPr lang="ja-JP" altLang="en-US" dirty="0" smtClean="0"/>
              <a:t>リファクタリングしにくい設計</a:t>
            </a:r>
            <a:endParaRPr lang="en-US" altLang="ja-JP" dirty="0" smtClean="0"/>
          </a:p>
          <a:p>
            <a:pPr lvl="1"/>
            <a:r>
              <a:rPr kumimoji="1" lang="ja-JP" altLang="en-US" dirty="0" smtClean="0"/>
              <a:t>間違った設計の場合，リファクタリングが困難</a:t>
            </a:r>
            <a:endParaRPr kumimoji="1" lang="en-US" altLang="ja-JP" dirty="0" smtClean="0"/>
          </a:p>
          <a:p>
            <a:pPr lvl="1"/>
            <a:r>
              <a:rPr lang="ja-JP" altLang="en-US" dirty="0" smtClean="0"/>
              <a:t>時間をかけて設計から見直す</a:t>
            </a:r>
            <a:endParaRPr kumimoji="1" lang="ja-JP" altLang="en-US" dirty="0"/>
          </a:p>
        </p:txBody>
      </p:sp>
      <p:sp>
        <p:nvSpPr>
          <p:cNvPr id="4" name="スライド番号プレースホルダー 3"/>
          <p:cNvSpPr>
            <a:spLocks noGrp="1"/>
          </p:cNvSpPr>
          <p:nvPr>
            <p:ph type="sldNum" sz="quarter" idx="12"/>
          </p:nvPr>
        </p:nvSpPr>
        <p:spPr/>
        <p:txBody>
          <a:bodyPr/>
          <a:lstStyle/>
          <a:p>
            <a:fld id="{421D900D-E4DA-434B-A8A9-AD42AC3258C9}" type="slidenum">
              <a:rPr kumimoji="1" lang="ja-JP" altLang="en-US" smtClean="0"/>
              <a:t>8</a:t>
            </a:fld>
            <a:endParaRPr kumimoji="1" lang="ja-JP" altLang="en-US"/>
          </a:p>
        </p:txBody>
      </p:sp>
    </p:spTree>
    <p:extLst>
      <p:ext uri="{BB962C8B-B14F-4D97-AF65-F5344CB8AC3E}">
        <p14:creationId xmlns:p14="http://schemas.microsoft.com/office/powerpoint/2010/main" val="17131833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リファクタリングと設計</a:t>
            </a:r>
            <a:endParaRPr kumimoji="1" lang="ja-JP" altLang="en-US" dirty="0"/>
          </a:p>
        </p:txBody>
      </p:sp>
      <p:sp>
        <p:nvSpPr>
          <p:cNvPr id="3" name="コンテンツ プレースホルダー 2"/>
          <p:cNvSpPr>
            <a:spLocks noGrp="1"/>
          </p:cNvSpPr>
          <p:nvPr>
            <p:ph idx="1"/>
          </p:nvPr>
        </p:nvSpPr>
        <p:spPr>
          <a:xfrm>
            <a:off x="457200" y="1600200"/>
            <a:ext cx="8363272" cy="4853136"/>
          </a:xfrm>
        </p:spPr>
        <p:txBody>
          <a:bodyPr>
            <a:normAutofit/>
          </a:bodyPr>
          <a:lstStyle/>
          <a:p>
            <a:r>
              <a:rPr kumimoji="1" lang="ja-JP" altLang="en-US" dirty="0" smtClean="0"/>
              <a:t>設計を補完する役割がある</a:t>
            </a:r>
            <a:endParaRPr kumimoji="1" lang="en-US" altLang="ja-JP" dirty="0" smtClean="0"/>
          </a:p>
          <a:p>
            <a:r>
              <a:rPr lang="ja-JP" altLang="en-US" dirty="0" smtClean="0"/>
              <a:t>事前の設計が完璧であると思う必要は無い</a:t>
            </a:r>
            <a:endParaRPr lang="en-US" altLang="ja-JP" dirty="0" smtClean="0"/>
          </a:p>
          <a:p>
            <a:pPr lvl="1"/>
            <a:r>
              <a:rPr kumimoji="1" lang="ja-JP" altLang="en-US" dirty="0" smtClean="0"/>
              <a:t>コードを作り込む</a:t>
            </a:r>
            <a:r>
              <a:rPr lang="ja-JP" altLang="en-US" dirty="0" smtClean="0"/>
              <a:t>内に事前の設計が考えていたことと違うと気付く</a:t>
            </a:r>
            <a:endParaRPr lang="en-US" altLang="ja-JP" dirty="0" smtClean="0"/>
          </a:p>
          <a:p>
            <a:pPr lvl="1"/>
            <a:r>
              <a:rPr kumimoji="1" lang="ja-JP" altLang="en-US" dirty="0" smtClean="0"/>
              <a:t>事前の設計を維持したまま変更しようとすると複雑になり，保守がしにくい</a:t>
            </a:r>
            <a:endParaRPr kumimoji="1" lang="en-US" altLang="ja-JP" dirty="0" smtClean="0"/>
          </a:p>
          <a:p>
            <a:pPr lvl="1"/>
            <a:endParaRPr lang="en-US" altLang="ja-JP" dirty="0"/>
          </a:p>
          <a:p>
            <a:r>
              <a:rPr kumimoji="1" lang="ja-JP" altLang="en-US" dirty="0" smtClean="0"/>
              <a:t>リファクタリングにより設計を簡素化することで，比較的簡単に解決できる</a:t>
            </a:r>
            <a:endParaRPr kumimoji="1" lang="ja-JP" altLang="en-US" dirty="0"/>
          </a:p>
        </p:txBody>
      </p:sp>
      <p:sp>
        <p:nvSpPr>
          <p:cNvPr id="4" name="スライド番号プレースホルダー 3"/>
          <p:cNvSpPr>
            <a:spLocks noGrp="1"/>
          </p:cNvSpPr>
          <p:nvPr>
            <p:ph type="sldNum" sz="quarter" idx="12"/>
          </p:nvPr>
        </p:nvSpPr>
        <p:spPr/>
        <p:txBody>
          <a:bodyPr/>
          <a:lstStyle/>
          <a:p>
            <a:fld id="{421D900D-E4DA-434B-A8A9-AD42AC3258C9}" type="slidenum">
              <a:rPr kumimoji="1" lang="ja-JP" altLang="en-US" smtClean="0"/>
              <a:t>9</a:t>
            </a:fld>
            <a:endParaRPr kumimoji="1" lang="ja-JP" altLang="en-US"/>
          </a:p>
        </p:txBody>
      </p:sp>
    </p:spTree>
    <p:extLst>
      <p:ext uri="{BB962C8B-B14F-4D97-AF65-F5344CB8AC3E}">
        <p14:creationId xmlns:p14="http://schemas.microsoft.com/office/powerpoint/2010/main" val="37227708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85192" y="274638"/>
            <a:ext cx="8435280" cy="1143000"/>
          </a:xfrm>
        </p:spPr>
        <p:txBody>
          <a:bodyPr>
            <a:normAutofit fontScale="90000"/>
          </a:bodyPr>
          <a:lstStyle/>
          <a:p>
            <a:r>
              <a:rPr kumimoji="1" lang="ja-JP" altLang="en-US" dirty="0" smtClean="0"/>
              <a:t>リファクタリングとパフォーマンス</a:t>
            </a:r>
            <a:endParaRPr kumimoji="1" lang="ja-JP" altLang="en-US" dirty="0"/>
          </a:p>
        </p:txBody>
      </p:sp>
      <p:sp>
        <p:nvSpPr>
          <p:cNvPr id="3" name="コンテンツ プレースホルダー 2"/>
          <p:cNvSpPr>
            <a:spLocks noGrp="1"/>
          </p:cNvSpPr>
          <p:nvPr>
            <p:ph idx="1"/>
          </p:nvPr>
        </p:nvSpPr>
        <p:spPr>
          <a:xfrm>
            <a:off x="457200" y="1600200"/>
            <a:ext cx="8229600" cy="4781128"/>
          </a:xfrm>
        </p:spPr>
        <p:txBody>
          <a:bodyPr>
            <a:normAutofit/>
          </a:bodyPr>
          <a:lstStyle/>
          <a:p>
            <a:r>
              <a:rPr kumimoji="1" lang="ja-JP" altLang="en-US" dirty="0" smtClean="0"/>
              <a:t>理解しやすくする変更は実行速度を落してしまいがち</a:t>
            </a:r>
            <a:endParaRPr kumimoji="1" lang="en-US" altLang="ja-JP" dirty="0" smtClean="0"/>
          </a:p>
          <a:p>
            <a:r>
              <a:rPr lang="ja-JP" altLang="en-US" dirty="0"/>
              <a:t>反面</a:t>
            </a:r>
            <a:r>
              <a:rPr lang="ja-JP" altLang="en-US" dirty="0" smtClean="0"/>
              <a:t>，パフォーマンスチューニングしやすい形にすることもできる</a:t>
            </a:r>
            <a:endParaRPr lang="en-US" altLang="ja-JP" dirty="0" smtClean="0"/>
          </a:p>
          <a:p>
            <a:pPr lvl="1"/>
            <a:r>
              <a:rPr kumimoji="1" lang="ja-JP" altLang="en-US" dirty="0" smtClean="0"/>
              <a:t>該当プログラムを見つけやすくなる</a:t>
            </a:r>
            <a:endParaRPr kumimoji="1" lang="en-US" altLang="ja-JP" dirty="0" smtClean="0"/>
          </a:p>
          <a:p>
            <a:pPr lvl="1"/>
            <a:r>
              <a:rPr lang="ja-JP" altLang="en-US" dirty="0" smtClean="0"/>
              <a:t>チューニングに十分時間をかけれる</a:t>
            </a:r>
            <a:endParaRPr lang="en-US" altLang="ja-JP" dirty="0" smtClean="0"/>
          </a:p>
          <a:p>
            <a:pPr lvl="1"/>
            <a:endParaRPr kumimoji="1" lang="en-US" altLang="ja-JP" dirty="0"/>
          </a:p>
          <a:p>
            <a:r>
              <a:rPr lang="ja-JP" altLang="en-US" dirty="0" smtClean="0"/>
              <a:t>リファクタリングが速いソフトウェアを作るのに重要な技術である</a:t>
            </a:r>
            <a:endParaRPr kumimoji="1" lang="ja-JP" altLang="en-US" dirty="0"/>
          </a:p>
        </p:txBody>
      </p:sp>
      <p:sp>
        <p:nvSpPr>
          <p:cNvPr id="4" name="スライド番号プレースホルダー 3"/>
          <p:cNvSpPr>
            <a:spLocks noGrp="1"/>
          </p:cNvSpPr>
          <p:nvPr>
            <p:ph type="sldNum" sz="quarter" idx="12"/>
          </p:nvPr>
        </p:nvSpPr>
        <p:spPr/>
        <p:txBody>
          <a:bodyPr/>
          <a:lstStyle/>
          <a:p>
            <a:fld id="{421D900D-E4DA-434B-A8A9-AD42AC3258C9}" type="slidenum">
              <a:rPr kumimoji="1" lang="ja-JP" altLang="en-US" smtClean="0"/>
              <a:t>10</a:t>
            </a:fld>
            <a:endParaRPr kumimoji="1" lang="ja-JP" altLang="en-US"/>
          </a:p>
        </p:txBody>
      </p:sp>
    </p:spTree>
    <p:extLst>
      <p:ext uri="{BB962C8B-B14F-4D97-AF65-F5344CB8AC3E}">
        <p14:creationId xmlns:p14="http://schemas.microsoft.com/office/powerpoint/2010/main" val="205540755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Segoe UI Semibold"/>
        <a:ea typeface="游ゴシック"/>
        <a:cs typeface=""/>
      </a:majorFont>
      <a:minorFont>
        <a:latin typeface="Segoe UI"/>
        <a:ea typeface="游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1131</TotalTime>
  <Words>452</Words>
  <Application>Microsoft Office PowerPoint</Application>
  <PresentationFormat>画面に合わせる (4:3)</PresentationFormat>
  <Paragraphs>94</Paragraphs>
  <Slides>10</Slides>
  <Notes>0</Notes>
  <HiddenSlides>0</HiddenSlides>
  <MMClips>0</MMClips>
  <ScaleCrop>false</ScaleCrop>
  <HeadingPairs>
    <vt:vector size="4" baseType="variant">
      <vt:variant>
        <vt:lpstr>テーマ</vt:lpstr>
      </vt:variant>
      <vt:variant>
        <vt:i4>1</vt:i4>
      </vt:variant>
      <vt:variant>
        <vt:lpstr>スライド タイトル</vt:lpstr>
      </vt:variant>
      <vt:variant>
        <vt:i4>10</vt:i4>
      </vt:variant>
    </vt:vector>
  </HeadingPairs>
  <TitlesOfParts>
    <vt:vector size="11" baseType="lpstr">
      <vt:lpstr>Office ​​テーマ</vt:lpstr>
      <vt:lpstr>リファクタリング 既存のコードを安全に改善する</vt:lpstr>
      <vt:lpstr>目次</vt:lpstr>
      <vt:lpstr>リファクタリングの原則</vt:lpstr>
      <vt:lpstr>リファクタリングの定義</vt:lpstr>
      <vt:lpstr>リファクタリングを行う理由</vt:lpstr>
      <vt:lpstr>いつリファクタリングすべきか（1）</vt:lpstr>
      <vt:lpstr>いつリファクタリングすべきか（2）</vt:lpstr>
      <vt:lpstr>リファクタリングの問題点</vt:lpstr>
      <vt:lpstr>リファクタリングと設計</vt:lpstr>
      <vt:lpstr>リファクタリングとパフォーマンス</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リファクタリング 既存のコードを安全に改善する</dc:title>
  <dc:creator>yusuke kukita</dc:creator>
  <cp:lastModifiedBy>yusuke kukita</cp:lastModifiedBy>
  <cp:revision>18</cp:revision>
  <dcterms:created xsi:type="dcterms:W3CDTF">2015-03-10T04:05:23Z</dcterms:created>
  <dcterms:modified xsi:type="dcterms:W3CDTF">2015-03-10T22:57:20Z</dcterms:modified>
</cp:coreProperties>
</file>