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22"/>
  </p:notesMasterIdLst>
  <p:sldIdLst>
    <p:sldId id="256" r:id="rId2"/>
    <p:sldId id="262" r:id="rId3"/>
    <p:sldId id="263" r:id="rId4"/>
    <p:sldId id="264" r:id="rId5"/>
    <p:sldId id="265" r:id="rId6"/>
    <p:sldId id="257" r:id="rId7"/>
    <p:sldId id="258" r:id="rId8"/>
    <p:sldId id="259" r:id="rId9"/>
    <p:sldId id="260" r:id="rId10"/>
    <p:sldId id="26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辻　裕真" initials="辻　裕真" lastIdx="1" clrIdx="0">
    <p:extLst>
      <p:ext uri="{19B8F6BF-5375-455C-9EA6-DF929625EA0E}">
        <p15:presenceInfo xmlns:p15="http://schemas.microsoft.com/office/powerpoint/2012/main" userId="辻　裕真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5" d="100"/>
          <a:sy n="85" d="100"/>
        </p:scale>
        <p:origin x="14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C4163-C5EF-4717-9EC4-B290A44607AF}" type="datetimeFigureOut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C25E3-8635-4DBB-86A2-E5EB706CE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28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243F-2AF1-472D-8253-DB54434DC877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F6B31617-83C2-4116-A292-35893FC60E85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884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26FF-28D6-4F46-870F-964DBB874BCF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/>
            </a:lvl1pPr>
          </a:lstStyle>
          <a:p>
            <a:fld id="{F6B31617-83C2-4116-A292-35893FC60E85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4629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AEAD3-141A-4D91-92D7-5CE37DD0BCEA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605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07D9-1B72-407F-920F-390AC0AF5887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2460-2238-4D25-A06B-CD48FEE3982A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84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C11E9-231F-418A-940A-CE6271CAEED3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42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5F1E-4671-47D0-949C-0D8A43E55FDB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9575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154FFD8-FC97-41A3-A5EB-2DA12CCD58D7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81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628D-360A-4246-A58C-396D563EAC3D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610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1511F-445B-4C64-8ACA-56D101578CB5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83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398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9CF95-ECE5-4FAE-8657-5B4FCC7400B4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44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096E077-52A0-443E-8123-D53FC20FEBA7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6B31617-83C2-4116-A292-35893FC60E8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48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E5AC13-0935-4A96-9B2A-D42B63B3B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933" y="2442323"/>
            <a:ext cx="7543800" cy="857250"/>
          </a:xfrm>
        </p:spPr>
        <p:txBody>
          <a:bodyPr>
            <a:noAutofit/>
          </a:bodyPr>
          <a:lstStyle/>
          <a:p>
            <a:pPr algn="ctr"/>
            <a:r>
              <a:rPr lang="ja-JP" altLang="en-US" sz="4400" dirty="0"/>
              <a:t>統計学入門</a:t>
            </a:r>
            <a:br>
              <a:rPr lang="en-US" altLang="ja-JP" sz="4400" dirty="0"/>
            </a:br>
            <a:r>
              <a:rPr lang="ja-JP" altLang="en-US" sz="4400" dirty="0"/>
              <a:t>第</a:t>
            </a:r>
            <a:r>
              <a:rPr lang="en-US" altLang="ja-JP" sz="4400" dirty="0"/>
              <a:t>9</a:t>
            </a:r>
            <a:r>
              <a:rPr lang="ja-JP" altLang="en-US" sz="4400" dirty="0"/>
              <a:t>講</a:t>
            </a:r>
            <a:r>
              <a:rPr lang="en-US" altLang="ja-JP" sz="4400" dirty="0"/>
              <a:t>,</a:t>
            </a:r>
            <a:r>
              <a:rPr lang="ja-JP" altLang="en-US" sz="4400" dirty="0"/>
              <a:t>第</a:t>
            </a:r>
            <a:r>
              <a:rPr lang="en-US" altLang="ja-JP" sz="4400" dirty="0"/>
              <a:t>10</a:t>
            </a:r>
            <a:r>
              <a:rPr lang="ja-JP" altLang="en-US" sz="4400" dirty="0"/>
              <a:t>講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D86F41-BEF5-4C4B-9013-69FF0940A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3271" y="4818791"/>
            <a:ext cx="2622462" cy="329332"/>
          </a:xfrm>
        </p:spPr>
        <p:txBody>
          <a:bodyPr>
            <a:noAutofit/>
          </a:bodyPr>
          <a:lstStyle/>
          <a:p>
            <a:r>
              <a:rPr kumimoji="1" lang="ja-JP" altLang="en-US" dirty="0"/>
              <a:t>発表者：辻　裕真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B70BCA-C99C-4430-A055-FD654D093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442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C8270D-F63D-45AE-A156-C05180C9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第</a:t>
            </a:r>
            <a:r>
              <a:rPr kumimoji="1" lang="en-US" altLang="ja-JP" dirty="0"/>
              <a:t>9</a:t>
            </a:r>
            <a:r>
              <a:rPr kumimoji="1" lang="ja-JP" altLang="en-US" dirty="0"/>
              <a:t>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E224D9-F97E-4893-B4E9-C2F616879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3600" dirty="0"/>
          </a:p>
          <a:p>
            <a:endParaRPr kumimoji="1" lang="en-US" altLang="ja-JP" sz="3600" dirty="0"/>
          </a:p>
          <a:p>
            <a:r>
              <a:rPr kumimoji="1" lang="en-US" altLang="ja-JP" sz="3600" dirty="0"/>
              <a:t>1</a:t>
            </a:r>
            <a:r>
              <a:rPr kumimoji="1" lang="ja-JP" altLang="en-US" sz="3600" dirty="0"/>
              <a:t>つのデータから母集団を推理する</a:t>
            </a:r>
            <a:endParaRPr kumimoji="1" lang="en-US" altLang="ja-JP" sz="3600" dirty="0"/>
          </a:p>
          <a:p>
            <a:r>
              <a:rPr lang="en-US" altLang="ja-JP" sz="3600" dirty="0"/>
              <a:t> ― </a:t>
            </a:r>
            <a:r>
              <a:rPr lang="ja-JP" altLang="en-US" sz="3600" dirty="0"/>
              <a:t>仮説検定の考え方</a:t>
            </a:r>
            <a:endParaRPr kumimoji="1"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F3CE63-A032-4761-9E95-8AC218B1D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72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222B47-1E6C-4F0A-800D-ECAA04DFE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統計的推定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7F679F-06E3-499A-8631-B5370E260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200" dirty="0"/>
              <a:t>部分から全体を推理すること</a:t>
            </a:r>
            <a:endParaRPr kumimoji="1" lang="en-US" altLang="ja-JP" sz="32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sz="3200" dirty="0"/>
              <a:t>何かデータを目にしたとき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その背後に膨大なデータがあり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その中の</a:t>
            </a:r>
            <a:r>
              <a:rPr kumimoji="1" lang="en-US" altLang="ja-JP" sz="3200" dirty="0"/>
              <a:t>1</a:t>
            </a:r>
            <a:r>
              <a:rPr kumimoji="1" lang="ja-JP" altLang="en-US" sz="3200" dirty="0"/>
              <a:t>つを観測している</a:t>
            </a:r>
            <a:endParaRPr kumimoji="1" lang="en-US" altLang="ja-JP" sz="32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sz="3200" dirty="0"/>
              <a:t>いくつかのデータを観測し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その背後に広がる膨大な全データについて観測したい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D4354A-6781-4342-BBB9-CBEED2249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756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F83A9F-C8B6-4FA4-AF46-8D71C71EE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/>
              <a:t>もっともらしい母集団を推定する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74E558-C195-484A-9DB1-1A370052F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/>
              <a:t>例題</a:t>
            </a:r>
            <a:endParaRPr kumimoji="1" lang="en-US" altLang="ja-JP" sz="3200" dirty="0"/>
          </a:p>
          <a:p>
            <a:r>
              <a:rPr lang="en-US" altLang="ja-JP" sz="3200" dirty="0"/>
              <a:t>N</a:t>
            </a:r>
            <a:r>
              <a:rPr lang="ja-JP" altLang="en-US" sz="3200" dirty="0"/>
              <a:t>枚のコインを投げ</a:t>
            </a:r>
            <a:r>
              <a:rPr lang="en-US" altLang="ja-JP" sz="3200" dirty="0"/>
              <a:t>,</a:t>
            </a:r>
            <a:r>
              <a:rPr lang="ja-JP" altLang="en-US" sz="3200" dirty="0"/>
              <a:t>表が</a:t>
            </a:r>
            <a:r>
              <a:rPr lang="en-US" altLang="ja-JP" sz="3200" dirty="0"/>
              <a:t>10</a:t>
            </a:r>
            <a:r>
              <a:rPr lang="ja-JP" altLang="en-US" sz="3200" dirty="0"/>
              <a:t>枚出たという結果のみを知っているとき</a:t>
            </a:r>
            <a:r>
              <a:rPr lang="en-US" altLang="ja-JP" sz="3200" dirty="0"/>
              <a:t>,</a:t>
            </a:r>
            <a:r>
              <a:rPr lang="ja-JP" altLang="en-US" sz="3200" dirty="0"/>
              <a:t>投げた枚数</a:t>
            </a:r>
            <a:r>
              <a:rPr lang="en-US" altLang="ja-JP" sz="3200" dirty="0"/>
              <a:t>N</a:t>
            </a:r>
            <a:r>
              <a:rPr lang="ja-JP" altLang="en-US" sz="3200" dirty="0"/>
              <a:t>を次のように想定するのが妥当かどうか</a:t>
            </a:r>
            <a:r>
              <a:rPr lang="en-US" altLang="ja-JP" sz="3200" dirty="0"/>
              <a:t>.</a:t>
            </a:r>
          </a:p>
          <a:p>
            <a:endParaRPr kumimoji="1" lang="en-US" altLang="ja-JP" sz="3200" dirty="0"/>
          </a:p>
          <a:p>
            <a:r>
              <a:rPr lang="ja-JP" altLang="en-US" sz="3200" dirty="0"/>
              <a:t>①</a:t>
            </a:r>
            <a:r>
              <a:rPr lang="en-US" altLang="ja-JP" sz="3200" dirty="0"/>
              <a:t>16</a:t>
            </a:r>
            <a:r>
              <a:rPr lang="ja-JP" altLang="en-US" sz="3200" dirty="0"/>
              <a:t>枚　②</a:t>
            </a:r>
            <a:r>
              <a:rPr lang="en-US" altLang="ja-JP" sz="3200" dirty="0"/>
              <a:t>36</a:t>
            </a:r>
            <a:r>
              <a:rPr lang="ja-JP" altLang="en-US" sz="3200" dirty="0"/>
              <a:t>枚</a:t>
            </a:r>
            <a:endParaRPr kumimoji="1" lang="ja-JP" altLang="en-US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D1794E-F4F4-49F0-87A5-DDAF0EFC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51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6C3D0F-AC46-49F6-B2B5-C77C70F7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どうやって母数</a:t>
            </a:r>
            <a:r>
              <a:rPr kumimoji="1" lang="en-US" altLang="ja-JP" sz="4400" dirty="0"/>
              <a:t>N</a:t>
            </a:r>
            <a:r>
              <a:rPr kumimoji="1" lang="ja-JP" altLang="en-US" sz="4400" dirty="0"/>
              <a:t>を推定するか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DBD5AA-AB7F-48D3-8D59-9D8A3DA06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 dirty="0"/>
              <a:t>表が出る確率から考えると「</a:t>
            </a:r>
            <a:r>
              <a:rPr lang="en-US" altLang="ja-JP" sz="3200" dirty="0"/>
              <a:t>N=20</a:t>
            </a:r>
            <a:r>
              <a:rPr lang="ja-JP" altLang="en-US" sz="3200" dirty="0"/>
              <a:t>」</a:t>
            </a:r>
            <a:endParaRPr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「</a:t>
            </a:r>
            <a:r>
              <a:rPr kumimoji="1" lang="en-US" altLang="ja-JP" sz="3200" dirty="0"/>
              <a:t>N=21</a:t>
            </a:r>
            <a:r>
              <a:rPr kumimoji="1" lang="ja-JP" altLang="en-US" sz="3200" dirty="0"/>
              <a:t>」や「</a:t>
            </a:r>
            <a:r>
              <a:rPr kumimoji="1" lang="en-US" altLang="ja-JP" sz="3200" dirty="0"/>
              <a:t>N=19</a:t>
            </a:r>
            <a:r>
              <a:rPr kumimoji="1" lang="ja-JP" altLang="en-US" sz="3200" dirty="0"/>
              <a:t>」でもおかしくはない</a:t>
            </a:r>
            <a:endParaRPr kumimoji="1"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kumimoji="1" lang="en-US" altLang="ja-JP" sz="3200" dirty="0"/>
              <a:t>N</a:t>
            </a:r>
            <a:r>
              <a:rPr kumimoji="1" lang="ja-JP" altLang="en-US" sz="3200" dirty="0"/>
              <a:t>が</a:t>
            </a:r>
            <a:r>
              <a:rPr kumimoji="1" lang="en-US" altLang="ja-JP" sz="3200" dirty="0"/>
              <a:t>20</a:t>
            </a:r>
            <a:r>
              <a:rPr kumimoji="1" lang="ja-JP" altLang="en-US" sz="3200" dirty="0"/>
              <a:t>からどこまで離れても妥当と考えていいのかがポイント</a:t>
            </a:r>
            <a:endParaRPr kumimoji="1"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どうやって判断するか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7EAAD2-6B2C-432D-8610-DCE02A6D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688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C61449-129F-493A-9143-41B769DD8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仮説検定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BF04EBF-D3B5-4442-8DDF-B7E13C1CAD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ja-JP" altLang="en-US" sz="3200" dirty="0"/>
                  <a:t>「</a:t>
                </a:r>
                <a:r>
                  <a:rPr kumimoji="1" lang="en-US" altLang="ja-JP" sz="3200" dirty="0"/>
                  <a:t>N=16</a:t>
                </a:r>
                <a:r>
                  <a:rPr kumimoji="1" lang="ja-JP" altLang="en-US" sz="3200" dirty="0"/>
                  <a:t>」と仮定し</a:t>
                </a:r>
                <a:r>
                  <a:rPr kumimoji="1" lang="en-US" altLang="ja-JP" sz="3200" dirty="0"/>
                  <a:t>,</a:t>
                </a:r>
                <a:r>
                  <a:rPr kumimoji="1" lang="ja-JP" altLang="en-US" sz="3200" dirty="0"/>
                  <a:t>妥当な仮説であるか検討</a:t>
                </a:r>
                <a:endParaRPr kumimoji="1" lang="en-US" altLang="ja-JP" sz="3200" dirty="0"/>
              </a:p>
              <a:p>
                <a:endParaRPr kumimoji="1" lang="en-US" altLang="ja-JP" sz="3200" dirty="0"/>
              </a:p>
              <a:p>
                <a:r>
                  <a:rPr lang="en-US" altLang="ja-JP" sz="3200" dirty="0"/>
                  <a:t>N=16</a:t>
                </a:r>
                <a:r>
                  <a:rPr lang="ja-JP" altLang="en-US" sz="3200" dirty="0"/>
                  <a:t>のときの</a:t>
                </a:r>
                <a:r>
                  <a:rPr lang="en-US" altLang="ja-JP" sz="3200" dirty="0"/>
                  <a:t>95</a:t>
                </a:r>
                <a:r>
                  <a:rPr lang="ja-JP" altLang="en-US" sz="3200" dirty="0"/>
                  <a:t>パーセント予言的中区間</a:t>
                </a:r>
                <a:endParaRPr lang="en-US" altLang="ja-JP" sz="3200" dirty="0"/>
              </a:p>
              <a:p>
                <a:r>
                  <a:rPr lang="ja-JP" altLang="en-US" sz="3200" dirty="0"/>
                  <a:t>表の枚数のデータは近似的に</a:t>
                </a:r>
                <a:endParaRPr lang="en-US" altLang="ja-JP" sz="3200" dirty="0"/>
              </a:p>
              <a:p>
                <a:r>
                  <a:rPr kumimoji="1" lang="ja-JP" altLang="en-US" sz="3200" dirty="0"/>
                  <a:t>平均値 </a:t>
                </a:r>
                <a:r>
                  <a:rPr kumimoji="1" lang="en-US" altLang="ja-JP" sz="3200" dirty="0"/>
                  <a:t>μ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1" lang="en-US" altLang="ja-JP" sz="3200" dirty="0"/>
                  <a:t> = 8</a:t>
                </a:r>
                <a:r>
                  <a:rPr kumimoji="1" lang="ja-JP" altLang="en-US" sz="3200" dirty="0"/>
                  <a:t>　</a:t>
                </a:r>
                <a:r>
                  <a:rPr kumimoji="1" lang="en-US" altLang="ja-JP" sz="3200" dirty="0"/>
                  <a:t>S.D.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kumimoji="1" lang="en-US" altLang="ja-JP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16</m:t>
                            </m:r>
                          </m:e>
                        </m:rad>
                      </m:num>
                      <m:den>
                        <m:r>
                          <a:rPr kumimoji="1" lang="en-US" altLang="ja-JP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1" lang="en-US" altLang="ja-JP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3200" b="0" dirty="0">
                    <a:ea typeface="Cambria Math" panose="02040503050406030204" pitchFamily="18" charset="0"/>
                  </a:rPr>
                  <a:t>= 2</a:t>
                </a:r>
              </a:p>
              <a:p>
                <a:r>
                  <a:rPr lang="ja-JP" altLang="en-US" sz="3200" dirty="0">
                    <a:latin typeface="+mn-ea"/>
                  </a:rPr>
                  <a:t>の正規分布だと考えられるので</a:t>
                </a:r>
                <a:endParaRPr kumimoji="1" lang="en-US" altLang="ja-JP" sz="3200" b="0" dirty="0">
                  <a:latin typeface="+mn-ea"/>
                </a:endParaRPr>
              </a:p>
              <a:p>
                <a:pPr marL="0" indent="0">
                  <a:buNone/>
                </a:pPr>
                <a:endParaRPr kumimoji="1" lang="en-US" altLang="ja-JP" sz="3200" b="0" dirty="0">
                  <a:ea typeface="Cambria Math" panose="02040503050406030204" pitchFamily="18" charset="0"/>
                </a:endParaRPr>
              </a:p>
              <a:p>
                <a:endParaRPr kumimoji="1" lang="ja-JP" altLang="en-US" sz="32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BF04EBF-D3B5-4442-8DDF-B7E13C1CA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19" t="-3939" b="-121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1EAD84-0E1A-414F-BB14-ECA31BC9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19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A74650-5ECE-44F4-A4BF-1CD55F983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仮説検定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47B2D228-8348-475A-A6DA-6736948927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3200" dirty="0"/>
                  <a:t>95</a:t>
                </a:r>
                <a:r>
                  <a:rPr lang="ja-JP" altLang="en-US" sz="3200" dirty="0"/>
                  <a:t>パーセント予言的中区間は</a:t>
                </a:r>
                <a:endParaRPr kumimoji="1" lang="en-US" altLang="ja-JP" sz="3200" dirty="0"/>
              </a:p>
              <a:p>
                <a:pPr algn="ctr"/>
                <a:r>
                  <a:rPr kumimoji="1" lang="en-US" altLang="ja-JP" sz="3200" dirty="0"/>
                  <a:t>-1.96 ≤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num>
                      <m:den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1" lang="en-US" altLang="ja-JP" sz="3200" dirty="0"/>
                  <a:t> ≤ +1.96</a:t>
                </a:r>
              </a:p>
              <a:p>
                <a:pPr algn="ctr"/>
                <a:r>
                  <a:rPr lang="en-US" altLang="ja-JP" sz="3200" dirty="0"/>
                  <a:t>4.08 ≤ </a:t>
                </a:r>
                <a14:m>
                  <m:oMath xmlns:m="http://schemas.openxmlformats.org/officeDocument/2006/math">
                    <m:r>
                      <a:rPr lang="en-US" altLang="ja-JP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ja-JP" sz="3200" dirty="0"/>
                  <a:t> ≤ 11.92</a:t>
                </a:r>
              </a:p>
              <a:p>
                <a:r>
                  <a:rPr lang="ja-JP" altLang="en-US" sz="3200" dirty="0"/>
                  <a:t>「</a:t>
                </a:r>
                <a:r>
                  <a:rPr lang="en-US" altLang="ja-JP" sz="3200" dirty="0"/>
                  <a:t>n=16</a:t>
                </a:r>
                <a:r>
                  <a:rPr lang="ja-JP" altLang="en-US" sz="3200" dirty="0"/>
                  <a:t>」のとき表の枚数は</a:t>
                </a:r>
                <a:endParaRPr lang="en-US" altLang="ja-JP" sz="3200" dirty="0"/>
              </a:p>
              <a:p>
                <a:r>
                  <a:rPr lang="ja-JP" altLang="en-US" sz="3200" dirty="0"/>
                  <a:t>「</a:t>
                </a:r>
                <a:r>
                  <a:rPr lang="en-US" altLang="ja-JP" sz="3200" dirty="0"/>
                  <a:t>4.08</a:t>
                </a:r>
                <a:r>
                  <a:rPr lang="ja-JP" altLang="en-US" sz="3200" dirty="0"/>
                  <a:t>枚以上</a:t>
                </a:r>
                <a:r>
                  <a:rPr lang="en-US" altLang="ja-JP" sz="3200" dirty="0"/>
                  <a:t>11.92</a:t>
                </a:r>
                <a:r>
                  <a:rPr lang="ja-JP" altLang="en-US" sz="3200" dirty="0"/>
                  <a:t>枚以下」と予言できる</a:t>
                </a:r>
                <a:endParaRPr lang="en-US" altLang="ja-JP" sz="3200" dirty="0"/>
              </a:p>
              <a:p>
                <a:r>
                  <a:rPr lang="ja-JP" altLang="en-US" sz="3200" dirty="0"/>
                  <a:t>表の枚数が</a:t>
                </a:r>
                <a:r>
                  <a:rPr lang="en-US" altLang="ja-JP" sz="3200" dirty="0"/>
                  <a:t>10</a:t>
                </a:r>
                <a:r>
                  <a:rPr lang="ja-JP" altLang="en-US" sz="3200" dirty="0"/>
                  <a:t>というのは想定の範囲内</a:t>
                </a:r>
                <a:endParaRPr lang="en-US" altLang="ja-JP" sz="3200" dirty="0"/>
              </a:p>
              <a:p>
                <a:endParaRPr kumimoji="1" lang="ja-JP" altLang="en-US" sz="36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47B2D228-8348-475A-A6DA-6736948927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19" t="-39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0926C8-8706-4F73-AF4F-7DDCAC7C4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528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BFAFFF-1BEC-43A0-8468-356B955E0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「</a:t>
            </a:r>
            <a:r>
              <a:rPr kumimoji="1" lang="en-US" altLang="ja-JP" dirty="0"/>
              <a:t>N=36</a:t>
            </a:r>
            <a:r>
              <a:rPr kumimoji="1" lang="ja-JP" altLang="en-US" dirty="0"/>
              <a:t>」の場合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C8CDB8A7-BA6F-4E00-8580-F7166FD6C3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kumimoji="1" lang="ja-JP" altLang="en-US" sz="3200" dirty="0"/>
                  <a:t>平均値 </a:t>
                </a:r>
                <a:r>
                  <a:rPr kumimoji="1" lang="en-US" altLang="ja-JP" sz="3200" dirty="0"/>
                  <a:t>μ </a:t>
                </a:r>
                <a:r>
                  <a:rPr lang="en-US" altLang="ja-JP" sz="32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ja-JP" sz="3200" dirty="0"/>
                  <a:t> = 18</a:t>
                </a:r>
                <a:r>
                  <a:rPr lang="ja-JP" altLang="en-US" sz="3200" dirty="0"/>
                  <a:t>　</a:t>
                </a:r>
                <a:r>
                  <a:rPr lang="en-US" altLang="ja-JP" sz="3200" dirty="0"/>
                  <a:t>S.D.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ja-JP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ja-JP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num>
                      <m:den>
                        <m:r>
                          <a:rPr lang="en-US" altLang="ja-JP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ja-JP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sz="3200" dirty="0">
                    <a:ea typeface="Cambria Math" panose="02040503050406030204" pitchFamily="18" charset="0"/>
                  </a:rPr>
                  <a:t>= 3</a:t>
                </a:r>
              </a:p>
              <a:p>
                <a:r>
                  <a:rPr lang="en-US" altLang="ja-JP" sz="3200" dirty="0"/>
                  <a:t>95</a:t>
                </a:r>
                <a:r>
                  <a:rPr lang="ja-JP" altLang="en-US" sz="3200" dirty="0"/>
                  <a:t>パーセント予言的中区間は</a:t>
                </a:r>
                <a:endParaRPr lang="en-US" altLang="ja-JP" sz="3200" dirty="0"/>
              </a:p>
              <a:p>
                <a:pPr algn="ctr"/>
                <a:r>
                  <a:rPr lang="en-US" altLang="ja-JP" sz="3200" dirty="0"/>
                  <a:t>-1.96 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3200" i="1">
                            <a:latin typeface="+mn-ea"/>
                          </a:rPr>
                          <m:t>𝑥</m:t>
                        </m:r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ja-JP" sz="3200" dirty="0"/>
                  <a:t> ≤ +1.96</a:t>
                </a:r>
              </a:p>
              <a:p>
                <a:pPr algn="ctr"/>
                <a:r>
                  <a:rPr lang="en-US" altLang="ja-JP" sz="3200" dirty="0"/>
                  <a:t>12.12 ≤ </a:t>
                </a:r>
                <a14:m>
                  <m:oMath xmlns:m="http://schemas.openxmlformats.org/officeDocument/2006/math">
                    <m:r>
                      <a:rPr lang="en-US" altLang="ja-JP" sz="3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ja-JP" sz="3200" dirty="0"/>
                  <a:t> ≤ 23.88</a:t>
                </a:r>
              </a:p>
              <a:p>
                <a:r>
                  <a:rPr lang="ja-JP" altLang="en-US" sz="3200" dirty="0"/>
                  <a:t>「</a:t>
                </a:r>
                <a:r>
                  <a:rPr lang="en-US" altLang="ja-JP" sz="3200" dirty="0"/>
                  <a:t>12.12</a:t>
                </a:r>
                <a:r>
                  <a:rPr lang="ja-JP" altLang="en-US" sz="3200" dirty="0"/>
                  <a:t>枚以上</a:t>
                </a:r>
                <a:r>
                  <a:rPr lang="en-US" altLang="ja-JP" sz="3200" dirty="0"/>
                  <a:t>23.88</a:t>
                </a:r>
                <a:r>
                  <a:rPr lang="ja-JP" altLang="en-US" sz="3200" dirty="0"/>
                  <a:t>枚以下」と予言</a:t>
                </a:r>
                <a:endParaRPr lang="en-US" altLang="ja-JP" sz="3200" dirty="0"/>
              </a:p>
              <a:p>
                <a:r>
                  <a:rPr lang="ja-JP" altLang="en-US" sz="3200" dirty="0"/>
                  <a:t>表の枚数が</a:t>
                </a:r>
                <a:r>
                  <a:rPr lang="en-US" altLang="ja-JP" sz="3200" dirty="0"/>
                  <a:t>10</a:t>
                </a:r>
                <a:r>
                  <a:rPr lang="ja-JP" altLang="en-US" sz="3200" dirty="0"/>
                  <a:t>というのは想定外</a:t>
                </a:r>
                <a:endParaRPr lang="en-US" altLang="ja-JP" sz="3200" dirty="0"/>
              </a:p>
              <a:p>
                <a:endParaRPr lang="en-US" altLang="ja-JP" sz="3200" dirty="0">
                  <a:latin typeface="+mn-ea"/>
                </a:endParaRPr>
              </a:p>
              <a:p>
                <a:r>
                  <a:rPr kumimoji="1" lang="en-US" altLang="ja-JP" sz="3200" dirty="0"/>
                  <a:t> </a:t>
                </a:r>
                <a:endParaRPr kumimoji="1" lang="ja-JP" altLang="en-US" sz="32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C8CDB8A7-BA6F-4E00-8580-F7166FD6C3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19" b="-60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E4DA47-4178-4718-9ECB-0B81A612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509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1705D9-2AA2-494D-B2D9-37790A3B3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仮説に対する考え方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4154C9-7F2D-4CB2-8D86-D73629E84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1100" dirty="0"/>
          </a:p>
          <a:p>
            <a:r>
              <a:rPr kumimoji="1" lang="en-US" altLang="ja-JP" sz="3200" dirty="0"/>
              <a:t>1. </a:t>
            </a:r>
            <a:r>
              <a:rPr kumimoji="1" lang="ja-JP" altLang="en-US" sz="3200" dirty="0"/>
              <a:t>母集団に対する仮説は正しく</a:t>
            </a:r>
            <a:r>
              <a:rPr kumimoji="1" lang="en-US" altLang="ja-JP" sz="3200" dirty="0"/>
              <a:t>,5%</a:t>
            </a:r>
            <a:r>
              <a:rPr kumimoji="1" lang="ja-JP" altLang="en-US" sz="3200" dirty="0"/>
              <a:t>の確率でしか起こらない出来事が起きてしまった</a:t>
            </a:r>
            <a:r>
              <a:rPr kumimoji="1" lang="en-US" altLang="ja-JP" sz="3200" dirty="0"/>
              <a:t>.</a:t>
            </a:r>
          </a:p>
          <a:p>
            <a:endParaRPr lang="en-US" altLang="ja-JP" sz="1100" dirty="0"/>
          </a:p>
          <a:p>
            <a:r>
              <a:rPr kumimoji="1" lang="en-US" altLang="ja-JP" sz="3200" dirty="0"/>
              <a:t>2. </a:t>
            </a:r>
            <a:r>
              <a:rPr kumimoji="1" lang="ja-JP" altLang="en-US" sz="3200" dirty="0"/>
              <a:t>母集団に関する仮説が正しくない</a:t>
            </a:r>
            <a:endParaRPr kumimoji="1" lang="en-US" altLang="ja-JP" sz="3200" dirty="0"/>
          </a:p>
          <a:p>
            <a:endParaRPr kumimoji="1" lang="en-US" altLang="ja-JP" sz="3200" dirty="0"/>
          </a:p>
          <a:p>
            <a:pPr algn="ctr"/>
            <a:r>
              <a:rPr kumimoji="1" lang="ja-JP" altLang="en-US" sz="3200" dirty="0"/>
              <a:t>統計学では</a:t>
            </a:r>
            <a:r>
              <a:rPr kumimoji="1" lang="en-US" altLang="ja-JP" sz="3200" dirty="0"/>
              <a:t>2</a:t>
            </a:r>
            <a:r>
              <a:rPr kumimoji="1" lang="ja-JP" altLang="en-US" sz="3200" dirty="0"/>
              <a:t>の考え方を採用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81783D-EA8F-43DA-A6F9-B14FB5D1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43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C39A4B-6791-4CF0-81AF-F73982F5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仮説検定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45E33C6-E85F-4189-A336-7BFFE85B2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/>
              <a:t>「</a:t>
            </a:r>
            <a:r>
              <a:rPr kumimoji="1" lang="en-US" altLang="ja-JP" sz="3200" dirty="0"/>
              <a:t>N=16</a:t>
            </a:r>
            <a:r>
              <a:rPr kumimoji="1" lang="ja-JP" altLang="en-US" sz="3200" dirty="0"/>
              <a:t>」は妥当な仮説として採用する</a:t>
            </a:r>
            <a:endParaRPr kumimoji="1" lang="en-US" altLang="ja-JP" sz="3200" dirty="0"/>
          </a:p>
          <a:p>
            <a:r>
              <a:rPr kumimoji="1" lang="ja-JP" altLang="en-US" sz="3200" dirty="0"/>
              <a:t>「</a:t>
            </a:r>
            <a:r>
              <a:rPr kumimoji="1" lang="en-US" altLang="ja-JP" sz="3200" dirty="0"/>
              <a:t>N=36</a:t>
            </a:r>
            <a:r>
              <a:rPr kumimoji="1" lang="ja-JP" altLang="en-US" sz="3200" dirty="0"/>
              <a:t>」は妥当ではない</a:t>
            </a:r>
            <a:r>
              <a:rPr lang="ja-JP" altLang="en-US" sz="3200" dirty="0"/>
              <a:t>ので</a:t>
            </a:r>
            <a:r>
              <a:rPr lang="en-US" altLang="ja-JP" sz="3200" dirty="0"/>
              <a:t>,</a:t>
            </a:r>
            <a:r>
              <a:rPr lang="ja-JP" altLang="en-US" sz="3200" dirty="0"/>
              <a:t>仮説を棄却する</a:t>
            </a:r>
            <a:endParaRPr lang="en-US" altLang="ja-JP" sz="3200" dirty="0"/>
          </a:p>
          <a:p>
            <a:endParaRPr kumimoji="1" lang="en-US" altLang="ja-JP" dirty="0"/>
          </a:p>
          <a:p>
            <a:r>
              <a:rPr lang="ja-JP" altLang="en-US" sz="3200" dirty="0"/>
              <a:t>例題の回答</a:t>
            </a:r>
            <a:endParaRPr lang="en-US" altLang="ja-JP" sz="3200" dirty="0"/>
          </a:p>
          <a:p>
            <a:r>
              <a:rPr kumimoji="1" lang="en-US" altLang="ja-JP" sz="3200" dirty="0"/>
              <a:t>16</a:t>
            </a:r>
            <a:r>
              <a:rPr kumimoji="1" lang="ja-JP" altLang="en-US" sz="3200" dirty="0"/>
              <a:t>枚は想定するが</a:t>
            </a:r>
            <a:r>
              <a:rPr kumimoji="1" lang="en-US" altLang="ja-JP" sz="3200" dirty="0"/>
              <a:t>,36</a:t>
            </a:r>
            <a:r>
              <a:rPr kumimoji="1" lang="ja-JP" altLang="en-US" sz="3200" dirty="0"/>
              <a:t>枚は想定しない</a:t>
            </a: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09F285-D673-4692-9E86-2AB614BF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287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D8580A-1CBB-49DD-95A1-1E32BE73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10</a:t>
            </a:r>
            <a:r>
              <a:rPr lang="ja-JP" altLang="en-US" dirty="0"/>
              <a:t>講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2B0C6E-BFF0-4172-980C-18F424E5A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3600" dirty="0"/>
          </a:p>
          <a:p>
            <a:endParaRPr kumimoji="1" lang="en-US" altLang="ja-JP" sz="3600" dirty="0"/>
          </a:p>
          <a:p>
            <a:r>
              <a:rPr kumimoji="1" lang="en-US" altLang="ja-JP" sz="3200" dirty="0"/>
              <a:t>95</a:t>
            </a:r>
            <a:r>
              <a:rPr kumimoji="1" lang="ja-JP" altLang="en-US" sz="3200" dirty="0"/>
              <a:t>パーセント当たる信頼区間を探し出す</a:t>
            </a:r>
            <a:endParaRPr kumimoji="1" lang="en-US" altLang="ja-JP" sz="3200" dirty="0"/>
          </a:p>
          <a:p>
            <a:r>
              <a:rPr kumimoji="1" lang="en-US" altLang="ja-JP" sz="3600" dirty="0"/>
              <a:t> </a:t>
            </a:r>
            <a:r>
              <a:rPr kumimoji="1" lang="en-US" altLang="ja-JP" sz="3200" dirty="0"/>
              <a:t>― </a:t>
            </a:r>
            <a:r>
              <a:rPr kumimoji="1" lang="ja-JP" altLang="en-US" sz="3200" dirty="0"/>
              <a:t>区間推定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FD3763-9825-4E96-B0D9-45816E3B6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370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C3F396-076D-412D-8D47-CD78F118F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予言的中区間を推定に逆用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49680B-7C11-41AE-B595-9930B7D22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/>
              <a:t>9</a:t>
            </a:r>
            <a:r>
              <a:rPr lang="ja-JP" altLang="en-US" sz="3200" dirty="0"/>
              <a:t>講での仮説の評価法をすべての母数おのおのに対して実行すれば</a:t>
            </a:r>
            <a:r>
              <a:rPr lang="en-US" altLang="ja-JP" sz="3200" dirty="0"/>
              <a:t>,</a:t>
            </a:r>
            <a:r>
              <a:rPr lang="ja-JP" altLang="en-US" sz="3200" dirty="0"/>
              <a:t>「可能性として残すべき母数の集まり」が分かる</a:t>
            </a:r>
            <a:endParaRPr lang="en-US" altLang="ja-JP" sz="3200" dirty="0"/>
          </a:p>
          <a:p>
            <a:r>
              <a:rPr kumimoji="1" lang="ja-JP" altLang="en-US" sz="3200" dirty="0"/>
              <a:t>この母数の集まりを「可能な母集団の母数として推定される区間」とし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「</a:t>
            </a:r>
            <a:r>
              <a:rPr kumimoji="1" lang="en-US" altLang="ja-JP" sz="3200" dirty="0"/>
              <a:t>95</a:t>
            </a:r>
            <a:r>
              <a:rPr kumimoji="1" lang="ja-JP" altLang="en-US" sz="3200" dirty="0"/>
              <a:t>パーセント信頼区間」と呼び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母数をこのような区間で推定することを「区間推定」と呼ぶ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61ADA7-CC22-43FA-8617-F81BCDB82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357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24B89C-E651-41BA-BD45-8C6BFC4B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例題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35A575-F8BD-4E7B-9E85-78F4B88FD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3200" dirty="0"/>
          </a:p>
          <a:p>
            <a:r>
              <a:rPr kumimoji="1" lang="en-US" altLang="ja-JP" sz="3200" dirty="0"/>
              <a:t>N</a:t>
            </a:r>
            <a:r>
              <a:rPr kumimoji="1" lang="ja-JP" altLang="en-US" sz="3200" dirty="0"/>
              <a:t>枚のコインを投げる実験を行い表が</a:t>
            </a:r>
            <a:r>
              <a:rPr kumimoji="1" lang="en-US" altLang="ja-JP" sz="3200" dirty="0"/>
              <a:t>10</a:t>
            </a:r>
            <a:r>
              <a:rPr kumimoji="1" lang="ja-JP" altLang="en-US" sz="3200" dirty="0"/>
              <a:t>枚出たという結果のみを知っているとき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投げた枚数</a:t>
            </a:r>
            <a:r>
              <a:rPr kumimoji="1" lang="en-US" altLang="ja-JP" sz="3200" dirty="0"/>
              <a:t>N</a:t>
            </a:r>
            <a:r>
              <a:rPr kumimoji="1" lang="ja-JP" altLang="en-US" sz="3200" dirty="0"/>
              <a:t>として考えられるのは何枚から何枚までであるか</a:t>
            </a:r>
            <a:r>
              <a:rPr kumimoji="1" lang="en-US" altLang="ja-JP" sz="3200" dirty="0"/>
              <a:t>.</a:t>
            </a:r>
            <a:endParaRPr kumimoji="1" lang="ja-JP" altLang="en-US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63AD18-D542-409A-870C-38352F360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069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2CC6B3-AECC-4251-886A-43427D77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/>
              <a:t>コインの枚数についての仮説検定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3C167800-25EA-48DB-9E67-0A260ADFCE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ja-JP" altLang="en-US" sz="3200" dirty="0"/>
                  <a:t>平均値 </a:t>
                </a:r>
                <a:r>
                  <a:rPr lang="en-US" altLang="ja-JP" sz="3200" dirty="0"/>
                  <a:t>μ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ja-JP" altLang="en-US" sz="3200" dirty="0"/>
                  <a:t>　</a:t>
                </a:r>
                <a:r>
                  <a:rPr lang="en-US" altLang="ja-JP" sz="3200" dirty="0"/>
                  <a:t>S.D. 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ja-JP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num>
                      <m:den>
                        <m:r>
                          <a:rPr lang="en-US" altLang="ja-JP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ja-JP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ja-JP" sz="3200" dirty="0">
                  <a:ea typeface="Cambria Math" panose="02040503050406030204" pitchFamily="18" charset="0"/>
                </a:endParaRPr>
              </a:p>
              <a:p>
                <a:r>
                  <a:rPr kumimoji="1" lang="en-US" altLang="ja-JP" sz="3200" dirty="0"/>
                  <a:t>Z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ja-JP" sz="3200" i="1">
                            <a:latin typeface="Cambria Math" panose="02040503050406030204" pitchFamily="18" charset="0"/>
                          </a:rPr>
                          <m:t>μ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ja-JP" sz="3200" i="1">
                            <a:latin typeface="Cambria Math" panose="02040503050406030204" pitchFamily="18" charset="0"/>
                          </a:rPr>
                          <m:t>σ</m:t>
                        </m:r>
                      </m:den>
                    </m:f>
                    <m:r>
                      <a:rPr lang="en-US" altLang="ja-JP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ja-JP" altLang="en-US" sz="3200" i="1">
                        <a:latin typeface="Cambria Math" panose="02040503050406030204" pitchFamily="18" charset="0"/>
                      </a:rPr>
                      <m:t>と</m:t>
                    </m:r>
                    <m:r>
                      <a:rPr kumimoji="1" lang="ja-JP" altLang="en-US" sz="3200" i="1" dirty="0">
                        <a:latin typeface="Cambria Math" panose="02040503050406030204" pitchFamily="18" charset="0"/>
                      </a:rPr>
                      <m:t>して計算し</m:t>
                    </m:r>
                    <m:r>
                      <a:rPr kumimoji="1" lang="en-US" altLang="ja-JP" sz="3200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kumimoji="1" lang="en-US" altLang="ja-JP" sz="3200" b="0" i="1" dirty="0" smtClean="0">
                        <a:latin typeface="Cambria Math" panose="02040503050406030204" pitchFamily="18" charset="0"/>
                      </a:rPr>
                      <m:t>−1.96≤</m:t>
                    </m:r>
                    <m:r>
                      <a:rPr kumimoji="1" lang="en-US" altLang="ja-JP" sz="3200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kumimoji="1" lang="en-US" altLang="ja-JP" sz="3200" b="0" i="1" dirty="0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kumimoji="1" lang="en-US" altLang="ja-JP" sz="3200" dirty="0"/>
                  <a:t> +1.96</a:t>
                </a:r>
              </a:p>
              <a:p>
                <a:r>
                  <a:rPr lang="ja-JP" altLang="en-US" sz="3200" dirty="0"/>
                  <a:t>を満たす</a:t>
                </a:r>
                <a:r>
                  <a:rPr lang="en-US" altLang="ja-JP" sz="3200" dirty="0"/>
                  <a:t>N</a:t>
                </a:r>
                <a:r>
                  <a:rPr lang="ja-JP" altLang="en-US" sz="3200" dirty="0"/>
                  <a:t>は採択され</a:t>
                </a:r>
                <a:r>
                  <a:rPr lang="en-US" altLang="ja-JP" sz="3200" dirty="0"/>
                  <a:t>,</a:t>
                </a:r>
                <a:r>
                  <a:rPr lang="ja-JP" altLang="en-US" sz="3200" dirty="0"/>
                  <a:t>満たさない</a:t>
                </a:r>
                <a:r>
                  <a:rPr lang="en-US" altLang="ja-JP" sz="3200" dirty="0"/>
                  <a:t>N</a:t>
                </a:r>
                <a:r>
                  <a:rPr lang="ja-JP" altLang="en-US" sz="3200" dirty="0"/>
                  <a:t>は棄却される</a:t>
                </a:r>
                <a:endParaRPr lang="en-US" altLang="ja-JP" sz="3200" dirty="0"/>
              </a:p>
              <a:p>
                <a:r>
                  <a:rPr kumimoji="1" lang="ja-JP" altLang="en-US" sz="3200" dirty="0"/>
                  <a:t>これを全ての</a:t>
                </a:r>
                <a:r>
                  <a:rPr kumimoji="1" lang="en-US" altLang="ja-JP" sz="3200" dirty="0"/>
                  <a:t>N</a:t>
                </a:r>
                <a:r>
                  <a:rPr kumimoji="1" lang="ja-JP" altLang="en-US" sz="3200" dirty="0"/>
                  <a:t>について実行すれば母集団の</a:t>
                </a:r>
                <a:r>
                  <a:rPr kumimoji="1" lang="en-US" altLang="ja-JP" sz="3200" dirty="0"/>
                  <a:t>N</a:t>
                </a:r>
                <a:r>
                  <a:rPr kumimoji="1" lang="ja-JP" altLang="en-US" sz="3200" dirty="0"/>
                  <a:t>として妥当な数値が得られる</a:t>
                </a:r>
                <a:endParaRPr kumimoji="1" lang="en-US" altLang="ja-JP" sz="32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3C167800-25EA-48DB-9E67-0A260ADFCE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19" r="-14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17DB6D-41DC-45AF-88E6-AC224F517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198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68C625-BBAF-4B7F-8DEF-085B2C27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/>
              <a:t>コインの枚数についての仮説検定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E44283-1472-4CBB-8E69-B760708DE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ja-JP" sz="3200" dirty="0"/>
          </a:p>
          <a:p>
            <a:pPr algn="ctr"/>
            <a:r>
              <a:rPr lang="en-US" altLang="ja-JP" sz="3200" dirty="0"/>
              <a:t>N = 12</a:t>
            </a:r>
            <a:r>
              <a:rPr lang="ja-JP" altLang="en-US" sz="3200" dirty="0"/>
              <a:t>のとき　</a:t>
            </a:r>
            <a:r>
              <a:rPr lang="en-US" altLang="ja-JP" sz="3200" dirty="0"/>
              <a:t>z = 2.31 </a:t>
            </a:r>
          </a:p>
          <a:p>
            <a:pPr algn="ctr"/>
            <a:r>
              <a:rPr kumimoji="1" lang="en-US" altLang="ja-JP" sz="3200" dirty="0"/>
              <a:t>N = 13</a:t>
            </a:r>
            <a:r>
              <a:rPr kumimoji="1" lang="ja-JP" altLang="en-US" sz="3200" dirty="0"/>
              <a:t>のとき　</a:t>
            </a:r>
            <a:r>
              <a:rPr kumimoji="1" lang="en-US" altLang="ja-JP" sz="3200" dirty="0"/>
              <a:t>z = 1.91</a:t>
            </a:r>
          </a:p>
          <a:p>
            <a:pPr algn="ctr"/>
            <a:r>
              <a:rPr lang="en-US" altLang="ja-JP" sz="3200" dirty="0"/>
              <a:t>(</a:t>
            </a:r>
            <a:r>
              <a:rPr lang="ja-JP" altLang="en-US" sz="3200" dirty="0"/>
              <a:t>中略</a:t>
            </a:r>
            <a:r>
              <a:rPr lang="en-US" altLang="ja-JP" sz="3200" dirty="0"/>
              <a:t>)</a:t>
            </a:r>
            <a:endParaRPr kumimoji="1" lang="en-US" altLang="ja-JP" sz="3200" dirty="0"/>
          </a:p>
          <a:p>
            <a:pPr algn="ctr"/>
            <a:r>
              <a:rPr lang="en-US" altLang="ja-JP" sz="3200" dirty="0"/>
              <a:t>N = 30</a:t>
            </a:r>
            <a:r>
              <a:rPr lang="ja-JP" altLang="en-US" sz="3200" dirty="0"/>
              <a:t>のとき　</a:t>
            </a:r>
            <a:r>
              <a:rPr lang="en-US" altLang="ja-JP" sz="3200" dirty="0"/>
              <a:t>z = -1.83</a:t>
            </a:r>
          </a:p>
          <a:p>
            <a:pPr algn="ctr"/>
            <a:r>
              <a:rPr lang="en-US" altLang="ja-JP" sz="3200" dirty="0"/>
              <a:t>N = 31</a:t>
            </a:r>
            <a:r>
              <a:rPr lang="ja-JP" altLang="en-US" sz="3200" dirty="0"/>
              <a:t>のとき　</a:t>
            </a:r>
            <a:r>
              <a:rPr lang="en-US" altLang="ja-JP" sz="3200" dirty="0"/>
              <a:t>z = -1.98</a:t>
            </a:r>
          </a:p>
          <a:p>
            <a:endParaRPr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C31F3F0-06C7-4DE4-85B5-DDA7A348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497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8C710C-8550-4919-AFDA-48C571B58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/>
              <a:t>コインの枚数についての仮説検定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727F87-7ABD-40AD-AD43-B4AF86F4E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3200" dirty="0"/>
          </a:p>
          <a:p>
            <a:r>
              <a:rPr kumimoji="1" lang="ja-JP" altLang="en-US" sz="3200" dirty="0"/>
              <a:t>「</a:t>
            </a:r>
            <a:r>
              <a:rPr kumimoji="1" lang="en-US" altLang="ja-JP" sz="3200" dirty="0"/>
              <a:t>N</a:t>
            </a:r>
            <a:r>
              <a:rPr kumimoji="1" lang="ja-JP" altLang="en-US" sz="3200" dirty="0"/>
              <a:t>についての区間推定」の結果は</a:t>
            </a:r>
            <a:endParaRPr kumimoji="1" lang="en-US" altLang="ja-JP" sz="3200" dirty="0"/>
          </a:p>
          <a:p>
            <a:r>
              <a:rPr kumimoji="1" lang="ja-JP" altLang="en-US" sz="3200" dirty="0"/>
              <a:t>「</a:t>
            </a:r>
            <a:r>
              <a:rPr kumimoji="1" lang="en-US" altLang="ja-JP" sz="3200" dirty="0"/>
              <a:t>13 ≤ N ≤ 30</a:t>
            </a:r>
            <a:r>
              <a:rPr kumimoji="1" lang="ja-JP" altLang="en-US" sz="3200" dirty="0"/>
              <a:t>」となり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「</a:t>
            </a:r>
            <a:r>
              <a:rPr kumimoji="1" lang="en-US" altLang="ja-JP" sz="3200" dirty="0"/>
              <a:t>N</a:t>
            </a:r>
            <a:r>
              <a:rPr kumimoji="1" lang="ja-JP" altLang="en-US" sz="3200" dirty="0"/>
              <a:t>の</a:t>
            </a:r>
            <a:r>
              <a:rPr kumimoji="1" lang="en-US" altLang="ja-JP" sz="3200" dirty="0"/>
              <a:t>95</a:t>
            </a:r>
            <a:r>
              <a:rPr kumimoji="1" lang="ja-JP" altLang="en-US" sz="3200" dirty="0"/>
              <a:t>パーセント信頼区間」と呼ぶ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B4D02D-A0D7-403D-AB43-216584994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277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069D24-5606-472A-B8A1-C52FCF68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平均に対する区間推定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A119F1-C92C-4983-AC00-59C9855F5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ja-JP" sz="3200" dirty="0"/>
          </a:p>
          <a:p>
            <a:r>
              <a:rPr lang="ja-JP" altLang="en-US" sz="3200" dirty="0"/>
              <a:t>母集団が正規分布と分かっていて</a:t>
            </a:r>
            <a:r>
              <a:rPr lang="en-US" altLang="ja-JP" sz="3200" dirty="0"/>
              <a:t>,S.D.</a:t>
            </a:r>
            <a:r>
              <a:rPr lang="ja-JP" altLang="en-US" sz="3200" dirty="0"/>
              <a:t>は分かっているが平均値が分かっていないとき</a:t>
            </a:r>
            <a:r>
              <a:rPr lang="en-US" altLang="ja-JP" sz="3200" dirty="0"/>
              <a:t>,</a:t>
            </a:r>
            <a:r>
              <a:rPr lang="ja-JP" altLang="en-US" sz="3200" dirty="0"/>
              <a:t>観測されたデータから平均値を区間推定したいとき</a:t>
            </a:r>
            <a:endParaRPr kumimoji="1" lang="ja-JP" altLang="en-US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02CB715-AFDA-44C5-BE51-78417A7A7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270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3CCF4D-6A00-4ECA-B152-A3CA97559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例題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C35498-D9DA-4072-A05E-3E15CE7E4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3200" dirty="0"/>
          </a:p>
          <a:p>
            <a:r>
              <a:rPr kumimoji="1" lang="ja-JP" altLang="en-US" sz="3200" dirty="0"/>
              <a:t>精度のあまりよくない温度計で液体の温度を測った</a:t>
            </a:r>
            <a:r>
              <a:rPr kumimoji="1" lang="en-US" altLang="ja-JP" sz="3200" dirty="0"/>
              <a:t>.</a:t>
            </a:r>
            <a:r>
              <a:rPr kumimoji="1" lang="ja-JP" altLang="en-US" sz="3200" dirty="0"/>
              <a:t>計測されたデータは</a:t>
            </a:r>
            <a:r>
              <a:rPr kumimoji="1" lang="en-US" altLang="ja-JP" sz="3200" dirty="0"/>
              <a:t>,</a:t>
            </a:r>
            <a:r>
              <a:rPr kumimoji="1" lang="ja-JP" altLang="en-US" sz="3200" dirty="0"/>
              <a:t>実際の温度</a:t>
            </a:r>
            <a:r>
              <a:rPr kumimoji="1" lang="en-US" altLang="ja-JP" sz="3200" dirty="0"/>
              <a:t>μ</a:t>
            </a:r>
            <a:r>
              <a:rPr kumimoji="1" lang="ja-JP" altLang="en-US" sz="3200" dirty="0"/>
              <a:t>を平均とし</a:t>
            </a:r>
            <a:r>
              <a:rPr kumimoji="1" lang="en-US" altLang="ja-JP" sz="3200" dirty="0"/>
              <a:t>,S.D. 5</a:t>
            </a:r>
            <a:r>
              <a:rPr kumimoji="1" lang="ja-JP" altLang="en-US" sz="3200" dirty="0"/>
              <a:t>℃の正規分布に従う</a:t>
            </a:r>
            <a:r>
              <a:rPr kumimoji="1" lang="en-US" altLang="ja-JP" sz="3200" dirty="0"/>
              <a:t>.</a:t>
            </a:r>
            <a:r>
              <a:rPr kumimoji="1" lang="ja-JP" altLang="en-US" sz="3200" dirty="0"/>
              <a:t>計測した温度が</a:t>
            </a:r>
            <a:r>
              <a:rPr kumimoji="1" lang="en-US" altLang="ja-JP" sz="3200" dirty="0"/>
              <a:t>20</a:t>
            </a:r>
            <a:r>
              <a:rPr lang="ja-JP" altLang="en-US" sz="3200" dirty="0"/>
              <a:t>℃であったとき</a:t>
            </a:r>
            <a:r>
              <a:rPr lang="en-US" altLang="ja-JP" sz="3200" dirty="0"/>
              <a:t>,</a:t>
            </a:r>
            <a:r>
              <a:rPr lang="ja-JP" altLang="en-US" sz="3200" dirty="0"/>
              <a:t>実際の温度を</a:t>
            </a:r>
            <a:r>
              <a:rPr lang="en-US" altLang="ja-JP" sz="3200" dirty="0"/>
              <a:t>95%</a:t>
            </a:r>
            <a:r>
              <a:rPr lang="ja-JP" altLang="en-US" sz="3200" dirty="0"/>
              <a:t>信頼区間で区間推定せよ</a:t>
            </a:r>
            <a:r>
              <a:rPr lang="en-US" altLang="ja-JP" sz="3200" dirty="0"/>
              <a:t>.</a:t>
            </a:r>
            <a:endParaRPr kumimoji="1" lang="ja-JP" altLang="en-US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9528BB-C26B-4DE8-B1F6-80439A58E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2301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5C4A8C-04EE-4CCC-B2AB-99A1C54EE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平均値の区間推定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BD77301-5AC5-47FD-B9F7-BB3C5B5E47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3200" dirty="0"/>
                  <a:t>Z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ja-JP" sz="3200" i="1">
                            <a:latin typeface="Cambria Math" panose="02040503050406030204" pitchFamily="18" charset="0"/>
                          </a:rPr>
                          <m:t>μ</m:t>
                        </m:r>
                      </m:num>
                      <m:den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altLang="ja-JP" sz="3200">
                        <a:latin typeface="Cambria Math" panose="02040503050406030204" pitchFamily="18" charset="0"/>
                      </a:rPr>
                      <m:t> </m:t>
                    </m:r>
                    <m:r>
                      <a:rPr lang="ja-JP" altLang="en-US" sz="3200" i="1">
                        <a:latin typeface="Cambria Math" panose="02040503050406030204" pitchFamily="18" charset="0"/>
                      </a:rPr>
                      <m:t>と</m:t>
                    </m:r>
                    <m:r>
                      <a:rPr lang="ja-JP" altLang="en-US" sz="3200" i="1" dirty="0">
                        <a:latin typeface="Cambria Math" panose="02040503050406030204" pitchFamily="18" charset="0"/>
                      </a:rPr>
                      <m:t>して計算し</m:t>
                    </m:r>
                    <m:r>
                      <a:rPr lang="en-US" altLang="ja-JP" sz="3200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−1.96≤</m:t>
                    </m:r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ja-JP" sz="3200" dirty="0"/>
                  <a:t> +1.96</a:t>
                </a:r>
              </a:p>
              <a:p>
                <a:r>
                  <a:rPr lang="ja-JP" altLang="en-US" sz="3200" dirty="0"/>
                  <a:t>を満たしていればよい</a:t>
                </a:r>
                <a:endParaRPr lang="en-US" altLang="ja-JP" sz="3200" dirty="0"/>
              </a:p>
              <a:p>
                <a:r>
                  <a:rPr kumimoji="1" lang="ja-JP" altLang="en-US" sz="3200" dirty="0"/>
                  <a:t>計算すると</a:t>
                </a:r>
                <a:r>
                  <a:rPr kumimoji="1" lang="en-US" altLang="ja-JP" sz="3200" dirty="0"/>
                  <a:t>,</a:t>
                </a:r>
              </a:p>
              <a:p>
                <a:pPr algn="ctr"/>
                <a:r>
                  <a:rPr lang="en-US" altLang="ja-JP" sz="3200" dirty="0"/>
                  <a:t>10.2 </a:t>
                </a:r>
                <a:r>
                  <a:rPr lang="ja-JP" altLang="ja-JP" sz="3200" dirty="0"/>
                  <a:t>≤</a:t>
                </a:r>
                <a:r>
                  <a:rPr lang="en-US" altLang="ja-JP" sz="3200" dirty="0"/>
                  <a:t> μ </a:t>
                </a:r>
                <a:r>
                  <a:rPr lang="ja-JP" altLang="en-US" sz="3200" dirty="0"/>
                  <a:t>≤ </a:t>
                </a:r>
                <a:r>
                  <a:rPr lang="en-US" altLang="ja-JP" sz="3200" dirty="0"/>
                  <a:t>29.8</a:t>
                </a:r>
              </a:p>
              <a:p>
                <a:r>
                  <a:rPr kumimoji="1" lang="ja-JP" altLang="en-US" sz="3200" dirty="0"/>
                  <a:t>となり</a:t>
                </a:r>
                <a:r>
                  <a:rPr kumimoji="1" lang="en-US" altLang="ja-JP" sz="3200" dirty="0"/>
                  <a:t>,</a:t>
                </a:r>
                <a:r>
                  <a:rPr kumimoji="1" lang="ja-JP" altLang="en-US" sz="3200" dirty="0"/>
                  <a:t>実際の温度</a:t>
                </a:r>
                <a:r>
                  <a:rPr kumimoji="1" lang="en-US" altLang="ja-JP" sz="3200" dirty="0"/>
                  <a:t>μ</a:t>
                </a:r>
                <a:r>
                  <a:rPr kumimoji="1" lang="ja-JP" altLang="en-US" sz="3200" dirty="0"/>
                  <a:t>の</a:t>
                </a:r>
                <a:r>
                  <a:rPr kumimoji="1" lang="en-US" altLang="ja-JP" sz="3200" dirty="0"/>
                  <a:t>95</a:t>
                </a:r>
                <a:r>
                  <a:rPr kumimoji="1" lang="ja-JP" altLang="en-US" sz="3200" dirty="0"/>
                  <a:t>パーセント信頼区間は</a:t>
                </a:r>
                <a:r>
                  <a:rPr kumimoji="1" lang="en-US" altLang="ja-JP" sz="3200" dirty="0"/>
                  <a:t>10.2</a:t>
                </a:r>
                <a:r>
                  <a:rPr kumimoji="1" lang="ja-JP" altLang="en-US" sz="3200" dirty="0"/>
                  <a:t>℃以上</a:t>
                </a:r>
                <a:r>
                  <a:rPr kumimoji="1" lang="en-US" altLang="ja-JP" sz="3200" dirty="0"/>
                  <a:t>29.8</a:t>
                </a:r>
                <a:r>
                  <a:rPr kumimoji="1" lang="ja-JP" altLang="en-US" sz="3200" dirty="0"/>
                  <a:t>℃以下となる</a:t>
                </a:r>
                <a:endParaRPr kumimoji="1" lang="en-US" altLang="ja-JP" sz="32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BD77301-5AC5-47FD-B9F7-BB3C5B5E47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19" t="-6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2546C1-21FA-4D11-84C1-0F98FD6F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911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345205-B7D8-40C2-9651-B1E8AC743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まとめ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C4B5B07E-FACE-4D03-AB8C-CC51DEE392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altLang="ja-JP" sz="3200" dirty="0">
                  <a:latin typeface="+mn-ea"/>
                </a:endParaRPr>
              </a:p>
              <a:p>
                <a:r>
                  <a:rPr lang="en-US" altLang="ja-JP" sz="3200" dirty="0">
                    <a:latin typeface="+mn-ea"/>
                  </a:rPr>
                  <a:t>95</a:t>
                </a:r>
                <a:r>
                  <a:rPr lang="ja-JP" altLang="en-US" sz="3200" dirty="0">
                    <a:latin typeface="+mn-ea"/>
                  </a:rPr>
                  <a:t>パーセント予言的中区間の式</a:t>
                </a:r>
                <a:endParaRPr lang="en-US" altLang="ja-JP" sz="3200" dirty="0">
                  <a:latin typeface="+mn-ea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ja-JP" sz="3200" i="1" dirty="0" smtClean="0">
                        <a:latin typeface="Cambria Math" panose="02040503050406030204" pitchFamily="18" charset="0"/>
                      </a:rPr>
                      <m:t>−1.96≤</m:t>
                    </m:r>
                    <m:f>
                      <m:fPr>
                        <m:ctrlPr>
                          <a:rPr lang="en-US" altLang="ja-JP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ja-JP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ja-JP" sz="3200" i="1">
                            <a:latin typeface="Cambria Math" panose="02040503050406030204" pitchFamily="18" charset="0"/>
                          </a:rPr>
                          <m:t>μ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ja-JP" sz="3200" i="1">
                            <a:latin typeface="Cambria Math" panose="02040503050406030204" pitchFamily="18" charset="0"/>
                          </a:rPr>
                          <m:t>σ</m:t>
                        </m:r>
                      </m:den>
                    </m:f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ja-JP" sz="3200" dirty="0"/>
                  <a:t> +1.96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dirty="0"/>
                  <a:t>:</a:t>
                </a:r>
                <a:r>
                  <a:rPr kumimoji="1" lang="ja-JP" altLang="en-US" dirty="0"/>
                  <a:t>観測されたデータ　</a:t>
                </a:r>
                <a:r>
                  <a:rPr kumimoji="1" lang="en-US" altLang="ja-JP" dirty="0"/>
                  <a:t>μ:</a:t>
                </a:r>
                <a:r>
                  <a:rPr kumimoji="1" lang="ja-JP" altLang="en-US" dirty="0"/>
                  <a:t>平均値　</a:t>
                </a:r>
                <a:r>
                  <a:rPr kumimoji="1" lang="en-US" altLang="ja-JP" dirty="0"/>
                  <a:t>σ:</a:t>
                </a:r>
                <a:r>
                  <a:rPr kumimoji="1" lang="ja-JP" altLang="en-US" dirty="0"/>
                  <a:t>標準偏差</a:t>
                </a:r>
                <a:endParaRPr kumimoji="1" lang="en-US" altLang="ja-JP" dirty="0"/>
              </a:p>
              <a:p>
                <a:r>
                  <a:rPr kumimoji="1" lang="ja-JP" altLang="en-US" sz="3200" dirty="0"/>
                  <a:t>を用いて母集団の区間や平均値の区間を推定することができる</a:t>
                </a:r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C4B5B07E-FACE-4D03-AB8C-CC51DEE392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EDC637-745F-4CF0-BA6C-AD3791915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1617-83C2-4116-A292-35893FC60E8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643066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1636</TotalTime>
  <Words>946</Words>
  <Application>Microsoft Office PowerPoint</Application>
  <PresentationFormat>画面に合わせる (4:3)</PresentationFormat>
  <Paragraphs>126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6" baseType="lpstr">
      <vt:lpstr>ＭＳ Ｐゴシック</vt:lpstr>
      <vt:lpstr>游ゴシック</vt:lpstr>
      <vt:lpstr>Calibri</vt:lpstr>
      <vt:lpstr>Calibri Light</vt:lpstr>
      <vt:lpstr>Cambria Math</vt:lpstr>
      <vt:lpstr>レトロスペクト</vt:lpstr>
      <vt:lpstr>統計学入門 第9講,第10講</vt:lpstr>
      <vt:lpstr>第9講</vt:lpstr>
      <vt:lpstr>統計的推定</vt:lpstr>
      <vt:lpstr>もっともらしい母集団を推定する</vt:lpstr>
      <vt:lpstr>どうやって母数Nを推定するか</vt:lpstr>
      <vt:lpstr>仮説検定</vt:lpstr>
      <vt:lpstr>仮説検定</vt:lpstr>
      <vt:lpstr>「N=36」の場合</vt:lpstr>
      <vt:lpstr>仮説に対する考え方</vt:lpstr>
      <vt:lpstr>仮説検定</vt:lpstr>
      <vt:lpstr>第10講</vt:lpstr>
      <vt:lpstr>予言的中区間を推定に逆用</vt:lpstr>
      <vt:lpstr>例題</vt:lpstr>
      <vt:lpstr>コインの枚数についての仮説検定</vt:lpstr>
      <vt:lpstr>コインの枚数についての仮説検定</vt:lpstr>
      <vt:lpstr>コインの枚数についての仮説検定</vt:lpstr>
      <vt:lpstr>平均に対する区間推定</vt:lpstr>
      <vt:lpstr>例題</vt:lpstr>
      <vt:lpstr>平均値の区間推定</vt:lpstr>
      <vt:lpstr>まとめ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オープンソースソフトウェア工学</dc:title>
  <dc:creator>辻　裕真</dc:creator>
  <cp:lastModifiedBy>辻　裕真</cp:lastModifiedBy>
  <cp:revision>84</cp:revision>
  <dcterms:created xsi:type="dcterms:W3CDTF">2019-10-16T04:43:28Z</dcterms:created>
  <dcterms:modified xsi:type="dcterms:W3CDTF">2019-11-07T04:48:04Z</dcterms:modified>
</cp:coreProperties>
</file>