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60" r:id="rId1"/>
  </p:sldMasterIdLst>
  <p:notesMasterIdLst>
    <p:notesMasterId r:id="rId15"/>
  </p:notesMasterIdLst>
  <p:sldIdLst>
    <p:sldId id="256" r:id="rId2"/>
    <p:sldId id="257" r:id="rId3"/>
    <p:sldId id="259" r:id="rId4"/>
    <p:sldId id="260" r:id="rId5"/>
    <p:sldId id="258" r:id="rId6"/>
    <p:sldId id="266" r:id="rId7"/>
    <p:sldId id="261" r:id="rId8"/>
    <p:sldId id="268" r:id="rId9"/>
    <p:sldId id="262" r:id="rId10"/>
    <p:sldId id="263" r:id="rId11"/>
    <p:sldId id="265" r:id="rId12"/>
    <p:sldId id="267" r:id="rId13"/>
    <p:sldId id="264" r:id="rId14"/>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8" d="100"/>
          <a:sy n="88" d="100"/>
        </p:scale>
        <p:origin x="-1282" y="-6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549B8B-A0DF-4CD5-8F5C-527779FEA2EE}" type="datetimeFigureOut">
              <a:rPr kumimoji="1" lang="ja-JP" altLang="en-US" smtClean="0"/>
              <a:t>2016/1/19</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250261-0DCB-493E-B806-5D948EFB0C31}" type="slidenum">
              <a:rPr kumimoji="1" lang="ja-JP" altLang="en-US" smtClean="0"/>
              <a:t>‹#›</a:t>
            </a:fld>
            <a:endParaRPr kumimoji="1" lang="ja-JP" altLang="en-US"/>
          </a:p>
        </p:txBody>
      </p:sp>
    </p:spTree>
    <p:extLst>
      <p:ext uri="{BB962C8B-B14F-4D97-AF65-F5344CB8AC3E}">
        <p14:creationId xmlns:p14="http://schemas.microsoft.com/office/powerpoint/2010/main" val="117799471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89250261-0DCB-493E-B806-5D948EFB0C31}" type="slidenum">
              <a:rPr kumimoji="1" lang="ja-JP" altLang="en-US" smtClean="0"/>
              <a:t>0</a:t>
            </a:fld>
            <a:endParaRPr kumimoji="1" lang="ja-JP" altLang="en-US"/>
          </a:p>
        </p:txBody>
      </p:sp>
    </p:spTree>
    <p:extLst>
      <p:ext uri="{BB962C8B-B14F-4D97-AF65-F5344CB8AC3E}">
        <p14:creationId xmlns:p14="http://schemas.microsoft.com/office/powerpoint/2010/main" val="30946019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3001808A-B410-43B0-AE7D-31858C75B182}" type="datetime1">
              <a:rPr kumimoji="1" lang="ja-JP" altLang="en-US" smtClean="0"/>
              <a:t>2016/1/19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7B66D49-808E-43B8-9E5A-3D0E5AAFA649}" type="slidenum">
              <a:rPr kumimoji="1" lang="ja-JP" altLang="en-US" smtClean="0"/>
              <a:t>‹#›</a:t>
            </a:fld>
            <a:endParaRPr kumimoji="1" lang="ja-JP" altLang="en-US"/>
          </a:p>
        </p:txBody>
      </p:sp>
    </p:spTree>
    <p:extLst>
      <p:ext uri="{BB962C8B-B14F-4D97-AF65-F5344CB8AC3E}">
        <p14:creationId xmlns:p14="http://schemas.microsoft.com/office/powerpoint/2010/main" val="4145384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0AEBEE8A-F865-4CE8-B4D5-F3AA63342899}" type="datetime1">
              <a:rPr kumimoji="1" lang="ja-JP" altLang="en-US" smtClean="0"/>
              <a:t>2016/1/19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7B66D49-808E-43B8-9E5A-3D0E5AAFA649}" type="slidenum">
              <a:rPr kumimoji="1" lang="ja-JP" altLang="en-US" smtClean="0"/>
              <a:t>‹#›</a:t>
            </a:fld>
            <a:endParaRPr kumimoji="1" lang="ja-JP" altLang="en-US"/>
          </a:p>
        </p:txBody>
      </p:sp>
    </p:spTree>
    <p:extLst>
      <p:ext uri="{BB962C8B-B14F-4D97-AF65-F5344CB8AC3E}">
        <p14:creationId xmlns:p14="http://schemas.microsoft.com/office/powerpoint/2010/main" val="12006026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1013DBC8-6EE2-4A23-9E6F-C345D259CC18}" type="datetime1">
              <a:rPr kumimoji="1" lang="ja-JP" altLang="en-US" smtClean="0"/>
              <a:t>2016/1/19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7B66D49-808E-43B8-9E5A-3D0E5AAFA649}" type="slidenum">
              <a:rPr kumimoji="1" lang="ja-JP" altLang="en-US" smtClean="0"/>
              <a:t>‹#›</a:t>
            </a:fld>
            <a:endParaRPr kumimoji="1" lang="ja-JP" altLang="en-US"/>
          </a:p>
        </p:txBody>
      </p:sp>
    </p:spTree>
    <p:extLst>
      <p:ext uri="{BB962C8B-B14F-4D97-AF65-F5344CB8AC3E}">
        <p14:creationId xmlns:p14="http://schemas.microsoft.com/office/powerpoint/2010/main" val="32978362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231F0B96-494D-496C-9AB5-521F131BC5DB}" type="datetime1">
              <a:rPr kumimoji="1" lang="ja-JP" altLang="en-US" smtClean="0"/>
              <a:t>2016/1/19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7B66D49-808E-43B8-9E5A-3D0E5AAFA649}" type="slidenum">
              <a:rPr kumimoji="1" lang="ja-JP" altLang="en-US" smtClean="0"/>
              <a:t>‹#›</a:t>
            </a:fld>
            <a:endParaRPr kumimoji="1" lang="ja-JP" altLang="en-US"/>
          </a:p>
        </p:txBody>
      </p:sp>
    </p:spTree>
    <p:extLst>
      <p:ext uri="{BB962C8B-B14F-4D97-AF65-F5344CB8AC3E}">
        <p14:creationId xmlns:p14="http://schemas.microsoft.com/office/powerpoint/2010/main" val="15601752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0CD18F82-ADAD-460C-AF59-1BADC05CF368}" type="datetime1">
              <a:rPr kumimoji="1" lang="ja-JP" altLang="en-US" smtClean="0"/>
              <a:t>2016/1/19</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E7B66D49-808E-43B8-9E5A-3D0E5AAFA649}" type="slidenum">
              <a:rPr kumimoji="1" lang="ja-JP" altLang="en-US" smtClean="0"/>
              <a:t>‹#›</a:t>
            </a:fld>
            <a:endParaRPr kumimoji="1" lang="ja-JP" altLang="en-US"/>
          </a:p>
        </p:txBody>
      </p:sp>
    </p:spTree>
    <p:extLst>
      <p:ext uri="{BB962C8B-B14F-4D97-AF65-F5344CB8AC3E}">
        <p14:creationId xmlns:p14="http://schemas.microsoft.com/office/powerpoint/2010/main" val="21078539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7BB799B2-A81A-4BC5-A53C-8E4530855D88}" type="datetime1">
              <a:rPr kumimoji="1" lang="ja-JP" altLang="en-US" smtClean="0"/>
              <a:t>2016/1/19</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E7B66D49-808E-43B8-9E5A-3D0E5AAFA649}" type="slidenum">
              <a:rPr kumimoji="1" lang="ja-JP" altLang="en-US" smtClean="0"/>
              <a:t>‹#›</a:t>
            </a:fld>
            <a:endParaRPr kumimoji="1" lang="ja-JP" altLang="en-US"/>
          </a:p>
        </p:txBody>
      </p:sp>
    </p:spTree>
    <p:extLst>
      <p:ext uri="{BB962C8B-B14F-4D97-AF65-F5344CB8AC3E}">
        <p14:creationId xmlns:p14="http://schemas.microsoft.com/office/powerpoint/2010/main" val="2910153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5F8CAA-4304-4464-9CC3-E9E57A6C923F}" type="datetime1">
              <a:rPr kumimoji="1" lang="ja-JP" altLang="en-US" smtClean="0"/>
              <a:t>2016/1/19</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E7B66D49-808E-43B8-9E5A-3D0E5AAFA649}" type="slidenum">
              <a:rPr kumimoji="1" lang="ja-JP" altLang="en-US" smtClean="0"/>
              <a:t>‹#›</a:t>
            </a:fld>
            <a:endParaRPr kumimoji="1" lang="ja-JP" altLang="en-US"/>
          </a:p>
        </p:txBody>
      </p:sp>
    </p:spTree>
    <p:extLst>
      <p:ext uri="{BB962C8B-B14F-4D97-AF65-F5344CB8AC3E}">
        <p14:creationId xmlns:p14="http://schemas.microsoft.com/office/powerpoint/2010/main" val="3805271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C2317E98-C21F-4864-B85D-9B95D55EF00C}" type="datetime1">
              <a:rPr kumimoji="1" lang="ja-JP" altLang="en-US" smtClean="0"/>
              <a:t>2016/1/19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7B66D49-808E-43B8-9E5A-3D0E5AAFA649}" type="slidenum">
              <a:rPr kumimoji="1" lang="ja-JP" altLang="en-US" smtClean="0"/>
              <a:t>‹#›</a:t>
            </a:fld>
            <a:endParaRPr kumimoji="1" lang="ja-JP" altLang="en-US"/>
          </a:p>
        </p:txBody>
      </p:sp>
    </p:spTree>
    <p:extLst>
      <p:ext uri="{BB962C8B-B14F-4D97-AF65-F5344CB8AC3E}">
        <p14:creationId xmlns:p14="http://schemas.microsoft.com/office/powerpoint/2010/main" val="2116656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356E4BE1-A861-4D93-A8BD-46888432FF66}" type="datetime1">
              <a:rPr kumimoji="1" lang="ja-JP" altLang="en-US" smtClean="0"/>
              <a:t>2016/1/19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7B66D49-808E-43B8-9E5A-3D0E5AAFA649}" type="slidenum">
              <a:rPr kumimoji="1" lang="ja-JP" altLang="en-US" smtClean="0"/>
              <a:t>‹#›</a:t>
            </a:fld>
            <a:endParaRPr kumimoji="1" lang="ja-JP" altLang="en-US"/>
          </a:p>
        </p:txBody>
      </p:sp>
    </p:spTree>
    <p:extLst>
      <p:ext uri="{BB962C8B-B14F-4D97-AF65-F5344CB8AC3E}">
        <p14:creationId xmlns:p14="http://schemas.microsoft.com/office/powerpoint/2010/main" val="40835262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CCA135F0-EB93-4671-A04C-90D11775F86C}" type="datetime1">
              <a:rPr kumimoji="1" lang="ja-JP" altLang="en-US" smtClean="0"/>
              <a:t>2016/1/19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7B66D49-808E-43B8-9E5A-3D0E5AAFA649}" type="slidenum">
              <a:rPr kumimoji="1" lang="ja-JP" altLang="en-US" smtClean="0"/>
              <a:t>‹#›</a:t>
            </a:fld>
            <a:endParaRPr kumimoji="1" lang="ja-JP" altLang="en-US"/>
          </a:p>
        </p:txBody>
      </p:sp>
    </p:spTree>
    <p:extLst>
      <p:ext uri="{BB962C8B-B14F-4D97-AF65-F5344CB8AC3E}">
        <p14:creationId xmlns:p14="http://schemas.microsoft.com/office/powerpoint/2010/main" val="12996595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3BD4522A-9314-4862-9091-C682B186218D}" type="datetime1">
              <a:rPr kumimoji="1" lang="ja-JP" altLang="en-US" smtClean="0"/>
              <a:t>2016/1/19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7B66D49-808E-43B8-9E5A-3D0E5AAFA649}" type="slidenum">
              <a:rPr kumimoji="1" lang="ja-JP" altLang="en-US" smtClean="0"/>
              <a:t>‹#›</a:t>
            </a:fld>
            <a:endParaRPr kumimoji="1" lang="ja-JP" altLang="en-US"/>
          </a:p>
        </p:txBody>
      </p:sp>
    </p:spTree>
    <p:extLst>
      <p:ext uri="{BB962C8B-B14F-4D97-AF65-F5344CB8AC3E}">
        <p14:creationId xmlns:p14="http://schemas.microsoft.com/office/powerpoint/2010/main" val="1349385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866AEE-8915-492C-8298-792EE45A503D}" type="datetime1">
              <a:rPr kumimoji="1" lang="ja-JP" altLang="en-US" smtClean="0"/>
              <a:t>2016/1/19</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B66D49-808E-43B8-9E5A-3D0E5AAFA649}" type="slidenum">
              <a:rPr kumimoji="1" lang="ja-JP" altLang="en-US" smtClean="0"/>
              <a:t>‹#›</a:t>
            </a:fld>
            <a:endParaRPr kumimoji="1" lang="ja-JP" altLang="en-US"/>
          </a:p>
        </p:txBody>
      </p:sp>
    </p:spTree>
    <p:extLst>
      <p:ext uri="{BB962C8B-B14F-4D97-AF65-F5344CB8AC3E}">
        <p14:creationId xmlns:p14="http://schemas.microsoft.com/office/powerpoint/2010/main" val="6343851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1122363"/>
            <a:ext cx="7772400" cy="1492048"/>
          </a:xfrm>
        </p:spPr>
        <p:txBody>
          <a:bodyPr/>
          <a:lstStyle/>
          <a:p>
            <a:r>
              <a:rPr kumimoji="1" lang="en-US" altLang="ja-JP" dirty="0" smtClean="0"/>
              <a:t>R</a:t>
            </a:r>
            <a:r>
              <a:rPr kumimoji="1" lang="ja-JP" altLang="en-US" dirty="0" smtClean="0"/>
              <a:t>によるやさしい統計学</a:t>
            </a:r>
            <a:endParaRPr kumimoji="1" lang="ja-JP" altLang="en-US" dirty="0"/>
          </a:p>
        </p:txBody>
      </p:sp>
      <p:sp>
        <p:nvSpPr>
          <p:cNvPr id="3" name="サブタイトル 2"/>
          <p:cNvSpPr>
            <a:spLocks noGrp="1"/>
          </p:cNvSpPr>
          <p:nvPr>
            <p:ph type="subTitle" idx="1"/>
          </p:nvPr>
        </p:nvSpPr>
        <p:spPr>
          <a:xfrm>
            <a:off x="1117242" y="3602038"/>
            <a:ext cx="6858000" cy="2476790"/>
          </a:xfrm>
        </p:spPr>
        <p:txBody>
          <a:bodyPr>
            <a:normAutofit/>
          </a:bodyPr>
          <a:lstStyle/>
          <a:p>
            <a:r>
              <a:rPr kumimoji="1" lang="ja-JP" altLang="en-US" dirty="0" smtClean="0"/>
              <a:t>回帰分析と因子分析</a:t>
            </a:r>
            <a:endParaRPr kumimoji="1" lang="en-US" altLang="ja-JP" dirty="0" smtClean="0"/>
          </a:p>
          <a:p>
            <a:r>
              <a:rPr lang="ja-JP" altLang="en-US" dirty="0" smtClean="0"/>
              <a:t>著者</a:t>
            </a:r>
            <a:endParaRPr lang="en-US" altLang="ja-JP" dirty="0" smtClean="0"/>
          </a:p>
          <a:p>
            <a:r>
              <a:rPr kumimoji="1" lang="ja-JP" altLang="en-US" dirty="0" smtClean="0"/>
              <a:t>山田剛史</a:t>
            </a:r>
            <a:endParaRPr kumimoji="1" lang="en-US" altLang="ja-JP" dirty="0" smtClean="0"/>
          </a:p>
          <a:p>
            <a:r>
              <a:rPr lang="ja-JP" altLang="en-US" dirty="0" smtClean="0"/>
              <a:t>杉澤武俊</a:t>
            </a:r>
            <a:endParaRPr lang="en-US" altLang="ja-JP" dirty="0" smtClean="0"/>
          </a:p>
          <a:p>
            <a:r>
              <a:rPr kumimoji="1" lang="ja-JP" altLang="en-US" dirty="0" smtClean="0"/>
              <a:t>村井潤一郎</a:t>
            </a:r>
            <a:endParaRPr kumimoji="1" lang="ja-JP" altLang="en-US" dirty="0"/>
          </a:p>
        </p:txBody>
      </p:sp>
      <p:sp>
        <p:nvSpPr>
          <p:cNvPr id="4" name="テキスト ボックス 3"/>
          <p:cNvSpPr txBox="1"/>
          <p:nvPr/>
        </p:nvSpPr>
        <p:spPr>
          <a:xfrm>
            <a:off x="6539248" y="6312571"/>
            <a:ext cx="2871988" cy="369332"/>
          </a:xfrm>
          <a:prstGeom prst="rect">
            <a:avLst/>
          </a:prstGeom>
          <a:noFill/>
        </p:spPr>
        <p:txBody>
          <a:bodyPr wrap="square" rtlCol="0">
            <a:spAutoFit/>
          </a:bodyPr>
          <a:lstStyle/>
          <a:p>
            <a:r>
              <a:rPr kumimoji="1" lang="en-US" altLang="ja-JP" dirty="0" smtClean="0"/>
              <a:t>60181049 </a:t>
            </a:r>
            <a:r>
              <a:rPr kumimoji="1" lang="ja-JP" altLang="en-US" dirty="0" smtClean="0"/>
              <a:t>　　松浦　遊也</a:t>
            </a:r>
            <a:endParaRPr kumimoji="1" lang="ja-JP" altLang="en-US" dirty="0"/>
          </a:p>
        </p:txBody>
      </p:sp>
    </p:spTree>
    <p:extLst>
      <p:ext uri="{BB962C8B-B14F-4D97-AF65-F5344CB8AC3E}">
        <p14:creationId xmlns:p14="http://schemas.microsoft.com/office/powerpoint/2010/main" val="383692233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回帰分析</a:t>
            </a:r>
            <a:endParaRPr kumimoji="1" lang="ja-JP" altLang="en-US" dirty="0"/>
          </a:p>
        </p:txBody>
      </p:sp>
      <p:sp>
        <p:nvSpPr>
          <p:cNvPr id="3" name="コンテンツ プレースホルダー 2"/>
          <p:cNvSpPr>
            <a:spLocks noGrp="1"/>
          </p:cNvSpPr>
          <p:nvPr>
            <p:ph idx="1"/>
          </p:nvPr>
        </p:nvSpPr>
        <p:spPr/>
        <p:txBody>
          <a:bodyPr/>
          <a:lstStyle/>
          <a:p>
            <a:endParaRPr kumimoji="1" lang="en-US" altLang="ja-JP" dirty="0" smtClean="0"/>
          </a:p>
          <a:p>
            <a:endParaRPr lang="en-US" altLang="ja-JP" dirty="0"/>
          </a:p>
          <a:p>
            <a:r>
              <a:rPr kumimoji="1" lang="ja-JP" altLang="en-US" dirty="0" smtClean="0"/>
              <a:t>一つもしくは複数の変数の値をつかって他の変数を求めるための式をつくるためのもの</a:t>
            </a:r>
            <a:endParaRPr kumimoji="1" lang="en-US" altLang="ja-JP" dirty="0" smtClean="0"/>
          </a:p>
          <a:p>
            <a:endParaRPr lang="en-US" altLang="ja-JP" dirty="0"/>
          </a:p>
          <a:p>
            <a:pPr marL="0" indent="0">
              <a:buNone/>
            </a:pPr>
            <a:endParaRPr kumimoji="1" lang="ja-JP" altLang="en-US" dirty="0"/>
          </a:p>
        </p:txBody>
      </p:sp>
      <p:sp>
        <p:nvSpPr>
          <p:cNvPr id="4" name="スライド番号プレースホルダー 3"/>
          <p:cNvSpPr>
            <a:spLocks noGrp="1"/>
          </p:cNvSpPr>
          <p:nvPr>
            <p:ph type="sldNum" sz="quarter" idx="12"/>
          </p:nvPr>
        </p:nvSpPr>
        <p:spPr/>
        <p:txBody>
          <a:bodyPr/>
          <a:lstStyle/>
          <a:p>
            <a:fld id="{E7B66D49-808E-43B8-9E5A-3D0E5AAFA649}" type="slidenum">
              <a:rPr kumimoji="1" lang="ja-JP" altLang="en-US" smtClean="0"/>
              <a:t>1</a:t>
            </a:fld>
            <a:endParaRPr kumimoji="1" lang="ja-JP" altLang="en-US"/>
          </a:p>
        </p:txBody>
      </p:sp>
    </p:spTree>
    <p:extLst>
      <p:ext uri="{BB962C8B-B14F-4D97-AF65-F5344CB8AC3E}">
        <p14:creationId xmlns:p14="http://schemas.microsoft.com/office/powerpoint/2010/main" val="36857890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例　娘の身長</a:t>
            </a:r>
            <a:endParaRPr kumimoji="1" lang="ja-JP" altLang="en-US" dirty="0"/>
          </a:p>
        </p:txBody>
      </p:sp>
      <mc:AlternateContent xmlns:mc="http://schemas.openxmlformats.org/markup-compatibility/2006" xmlns:a14="http://schemas.microsoft.com/office/drawing/2010/main">
        <mc:Choice Requires="a14">
          <p:sp>
            <p:nvSpPr>
              <p:cNvPr id="3" name="コンテンツ プレースホルダー 2"/>
              <p:cNvSpPr>
                <a:spLocks noGrp="1"/>
              </p:cNvSpPr>
              <p:nvPr>
                <p:ph idx="1"/>
              </p:nvPr>
            </p:nvSpPr>
            <p:spPr>
              <a:xfrm>
                <a:off x="628649" y="1825625"/>
                <a:ext cx="8347925" cy="4351338"/>
              </a:xfrm>
            </p:spPr>
            <p:txBody>
              <a:bodyPr/>
              <a:lstStyle/>
              <a:p>
                <a:r>
                  <a:rPr kumimoji="1" lang="ja-JP" altLang="en-US" dirty="0" smtClean="0"/>
                  <a:t>身長というのは遺伝する傾向があるので</a:t>
                </a:r>
                <a:r>
                  <a:rPr lang="ja-JP" altLang="en-US" dirty="0" smtClean="0"/>
                  <a:t>父の身長と母の身長から娘の身長を求める式を作りたいとする</a:t>
                </a:r>
                <a:endParaRPr lang="en-US" altLang="ja-JP" dirty="0" smtClean="0"/>
              </a:p>
              <a:p>
                <a:pPr marL="0" indent="0">
                  <a:buNone/>
                </a:pPr>
                <a:endParaRPr lang="en-US" altLang="ja-JP" dirty="0" smtClean="0"/>
              </a:p>
              <a:p>
                <a:r>
                  <a:rPr lang="ja-JP" altLang="en-US" dirty="0" smtClean="0"/>
                  <a:t>父と母の身長から娘の身長を求める式</a:t>
                </a:r>
                <a:endParaRPr lang="en-US" altLang="ja-JP" dirty="0" smtClean="0"/>
              </a:p>
              <a:p>
                <a:pPr marL="0" indent="0">
                  <a:buNone/>
                </a:pPr>
                <a:r>
                  <a:rPr lang="ja-JP" altLang="en-US" dirty="0" smtClean="0"/>
                  <a:t>　娘</a:t>
                </a:r>
                <a:r>
                  <a:rPr lang="ja-JP" altLang="en-US" dirty="0"/>
                  <a:t>の</a:t>
                </a:r>
                <a:r>
                  <a:rPr lang="ja-JP" altLang="en-US" dirty="0" smtClean="0"/>
                  <a:t>身長＝</a:t>
                </a:r>
                <a14:m>
                  <m:oMath xmlns:m="http://schemas.openxmlformats.org/officeDocument/2006/math">
                    <m:r>
                      <m:rPr>
                        <m:sty m:val="p"/>
                      </m:rPr>
                      <a:rPr lang="en-US" altLang="ja-JP" b="0" i="0" smtClean="0">
                        <a:latin typeface="Cambria Math" panose="02040503050406030204" pitchFamily="18" charset="0"/>
                        <a:ea typeface="Cambria Math" panose="02040503050406030204" pitchFamily="18" charset="0"/>
                      </a:rPr>
                      <m:t>a</m:t>
                    </m:r>
                    <m:r>
                      <a:rPr lang="en-US" altLang="ja-JP" i="1" smtClean="0">
                        <a:latin typeface="Cambria Math" panose="02040503050406030204" pitchFamily="18" charset="0"/>
                        <a:ea typeface="Cambria Math" panose="02040503050406030204" pitchFamily="18" charset="0"/>
                      </a:rPr>
                      <m:t>+</m:t>
                    </m:r>
                    <m:sSub>
                      <m:sSubPr>
                        <m:ctrlPr>
                          <a:rPr lang="en-US" altLang="ja-JP" i="1" smtClean="0">
                            <a:latin typeface="Cambria Math"/>
                            <a:ea typeface="Cambria Math" panose="02040503050406030204" pitchFamily="18" charset="0"/>
                          </a:rPr>
                        </m:ctrlPr>
                      </m:sSubPr>
                      <m:e>
                        <m:r>
                          <a:rPr lang="en-US" altLang="ja-JP" b="0" i="1" smtClean="0">
                            <a:latin typeface="Cambria Math" panose="02040503050406030204" pitchFamily="18" charset="0"/>
                            <a:ea typeface="Cambria Math" panose="02040503050406030204" pitchFamily="18" charset="0"/>
                          </a:rPr>
                          <m:t>𝑏</m:t>
                        </m:r>
                      </m:e>
                      <m:sub>
                        <m:r>
                          <a:rPr lang="en-US" altLang="ja-JP" b="0" i="1" smtClean="0">
                            <a:latin typeface="Cambria Math" panose="02040503050406030204" pitchFamily="18" charset="0"/>
                            <a:ea typeface="Cambria Math" panose="02040503050406030204" pitchFamily="18" charset="0"/>
                          </a:rPr>
                          <m:t>1</m:t>
                        </m:r>
                      </m:sub>
                    </m:sSub>
                    <m:r>
                      <a:rPr lang="en-US" altLang="ja-JP" i="1" smtClean="0">
                        <a:latin typeface="Cambria Math" panose="02040503050406030204" pitchFamily="18" charset="0"/>
                        <a:ea typeface="Cambria Math" panose="02040503050406030204" pitchFamily="18" charset="0"/>
                      </a:rPr>
                      <m:t>×</m:t>
                    </m:r>
                    <m:r>
                      <a:rPr lang="ja-JP" altLang="en-US" i="1">
                        <a:latin typeface="Cambria Math" panose="02040503050406030204" pitchFamily="18" charset="0"/>
                        <a:ea typeface="Cambria Math" panose="02040503050406030204" pitchFamily="18" charset="0"/>
                      </a:rPr>
                      <m:t>父</m:t>
                    </m:r>
                    <m:r>
                      <a:rPr lang="ja-JP" altLang="en-US" i="1" smtClean="0">
                        <a:latin typeface="Cambria Math" panose="02040503050406030204" pitchFamily="18" charset="0"/>
                        <a:ea typeface="Cambria Math" panose="02040503050406030204" pitchFamily="18" charset="0"/>
                      </a:rPr>
                      <m:t>の</m:t>
                    </m:r>
                    <m:r>
                      <a:rPr lang="ja-JP" altLang="en-US" i="1">
                        <a:latin typeface="Cambria Math" panose="02040503050406030204" pitchFamily="18" charset="0"/>
                        <a:ea typeface="Cambria Math" panose="02040503050406030204" pitchFamily="18" charset="0"/>
                      </a:rPr>
                      <m:t>身長</m:t>
                    </m:r>
                    <m:r>
                      <a:rPr lang="en-US" altLang="ja-JP" i="1" smtClean="0">
                        <a:latin typeface="Cambria Math" panose="02040503050406030204" pitchFamily="18" charset="0"/>
                        <a:ea typeface="Cambria Math" panose="02040503050406030204" pitchFamily="18" charset="0"/>
                      </a:rPr>
                      <m:t>+</m:t>
                    </m:r>
                    <m:sSub>
                      <m:sSubPr>
                        <m:ctrlPr>
                          <a:rPr lang="en-US" altLang="ja-JP" i="1" smtClean="0">
                            <a:latin typeface="Cambria Math"/>
                            <a:ea typeface="Cambria Math" panose="02040503050406030204" pitchFamily="18" charset="0"/>
                          </a:rPr>
                        </m:ctrlPr>
                      </m:sSubPr>
                      <m:e>
                        <m:r>
                          <a:rPr lang="en-US" altLang="ja-JP" b="0" i="1" smtClean="0">
                            <a:latin typeface="Cambria Math" panose="02040503050406030204" pitchFamily="18" charset="0"/>
                            <a:ea typeface="Cambria Math" panose="02040503050406030204" pitchFamily="18" charset="0"/>
                          </a:rPr>
                          <m:t>𝑏</m:t>
                        </m:r>
                      </m:e>
                      <m:sub>
                        <m:r>
                          <a:rPr lang="en-US" altLang="ja-JP" b="0" i="1" smtClean="0">
                            <a:latin typeface="Cambria Math" panose="02040503050406030204" pitchFamily="18" charset="0"/>
                            <a:ea typeface="Cambria Math" panose="02040503050406030204" pitchFamily="18" charset="0"/>
                          </a:rPr>
                          <m:t>2</m:t>
                        </m:r>
                      </m:sub>
                    </m:sSub>
                    <m:r>
                      <a:rPr lang="en-US" altLang="ja-JP" i="1" smtClean="0">
                        <a:latin typeface="Cambria Math" panose="02040503050406030204" pitchFamily="18" charset="0"/>
                        <a:ea typeface="Cambria Math" panose="02040503050406030204" pitchFamily="18" charset="0"/>
                      </a:rPr>
                      <m:t>×</m:t>
                    </m:r>
                    <m:r>
                      <a:rPr lang="ja-JP" altLang="en-US" i="1">
                        <a:latin typeface="Cambria Math" panose="02040503050406030204" pitchFamily="18" charset="0"/>
                        <a:ea typeface="Cambria Math" panose="02040503050406030204" pitchFamily="18" charset="0"/>
                      </a:rPr>
                      <m:t>母</m:t>
                    </m:r>
                    <m:r>
                      <a:rPr lang="ja-JP" altLang="en-US" i="1" smtClean="0">
                        <a:latin typeface="Cambria Math" panose="02040503050406030204" pitchFamily="18" charset="0"/>
                        <a:ea typeface="Cambria Math" panose="02040503050406030204" pitchFamily="18" charset="0"/>
                      </a:rPr>
                      <m:t>の</m:t>
                    </m:r>
                    <m:r>
                      <a:rPr lang="ja-JP" altLang="en-US" i="1">
                        <a:latin typeface="Cambria Math" panose="02040503050406030204" pitchFamily="18" charset="0"/>
                        <a:ea typeface="Cambria Math" panose="02040503050406030204" pitchFamily="18" charset="0"/>
                      </a:rPr>
                      <m:t>身長</m:t>
                    </m:r>
                    <m:r>
                      <a:rPr lang="en-US" altLang="ja-JP" i="1" smtClean="0">
                        <a:latin typeface="Cambria Math" panose="02040503050406030204" pitchFamily="18" charset="0"/>
                        <a:ea typeface="Cambria Math" panose="02040503050406030204" pitchFamily="18" charset="0"/>
                      </a:rPr>
                      <m:t>+</m:t>
                    </m:r>
                  </m:oMath>
                </a14:m>
                <a:r>
                  <a:rPr lang="en-US" altLang="ja-JP" dirty="0" smtClean="0"/>
                  <a:t>e</a:t>
                </a:r>
              </a:p>
              <a:p>
                <a:r>
                  <a:rPr lang="ja-JP" altLang="en-US" dirty="0" smtClean="0"/>
                  <a:t>この時</a:t>
                </a:r>
                <a:r>
                  <a:rPr lang="en-US" altLang="ja-JP" dirty="0" smtClean="0"/>
                  <a:t>a</a:t>
                </a:r>
                <a:r>
                  <a:rPr lang="ja-JP" altLang="en-US" dirty="0" smtClean="0"/>
                  <a:t>を切片、</a:t>
                </a:r>
                <a14:m>
                  <m:oMath xmlns:m="http://schemas.openxmlformats.org/officeDocument/2006/math">
                    <m:sSub>
                      <m:sSubPr>
                        <m:ctrlPr>
                          <a:rPr lang="en-US" altLang="ja-JP" i="1" smtClean="0">
                            <a:latin typeface="Cambria Math"/>
                          </a:rPr>
                        </m:ctrlPr>
                      </m:sSubPr>
                      <m:e>
                        <m:r>
                          <a:rPr lang="en-US" altLang="ja-JP" b="0" i="1" smtClean="0">
                            <a:latin typeface="Cambria Math" panose="02040503050406030204" pitchFamily="18" charset="0"/>
                          </a:rPr>
                          <m:t>𝑏</m:t>
                        </m:r>
                      </m:e>
                      <m:sub>
                        <m:r>
                          <a:rPr lang="en-US" altLang="ja-JP" b="0" i="1" smtClean="0">
                            <a:latin typeface="Cambria Math" panose="02040503050406030204" pitchFamily="18" charset="0"/>
                          </a:rPr>
                          <m:t>1</m:t>
                        </m:r>
                      </m:sub>
                    </m:sSub>
                    <m:r>
                      <a:rPr lang="ja-JP" altLang="en-US" i="1">
                        <a:latin typeface="Cambria Math" panose="02040503050406030204" pitchFamily="18" charset="0"/>
                      </a:rPr>
                      <m:t>、</m:t>
                    </m:r>
                    <m:sSub>
                      <m:sSubPr>
                        <m:ctrlPr>
                          <a:rPr lang="en-US" altLang="ja-JP" i="1" smtClean="0">
                            <a:latin typeface="Cambria Math"/>
                          </a:rPr>
                        </m:ctrlPr>
                      </m:sSubPr>
                      <m:e>
                        <m:r>
                          <a:rPr lang="en-US" altLang="ja-JP" b="0" i="1" smtClean="0">
                            <a:latin typeface="Cambria Math" panose="02040503050406030204" pitchFamily="18" charset="0"/>
                          </a:rPr>
                          <m:t>𝑏</m:t>
                        </m:r>
                      </m:e>
                      <m:sub>
                        <m:r>
                          <a:rPr lang="en-US" altLang="ja-JP" b="0" i="1" smtClean="0">
                            <a:latin typeface="Cambria Math" panose="02040503050406030204" pitchFamily="18" charset="0"/>
                          </a:rPr>
                          <m:t>2</m:t>
                        </m:r>
                      </m:sub>
                    </m:sSub>
                  </m:oMath>
                </a14:m>
                <a:r>
                  <a:rPr lang="ja-JP" altLang="en-US" dirty="0" smtClean="0"/>
                  <a:t>を編回帰係数（傾き）、</a:t>
                </a:r>
                <a:r>
                  <a:rPr lang="en-US" altLang="ja-JP" dirty="0" smtClean="0"/>
                  <a:t>e</a:t>
                </a:r>
                <a:r>
                  <a:rPr lang="ja-JP" altLang="en-US" dirty="0" err="1" smtClean="0"/>
                  <a:t>を残</a:t>
                </a:r>
                <a:r>
                  <a:rPr lang="ja-JP" altLang="en-US" dirty="0" smtClean="0"/>
                  <a:t>差（誤差）とする。この様な式を多くのデータを用いて求めることが回帰分析の目的である</a:t>
                </a:r>
                <a:endParaRPr lang="en-US" altLang="ja-JP" dirty="0" smtClean="0"/>
              </a:p>
              <a:p>
                <a:endParaRPr lang="en-US" altLang="ja-JP" dirty="0" smtClean="0"/>
              </a:p>
            </p:txBody>
          </p:sp>
        </mc:Choice>
        <mc:Fallback xmlns="">
          <p:sp>
            <p:nvSpPr>
              <p:cNvPr id="3" name="コンテンツ プレースホルダー 2"/>
              <p:cNvSpPr>
                <a:spLocks noGrp="1" noRot="1" noChangeAspect="1" noMove="1" noResize="1" noEditPoints="1" noAdjustHandles="1" noChangeArrowheads="1" noChangeShapeType="1" noTextEdit="1"/>
              </p:cNvSpPr>
              <p:nvPr>
                <p:ph idx="1"/>
              </p:nvPr>
            </p:nvSpPr>
            <p:spPr>
              <a:xfrm>
                <a:off x="628649" y="1825625"/>
                <a:ext cx="8347925" cy="4351338"/>
              </a:xfrm>
              <a:blipFill rotWithShape="0">
                <a:blip r:embed="rId2"/>
                <a:stretch>
                  <a:fillRect l="-1314" t="-2381" r="-292"/>
                </a:stretch>
              </a:blipFill>
            </p:spPr>
            <p:txBody>
              <a:bodyPr/>
              <a:lstStyle/>
              <a:p>
                <a:r>
                  <a:rPr lang="ja-JP" altLang="en-US">
                    <a:noFill/>
                  </a:rPr>
                  <a:t> </a:t>
                </a:r>
              </a:p>
            </p:txBody>
          </p:sp>
        </mc:Fallback>
      </mc:AlternateContent>
      <p:sp>
        <p:nvSpPr>
          <p:cNvPr id="4" name="スライド番号プレースホルダー 3"/>
          <p:cNvSpPr>
            <a:spLocks noGrp="1"/>
          </p:cNvSpPr>
          <p:nvPr>
            <p:ph type="sldNum" sz="quarter" idx="12"/>
          </p:nvPr>
        </p:nvSpPr>
        <p:spPr/>
        <p:txBody>
          <a:bodyPr/>
          <a:lstStyle/>
          <a:p>
            <a:fld id="{E7B66D49-808E-43B8-9E5A-3D0E5AAFA649}" type="slidenum">
              <a:rPr kumimoji="1" lang="ja-JP" altLang="en-US" smtClean="0"/>
              <a:t>2</a:t>
            </a:fld>
            <a:endParaRPr kumimoji="1" lang="ja-JP" altLang="en-US"/>
          </a:p>
        </p:txBody>
      </p:sp>
    </p:spTree>
    <p:extLst>
      <p:ext uri="{BB962C8B-B14F-4D97-AF65-F5344CB8AC3E}">
        <p14:creationId xmlns:p14="http://schemas.microsoft.com/office/powerpoint/2010/main" val="37175862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語句説明</a:t>
            </a:r>
            <a:endParaRPr kumimoji="1" lang="ja-JP" altLang="en-US" dirty="0"/>
          </a:p>
        </p:txBody>
      </p:sp>
      <p:sp>
        <p:nvSpPr>
          <p:cNvPr id="3" name="コンテンツ プレースホルダー 2"/>
          <p:cNvSpPr>
            <a:spLocks noGrp="1"/>
          </p:cNvSpPr>
          <p:nvPr>
            <p:ph idx="1"/>
          </p:nvPr>
        </p:nvSpPr>
        <p:spPr>
          <a:xfrm>
            <a:off x="628650" y="1825624"/>
            <a:ext cx="7886700" cy="4790835"/>
          </a:xfrm>
        </p:spPr>
        <p:txBody>
          <a:bodyPr>
            <a:normAutofit lnSpcReduction="10000"/>
          </a:bodyPr>
          <a:lstStyle/>
          <a:p>
            <a:r>
              <a:rPr lang="ja-JP" altLang="en-US" dirty="0" smtClean="0"/>
              <a:t>独立変数（予測変数、説明変数とも）</a:t>
            </a:r>
            <a:endParaRPr lang="en-US" altLang="ja-JP" dirty="0" smtClean="0"/>
          </a:p>
          <a:p>
            <a:pPr lvl="1"/>
            <a:r>
              <a:rPr kumimoji="1" lang="ja-JP" altLang="en-US" dirty="0" smtClean="0"/>
              <a:t>「父の身長」のように「娘の身長」を求めるために使われる変数の</a:t>
            </a:r>
            <a:r>
              <a:rPr lang="ja-JP" altLang="en-US" dirty="0" smtClean="0"/>
              <a:t>こと</a:t>
            </a:r>
            <a:endParaRPr kumimoji="1" lang="en-US" altLang="ja-JP" dirty="0"/>
          </a:p>
          <a:p>
            <a:r>
              <a:rPr lang="ja-JP" altLang="en-US" dirty="0" smtClean="0"/>
              <a:t>従属変数（基準変数、目的変数とも）</a:t>
            </a:r>
            <a:endParaRPr lang="en-US" altLang="ja-JP" dirty="0" smtClean="0"/>
          </a:p>
          <a:p>
            <a:pPr lvl="1"/>
            <a:r>
              <a:rPr kumimoji="1" lang="ja-JP" altLang="en-US" dirty="0" smtClean="0"/>
              <a:t>「娘</a:t>
            </a:r>
            <a:r>
              <a:rPr kumimoji="1" lang="ja-JP" altLang="en-US" dirty="0"/>
              <a:t>の</a:t>
            </a:r>
            <a:r>
              <a:rPr kumimoji="1" lang="ja-JP" altLang="en-US" dirty="0" smtClean="0"/>
              <a:t>身長」のことで求めたい変数の</a:t>
            </a:r>
            <a:r>
              <a:rPr lang="ja-JP" altLang="en-US" dirty="0" smtClean="0"/>
              <a:t>こと</a:t>
            </a:r>
            <a:endParaRPr kumimoji="1" lang="en-US" altLang="ja-JP" dirty="0"/>
          </a:p>
          <a:p>
            <a:r>
              <a:rPr lang="ja-JP" altLang="en-US" dirty="0" smtClean="0"/>
              <a:t>重回帰分析</a:t>
            </a:r>
            <a:endParaRPr lang="en-US" altLang="ja-JP" dirty="0"/>
          </a:p>
          <a:p>
            <a:pPr lvl="1"/>
            <a:r>
              <a:rPr lang="ja-JP" altLang="en-US" dirty="0" smtClean="0"/>
              <a:t>変数を複数つかってする回帰分析のこと</a:t>
            </a:r>
            <a:endParaRPr lang="en-US" altLang="ja-JP" dirty="0" smtClean="0"/>
          </a:p>
          <a:p>
            <a:r>
              <a:rPr lang="ja-JP" altLang="en-US" dirty="0" smtClean="0"/>
              <a:t>単回帰分析</a:t>
            </a:r>
            <a:endParaRPr lang="en-US" altLang="ja-JP" dirty="0" smtClean="0"/>
          </a:p>
          <a:p>
            <a:pPr lvl="1"/>
            <a:r>
              <a:rPr lang="ja-JP" altLang="en-US" dirty="0" smtClean="0"/>
              <a:t>変数を一つのみ用いてする回帰分析の</a:t>
            </a:r>
            <a:r>
              <a:rPr lang="ja-JP" altLang="en-US" dirty="0" smtClean="0"/>
              <a:t>こと</a:t>
            </a:r>
            <a:endParaRPr lang="en-US" altLang="ja-JP" dirty="0"/>
          </a:p>
          <a:p>
            <a:r>
              <a:rPr lang="ja-JP" altLang="en-US" dirty="0" smtClean="0"/>
              <a:t>回帰直線</a:t>
            </a:r>
            <a:endParaRPr lang="en-US" altLang="ja-JP" dirty="0" smtClean="0"/>
          </a:p>
          <a:p>
            <a:pPr lvl="1"/>
            <a:r>
              <a:rPr lang="ja-JP" altLang="en-US" dirty="0" smtClean="0"/>
              <a:t>求めた式をデータの図に引いたときの直線</a:t>
            </a:r>
            <a:endParaRPr lang="en-US" altLang="ja-JP" dirty="0" smtClean="0"/>
          </a:p>
        </p:txBody>
      </p:sp>
      <p:sp>
        <p:nvSpPr>
          <p:cNvPr id="4" name="スライド番号プレースホルダー 3"/>
          <p:cNvSpPr>
            <a:spLocks noGrp="1"/>
          </p:cNvSpPr>
          <p:nvPr>
            <p:ph type="sldNum" sz="quarter" idx="12"/>
          </p:nvPr>
        </p:nvSpPr>
        <p:spPr/>
        <p:txBody>
          <a:bodyPr/>
          <a:lstStyle/>
          <a:p>
            <a:fld id="{E7B66D49-808E-43B8-9E5A-3D0E5AAFA649}" type="slidenum">
              <a:rPr kumimoji="1" lang="ja-JP" altLang="en-US" smtClean="0"/>
              <a:t>3</a:t>
            </a:fld>
            <a:endParaRPr kumimoji="1" lang="ja-JP" altLang="en-US"/>
          </a:p>
        </p:txBody>
      </p:sp>
    </p:spTree>
    <p:extLst>
      <p:ext uri="{BB962C8B-B14F-4D97-AF65-F5344CB8AC3E}">
        <p14:creationId xmlns:p14="http://schemas.microsoft.com/office/powerpoint/2010/main" val="4489976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標準編回帰係数</a:t>
            </a:r>
            <a:endParaRPr kumimoji="1" lang="ja-JP" altLang="en-US" dirty="0"/>
          </a:p>
        </p:txBody>
      </p:sp>
      <mc:AlternateContent xmlns:mc="http://schemas.openxmlformats.org/markup-compatibility/2006" xmlns:a14="http://schemas.microsoft.com/office/drawing/2010/main">
        <mc:Choice Requires="a14">
          <p:sp>
            <p:nvSpPr>
              <p:cNvPr id="3" name="コンテンツ プレースホルダー 2"/>
              <p:cNvSpPr>
                <a:spLocks noGrp="1"/>
              </p:cNvSpPr>
              <p:nvPr>
                <p:ph idx="1"/>
              </p:nvPr>
            </p:nvSpPr>
            <p:spPr/>
            <p:txBody>
              <a:bodyPr/>
              <a:lstStyle/>
              <a:p>
                <a:r>
                  <a:rPr kumimoji="1" lang="ja-JP" altLang="en-US" dirty="0" smtClean="0"/>
                  <a:t>これはどの独立変数が最も従属変数に影響を与えているかというものを調べるための数値で</a:t>
                </a:r>
                <a:endParaRPr kumimoji="1" lang="en-US" altLang="ja-JP" dirty="0" smtClean="0"/>
              </a:p>
              <a:p>
                <a:endParaRPr lang="en-US" altLang="ja-JP" dirty="0"/>
              </a:p>
              <a:p>
                <a:r>
                  <a:rPr kumimoji="1" lang="ja-JP" altLang="en-US" dirty="0" smtClean="0"/>
                  <a:t>編回帰係数（傾き）</a:t>
                </a:r>
                <a14:m>
                  <m:oMath xmlns:m="http://schemas.openxmlformats.org/officeDocument/2006/math">
                    <m:r>
                      <a:rPr kumimoji="1" lang="en-US" altLang="ja-JP" i="1" smtClean="0">
                        <a:latin typeface="Cambria Math" panose="02040503050406030204" pitchFamily="18" charset="0"/>
                        <a:ea typeface="Cambria Math" panose="02040503050406030204" pitchFamily="18" charset="0"/>
                      </a:rPr>
                      <m:t>×</m:t>
                    </m:r>
                    <m:f>
                      <m:fPr>
                        <m:ctrlPr>
                          <a:rPr kumimoji="1" lang="en-US" altLang="ja-JP" i="1" smtClean="0">
                            <a:latin typeface="Cambria Math"/>
                            <a:ea typeface="Cambria Math" panose="02040503050406030204" pitchFamily="18" charset="0"/>
                          </a:rPr>
                        </m:ctrlPr>
                      </m:fPr>
                      <m:num>
                        <m:r>
                          <a:rPr lang="ja-JP" altLang="en-US" i="1">
                            <a:latin typeface="Cambria Math" panose="02040503050406030204" pitchFamily="18" charset="0"/>
                            <a:ea typeface="Cambria Math" panose="02040503050406030204" pitchFamily="18" charset="0"/>
                          </a:rPr>
                          <m:t>独立</m:t>
                        </m:r>
                        <m:r>
                          <a:rPr lang="ja-JP" altLang="en-US" i="1" smtClean="0">
                            <a:latin typeface="Cambria Math" panose="02040503050406030204" pitchFamily="18" charset="0"/>
                            <a:ea typeface="Cambria Math" panose="02040503050406030204" pitchFamily="18" charset="0"/>
                          </a:rPr>
                          <m:t>変数</m:t>
                        </m:r>
                        <m:r>
                          <a:rPr lang="ja-JP" altLang="en-US" i="1">
                            <a:latin typeface="Cambria Math" panose="02040503050406030204" pitchFamily="18" charset="0"/>
                            <a:ea typeface="Cambria Math" panose="02040503050406030204" pitchFamily="18" charset="0"/>
                          </a:rPr>
                          <m:t>の</m:t>
                        </m:r>
                        <m:r>
                          <a:rPr lang="ja-JP" altLang="en-US" i="1" smtClean="0">
                            <a:latin typeface="Cambria Math" panose="02040503050406030204" pitchFamily="18" charset="0"/>
                            <a:ea typeface="Cambria Math" panose="02040503050406030204" pitchFamily="18" charset="0"/>
                          </a:rPr>
                          <m:t>標準</m:t>
                        </m:r>
                        <m:r>
                          <a:rPr lang="ja-JP" altLang="en-US" i="1">
                            <a:latin typeface="Cambria Math" panose="02040503050406030204" pitchFamily="18" charset="0"/>
                            <a:ea typeface="Cambria Math" panose="02040503050406030204" pitchFamily="18" charset="0"/>
                          </a:rPr>
                          <m:t>偏差</m:t>
                        </m:r>
                      </m:num>
                      <m:den>
                        <m:r>
                          <a:rPr lang="ja-JP" altLang="en-US" i="1">
                            <a:latin typeface="Cambria Math" panose="02040503050406030204" pitchFamily="18" charset="0"/>
                            <a:ea typeface="Cambria Math" panose="02040503050406030204" pitchFamily="18" charset="0"/>
                          </a:rPr>
                          <m:t>従属</m:t>
                        </m:r>
                        <m:r>
                          <a:rPr lang="ja-JP" altLang="en-US" i="1" smtClean="0">
                            <a:latin typeface="Cambria Math" panose="02040503050406030204" pitchFamily="18" charset="0"/>
                            <a:ea typeface="Cambria Math" panose="02040503050406030204" pitchFamily="18" charset="0"/>
                          </a:rPr>
                          <m:t>変数</m:t>
                        </m:r>
                        <m:r>
                          <a:rPr lang="ja-JP" altLang="en-US" i="1">
                            <a:latin typeface="Cambria Math" panose="02040503050406030204" pitchFamily="18" charset="0"/>
                            <a:ea typeface="Cambria Math" panose="02040503050406030204" pitchFamily="18" charset="0"/>
                          </a:rPr>
                          <m:t>の</m:t>
                        </m:r>
                        <m:r>
                          <a:rPr lang="ja-JP" altLang="en-US" i="1" smtClean="0">
                            <a:latin typeface="Cambria Math" panose="02040503050406030204" pitchFamily="18" charset="0"/>
                            <a:ea typeface="Cambria Math" panose="02040503050406030204" pitchFamily="18" charset="0"/>
                          </a:rPr>
                          <m:t>標準</m:t>
                        </m:r>
                        <m:r>
                          <a:rPr lang="ja-JP" altLang="en-US" i="1">
                            <a:latin typeface="Cambria Math" panose="02040503050406030204" pitchFamily="18" charset="0"/>
                            <a:ea typeface="Cambria Math" panose="02040503050406030204" pitchFamily="18" charset="0"/>
                          </a:rPr>
                          <m:t>偏差</m:t>
                        </m:r>
                      </m:den>
                    </m:f>
                  </m:oMath>
                </a14:m>
                <a:endParaRPr kumimoji="1" lang="en-US" altLang="ja-JP" dirty="0" smtClean="0"/>
              </a:p>
              <a:p>
                <a:endParaRPr lang="en-US" altLang="ja-JP" dirty="0"/>
              </a:p>
              <a:p>
                <a:r>
                  <a:rPr kumimoji="1" lang="ja-JP" altLang="en-US" dirty="0" smtClean="0"/>
                  <a:t>という式で求めることができるこの値が高いほどその独立変数は従属変数に大きく影響を与えていることが理解できる</a:t>
                </a:r>
                <a:endParaRPr kumimoji="1" lang="ja-JP" altLang="en-US" dirty="0"/>
              </a:p>
            </p:txBody>
          </p:sp>
        </mc:Choice>
        <mc:Fallback xmlns="">
          <p:sp>
            <p:nvSpPr>
              <p:cNvPr id="3" name="コンテンツ プレースホルダー 2"/>
              <p:cNvSpPr>
                <a:spLocks noGrp="1" noRot="1" noChangeAspect="1" noMove="1" noResize="1" noEditPoints="1" noAdjustHandles="1" noChangeArrowheads="1" noChangeShapeType="1" noTextEdit="1"/>
              </p:cNvSpPr>
              <p:nvPr>
                <p:ph idx="1"/>
              </p:nvPr>
            </p:nvSpPr>
            <p:spPr>
              <a:blipFill rotWithShape="0">
                <a:blip r:embed="rId2"/>
                <a:stretch>
                  <a:fillRect l="-1391" t="-2381" r="-696"/>
                </a:stretch>
              </a:blipFill>
            </p:spPr>
            <p:txBody>
              <a:bodyPr/>
              <a:lstStyle/>
              <a:p>
                <a:r>
                  <a:rPr lang="ja-JP" altLang="en-US">
                    <a:noFill/>
                  </a:rPr>
                  <a:t> </a:t>
                </a:r>
              </a:p>
            </p:txBody>
          </p:sp>
        </mc:Fallback>
      </mc:AlternateContent>
      <p:sp>
        <p:nvSpPr>
          <p:cNvPr id="4" name="スライド番号プレースホルダー 3"/>
          <p:cNvSpPr>
            <a:spLocks noGrp="1"/>
          </p:cNvSpPr>
          <p:nvPr>
            <p:ph type="sldNum" sz="quarter" idx="12"/>
          </p:nvPr>
        </p:nvSpPr>
        <p:spPr/>
        <p:txBody>
          <a:bodyPr/>
          <a:lstStyle/>
          <a:p>
            <a:fld id="{E7B66D49-808E-43B8-9E5A-3D0E5AAFA649}" type="slidenum">
              <a:rPr kumimoji="1" lang="ja-JP" altLang="en-US" smtClean="0"/>
              <a:t>4</a:t>
            </a:fld>
            <a:endParaRPr kumimoji="1" lang="ja-JP" altLang="en-US"/>
          </a:p>
        </p:txBody>
      </p:sp>
    </p:spTree>
    <p:extLst>
      <p:ext uri="{BB962C8B-B14F-4D97-AF65-F5344CB8AC3E}">
        <p14:creationId xmlns:p14="http://schemas.microsoft.com/office/powerpoint/2010/main" val="29946325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相関係数</a:t>
            </a:r>
            <a:endParaRPr kumimoji="1" lang="ja-JP" altLang="en-US" dirty="0"/>
          </a:p>
        </p:txBody>
      </p:sp>
      <mc:AlternateContent xmlns:mc="http://schemas.openxmlformats.org/markup-compatibility/2006" xmlns:a14="http://schemas.microsoft.com/office/drawing/2010/main">
        <mc:Choice Requires="a14">
          <p:sp>
            <p:nvSpPr>
              <p:cNvPr id="3" name="コンテンツ プレースホルダー 2"/>
              <p:cNvSpPr>
                <a:spLocks noGrp="1"/>
              </p:cNvSpPr>
              <p:nvPr>
                <p:ph idx="1"/>
              </p:nvPr>
            </p:nvSpPr>
            <p:spPr/>
            <p:txBody>
              <a:bodyPr/>
              <a:lstStyle/>
              <a:p>
                <a:pPr marL="0" indent="0">
                  <a:buNone/>
                </a:pPr>
                <a:endParaRPr lang="en-US" altLang="ja-JP" dirty="0" smtClean="0"/>
              </a:p>
              <a:p>
                <a:r>
                  <a:rPr kumimoji="1" lang="ja-JP" altLang="en-US" dirty="0" smtClean="0"/>
                  <a:t>独立変数が従属変数に</a:t>
                </a:r>
                <a:r>
                  <a:rPr lang="ja-JP" altLang="en-US" dirty="0"/>
                  <a:t>ー</a:t>
                </a:r>
                <a:r>
                  <a:rPr kumimoji="1" lang="ja-JP" altLang="en-US" dirty="0" smtClean="0"/>
                  <a:t>か＋にどの位の影響を与えているのかを</a:t>
                </a:r>
                <a:r>
                  <a:rPr kumimoji="1" lang="en-US" altLang="ja-JP" dirty="0" smtClean="0"/>
                  <a:t>-1</a:t>
                </a:r>
                <a:r>
                  <a:rPr kumimoji="1" lang="ja-JP" altLang="en-US" dirty="0" smtClean="0"/>
                  <a:t>から</a:t>
                </a:r>
                <a:r>
                  <a:rPr lang="en-US" altLang="ja-JP" dirty="0" smtClean="0"/>
                  <a:t>+1</a:t>
                </a:r>
                <a:r>
                  <a:rPr lang="ja-JP" altLang="en-US" dirty="0" smtClean="0"/>
                  <a:t>の値で数値化したもの</a:t>
                </a:r>
                <a:endParaRPr lang="en-US" altLang="ja-JP" dirty="0" smtClean="0"/>
              </a:p>
              <a:p>
                <a:endParaRPr kumimoji="1" lang="en-US" altLang="ja-JP" dirty="0"/>
              </a:p>
              <a:p>
                <a14:m>
                  <m:oMath xmlns:m="http://schemas.openxmlformats.org/officeDocument/2006/math">
                    <m:r>
                      <a:rPr lang="ja-JP" altLang="en-US" i="1" dirty="0" smtClean="0">
                        <a:latin typeface="Cambria Math" panose="02040503050406030204" pitchFamily="18" charset="0"/>
                        <a:ea typeface="Cambria Math" panose="02040503050406030204" pitchFamily="18" charset="0"/>
                      </a:rPr>
                      <m:t>相関係数</m:t>
                    </m:r>
                    <m:r>
                      <a:rPr kumimoji="1" lang="en-US" altLang="ja-JP" i="1" smtClean="0">
                        <a:latin typeface="Cambria Math" panose="02040503050406030204" pitchFamily="18" charset="0"/>
                        <a:ea typeface="Cambria Math" panose="02040503050406030204" pitchFamily="18" charset="0"/>
                      </a:rPr>
                      <m:t>=</m:t>
                    </m:r>
                    <m:f>
                      <m:fPr>
                        <m:ctrlPr>
                          <a:rPr kumimoji="1" lang="en-US" altLang="ja-JP" i="1" smtClean="0">
                            <a:latin typeface="Cambria Math"/>
                            <a:ea typeface="Cambria Math" panose="02040503050406030204" pitchFamily="18" charset="0"/>
                          </a:rPr>
                        </m:ctrlPr>
                      </m:fPr>
                      <m:num>
                        <m:r>
                          <a:rPr lang="ja-JP" altLang="en-US" i="1">
                            <a:latin typeface="Cambria Math" panose="02040503050406030204" pitchFamily="18" charset="0"/>
                            <a:ea typeface="Cambria Math" panose="02040503050406030204" pitchFamily="18" charset="0"/>
                          </a:rPr>
                          <m:t>共分散</m:t>
                        </m:r>
                      </m:num>
                      <m:den>
                        <m:r>
                          <a:rPr kumimoji="1" lang="en-US" altLang="ja-JP" b="0" i="1" smtClean="0">
                            <a:latin typeface="Cambria Math" panose="02040503050406030204" pitchFamily="18" charset="0"/>
                            <a:ea typeface="Cambria Math" panose="02040503050406030204" pitchFamily="18" charset="0"/>
                          </a:rPr>
                          <m:t>𝑥</m:t>
                        </m:r>
                        <m:r>
                          <a:rPr lang="ja-JP" altLang="en-US" i="1">
                            <a:latin typeface="Cambria Math" panose="02040503050406030204" pitchFamily="18" charset="0"/>
                            <a:ea typeface="Cambria Math" panose="02040503050406030204" pitchFamily="18" charset="0"/>
                          </a:rPr>
                          <m:t>の</m:t>
                        </m:r>
                        <m:r>
                          <a:rPr lang="ja-JP" altLang="en-US" i="1" smtClean="0">
                            <a:latin typeface="Cambria Math" panose="02040503050406030204" pitchFamily="18" charset="0"/>
                            <a:ea typeface="Cambria Math" panose="02040503050406030204" pitchFamily="18" charset="0"/>
                          </a:rPr>
                          <m:t>標準</m:t>
                        </m:r>
                        <m:r>
                          <a:rPr lang="ja-JP" altLang="en-US" i="1">
                            <a:latin typeface="Cambria Math" panose="02040503050406030204" pitchFamily="18" charset="0"/>
                            <a:ea typeface="Cambria Math" panose="02040503050406030204" pitchFamily="18" charset="0"/>
                          </a:rPr>
                          <m:t>偏差</m:t>
                        </m:r>
                        <m:r>
                          <a:rPr lang="ja-JP" altLang="en-US" i="1" smtClean="0">
                            <a:latin typeface="Cambria Math" panose="02040503050406030204" pitchFamily="18" charset="0"/>
                            <a:ea typeface="Cambria Math" panose="02040503050406030204" pitchFamily="18" charset="0"/>
                          </a:rPr>
                          <m:t>＊</m:t>
                        </m:r>
                        <m:r>
                          <a:rPr kumimoji="1" lang="en-US" altLang="ja-JP" b="0" i="1" smtClean="0">
                            <a:latin typeface="Cambria Math" panose="02040503050406030204" pitchFamily="18" charset="0"/>
                            <a:ea typeface="Cambria Math" panose="02040503050406030204" pitchFamily="18" charset="0"/>
                          </a:rPr>
                          <m:t>𝑦</m:t>
                        </m:r>
                        <m:r>
                          <a:rPr lang="ja-JP" altLang="en-US" i="1">
                            <a:latin typeface="Cambria Math" panose="02040503050406030204" pitchFamily="18" charset="0"/>
                            <a:ea typeface="Cambria Math" panose="02040503050406030204" pitchFamily="18" charset="0"/>
                          </a:rPr>
                          <m:t>の</m:t>
                        </m:r>
                        <m:r>
                          <a:rPr lang="ja-JP" altLang="en-US" i="1" smtClean="0">
                            <a:latin typeface="Cambria Math" panose="02040503050406030204" pitchFamily="18" charset="0"/>
                            <a:ea typeface="Cambria Math" panose="02040503050406030204" pitchFamily="18" charset="0"/>
                          </a:rPr>
                          <m:t>標準</m:t>
                        </m:r>
                        <m:r>
                          <a:rPr lang="ja-JP" altLang="en-US" i="1">
                            <a:latin typeface="Cambria Math" panose="02040503050406030204" pitchFamily="18" charset="0"/>
                            <a:ea typeface="Cambria Math" panose="02040503050406030204" pitchFamily="18" charset="0"/>
                          </a:rPr>
                          <m:t>偏差</m:t>
                        </m:r>
                      </m:den>
                    </m:f>
                  </m:oMath>
                </a14:m>
                <a:endParaRPr kumimoji="1" lang="ja-JP" altLang="en-US" dirty="0"/>
              </a:p>
            </p:txBody>
          </p:sp>
        </mc:Choice>
        <mc:Fallback xmlns="">
          <p:sp>
            <p:nvSpPr>
              <p:cNvPr id="3" name="コンテンツ プレースホルダー 2"/>
              <p:cNvSpPr>
                <a:spLocks noGrp="1" noRot="1" noChangeAspect="1" noMove="1" noResize="1" noEditPoints="1" noAdjustHandles="1" noChangeArrowheads="1" noChangeShapeType="1" noTextEdit="1"/>
              </p:cNvSpPr>
              <p:nvPr>
                <p:ph idx="1"/>
              </p:nvPr>
            </p:nvSpPr>
            <p:spPr>
              <a:blipFill rotWithShape="0">
                <a:blip r:embed="rId2"/>
                <a:stretch>
                  <a:fillRect l="-1391"/>
                </a:stretch>
              </a:blipFill>
            </p:spPr>
            <p:txBody>
              <a:bodyPr/>
              <a:lstStyle/>
              <a:p>
                <a:r>
                  <a:rPr lang="ja-JP" altLang="en-US">
                    <a:noFill/>
                  </a:rPr>
                  <a:t> </a:t>
                </a:r>
              </a:p>
            </p:txBody>
          </p:sp>
        </mc:Fallback>
      </mc:AlternateContent>
      <p:sp>
        <p:nvSpPr>
          <p:cNvPr id="4" name="スライド番号プレースホルダー 3"/>
          <p:cNvSpPr>
            <a:spLocks noGrp="1"/>
          </p:cNvSpPr>
          <p:nvPr>
            <p:ph type="sldNum" sz="quarter" idx="12"/>
          </p:nvPr>
        </p:nvSpPr>
        <p:spPr/>
        <p:txBody>
          <a:bodyPr/>
          <a:lstStyle/>
          <a:p>
            <a:fld id="{E7B66D49-808E-43B8-9E5A-3D0E5AAFA649}" type="slidenum">
              <a:rPr kumimoji="1" lang="ja-JP" altLang="en-US" smtClean="0"/>
              <a:t>5</a:t>
            </a:fld>
            <a:endParaRPr kumimoji="1" lang="ja-JP" altLang="en-US"/>
          </a:p>
        </p:txBody>
      </p:sp>
    </p:spTree>
    <p:extLst>
      <p:ext uri="{BB962C8B-B14F-4D97-AF65-F5344CB8AC3E}">
        <p14:creationId xmlns:p14="http://schemas.microsoft.com/office/powerpoint/2010/main" val="299089230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決定係数</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相関係数の二乗で求めることができ、</a:t>
            </a:r>
            <a:r>
              <a:rPr kumimoji="1" lang="ja-JP" altLang="en-US" dirty="0" smtClean="0"/>
              <a:t>回帰分析を行って求めた式がどの程度説得力があるかどうかを見るための指標</a:t>
            </a:r>
            <a:endParaRPr kumimoji="1" lang="en-US" altLang="ja-JP" dirty="0" smtClean="0"/>
          </a:p>
          <a:p>
            <a:endParaRPr lang="en-US" altLang="ja-JP" dirty="0"/>
          </a:p>
          <a:p>
            <a:r>
              <a:rPr lang="ja-JP" altLang="en-US" dirty="0" smtClean="0"/>
              <a:t>０から１の値で決められていてこの値が１に近い　</a:t>
            </a:r>
            <a:r>
              <a:rPr lang="ja-JP" altLang="en-US" dirty="0" err="1" smtClean="0"/>
              <a:t>ほど</a:t>
            </a:r>
            <a:r>
              <a:rPr lang="ja-JP" altLang="en-US" dirty="0" smtClean="0"/>
              <a:t>全体のデータに近い式を求めることができている</a:t>
            </a:r>
            <a:endParaRPr lang="en-US" altLang="ja-JP" dirty="0" smtClean="0"/>
          </a:p>
        </p:txBody>
      </p:sp>
      <p:sp>
        <p:nvSpPr>
          <p:cNvPr id="4" name="スライド番号プレースホルダー 3"/>
          <p:cNvSpPr>
            <a:spLocks noGrp="1"/>
          </p:cNvSpPr>
          <p:nvPr>
            <p:ph type="sldNum" sz="quarter" idx="12"/>
          </p:nvPr>
        </p:nvSpPr>
        <p:spPr/>
        <p:txBody>
          <a:bodyPr/>
          <a:lstStyle/>
          <a:p>
            <a:fld id="{E7B66D49-808E-43B8-9E5A-3D0E5AAFA649}" type="slidenum">
              <a:rPr kumimoji="1" lang="ja-JP" altLang="en-US" smtClean="0"/>
              <a:t>6</a:t>
            </a:fld>
            <a:endParaRPr kumimoji="1" lang="ja-JP" altLang="en-US"/>
          </a:p>
        </p:txBody>
      </p:sp>
    </p:spTree>
    <p:extLst>
      <p:ext uri="{BB962C8B-B14F-4D97-AF65-F5344CB8AC3E}">
        <p14:creationId xmlns:p14="http://schemas.microsoft.com/office/powerpoint/2010/main" val="73949403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E7B66D49-808E-43B8-9E5A-3D0E5AAFA649}" type="slidenum">
              <a:rPr kumimoji="1" lang="ja-JP" altLang="en-US" smtClean="0"/>
              <a:t>7</a:t>
            </a:fld>
            <a:endParaRPr kumimoji="1" lang="ja-JP" alt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9252" y="393457"/>
            <a:ext cx="8213427" cy="55055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テキスト ボックス 4"/>
          <p:cNvSpPr txBox="1"/>
          <p:nvPr/>
        </p:nvSpPr>
        <p:spPr>
          <a:xfrm>
            <a:off x="961466" y="6289307"/>
            <a:ext cx="7155989" cy="369332"/>
          </a:xfrm>
          <a:prstGeom prst="rect">
            <a:avLst/>
          </a:prstGeom>
          <a:noFill/>
        </p:spPr>
        <p:txBody>
          <a:bodyPr wrap="square" rtlCol="0">
            <a:spAutoFit/>
          </a:bodyPr>
          <a:lstStyle/>
          <a:p>
            <a:r>
              <a:rPr lang="en-US" altLang="ja-JP" dirty="0"/>
              <a:t>http://d.hatena.ne.jp/yocchi_gogo+statistics/20120228/1330446387</a:t>
            </a:r>
            <a:endParaRPr kumimoji="1" lang="ja-JP" altLang="en-US" dirty="0"/>
          </a:p>
        </p:txBody>
      </p:sp>
    </p:spTree>
    <p:extLst>
      <p:ext uri="{BB962C8B-B14F-4D97-AF65-F5344CB8AC3E}">
        <p14:creationId xmlns:p14="http://schemas.microsoft.com/office/powerpoint/2010/main" val="19841586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因子分析</a:t>
            </a:r>
            <a:endParaRPr kumimoji="1" lang="ja-JP" altLang="en-US" dirty="0"/>
          </a:p>
        </p:txBody>
      </p:sp>
      <p:sp>
        <p:nvSpPr>
          <p:cNvPr id="3" name="コンテンツ プレースホルダー 2"/>
          <p:cNvSpPr>
            <a:spLocks noGrp="1"/>
          </p:cNvSpPr>
          <p:nvPr>
            <p:ph idx="1"/>
          </p:nvPr>
        </p:nvSpPr>
        <p:spPr/>
        <p:txBody>
          <a:bodyPr/>
          <a:lstStyle/>
          <a:p>
            <a:endParaRPr kumimoji="1" lang="en-US" altLang="ja-JP" dirty="0" smtClean="0"/>
          </a:p>
          <a:p>
            <a:endParaRPr lang="en-US" altLang="ja-JP" dirty="0"/>
          </a:p>
          <a:p>
            <a:r>
              <a:rPr lang="ja-JP" altLang="en-US" dirty="0" smtClean="0"/>
              <a:t>複数の変数がありその複数の変数の一部分に共通して影響する因子を仮定し、複数の変数間の　相関関係を説明すること</a:t>
            </a:r>
            <a:endParaRPr lang="en-US" altLang="ja-JP" dirty="0" smtClean="0"/>
          </a:p>
        </p:txBody>
      </p:sp>
      <p:sp>
        <p:nvSpPr>
          <p:cNvPr id="4" name="スライド番号プレースホルダー 3"/>
          <p:cNvSpPr>
            <a:spLocks noGrp="1"/>
          </p:cNvSpPr>
          <p:nvPr>
            <p:ph type="sldNum" sz="quarter" idx="12"/>
          </p:nvPr>
        </p:nvSpPr>
        <p:spPr/>
        <p:txBody>
          <a:bodyPr/>
          <a:lstStyle/>
          <a:p>
            <a:fld id="{E7B66D49-808E-43B8-9E5A-3D0E5AAFA649}" type="slidenum">
              <a:rPr kumimoji="1" lang="ja-JP" altLang="en-US" smtClean="0"/>
              <a:t>8</a:t>
            </a:fld>
            <a:endParaRPr kumimoji="1" lang="ja-JP" altLang="en-US"/>
          </a:p>
        </p:txBody>
      </p:sp>
    </p:spTree>
    <p:extLst>
      <p:ext uri="{BB962C8B-B14F-4D97-AF65-F5344CB8AC3E}">
        <p14:creationId xmlns:p14="http://schemas.microsoft.com/office/powerpoint/2010/main" val="13719655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例　五教科のテスト成績</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（国語、社会、数学、理科、英語）の点数をデータとして羅列していくと一般的に国語の成績がよければ社会の成績がよい傾向があり、数学の成績がよければ理科の成績がよい傾向があった</a:t>
            </a:r>
            <a:endParaRPr kumimoji="1" lang="en-US" altLang="ja-JP" dirty="0" smtClean="0"/>
          </a:p>
          <a:p>
            <a:endParaRPr lang="en-US" altLang="ja-JP" dirty="0"/>
          </a:p>
          <a:p>
            <a:r>
              <a:rPr kumimoji="1" lang="ja-JP" altLang="en-US" dirty="0" smtClean="0"/>
              <a:t>これは国語、社会の間に文系因子、数学、理科の間に理系因子があるのではないかと考え分析を行っていくこと</a:t>
            </a:r>
            <a:endParaRPr kumimoji="1" lang="ja-JP" altLang="en-US" dirty="0"/>
          </a:p>
        </p:txBody>
      </p:sp>
      <p:sp>
        <p:nvSpPr>
          <p:cNvPr id="4" name="スライド番号プレースホルダー 3"/>
          <p:cNvSpPr>
            <a:spLocks noGrp="1"/>
          </p:cNvSpPr>
          <p:nvPr>
            <p:ph type="sldNum" sz="quarter" idx="12"/>
          </p:nvPr>
        </p:nvSpPr>
        <p:spPr/>
        <p:txBody>
          <a:bodyPr/>
          <a:lstStyle/>
          <a:p>
            <a:fld id="{E7B66D49-808E-43B8-9E5A-3D0E5AAFA649}" type="slidenum">
              <a:rPr kumimoji="1" lang="ja-JP" altLang="en-US" smtClean="0"/>
              <a:t>9</a:t>
            </a:fld>
            <a:endParaRPr kumimoji="1" lang="ja-JP" altLang="en-US"/>
          </a:p>
        </p:txBody>
      </p:sp>
    </p:spTree>
    <p:extLst>
      <p:ext uri="{BB962C8B-B14F-4D97-AF65-F5344CB8AC3E}">
        <p14:creationId xmlns:p14="http://schemas.microsoft.com/office/powerpoint/2010/main" val="24888081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語句説明２</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ja-JP" altLang="en-US" dirty="0" smtClean="0"/>
              <a:t>因子負荷</a:t>
            </a:r>
            <a:endParaRPr kumimoji="1" lang="en-US" altLang="ja-JP" dirty="0" smtClean="0"/>
          </a:p>
          <a:p>
            <a:pPr lvl="1"/>
            <a:r>
              <a:rPr lang="ja-JP" altLang="en-US" dirty="0" smtClean="0"/>
              <a:t>求めた因子がそれぞれの変数にどれくらいの影響があるのかを数値化したもので値域は</a:t>
            </a:r>
            <a:r>
              <a:rPr lang="en-US" altLang="ja-JP" dirty="0" smtClean="0"/>
              <a:t>-1</a:t>
            </a:r>
            <a:r>
              <a:rPr lang="ja-JP" altLang="en-US" dirty="0" smtClean="0"/>
              <a:t>から</a:t>
            </a:r>
            <a:r>
              <a:rPr lang="en-US" altLang="ja-JP" dirty="0" smtClean="0"/>
              <a:t>1</a:t>
            </a:r>
            <a:r>
              <a:rPr lang="ja-JP" altLang="en-US" dirty="0" smtClean="0"/>
              <a:t>の間の値</a:t>
            </a:r>
            <a:endParaRPr lang="en-US" altLang="ja-JP" dirty="0"/>
          </a:p>
          <a:p>
            <a:r>
              <a:rPr lang="ja-JP" altLang="en-US" dirty="0" smtClean="0"/>
              <a:t>独自性</a:t>
            </a:r>
            <a:endParaRPr lang="en-US" altLang="ja-JP" dirty="0" smtClean="0"/>
          </a:p>
          <a:p>
            <a:pPr lvl="1"/>
            <a:r>
              <a:rPr lang="ja-JP" altLang="en-US" dirty="0" smtClean="0"/>
              <a:t>国語などの調べたい変数がどれだけ独立しているか　（因子の影響を受けないか）の程度を示したもので　　　値域は０から１</a:t>
            </a:r>
            <a:endParaRPr lang="en-US" altLang="ja-JP" dirty="0" smtClean="0"/>
          </a:p>
          <a:p>
            <a:r>
              <a:rPr lang="ja-JP" altLang="en-US" dirty="0" smtClean="0"/>
              <a:t>共通性</a:t>
            </a:r>
            <a:endParaRPr lang="en-US" altLang="ja-JP" dirty="0" smtClean="0"/>
          </a:p>
          <a:p>
            <a:pPr lvl="1"/>
            <a:r>
              <a:rPr lang="ja-JP" altLang="en-US" dirty="0" smtClean="0"/>
              <a:t>１－独自性で求めれる値で変数がどの程度因子の影響を受けているかの程度を示したもの値域は独自性と同じ０から１</a:t>
            </a:r>
            <a:endParaRPr lang="en-US" altLang="ja-JP" dirty="0" smtClean="0"/>
          </a:p>
        </p:txBody>
      </p:sp>
      <p:sp>
        <p:nvSpPr>
          <p:cNvPr id="4" name="スライド番号プレースホルダー 3"/>
          <p:cNvSpPr>
            <a:spLocks noGrp="1"/>
          </p:cNvSpPr>
          <p:nvPr>
            <p:ph type="sldNum" sz="quarter" idx="12"/>
          </p:nvPr>
        </p:nvSpPr>
        <p:spPr/>
        <p:txBody>
          <a:bodyPr/>
          <a:lstStyle/>
          <a:p>
            <a:fld id="{E7B66D49-808E-43B8-9E5A-3D0E5AAFA649}" type="slidenum">
              <a:rPr kumimoji="1" lang="ja-JP" altLang="en-US" smtClean="0"/>
              <a:t>10</a:t>
            </a:fld>
            <a:endParaRPr kumimoji="1" lang="ja-JP" altLang="en-US"/>
          </a:p>
        </p:txBody>
      </p:sp>
    </p:spTree>
    <p:extLst>
      <p:ext uri="{BB962C8B-B14F-4D97-AF65-F5344CB8AC3E}">
        <p14:creationId xmlns:p14="http://schemas.microsoft.com/office/powerpoint/2010/main" val="95046833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語句説明３</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因子寄与</a:t>
            </a:r>
            <a:endParaRPr kumimoji="1" lang="en-US" altLang="ja-JP" dirty="0" smtClean="0"/>
          </a:p>
          <a:p>
            <a:pPr lvl="1"/>
            <a:r>
              <a:rPr lang="ja-JP" altLang="en-US" dirty="0" smtClean="0"/>
              <a:t>変数それぞれの因子負荷を二乗した和であり全体の　変数に対して因子がどの位影響しているか求めるためのもの</a:t>
            </a:r>
            <a:endParaRPr lang="en-US" altLang="ja-JP" dirty="0" smtClean="0"/>
          </a:p>
          <a:p>
            <a:pPr lvl="1"/>
            <a:r>
              <a:rPr lang="ja-JP" altLang="en-US" dirty="0" smtClean="0"/>
              <a:t>値域は０から変数の要素数、テストの例で言えば五科目の要素を使ったので最大で５になる</a:t>
            </a:r>
            <a:endParaRPr lang="en-US" altLang="ja-JP" dirty="0" smtClean="0"/>
          </a:p>
          <a:p>
            <a:pPr lvl="1"/>
            <a:endParaRPr lang="en-US" altLang="ja-JP" dirty="0" smtClean="0"/>
          </a:p>
          <a:p>
            <a:r>
              <a:rPr lang="ja-JP" altLang="en-US" dirty="0" smtClean="0"/>
              <a:t>因子寄与率</a:t>
            </a:r>
            <a:endParaRPr lang="en-US" altLang="ja-JP" dirty="0" smtClean="0"/>
          </a:p>
          <a:p>
            <a:pPr lvl="1"/>
            <a:r>
              <a:rPr kumimoji="1" lang="ja-JP" altLang="en-US" dirty="0" smtClean="0"/>
              <a:t>因子寄与を変数の要素で割り％に直したもの</a:t>
            </a:r>
            <a:r>
              <a:rPr lang="ja-JP" altLang="en-US" dirty="0" smtClean="0"/>
              <a:t>、この値を見ればこの因子が全体の何％影響してるかわかる</a:t>
            </a:r>
            <a:endParaRPr kumimoji="1" lang="en-US" altLang="ja-JP" dirty="0"/>
          </a:p>
        </p:txBody>
      </p:sp>
      <p:sp>
        <p:nvSpPr>
          <p:cNvPr id="4" name="スライド番号プレースホルダー 3"/>
          <p:cNvSpPr>
            <a:spLocks noGrp="1"/>
          </p:cNvSpPr>
          <p:nvPr>
            <p:ph type="sldNum" sz="quarter" idx="12"/>
          </p:nvPr>
        </p:nvSpPr>
        <p:spPr/>
        <p:txBody>
          <a:bodyPr/>
          <a:lstStyle/>
          <a:p>
            <a:fld id="{E7B66D49-808E-43B8-9E5A-3D0E5AAFA649}" type="slidenum">
              <a:rPr kumimoji="1" lang="ja-JP" altLang="en-US" smtClean="0"/>
              <a:t>11</a:t>
            </a:fld>
            <a:endParaRPr kumimoji="1" lang="ja-JP" altLang="en-US"/>
          </a:p>
        </p:txBody>
      </p:sp>
    </p:spTree>
    <p:extLst>
      <p:ext uri="{BB962C8B-B14F-4D97-AF65-F5344CB8AC3E}">
        <p14:creationId xmlns:p14="http://schemas.microsoft.com/office/powerpoint/2010/main" val="69103267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a:t>
            </a:r>
            <a:endParaRPr kumimoji="1" lang="ja-JP" altLang="en-US" dirty="0"/>
          </a:p>
        </p:txBody>
      </p:sp>
      <p:sp>
        <p:nvSpPr>
          <p:cNvPr id="3" name="コンテンツ プレースホルダー 2"/>
          <p:cNvSpPr>
            <a:spLocks noGrp="1"/>
          </p:cNvSpPr>
          <p:nvPr>
            <p:ph idx="1"/>
          </p:nvPr>
        </p:nvSpPr>
        <p:spPr/>
        <p:txBody>
          <a:bodyPr/>
          <a:lstStyle/>
          <a:p>
            <a:pPr marL="0" indent="0">
              <a:buNone/>
            </a:pPr>
            <a:endParaRPr lang="en-US" altLang="ja-JP" dirty="0"/>
          </a:p>
          <a:p>
            <a:r>
              <a:rPr kumimoji="1" lang="ja-JP" altLang="en-US" dirty="0" smtClean="0"/>
              <a:t>回帰分析はいくつかの変数からデータを求めるための式を求めること</a:t>
            </a:r>
            <a:endParaRPr kumimoji="1" lang="en-US" altLang="ja-JP" dirty="0" smtClean="0"/>
          </a:p>
          <a:p>
            <a:endParaRPr lang="en-US" altLang="ja-JP" dirty="0"/>
          </a:p>
          <a:p>
            <a:r>
              <a:rPr kumimoji="1" lang="ja-JP" altLang="en-US" dirty="0" smtClean="0"/>
              <a:t>因子分析はいくつかの変数にある関係</a:t>
            </a:r>
            <a:r>
              <a:rPr lang="ja-JP" altLang="en-US" dirty="0" smtClean="0"/>
              <a:t>性（因子）があるのではないかと推測し、その推測が正しいのかをもとめるために検証すること</a:t>
            </a:r>
            <a:endParaRPr kumimoji="1" lang="ja-JP" altLang="en-US" dirty="0"/>
          </a:p>
        </p:txBody>
      </p:sp>
      <p:sp>
        <p:nvSpPr>
          <p:cNvPr id="4" name="スライド番号プレースホルダー 3"/>
          <p:cNvSpPr>
            <a:spLocks noGrp="1"/>
          </p:cNvSpPr>
          <p:nvPr>
            <p:ph type="sldNum" sz="quarter" idx="12"/>
          </p:nvPr>
        </p:nvSpPr>
        <p:spPr/>
        <p:txBody>
          <a:bodyPr/>
          <a:lstStyle/>
          <a:p>
            <a:fld id="{E7B66D49-808E-43B8-9E5A-3D0E5AAFA649}" type="slidenum">
              <a:rPr kumimoji="1" lang="ja-JP" altLang="en-US" smtClean="0"/>
              <a:t>12</a:t>
            </a:fld>
            <a:endParaRPr kumimoji="1" lang="ja-JP" altLang="en-US"/>
          </a:p>
        </p:txBody>
      </p:sp>
    </p:spTree>
    <p:extLst>
      <p:ext uri="{BB962C8B-B14F-4D97-AF65-F5344CB8AC3E}">
        <p14:creationId xmlns:p14="http://schemas.microsoft.com/office/powerpoint/2010/main" val="107450581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947</TotalTime>
  <Words>593</Words>
  <Application>Microsoft Office PowerPoint</Application>
  <PresentationFormat>画面に合わせる (4:3)</PresentationFormat>
  <Paragraphs>84</Paragraphs>
  <Slides>13</Slides>
  <Notes>1</Notes>
  <HiddenSlides>0</HiddenSlides>
  <MMClips>0</MMClips>
  <ScaleCrop>false</ScaleCrop>
  <HeadingPairs>
    <vt:vector size="4" baseType="variant">
      <vt:variant>
        <vt:lpstr>テーマ</vt:lpstr>
      </vt:variant>
      <vt:variant>
        <vt:i4>1</vt:i4>
      </vt:variant>
      <vt:variant>
        <vt:lpstr>スライド タイトル</vt:lpstr>
      </vt:variant>
      <vt:variant>
        <vt:i4>13</vt:i4>
      </vt:variant>
    </vt:vector>
  </HeadingPairs>
  <TitlesOfParts>
    <vt:vector size="14" baseType="lpstr">
      <vt:lpstr>Office テーマ</vt:lpstr>
      <vt:lpstr>Rによるやさしい統計学</vt:lpstr>
      <vt:lpstr>回帰分析</vt:lpstr>
      <vt:lpstr>例　娘の身長</vt:lpstr>
      <vt:lpstr>語句説明</vt:lpstr>
      <vt:lpstr>標準編回帰係数</vt:lpstr>
      <vt:lpstr>相関係数</vt:lpstr>
      <vt:lpstr>決定係数</vt:lpstr>
      <vt:lpstr>PowerPoint プレゼンテーション</vt:lpstr>
      <vt:lpstr>因子分析</vt:lpstr>
      <vt:lpstr>例　五教科のテスト成績</vt:lpstr>
      <vt:lpstr>語句説明２</vt:lpstr>
      <vt:lpstr>語句説明３</vt:lpstr>
      <vt:lpstr>まとめ</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Rによるやさしい統計学</dc:title>
  <dc:creator>松浦遊也</dc:creator>
  <cp:lastModifiedBy>matsuura</cp:lastModifiedBy>
  <cp:revision>23</cp:revision>
  <dcterms:created xsi:type="dcterms:W3CDTF">2016-01-18T10:01:25Z</dcterms:created>
  <dcterms:modified xsi:type="dcterms:W3CDTF">2016-01-19T05:01:55Z</dcterms:modified>
</cp:coreProperties>
</file>