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2" r:id="rId7"/>
    <p:sldId id="265" r:id="rId8"/>
    <p:sldId id="261" r:id="rId9"/>
    <p:sldId id="263" r:id="rId10"/>
    <p:sldId id="264" r:id="rId1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13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D8150FEE-8978-43B9-9FC7-D9827F7F4D98}" type="datetimeFigureOut">
              <a:rPr kumimoji="1" lang="ja-JP" altLang="en-US" smtClean="0"/>
              <a:t>2015/6/9</a:t>
            </a:fld>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E56A5BDD-150A-4CAB-9D2A-23433BA55485}" type="slidenum">
              <a:rPr kumimoji="1" lang="ja-JP" altLang="en-US" smtClean="0"/>
              <a:t>‹#›</a:t>
            </a:fld>
            <a:endParaRPr kumimoji="1"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D8150FEE-8978-43B9-9FC7-D9827F7F4D98}" type="datetimeFigureOut">
              <a:rPr kumimoji="1" lang="ja-JP" altLang="en-US" smtClean="0"/>
              <a:t>2015/6/9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56A5BDD-150A-4CAB-9D2A-23433BA55485}"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8150FEE-8978-43B9-9FC7-D9827F7F4D98}" type="datetimeFigureOut">
              <a:rPr kumimoji="1" lang="ja-JP" altLang="en-US" smtClean="0"/>
              <a:t>2015/6/9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56A5BDD-150A-4CAB-9D2A-23433BA55485}"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D8150FEE-8978-43B9-9FC7-D9827F7F4D98}" type="datetimeFigureOut">
              <a:rPr kumimoji="1" lang="ja-JP" altLang="en-US" smtClean="0"/>
              <a:t>2015/6/9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56A5BDD-150A-4CAB-9D2A-23433BA55485}"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D8150FEE-8978-43B9-9FC7-D9827F7F4D98}" type="datetimeFigureOut">
              <a:rPr kumimoji="1" lang="ja-JP" altLang="en-US" smtClean="0"/>
              <a:t>2015/6/9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56A5BDD-150A-4CAB-9D2A-23433BA55485}"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8150FEE-8978-43B9-9FC7-D9827F7F4D98}" type="datetimeFigureOut">
              <a:rPr kumimoji="1" lang="ja-JP" altLang="en-US" smtClean="0"/>
              <a:t>2015/6/9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56A5BDD-150A-4CAB-9D2A-23433BA55485}"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8150FEE-8978-43B9-9FC7-D9827F7F4D98}" type="datetimeFigureOut">
              <a:rPr kumimoji="1" lang="ja-JP" altLang="en-US" smtClean="0"/>
              <a:t>2015/6/9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56A5BDD-150A-4CAB-9D2A-23433BA55485}"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8150FEE-8978-43B9-9FC7-D9827F7F4D98}" type="datetimeFigureOut">
              <a:rPr kumimoji="1" lang="ja-JP" altLang="en-US" smtClean="0"/>
              <a:t>2015/6/9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56A5BDD-150A-4CAB-9D2A-23433BA55485}"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8150FEE-8978-43B9-9FC7-D9827F7F4D98}" type="datetimeFigureOut">
              <a:rPr kumimoji="1" lang="ja-JP" altLang="en-US" smtClean="0"/>
              <a:t>2015/6/9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56A5BDD-150A-4CAB-9D2A-23433BA55485}"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8150FEE-8978-43B9-9FC7-D9827F7F4D98}" type="datetimeFigureOut">
              <a:rPr kumimoji="1" lang="ja-JP" altLang="en-US" smtClean="0"/>
              <a:t>2015/6/9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56A5BDD-150A-4CAB-9D2A-23433BA55485}"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150FEE-8978-43B9-9FC7-D9827F7F4D98}" type="datetimeFigureOut">
              <a:rPr kumimoji="1" lang="ja-JP" altLang="en-US" smtClean="0"/>
              <a:t>2015/6/9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6A5BDD-150A-4CAB-9D2A-23433BA55485}"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dirty="0" smtClean="0"/>
              <a:t>Code Ownership and Software Quality: A Replication Study</a:t>
            </a:r>
            <a:endParaRPr kumimoji="1" lang="ja-JP" altLang="en-US" dirty="0"/>
          </a:p>
        </p:txBody>
      </p:sp>
      <p:sp>
        <p:nvSpPr>
          <p:cNvPr id="3" name="サブタイトル 2"/>
          <p:cNvSpPr>
            <a:spLocks noGrp="1"/>
          </p:cNvSpPr>
          <p:nvPr>
            <p:ph type="subTitle" idx="1"/>
          </p:nvPr>
        </p:nvSpPr>
        <p:spPr/>
        <p:txBody>
          <a:bodyPr/>
          <a:lstStyle/>
          <a:p>
            <a:r>
              <a:rPr lang="en-US" altLang="ja-JP" dirty="0"/>
              <a:t>Michaela </a:t>
            </a:r>
            <a:r>
              <a:rPr lang="en-US" altLang="ja-JP" dirty="0" err="1" smtClean="0"/>
              <a:t>Greiler</a:t>
            </a:r>
            <a:endParaRPr lang="en-US" altLang="ja-JP" dirty="0" smtClean="0"/>
          </a:p>
          <a:p>
            <a:r>
              <a:rPr lang="en-US" altLang="ja-JP" dirty="0" smtClean="0"/>
              <a:t>Kim </a:t>
            </a:r>
            <a:r>
              <a:rPr lang="en-US" altLang="ja-JP" dirty="0" err="1" smtClean="0"/>
              <a:t>Herzig</a:t>
            </a:r>
            <a:endParaRPr lang="en-US" altLang="ja-JP" dirty="0" smtClean="0"/>
          </a:p>
          <a:p>
            <a:r>
              <a:rPr lang="en-US" altLang="ja-JP" dirty="0" smtClean="0"/>
              <a:t>Jacek </a:t>
            </a:r>
            <a:r>
              <a:rPr lang="en-US" altLang="ja-JP" dirty="0" err="1"/>
              <a:t>Czerwonka</a:t>
            </a:r>
            <a:endParaRPr kumimoji="1" lang="ja-JP" altLang="en-US" dirty="0"/>
          </a:p>
        </p:txBody>
      </p:sp>
      <p:sp>
        <p:nvSpPr>
          <p:cNvPr id="4" name="テキスト ボックス 3"/>
          <p:cNvSpPr txBox="1"/>
          <p:nvPr/>
        </p:nvSpPr>
        <p:spPr>
          <a:xfrm>
            <a:off x="251520" y="1052736"/>
            <a:ext cx="7344816" cy="369332"/>
          </a:xfrm>
          <a:prstGeom prst="rect">
            <a:avLst/>
          </a:prstGeom>
          <a:noFill/>
        </p:spPr>
        <p:txBody>
          <a:bodyPr wrap="square" rtlCol="0">
            <a:spAutoFit/>
          </a:bodyPr>
          <a:lstStyle/>
          <a:p>
            <a:r>
              <a:rPr lang="en-US" altLang="ja-JP" dirty="0" smtClean="0"/>
              <a:t>MSR ‘15 pp.2--12</a:t>
            </a:r>
            <a:endParaRPr kumimoji="1" lang="ja-JP" altLang="en-US" dirty="0"/>
          </a:p>
        </p:txBody>
      </p:sp>
    </p:spTree>
    <p:extLst>
      <p:ext uri="{BB962C8B-B14F-4D97-AF65-F5344CB8AC3E}">
        <p14:creationId xmlns:p14="http://schemas.microsoft.com/office/powerpoint/2010/main" val="569717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概要</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Bird</a:t>
            </a:r>
            <a:r>
              <a:rPr kumimoji="1" lang="ja-JP" altLang="en-US" dirty="0" err="1" smtClean="0"/>
              <a:t>らは</a:t>
            </a:r>
            <a:r>
              <a:rPr kumimoji="1" lang="ja-JP" altLang="en-US" dirty="0" smtClean="0"/>
              <a:t>コードの所有が</a:t>
            </a:r>
            <a:r>
              <a:rPr lang="ja-JP" altLang="en-US" dirty="0" smtClean="0"/>
              <a:t>明確であればあるほどソフトウェアの品質が高いことを明らかにした</a:t>
            </a:r>
            <a:endParaRPr lang="en-US" altLang="ja-JP" dirty="0" smtClean="0"/>
          </a:p>
          <a:p>
            <a:endParaRPr lang="en-US" altLang="ja-JP" dirty="0"/>
          </a:p>
          <a:p>
            <a:r>
              <a:rPr lang="ja-JP" altLang="en-US" dirty="0" smtClean="0"/>
              <a:t>この研究では新たなメトリクスを定義し，リプリケーションスタディを</a:t>
            </a:r>
            <a:r>
              <a:rPr lang="en-US" altLang="ja-JP" dirty="0" smtClean="0"/>
              <a:t>Microsoft</a:t>
            </a:r>
            <a:r>
              <a:rPr lang="ja-JP" altLang="en-US" dirty="0" smtClean="0"/>
              <a:t>の４つのプロダクトに対して行う</a:t>
            </a:r>
            <a:endParaRPr lang="en-US" altLang="ja-JP" dirty="0"/>
          </a:p>
          <a:p>
            <a:endParaRPr kumimoji="1" lang="en-US" altLang="ja-JP" dirty="0" smtClean="0"/>
          </a:p>
          <a:p>
            <a:r>
              <a:rPr kumimoji="1" lang="ja-JP" altLang="en-US" dirty="0" smtClean="0"/>
              <a:t>結果は先行研究の主張を支持し，新しいメトリクスを用いることでバグがあるかどうかの判定をファイル単位</a:t>
            </a:r>
            <a:r>
              <a:rPr lang="ja-JP" altLang="en-US" dirty="0" smtClean="0"/>
              <a:t>，ディレクトリ単位で高い精度で行うことができた</a:t>
            </a:r>
            <a:endParaRPr kumimoji="1" lang="en-US" altLang="ja-JP" dirty="0" smtClean="0"/>
          </a:p>
        </p:txBody>
      </p:sp>
    </p:spTree>
    <p:extLst>
      <p:ext uri="{BB962C8B-B14F-4D97-AF65-F5344CB8AC3E}">
        <p14:creationId xmlns:p14="http://schemas.microsoft.com/office/powerpoint/2010/main" val="24506126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Bird</a:t>
            </a:r>
            <a:r>
              <a:rPr kumimoji="1" lang="ja-JP" altLang="en-US" dirty="0" err="1" smtClean="0"/>
              <a:t>らの</a:t>
            </a:r>
            <a:r>
              <a:rPr kumimoji="1" lang="ja-JP" altLang="en-US" dirty="0" smtClean="0"/>
              <a:t>研究 </a:t>
            </a:r>
            <a:r>
              <a:rPr kumimoji="1" lang="en-US" altLang="ja-JP" dirty="0" smtClean="0"/>
              <a:t>“</a:t>
            </a:r>
            <a:r>
              <a:rPr kumimoji="1" lang="en-US" altLang="ja-JP" dirty="0" err="1" smtClean="0"/>
              <a:t>Don’T</a:t>
            </a:r>
            <a:r>
              <a:rPr kumimoji="1" lang="en-US" altLang="ja-JP" dirty="0" smtClean="0"/>
              <a:t> Touch My Code! ”</a:t>
            </a:r>
          </a:p>
          <a:p>
            <a:pPr lvl="1"/>
            <a:r>
              <a:rPr lang="en-US" altLang="ja-JP" dirty="0" smtClean="0"/>
              <a:t>Windows Vista</a:t>
            </a:r>
            <a:r>
              <a:rPr lang="ja-JP" altLang="en-US" dirty="0" smtClean="0"/>
              <a:t>と</a:t>
            </a:r>
            <a:r>
              <a:rPr lang="en-US" altLang="ja-JP" dirty="0" smtClean="0"/>
              <a:t>7</a:t>
            </a:r>
            <a:r>
              <a:rPr lang="ja-JP" altLang="en-US" dirty="0" smtClean="0"/>
              <a:t>の二つのリリースに対しての分析</a:t>
            </a:r>
            <a:endParaRPr lang="en-US" altLang="ja-JP" dirty="0"/>
          </a:p>
          <a:p>
            <a:pPr lvl="1"/>
            <a:r>
              <a:rPr lang="ja-JP" altLang="en-US" dirty="0" smtClean="0"/>
              <a:t>用いたメトリクス</a:t>
            </a:r>
            <a:endParaRPr lang="en-US" altLang="ja-JP" dirty="0"/>
          </a:p>
          <a:p>
            <a:pPr lvl="2"/>
            <a:r>
              <a:rPr kumimoji="1" lang="en-US" altLang="ja-JP" dirty="0" smtClean="0"/>
              <a:t>Minor</a:t>
            </a:r>
            <a:r>
              <a:rPr kumimoji="1" lang="ja-JP" altLang="en-US" dirty="0" smtClean="0"/>
              <a:t>開発者の数，</a:t>
            </a:r>
            <a:r>
              <a:rPr kumimoji="1" lang="en-US" altLang="ja-JP" dirty="0" smtClean="0"/>
              <a:t>Major</a:t>
            </a:r>
            <a:r>
              <a:rPr kumimoji="1" lang="ja-JP" altLang="en-US" dirty="0" smtClean="0"/>
              <a:t>開発者の数，</a:t>
            </a:r>
            <a:r>
              <a:rPr lang="ja-JP" altLang="en-US" dirty="0" smtClean="0"/>
              <a:t>開発者の合計，最もファイルを変更した開発者の変更回数が全変更回数に占める割合</a:t>
            </a:r>
            <a:endParaRPr lang="en-US" altLang="ja-JP" dirty="0" smtClean="0"/>
          </a:p>
          <a:p>
            <a:pPr lvl="1"/>
            <a:r>
              <a:rPr kumimoji="1" lang="ja-JP" altLang="en-US" dirty="0" smtClean="0"/>
              <a:t>分析方法</a:t>
            </a:r>
            <a:endParaRPr kumimoji="1" lang="en-US" altLang="ja-JP" dirty="0" smtClean="0"/>
          </a:p>
          <a:p>
            <a:pPr lvl="2"/>
            <a:r>
              <a:rPr lang="ja-JP" altLang="en-US" dirty="0" smtClean="0"/>
              <a:t>バグの数とこれらのメトリクスとで相関</a:t>
            </a:r>
            <a:r>
              <a:rPr lang="ja-JP" altLang="en-US" dirty="0"/>
              <a:t>分析</a:t>
            </a:r>
            <a:endParaRPr kumimoji="1" lang="en-US" altLang="ja-JP" dirty="0" smtClean="0"/>
          </a:p>
          <a:p>
            <a:pPr lvl="1"/>
            <a:r>
              <a:rPr kumimoji="1" lang="ja-JP" altLang="en-US" dirty="0" smtClean="0"/>
              <a:t>結果：</a:t>
            </a:r>
            <a:endParaRPr kumimoji="1" lang="en-US" altLang="ja-JP" dirty="0" smtClean="0"/>
          </a:p>
          <a:p>
            <a:pPr lvl="2"/>
            <a:r>
              <a:rPr kumimoji="1" lang="ja-JP" altLang="en-US" dirty="0" smtClean="0"/>
              <a:t>すべてのバイナリでオーナーシップメトリクスが低ければバグの数が多い結果となった</a:t>
            </a:r>
            <a:endParaRPr kumimoji="1" lang="en-US" altLang="ja-JP" dirty="0"/>
          </a:p>
          <a:p>
            <a:endParaRPr kumimoji="1" lang="ja-JP" altLang="en-US" dirty="0"/>
          </a:p>
        </p:txBody>
      </p:sp>
    </p:spTree>
    <p:extLst>
      <p:ext uri="{BB962C8B-B14F-4D97-AF65-F5344CB8AC3E}">
        <p14:creationId xmlns:p14="http://schemas.microsoft.com/office/powerpoint/2010/main" val="12169622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対象プロジェクト</a:t>
            </a:r>
            <a:endParaRPr kumimoji="1" lang="en-US" altLang="ja-JP" dirty="0" smtClean="0"/>
          </a:p>
          <a:p>
            <a:pPr lvl="1"/>
            <a:r>
              <a:rPr kumimoji="1" lang="en-US" altLang="ja-JP" dirty="0" smtClean="0"/>
              <a:t>Office</a:t>
            </a:r>
            <a:r>
              <a:rPr kumimoji="1" lang="ja-JP" altLang="en-US" dirty="0" err="1" smtClean="0"/>
              <a:t>，</a:t>
            </a:r>
            <a:r>
              <a:rPr lang="en-US" altLang="ja-JP" dirty="0" smtClean="0"/>
              <a:t>Offece365</a:t>
            </a:r>
            <a:r>
              <a:rPr lang="ja-JP" altLang="en-US" dirty="0" err="1" smtClean="0"/>
              <a:t>，</a:t>
            </a:r>
            <a:r>
              <a:rPr kumimoji="1" lang="en-US" altLang="ja-JP" dirty="0" smtClean="0"/>
              <a:t>Exchange</a:t>
            </a:r>
            <a:r>
              <a:rPr kumimoji="1" lang="ja-JP" altLang="en-US" dirty="0" err="1" smtClean="0"/>
              <a:t>，</a:t>
            </a:r>
            <a:r>
              <a:rPr lang="en-US" altLang="ja-JP" dirty="0" smtClean="0"/>
              <a:t>Windows</a:t>
            </a:r>
          </a:p>
          <a:p>
            <a:pPr lvl="1"/>
            <a:endParaRPr lang="en-US" altLang="ja-JP" dirty="0"/>
          </a:p>
          <a:p>
            <a:r>
              <a:rPr lang="ja-JP" altLang="en-US" dirty="0" smtClean="0"/>
              <a:t>品質の測定方法</a:t>
            </a:r>
            <a:endParaRPr lang="en-US" altLang="ja-JP" dirty="0" smtClean="0"/>
          </a:p>
          <a:p>
            <a:pPr lvl="1"/>
            <a:r>
              <a:rPr lang="en-US" altLang="ja-JP" dirty="0" err="1" smtClean="0"/>
              <a:t>CodeMine</a:t>
            </a:r>
            <a:r>
              <a:rPr lang="ja-JP" altLang="en-US" dirty="0" smtClean="0"/>
              <a:t>という</a:t>
            </a:r>
            <a:r>
              <a:rPr lang="en-US" altLang="ja-JP" dirty="0" smtClean="0"/>
              <a:t>BTS</a:t>
            </a:r>
            <a:r>
              <a:rPr lang="ja-JP" altLang="en-US" dirty="0" smtClean="0"/>
              <a:t>と</a:t>
            </a:r>
            <a:r>
              <a:rPr lang="en-US" altLang="ja-JP" dirty="0" smtClean="0"/>
              <a:t>VCS</a:t>
            </a:r>
            <a:r>
              <a:rPr lang="ja-JP" altLang="en-US" dirty="0" smtClean="0"/>
              <a:t>がくっついたツールを使う</a:t>
            </a:r>
            <a:endParaRPr lang="en-US" altLang="ja-JP" dirty="0" smtClean="0"/>
          </a:p>
          <a:p>
            <a:pPr lvl="1"/>
            <a:r>
              <a:rPr lang="ja-JP" altLang="en-US" dirty="0" smtClean="0"/>
              <a:t>品質　＝　バグの数</a:t>
            </a:r>
            <a:endParaRPr lang="en-US" altLang="ja-JP" dirty="0" smtClean="0"/>
          </a:p>
          <a:p>
            <a:pPr lvl="1"/>
            <a:r>
              <a:rPr lang="ja-JP" altLang="en-US" dirty="0" smtClean="0"/>
              <a:t>コミットメッセージからどのバグの修正のための変更なのかを特定</a:t>
            </a:r>
            <a:endParaRPr lang="en-US" altLang="ja-JP" dirty="0" smtClean="0"/>
          </a:p>
          <a:p>
            <a:pPr lvl="1"/>
            <a:endParaRPr lang="en-US" altLang="ja-JP" dirty="0" smtClean="0"/>
          </a:p>
        </p:txBody>
      </p:sp>
    </p:spTree>
    <p:extLst>
      <p:ext uri="{BB962C8B-B14F-4D97-AF65-F5344CB8AC3E}">
        <p14:creationId xmlns:p14="http://schemas.microsoft.com/office/powerpoint/2010/main" val="30767656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オーナーシップの測定</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４つのカテゴリを定義し，メトリクスを決定する</a:t>
            </a:r>
            <a:endParaRPr lang="en-US" altLang="ja-JP" dirty="0" smtClean="0"/>
          </a:p>
          <a:p>
            <a:pPr lvl="1"/>
            <a:r>
              <a:rPr kumimoji="1" lang="en-US" altLang="ja-JP" dirty="0" smtClean="0"/>
              <a:t>Individual Ownership for Files (</a:t>
            </a:r>
            <a:r>
              <a:rPr lang="ja-JP" altLang="en-US" dirty="0"/>
              <a:t>先行</a:t>
            </a:r>
            <a:r>
              <a:rPr lang="ja-JP" altLang="en-US" dirty="0" smtClean="0"/>
              <a:t>研究で一緒</a:t>
            </a:r>
            <a:r>
              <a:rPr kumimoji="1" lang="en-US" altLang="ja-JP" dirty="0" smtClean="0"/>
              <a:t>)</a:t>
            </a:r>
          </a:p>
          <a:p>
            <a:pPr lvl="1"/>
            <a:r>
              <a:rPr lang="en-US" altLang="ja-JP" dirty="0" smtClean="0"/>
              <a:t>Individual Ownership for Directories</a:t>
            </a:r>
            <a:r>
              <a:rPr lang="ja-JP" altLang="en-US" dirty="0" smtClean="0"/>
              <a:t>　（</a:t>
            </a:r>
            <a:r>
              <a:rPr lang="en-US" altLang="ja-JP" dirty="0" smtClean="0"/>
              <a:t>NEW</a:t>
            </a:r>
            <a:r>
              <a:rPr lang="ja-JP" altLang="en-US" dirty="0" smtClean="0"/>
              <a:t>）</a:t>
            </a:r>
            <a:endParaRPr lang="en-US" altLang="ja-JP" dirty="0" smtClean="0"/>
          </a:p>
          <a:p>
            <a:pPr lvl="1"/>
            <a:r>
              <a:rPr kumimoji="1" lang="en-US" altLang="ja-JP" dirty="0" smtClean="0"/>
              <a:t>Organizational Ownership for Files </a:t>
            </a:r>
            <a:r>
              <a:rPr lang="ja-JP" altLang="en-US" dirty="0"/>
              <a:t>（</a:t>
            </a:r>
            <a:r>
              <a:rPr lang="en-US" altLang="ja-JP" dirty="0"/>
              <a:t>NEW</a:t>
            </a:r>
            <a:r>
              <a:rPr lang="ja-JP" altLang="en-US" dirty="0"/>
              <a:t>）</a:t>
            </a:r>
            <a:endParaRPr kumimoji="1" lang="en-US" altLang="ja-JP" dirty="0" smtClean="0"/>
          </a:p>
          <a:p>
            <a:pPr lvl="1"/>
            <a:r>
              <a:rPr lang="en-US" altLang="ja-JP" dirty="0" smtClean="0"/>
              <a:t>Organizational Ownership for Directories </a:t>
            </a:r>
            <a:r>
              <a:rPr lang="ja-JP" altLang="en-US" dirty="0"/>
              <a:t>（</a:t>
            </a:r>
            <a:r>
              <a:rPr lang="en-US" altLang="ja-JP" dirty="0"/>
              <a:t>NEW</a:t>
            </a:r>
            <a:r>
              <a:rPr lang="ja-JP" altLang="en-US" dirty="0"/>
              <a:t>）</a:t>
            </a:r>
            <a:endParaRPr lang="en-US" altLang="ja-JP" dirty="0" smtClean="0"/>
          </a:p>
          <a:p>
            <a:pPr lvl="1"/>
            <a:endParaRPr kumimoji="1" lang="en-US" altLang="ja-JP" dirty="0"/>
          </a:p>
          <a:p>
            <a:r>
              <a:rPr lang="ja-JP" altLang="en-US" dirty="0" smtClean="0"/>
              <a:t>個人だけでなく組織として，ファイル単位だけでなくディレクトリ単位についてもメトリクスを定義した</a:t>
            </a:r>
            <a:endParaRPr kumimoji="1" lang="ja-JP" altLang="en-US" dirty="0"/>
          </a:p>
        </p:txBody>
      </p:sp>
    </p:spTree>
    <p:extLst>
      <p:ext uri="{BB962C8B-B14F-4D97-AF65-F5344CB8AC3E}">
        <p14:creationId xmlns:p14="http://schemas.microsoft.com/office/powerpoint/2010/main" val="9693031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用いるメトリクス</a:t>
            </a:r>
            <a:endParaRPr kumimoji="1" lang="ja-JP" altLang="en-US" dirty="0"/>
          </a:p>
        </p:txBody>
      </p:sp>
      <p:sp>
        <p:nvSpPr>
          <p:cNvPr id="3" name="コンテンツ プレースホルダー 2"/>
          <p:cNvSpPr>
            <a:spLocks noGrp="1"/>
          </p:cNvSpPr>
          <p:nvPr>
            <p:ph idx="1"/>
          </p:nvPr>
        </p:nvSpPr>
        <p:spPr/>
        <p:txBody>
          <a:bodyPr/>
          <a:lstStyle/>
          <a:p>
            <a:r>
              <a:rPr lang="en-US" altLang="ja-JP" dirty="0"/>
              <a:t>Individual Ownership for </a:t>
            </a:r>
            <a:r>
              <a:rPr lang="en-US" altLang="ja-JP" dirty="0" smtClean="0"/>
              <a:t>Files</a:t>
            </a:r>
          </a:p>
          <a:p>
            <a:pPr lvl="1"/>
            <a:r>
              <a:rPr lang="ja-JP" altLang="en-US" dirty="0" smtClean="0"/>
              <a:t>開発者の数，最も変更してる開発者が占める割合，など</a:t>
            </a:r>
            <a:endParaRPr lang="en-US" altLang="ja-JP" dirty="0" smtClean="0"/>
          </a:p>
          <a:p>
            <a:pPr lvl="8"/>
            <a:endParaRPr lang="en-US" altLang="ja-JP" sz="1000" dirty="0" smtClean="0"/>
          </a:p>
          <a:p>
            <a:r>
              <a:rPr lang="en-US" altLang="ja-JP" dirty="0" smtClean="0"/>
              <a:t>Organizational Ownership for Files </a:t>
            </a:r>
          </a:p>
          <a:p>
            <a:pPr lvl="1"/>
            <a:r>
              <a:rPr lang="ja-JP" altLang="en-US" dirty="0" smtClean="0"/>
              <a:t>ディレクトリ下のオーナーシップの値の平均，など</a:t>
            </a:r>
            <a:endParaRPr lang="en-US" altLang="ja-JP" dirty="0"/>
          </a:p>
          <a:p>
            <a:pPr lvl="1"/>
            <a:endParaRPr lang="en-US" altLang="ja-JP" sz="1000" dirty="0" smtClean="0"/>
          </a:p>
          <a:p>
            <a:r>
              <a:rPr lang="en-US" altLang="ja-JP" dirty="0" smtClean="0"/>
              <a:t>Individual </a:t>
            </a:r>
            <a:r>
              <a:rPr lang="en-US" altLang="ja-JP" dirty="0"/>
              <a:t>Ownership for </a:t>
            </a:r>
            <a:r>
              <a:rPr lang="en-US" altLang="ja-JP" dirty="0" smtClean="0"/>
              <a:t>Directories</a:t>
            </a:r>
          </a:p>
          <a:p>
            <a:pPr lvl="1"/>
            <a:r>
              <a:rPr lang="en-US" altLang="ja-JP" dirty="0" smtClean="0"/>
              <a:t>CEO</a:t>
            </a:r>
            <a:r>
              <a:rPr lang="ja-JP" altLang="en-US" dirty="0" err="1" smtClean="0"/>
              <a:t>までの</a:t>
            </a:r>
            <a:r>
              <a:rPr lang="ja-JP" altLang="en-US" dirty="0" smtClean="0"/>
              <a:t>距離が</a:t>
            </a:r>
            <a:r>
              <a:rPr lang="en-US" altLang="ja-JP" dirty="0" smtClean="0"/>
              <a:t>3,4,5</a:t>
            </a:r>
            <a:r>
              <a:rPr lang="ja-JP" altLang="en-US" dirty="0" smtClean="0"/>
              <a:t>以内の開発者の数</a:t>
            </a:r>
            <a:endParaRPr lang="en-US" altLang="ja-JP" dirty="0" smtClean="0"/>
          </a:p>
          <a:p>
            <a:pPr lvl="1"/>
            <a:endParaRPr lang="en-US" altLang="ja-JP" sz="1050" dirty="0" smtClean="0"/>
          </a:p>
          <a:p>
            <a:r>
              <a:rPr lang="en-US" altLang="ja-JP" dirty="0" smtClean="0"/>
              <a:t>Organizational </a:t>
            </a:r>
            <a:r>
              <a:rPr lang="en-US" altLang="ja-JP" dirty="0"/>
              <a:t>Ownership for </a:t>
            </a:r>
            <a:r>
              <a:rPr lang="en-US" altLang="ja-JP" dirty="0" smtClean="0"/>
              <a:t>Directories</a:t>
            </a:r>
          </a:p>
          <a:p>
            <a:pPr lvl="1"/>
            <a:r>
              <a:rPr lang="en-US" altLang="ja-JP" dirty="0"/>
              <a:t>CEO</a:t>
            </a:r>
            <a:r>
              <a:rPr lang="ja-JP" altLang="en-US" dirty="0" err="1"/>
              <a:t>までの</a:t>
            </a:r>
            <a:r>
              <a:rPr lang="ja-JP" altLang="en-US" dirty="0"/>
              <a:t>距離が</a:t>
            </a:r>
            <a:r>
              <a:rPr lang="en-US" altLang="ja-JP" dirty="0"/>
              <a:t>3,4,5</a:t>
            </a:r>
            <a:r>
              <a:rPr lang="ja-JP" altLang="en-US" dirty="0"/>
              <a:t>以内の開発者の</a:t>
            </a:r>
            <a:r>
              <a:rPr lang="ja-JP" altLang="en-US" dirty="0" smtClean="0"/>
              <a:t>数の平均</a:t>
            </a:r>
            <a:endParaRPr lang="en-US" altLang="ja-JP" dirty="0"/>
          </a:p>
          <a:p>
            <a:pPr lvl="1"/>
            <a:endParaRPr kumimoji="1" lang="ja-JP" altLang="en-US" dirty="0"/>
          </a:p>
        </p:txBody>
      </p:sp>
    </p:spTree>
    <p:extLst>
      <p:ext uri="{BB962C8B-B14F-4D97-AF65-F5344CB8AC3E}">
        <p14:creationId xmlns:p14="http://schemas.microsoft.com/office/powerpoint/2010/main" val="2551113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相関分析の結果（ファイル単位）</a:t>
            </a:r>
            <a:endParaRPr kumimoji="1" lang="ja-JP" altLang="en-US" dirty="0"/>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2255" t="35478" r="24397" b="22730"/>
          <a:stretch/>
        </p:blipFill>
        <p:spPr bwMode="auto">
          <a:xfrm>
            <a:off x="827584" y="2708920"/>
            <a:ext cx="7723439" cy="3057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907468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相関分析の結果（ディレクトリ単位）</a:t>
            </a:r>
            <a:endParaRPr kumimoji="1" lang="ja-JP" altLang="en-US"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0441" t="27490" r="12034" b="34762"/>
          <a:stretch/>
        </p:blipFill>
        <p:spPr bwMode="auto">
          <a:xfrm>
            <a:off x="1043608" y="2209924"/>
            <a:ext cx="7006871" cy="42434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74884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結果</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バグ予測の結果</a:t>
            </a:r>
            <a:endParaRPr kumimoji="1" lang="ja-JP" altLang="en-U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9378" t="24673" r="18816" b="20355"/>
          <a:stretch/>
        </p:blipFill>
        <p:spPr bwMode="auto">
          <a:xfrm>
            <a:off x="3459727" y="1151756"/>
            <a:ext cx="5576769" cy="5373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870291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lang="en-US" altLang="ja-JP" dirty="0"/>
              <a:t>Bird</a:t>
            </a:r>
            <a:r>
              <a:rPr lang="ja-JP" altLang="en-US" dirty="0" err="1"/>
              <a:t>らは</a:t>
            </a:r>
            <a:r>
              <a:rPr lang="ja-JP" altLang="en-US" dirty="0"/>
              <a:t>コードの所有が明確であればあるほどソフトウェアの品質が高いことを明らかにした</a:t>
            </a:r>
            <a:endParaRPr lang="en-US" altLang="ja-JP" dirty="0"/>
          </a:p>
          <a:p>
            <a:endParaRPr lang="en-US" altLang="ja-JP" dirty="0"/>
          </a:p>
          <a:p>
            <a:r>
              <a:rPr lang="ja-JP" altLang="en-US" dirty="0"/>
              <a:t>この研究では新たなメトリクスを定義し，リプリケーションスタディを</a:t>
            </a:r>
            <a:r>
              <a:rPr lang="en-US" altLang="ja-JP" dirty="0"/>
              <a:t>Microsoft</a:t>
            </a:r>
            <a:r>
              <a:rPr lang="ja-JP" altLang="en-US" dirty="0"/>
              <a:t>の４つのプロダクトに対して行う</a:t>
            </a:r>
            <a:endParaRPr lang="en-US" altLang="ja-JP" dirty="0"/>
          </a:p>
          <a:p>
            <a:endParaRPr lang="en-US" altLang="ja-JP" dirty="0"/>
          </a:p>
          <a:p>
            <a:r>
              <a:rPr lang="ja-JP" altLang="en-US" dirty="0"/>
              <a:t>結果は先行研究の主張を支持し，新しいメトリクスを用いることでバグがあるかどうかの判定をファイル単位，ディレクトリ単位で高い精度で行うことができた</a:t>
            </a:r>
            <a:endParaRPr lang="en-US" altLang="ja-JP" dirty="0"/>
          </a:p>
          <a:p>
            <a:endParaRPr kumimoji="1" lang="ja-JP" altLang="en-US" dirty="0"/>
          </a:p>
        </p:txBody>
      </p:sp>
    </p:spTree>
    <p:extLst>
      <p:ext uri="{BB962C8B-B14F-4D97-AF65-F5344CB8AC3E}">
        <p14:creationId xmlns:p14="http://schemas.microsoft.com/office/powerpoint/2010/main" val="2181576091"/>
      </p:ext>
    </p:extLst>
  </p:cSld>
  <p:clrMapOvr>
    <a:masterClrMapping/>
  </p:clrMapOvr>
  <p:timing>
    <p:tnLst>
      <p:par>
        <p:cTn id="1" dur="indefinite" restart="never" nodeType="tmRoot"/>
      </p:par>
    </p:tnLst>
  </p:timing>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Arial"/>
        <a:ea typeface="HGPｺﾞｼｯｸM"/>
        <a:cs typeface=""/>
      </a:majorFont>
      <a:minorFont>
        <a:latin typeface="Arial"/>
        <a:ea typeface="HGPｺﾞｼｯｸM"/>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203</TotalTime>
  <Words>409</Words>
  <Application>Microsoft Office PowerPoint</Application>
  <PresentationFormat>画面に合わせる (4:3)</PresentationFormat>
  <Paragraphs>60</Paragraphs>
  <Slides>10</Slides>
  <Notes>0</Notes>
  <HiddenSlides>0</HiddenSlides>
  <MMClips>0</MMClips>
  <ScaleCrop>false</ScaleCrop>
  <HeadingPairs>
    <vt:vector size="4" baseType="variant">
      <vt:variant>
        <vt:lpstr>テーマ</vt:lpstr>
      </vt:variant>
      <vt:variant>
        <vt:i4>1</vt:i4>
      </vt:variant>
      <vt:variant>
        <vt:lpstr>スライド タイトル</vt:lpstr>
      </vt:variant>
      <vt:variant>
        <vt:i4>10</vt:i4>
      </vt:variant>
    </vt:vector>
  </HeadingPairs>
  <TitlesOfParts>
    <vt:vector size="11" baseType="lpstr">
      <vt:lpstr>gakunai</vt:lpstr>
      <vt:lpstr>Code Ownership and Software Quality: A Replication Study</vt:lpstr>
      <vt:lpstr>概要</vt:lpstr>
      <vt:lpstr>先行研究</vt:lpstr>
      <vt:lpstr>分析方法</vt:lpstr>
      <vt:lpstr>オーナーシップの測定</vt:lpstr>
      <vt:lpstr>用いるメトリクス</vt:lpstr>
      <vt:lpstr>結果</vt:lpstr>
      <vt:lpstr>結果</vt:lpstr>
      <vt:lpstr>結果</vt:lpstr>
      <vt:lpstr>まとめ</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Code Ownership and Software Quality: A Replication Study</dc:title>
  <dc:creator>Yamatani</dc:creator>
  <cp:lastModifiedBy>Yamatani</cp:lastModifiedBy>
  <cp:revision>16</cp:revision>
  <dcterms:created xsi:type="dcterms:W3CDTF">2015-06-09T03:38:08Z</dcterms:created>
  <dcterms:modified xsi:type="dcterms:W3CDTF">2015-06-09T07:01:12Z</dcterms:modified>
</cp:coreProperties>
</file>